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57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aw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5662D-1CAF-4B68-8D15-832837D4D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ИС Справочной организации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F272B5-FB11-4920-ACBB-E55631F8B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Курсовой проект подготовил студент группы</a:t>
            </a:r>
          </a:p>
          <a:p>
            <a:r>
              <a:rPr lang="ru-RU" dirty="0"/>
              <a:t>ИСП1-О</a:t>
            </a:r>
            <a:r>
              <a:rPr lang="en-US" dirty="0"/>
              <a:t>/</a:t>
            </a:r>
            <a:r>
              <a:rPr lang="ru-RU" dirty="0" err="1"/>
              <a:t>СПОо</a:t>
            </a:r>
            <a:r>
              <a:rPr lang="en-US" dirty="0"/>
              <a:t>/</a:t>
            </a:r>
            <a:r>
              <a:rPr lang="ru-RU" dirty="0"/>
              <a:t>ГВ21 Саенко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20775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058D6-A2CF-4DCB-84CD-EE5DD9EC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5E7B54-C696-4B9B-8968-DF3BFEE48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Текущий уровень развития в области информационных технологий позволяет разработать информационную систему (ИС)</a:t>
            </a:r>
            <a:r>
              <a:rPr lang="en-US" dirty="0"/>
              <a:t>, </a:t>
            </a:r>
            <a:r>
              <a:rPr lang="ru-RU" dirty="0"/>
              <a:t>которая будет оптимизировать рутинные процессы в работе различных организаций</a:t>
            </a:r>
            <a:r>
              <a:rPr lang="en-US" dirty="0"/>
              <a:t>. </a:t>
            </a:r>
            <a:r>
              <a:rPr lang="ru-RU" dirty="0"/>
              <a:t>Такой подход позволит увеличить эффективность работы сотрудников на рабочих местах</a:t>
            </a:r>
            <a:r>
              <a:rPr lang="en-US" dirty="0"/>
              <a:t>, </a:t>
            </a:r>
            <a:r>
              <a:rPr lang="ru-RU" dirty="0"/>
              <a:t>что в ряде случаев увеличит прибыль компании</a:t>
            </a:r>
            <a:r>
              <a:rPr lang="en-US" dirty="0"/>
              <a:t>.</a:t>
            </a:r>
          </a:p>
          <a:p>
            <a:r>
              <a:rPr lang="ru-RU" dirty="0"/>
              <a:t>В связи с вышесказанным</a:t>
            </a:r>
            <a:r>
              <a:rPr lang="en-US" dirty="0"/>
              <a:t>, </a:t>
            </a:r>
            <a:r>
              <a:rPr lang="ru-RU" dirty="0"/>
              <a:t>была разработана ИС для справочной организации в соответствии с техническим заданием к курсовому проекту</a:t>
            </a:r>
            <a:r>
              <a:rPr lang="en-US" dirty="0"/>
              <a:t>, </a:t>
            </a:r>
            <a:r>
              <a:rPr lang="ru-RU" dirty="0"/>
              <a:t>которая позволит быстро получать всю необходимую информацию</a:t>
            </a:r>
            <a:r>
              <a:rPr lang="en-US" dirty="0"/>
              <a:t>. </a:t>
            </a:r>
            <a:endParaRPr lang="ru-RU" dirty="0"/>
          </a:p>
          <a:p>
            <a:r>
              <a:rPr lang="ru-RU" dirty="0"/>
              <a:t>Для пользователей ИС</a:t>
            </a:r>
            <a:r>
              <a:rPr lang="en-US" dirty="0"/>
              <a:t>,</a:t>
            </a:r>
            <a:r>
              <a:rPr lang="ru-RU" dirty="0"/>
              <a:t> она значительно сэкономит время на поиск желаемой образовательной организации</a:t>
            </a:r>
            <a:r>
              <a:rPr lang="en-US" dirty="0"/>
              <a:t>, </a:t>
            </a:r>
            <a:r>
              <a:rPr lang="ru-RU" dirty="0"/>
              <a:t>а также направления</a:t>
            </a:r>
            <a:r>
              <a:rPr lang="en-US" dirty="0"/>
              <a:t>, </a:t>
            </a:r>
            <a:r>
              <a:rPr lang="ru-RU" dirty="0"/>
              <a:t>по которому они желают обучаться</a:t>
            </a:r>
            <a:r>
              <a:rPr lang="en-US" dirty="0"/>
              <a:t>.</a:t>
            </a:r>
            <a:r>
              <a:rPr lang="ru-RU" dirty="0"/>
              <a:t> </a:t>
            </a:r>
          </a:p>
          <a:p>
            <a:r>
              <a:rPr lang="ru-RU" dirty="0"/>
              <a:t>В случае ввода системы в эксплуатацию и повышения её популярности</a:t>
            </a:r>
            <a:r>
              <a:rPr lang="en-US" dirty="0"/>
              <a:t>, </a:t>
            </a:r>
            <a:r>
              <a:rPr lang="ru-RU" dirty="0"/>
              <a:t>она поможет увеличить количество квалифицированных специалистов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761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A6C63-079D-430C-B522-3F6C5522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820401" cy="1485900"/>
          </a:xfrm>
        </p:spPr>
        <p:txBody>
          <a:bodyPr/>
          <a:lstStyle/>
          <a:p>
            <a:r>
              <a:rPr lang="ru-RU" dirty="0"/>
              <a:t>Структура базы данных </a:t>
            </a:r>
            <a:r>
              <a:rPr lang="en-US" dirty="0"/>
              <a:t>IDEF1X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2C5453-5279-4D9B-AE2D-10B616BF6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7627620" cy="4069080"/>
          </a:xfrm>
        </p:spPr>
        <p:txBody>
          <a:bodyPr/>
          <a:lstStyle/>
          <a:p>
            <a:r>
              <a:rPr lang="ru-RU" dirty="0"/>
              <a:t>ИС имеет базу данных с следующей структурой</a:t>
            </a:r>
            <a:r>
              <a:rPr lang="en-US" dirty="0"/>
              <a:t>: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62B682-E6CD-41B3-93BB-7F865922D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702288"/>
            <a:ext cx="7075342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5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B3EAA-2886-46CC-90F4-29E38559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декомпозиции бизнес-процесса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DFE7E6-7831-4D5A-BD0E-A10FF9F0A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A3B26C-2341-4846-BB8F-607E62FF4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286000"/>
            <a:ext cx="7031061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21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26C73-B19D-4A0C-910B-E9BAEA9F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ru-RU" dirty="0"/>
              <a:t>Дорожная карта проекта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93B8B39-A70F-48CA-8F96-32FD8018F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78" t="11540" r="5620" b="14292"/>
          <a:stretch/>
        </p:blipFill>
        <p:spPr>
          <a:xfrm>
            <a:off x="1371600" y="1428750"/>
            <a:ext cx="9127927" cy="5429250"/>
          </a:xfrm>
        </p:spPr>
      </p:pic>
    </p:spTree>
    <p:extLst>
      <p:ext uri="{BB962C8B-B14F-4D97-AF65-F5344CB8AC3E}">
        <p14:creationId xmlns:p14="http://schemas.microsoft.com/office/powerpoint/2010/main" val="76702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77310-B1CA-4AFA-8219-A1C75D79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506075" cy="1485900"/>
          </a:xfrm>
        </p:spPr>
        <p:txBody>
          <a:bodyPr/>
          <a:lstStyle/>
          <a:p>
            <a:r>
              <a:rPr lang="ru-RU" dirty="0"/>
              <a:t>Перечень реализованных бизнес-процессов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55517A-9960-4621-A6A2-D475F5F4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Вся информация</a:t>
            </a:r>
            <a:r>
              <a:rPr lang="en-US" dirty="0"/>
              <a:t>, </a:t>
            </a:r>
            <a:r>
              <a:rPr lang="ru-RU" dirty="0"/>
              <a:t>находящаяся в базе данных выгружается в веб-интерфейс информационной системы</a:t>
            </a:r>
            <a:r>
              <a:rPr lang="en-US" dirty="0"/>
              <a:t>.</a:t>
            </a:r>
          </a:p>
          <a:p>
            <a:r>
              <a:rPr lang="ru-RU" dirty="0"/>
              <a:t>Система имеет страницу со всеми колледжами</a:t>
            </a:r>
            <a:r>
              <a:rPr lang="en-US" dirty="0"/>
              <a:t>, </a:t>
            </a:r>
            <a:r>
              <a:rPr lang="ru-RU" dirty="0"/>
              <a:t>которые имеются в базе данных</a:t>
            </a:r>
            <a:r>
              <a:rPr lang="en-US" dirty="0"/>
              <a:t>, </a:t>
            </a:r>
            <a:r>
              <a:rPr lang="ru-RU" dirty="0"/>
              <a:t>отображаются все специальности</a:t>
            </a:r>
            <a:r>
              <a:rPr lang="en-US" dirty="0"/>
              <a:t>, </a:t>
            </a:r>
            <a:r>
              <a:rPr lang="ru-RU" dirty="0"/>
              <a:t>каждая специальность отображает колледж</a:t>
            </a:r>
            <a:r>
              <a:rPr lang="en-US" dirty="0"/>
              <a:t>,</a:t>
            </a:r>
            <a:r>
              <a:rPr lang="ru-RU" dirty="0"/>
              <a:t>к которому она</a:t>
            </a:r>
            <a:r>
              <a:rPr lang="en-US" dirty="0"/>
              <a:t> </a:t>
            </a:r>
            <a:r>
              <a:rPr lang="ru-RU" dirty="0"/>
              <a:t>прикреплена</a:t>
            </a:r>
            <a:r>
              <a:rPr lang="en-US" dirty="0"/>
              <a:t>.</a:t>
            </a:r>
          </a:p>
          <a:p>
            <a:r>
              <a:rPr lang="ru-RU" dirty="0"/>
              <a:t>По каждому колледжу</a:t>
            </a:r>
            <a:r>
              <a:rPr lang="en-US" dirty="0"/>
              <a:t>, </a:t>
            </a:r>
            <a:r>
              <a:rPr lang="ru-RU" dirty="0"/>
              <a:t>специальности доступно подробное описание с указанием адреса в текстовом виде и через виджет сервиса Яндекс</a:t>
            </a:r>
            <a:r>
              <a:rPr lang="en-US" dirty="0"/>
              <a:t>.</a:t>
            </a:r>
            <a:r>
              <a:rPr lang="ru-RU" dirty="0"/>
              <a:t>Карты</a:t>
            </a:r>
            <a:r>
              <a:rPr lang="en-US" dirty="0"/>
              <a:t>.</a:t>
            </a:r>
          </a:p>
          <a:p>
            <a:r>
              <a:rPr lang="ru-RU" dirty="0"/>
              <a:t>Каждую страницу можно распечатать</a:t>
            </a:r>
            <a:r>
              <a:rPr lang="en-US" dirty="0"/>
              <a:t>. </a:t>
            </a:r>
            <a:r>
              <a:rPr lang="ru-RU" dirty="0"/>
              <a:t>Исключение составляют главная страница и «о нас»</a:t>
            </a:r>
            <a:r>
              <a:rPr lang="en-US" dirty="0"/>
              <a:t>.</a:t>
            </a:r>
          </a:p>
          <a:p>
            <a:r>
              <a:rPr lang="ru-RU" dirty="0"/>
              <a:t>Сведения в системе автоматически обновляются при изменениях в базе данных</a:t>
            </a:r>
            <a:r>
              <a:rPr lang="en-US" dirty="0"/>
              <a:t>.</a:t>
            </a:r>
          </a:p>
          <a:p>
            <a:r>
              <a:rPr lang="ru-RU" dirty="0"/>
              <a:t>Редактировать базу данных можно через </a:t>
            </a:r>
            <a:r>
              <a:rPr lang="en-US" dirty="0"/>
              <a:t>Microsoft Access 2016 </a:t>
            </a:r>
            <a:r>
              <a:rPr lang="ru-RU" dirty="0"/>
              <a:t>или 2019 годов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468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452ED-D5B9-4F18-8A07-24F9A783B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4400"/>
          </a:xfrm>
        </p:spPr>
        <p:txBody>
          <a:bodyPr/>
          <a:lstStyle/>
          <a:p>
            <a:r>
              <a:rPr lang="ru-RU" dirty="0"/>
              <a:t>Перечень используемого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C2542B-ABAA-43AD-A9F0-F10664BF2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0200"/>
            <a:ext cx="10820400" cy="518160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Среда разработки</a:t>
            </a:r>
            <a:r>
              <a:rPr lang="en-US" dirty="0"/>
              <a:t> </a:t>
            </a:r>
            <a:r>
              <a:rPr lang="ru-RU" dirty="0"/>
              <a:t>– </a:t>
            </a:r>
            <a:r>
              <a:rPr lang="en-US" dirty="0"/>
              <a:t>PyCharm Community Edition.</a:t>
            </a:r>
          </a:p>
          <a:p>
            <a:r>
              <a:rPr lang="ru-RU" dirty="0"/>
              <a:t>Язык программирования для </a:t>
            </a:r>
            <a:r>
              <a:rPr lang="en-US" dirty="0"/>
              <a:t>Backend – Python</a:t>
            </a:r>
            <a:r>
              <a:rPr lang="ru-RU" dirty="0"/>
              <a:t> </a:t>
            </a:r>
            <a:r>
              <a:rPr lang="en-US" dirty="0"/>
              <a:t>3.12.</a:t>
            </a:r>
            <a:endParaRPr lang="ru-RU" dirty="0"/>
          </a:p>
          <a:p>
            <a:r>
              <a:rPr lang="ru-RU" dirty="0"/>
              <a:t>В качестве фреймворка для интеграции </a:t>
            </a:r>
            <a:r>
              <a:rPr lang="en-US" dirty="0"/>
              <a:t>Python </a:t>
            </a:r>
            <a:r>
              <a:rPr lang="ru-RU" dirty="0"/>
              <a:t>в веб-сайт используется </a:t>
            </a:r>
            <a:r>
              <a:rPr lang="en-US" dirty="0"/>
              <a:t>Flask.</a:t>
            </a:r>
          </a:p>
          <a:p>
            <a:r>
              <a:rPr lang="ru-RU" dirty="0"/>
              <a:t>База данных создана с помощью </a:t>
            </a:r>
            <a:r>
              <a:rPr lang="en-US" dirty="0"/>
              <a:t>Microsoft Access.</a:t>
            </a:r>
          </a:p>
          <a:p>
            <a:r>
              <a:rPr lang="ru-RU" dirty="0"/>
              <a:t>Для подключения базы данных </a:t>
            </a:r>
            <a:r>
              <a:rPr lang="en-US" dirty="0"/>
              <a:t>Microsoft Access </a:t>
            </a:r>
            <a:r>
              <a:rPr lang="ru-RU" dirty="0"/>
              <a:t>использовалась библиотека </a:t>
            </a:r>
            <a:r>
              <a:rPr lang="en-US" dirty="0"/>
              <a:t>– </a:t>
            </a:r>
            <a:r>
              <a:rPr lang="en-US" dirty="0" err="1"/>
              <a:t>PyODBC</a:t>
            </a:r>
            <a:r>
              <a:rPr lang="en-US" dirty="0"/>
              <a:t>.</a:t>
            </a:r>
          </a:p>
          <a:p>
            <a:r>
              <a:rPr lang="en-US" dirty="0"/>
              <a:t>Frontend </a:t>
            </a:r>
            <a:r>
              <a:rPr lang="ru-RU" dirty="0"/>
              <a:t>написан на </a:t>
            </a:r>
            <a:r>
              <a:rPr lang="en-US" dirty="0"/>
              <a:t>HTML, CSS</a:t>
            </a:r>
            <a:r>
              <a:rPr lang="ru-RU" dirty="0"/>
              <a:t> и </a:t>
            </a:r>
            <a:r>
              <a:rPr lang="en-US" dirty="0"/>
              <a:t>JavaScript.</a:t>
            </a:r>
          </a:p>
          <a:p>
            <a:r>
              <a:rPr lang="ru-RU" dirty="0"/>
              <a:t>К </a:t>
            </a:r>
            <a:r>
              <a:rPr lang="en-US" dirty="0"/>
              <a:t>Frontend </a:t>
            </a:r>
            <a:r>
              <a:rPr lang="ru-RU" dirty="0"/>
              <a:t>был применён онлайн-фреймворк </a:t>
            </a:r>
            <a:r>
              <a:rPr lang="en-US" dirty="0"/>
              <a:t>Bootstrap v5.3.</a:t>
            </a:r>
          </a:p>
          <a:p>
            <a:r>
              <a:rPr lang="ru-RU" dirty="0"/>
              <a:t>Дорожная карта была составлена в сервисе «</a:t>
            </a:r>
            <a:r>
              <a:rPr lang="en-US" dirty="0"/>
              <a:t>Google </a:t>
            </a:r>
            <a:r>
              <a:rPr lang="ru-RU" dirty="0"/>
              <a:t>Таблицы»</a:t>
            </a:r>
            <a:r>
              <a:rPr lang="en-US" dirty="0"/>
              <a:t>.</a:t>
            </a:r>
          </a:p>
          <a:p>
            <a:r>
              <a:rPr lang="ru-RU" dirty="0"/>
              <a:t>Модели </a:t>
            </a:r>
            <a:r>
              <a:rPr lang="en-US" dirty="0"/>
              <a:t>IDEF0, IDEF1X, </a:t>
            </a:r>
            <a:r>
              <a:rPr lang="ru-RU" dirty="0"/>
              <a:t>диаграмма декомпозиции бизнес-процесса были составлены в онлайн-инструменте </a:t>
            </a:r>
            <a:r>
              <a:rPr lang="en-US" dirty="0">
                <a:hlinkClick r:id="rId2"/>
              </a:rPr>
              <a:t>https://draw.io/</a:t>
            </a:r>
            <a:r>
              <a:rPr lang="en-US" dirty="0"/>
              <a:t>.</a:t>
            </a:r>
          </a:p>
          <a:p>
            <a:r>
              <a:rPr lang="ru-RU" dirty="0"/>
              <a:t>Презентация сделана в </a:t>
            </a:r>
            <a:r>
              <a:rPr lang="en-US" dirty="0"/>
              <a:t>Microsoft PowerPoint. </a:t>
            </a:r>
          </a:p>
          <a:p>
            <a:r>
              <a:rPr lang="ru-RU" dirty="0"/>
              <a:t>Курсовой проект</a:t>
            </a:r>
            <a:r>
              <a:rPr lang="en-US" dirty="0"/>
              <a:t> </a:t>
            </a:r>
            <a:r>
              <a:rPr lang="ru-RU" dirty="0"/>
              <a:t>оформлен в </a:t>
            </a:r>
            <a:r>
              <a:rPr lang="en-US" dirty="0"/>
              <a:t>Microsoft Word.</a:t>
            </a:r>
            <a:endParaRPr lang="ru-RU" dirty="0"/>
          </a:p>
          <a:p>
            <a:r>
              <a:rPr lang="ru-RU" dirty="0"/>
              <a:t>Серверная операционная система </a:t>
            </a:r>
            <a:r>
              <a:rPr lang="en-US" dirty="0"/>
              <a:t>Astra Linux 1.6 Smolensk</a:t>
            </a:r>
          </a:p>
        </p:txBody>
      </p:sp>
    </p:spTree>
    <p:extLst>
      <p:ext uri="{BB962C8B-B14F-4D97-AF65-F5344CB8AC3E}">
        <p14:creationId xmlns:p14="http://schemas.microsoft.com/office/powerpoint/2010/main" val="337090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4FAEF-05C5-478C-B713-76275F2F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 spcCol="0" anchor="ctr"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11856093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286</TotalTime>
  <Words>370</Words>
  <Application>Microsoft Office PowerPoint</Application>
  <PresentationFormat>Широкоэкранный</PresentationFormat>
  <Paragraphs>33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Franklin Gothic Book</vt:lpstr>
      <vt:lpstr>Уголки</vt:lpstr>
      <vt:lpstr>ИС Справочной организации</vt:lpstr>
      <vt:lpstr>Предметная область</vt:lpstr>
      <vt:lpstr>Структура базы данных IDEF1X</vt:lpstr>
      <vt:lpstr>Диаграмма декомпозиции бизнес-процесса </vt:lpstr>
      <vt:lpstr>Дорожная карта проекта</vt:lpstr>
      <vt:lpstr>Перечень реализованных бизнес-процессов</vt:lpstr>
      <vt:lpstr>Перечень используемого ПО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 Справочной организации.</dc:title>
  <dc:creator>Алексей Саенко</dc:creator>
  <cp:lastModifiedBy>Алексей Саенко</cp:lastModifiedBy>
  <cp:revision>5</cp:revision>
  <dcterms:created xsi:type="dcterms:W3CDTF">2023-12-13T10:06:05Z</dcterms:created>
  <dcterms:modified xsi:type="dcterms:W3CDTF">2023-12-21T22:17:38Z</dcterms:modified>
</cp:coreProperties>
</file>