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0" r:id="rId5"/>
    <p:sldId id="263" r:id="rId6"/>
    <p:sldId id="264" r:id="rId7"/>
    <p:sldId id="265" r:id="rId8"/>
    <p:sldId id="266" r:id="rId9"/>
    <p:sldId id="267" r:id="rId10"/>
    <p:sldId id="257" r:id="rId11"/>
    <p:sldId id="259"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07B5-0525-C8FE-ACBB-926261C712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4E15EF-1C22-7E63-80EB-66429C8446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7CB98-8BB1-C4FD-B07D-99EAE1A87FD7}"/>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5" name="Footer Placeholder 4">
            <a:extLst>
              <a:ext uri="{FF2B5EF4-FFF2-40B4-BE49-F238E27FC236}">
                <a16:creationId xmlns:a16="http://schemas.microsoft.com/office/drawing/2014/main" id="{D0C1E42C-33B3-91E5-1503-86EE39B46E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9E45B-8237-BBC6-FE1B-9F35B9877E17}"/>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3541747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5877-1160-9B47-30A3-34568A2763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2B390C-08CE-A637-98F8-304C1B7B8E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E03CCC-8356-F28F-E783-66FF45F002A8}"/>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5" name="Footer Placeholder 4">
            <a:extLst>
              <a:ext uri="{FF2B5EF4-FFF2-40B4-BE49-F238E27FC236}">
                <a16:creationId xmlns:a16="http://schemas.microsoft.com/office/drawing/2014/main" id="{04AC3F48-6BC6-CF73-0CE3-D166B228C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368130-9A9A-EDF9-BC63-C06A90825E4D}"/>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75435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20C684-3B37-3B55-E210-4B5BF6E897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B70A09-922C-609A-A4A3-D3D9F5456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415FD-CD2C-79E3-064C-F66C9612C7D0}"/>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5" name="Footer Placeholder 4">
            <a:extLst>
              <a:ext uri="{FF2B5EF4-FFF2-40B4-BE49-F238E27FC236}">
                <a16:creationId xmlns:a16="http://schemas.microsoft.com/office/drawing/2014/main" id="{04BFE462-B8EA-2138-9ABD-23B50375E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36CF0-1716-DEDE-28F2-211DD37B52D3}"/>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222970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91E21-5558-2E71-2E52-DB1664A2A5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18A823-220E-D437-EB94-DB09709800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424271-8F91-D3BF-2A71-9D300E07C193}"/>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5" name="Footer Placeholder 4">
            <a:extLst>
              <a:ext uri="{FF2B5EF4-FFF2-40B4-BE49-F238E27FC236}">
                <a16:creationId xmlns:a16="http://schemas.microsoft.com/office/drawing/2014/main" id="{29BBAEEB-4237-A938-6856-115652605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D3632-AD45-981D-19E4-51EDFF08873B}"/>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105970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FEBB8-E850-6EFC-F0F8-DF14BA88D1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517FE9-2988-4223-4E24-EA874330E7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FD39D8-0903-0F03-18E7-42725F08EABC}"/>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5" name="Footer Placeholder 4">
            <a:extLst>
              <a:ext uri="{FF2B5EF4-FFF2-40B4-BE49-F238E27FC236}">
                <a16:creationId xmlns:a16="http://schemas.microsoft.com/office/drawing/2014/main" id="{3302144E-F81B-40FE-DA40-D1B936C06E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B7A2F-9A2F-B996-B022-01030173D2AA}"/>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1544839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BEA7-5D00-14D2-C59D-6F8C7C7C54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CD0371-92B9-9B19-6719-433C046AFF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25B9C-061D-1E1F-AC21-3D9F2A1B5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BF75FE-67B4-42B1-B400-191968959877}"/>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6" name="Footer Placeholder 5">
            <a:extLst>
              <a:ext uri="{FF2B5EF4-FFF2-40B4-BE49-F238E27FC236}">
                <a16:creationId xmlns:a16="http://schemas.microsoft.com/office/drawing/2014/main" id="{32D30D0C-48AB-49E0-CE53-AAB789FBCF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B5F18-A64D-5085-E4F8-3AAC4D6F8136}"/>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231921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6597-24FD-F8CD-645A-128810FC908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D77C2A-9E54-96FF-B506-97C114080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F35C1-0CF0-FEEC-EF7C-BC70D32A45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FB1C8-B8BC-81A7-6446-F7A7742FDA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B5303-5A8C-224D-9608-38C6CF123C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B8C1B9-134B-C341-E2D9-C99563ECF2B2}"/>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8" name="Footer Placeholder 7">
            <a:extLst>
              <a:ext uri="{FF2B5EF4-FFF2-40B4-BE49-F238E27FC236}">
                <a16:creationId xmlns:a16="http://schemas.microsoft.com/office/drawing/2014/main" id="{A16A8945-1288-E2C5-385B-A8B71A3A65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B94238-C264-9C8B-62D0-007FEBA43677}"/>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34979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9B90-13AC-388F-94B7-EC885A93EA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2166CA-6017-C543-6708-4D1E22C94852}"/>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4" name="Footer Placeholder 3">
            <a:extLst>
              <a:ext uri="{FF2B5EF4-FFF2-40B4-BE49-F238E27FC236}">
                <a16:creationId xmlns:a16="http://schemas.microsoft.com/office/drawing/2014/main" id="{4D78C2DC-F254-EF63-1A81-9A80A515E8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CB479A-1F24-71D8-E5EA-4BF472940A8A}"/>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1500701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11B29-688A-2D1D-987D-61C7D6FCF4C5}"/>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3" name="Footer Placeholder 2">
            <a:extLst>
              <a:ext uri="{FF2B5EF4-FFF2-40B4-BE49-F238E27FC236}">
                <a16:creationId xmlns:a16="http://schemas.microsoft.com/office/drawing/2014/main" id="{98959069-B1B1-EB56-75B5-038F0FF75C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2A244-4012-03F5-C90C-6818A4D01825}"/>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3714656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5FF-C674-3359-A79E-EFF8A9C1A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59918F-D656-75B5-633C-035AE30FA3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9EF3FF-36D7-C7B9-D2C0-E35841B39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F4E75-05C5-9B5B-2F54-7015C8B1CD66}"/>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6" name="Footer Placeholder 5">
            <a:extLst>
              <a:ext uri="{FF2B5EF4-FFF2-40B4-BE49-F238E27FC236}">
                <a16:creationId xmlns:a16="http://schemas.microsoft.com/office/drawing/2014/main" id="{1DB6B419-D6A5-ABE3-8930-04901832D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4F44A-F15D-EC0C-12D3-C71C462BB66D}"/>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2459756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FF5E4-DBCA-DF93-5959-C2EB85A375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78509F-5D67-9393-122F-8675532F7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40FB70-1BA3-3C71-19B7-125FA7A9A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4EC9A-15B9-611A-8742-C60014D02DB1}"/>
              </a:ext>
            </a:extLst>
          </p:cNvPr>
          <p:cNvSpPr>
            <a:spLocks noGrp="1"/>
          </p:cNvSpPr>
          <p:nvPr>
            <p:ph type="dt" sz="half" idx="10"/>
          </p:nvPr>
        </p:nvSpPr>
        <p:spPr/>
        <p:txBody>
          <a:bodyPr/>
          <a:lstStyle/>
          <a:p>
            <a:fld id="{5D826580-95F6-4B1D-B78E-686EF86A8D1E}" type="datetimeFigureOut">
              <a:rPr lang="en-US" smtClean="0"/>
              <a:t>12/26/2024</a:t>
            </a:fld>
            <a:endParaRPr lang="en-US"/>
          </a:p>
        </p:txBody>
      </p:sp>
      <p:sp>
        <p:nvSpPr>
          <p:cNvPr id="6" name="Footer Placeholder 5">
            <a:extLst>
              <a:ext uri="{FF2B5EF4-FFF2-40B4-BE49-F238E27FC236}">
                <a16:creationId xmlns:a16="http://schemas.microsoft.com/office/drawing/2014/main" id="{F2D24EF4-D74D-6DEB-1667-4B34761D2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F02A2-5C40-A24E-36FA-B26EDACB2F73}"/>
              </a:ext>
            </a:extLst>
          </p:cNvPr>
          <p:cNvSpPr>
            <a:spLocks noGrp="1"/>
          </p:cNvSpPr>
          <p:nvPr>
            <p:ph type="sldNum" sz="quarter" idx="12"/>
          </p:nvPr>
        </p:nvSpPr>
        <p:spPr/>
        <p:txBody>
          <a:bodyPr/>
          <a:lstStyle/>
          <a:p>
            <a:fld id="{F1BF4BFC-28D8-4F3B-93C1-A1F3A236A5D6}" type="slidenum">
              <a:rPr lang="en-US" smtClean="0"/>
              <a:t>‹#›</a:t>
            </a:fld>
            <a:endParaRPr lang="en-US"/>
          </a:p>
        </p:txBody>
      </p:sp>
    </p:spTree>
    <p:extLst>
      <p:ext uri="{BB962C8B-B14F-4D97-AF65-F5344CB8AC3E}">
        <p14:creationId xmlns:p14="http://schemas.microsoft.com/office/powerpoint/2010/main" val="18009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28D65-54D9-C9E8-DF30-3B7B44C03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A69D9B-CC55-23FD-F720-CA11CD195E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EEA296-AB13-7CA6-5D41-3A1863C38C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826580-95F6-4B1D-B78E-686EF86A8D1E}" type="datetimeFigureOut">
              <a:rPr lang="en-US" smtClean="0"/>
              <a:t>12/26/2024</a:t>
            </a:fld>
            <a:endParaRPr lang="en-US"/>
          </a:p>
        </p:txBody>
      </p:sp>
      <p:sp>
        <p:nvSpPr>
          <p:cNvPr id="5" name="Footer Placeholder 4">
            <a:extLst>
              <a:ext uri="{FF2B5EF4-FFF2-40B4-BE49-F238E27FC236}">
                <a16:creationId xmlns:a16="http://schemas.microsoft.com/office/drawing/2014/main" id="{35BADCD1-706F-0BF1-4B44-8B0F97E90E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810920-8976-7396-DBE7-5D69B3EE3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BF4BFC-28D8-4F3B-93C1-A1F3A236A5D6}" type="slidenum">
              <a:rPr lang="en-US" smtClean="0"/>
              <a:t>‹#›</a:t>
            </a:fld>
            <a:endParaRPr lang="en-US"/>
          </a:p>
        </p:txBody>
      </p:sp>
    </p:spTree>
    <p:extLst>
      <p:ext uri="{BB962C8B-B14F-4D97-AF65-F5344CB8AC3E}">
        <p14:creationId xmlns:p14="http://schemas.microsoft.com/office/powerpoint/2010/main" val="53137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FB10-0C79-839F-3887-9BBB64105A39}"/>
              </a:ext>
            </a:extLst>
          </p:cNvPr>
          <p:cNvSpPr>
            <a:spLocks noGrp="1"/>
          </p:cNvSpPr>
          <p:nvPr>
            <p:ph type="ctrTitle"/>
          </p:nvPr>
        </p:nvSpPr>
        <p:spPr/>
        <p:txBody>
          <a:bodyPr/>
          <a:lstStyle/>
          <a:p>
            <a:r>
              <a:rPr lang="en-US" dirty="0"/>
              <a:t>Low Pass Filter Design (ADS)</a:t>
            </a:r>
          </a:p>
        </p:txBody>
      </p:sp>
      <p:sp>
        <p:nvSpPr>
          <p:cNvPr id="3" name="Subtitle 2">
            <a:extLst>
              <a:ext uri="{FF2B5EF4-FFF2-40B4-BE49-F238E27FC236}">
                <a16:creationId xmlns:a16="http://schemas.microsoft.com/office/drawing/2014/main" id="{1FB3D40F-3880-F040-6EA9-26CF24807A6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807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89B63A-062B-BE37-402F-CA39CBA36D65}"/>
              </a:ext>
            </a:extLst>
          </p:cNvPr>
          <p:cNvPicPr>
            <a:picLocks noChangeAspect="1"/>
          </p:cNvPicPr>
          <p:nvPr/>
        </p:nvPicPr>
        <p:blipFill>
          <a:blip r:embed="rId2"/>
          <a:stretch>
            <a:fillRect/>
          </a:stretch>
        </p:blipFill>
        <p:spPr>
          <a:xfrm>
            <a:off x="155702" y="140685"/>
            <a:ext cx="11728196" cy="6576630"/>
          </a:xfrm>
          <a:prstGeom prst="rect">
            <a:avLst/>
          </a:prstGeom>
        </p:spPr>
      </p:pic>
      <p:pic>
        <p:nvPicPr>
          <p:cNvPr id="7" name="Picture 6">
            <a:extLst>
              <a:ext uri="{FF2B5EF4-FFF2-40B4-BE49-F238E27FC236}">
                <a16:creationId xmlns:a16="http://schemas.microsoft.com/office/drawing/2014/main" id="{6AF18E6B-4448-E3B2-A755-26BBFE7CB294}"/>
              </a:ext>
            </a:extLst>
          </p:cNvPr>
          <p:cNvPicPr>
            <a:picLocks noChangeAspect="1"/>
          </p:cNvPicPr>
          <p:nvPr/>
        </p:nvPicPr>
        <p:blipFill>
          <a:blip r:embed="rId3"/>
          <a:stretch>
            <a:fillRect/>
          </a:stretch>
        </p:blipFill>
        <p:spPr>
          <a:xfrm>
            <a:off x="3706923" y="2853640"/>
            <a:ext cx="4778154" cy="1150720"/>
          </a:xfrm>
          <a:prstGeom prst="rect">
            <a:avLst/>
          </a:prstGeom>
        </p:spPr>
      </p:pic>
    </p:spTree>
    <p:extLst>
      <p:ext uri="{BB962C8B-B14F-4D97-AF65-F5344CB8AC3E}">
        <p14:creationId xmlns:p14="http://schemas.microsoft.com/office/powerpoint/2010/main" val="1135082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69EAB-E13E-4D16-6197-AD437921B6C7}"/>
              </a:ext>
            </a:extLst>
          </p:cNvPr>
          <p:cNvSpPr>
            <a:spLocks noGrp="1"/>
          </p:cNvSpPr>
          <p:nvPr>
            <p:ph type="title"/>
          </p:nvPr>
        </p:nvSpPr>
        <p:spPr/>
        <p:txBody>
          <a:bodyPr>
            <a:normAutofit fontScale="90000"/>
          </a:bodyPr>
          <a:lstStyle/>
          <a:p>
            <a:r>
              <a:rPr lang="en-US" dirty="0"/>
              <a:t>Saturation point =&gt; Yield </a:t>
            </a:r>
            <a:r>
              <a:rPr lang="en-US" dirty="0" err="1"/>
              <a:t>Optim</a:t>
            </a:r>
            <a:r>
              <a:rPr lang="en-US" dirty="0"/>
              <a:t> + Change </a:t>
            </a:r>
            <a:r>
              <a:rPr lang="en-US" dirty="0" err="1"/>
              <a:t>Optim</a:t>
            </a:r>
            <a:r>
              <a:rPr lang="en-US" dirty="0"/>
              <a:t> Var =&gt; Yield Sim =&gt; repeat; Yield stops increasing</a:t>
            </a:r>
          </a:p>
        </p:txBody>
      </p:sp>
      <p:pic>
        <p:nvPicPr>
          <p:cNvPr id="5" name="Picture 4">
            <a:extLst>
              <a:ext uri="{FF2B5EF4-FFF2-40B4-BE49-F238E27FC236}">
                <a16:creationId xmlns:a16="http://schemas.microsoft.com/office/drawing/2014/main" id="{3AE48DCE-72D3-DBF4-D68D-24517BBBEE88}"/>
              </a:ext>
            </a:extLst>
          </p:cNvPr>
          <p:cNvPicPr>
            <a:picLocks noChangeAspect="1"/>
          </p:cNvPicPr>
          <p:nvPr/>
        </p:nvPicPr>
        <p:blipFill>
          <a:blip r:embed="rId2"/>
          <a:stretch>
            <a:fillRect/>
          </a:stretch>
        </p:blipFill>
        <p:spPr>
          <a:xfrm>
            <a:off x="508550" y="2153919"/>
            <a:ext cx="5587450" cy="3992575"/>
          </a:xfrm>
          <a:prstGeom prst="rect">
            <a:avLst/>
          </a:prstGeom>
        </p:spPr>
      </p:pic>
      <p:pic>
        <p:nvPicPr>
          <p:cNvPr id="7" name="Picture 6">
            <a:extLst>
              <a:ext uri="{FF2B5EF4-FFF2-40B4-BE49-F238E27FC236}">
                <a16:creationId xmlns:a16="http://schemas.microsoft.com/office/drawing/2014/main" id="{D925F99C-37DC-FB08-6EA7-1ED944324094}"/>
              </a:ext>
            </a:extLst>
          </p:cNvPr>
          <p:cNvPicPr>
            <a:picLocks noChangeAspect="1"/>
          </p:cNvPicPr>
          <p:nvPr/>
        </p:nvPicPr>
        <p:blipFill>
          <a:blip r:embed="rId3"/>
          <a:stretch>
            <a:fillRect/>
          </a:stretch>
        </p:blipFill>
        <p:spPr>
          <a:xfrm>
            <a:off x="6170039" y="2066789"/>
            <a:ext cx="5513411" cy="3967945"/>
          </a:xfrm>
          <a:prstGeom prst="rect">
            <a:avLst/>
          </a:prstGeom>
        </p:spPr>
      </p:pic>
    </p:spTree>
    <p:extLst>
      <p:ext uri="{BB962C8B-B14F-4D97-AF65-F5344CB8AC3E}">
        <p14:creationId xmlns:p14="http://schemas.microsoft.com/office/powerpoint/2010/main" val="168481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960D-9584-DB8C-63AE-17FE8208ED70}"/>
              </a:ext>
            </a:extLst>
          </p:cNvPr>
          <p:cNvSpPr>
            <a:spLocks noGrp="1"/>
          </p:cNvSpPr>
          <p:nvPr>
            <p:ph type="title"/>
          </p:nvPr>
        </p:nvSpPr>
        <p:spPr/>
        <p:txBody>
          <a:bodyPr/>
          <a:lstStyle/>
          <a:p>
            <a:r>
              <a:rPr lang="en-US" dirty="0"/>
              <a:t>Key Points</a:t>
            </a:r>
          </a:p>
        </p:txBody>
      </p:sp>
      <p:sp>
        <p:nvSpPr>
          <p:cNvPr id="5" name="Content Placeholder 4">
            <a:extLst>
              <a:ext uri="{FF2B5EF4-FFF2-40B4-BE49-F238E27FC236}">
                <a16:creationId xmlns:a16="http://schemas.microsoft.com/office/drawing/2014/main" id="{56FC09A9-651D-55E3-5D21-84CD6D38F3B1}"/>
              </a:ext>
            </a:extLst>
          </p:cNvPr>
          <p:cNvSpPr>
            <a:spLocks noGrp="1"/>
          </p:cNvSpPr>
          <p:nvPr>
            <p:ph idx="1"/>
          </p:nvPr>
        </p:nvSpPr>
        <p:spPr/>
        <p:txBody>
          <a:bodyPr>
            <a:normAutofit fontScale="85000" lnSpcReduction="20000"/>
          </a:bodyPr>
          <a:lstStyle/>
          <a:p>
            <a:r>
              <a:rPr lang="en-US" dirty="0"/>
              <a:t>Nominal Optimization supposedly gives the optimal solution for the input parameters, under the assumption of 0 variation. However, when even small variation is introduced…say 5%, this has tremendous impact on yield results (especially if the model is incorrect or bad in itself).</a:t>
            </a:r>
          </a:p>
          <a:p>
            <a:r>
              <a:rPr lang="en-US" dirty="0"/>
              <a:t>Pairing Yield Simulations and Yield Optimization together: Why must we continue performing yield optimizations as opposed to just one?</a:t>
            </a:r>
          </a:p>
          <a:p>
            <a:pPr marL="0" indent="0">
              <a:buNone/>
            </a:pPr>
            <a:r>
              <a:rPr lang="en-US" dirty="0"/>
              <a:t>Some intuition: When the yield optimizer algorithm attempts to alter a parameter, it slowly changes it, looking at its effects on the yield. It starts with very small sample sizes (which are not very accurate) and builds up. Because the algorithm is recurrent (relies on past information), this inaccuracy could affect the ending result, which may not be optimal in the end.</a:t>
            </a:r>
          </a:p>
          <a:p>
            <a:pPr marL="0" indent="0">
              <a:buNone/>
            </a:pPr>
            <a:r>
              <a:rPr lang="en-US" dirty="0"/>
              <a:t>Can AI be implemented to find the best topologies possible for the circuit? Can the AI perform the yield simulations and optimizations together? Can they provide a set of possible best yields.</a:t>
            </a:r>
          </a:p>
          <a:p>
            <a:pPr marL="0" indent="0">
              <a:buNone/>
            </a:pPr>
            <a:endParaRPr lang="en-US" dirty="0"/>
          </a:p>
        </p:txBody>
      </p:sp>
    </p:spTree>
    <p:extLst>
      <p:ext uri="{BB962C8B-B14F-4D97-AF65-F5344CB8AC3E}">
        <p14:creationId xmlns:p14="http://schemas.microsoft.com/office/powerpoint/2010/main" val="12492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1717-A237-96F0-3513-A334DC0AD432}"/>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A9C7582F-D070-416C-54FC-2EC9D41E0228}"/>
              </a:ext>
            </a:extLst>
          </p:cNvPr>
          <p:cNvSpPr>
            <a:spLocks noGrp="1"/>
          </p:cNvSpPr>
          <p:nvPr>
            <p:ph idx="1"/>
          </p:nvPr>
        </p:nvSpPr>
        <p:spPr/>
        <p:txBody>
          <a:bodyPr>
            <a:normAutofit lnSpcReduction="10000"/>
          </a:bodyPr>
          <a:lstStyle/>
          <a:p>
            <a:pPr marL="514350" indent="-514350">
              <a:buAutoNum type="arabicPeriod"/>
            </a:pPr>
            <a:r>
              <a:rPr lang="en-US" dirty="0"/>
              <a:t>Specifications/Goal</a:t>
            </a:r>
          </a:p>
          <a:p>
            <a:pPr marL="0" indent="0">
              <a:buNone/>
            </a:pPr>
            <a:r>
              <a:rPr lang="en-US" dirty="0"/>
              <a:t>2. Design topology </a:t>
            </a:r>
          </a:p>
          <a:p>
            <a:pPr marL="0" indent="0">
              <a:buNone/>
            </a:pPr>
            <a:r>
              <a:rPr lang="en-US" dirty="0"/>
              <a:t> {</a:t>
            </a:r>
          </a:p>
          <a:p>
            <a:pPr>
              <a:buFontTx/>
              <a:buChar char="-"/>
            </a:pPr>
            <a:r>
              <a:rPr lang="en-US" dirty="0"/>
              <a:t>problem-solving, based on experience, knowledge</a:t>
            </a:r>
          </a:p>
          <a:p>
            <a:pPr>
              <a:buFontTx/>
              <a:buChar char="-"/>
            </a:pPr>
            <a:r>
              <a:rPr lang="en-US" dirty="0"/>
              <a:t>Possible area of interest for AI application</a:t>
            </a:r>
          </a:p>
          <a:p>
            <a:pPr marL="0" indent="0">
              <a:buNone/>
            </a:pPr>
            <a:r>
              <a:rPr lang="en-US" dirty="0"/>
              <a:t>}</a:t>
            </a:r>
          </a:p>
          <a:p>
            <a:pPr marL="0" indent="0">
              <a:buNone/>
            </a:pPr>
            <a:r>
              <a:rPr lang="en-US" dirty="0"/>
              <a:t>3. Initial design result </a:t>
            </a:r>
          </a:p>
          <a:p>
            <a:pPr marL="0" indent="0">
              <a:buNone/>
            </a:pPr>
            <a:r>
              <a:rPr lang="en-US" dirty="0"/>
              <a:t>4. Tuning and Optimization =&gt; Yield tuning and Yield Optimization</a:t>
            </a:r>
          </a:p>
          <a:p>
            <a:pPr marL="0" indent="0">
              <a:buNone/>
            </a:pPr>
            <a:r>
              <a:rPr lang="en-US" dirty="0"/>
              <a:t>5. Saturation point =&gt; go back to topology to improve.</a:t>
            </a:r>
          </a:p>
        </p:txBody>
      </p:sp>
    </p:spTree>
    <p:extLst>
      <p:ext uri="{BB962C8B-B14F-4D97-AF65-F5344CB8AC3E}">
        <p14:creationId xmlns:p14="http://schemas.microsoft.com/office/powerpoint/2010/main" val="4116896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587D2-AAED-2C86-FB94-9F7B86F03548}"/>
              </a:ext>
            </a:extLst>
          </p:cNvPr>
          <p:cNvSpPr>
            <a:spLocks noGrp="1"/>
          </p:cNvSpPr>
          <p:nvPr>
            <p:ph type="title"/>
          </p:nvPr>
        </p:nvSpPr>
        <p:spPr/>
        <p:txBody>
          <a:bodyPr>
            <a:normAutofit/>
          </a:bodyPr>
          <a:lstStyle/>
          <a:p>
            <a:r>
              <a:rPr lang="en-US" sz="3200" dirty="0"/>
              <a:t>Example Specifications:</a:t>
            </a:r>
          </a:p>
        </p:txBody>
      </p:sp>
      <p:pic>
        <p:nvPicPr>
          <p:cNvPr id="5" name="Content Placeholder 4">
            <a:extLst>
              <a:ext uri="{FF2B5EF4-FFF2-40B4-BE49-F238E27FC236}">
                <a16:creationId xmlns:a16="http://schemas.microsoft.com/office/drawing/2014/main" id="{3B68F202-10F8-2083-6D75-9A99D6CF255D}"/>
              </a:ext>
            </a:extLst>
          </p:cNvPr>
          <p:cNvPicPr>
            <a:picLocks noGrp="1" noChangeAspect="1"/>
          </p:cNvPicPr>
          <p:nvPr>
            <p:ph idx="1"/>
          </p:nvPr>
        </p:nvPicPr>
        <p:blipFill>
          <a:blip r:embed="rId2"/>
          <a:stretch>
            <a:fillRect/>
          </a:stretch>
        </p:blipFill>
        <p:spPr>
          <a:xfrm>
            <a:off x="5424628" y="827881"/>
            <a:ext cx="5520014" cy="5591703"/>
          </a:xfrm>
        </p:spPr>
      </p:pic>
    </p:spTree>
    <p:extLst>
      <p:ext uri="{BB962C8B-B14F-4D97-AF65-F5344CB8AC3E}">
        <p14:creationId xmlns:p14="http://schemas.microsoft.com/office/powerpoint/2010/main" val="2778969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C2EEAC-C44E-D84B-282B-3500F0D7BB49}"/>
              </a:ext>
            </a:extLst>
          </p:cNvPr>
          <p:cNvPicPr>
            <a:picLocks noChangeAspect="1"/>
          </p:cNvPicPr>
          <p:nvPr/>
        </p:nvPicPr>
        <p:blipFill>
          <a:blip r:embed="rId2"/>
          <a:stretch>
            <a:fillRect/>
          </a:stretch>
        </p:blipFill>
        <p:spPr>
          <a:xfrm>
            <a:off x="210190" y="1044351"/>
            <a:ext cx="4778154" cy="1150720"/>
          </a:xfrm>
          <a:prstGeom prst="rect">
            <a:avLst/>
          </a:prstGeom>
        </p:spPr>
      </p:pic>
      <p:pic>
        <p:nvPicPr>
          <p:cNvPr id="7" name="Picture 6">
            <a:extLst>
              <a:ext uri="{FF2B5EF4-FFF2-40B4-BE49-F238E27FC236}">
                <a16:creationId xmlns:a16="http://schemas.microsoft.com/office/drawing/2014/main" id="{69D29E6F-5F7C-07D1-30DC-1CE111ADBA5A}"/>
              </a:ext>
            </a:extLst>
          </p:cNvPr>
          <p:cNvPicPr>
            <a:picLocks noChangeAspect="1"/>
          </p:cNvPicPr>
          <p:nvPr/>
        </p:nvPicPr>
        <p:blipFill>
          <a:blip r:embed="rId3"/>
          <a:stretch>
            <a:fillRect/>
          </a:stretch>
        </p:blipFill>
        <p:spPr>
          <a:xfrm>
            <a:off x="5140486" y="1123490"/>
            <a:ext cx="1165961" cy="868755"/>
          </a:xfrm>
          <a:prstGeom prst="rect">
            <a:avLst/>
          </a:prstGeom>
        </p:spPr>
      </p:pic>
      <p:sp>
        <p:nvSpPr>
          <p:cNvPr id="8" name="TextBox 7">
            <a:extLst>
              <a:ext uri="{FF2B5EF4-FFF2-40B4-BE49-F238E27FC236}">
                <a16:creationId xmlns:a16="http://schemas.microsoft.com/office/drawing/2014/main" id="{EDBFFF60-326D-F46E-D4DD-87BC3B17EC16}"/>
              </a:ext>
            </a:extLst>
          </p:cNvPr>
          <p:cNvSpPr txBox="1"/>
          <p:nvPr/>
        </p:nvSpPr>
        <p:spPr>
          <a:xfrm>
            <a:off x="313266" y="152400"/>
            <a:ext cx="853182" cy="369332"/>
          </a:xfrm>
          <a:prstGeom prst="rect">
            <a:avLst/>
          </a:prstGeom>
          <a:noFill/>
        </p:spPr>
        <p:txBody>
          <a:bodyPr wrap="none" rtlCol="0">
            <a:spAutoFit/>
          </a:bodyPr>
          <a:lstStyle/>
          <a:p>
            <a:r>
              <a:rPr lang="en-US" dirty="0"/>
              <a:t>Circuit</a:t>
            </a:r>
          </a:p>
        </p:txBody>
      </p:sp>
      <p:pic>
        <p:nvPicPr>
          <p:cNvPr id="10" name="Picture 9">
            <a:extLst>
              <a:ext uri="{FF2B5EF4-FFF2-40B4-BE49-F238E27FC236}">
                <a16:creationId xmlns:a16="http://schemas.microsoft.com/office/drawing/2014/main" id="{BD622CAC-B40A-A75C-0ADB-5EEF60F79144}"/>
              </a:ext>
            </a:extLst>
          </p:cNvPr>
          <p:cNvPicPr>
            <a:picLocks noChangeAspect="1"/>
          </p:cNvPicPr>
          <p:nvPr/>
        </p:nvPicPr>
        <p:blipFill>
          <a:blip r:embed="rId4"/>
          <a:stretch>
            <a:fillRect/>
          </a:stretch>
        </p:blipFill>
        <p:spPr>
          <a:xfrm>
            <a:off x="7203658" y="337066"/>
            <a:ext cx="4435224" cy="2850127"/>
          </a:xfrm>
          <a:prstGeom prst="rect">
            <a:avLst/>
          </a:prstGeom>
        </p:spPr>
      </p:pic>
      <p:pic>
        <p:nvPicPr>
          <p:cNvPr id="12" name="Picture 11">
            <a:extLst>
              <a:ext uri="{FF2B5EF4-FFF2-40B4-BE49-F238E27FC236}">
                <a16:creationId xmlns:a16="http://schemas.microsoft.com/office/drawing/2014/main" id="{6BE01B55-81BC-F1BC-8DB8-FD3E54B7D9E9}"/>
              </a:ext>
            </a:extLst>
          </p:cNvPr>
          <p:cNvPicPr>
            <a:picLocks noChangeAspect="1"/>
          </p:cNvPicPr>
          <p:nvPr/>
        </p:nvPicPr>
        <p:blipFill>
          <a:blip r:embed="rId5"/>
          <a:stretch>
            <a:fillRect/>
          </a:stretch>
        </p:blipFill>
        <p:spPr>
          <a:xfrm>
            <a:off x="553303" y="2717690"/>
            <a:ext cx="2869240" cy="3290269"/>
          </a:xfrm>
          <a:prstGeom prst="rect">
            <a:avLst/>
          </a:prstGeom>
        </p:spPr>
      </p:pic>
      <p:sp>
        <p:nvSpPr>
          <p:cNvPr id="14" name="TextBox 13">
            <a:extLst>
              <a:ext uri="{FF2B5EF4-FFF2-40B4-BE49-F238E27FC236}">
                <a16:creationId xmlns:a16="http://schemas.microsoft.com/office/drawing/2014/main" id="{2BFF2E78-BDAF-1258-E0B1-E8B6FCD2083A}"/>
              </a:ext>
            </a:extLst>
          </p:cNvPr>
          <p:cNvSpPr txBox="1"/>
          <p:nvPr/>
        </p:nvSpPr>
        <p:spPr>
          <a:xfrm>
            <a:off x="3165591" y="2819290"/>
            <a:ext cx="5461000" cy="3416320"/>
          </a:xfrm>
          <a:prstGeom prst="rect">
            <a:avLst/>
          </a:prstGeom>
          <a:noFill/>
        </p:spPr>
        <p:txBody>
          <a:bodyPr wrap="square" rtlCol="0">
            <a:spAutoFit/>
          </a:bodyPr>
          <a:lstStyle/>
          <a:p>
            <a:r>
              <a:rPr lang="en-US" dirty="0"/>
              <a:t>Initial Design Parameters and their resulting  dB(S(2,1)).</a:t>
            </a:r>
          </a:p>
          <a:p>
            <a:endParaRPr lang="en-US" dirty="0"/>
          </a:p>
          <a:p>
            <a:r>
              <a:rPr lang="en-US" dirty="0"/>
              <a:t>S(</a:t>
            </a:r>
            <a:r>
              <a:rPr lang="en-US" dirty="0" err="1"/>
              <a:t>I,j</a:t>
            </a:r>
            <a:r>
              <a:rPr lang="en-US" dirty="0"/>
              <a:t>) = V-_</a:t>
            </a:r>
            <a:r>
              <a:rPr lang="en-US" dirty="0" err="1"/>
              <a:t>i</a:t>
            </a:r>
            <a:r>
              <a:rPr lang="en-US" dirty="0"/>
              <a:t>/ </a:t>
            </a:r>
            <a:r>
              <a:rPr lang="en-US" dirty="0" err="1"/>
              <a:t>V+_j</a:t>
            </a:r>
            <a:r>
              <a:rPr lang="en-US" dirty="0"/>
              <a:t>.</a:t>
            </a:r>
          </a:p>
          <a:p>
            <a:endParaRPr lang="en-US" dirty="0"/>
          </a:p>
          <a:p>
            <a:r>
              <a:rPr lang="en-US" dirty="0"/>
              <a:t>S(2,1) corresponds to the ratio of the signal incident on the input port to its output.</a:t>
            </a:r>
          </a:p>
          <a:p>
            <a:endParaRPr lang="en-US" dirty="0"/>
          </a:p>
          <a:p>
            <a:r>
              <a:rPr lang="en-US" dirty="0"/>
              <a:t>Ideally, For Low pass filters, as the frequency increases, there will be a gradual decrease in the amount of signal V_2- coming outward. V_1+ remains the same =&gt; S_21 goes to 0.</a:t>
            </a:r>
          </a:p>
        </p:txBody>
      </p:sp>
      <p:sp>
        <p:nvSpPr>
          <p:cNvPr id="15" name="TextBox 14">
            <a:extLst>
              <a:ext uri="{FF2B5EF4-FFF2-40B4-BE49-F238E27FC236}">
                <a16:creationId xmlns:a16="http://schemas.microsoft.com/office/drawing/2014/main" id="{AB54709C-D3F4-C753-6349-9667B1ED4DC6}"/>
              </a:ext>
            </a:extLst>
          </p:cNvPr>
          <p:cNvSpPr txBox="1"/>
          <p:nvPr/>
        </p:nvSpPr>
        <p:spPr>
          <a:xfrm>
            <a:off x="9067800" y="3187193"/>
            <a:ext cx="2570897" cy="3416320"/>
          </a:xfrm>
          <a:prstGeom prst="rect">
            <a:avLst/>
          </a:prstGeom>
          <a:noFill/>
        </p:spPr>
        <p:txBody>
          <a:bodyPr wrap="square" rtlCol="0">
            <a:spAutoFit/>
          </a:bodyPr>
          <a:lstStyle/>
          <a:p>
            <a:r>
              <a:rPr lang="en-US" dirty="0"/>
              <a:t>Here, our specification would like for dB(S(2,1)) &gt; -0.032 for 0 &lt;= </a:t>
            </a:r>
            <a:r>
              <a:rPr lang="en-US" dirty="0" err="1"/>
              <a:t>freq</a:t>
            </a:r>
            <a:r>
              <a:rPr lang="en-US" dirty="0"/>
              <a:t> &lt;= 10. </a:t>
            </a:r>
          </a:p>
          <a:p>
            <a:endParaRPr lang="en-US" dirty="0"/>
          </a:p>
          <a:p>
            <a:r>
              <a:rPr lang="en-US" dirty="0"/>
              <a:t>Similarly, we would like for dB(S(2,1)) &lt; -52 for all 13 &lt;= </a:t>
            </a:r>
            <a:r>
              <a:rPr lang="en-US" dirty="0" err="1"/>
              <a:t>freq</a:t>
            </a:r>
            <a:r>
              <a:rPr lang="en-US" dirty="0"/>
              <a:t> &lt;= 13.5</a:t>
            </a:r>
          </a:p>
          <a:p>
            <a:endParaRPr lang="en-US" dirty="0"/>
          </a:p>
          <a:p>
            <a:r>
              <a:rPr lang="en-US" dirty="0"/>
              <a:t>This is clearly not the case, as shown by the graph</a:t>
            </a:r>
          </a:p>
        </p:txBody>
      </p:sp>
    </p:spTree>
    <p:extLst>
      <p:ext uri="{BB962C8B-B14F-4D97-AF65-F5344CB8AC3E}">
        <p14:creationId xmlns:p14="http://schemas.microsoft.com/office/powerpoint/2010/main" val="1158935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2E1D-CC28-2466-85E5-07C6E9B92566}"/>
              </a:ext>
            </a:extLst>
          </p:cNvPr>
          <p:cNvSpPr>
            <a:spLocks noGrp="1"/>
          </p:cNvSpPr>
          <p:nvPr>
            <p:ph type="title"/>
          </p:nvPr>
        </p:nvSpPr>
        <p:spPr>
          <a:xfrm>
            <a:off x="541866" y="0"/>
            <a:ext cx="10515600" cy="1325563"/>
          </a:xfrm>
        </p:spPr>
        <p:txBody>
          <a:bodyPr/>
          <a:lstStyle/>
          <a:p>
            <a:r>
              <a:rPr lang="en-US" dirty="0"/>
              <a:t>Initial Tuning</a:t>
            </a:r>
          </a:p>
        </p:txBody>
      </p:sp>
      <p:sp>
        <p:nvSpPr>
          <p:cNvPr id="3" name="Content Placeholder 2">
            <a:extLst>
              <a:ext uri="{FF2B5EF4-FFF2-40B4-BE49-F238E27FC236}">
                <a16:creationId xmlns:a16="http://schemas.microsoft.com/office/drawing/2014/main" id="{59D00A13-CD15-5578-DC6D-AC32EBD1C787}"/>
              </a:ext>
            </a:extLst>
          </p:cNvPr>
          <p:cNvSpPr>
            <a:spLocks noGrp="1"/>
          </p:cNvSpPr>
          <p:nvPr>
            <p:ph idx="1"/>
          </p:nvPr>
        </p:nvSpPr>
        <p:spPr>
          <a:xfrm>
            <a:off x="715433" y="5031989"/>
            <a:ext cx="10761134" cy="1730375"/>
          </a:xfrm>
        </p:spPr>
        <p:txBody>
          <a:bodyPr>
            <a:normAutofit/>
          </a:bodyPr>
          <a:lstStyle/>
          <a:p>
            <a:r>
              <a:rPr lang="en-US" dirty="0"/>
              <a:t>We can immediately see the impact of the changes of our input parameters on the Nominal Simulations</a:t>
            </a:r>
          </a:p>
        </p:txBody>
      </p:sp>
      <p:pic>
        <p:nvPicPr>
          <p:cNvPr id="5" name="Picture 4">
            <a:extLst>
              <a:ext uri="{FF2B5EF4-FFF2-40B4-BE49-F238E27FC236}">
                <a16:creationId xmlns:a16="http://schemas.microsoft.com/office/drawing/2014/main" id="{A44ECEA4-8D92-BDC6-8F5A-FDA3753A77A8}"/>
              </a:ext>
            </a:extLst>
          </p:cNvPr>
          <p:cNvPicPr>
            <a:picLocks noChangeAspect="1"/>
          </p:cNvPicPr>
          <p:nvPr/>
        </p:nvPicPr>
        <p:blipFill>
          <a:blip r:embed="rId2"/>
          <a:stretch>
            <a:fillRect/>
          </a:stretch>
        </p:blipFill>
        <p:spPr>
          <a:xfrm>
            <a:off x="872067" y="960823"/>
            <a:ext cx="10185399" cy="3860446"/>
          </a:xfrm>
          <a:prstGeom prst="rect">
            <a:avLst/>
          </a:prstGeom>
        </p:spPr>
      </p:pic>
    </p:spTree>
    <p:extLst>
      <p:ext uri="{BB962C8B-B14F-4D97-AF65-F5344CB8AC3E}">
        <p14:creationId xmlns:p14="http://schemas.microsoft.com/office/powerpoint/2010/main" val="366333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CFDA3-9635-76BB-A582-AB74721A139E}"/>
              </a:ext>
            </a:extLst>
          </p:cNvPr>
          <p:cNvSpPr>
            <a:spLocks noGrp="1"/>
          </p:cNvSpPr>
          <p:nvPr>
            <p:ph type="title"/>
          </p:nvPr>
        </p:nvSpPr>
        <p:spPr>
          <a:xfrm>
            <a:off x="838200" y="94191"/>
            <a:ext cx="10515600" cy="1325563"/>
          </a:xfrm>
        </p:spPr>
        <p:txBody>
          <a:bodyPr/>
          <a:lstStyle/>
          <a:p>
            <a:r>
              <a:rPr lang="en-US" dirty="0"/>
              <a:t>Optimization of the nominal simulation</a:t>
            </a:r>
          </a:p>
        </p:txBody>
      </p:sp>
      <p:pic>
        <p:nvPicPr>
          <p:cNvPr id="5" name="Picture 4">
            <a:extLst>
              <a:ext uri="{FF2B5EF4-FFF2-40B4-BE49-F238E27FC236}">
                <a16:creationId xmlns:a16="http://schemas.microsoft.com/office/drawing/2014/main" id="{D364117B-7EE7-3218-572A-44A725700C24}"/>
              </a:ext>
            </a:extLst>
          </p:cNvPr>
          <p:cNvPicPr>
            <a:picLocks noChangeAspect="1"/>
          </p:cNvPicPr>
          <p:nvPr/>
        </p:nvPicPr>
        <p:blipFill>
          <a:blip r:embed="rId2"/>
          <a:stretch>
            <a:fillRect/>
          </a:stretch>
        </p:blipFill>
        <p:spPr>
          <a:xfrm>
            <a:off x="567267" y="978915"/>
            <a:ext cx="10845800" cy="3664035"/>
          </a:xfrm>
          <a:prstGeom prst="rect">
            <a:avLst/>
          </a:prstGeom>
        </p:spPr>
      </p:pic>
      <p:sp>
        <p:nvSpPr>
          <p:cNvPr id="6" name="Content Placeholder 2">
            <a:extLst>
              <a:ext uri="{FF2B5EF4-FFF2-40B4-BE49-F238E27FC236}">
                <a16:creationId xmlns:a16="http://schemas.microsoft.com/office/drawing/2014/main" id="{611EBCCD-AD9F-AB90-FE6F-AD251F92BEBA}"/>
              </a:ext>
            </a:extLst>
          </p:cNvPr>
          <p:cNvSpPr>
            <a:spLocks noGrp="1"/>
          </p:cNvSpPr>
          <p:nvPr>
            <p:ph idx="1"/>
          </p:nvPr>
        </p:nvSpPr>
        <p:spPr>
          <a:xfrm>
            <a:off x="715433" y="5031989"/>
            <a:ext cx="10761134" cy="1730375"/>
          </a:xfrm>
        </p:spPr>
        <p:txBody>
          <a:bodyPr>
            <a:normAutofit/>
          </a:bodyPr>
          <a:lstStyle/>
          <a:p>
            <a:r>
              <a:rPr lang="en-US" dirty="0"/>
              <a:t>We achieve the optimized parameters meeting the specifications of the nominal simulation </a:t>
            </a:r>
          </a:p>
        </p:txBody>
      </p:sp>
    </p:spTree>
    <p:extLst>
      <p:ext uri="{BB962C8B-B14F-4D97-AF65-F5344CB8AC3E}">
        <p14:creationId xmlns:p14="http://schemas.microsoft.com/office/powerpoint/2010/main" val="201029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88FB-4205-C984-029F-02C2969B3928}"/>
              </a:ext>
            </a:extLst>
          </p:cNvPr>
          <p:cNvSpPr>
            <a:spLocks noGrp="1"/>
          </p:cNvSpPr>
          <p:nvPr>
            <p:ph type="title"/>
          </p:nvPr>
        </p:nvSpPr>
        <p:spPr/>
        <p:txBody>
          <a:bodyPr/>
          <a:lstStyle/>
          <a:p>
            <a:r>
              <a:rPr lang="en-US" dirty="0"/>
              <a:t>Yield Simulations: Setting up the variables and approximate SD’s </a:t>
            </a:r>
          </a:p>
        </p:txBody>
      </p:sp>
      <p:pic>
        <p:nvPicPr>
          <p:cNvPr id="7" name="Picture 6">
            <a:extLst>
              <a:ext uri="{FF2B5EF4-FFF2-40B4-BE49-F238E27FC236}">
                <a16:creationId xmlns:a16="http://schemas.microsoft.com/office/drawing/2014/main" id="{553E9783-50BC-0869-3C45-EA21FDE82914}"/>
              </a:ext>
            </a:extLst>
          </p:cNvPr>
          <p:cNvPicPr>
            <a:picLocks noChangeAspect="1"/>
          </p:cNvPicPr>
          <p:nvPr/>
        </p:nvPicPr>
        <p:blipFill>
          <a:blip r:embed="rId2"/>
          <a:stretch>
            <a:fillRect/>
          </a:stretch>
        </p:blipFill>
        <p:spPr>
          <a:xfrm>
            <a:off x="1043502" y="1690688"/>
            <a:ext cx="10104996" cy="4412362"/>
          </a:xfrm>
          <a:prstGeom prst="rect">
            <a:avLst/>
          </a:prstGeom>
        </p:spPr>
      </p:pic>
    </p:spTree>
    <p:extLst>
      <p:ext uri="{BB962C8B-B14F-4D97-AF65-F5344CB8AC3E}">
        <p14:creationId xmlns:p14="http://schemas.microsoft.com/office/powerpoint/2010/main" val="411173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E71D-19AA-037B-2A8D-41223A0EAE6F}"/>
              </a:ext>
            </a:extLst>
          </p:cNvPr>
          <p:cNvSpPr>
            <a:spLocks noGrp="1"/>
          </p:cNvSpPr>
          <p:nvPr>
            <p:ph type="title"/>
          </p:nvPr>
        </p:nvSpPr>
        <p:spPr/>
        <p:txBody>
          <a:bodyPr/>
          <a:lstStyle/>
          <a:p>
            <a:r>
              <a:rPr lang="en-US" dirty="0"/>
              <a:t>Yield Simulation Results</a:t>
            </a:r>
          </a:p>
        </p:txBody>
      </p:sp>
      <p:pic>
        <p:nvPicPr>
          <p:cNvPr id="9" name="Picture 8">
            <a:extLst>
              <a:ext uri="{FF2B5EF4-FFF2-40B4-BE49-F238E27FC236}">
                <a16:creationId xmlns:a16="http://schemas.microsoft.com/office/drawing/2014/main" id="{4714570D-1AB5-96CD-910F-6B926F0FD55A}"/>
              </a:ext>
            </a:extLst>
          </p:cNvPr>
          <p:cNvPicPr>
            <a:picLocks noChangeAspect="1"/>
          </p:cNvPicPr>
          <p:nvPr/>
        </p:nvPicPr>
        <p:blipFill>
          <a:blip r:embed="rId2"/>
          <a:stretch>
            <a:fillRect/>
          </a:stretch>
        </p:blipFill>
        <p:spPr>
          <a:xfrm>
            <a:off x="1547923" y="2019548"/>
            <a:ext cx="6285040" cy="3949451"/>
          </a:xfrm>
          <a:prstGeom prst="rect">
            <a:avLst/>
          </a:prstGeom>
        </p:spPr>
      </p:pic>
      <p:sp>
        <p:nvSpPr>
          <p:cNvPr id="10" name="TextBox 9">
            <a:extLst>
              <a:ext uri="{FF2B5EF4-FFF2-40B4-BE49-F238E27FC236}">
                <a16:creationId xmlns:a16="http://schemas.microsoft.com/office/drawing/2014/main" id="{C8F3AC0C-2973-7A1A-08D1-6FA2417C5159}"/>
              </a:ext>
            </a:extLst>
          </p:cNvPr>
          <p:cNvSpPr txBox="1"/>
          <p:nvPr/>
        </p:nvSpPr>
        <p:spPr>
          <a:xfrm>
            <a:off x="7832963" y="2650066"/>
            <a:ext cx="2429933" cy="369332"/>
          </a:xfrm>
          <a:prstGeom prst="rect">
            <a:avLst/>
          </a:prstGeom>
          <a:noFill/>
        </p:spPr>
        <p:txBody>
          <a:bodyPr wrap="square" rtlCol="0">
            <a:spAutoFit/>
          </a:bodyPr>
          <a:lstStyle/>
          <a:p>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20005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E2E8-9DA8-F605-9C3A-A8169D7E3FA9}"/>
              </a:ext>
            </a:extLst>
          </p:cNvPr>
          <p:cNvSpPr>
            <a:spLocks noGrp="1"/>
          </p:cNvSpPr>
          <p:nvPr>
            <p:ph type="title"/>
          </p:nvPr>
        </p:nvSpPr>
        <p:spPr/>
        <p:txBody>
          <a:bodyPr/>
          <a:lstStyle/>
          <a:p>
            <a:r>
              <a:rPr lang="en-US" dirty="0"/>
              <a:t>Yield Optimization</a:t>
            </a:r>
          </a:p>
        </p:txBody>
      </p:sp>
      <p:pic>
        <p:nvPicPr>
          <p:cNvPr id="5" name="Content Placeholder 4">
            <a:extLst>
              <a:ext uri="{FF2B5EF4-FFF2-40B4-BE49-F238E27FC236}">
                <a16:creationId xmlns:a16="http://schemas.microsoft.com/office/drawing/2014/main" id="{6742C793-8D3D-08CB-457E-31C81D9D9F46}"/>
              </a:ext>
            </a:extLst>
          </p:cNvPr>
          <p:cNvPicPr>
            <a:picLocks noGrp="1" noChangeAspect="1"/>
          </p:cNvPicPr>
          <p:nvPr>
            <p:ph idx="1"/>
          </p:nvPr>
        </p:nvPicPr>
        <p:blipFill>
          <a:blip r:embed="rId2"/>
          <a:stretch>
            <a:fillRect/>
          </a:stretch>
        </p:blipFill>
        <p:spPr>
          <a:xfrm>
            <a:off x="447264" y="1774504"/>
            <a:ext cx="7553735" cy="4084430"/>
          </a:xfrm>
        </p:spPr>
      </p:pic>
      <p:pic>
        <p:nvPicPr>
          <p:cNvPr id="7" name="Picture 6">
            <a:extLst>
              <a:ext uri="{FF2B5EF4-FFF2-40B4-BE49-F238E27FC236}">
                <a16:creationId xmlns:a16="http://schemas.microsoft.com/office/drawing/2014/main" id="{6B4E53E5-0B63-00B4-9C81-D6EE2D253FD1}"/>
              </a:ext>
            </a:extLst>
          </p:cNvPr>
          <p:cNvPicPr>
            <a:picLocks noChangeAspect="1"/>
          </p:cNvPicPr>
          <p:nvPr/>
        </p:nvPicPr>
        <p:blipFill>
          <a:blip r:embed="rId3"/>
          <a:stretch>
            <a:fillRect/>
          </a:stretch>
        </p:blipFill>
        <p:spPr>
          <a:xfrm>
            <a:off x="6774052" y="2019866"/>
            <a:ext cx="3430531" cy="3206020"/>
          </a:xfrm>
          <a:prstGeom prst="rect">
            <a:avLst/>
          </a:prstGeom>
        </p:spPr>
      </p:pic>
      <p:sp>
        <p:nvSpPr>
          <p:cNvPr id="9" name="TextBox 8">
            <a:extLst>
              <a:ext uri="{FF2B5EF4-FFF2-40B4-BE49-F238E27FC236}">
                <a16:creationId xmlns:a16="http://schemas.microsoft.com/office/drawing/2014/main" id="{39E5F224-9A89-1B72-8EBE-EC54D6CAB497}"/>
              </a:ext>
            </a:extLst>
          </p:cNvPr>
          <p:cNvSpPr txBox="1"/>
          <p:nvPr/>
        </p:nvSpPr>
        <p:spPr>
          <a:xfrm>
            <a:off x="5731934" y="5555064"/>
            <a:ext cx="6096000" cy="646331"/>
          </a:xfrm>
          <a:prstGeom prst="rect">
            <a:avLst/>
          </a:prstGeom>
          <a:noFill/>
        </p:spPr>
        <p:txBody>
          <a:bodyPr wrap="square">
            <a:spAutoFit/>
          </a:bodyPr>
          <a:lstStyle/>
          <a:p>
            <a:pPr marL="0" indent="0">
              <a:buNone/>
            </a:pPr>
            <a:r>
              <a:rPr lang="en-US" dirty="0"/>
              <a:t>Because the error function cannot reach 0 as a result of a poor designed model circuit, the yield also is quite poor</a:t>
            </a:r>
          </a:p>
        </p:txBody>
      </p:sp>
    </p:spTree>
    <p:extLst>
      <p:ext uri="{BB962C8B-B14F-4D97-AF65-F5344CB8AC3E}">
        <p14:creationId xmlns:p14="http://schemas.microsoft.com/office/powerpoint/2010/main" val="374487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TotalTime>
  <Words>486</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Wingdings</vt:lpstr>
      <vt:lpstr>Office Theme</vt:lpstr>
      <vt:lpstr>Low Pass Filter Design (ADS)</vt:lpstr>
      <vt:lpstr>Process</vt:lpstr>
      <vt:lpstr>Example Specifications:</vt:lpstr>
      <vt:lpstr>PowerPoint Presentation</vt:lpstr>
      <vt:lpstr>Initial Tuning</vt:lpstr>
      <vt:lpstr>Optimization of the nominal simulation</vt:lpstr>
      <vt:lpstr>Yield Simulations: Setting up the variables and approximate SD’s </vt:lpstr>
      <vt:lpstr>Yield Simulation Results</vt:lpstr>
      <vt:lpstr>Yield Optimization</vt:lpstr>
      <vt:lpstr>PowerPoint Presentation</vt:lpstr>
      <vt:lpstr>Saturation point =&gt; Yield Optim + Change Optim Var =&gt; Yield Sim =&gt; repeat; Yield stops increasing</vt:lpstr>
      <vt:lpstr>Key Points</vt:lpstr>
    </vt:vector>
  </TitlesOfParts>
  <Company>Keysight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Lihua Wang</dc:creator>
  <cp:lastModifiedBy>Lihua Wang</cp:lastModifiedBy>
  <cp:revision>3</cp:revision>
  <dcterms:created xsi:type="dcterms:W3CDTF">2024-12-27T01:00:53Z</dcterms:created>
  <dcterms:modified xsi:type="dcterms:W3CDTF">2024-12-27T04:34:43Z</dcterms:modified>
</cp:coreProperties>
</file>