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47:25.896"/>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569 119 24575,'0'0'0,"-4"0"0,-6 0 0,-5 0 0,-3 0 0,-3 0 0,-2 0 0,-1 0 0,0-4 0,-1-1 0,1 0 0,-5 1 0,0 1 0,1 1 0,0 1 0,2 1 0,0 0 0,2 0 0,0 0 0,0 0 0,1 1 0,0-1 0,0 0 0,4 4 0,0 1 0,5 5 0,4 3 0,4 4 0,2 4 0,3 1 0,1 1 0,0 1 0,1 0 0,0 1 0,-1-1 0,1 0 0,-1 0 0,5-1 0,5-4 0,0 0 0,-1 0 0,-2 0 0,2-3 0,-1 1 0,-2 1 0,3-4 0,3 2 0,4-4 0,3-3 0,2-3 0,2-2 0,-4 2 0,0-1 0,5 0 0,6-2 0,0-1 0,10-1 0,5 0 0,-3-1 0,6 0 0,1 0 0,-3 0 0,-1-1 0,-1 1 0,-4 0 0,-4 0 0,-5 0 0,-3 0 0,-3 0 0,-1 0 0,4 0 0,9 0 0,5 0 0,3 0 0,8 0 0,-3 0 0,-1 0 0,-1 0 0,-6 0 0,-4 0 0,-6 0 0,-3 0 0,-4 0 0,-1 0 0,3 0 0,1 0 0,-1 0 0,0 0 0,-2 0 0,5 0 0,-1 0 0,0 0 0,-2 0 0,0 0 0,-2 0 0,-1 0 0,5 0 0,4 0 0,4 0 0,5 0 0,7 0 0,-2 0 0,-5 0 0,-4 0 0,-1 0 0,1 0 0,2 0 0,-3 0 0,-2 0 0,1 0 0,2-4 0,2-1 0,-7-5 0,2 2 0,-3-5 0,-3 3 0,-1 1 0,-8-2 0,-5-2 0,-6-4 0,-4-2 0,-3-2 0,3 3 0,4-1 0,-1 0 0,5-1 0,-2-1 0,-3-1 0,-1-1 0,-8-1 0,-6 6 0,-2-1 0,-5 5 0,-2 3 0,-4 0 0,-6 3 0,-2 2 0,-5-3 0,-9-3 0,-5 1 0,-2 2 0,4 2 0,4 3 0,6-3 0,4 1 0,0 1 0,1-3 0,-3 1 0,-3-4 0,1 1 0,-3-2 0,3 2 0,2 1 0,3 3 0,2 3 0,-2 1 0,1 1 0,1 1 0,-4 0 0,6-4 0,-3-1 0,1 1 0,-4 0 0,0-3 0,-2 0 0,0 1 0,3 2 0,1 1 0,3 1 0,1 1 0,2 1 0,0 0 0,1 0 0,0 1 0,0-1 0,0 0 0,0 0 0,-1 0 0,1 0 0,-1 0 0,1 0 0,-1 0 0,1 0 0,-1 0 0,1 0 0,-1 5 0,1 0 0,-1 0 0,1-1 0,-1-2 0,0 0 0,1-1 0,4 4 0,0 1 0,1-2 0,3 5 0,-1-1 0,-1-2 0,3 4 0,-1-2 0,-2-2 0,-2-1 0,-1-2 0,-2-1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53:34.920"/>
    </inkml:context>
    <inkml:brush xml:id="br0">
      <inkml:brushProperty name="width" value="0.05" units="cm"/>
      <inkml:brushProperty name="height" value="0.05" units="cm"/>
      <inkml:brushProperty name="color" value="#5B2D90"/>
    </inkml:brush>
  </inkml:definitions>
  <inkml:trace contextRef="#ctx0" brushRef="#br0">0 0 24575,'28'3'0,"0"0"0,0 2 0,0 1 0,-1 1 0,34 14 0,9 2 0,112 26 0,128 39 0,-308-87 0,1 0 0,-1 0 0,1 0 0,-1 0 0,1 1 0,-1-1 0,0 1 0,0-1 0,1 1 0,-1 0 0,0 0 0,-1 0 0,1 0 0,0 0 0,-1 0 0,1 1 0,-1-1 0,0 1 0,1-1 0,-1 1 0,0-1 0,-1 1 0,1-1 0,0 1 0,-1 0 0,1-1 0,-1 1 0,0 0 0,0 2 0,-1 9 0,-1-1 0,0 1 0,0-1 0,-9 23 0,3-6 0,-47 219 0,45-190 0,4-1 0,0 82 0,6-116 0,1 0 0,1 0 0,9 43 0,-9-58 0,1-1 0,0 0 0,1 0 0,0 0 0,0 0 0,1-1 0,0 0 0,0 0 0,1 0 0,-1 0 0,1-1 0,1 0 0,-1 0 0,9 4 0,5 3 0,0-1 0,2-1 0,-1 0 0,1-2 0,0-1 0,1-1 0,29 6 0,168 18 0,-203-29 0,144 7 0,-189-5 0,0 0 0,0 2 0,-48 17 0,-82 42 0,75-30 0,41-18 0,-73 32 0,103-42 0,0-1 0,0 2 0,1 0 0,-1 0 0,2 1 0,-17 17 0,24-21 0,0 0 0,0 0 0,1 0 0,-1 1 0,1-1 0,0 0 0,1 1 0,-1 0 0,1-1 0,0 1 0,1 0 0,-1 0 0,1-1 0,0 1 0,1 6 0,1 12 0,2 0 0,7 27 0,1-10 0,2-2 0,38 76 0,-29-67 0,21 60 0,-28-55 0,-2 0 0,-3 1 0,-2 1 0,-2 0 0,-3 0 0,-3 0 0,-5 59 0,4-106 0,-1-1 0,-1 1 0,1-1 0,-1 0 0,-1 0 0,1 1 0,-1-1 0,-1-1 0,1 1 0,-1 0 0,0-1 0,0 0 0,-1 0 0,0 0 0,-10 9 0,-2-1 0,-1-2 0,0-1 0,0 0 0,-24 10 0,21-11 0,12-6 0,-88 40 0,85-39 0,-1-2 0,0 1 0,0-2 0,-1 0 0,-25 1 0,-100-6-1365,119 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56:05.847"/>
    </inkml:context>
    <inkml:brush xml:id="br0">
      <inkml:brushProperty name="width" value="0.05" units="cm"/>
      <inkml:brushProperty name="height" value="0.05" units="cm"/>
      <inkml:brushProperty name="color" value="#F6630D"/>
    </inkml:brush>
  </inkml:definitions>
  <inkml:trace contextRef="#ctx0" brushRef="#br0">1 2198 24575,'10'0'0,"0"-1"0,0-1 0,0 0 0,0 0 0,-1-1 0,1 0 0,0-1 0,10-5 0,73-47 0,-60 36 0,137-78 0,5 8 0,3 7 0,223-69 0,-299 117 0,166-83 0,-229 97 0,-2-2 0,0-1 0,-2-2 0,-1-1 0,-1-2 0,-1-1 0,31-39 0,292-385 0,-192 213 0,-148 214-14,-1-2-1,-2 0 1,12-38-1,16-93 207,-27 102-692,2 0 1,30-75-1,-38 118-6326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56:07.164"/>
    </inkml:context>
    <inkml:brush xml:id="br0">
      <inkml:brushProperty name="width" value="0.05" units="cm"/>
      <inkml:brushProperty name="height" value="0.05" units="cm"/>
      <inkml:brushProperty name="color" value="#F6630D"/>
    </inkml:brush>
  </inkml:definitions>
  <inkml:trace contextRef="#ctx0" brushRef="#br0">35 1 24575,'1'58'0,"1"-35"0,-2-1 0,0 1 0,-1-1 0,-1 1 0,-1-1 0,-1 0 0,-8 23 0,8-35 0,2-5 0,0 0 0,0 1 0,0-1 0,1 1 0,-1 6 0,1-11 0,1 0 0,0 1 0,0-1 0,1 0 0,-1 1 0,0-1 0,0 0 0,0 0 0,1 1 0,-1-1 0,1 0 0,-1 0 0,1 1 0,0-1 0,-1 0 0,1 0 0,0 0 0,0 0 0,-1 0 0,1 0 0,0 0 0,0 0 0,0 0 0,1 0 0,-1-1 0,0 1 0,2 0 0,7 3 0,1 0 0,0-1 0,0 0 0,0-1 0,0-1 0,0 1 0,19-2 0,14 3 0,97 12 0,200 24 0,-223-13 88,-56-11-1541,-27-7-5373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47:29.742"/>
    </inkml:context>
    <inkml:brush xml:id="br0">
      <inkml:brushProperty name="width" value="0.05" units="cm"/>
      <inkml:brushProperty name="height" value="0.05" units="cm"/>
      <inkml:brushProperty name="color" value="#AE198D"/>
      <inkml:brushProperty name="inkEffects" value="galaxy"/>
      <inkml:brushProperty name="anchorX" value="-1068.53552"/>
      <inkml:brushProperty name="anchorY" value="-994.1958"/>
      <inkml:brushProperty name="scaleFactor" value="0.5"/>
    </inkml:brush>
  </inkml:definitions>
  <inkml:trace contextRef="#ctx0" brushRef="#br0">1 2252 24575,'0'0'0,"0"-4"0,0-11 0,4-9 0,6 1 0,-1-7 0,5 0 0,-2 0 0,2 2 0,2 1 0,3 1 0,-3 2 0,-4 0 0,2 0 0,0 1 0,8 0 0,-2 0 0,5-1 0,2-4 0,5-5 0,-1 0 0,0 6 0,3-4 0,-2 3 0,-1 1 0,-3 5 0,-1-2 0,3-5 0,-6-1 0,5 5 0,-2 2 0,-5-4 0,0 5 0,3-4 0,0-5 0,6 0 0,-1 0 0,0 2 0,-6 1 0,-1 2 0,2-3 0,6-5 0,-1-8 0,1-5 0,-7-2 0,3-6 0,0 5 0,-2-4 0,0 6 0,0 1 0,-6 5 0,-4 2 0,-6 4 0,-4 4 0,2-2 0,-2 3 0,-1-3 0,4 1 0,-1-2 0,-1-8 0,-2-3 0,-1-2 0,-1-6 0,-1 0 0,-1 4 0,0 7 0,0 7 0,-1 0 0,1 4 0,0 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47:31.218"/>
    </inkml:context>
    <inkml:brush xml:id="br0">
      <inkml:brushProperty name="width" value="0.05" units="cm"/>
      <inkml:brushProperty name="height" value="0.05" units="cm"/>
      <inkml:brushProperty name="color" value="#AE198D"/>
      <inkml:brushProperty name="inkEffects" value="galaxy"/>
      <inkml:brushProperty name="anchorX" value="-3284.73242"/>
      <inkml:brushProperty name="anchorY" value="241.50999"/>
      <inkml:brushProperty name="scaleFactor" value="0.5"/>
    </inkml:brush>
  </inkml:definitions>
  <inkml:trace contextRef="#ctx0" brushRef="#br0">26 0 24575,'0'0'0,"0"4"0,-5 6 0,0 5 0,0 3 0,1 3 0,1 2 0,1 1 0,1 0 0,0 1 0,1-1 0,0 5 0,0 4 0,1 1 0,4-6 0,5-8 0,9-6 0,9-6 0,3-4 0,0-3 0,5-2 0,2 0 0,9-1 0,-3 1 0,2 0 0,-5 1 0,-4-1 0,-5 1 0,-8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48:34.464"/>
    </inkml:context>
    <inkml:brush xml:id="br0">
      <inkml:brushProperty name="width" value="0.05" units="cm"/>
      <inkml:brushProperty name="height" value="0.05" units="cm"/>
      <inkml:brushProperty name="color" value="#5B2D90"/>
    </inkml:brush>
  </inkml:definitions>
  <inkml:trace contextRef="#ctx0" brushRef="#br0">665 122 24575,'-11'-1'0,"1"-1"0,0 0 0,0-1 0,0 0 0,0 0 0,0-1 0,0 0 0,-16-11 0,-30-12 0,16 12 0,18 6 0,0 0 0,-1 2 0,-43-8 0,60 14 0,1 0 0,-1 1 0,1-1 0,-1 2 0,0-1 0,1 0 0,-1 1 0,1 0 0,-1 1 0,1-1 0,0 1 0,-1 0 0,1 0 0,0 0 0,0 1 0,0 0 0,1 0 0,-1 0 0,1 1 0,0-1 0,-7 8 0,-48 64 0,34-42 0,-51 53 0,71-81 0,0 0 0,1 0 0,0 1 0,0-1 0,0 1 0,1 0 0,0-1 0,0 2 0,1-1 0,-1 0 0,1 0 0,0 1 0,1 0 0,0-1 0,0 1 0,0-1 0,1 1 0,0 0 0,1 6 0,-1-7 0,1 0 0,1 0 0,-1 0 0,1-1 0,0 1 0,0-1 0,0 1 0,1-1 0,0 0 0,0 0 0,0 0 0,0 0 0,1-1 0,0 1 0,0-1 0,0 0 0,1 0 0,-1-1 0,1 1 0,0-1 0,9 5 0,6 0 0,1-1 0,37 9 0,25 8 0,-69-20 0,1 0 0,0-1 0,0 0 0,0-2 0,0 1 0,0-2 0,1 0 0,-1-1 0,0 0 0,0-1 0,0-1 0,0-1 0,-1 0 0,1 0 0,-1-2 0,0 0 0,0 0 0,-1-1 0,19-14 0,-25 16 0,-1 0 0,-1 0 0,1-1 0,-1 0 0,0 0 0,0 0 0,-1-1 0,1 1 0,-2-1 0,6-12 0,1-6 0,10-48 0,-8 28 0,-1-2-1365,-8 27-5461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48:36.315"/>
    </inkml:context>
    <inkml:brush xml:id="br0">
      <inkml:brushProperty name="width" value="0.05" units="cm"/>
      <inkml:brushProperty name="height" value="0.05" units="cm"/>
      <inkml:brushProperty name="color" value="#5B2D90"/>
    </inkml:brush>
  </inkml:definitions>
  <inkml:trace contextRef="#ctx0" brushRef="#br0">784 1 24575,'-710'0'0,"705"0"0,0 0 0,0 0 0,0 0 0,0 1 0,1 0 0,-1 0 0,0 0 0,-7 3 0,10-3 0,0 0 0,1 1 0,-1-1 0,1 0 0,-1 1 0,1-1 0,0 1 0,-1-1 0,1 1 0,0 0 0,0 0 0,0-1 0,0 1 0,0 0 0,1 0 0,-1 0 0,1 0 0,-1 0 0,1 0 0,0 0 0,-1 0 0,1 0 0,0 2 0,3 175 0,1-61 0,-4-89 0,-1-15 0,1 0 0,0 0 0,1 0 0,6 27 0,-6-37 0,1 0 0,-1 0 0,1 0 0,0 0 0,0 0 0,0-1 0,1 1 0,-1-1 0,1 0 0,0 0 0,0 0 0,0 0 0,0 0 0,0 0 0,1-1 0,-1 1 0,1-1 0,0 0 0,-1-1 0,9 4 0,84 24 0,154 27 0,-173-41 0,-40-8 0,0-1 0,1-2 0,-1-1 0,75-5 0,-92-2 0,-1 0 0,1-2 0,-1 0 0,0-1 0,-1-2 0,0 1 0,23-16 0,-33 19 0,0 0 0,-1 0 0,1 0 0,-1-1 0,0 0 0,-1-1 0,0 0 0,0 0 0,0 0 0,-1-1 0,0 1 0,0-1 0,-1 0 0,0-1 0,0 1 0,-1-1 0,-1 0 0,1 1 0,-1-1 0,0 0 0,-1-1 0,0 1 0,-1-16 0,0-20 0,1 26 0,-1-1 0,0 1 0,-2 0 0,-7-38 0,7 54 5,0-1 0,0 0 0,0 1 0,0-1 0,-1 1-1,1 0 1,-1-1 0,0 1 0,0 1 0,0-1 0,0 0 0,-1 1-1,1-1 1,-1 1 0,1 0 0,-1 0 0,0 1 0,0-1 0,0 1-1,-7-2 1,-9-2-336,0 1 0,-39-2-1,48 5-141,-18-1-6353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48:37.727"/>
    </inkml:context>
    <inkml:brush xml:id="br0">
      <inkml:brushProperty name="width" value="0.05" units="cm"/>
      <inkml:brushProperty name="height" value="0.05" units="cm"/>
      <inkml:brushProperty name="color" value="#5B2D90"/>
    </inkml:brush>
  </inkml:definitions>
  <inkml:trace contextRef="#ctx0" brushRef="#br0">983 50 24575,'-12'-1'0,"-1"0"0,0-1 0,-13-4 0,-14-3 0,-75-5 0,-161-1 0,163 14 0,-151 4 0,260-3 0,0 0 0,0 1 0,0-1 0,0 1 0,1 0 0,-1 0 0,0 1 0,0-1 0,0 1 0,1-1 0,-1 1 0,1 0 0,0 0 0,-1 1 0,1-1 0,0 1 0,0 0 0,1 0 0,-1 0 0,-2 3 0,2 0 0,0 0 0,0 1 0,0-1 0,1 1 0,0-1 0,1 1 0,-1 0 0,1-1 0,1 1 0,-1 13 0,1 6 0,0-2 0,-1-1 0,-1 0 0,-5 27 0,6-45 0,0-1 0,0 1 0,0 0 0,1 0 0,0 0 0,0-1 0,0 1 0,1 8 0,0-10 0,0 0 0,1 0 0,-1 0 0,0 0 0,1-1 0,0 1 0,-1-1 0,1 1 0,0-1 0,1 0 0,-1 1 0,0-1 0,0 0 0,1 0 0,3 1 0,14 10 0,2-2 0,-1 0 0,1-2 0,1 0 0,-1-2 0,1 0 0,1-2 0,-1 0 0,28 1 0,35 0 0,103-8 0,-91 0 0,-76 1 0,-1 0 0,1-2 0,-1 0 0,0-1 0,0-1 0,-1-1 0,27-11 0,-4 2 0,-30 11 0,0-1 0,22-10 0,-31 13 0,0-1 0,0 0 0,0 0 0,0 0 0,-1 0 0,1 0 0,-1-1 0,0 0 0,0 0 0,0 1 0,4-9 0,-3 5-91,0 0 0,-1 0 0,0-1 0,0 1 0,-1-1 0,1 0 0,-2 0 0,1 1 0,-1-1 0,0 0 0,-1 0 0,0 0 0,0 0 0,-2-13 0,-3 6-6735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48:38.370"/>
    </inkml:context>
    <inkml:brush xml:id="br0">
      <inkml:brushProperty name="width" value="0.05" units="cm"/>
      <inkml:brushProperty name="height" value="0.05" units="cm"/>
      <inkml:brushProperty name="color" value="#5B2D90"/>
    </inkml:brush>
  </inkml:definitions>
  <inkml:trace contextRef="#ctx0" brushRef="#br0">5 0 24575,'-4'0'0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48:41.243"/>
    </inkml:context>
    <inkml:brush xml:id="br0">
      <inkml:brushProperty name="width" value="0.05" units="cm"/>
      <inkml:brushProperty name="height" value="0.05" units="cm"/>
      <inkml:brushProperty name="color" value="#5B2D90"/>
    </inkml:brush>
  </inkml:definitions>
  <inkml:trace contextRef="#ctx0" brushRef="#br0">708 22 24575,'-83'1'0,"-23"0"0,-142-17 0,230 13 0,-1 1 0,0 0 0,1 2 0,-28 2 0,41-2 0,0 1 0,-1 1 0,1-1 0,0 1 0,0 0 0,0 0 0,0 0 0,0 1 0,0 0 0,0 0 0,1 0 0,0 0 0,-1 1 0,1 0 0,1 0 0,-1 0 0,0 0 0,1 0 0,-4 7 0,-1 5 0,0 0 0,2 0 0,-1 1 0,2 0 0,0 0 0,2 0 0,-4 28 0,0 127 0,8-152 0,-2-15 0,1 0 0,0 1 0,0-1 0,0 0 0,1 0 0,0 1 0,0-1 0,1 0 0,-1 0 0,1 0 0,0 0 0,0-1 0,1 1 0,-1 0 0,1-1 0,0 0 0,0 0 0,1 1 0,-1-2 0,1 1 0,0 0 0,0-1 0,0 0 0,8 5 0,356 248 0,-363-252 0,2 2 0,1 0 0,1-1 0,-1 1 0,1-2 0,0 1 0,0-1 0,0 0 0,0-1 0,1 0 0,0-1 0,11 2 0,72 7 0,27 2 0,-107-13 0,-1 0 0,1-1 0,-1 0 0,1-1 0,-1 0 0,0-1 0,16-6 0,-22 6 0,1 0 0,-1-1 0,0 0 0,0-1 0,0 1 0,-1-1 0,1 0 0,-1-1 0,0 1 0,-1-1 0,1 0 0,-1 0 0,0 0 0,-1-1 0,1 0 0,-1 1 0,-1-1 0,4-13 0,0-2 0,-2 1 0,0-1 0,-1 0 0,-2 0 0,0-24 0,-1-82 0,-3-81 0,2 198-91,0 0 0,-1 0 0,0 0 0,-1 1 0,0-1 0,-1 1 0,0 0 0,0 0 0,-1 0 0,-1 1 0,1-1 0,-1 1 0,-1 0 0,-15-15 0,7 10-6735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7T23:48:46.594"/>
    </inkml:context>
    <inkml:brush xml:id="br0">
      <inkml:brushProperty name="width" value="0.05" units="cm"/>
      <inkml:brushProperty name="height" value="0.05" units="cm"/>
      <inkml:brushProperty name="color" value="#5B2D90"/>
    </inkml:brush>
  </inkml:definitions>
  <inkml:trace contextRef="#ctx0" brushRef="#br0">662 117 24575,'-4'-1'0,"1"0"0,0 0 0,-1-1 0,1 1 0,0-1 0,0 1 0,0-1 0,-5-4 0,-13-6 0,-19-3 0,-52-12 0,-18-6 0,102 30 0,0 1 0,-1 0 0,1 0 0,0 1 0,-1-1 0,1 2 0,-1-1 0,1 1 0,-1 1 0,1 0 0,-1 0 0,1 0 0,-1 1 0,1 1 0,0-1 0,-9 5 0,1 1 0,1 1 0,0 0 0,0 1 0,1 1 0,1 0 0,-22 23 0,2-5 0,28-26 0,1 0 0,0 1 0,0-1 0,0 1 0,0 0 0,1-1 0,-1 2 0,1-1 0,0 0 0,0 1 0,1-1 0,-1 1 0,1 0 0,0 0 0,0 0 0,1 0 0,-1 0 0,1 0 0,-1 8 0,3 126 0,1-65 0,-2-69 0,0-1 0,0 0 0,0 1 0,1-1 0,0 1 0,0-1 0,0 0 0,1 0 0,-1 0 0,1 0 0,0 0 0,0 0 0,1 0 0,-1 0 0,1-1 0,3 4 0,0-1 0,0-1 0,1 0 0,0 0 0,0-1 0,0 0 0,0 0 0,14 5 0,22 5 0,60 13 0,-98-26 0,150 21 0,-148-21 0,10 2 0,0 0 0,33 0 0,-46-3 0,1 0 0,-1 0 0,1-1 0,-1 0 0,0 0 0,1 0 0,-1 0 0,0-1 0,0 1 0,0-1 0,0 0 0,0 0 0,0-1 0,0 1 0,-1-1 0,5-4 0,1-4 0,1-1 0,-2 0 0,1 0 0,-2-1 0,0 0 0,0 0 0,-1-1 0,-1 0 0,-1 0 0,0 0 0,3-15 0,-3 5 0,-2 0 0,0 0 0,-1 0 0,-1 0 0,-2 0 0,-4-25 0,-3-20-1365,5 36-5461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565A-3A2C-474C-2D70-6569D32F04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230BA-BF99-C029-DB4F-63F75DCA8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CED911-2498-8604-50F4-EA267F4462F3}"/>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5" name="Footer Placeholder 4">
            <a:extLst>
              <a:ext uri="{FF2B5EF4-FFF2-40B4-BE49-F238E27FC236}">
                <a16:creationId xmlns:a16="http://schemas.microsoft.com/office/drawing/2014/main" id="{0B1CA4F1-46FB-6C48-68F6-AF133B242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4C316-AC5C-0142-3DEE-C29A8EA9A6B3}"/>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233387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A505-B071-7398-1D5B-834FCDB045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7577D0-9348-8EAE-55C5-3425C72D2B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A3EAE-620A-FE6D-AFE6-3B765AE5B3BD}"/>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5" name="Footer Placeholder 4">
            <a:extLst>
              <a:ext uri="{FF2B5EF4-FFF2-40B4-BE49-F238E27FC236}">
                <a16:creationId xmlns:a16="http://schemas.microsoft.com/office/drawing/2014/main" id="{8C9CADB2-D8A9-15B3-6C0F-F1158CD66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9E21F-1430-0DE3-C287-C6F29D902726}"/>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298063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361381-80FB-4FE0-0F1C-9CD4D07C27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0D43EF-EA88-EF2B-8F90-13F749C6A1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91370-BBEB-32F6-A321-BEB567CE736B}"/>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5" name="Footer Placeholder 4">
            <a:extLst>
              <a:ext uri="{FF2B5EF4-FFF2-40B4-BE49-F238E27FC236}">
                <a16:creationId xmlns:a16="http://schemas.microsoft.com/office/drawing/2014/main" id="{5D9077B3-5BA2-CF4B-E8D8-D60138B56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B90F3-3633-3B09-3E16-CEFAEA07B614}"/>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272938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537E-15DF-9603-F997-A189E37DCA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7E8AA-85C5-6162-A47F-A48722A34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D8CF7-14AF-8DB4-ED99-6DC969204F61}"/>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5" name="Footer Placeholder 4">
            <a:extLst>
              <a:ext uri="{FF2B5EF4-FFF2-40B4-BE49-F238E27FC236}">
                <a16:creationId xmlns:a16="http://schemas.microsoft.com/office/drawing/2014/main" id="{E76BE62F-4C15-906E-2331-8D21DF11F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6B8AD-F709-7119-A7B3-DCFC6C43967E}"/>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3783718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86D5-66BC-5F39-67CA-52A26126C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361ACB-530D-F358-044A-8053A36DA2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8BBCA4-5E80-ECA9-A88C-84794087E84F}"/>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5" name="Footer Placeholder 4">
            <a:extLst>
              <a:ext uri="{FF2B5EF4-FFF2-40B4-BE49-F238E27FC236}">
                <a16:creationId xmlns:a16="http://schemas.microsoft.com/office/drawing/2014/main" id="{CFE7ADE9-1C46-78B1-240E-4F10B195A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578D8-3ADC-6110-7EE6-CCAF27860791}"/>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289441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C04C-A56A-2C75-87C4-95D874E2BA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270D8-F28B-AB2B-C0DF-4242143DDB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7D9E3-6635-EDCD-CD6F-E9D5FF8ED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08218-1EFD-3A91-90B1-3B6C45EE0694}"/>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6" name="Footer Placeholder 5">
            <a:extLst>
              <a:ext uri="{FF2B5EF4-FFF2-40B4-BE49-F238E27FC236}">
                <a16:creationId xmlns:a16="http://schemas.microsoft.com/office/drawing/2014/main" id="{9729484C-27AE-524D-D040-DB3796F3F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F651E-C249-564F-2572-A4F018DAD772}"/>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4337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8BE3-3432-082D-7B64-FDF83F33D1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635F83-B140-D85C-5570-BB101C51C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FBB26-CEF9-675B-BD62-63478136A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DD73F1-A832-DBCF-AC88-A3C99D46F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3A4FB-B0E4-84F0-94A6-949890FC9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5C1856-82C4-3376-57AD-1BEC2902A1D7}"/>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8" name="Footer Placeholder 7">
            <a:extLst>
              <a:ext uri="{FF2B5EF4-FFF2-40B4-BE49-F238E27FC236}">
                <a16:creationId xmlns:a16="http://schemas.microsoft.com/office/drawing/2014/main" id="{239740FF-D2FC-1DDF-71E8-0647D2C88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08B191-024E-5708-8EE8-AB70CE29E34A}"/>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378544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71D4-4400-75AF-9E32-F4B43F7B7A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AC51D2-A7A8-D442-2065-D35F130CA310}"/>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4" name="Footer Placeholder 3">
            <a:extLst>
              <a:ext uri="{FF2B5EF4-FFF2-40B4-BE49-F238E27FC236}">
                <a16:creationId xmlns:a16="http://schemas.microsoft.com/office/drawing/2014/main" id="{D795D12E-1F23-5CEF-8DD1-6D76D83E2A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3B1267-23D0-5E14-B59F-A5BAA696930F}"/>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356440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1F298C-63BD-03CC-4004-F3A0DE110BB4}"/>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3" name="Footer Placeholder 2">
            <a:extLst>
              <a:ext uri="{FF2B5EF4-FFF2-40B4-BE49-F238E27FC236}">
                <a16:creationId xmlns:a16="http://schemas.microsoft.com/office/drawing/2014/main" id="{1526A9A7-45FB-2B09-944D-7B49A58F32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E8FC8E-9C72-7BF6-93A3-454DB3683E6A}"/>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129475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9C78-F6BE-B97E-D613-823AE1F59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CDA6E-9AC5-258D-487F-16D55F413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439601-5F2B-C44D-E3FE-D1D5C2750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95C0A-8984-E916-FF07-DBF0FBE15C92}"/>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6" name="Footer Placeholder 5">
            <a:extLst>
              <a:ext uri="{FF2B5EF4-FFF2-40B4-BE49-F238E27FC236}">
                <a16:creationId xmlns:a16="http://schemas.microsoft.com/office/drawing/2014/main" id="{567E51FC-820D-15F4-3FC8-887EDE7C6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50918-6AEC-137A-ED0D-42E3FFB9F4CD}"/>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400059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8D4B-2849-1602-EAE6-32FFB5D23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5F00E-123A-656E-11DA-46E3CCC7B6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3E10C6-C45D-B1D0-5311-8DFF825A9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B41A0-1DDA-3F07-F001-4A949CFFB13B}"/>
              </a:ext>
            </a:extLst>
          </p:cNvPr>
          <p:cNvSpPr>
            <a:spLocks noGrp="1"/>
          </p:cNvSpPr>
          <p:nvPr>
            <p:ph type="dt" sz="half" idx="10"/>
          </p:nvPr>
        </p:nvSpPr>
        <p:spPr/>
        <p:txBody>
          <a:bodyPr/>
          <a:lstStyle/>
          <a:p>
            <a:fld id="{46BA6936-A3AE-4ECE-B178-84D5DC69EF62}" type="datetimeFigureOut">
              <a:rPr lang="en-US" smtClean="0"/>
              <a:t>12/27/2024</a:t>
            </a:fld>
            <a:endParaRPr lang="en-US"/>
          </a:p>
        </p:txBody>
      </p:sp>
      <p:sp>
        <p:nvSpPr>
          <p:cNvPr id="6" name="Footer Placeholder 5">
            <a:extLst>
              <a:ext uri="{FF2B5EF4-FFF2-40B4-BE49-F238E27FC236}">
                <a16:creationId xmlns:a16="http://schemas.microsoft.com/office/drawing/2014/main" id="{A739B002-7AD9-3FDA-F9AF-6009AAAB5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1A5AD-228D-A5AF-F3EC-BC3A5221FDF4}"/>
              </a:ext>
            </a:extLst>
          </p:cNvPr>
          <p:cNvSpPr>
            <a:spLocks noGrp="1"/>
          </p:cNvSpPr>
          <p:nvPr>
            <p:ph type="sldNum" sz="quarter" idx="12"/>
          </p:nvPr>
        </p:nvSpPr>
        <p:spPr/>
        <p:txBody>
          <a:bodyPr/>
          <a:lstStyle/>
          <a:p>
            <a:fld id="{AD3C3926-849B-4287-BCA4-CEA27208CB19}" type="slidenum">
              <a:rPr lang="en-US" smtClean="0"/>
              <a:t>‹#›</a:t>
            </a:fld>
            <a:endParaRPr lang="en-US"/>
          </a:p>
        </p:txBody>
      </p:sp>
    </p:spTree>
    <p:extLst>
      <p:ext uri="{BB962C8B-B14F-4D97-AF65-F5344CB8AC3E}">
        <p14:creationId xmlns:p14="http://schemas.microsoft.com/office/powerpoint/2010/main" val="157742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0FFED-EEA3-ECAB-F0C2-CFD83775E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755CD7-5C64-61E9-0E59-234338B08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CA3FB-51EB-22AE-E724-FE14259D7B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BA6936-A3AE-4ECE-B178-84D5DC69EF62}" type="datetimeFigureOut">
              <a:rPr lang="en-US" smtClean="0"/>
              <a:t>12/27/2024</a:t>
            </a:fld>
            <a:endParaRPr lang="en-US"/>
          </a:p>
        </p:txBody>
      </p:sp>
      <p:sp>
        <p:nvSpPr>
          <p:cNvPr id="5" name="Footer Placeholder 4">
            <a:extLst>
              <a:ext uri="{FF2B5EF4-FFF2-40B4-BE49-F238E27FC236}">
                <a16:creationId xmlns:a16="http://schemas.microsoft.com/office/drawing/2014/main" id="{15A115CF-57E0-3EFC-086B-DFC25BE4C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D39274-1F17-F247-06E4-355393182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3C3926-849B-4287-BCA4-CEA27208CB19}" type="slidenum">
              <a:rPr lang="en-US" smtClean="0"/>
              <a:t>‹#›</a:t>
            </a:fld>
            <a:endParaRPr lang="en-US"/>
          </a:p>
        </p:txBody>
      </p:sp>
    </p:spTree>
    <p:extLst>
      <p:ext uri="{BB962C8B-B14F-4D97-AF65-F5344CB8AC3E}">
        <p14:creationId xmlns:p14="http://schemas.microsoft.com/office/powerpoint/2010/main" val="1284114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18" Type="http://schemas.openxmlformats.org/officeDocument/2006/relationships/image" Target="../media/image12.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customXml" Target="../ink/ink8.xml"/><Relationship Id="rId2" Type="http://schemas.openxmlformats.org/officeDocument/2006/relationships/image" Target="../media/image4.png"/><Relationship Id="rId16" Type="http://schemas.openxmlformats.org/officeDocument/2006/relationships/image" Target="../media/image11.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8.png"/><Relationship Id="rId19" Type="http://schemas.openxmlformats.org/officeDocument/2006/relationships/customXml" Target="../ink/ink9.xml"/><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1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87E4-941D-AF3C-1E40-06EE84DBC186}"/>
              </a:ext>
            </a:extLst>
          </p:cNvPr>
          <p:cNvSpPr>
            <a:spLocks noGrp="1"/>
          </p:cNvSpPr>
          <p:nvPr>
            <p:ph type="ctrTitle"/>
          </p:nvPr>
        </p:nvSpPr>
        <p:spPr/>
        <p:txBody>
          <a:bodyPr/>
          <a:lstStyle/>
          <a:p>
            <a:r>
              <a:rPr lang="en-US" dirty="0"/>
              <a:t>MMIC Low-noise Amplifier (ADS)</a:t>
            </a:r>
          </a:p>
        </p:txBody>
      </p:sp>
      <p:sp>
        <p:nvSpPr>
          <p:cNvPr id="3" name="Subtitle 2">
            <a:extLst>
              <a:ext uri="{FF2B5EF4-FFF2-40B4-BE49-F238E27FC236}">
                <a16:creationId xmlns:a16="http://schemas.microsoft.com/office/drawing/2014/main" id="{FC365C6F-AE05-3720-D84F-73C9584D45F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307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1A4B-E547-5F06-EF5F-B11DB5EF8401}"/>
              </a:ext>
            </a:extLst>
          </p:cNvPr>
          <p:cNvSpPr>
            <a:spLocks noGrp="1"/>
          </p:cNvSpPr>
          <p:nvPr>
            <p:ph type="title"/>
          </p:nvPr>
        </p:nvSpPr>
        <p:spPr/>
        <p:txBody>
          <a:bodyPr/>
          <a:lstStyle/>
          <a:p>
            <a:r>
              <a:rPr lang="en-US" dirty="0"/>
              <a:t>Yield Results</a:t>
            </a:r>
          </a:p>
        </p:txBody>
      </p:sp>
      <p:pic>
        <p:nvPicPr>
          <p:cNvPr id="5" name="Picture 4">
            <a:extLst>
              <a:ext uri="{FF2B5EF4-FFF2-40B4-BE49-F238E27FC236}">
                <a16:creationId xmlns:a16="http://schemas.microsoft.com/office/drawing/2014/main" id="{C6812603-6F41-B6AF-943B-1CB416D82145}"/>
              </a:ext>
            </a:extLst>
          </p:cNvPr>
          <p:cNvPicPr>
            <a:picLocks noChangeAspect="1"/>
          </p:cNvPicPr>
          <p:nvPr/>
        </p:nvPicPr>
        <p:blipFill>
          <a:blip r:embed="rId2"/>
          <a:stretch>
            <a:fillRect/>
          </a:stretch>
        </p:blipFill>
        <p:spPr>
          <a:xfrm>
            <a:off x="1254442" y="1905001"/>
            <a:ext cx="5630126" cy="4427008"/>
          </a:xfrm>
          <a:prstGeom prst="rect">
            <a:avLst/>
          </a:prstGeom>
        </p:spPr>
      </p:pic>
      <p:sp>
        <p:nvSpPr>
          <p:cNvPr id="7" name="TextBox 6">
            <a:extLst>
              <a:ext uri="{FF2B5EF4-FFF2-40B4-BE49-F238E27FC236}">
                <a16:creationId xmlns:a16="http://schemas.microsoft.com/office/drawing/2014/main" id="{B42A04B7-4011-A25C-DF26-214A92949B31}"/>
              </a:ext>
            </a:extLst>
          </p:cNvPr>
          <p:cNvSpPr txBox="1"/>
          <p:nvPr/>
        </p:nvSpPr>
        <p:spPr>
          <a:xfrm>
            <a:off x="7628467" y="2463800"/>
            <a:ext cx="3022600" cy="3693319"/>
          </a:xfrm>
          <a:prstGeom prst="rect">
            <a:avLst/>
          </a:prstGeom>
          <a:noFill/>
        </p:spPr>
        <p:txBody>
          <a:bodyPr wrap="square" rtlCol="0">
            <a:spAutoFit/>
          </a:bodyPr>
          <a:lstStyle/>
          <a:p>
            <a:r>
              <a:rPr lang="en-US" dirty="0"/>
              <a:t>Yield is ~40%, which is not very good. We need to pinpoint why this is happening using Design of Experiment as an ADS feature.</a:t>
            </a:r>
          </a:p>
          <a:p>
            <a:endParaRPr lang="en-US" dirty="0"/>
          </a:p>
          <a:p>
            <a:r>
              <a:rPr lang="en-US" dirty="0"/>
              <a:t>Some intuition: If we look at the distributions for </a:t>
            </a:r>
            <a:r>
              <a:rPr lang="en-US" dirty="0" err="1"/>
              <a:t>Nf</a:t>
            </a:r>
            <a:r>
              <a:rPr lang="en-US" dirty="0"/>
              <a:t>, Gain, and </a:t>
            </a:r>
            <a:r>
              <a:rPr lang="en-US" dirty="0" err="1"/>
              <a:t>Out_match</a:t>
            </a:r>
            <a:r>
              <a:rPr lang="en-US" dirty="0"/>
              <a:t>, we would like to shift them so that more data points lie in the pass region.</a:t>
            </a:r>
          </a:p>
        </p:txBody>
      </p:sp>
    </p:spTree>
    <p:extLst>
      <p:ext uri="{BB962C8B-B14F-4D97-AF65-F5344CB8AC3E}">
        <p14:creationId xmlns:p14="http://schemas.microsoft.com/office/powerpoint/2010/main" val="2722431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FA86-7FF3-B056-20F5-E507FAA5A038}"/>
              </a:ext>
            </a:extLst>
          </p:cNvPr>
          <p:cNvSpPr>
            <a:spLocks noGrp="1"/>
          </p:cNvSpPr>
          <p:nvPr>
            <p:ph type="title"/>
          </p:nvPr>
        </p:nvSpPr>
        <p:spPr/>
        <p:txBody>
          <a:bodyPr/>
          <a:lstStyle/>
          <a:p>
            <a:r>
              <a:rPr lang="en-US" dirty="0"/>
              <a:t>DOE Analysis</a:t>
            </a:r>
          </a:p>
        </p:txBody>
      </p:sp>
      <p:sp>
        <p:nvSpPr>
          <p:cNvPr id="3" name="Content Placeholder 2">
            <a:extLst>
              <a:ext uri="{FF2B5EF4-FFF2-40B4-BE49-F238E27FC236}">
                <a16:creationId xmlns:a16="http://schemas.microsoft.com/office/drawing/2014/main" id="{1750641C-21B7-D4EE-7A1A-14DDFD37C2D7}"/>
              </a:ext>
            </a:extLst>
          </p:cNvPr>
          <p:cNvSpPr>
            <a:spLocks noGrp="1"/>
          </p:cNvSpPr>
          <p:nvPr>
            <p:ph idx="1"/>
          </p:nvPr>
        </p:nvSpPr>
        <p:spPr>
          <a:xfrm>
            <a:off x="6646333" y="1825625"/>
            <a:ext cx="4707467" cy="4351338"/>
          </a:xfrm>
        </p:spPr>
        <p:txBody>
          <a:bodyPr>
            <a:normAutofit fontScale="92500"/>
          </a:bodyPr>
          <a:lstStyle/>
          <a:p>
            <a:r>
              <a:rPr lang="en-US" dirty="0"/>
              <a:t>For intuition, let NF = a_1x_1 + a_2x_2 + a_3x_3. Clearly, each </a:t>
            </a:r>
            <a:r>
              <a:rPr lang="en-US" dirty="0" err="1"/>
              <a:t>x_i</a:t>
            </a:r>
            <a:r>
              <a:rPr lang="en-US" dirty="0"/>
              <a:t> has an effect on the final </a:t>
            </a:r>
            <a:r>
              <a:rPr lang="en-US" dirty="0" err="1"/>
              <a:t>Nf</a:t>
            </a:r>
            <a:r>
              <a:rPr lang="en-US" dirty="0"/>
              <a:t>. Variations in </a:t>
            </a:r>
            <a:r>
              <a:rPr lang="en-US" dirty="0" err="1"/>
              <a:t>Nf</a:t>
            </a:r>
            <a:r>
              <a:rPr lang="en-US" dirty="0"/>
              <a:t> are dependent on variations on each of the parameters.</a:t>
            </a:r>
          </a:p>
          <a:p>
            <a:r>
              <a:rPr lang="en-US" dirty="0"/>
              <a:t>DOE considers the entire distribution in optimization, not just nominal values (It takes in more sample points and their </a:t>
            </a:r>
            <a:r>
              <a:rPr lang="en-US" dirty="0" err="1"/>
              <a:t>distrs</a:t>
            </a:r>
            <a:r>
              <a:rPr lang="en-US" dirty="0"/>
              <a:t> for instance)</a:t>
            </a:r>
          </a:p>
        </p:txBody>
      </p:sp>
      <p:pic>
        <p:nvPicPr>
          <p:cNvPr id="5" name="Picture 4">
            <a:extLst>
              <a:ext uri="{FF2B5EF4-FFF2-40B4-BE49-F238E27FC236}">
                <a16:creationId xmlns:a16="http://schemas.microsoft.com/office/drawing/2014/main" id="{71EA25D1-9502-DE04-DAFE-270436D49CA4}"/>
              </a:ext>
            </a:extLst>
          </p:cNvPr>
          <p:cNvPicPr>
            <a:picLocks noChangeAspect="1"/>
          </p:cNvPicPr>
          <p:nvPr/>
        </p:nvPicPr>
        <p:blipFill>
          <a:blip r:embed="rId2"/>
          <a:stretch>
            <a:fillRect/>
          </a:stretch>
        </p:blipFill>
        <p:spPr>
          <a:xfrm>
            <a:off x="1027989" y="1687837"/>
            <a:ext cx="5330478" cy="4626913"/>
          </a:xfrm>
          <a:prstGeom prst="rect">
            <a:avLst/>
          </a:prstGeom>
        </p:spPr>
      </p:pic>
    </p:spTree>
    <p:extLst>
      <p:ext uri="{BB962C8B-B14F-4D97-AF65-F5344CB8AC3E}">
        <p14:creationId xmlns:p14="http://schemas.microsoft.com/office/powerpoint/2010/main" val="3419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496B-77BC-AB6F-50A1-E35EA32FF9C4}"/>
              </a:ext>
            </a:extLst>
          </p:cNvPr>
          <p:cNvSpPr>
            <a:spLocks noGrp="1"/>
          </p:cNvSpPr>
          <p:nvPr>
            <p:ph type="title"/>
          </p:nvPr>
        </p:nvSpPr>
        <p:spPr/>
        <p:txBody>
          <a:bodyPr/>
          <a:lstStyle/>
          <a:p>
            <a:r>
              <a:rPr lang="en-US" dirty="0"/>
              <a:t>Doe analysis</a:t>
            </a:r>
          </a:p>
        </p:txBody>
      </p:sp>
      <p:sp>
        <p:nvSpPr>
          <p:cNvPr id="3" name="Content Placeholder 2">
            <a:extLst>
              <a:ext uri="{FF2B5EF4-FFF2-40B4-BE49-F238E27FC236}">
                <a16:creationId xmlns:a16="http://schemas.microsoft.com/office/drawing/2014/main" id="{CFBD6B23-1BCB-61FD-399E-9D5A62A834CD}"/>
              </a:ext>
            </a:extLst>
          </p:cNvPr>
          <p:cNvSpPr>
            <a:spLocks noGrp="1"/>
          </p:cNvSpPr>
          <p:nvPr>
            <p:ph idx="1"/>
          </p:nvPr>
        </p:nvSpPr>
        <p:spPr>
          <a:xfrm>
            <a:off x="7332133" y="1879043"/>
            <a:ext cx="4021666" cy="4297920"/>
          </a:xfrm>
        </p:spPr>
        <p:txBody>
          <a:bodyPr/>
          <a:lstStyle/>
          <a:p>
            <a:pPr marL="0" indent="0">
              <a:buNone/>
            </a:pPr>
            <a:r>
              <a:rPr lang="en-US" dirty="0"/>
              <a:t>We see that the variability is mostly from the Output Matching Network.</a:t>
            </a:r>
          </a:p>
          <a:p>
            <a:pPr marL="0" indent="0">
              <a:buNone/>
            </a:pPr>
            <a:endParaRPr lang="en-US" dirty="0"/>
          </a:p>
          <a:p>
            <a:pPr marL="0" indent="0">
              <a:buNone/>
            </a:pPr>
            <a:r>
              <a:rPr lang="en-US" dirty="0"/>
              <a:t>This tells us that its topology must be redesigned.</a:t>
            </a:r>
          </a:p>
        </p:txBody>
      </p:sp>
      <p:pic>
        <p:nvPicPr>
          <p:cNvPr id="5" name="Picture 4">
            <a:extLst>
              <a:ext uri="{FF2B5EF4-FFF2-40B4-BE49-F238E27FC236}">
                <a16:creationId xmlns:a16="http://schemas.microsoft.com/office/drawing/2014/main" id="{146044E9-BB41-DB11-B2CA-ADC30836FD08}"/>
              </a:ext>
            </a:extLst>
          </p:cNvPr>
          <p:cNvPicPr>
            <a:picLocks noChangeAspect="1"/>
          </p:cNvPicPr>
          <p:nvPr/>
        </p:nvPicPr>
        <p:blipFill>
          <a:blip r:embed="rId2"/>
          <a:stretch>
            <a:fillRect/>
          </a:stretch>
        </p:blipFill>
        <p:spPr>
          <a:xfrm>
            <a:off x="647403" y="1825625"/>
            <a:ext cx="6329129" cy="4297920"/>
          </a:xfrm>
          <a:prstGeom prst="rect">
            <a:avLst/>
          </a:prstGeom>
        </p:spPr>
      </p:pic>
    </p:spTree>
    <p:extLst>
      <p:ext uri="{BB962C8B-B14F-4D97-AF65-F5344CB8AC3E}">
        <p14:creationId xmlns:p14="http://schemas.microsoft.com/office/powerpoint/2010/main" val="86276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F0BB-7594-380F-328E-706C8DF5E9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90C9D4-E5F8-DFD3-1657-BE9B90F3F42A}"/>
              </a:ext>
            </a:extLst>
          </p:cNvPr>
          <p:cNvSpPr>
            <a:spLocks noGrp="1"/>
          </p:cNvSpPr>
          <p:nvPr>
            <p:ph idx="1"/>
          </p:nvPr>
        </p:nvSpPr>
        <p:spPr>
          <a:xfrm>
            <a:off x="838200" y="3741077"/>
            <a:ext cx="10515600" cy="2625856"/>
          </a:xfrm>
        </p:spPr>
        <p:txBody>
          <a:bodyPr/>
          <a:lstStyle/>
          <a:p>
            <a:r>
              <a:rPr lang="en-US" dirty="0"/>
              <a:t>It is clear that A also plays some role in the variability of NF and Gain. We could also look into redesigning the topologies of these too: Input Network.</a:t>
            </a:r>
          </a:p>
        </p:txBody>
      </p:sp>
      <p:pic>
        <p:nvPicPr>
          <p:cNvPr id="5" name="Picture 4">
            <a:extLst>
              <a:ext uri="{FF2B5EF4-FFF2-40B4-BE49-F238E27FC236}">
                <a16:creationId xmlns:a16="http://schemas.microsoft.com/office/drawing/2014/main" id="{8E146879-3E7D-4883-0DCB-E9DE083762D5}"/>
              </a:ext>
            </a:extLst>
          </p:cNvPr>
          <p:cNvPicPr>
            <a:picLocks noChangeAspect="1"/>
          </p:cNvPicPr>
          <p:nvPr/>
        </p:nvPicPr>
        <p:blipFill>
          <a:blip r:embed="rId2"/>
          <a:stretch>
            <a:fillRect/>
          </a:stretch>
        </p:blipFill>
        <p:spPr>
          <a:xfrm>
            <a:off x="689580" y="301689"/>
            <a:ext cx="10440305" cy="3375953"/>
          </a:xfrm>
          <a:prstGeom prst="rect">
            <a:avLst/>
          </a:prstGeom>
        </p:spPr>
      </p:pic>
    </p:spTree>
    <p:extLst>
      <p:ext uri="{BB962C8B-B14F-4D97-AF65-F5344CB8AC3E}">
        <p14:creationId xmlns:p14="http://schemas.microsoft.com/office/powerpoint/2010/main" val="312364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BE2B-52CC-7B25-B73E-1307591B4CC4}"/>
              </a:ext>
            </a:extLst>
          </p:cNvPr>
          <p:cNvSpPr>
            <a:spLocks noGrp="1"/>
          </p:cNvSpPr>
          <p:nvPr>
            <p:ph type="title"/>
          </p:nvPr>
        </p:nvSpPr>
        <p:spPr/>
        <p:txBody>
          <a:bodyPr/>
          <a:lstStyle/>
          <a:p>
            <a:r>
              <a:rPr lang="en-US" dirty="0"/>
              <a:t>Redesigning </a:t>
            </a:r>
          </a:p>
        </p:txBody>
      </p:sp>
      <p:sp>
        <p:nvSpPr>
          <p:cNvPr id="3" name="Content Placeholder 2">
            <a:extLst>
              <a:ext uri="{FF2B5EF4-FFF2-40B4-BE49-F238E27FC236}">
                <a16:creationId xmlns:a16="http://schemas.microsoft.com/office/drawing/2014/main" id="{90FF341C-7049-0E78-4C63-7DDF371BD11C}"/>
              </a:ext>
            </a:extLst>
          </p:cNvPr>
          <p:cNvSpPr>
            <a:spLocks noGrp="1"/>
          </p:cNvSpPr>
          <p:nvPr>
            <p:ph idx="1"/>
          </p:nvPr>
        </p:nvSpPr>
        <p:spPr>
          <a:xfrm>
            <a:off x="8119532" y="1825625"/>
            <a:ext cx="3539068" cy="4351338"/>
          </a:xfrm>
        </p:spPr>
        <p:txBody>
          <a:bodyPr/>
          <a:lstStyle/>
          <a:p>
            <a:pPr marL="0" indent="0">
              <a:buNone/>
            </a:pPr>
            <a:r>
              <a:rPr lang="en-US" dirty="0"/>
              <a:t>Redesigned Output Matching Network</a:t>
            </a:r>
          </a:p>
        </p:txBody>
      </p:sp>
      <p:pic>
        <p:nvPicPr>
          <p:cNvPr id="5" name="Picture 4">
            <a:extLst>
              <a:ext uri="{FF2B5EF4-FFF2-40B4-BE49-F238E27FC236}">
                <a16:creationId xmlns:a16="http://schemas.microsoft.com/office/drawing/2014/main" id="{C331377D-765C-0638-6B18-BE4A64B7C542}"/>
              </a:ext>
            </a:extLst>
          </p:cNvPr>
          <p:cNvPicPr>
            <a:picLocks noChangeAspect="1"/>
          </p:cNvPicPr>
          <p:nvPr/>
        </p:nvPicPr>
        <p:blipFill>
          <a:blip r:embed="rId2"/>
          <a:stretch>
            <a:fillRect/>
          </a:stretch>
        </p:blipFill>
        <p:spPr>
          <a:xfrm>
            <a:off x="171249" y="1825625"/>
            <a:ext cx="7683906" cy="4391696"/>
          </a:xfrm>
          <a:prstGeom prst="rect">
            <a:avLst/>
          </a:prstGeom>
        </p:spPr>
      </p:pic>
    </p:spTree>
    <p:extLst>
      <p:ext uri="{BB962C8B-B14F-4D97-AF65-F5344CB8AC3E}">
        <p14:creationId xmlns:p14="http://schemas.microsoft.com/office/powerpoint/2010/main" val="369048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FB29-C1FA-83CE-3708-042EB6FB9D4E}"/>
              </a:ext>
            </a:extLst>
          </p:cNvPr>
          <p:cNvSpPr>
            <a:spLocks noGrp="1"/>
          </p:cNvSpPr>
          <p:nvPr>
            <p:ph type="title"/>
          </p:nvPr>
        </p:nvSpPr>
        <p:spPr/>
        <p:txBody>
          <a:bodyPr/>
          <a:lstStyle/>
          <a:p>
            <a:r>
              <a:rPr lang="en-US" dirty="0"/>
              <a:t>Result of redesign and Yield</a:t>
            </a:r>
          </a:p>
        </p:txBody>
      </p:sp>
      <p:pic>
        <p:nvPicPr>
          <p:cNvPr id="5" name="Picture 4">
            <a:extLst>
              <a:ext uri="{FF2B5EF4-FFF2-40B4-BE49-F238E27FC236}">
                <a16:creationId xmlns:a16="http://schemas.microsoft.com/office/drawing/2014/main" id="{F556DEF2-A401-E19D-5DE8-BC7A4FEBDBBD}"/>
              </a:ext>
            </a:extLst>
          </p:cNvPr>
          <p:cNvPicPr>
            <a:picLocks noChangeAspect="1"/>
          </p:cNvPicPr>
          <p:nvPr/>
        </p:nvPicPr>
        <p:blipFill>
          <a:blip r:embed="rId2"/>
          <a:stretch>
            <a:fillRect/>
          </a:stretch>
        </p:blipFill>
        <p:spPr>
          <a:xfrm>
            <a:off x="229182" y="1608666"/>
            <a:ext cx="5717880" cy="3978275"/>
          </a:xfrm>
          <a:prstGeom prst="rect">
            <a:avLst/>
          </a:prstGeom>
        </p:spPr>
      </p:pic>
      <p:pic>
        <p:nvPicPr>
          <p:cNvPr id="7" name="Picture 6">
            <a:extLst>
              <a:ext uri="{FF2B5EF4-FFF2-40B4-BE49-F238E27FC236}">
                <a16:creationId xmlns:a16="http://schemas.microsoft.com/office/drawing/2014/main" id="{D9F2404B-203D-761A-8B72-301F62658C81}"/>
              </a:ext>
            </a:extLst>
          </p:cNvPr>
          <p:cNvPicPr>
            <a:picLocks noChangeAspect="1"/>
          </p:cNvPicPr>
          <p:nvPr/>
        </p:nvPicPr>
        <p:blipFill>
          <a:blip r:embed="rId3"/>
          <a:stretch>
            <a:fillRect/>
          </a:stretch>
        </p:blipFill>
        <p:spPr>
          <a:xfrm>
            <a:off x="5907350" y="1608665"/>
            <a:ext cx="5446450" cy="3978276"/>
          </a:xfrm>
          <a:prstGeom prst="rect">
            <a:avLst/>
          </a:prstGeom>
        </p:spPr>
      </p:pic>
      <p:sp>
        <p:nvSpPr>
          <p:cNvPr id="9" name="TextBox 8">
            <a:extLst>
              <a:ext uri="{FF2B5EF4-FFF2-40B4-BE49-F238E27FC236}">
                <a16:creationId xmlns:a16="http://schemas.microsoft.com/office/drawing/2014/main" id="{B091CEE8-61C3-B0B4-5A4B-084C9D21ED9E}"/>
              </a:ext>
            </a:extLst>
          </p:cNvPr>
          <p:cNvSpPr txBox="1"/>
          <p:nvPr/>
        </p:nvSpPr>
        <p:spPr>
          <a:xfrm>
            <a:off x="736600" y="5977467"/>
            <a:ext cx="10896600" cy="369332"/>
          </a:xfrm>
          <a:prstGeom prst="rect">
            <a:avLst/>
          </a:prstGeom>
          <a:noFill/>
        </p:spPr>
        <p:txBody>
          <a:bodyPr wrap="square" rtlCol="0">
            <a:spAutoFit/>
          </a:bodyPr>
          <a:lstStyle/>
          <a:p>
            <a:r>
              <a:rPr lang="en-US" dirty="0"/>
              <a:t>We now have a higher yield (~80%) =&gt; yield optimization</a:t>
            </a:r>
          </a:p>
        </p:txBody>
      </p:sp>
    </p:spTree>
    <p:extLst>
      <p:ext uri="{BB962C8B-B14F-4D97-AF65-F5344CB8AC3E}">
        <p14:creationId xmlns:p14="http://schemas.microsoft.com/office/powerpoint/2010/main" val="83524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40C4-C6C2-DE6A-94EB-3A9C6F18E81E}"/>
              </a:ext>
            </a:extLst>
          </p:cNvPr>
          <p:cNvSpPr>
            <a:spLocks noGrp="1"/>
          </p:cNvSpPr>
          <p:nvPr>
            <p:ph type="title"/>
          </p:nvPr>
        </p:nvSpPr>
        <p:spPr/>
        <p:txBody>
          <a:bodyPr/>
          <a:lstStyle/>
          <a:p>
            <a:r>
              <a:rPr lang="en-US" dirty="0"/>
              <a:t>Yield </a:t>
            </a:r>
            <a:r>
              <a:rPr lang="en-US" dirty="0" err="1"/>
              <a:t>Optim</a:t>
            </a:r>
            <a:r>
              <a:rPr lang="en-US" dirty="0"/>
              <a:t> and final results</a:t>
            </a:r>
          </a:p>
        </p:txBody>
      </p:sp>
      <p:pic>
        <p:nvPicPr>
          <p:cNvPr id="5" name="Picture 4">
            <a:extLst>
              <a:ext uri="{FF2B5EF4-FFF2-40B4-BE49-F238E27FC236}">
                <a16:creationId xmlns:a16="http://schemas.microsoft.com/office/drawing/2014/main" id="{83F6C5F6-EA26-1685-4372-C335AEF538CF}"/>
              </a:ext>
            </a:extLst>
          </p:cNvPr>
          <p:cNvPicPr>
            <a:picLocks noChangeAspect="1"/>
          </p:cNvPicPr>
          <p:nvPr/>
        </p:nvPicPr>
        <p:blipFill>
          <a:blip r:embed="rId2"/>
          <a:stretch>
            <a:fillRect/>
          </a:stretch>
        </p:blipFill>
        <p:spPr>
          <a:xfrm>
            <a:off x="939681" y="1991480"/>
            <a:ext cx="6700035" cy="4501395"/>
          </a:xfrm>
          <a:prstGeom prst="rect">
            <a:avLst/>
          </a:prstGeom>
        </p:spPr>
      </p:pic>
      <p:pic>
        <p:nvPicPr>
          <p:cNvPr id="7" name="Picture 6">
            <a:extLst>
              <a:ext uri="{FF2B5EF4-FFF2-40B4-BE49-F238E27FC236}">
                <a16:creationId xmlns:a16="http://schemas.microsoft.com/office/drawing/2014/main" id="{4B3113ED-436A-F00C-EA6E-F46BF295369E}"/>
              </a:ext>
            </a:extLst>
          </p:cNvPr>
          <p:cNvPicPr>
            <a:picLocks noChangeAspect="1"/>
          </p:cNvPicPr>
          <p:nvPr/>
        </p:nvPicPr>
        <p:blipFill>
          <a:blip r:embed="rId3"/>
          <a:stretch>
            <a:fillRect/>
          </a:stretch>
        </p:blipFill>
        <p:spPr>
          <a:xfrm>
            <a:off x="7848600" y="2458645"/>
            <a:ext cx="3963676" cy="3247888"/>
          </a:xfrm>
          <a:prstGeom prst="rect">
            <a:avLst/>
          </a:prstGeom>
        </p:spPr>
      </p:pic>
    </p:spTree>
    <p:extLst>
      <p:ext uri="{BB962C8B-B14F-4D97-AF65-F5344CB8AC3E}">
        <p14:creationId xmlns:p14="http://schemas.microsoft.com/office/powerpoint/2010/main" val="72050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1F3B-260D-DBBE-E665-A7494C11A095}"/>
              </a:ext>
            </a:extLst>
          </p:cNvPr>
          <p:cNvSpPr>
            <a:spLocks noGrp="1"/>
          </p:cNvSpPr>
          <p:nvPr>
            <p:ph type="title"/>
          </p:nvPr>
        </p:nvSpPr>
        <p:spPr/>
        <p:txBody>
          <a:bodyPr/>
          <a:lstStyle/>
          <a:p>
            <a:r>
              <a:rPr lang="en-US" dirty="0"/>
              <a:t>Further DOE analysis</a:t>
            </a:r>
          </a:p>
        </p:txBody>
      </p:sp>
      <p:sp>
        <p:nvSpPr>
          <p:cNvPr id="3" name="Content Placeholder 2">
            <a:extLst>
              <a:ext uri="{FF2B5EF4-FFF2-40B4-BE49-F238E27FC236}">
                <a16:creationId xmlns:a16="http://schemas.microsoft.com/office/drawing/2014/main" id="{9BC72E1F-98A4-E5BC-A8F4-922D720B339A}"/>
              </a:ext>
            </a:extLst>
          </p:cNvPr>
          <p:cNvSpPr>
            <a:spLocks noGrp="1"/>
          </p:cNvSpPr>
          <p:nvPr>
            <p:ph idx="1"/>
          </p:nvPr>
        </p:nvSpPr>
        <p:spPr>
          <a:xfrm>
            <a:off x="6502400" y="1690688"/>
            <a:ext cx="4851400" cy="4486275"/>
          </a:xfrm>
        </p:spPr>
        <p:txBody>
          <a:bodyPr/>
          <a:lstStyle/>
          <a:p>
            <a:pPr marL="0" indent="0">
              <a:buNone/>
            </a:pPr>
            <a:r>
              <a:rPr lang="en-US" dirty="0"/>
              <a:t>Our Output Matching Network has little variability in S22. The Interstage Network is now the main contributor to S22 variability. We could redesign this for a better topology, if unsatisfied with yield results</a:t>
            </a:r>
          </a:p>
        </p:txBody>
      </p:sp>
      <p:pic>
        <p:nvPicPr>
          <p:cNvPr id="5" name="Picture 4">
            <a:extLst>
              <a:ext uri="{FF2B5EF4-FFF2-40B4-BE49-F238E27FC236}">
                <a16:creationId xmlns:a16="http://schemas.microsoft.com/office/drawing/2014/main" id="{52852C5E-F9CA-3D55-D0E8-C61A0F27D881}"/>
              </a:ext>
            </a:extLst>
          </p:cNvPr>
          <p:cNvPicPr>
            <a:picLocks noChangeAspect="1"/>
          </p:cNvPicPr>
          <p:nvPr/>
        </p:nvPicPr>
        <p:blipFill>
          <a:blip r:embed="rId2"/>
          <a:stretch>
            <a:fillRect/>
          </a:stretch>
        </p:blipFill>
        <p:spPr>
          <a:xfrm>
            <a:off x="565348" y="1495496"/>
            <a:ext cx="5227773" cy="3223539"/>
          </a:xfrm>
          <a:prstGeom prst="rect">
            <a:avLst/>
          </a:prstGeom>
        </p:spPr>
      </p:pic>
    </p:spTree>
    <p:extLst>
      <p:ext uri="{BB962C8B-B14F-4D97-AF65-F5344CB8AC3E}">
        <p14:creationId xmlns:p14="http://schemas.microsoft.com/office/powerpoint/2010/main" val="397402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4C33-D9A2-465C-F87A-CEC9CF4BF723}"/>
              </a:ext>
            </a:extLst>
          </p:cNvPr>
          <p:cNvSpPr>
            <a:spLocks noGrp="1"/>
          </p:cNvSpPr>
          <p:nvPr>
            <p:ph type="title"/>
          </p:nvPr>
        </p:nvSpPr>
        <p:spPr/>
        <p:txBody>
          <a:bodyPr/>
          <a:lstStyle/>
          <a:p>
            <a:r>
              <a:rPr lang="en-US" dirty="0"/>
              <a:t>Initial X-band LNA Design</a:t>
            </a:r>
          </a:p>
        </p:txBody>
      </p:sp>
      <p:pic>
        <p:nvPicPr>
          <p:cNvPr id="5" name="Content Placeholder 4">
            <a:extLst>
              <a:ext uri="{FF2B5EF4-FFF2-40B4-BE49-F238E27FC236}">
                <a16:creationId xmlns:a16="http://schemas.microsoft.com/office/drawing/2014/main" id="{F8640485-53D8-E64F-D125-858D76811A8E}"/>
              </a:ext>
            </a:extLst>
          </p:cNvPr>
          <p:cNvPicPr>
            <a:picLocks noGrp="1" noChangeAspect="1"/>
          </p:cNvPicPr>
          <p:nvPr>
            <p:ph idx="1"/>
          </p:nvPr>
        </p:nvPicPr>
        <p:blipFill>
          <a:blip r:embed="rId2"/>
          <a:stretch>
            <a:fillRect/>
          </a:stretch>
        </p:blipFill>
        <p:spPr>
          <a:xfrm>
            <a:off x="1218563" y="1621205"/>
            <a:ext cx="5884969" cy="4420821"/>
          </a:xfrm>
        </p:spPr>
      </p:pic>
      <p:sp>
        <p:nvSpPr>
          <p:cNvPr id="6" name="TextBox 5">
            <a:extLst>
              <a:ext uri="{FF2B5EF4-FFF2-40B4-BE49-F238E27FC236}">
                <a16:creationId xmlns:a16="http://schemas.microsoft.com/office/drawing/2014/main" id="{83F3AD43-EC56-55AD-BC05-45658BE77A87}"/>
              </a:ext>
            </a:extLst>
          </p:cNvPr>
          <p:cNvSpPr txBox="1"/>
          <p:nvPr/>
        </p:nvSpPr>
        <p:spPr>
          <a:xfrm>
            <a:off x="7483895" y="2421466"/>
            <a:ext cx="3577582" cy="1200329"/>
          </a:xfrm>
          <a:prstGeom prst="rect">
            <a:avLst/>
          </a:prstGeom>
          <a:noFill/>
        </p:spPr>
        <p:txBody>
          <a:bodyPr wrap="none" rtlCol="0">
            <a:spAutoFit/>
          </a:bodyPr>
          <a:lstStyle/>
          <a:p>
            <a:r>
              <a:rPr lang="en-US" dirty="0"/>
              <a:t>The circuit has 3 main factors:</a:t>
            </a:r>
          </a:p>
          <a:p>
            <a:r>
              <a:rPr lang="en-US" dirty="0"/>
              <a:t>The input matching network,</a:t>
            </a:r>
          </a:p>
          <a:p>
            <a:r>
              <a:rPr lang="en-US" dirty="0"/>
              <a:t>The Interstage matching network, </a:t>
            </a:r>
          </a:p>
          <a:p>
            <a:r>
              <a:rPr lang="en-US" dirty="0"/>
              <a:t>And the Output matching network.</a:t>
            </a:r>
          </a:p>
        </p:txBody>
      </p:sp>
      <p:sp>
        <p:nvSpPr>
          <p:cNvPr id="8" name="TextBox 7">
            <a:extLst>
              <a:ext uri="{FF2B5EF4-FFF2-40B4-BE49-F238E27FC236}">
                <a16:creationId xmlns:a16="http://schemas.microsoft.com/office/drawing/2014/main" id="{095DF6BE-2395-049A-4217-5343AABAFC63}"/>
              </a:ext>
            </a:extLst>
          </p:cNvPr>
          <p:cNvSpPr txBox="1"/>
          <p:nvPr/>
        </p:nvSpPr>
        <p:spPr>
          <a:xfrm>
            <a:off x="0" y="-3093154"/>
            <a:ext cx="0" cy="6186309"/>
          </a:xfrm>
          <a:prstGeom prst="rect">
            <a:avLst/>
          </a:prstGeom>
          <a:noFill/>
        </p:spPr>
        <p:txBody>
          <a:bodyPr wrap="square">
            <a:spAutoFit/>
          </a:bodyPr>
          <a:lstStyle/>
          <a:p>
            <a:r>
              <a:rPr lang="en-US"/>
              <a:t>Initial X-band LNA Design</a:t>
            </a:r>
          </a:p>
        </p:txBody>
      </p:sp>
    </p:spTree>
    <p:extLst>
      <p:ext uri="{BB962C8B-B14F-4D97-AF65-F5344CB8AC3E}">
        <p14:creationId xmlns:p14="http://schemas.microsoft.com/office/powerpoint/2010/main" val="195160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C60F-7113-D59D-5CD3-0DBE0DA8A356}"/>
              </a:ext>
            </a:extLst>
          </p:cNvPr>
          <p:cNvSpPr>
            <a:spLocks noGrp="1"/>
          </p:cNvSpPr>
          <p:nvPr>
            <p:ph type="title"/>
          </p:nvPr>
        </p:nvSpPr>
        <p:spPr/>
        <p:txBody>
          <a:bodyPr/>
          <a:lstStyle/>
          <a:p>
            <a:r>
              <a:rPr lang="en-US" dirty="0"/>
              <a:t>Initial X-band LNA Design</a:t>
            </a:r>
          </a:p>
        </p:txBody>
      </p:sp>
      <p:sp>
        <p:nvSpPr>
          <p:cNvPr id="3" name="Content Placeholder 2">
            <a:extLst>
              <a:ext uri="{FF2B5EF4-FFF2-40B4-BE49-F238E27FC236}">
                <a16:creationId xmlns:a16="http://schemas.microsoft.com/office/drawing/2014/main" id="{29012910-1E36-3A53-A850-949DD253E450}"/>
              </a:ext>
            </a:extLst>
          </p:cNvPr>
          <p:cNvSpPr>
            <a:spLocks noGrp="1"/>
          </p:cNvSpPr>
          <p:nvPr>
            <p:ph idx="1"/>
          </p:nvPr>
        </p:nvSpPr>
        <p:spPr>
          <a:xfrm>
            <a:off x="6934200" y="1690289"/>
            <a:ext cx="5257800" cy="4351338"/>
          </a:xfrm>
        </p:spPr>
        <p:txBody>
          <a:bodyPr>
            <a:normAutofit fontScale="70000" lnSpcReduction="20000"/>
          </a:bodyPr>
          <a:lstStyle/>
          <a:p>
            <a:pPr marL="0" indent="0">
              <a:buNone/>
            </a:pPr>
            <a:r>
              <a:rPr lang="en-US" dirty="0"/>
              <a:t>We look at the initial design results for a nominal case. We look at the NF (noise figure or factor) of the design in the simulation, the gain (S(2,1)), and the S(2,2) and S(1,1) specs.</a:t>
            </a:r>
          </a:p>
          <a:p>
            <a:pPr marL="0" indent="0">
              <a:buNone/>
            </a:pPr>
            <a:endParaRPr lang="en-US" dirty="0"/>
          </a:p>
          <a:p>
            <a:pPr marL="0" indent="0">
              <a:buNone/>
            </a:pPr>
            <a:r>
              <a:rPr lang="en-US" dirty="0"/>
              <a:t>A few things that stand out: </a:t>
            </a:r>
          </a:p>
          <a:p>
            <a:pPr marL="0" indent="0">
              <a:buNone/>
            </a:pPr>
            <a:r>
              <a:rPr lang="en-US" dirty="0"/>
              <a:t>The S(1,1) curve dips a bit from 6.0 to 9.5 GHz, indicating that the input reflection was not completely constant through the period</a:t>
            </a:r>
          </a:p>
          <a:p>
            <a:pPr marL="0" indent="0">
              <a:buNone/>
            </a:pPr>
            <a:r>
              <a:rPr lang="en-US" dirty="0"/>
              <a:t>Similar but more pronounced phenomenon can be seen in the S(2,2) curve, which also dips, indicating the output reflection was not constant throughout the period.</a:t>
            </a:r>
          </a:p>
          <a:p>
            <a:pPr marL="0" indent="0">
              <a:buNone/>
            </a:pPr>
            <a:endParaRPr lang="en-US" dirty="0"/>
          </a:p>
          <a:p>
            <a:pPr marL="0" indent="0">
              <a:buNone/>
            </a:pPr>
            <a:r>
              <a:rPr lang="en-US" dirty="0"/>
              <a:t>It still looks like a decent starting point, however. </a:t>
            </a:r>
          </a:p>
        </p:txBody>
      </p:sp>
      <p:pic>
        <p:nvPicPr>
          <p:cNvPr id="5" name="Picture 4">
            <a:extLst>
              <a:ext uri="{FF2B5EF4-FFF2-40B4-BE49-F238E27FC236}">
                <a16:creationId xmlns:a16="http://schemas.microsoft.com/office/drawing/2014/main" id="{FFFC4BAD-DFBE-9579-2450-0F6FB8AA8C0C}"/>
              </a:ext>
            </a:extLst>
          </p:cNvPr>
          <p:cNvPicPr>
            <a:picLocks noChangeAspect="1"/>
          </p:cNvPicPr>
          <p:nvPr/>
        </p:nvPicPr>
        <p:blipFill>
          <a:blip r:embed="rId2"/>
          <a:stretch>
            <a:fillRect/>
          </a:stretch>
        </p:blipFill>
        <p:spPr>
          <a:xfrm>
            <a:off x="364332" y="1405468"/>
            <a:ext cx="6408975" cy="5173132"/>
          </a:xfrm>
          <a:prstGeom prst="rect">
            <a:avLst/>
          </a:prstGeom>
        </p:spPr>
      </p:pic>
    </p:spTree>
    <p:extLst>
      <p:ext uri="{BB962C8B-B14F-4D97-AF65-F5344CB8AC3E}">
        <p14:creationId xmlns:p14="http://schemas.microsoft.com/office/powerpoint/2010/main" val="174474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7461-F43D-DB14-6F2C-2CE4FBB4D393}"/>
              </a:ext>
            </a:extLst>
          </p:cNvPr>
          <p:cNvSpPr>
            <a:spLocks noGrp="1"/>
          </p:cNvSpPr>
          <p:nvPr>
            <p:ph type="title"/>
          </p:nvPr>
        </p:nvSpPr>
        <p:spPr/>
        <p:txBody>
          <a:bodyPr/>
          <a:lstStyle/>
          <a:p>
            <a:r>
              <a:rPr lang="en-US" dirty="0"/>
              <a:t>Specifications and </a:t>
            </a:r>
            <a:r>
              <a:rPr lang="en-US" dirty="0" err="1"/>
              <a:t>performin</a:t>
            </a:r>
            <a:r>
              <a:rPr lang="en-US" dirty="0"/>
              <a:t> the initial sensitivity analysis of the specs</a:t>
            </a:r>
          </a:p>
        </p:txBody>
      </p:sp>
      <p:pic>
        <p:nvPicPr>
          <p:cNvPr id="5" name="Picture 4">
            <a:extLst>
              <a:ext uri="{FF2B5EF4-FFF2-40B4-BE49-F238E27FC236}">
                <a16:creationId xmlns:a16="http://schemas.microsoft.com/office/drawing/2014/main" id="{B6FA2527-266C-0216-0A0C-695228F17CDC}"/>
              </a:ext>
            </a:extLst>
          </p:cNvPr>
          <p:cNvPicPr>
            <a:picLocks noChangeAspect="1"/>
          </p:cNvPicPr>
          <p:nvPr/>
        </p:nvPicPr>
        <p:blipFill>
          <a:blip r:embed="rId2"/>
          <a:stretch>
            <a:fillRect/>
          </a:stretch>
        </p:blipFill>
        <p:spPr>
          <a:xfrm>
            <a:off x="669395" y="1690688"/>
            <a:ext cx="7204605" cy="4448581"/>
          </a:xfrm>
          <a:prstGeom prst="rect">
            <a:avLst/>
          </a:prstGeom>
        </p:spPr>
      </p:pic>
      <p:sp>
        <p:nvSpPr>
          <p:cNvPr id="7" name="TextBox 6">
            <a:extLst>
              <a:ext uri="{FF2B5EF4-FFF2-40B4-BE49-F238E27FC236}">
                <a16:creationId xmlns:a16="http://schemas.microsoft.com/office/drawing/2014/main" id="{E1EFB090-B418-2ABF-E414-0A50EA46D7C8}"/>
              </a:ext>
            </a:extLst>
          </p:cNvPr>
          <p:cNvSpPr txBox="1"/>
          <p:nvPr/>
        </p:nvSpPr>
        <p:spPr>
          <a:xfrm>
            <a:off x="7874000" y="2125133"/>
            <a:ext cx="4318000" cy="1200329"/>
          </a:xfrm>
          <a:prstGeom prst="rect">
            <a:avLst/>
          </a:prstGeom>
          <a:noFill/>
        </p:spPr>
        <p:txBody>
          <a:bodyPr wrap="square" rtlCol="0">
            <a:spAutoFit/>
          </a:bodyPr>
          <a:lstStyle/>
          <a:p>
            <a:endParaRPr lang="en-US" dirty="0"/>
          </a:p>
          <a:p>
            <a:r>
              <a:rPr lang="en-US" dirty="0" err="1"/>
              <a:t>Nf</a:t>
            </a:r>
            <a:r>
              <a:rPr lang="en-US" dirty="0"/>
              <a:t>(2) &lt;= 2.0; 7.0 GHz &lt;= </a:t>
            </a:r>
            <a:r>
              <a:rPr lang="en-US" dirty="0" err="1"/>
              <a:t>freq</a:t>
            </a:r>
            <a:r>
              <a:rPr lang="en-US" dirty="0"/>
              <a:t> &lt;= 9.0 GHz</a:t>
            </a:r>
          </a:p>
          <a:p>
            <a:r>
              <a:rPr lang="en-US" dirty="0"/>
              <a:t>dB(S21) = 14.8; 7.0 GHz &lt;= </a:t>
            </a:r>
            <a:r>
              <a:rPr lang="en-US" dirty="0" err="1"/>
              <a:t>freq</a:t>
            </a:r>
            <a:r>
              <a:rPr lang="en-US" dirty="0"/>
              <a:t> &lt;= 9.0GHz</a:t>
            </a:r>
          </a:p>
          <a:p>
            <a:r>
              <a:rPr lang="en-US" dirty="0"/>
              <a:t>dB(S22) &lt;= -15; 7.0 GHz &lt;= </a:t>
            </a:r>
            <a:r>
              <a:rPr lang="en-US" dirty="0" err="1"/>
              <a:t>freq</a:t>
            </a:r>
            <a:r>
              <a:rPr lang="en-US" dirty="0"/>
              <a:t> &lt;= 9.0GHz</a:t>
            </a:r>
          </a:p>
        </p:txBody>
      </p:sp>
    </p:spTree>
    <p:extLst>
      <p:ext uri="{BB962C8B-B14F-4D97-AF65-F5344CB8AC3E}">
        <p14:creationId xmlns:p14="http://schemas.microsoft.com/office/powerpoint/2010/main" val="263528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017F-9756-DBF8-AA87-7BB73FA9F5BD}"/>
              </a:ext>
            </a:extLst>
          </p:cNvPr>
          <p:cNvSpPr>
            <a:spLocks noGrp="1"/>
          </p:cNvSpPr>
          <p:nvPr>
            <p:ph type="title"/>
          </p:nvPr>
        </p:nvSpPr>
        <p:spPr>
          <a:xfrm>
            <a:off x="9355666" y="339196"/>
            <a:ext cx="2836334" cy="6179608"/>
          </a:xfrm>
        </p:spPr>
        <p:txBody>
          <a:bodyPr>
            <a:normAutofit fontScale="90000"/>
          </a:bodyPr>
          <a:lstStyle/>
          <a:p>
            <a:r>
              <a:rPr lang="en-US" sz="2000" dirty="0"/>
              <a:t>Here are the sensitivity analysis results for the component values. Localized procedure.</a:t>
            </a:r>
            <a:br>
              <a:rPr lang="en-US" sz="2000" dirty="0"/>
            </a:br>
            <a:br>
              <a:rPr lang="en-US" sz="2000" dirty="0"/>
            </a:br>
            <a:r>
              <a:rPr lang="en-US" sz="2000" dirty="0"/>
              <a:t>We can see the percent variation of each parameter on the normalized goal specifications. For instance, for Sensitivity to NF, the high and low peaks clearly indicate the key contributing parameters to the variation of the NF Goal.</a:t>
            </a:r>
            <a:br>
              <a:rPr lang="en-US" sz="2000" dirty="0"/>
            </a:br>
            <a:br>
              <a:rPr lang="en-US" sz="2000" dirty="0"/>
            </a:br>
            <a:r>
              <a:rPr lang="en-US" sz="2000" dirty="0"/>
              <a:t>We see similar behavior for the S21 and S22 sensitivity. We will select these troubling parameters to deal with in optimization.</a:t>
            </a:r>
          </a:p>
        </p:txBody>
      </p:sp>
      <p:pic>
        <p:nvPicPr>
          <p:cNvPr id="5" name="Picture 4">
            <a:extLst>
              <a:ext uri="{FF2B5EF4-FFF2-40B4-BE49-F238E27FC236}">
                <a16:creationId xmlns:a16="http://schemas.microsoft.com/office/drawing/2014/main" id="{676B9A21-8732-5F7D-387A-1C4CC7636A1B}"/>
              </a:ext>
            </a:extLst>
          </p:cNvPr>
          <p:cNvPicPr>
            <a:picLocks noChangeAspect="1"/>
          </p:cNvPicPr>
          <p:nvPr/>
        </p:nvPicPr>
        <p:blipFill>
          <a:blip r:embed="rId2"/>
          <a:stretch>
            <a:fillRect/>
          </a:stretch>
        </p:blipFill>
        <p:spPr>
          <a:xfrm>
            <a:off x="602303" y="666360"/>
            <a:ext cx="8753363" cy="5253093"/>
          </a:xfrm>
          <a:prstGeom prst="rect">
            <a:avLst/>
          </a:prstGeom>
          <a:solidFill>
            <a:schemeClr val="accent2"/>
          </a:solidFill>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6" name="Ink 5">
                <a:extLst>
                  <a:ext uri="{FF2B5EF4-FFF2-40B4-BE49-F238E27FC236}">
                    <a16:creationId xmlns:a16="http://schemas.microsoft.com/office/drawing/2014/main" id="{976FE3B3-4243-D6F9-A437-8B401D1FDA40}"/>
                  </a:ext>
                </a:extLst>
              </p14:cNvPr>
              <p14:cNvContentPartPr/>
              <p14:nvPr/>
            </p14:nvContentPartPr>
            <p14:xfrm>
              <a:off x="3757547" y="1514960"/>
              <a:ext cx="931320" cy="212760"/>
            </p14:xfrm>
          </p:contentPart>
        </mc:Choice>
        <mc:Fallback>
          <p:pic>
            <p:nvPicPr>
              <p:cNvPr id="6" name="Ink 5">
                <a:extLst>
                  <a:ext uri="{FF2B5EF4-FFF2-40B4-BE49-F238E27FC236}">
                    <a16:creationId xmlns:a16="http://schemas.microsoft.com/office/drawing/2014/main" id="{976FE3B3-4243-D6F9-A437-8B401D1FDA40}"/>
                  </a:ext>
                </a:extLst>
              </p:cNvPr>
              <p:cNvPicPr/>
              <p:nvPr/>
            </p:nvPicPr>
            <p:blipFill>
              <a:blip r:embed="rId4"/>
              <a:stretch>
                <a:fillRect/>
              </a:stretch>
            </p:blipFill>
            <p:spPr>
              <a:xfrm>
                <a:off x="3748907" y="1505960"/>
                <a:ext cx="948960" cy="230400"/>
              </a:xfrm>
              <a:prstGeom prst="rect">
                <a:avLst/>
              </a:prstGeom>
            </p:spPr>
          </p:pic>
        </mc:Fallback>
      </mc:AlternateContent>
      <p:grpSp>
        <p:nvGrpSpPr>
          <p:cNvPr id="9" name="Group 8">
            <a:extLst>
              <a:ext uri="{FF2B5EF4-FFF2-40B4-BE49-F238E27FC236}">
                <a16:creationId xmlns:a16="http://schemas.microsoft.com/office/drawing/2014/main" id="{886CF6EB-C156-486E-4DA3-0BDA34D9A926}"/>
              </a:ext>
            </a:extLst>
          </p:cNvPr>
          <p:cNvGrpSpPr/>
          <p:nvPr/>
        </p:nvGrpSpPr>
        <p:grpSpPr>
          <a:xfrm>
            <a:off x="4622267" y="671120"/>
            <a:ext cx="466920" cy="847080"/>
            <a:chOff x="4622267" y="671120"/>
            <a:chExt cx="466920" cy="847080"/>
          </a:xfrm>
        </p:grpSpPr>
        <mc:AlternateContent xmlns:mc="http://schemas.openxmlformats.org/markup-compatibility/2006">
          <mc:Choice xmlns:p14="http://schemas.microsoft.com/office/powerpoint/2010/main" xmlns:aink="http://schemas.microsoft.com/office/drawing/2016/ink" Requires="p14 aink">
            <p:contentPart p14:bwMode="auto" r:id="rId5">
              <p14:nvContentPartPr>
                <p14:cNvPr id="7" name="Ink 6">
                  <a:extLst>
                    <a:ext uri="{FF2B5EF4-FFF2-40B4-BE49-F238E27FC236}">
                      <a16:creationId xmlns:a16="http://schemas.microsoft.com/office/drawing/2014/main" id="{6317C8EF-A7AA-AECF-1A65-1A8A6999B703}"/>
                    </a:ext>
                  </a:extLst>
                </p14:cNvPr>
                <p14:cNvContentPartPr/>
                <p14:nvPr/>
              </p14:nvContentPartPr>
              <p14:xfrm>
                <a:off x="4656467" y="671120"/>
                <a:ext cx="432720" cy="811080"/>
              </p14:xfrm>
            </p:contentPart>
          </mc:Choice>
          <mc:Fallback>
            <p:pic>
              <p:nvPicPr>
                <p:cNvPr id="7" name="Ink 6">
                  <a:extLst>
                    <a:ext uri="{FF2B5EF4-FFF2-40B4-BE49-F238E27FC236}">
                      <a16:creationId xmlns:a16="http://schemas.microsoft.com/office/drawing/2014/main" id="{6317C8EF-A7AA-AECF-1A65-1A8A6999B703}"/>
                    </a:ext>
                  </a:extLst>
                </p:cNvPr>
                <p:cNvPicPr/>
                <p:nvPr/>
              </p:nvPicPr>
              <p:blipFill>
                <a:blip r:embed="rId6"/>
                <a:stretch>
                  <a:fillRect/>
                </a:stretch>
              </p:blipFill>
              <p:spPr>
                <a:xfrm>
                  <a:off x="4647827" y="662120"/>
                  <a:ext cx="450360" cy="828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8" name="Ink 7">
                  <a:extLst>
                    <a:ext uri="{FF2B5EF4-FFF2-40B4-BE49-F238E27FC236}">
                      <a16:creationId xmlns:a16="http://schemas.microsoft.com/office/drawing/2014/main" id="{4126310A-8F43-6360-DDE4-BF477B6198BE}"/>
                    </a:ext>
                  </a:extLst>
                </p14:cNvPr>
                <p14:cNvContentPartPr/>
                <p14:nvPr/>
              </p14:nvContentPartPr>
              <p14:xfrm>
                <a:off x="4622267" y="1388600"/>
                <a:ext cx="169560" cy="129600"/>
              </p14:xfrm>
            </p:contentPart>
          </mc:Choice>
          <mc:Fallback>
            <p:pic>
              <p:nvPicPr>
                <p:cNvPr id="8" name="Ink 7">
                  <a:extLst>
                    <a:ext uri="{FF2B5EF4-FFF2-40B4-BE49-F238E27FC236}">
                      <a16:creationId xmlns:a16="http://schemas.microsoft.com/office/drawing/2014/main" id="{4126310A-8F43-6360-DDE4-BF477B6198BE}"/>
                    </a:ext>
                  </a:extLst>
                </p:cNvPr>
                <p:cNvPicPr/>
                <p:nvPr/>
              </p:nvPicPr>
              <p:blipFill>
                <a:blip r:embed="rId8"/>
                <a:stretch>
                  <a:fillRect/>
                </a:stretch>
              </p:blipFill>
              <p:spPr>
                <a:xfrm>
                  <a:off x="4613267" y="1379600"/>
                  <a:ext cx="187200" cy="147240"/>
                </a:xfrm>
                <a:prstGeom prst="rect">
                  <a:avLst/>
                </a:prstGeom>
              </p:spPr>
            </p:pic>
          </mc:Fallback>
        </mc:AlternateContent>
      </p:grpSp>
      <p:sp>
        <p:nvSpPr>
          <p:cNvPr id="22" name="TextBox 21">
            <a:extLst>
              <a:ext uri="{FF2B5EF4-FFF2-40B4-BE49-F238E27FC236}">
                <a16:creationId xmlns:a16="http://schemas.microsoft.com/office/drawing/2014/main" id="{A2A660ED-948E-1918-15EA-84BA72A453C0}"/>
              </a:ext>
            </a:extLst>
          </p:cNvPr>
          <p:cNvSpPr txBox="1"/>
          <p:nvPr/>
        </p:nvSpPr>
        <p:spPr>
          <a:xfrm>
            <a:off x="4872827" y="346057"/>
            <a:ext cx="1252202" cy="369332"/>
          </a:xfrm>
          <a:prstGeom prst="rect">
            <a:avLst/>
          </a:prstGeom>
          <a:noFill/>
        </p:spPr>
        <p:txBody>
          <a:bodyPr wrap="none" rtlCol="0">
            <a:spAutoFit/>
          </a:bodyPr>
          <a:lstStyle/>
          <a:p>
            <a:r>
              <a:rPr lang="en-US" dirty="0"/>
              <a:t>No change</a:t>
            </a:r>
          </a:p>
        </p:txBody>
      </p:sp>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A83A18FD-906E-8282-518F-C594769D4390}"/>
                  </a:ext>
                </a:extLst>
              </p14:cNvPr>
              <p14:cNvContentPartPr/>
              <p14:nvPr/>
            </p14:nvContentPartPr>
            <p14:xfrm>
              <a:off x="2131427" y="980720"/>
              <a:ext cx="247320" cy="197640"/>
            </p14:xfrm>
          </p:contentPart>
        </mc:Choice>
        <mc:Fallback>
          <p:pic>
            <p:nvPicPr>
              <p:cNvPr id="23" name="Ink 22">
                <a:extLst>
                  <a:ext uri="{FF2B5EF4-FFF2-40B4-BE49-F238E27FC236}">
                    <a16:creationId xmlns:a16="http://schemas.microsoft.com/office/drawing/2014/main" id="{A83A18FD-906E-8282-518F-C594769D4390}"/>
                  </a:ext>
                </a:extLst>
              </p:cNvPr>
              <p:cNvPicPr/>
              <p:nvPr/>
            </p:nvPicPr>
            <p:blipFill>
              <a:blip r:embed="rId10"/>
              <a:stretch>
                <a:fillRect/>
              </a:stretch>
            </p:blipFill>
            <p:spPr>
              <a:xfrm>
                <a:off x="2122787" y="971720"/>
                <a:ext cx="2649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2C86F695-F3BD-212A-8485-7D0FFEEEF002}"/>
                  </a:ext>
                </a:extLst>
              </p14:cNvPr>
              <p14:cNvContentPartPr/>
              <p14:nvPr/>
            </p14:nvContentPartPr>
            <p14:xfrm>
              <a:off x="2520587" y="2014640"/>
              <a:ext cx="377640" cy="238320"/>
            </p14:xfrm>
          </p:contentPart>
        </mc:Choice>
        <mc:Fallback>
          <p:pic>
            <p:nvPicPr>
              <p:cNvPr id="24" name="Ink 23">
                <a:extLst>
                  <a:ext uri="{FF2B5EF4-FFF2-40B4-BE49-F238E27FC236}">
                    <a16:creationId xmlns:a16="http://schemas.microsoft.com/office/drawing/2014/main" id="{2C86F695-F3BD-212A-8485-7D0FFEEEF002}"/>
                  </a:ext>
                </a:extLst>
              </p:cNvPr>
              <p:cNvPicPr/>
              <p:nvPr/>
            </p:nvPicPr>
            <p:blipFill>
              <a:blip r:embed="rId12"/>
              <a:stretch>
                <a:fillRect/>
              </a:stretch>
            </p:blipFill>
            <p:spPr>
              <a:xfrm>
                <a:off x="2511587" y="2006000"/>
                <a:ext cx="3952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5" name="Ink 24">
                <a:extLst>
                  <a:ext uri="{FF2B5EF4-FFF2-40B4-BE49-F238E27FC236}">
                    <a16:creationId xmlns:a16="http://schemas.microsoft.com/office/drawing/2014/main" id="{B698586E-A773-00DA-BCA1-BB9226F404A1}"/>
                  </a:ext>
                </a:extLst>
              </p14:cNvPr>
              <p14:cNvContentPartPr/>
              <p14:nvPr/>
            </p14:nvContentPartPr>
            <p14:xfrm>
              <a:off x="1677827" y="1658240"/>
              <a:ext cx="371520" cy="163800"/>
            </p14:xfrm>
          </p:contentPart>
        </mc:Choice>
        <mc:Fallback>
          <p:pic>
            <p:nvPicPr>
              <p:cNvPr id="25" name="Ink 24">
                <a:extLst>
                  <a:ext uri="{FF2B5EF4-FFF2-40B4-BE49-F238E27FC236}">
                    <a16:creationId xmlns:a16="http://schemas.microsoft.com/office/drawing/2014/main" id="{B698586E-A773-00DA-BCA1-BB9226F404A1}"/>
                  </a:ext>
                </a:extLst>
              </p:cNvPr>
              <p:cNvPicPr/>
              <p:nvPr/>
            </p:nvPicPr>
            <p:blipFill>
              <a:blip r:embed="rId14"/>
              <a:stretch>
                <a:fillRect/>
              </a:stretch>
            </p:blipFill>
            <p:spPr>
              <a:xfrm>
                <a:off x="1669187" y="1649600"/>
                <a:ext cx="3891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Ink 25">
                <a:extLst>
                  <a:ext uri="{FF2B5EF4-FFF2-40B4-BE49-F238E27FC236}">
                    <a16:creationId xmlns:a16="http://schemas.microsoft.com/office/drawing/2014/main" id="{52CB25A3-7030-5477-BFF5-E182016C8DF8}"/>
                  </a:ext>
                </a:extLst>
              </p14:cNvPr>
              <p14:cNvContentPartPr/>
              <p14:nvPr/>
            </p14:nvContentPartPr>
            <p14:xfrm>
              <a:off x="1725347" y="1557800"/>
              <a:ext cx="1800" cy="360"/>
            </p14:xfrm>
          </p:contentPart>
        </mc:Choice>
        <mc:Fallback>
          <p:pic>
            <p:nvPicPr>
              <p:cNvPr id="26" name="Ink 25">
                <a:extLst>
                  <a:ext uri="{FF2B5EF4-FFF2-40B4-BE49-F238E27FC236}">
                    <a16:creationId xmlns:a16="http://schemas.microsoft.com/office/drawing/2014/main" id="{52CB25A3-7030-5477-BFF5-E182016C8DF8}"/>
                  </a:ext>
                </a:extLst>
              </p:cNvPr>
              <p:cNvPicPr/>
              <p:nvPr/>
            </p:nvPicPr>
            <p:blipFill>
              <a:blip r:embed="rId16"/>
              <a:stretch>
                <a:fillRect/>
              </a:stretch>
            </p:blipFill>
            <p:spPr>
              <a:xfrm>
                <a:off x="1716707" y="1548800"/>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Ink 26">
                <a:extLst>
                  <a:ext uri="{FF2B5EF4-FFF2-40B4-BE49-F238E27FC236}">
                    <a16:creationId xmlns:a16="http://schemas.microsoft.com/office/drawing/2014/main" id="{54250B7F-ED8C-3946-88DF-15297AA67678}"/>
                  </a:ext>
                </a:extLst>
              </p14:cNvPr>
              <p14:cNvContentPartPr/>
              <p14:nvPr/>
            </p14:nvContentPartPr>
            <p14:xfrm>
              <a:off x="2877707" y="1482200"/>
              <a:ext cx="357480" cy="313920"/>
            </p14:xfrm>
          </p:contentPart>
        </mc:Choice>
        <mc:Fallback>
          <p:pic>
            <p:nvPicPr>
              <p:cNvPr id="27" name="Ink 26">
                <a:extLst>
                  <a:ext uri="{FF2B5EF4-FFF2-40B4-BE49-F238E27FC236}">
                    <a16:creationId xmlns:a16="http://schemas.microsoft.com/office/drawing/2014/main" id="{54250B7F-ED8C-3946-88DF-15297AA67678}"/>
                  </a:ext>
                </a:extLst>
              </p:cNvPr>
              <p:cNvPicPr/>
              <p:nvPr/>
            </p:nvPicPr>
            <p:blipFill>
              <a:blip r:embed="rId18"/>
              <a:stretch>
                <a:fillRect/>
              </a:stretch>
            </p:blipFill>
            <p:spPr>
              <a:xfrm>
                <a:off x="2869067" y="1473560"/>
                <a:ext cx="3751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8" name="Ink 27">
                <a:extLst>
                  <a:ext uri="{FF2B5EF4-FFF2-40B4-BE49-F238E27FC236}">
                    <a16:creationId xmlns:a16="http://schemas.microsoft.com/office/drawing/2014/main" id="{DC0BE971-D387-1AD9-28EC-DE85D01014C7}"/>
                  </a:ext>
                </a:extLst>
              </p14:cNvPr>
              <p14:cNvContentPartPr/>
              <p14:nvPr/>
            </p14:nvContentPartPr>
            <p14:xfrm>
              <a:off x="3504107" y="1643120"/>
              <a:ext cx="238320" cy="228960"/>
            </p14:xfrm>
          </p:contentPart>
        </mc:Choice>
        <mc:Fallback>
          <p:pic>
            <p:nvPicPr>
              <p:cNvPr id="28" name="Ink 27">
                <a:extLst>
                  <a:ext uri="{FF2B5EF4-FFF2-40B4-BE49-F238E27FC236}">
                    <a16:creationId xmlns:a16="http://schemas.microsoft.com/office/drawing/2014/main" id="{DC0BE971-D387-1AD9-28EC-DE85D01014C7}"/>
                  </a:ext>
                </a:extLst>
              </p:cNvPr>
              <p:cNvPicPr/>
              <p:nvPr/>
            </p:nvPicPr>
            <p:blipFill>
              <a:blip r:embed="rId20"/>
              <a:stretch>
                <a:fillRect/>
              </a:stretch>
            </p:blipFill>
            <p:spPr>
              <a:xfrm>
                <a:off x="3495107" y="1634120"/>
                <a:ext cx="255960" cy="246600"/>
              </a:xfrm>
              <a:prstGeom prst="rect">
                <a:avLst/>
              </a:prstGeom>
            </p:spPr>
          </p:pic>
        </mc:Fallback>
      </mc:AlternateContent>
      <p:sp>
        <p:nvSpPr>
          <p:cNvPr id="30" name="TextBox 29">
            <a:extLst>
              <a:ext uri="{FF2B5EF4-FFF2-40B4-BE49-F238E27FC236}">
                <a16:creationId xmlns:a16="http://schemas.microsoft.com/office/drawing/2014/main" id="{8612AA28-2A8A-79D5-AD29-D847064790C6}"/>
              </a:ext>
            </a:extLst>
          </p:cNvPr>
          <p:cNvSpPr txBox="1"/>
          <p:nvPr/>
        </p:nvSpPr>
        <p:spPr>
          <a:xfrm>
            <a:off x="102316" y="2968879"/>
            <a:ext cx="5468035" cy="369332"/>
          </a:xfrm>
          <a:prstGeom prst="rect">
            <a:avLst/>
          </a:prstGeom>
          <a:noFill/>
        </p:spPr>
        <p:txBody>
          <a:bodyPr wrap="none" rtlCol="0">
            <a:spAutoFit/>
          </a:bodyPr>
          <a:lstStyle/>
          <a:p>
            <a:r>
              <a:rPr lang="en-US" dirty="0"/>
              <a:t>Maybe we look at these 5 parameters for optimization</a:t>
            </a:r>
          </a:p>
        </p:txBody>
      </p:sp>
    </p:spTree>
    <p:extLst>
      <p:ext uri="{BB962C8B-B14F-4D97-AF65-F5344CB8AC3E}">
        <p14:creationId xmlns:p14="http://schemas.microsoft.com/office/powerpoint/2010/main" val="276643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D660-0763-BCEC-2420-43C6D6590368}"/>
              </a:ext>
            </a:extLst>
          </p:cNvPr>
          <p:cNvSpPr>
            <a:spLocks noGrp="1"/>
          </p:cNvSpPr>
          <p:nvPr>
            <p:ph type="title"/>
          </p:nvPr>
        </p:nvSpPr>
        <p:spPr>
          <a:xfrm>
            <a:off x="838201" y="129162"/>
            <a:ext cx="10515600" cy="1325563"/>
          </a:xfrm>
        </p:spPr>
        <p:txBody>
          <a:bodyPr/>
          <a:lstStyle/>
          <a:p>
            <a:r>
              <a:rPr lang="en-US" dirty="0"/>
              <a:t>Perform the Optimization</a:t>
            </a:r>
          </a:p>
        </p:txBody>
      </p:sp>
      <p:sp>
        <p:nvSpPr>
          <p:cNvPr id="3" name="Content Placeholder 2">
            <a:extLst>
              <a:ext uri="{FF2B5EF4-FFF2-40B4-BE49-F238E27FC236}">
                <a16:creationId xmlns:a16="http://schemas.microsoft.com/office/drawing/2014/main" id="{E8E251EA-5817-4A7D-78BB-6630620F858E}"/>
              </a:ext>
            </a:extLst>
          </p:cNvPr>
          <p:cNvSpPr>
            <a:spLocks noGrp="1"/>
          </p:cNvSpPr>
          <p:nvPr>
            <p:ph idx="1"/>
          </p:nvPr>
        </p:nvSpPr>
        <p:spPr>
          <a:xfrm>
            <a:off x="8195732" y="660400"/>
            <a:ext cx="3158067" cy="5516563"/>
          </a:xfrm>
        </p:spPr>
        <p:txBody>
          <a:bodyPr>
            <a:normAutofit fontScale="92500" lnSpcReduction="10000"/>
          </a:bodyPr>
          <a:lstStyle/>
          <a:p>
            <a:r>
              <a:rPr lang="en-US" dirty="0"/>
              <a:t>We perform the optimization using the ADS feature. </a:t>
            </a:r>
          </a:p>
          <a:p>
            <a:r>
              <a:rPr lang="en-US" dirty="0"/>
              <a:t>Begin with an optimization on the 5 pesky parameters (based on the initial sensitivity analysis) for the noise figure.</a:t>
            </a:r>
          </a:p>
          <a:p>
            <a:r>
              <a:rPr lang="en-US" dirty="0"/>
              <a:t>Then a second optimization is run using the rest of the parameters</a:t>
            </a:r>
          </a:p>
          <a:p>
            <a:endParaRPr lang="en-US" dirty="0"/>
          </a:p>
        </p:txBody>
      </p:sp>
      <p:pic>
        <p:nvPicPr>
          <p:cNvPr id="5" name="Picture 4">
            <a:extLst>
              <a:ext uri="{FF2B5EF4-FFF2-40B4-BE49-F238E27FC236}">
                <a16:creationId xmlns:a16="http://schemas.microsoft.com/office/drawing/2014/main" id="{38B6C968-6748-68CA-00D0-F3D1F8115EEC}"/>
              </a:ext>
            </a:extLst>
          </p:cNvPr>
          <p:cNvPicPr>
            <a:picLocks noChangeAspect="1"/>
          </p:cNvPicPr>
          <p:nvPr/>
        </p:nvPicPr>
        <p:blipFill>
          <a:blip r:embed="rId2"/>
          <a:stretch>
            <a:fillRect/>
          </a:stretch>
        </p:blipFill>
        <p:spPr>
          <a:xfrm>
            <a:off x="431800" y="1053101"/>
            <a:ext cx="6832603" cy="5675737"/>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4CB18D5-69C1-F2FB-3BF3-55B94E203875}"/>
                  </a:ext>
                </a:extLst>
              </p14:cNvPr>
              <p14:cNvContentPartPr/>
              <p14:nvPr/>
            </p14:nvContentPartPr>
            <p14:xfrm>
              <a:off x="5926547" y="3776120"/>
              <a:ext cx="503640" cy="1026000"/>
            </p14:xfrm>
          </p:contentPart>
        </mc:Choice>
        <mc:Fallback>
          <p:pic>
            <p:nvPicPr>
              <p:cNvPr id="6" name="Ink 5">
                <a:extLst>
                  <a:ext uri="{FF2B5EF4-FFF2-40B4-BE49-F238E27FC236}">
                    <a16:creationId xmlns:a16="http://schemas.microsoft.com/office/drawing/2014/main" id="{74CB18D5-69C1-F2FB-3BF3-55B94E203875}"/>
                  </a:ext>
                </a:extLst>
              </p:cNvPr>
              <p:cNvPicPr/>
              <p:nvPr/>
            </p:nvPicPr>
            <p:blipFill>
              <a:blip r:embed="rId4"/>
              <a:stretch>
                <a:fillRect/>
              </a:stretch>
            </p:blipFill>
            <p:spPr>
              <a:xfrm>
                <a:off x="5917547" y="3767120"/>
                <a:ext cx="521280" cy="1043640"/>
              </a:xfrm>
              <a:prstGeom prst="rect">
                <a:avLst/>
              </a:prstGeom>
            </p:spPr>
          </p:pic>
        </mc:Fallback>
      </mc:AlternateContent>
      <p:sp>
        <p:nvSpPr>
          <p:cNvPr id="7" name="TextBox 6">
            <a:extLst>
              <a:ext uri="{FF2B5EF4-FFF2-40B4-BE49-F238E27FC236}">
                <a16:creationId xmlns:a16="http://schemas.microsoft.com/office/drawing/2014/main" id="{76D2D845-FB97-9B78-A4CF-ED54DBDF422B}"/>
              </a:ext>
            </a:extLst>
          </p:cNvPr>
          <p:cNvSpPr txBox="1"/>
          <p:nvPr/>
        </p:nvSpPr>
        <p:spPr>
          <a:xfrm>
            <a:off x="6430187" y="3678105"/>
            <a:ext cx="1508256" cy="1222030"/>
          </a:xfrm>
          <a:prstGeom prst="rect">
            <a:avLst/>
          </a:prstGeom>
          <a:noFill/>
        </p:spPr>
        <p:txBody>
          <a:bodyPr wrap="square" rtlCol="0">
            <a:spAutoFit/>
          </a:bodyPr>
          <a:lstStyle/>
          <a:p>
            <a:r>
              <a:rPr lang="en-US" dirty="0"/>
              <a:t>Parameters based on the initial </a:t>
            </a:r>
            <a:r>
              <a:rPr lang="en-US" dirty="0" err="1"/>
              <a:t>sens</a:t>
            </a:r>
            <a:r>
              <a:rPr lang="en-US" dirty="0"/>
              <a:t> analysis</a:t>
            </a:r>
          </a:p>
        </p:txBody>
      </p:sp>
      <p:grpSp>
        <p:nvGrpSpPr>
          <p:cNvPr id="10" name="Group 9">
            <a:extLst>
              <a:ext uri="{FF2B5EF4-FFF2-40B4-BE49-F238E27FC236}">
                <a16:creationId xmlns:a16="http://schemas.microsoft.com/office/drawing/2014/main" id="{BA52A5C2-4967-E2CC-53C7-38BC563FA8EB}"/>
              </a:ext>
            </a:extLst>
          </p:cNvPr>
          <p:cNvGrpSpPr/>
          <p:nvPr/>
        </p:nvGrpSpPr>
        <p:grpSpPr>
          <a:xfrm>
            <a:off x="6329027" y="817280"/>
            <a:ext cx="975240" cy="874080"/>
            <a:chOff x="6329027" y="817280"/>
            <a:chExt cx="975240" cy="874080"/>
          </a:xfrm>
        </p:grpSpPr>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12BC10C9-158B-02B4-DC20-78E121AAB06B}"/>
                    </a:ext>
                  </a:extLst>
                </p14:cNvPr>
                <p14:cNvContentPartPr/>
                <p14:nvPr/>
              </p14:nvContentPartPr>
              <p14:xfrm>
                <a:off x="6392027" y="817280"/>
                <a:ext cx="912240" cy="791640"/>
              </p14:xfrm>
            </p:contentPart>
          </mc:Choice>
          <mc:Fallback>
            <p:pic>
              <p:nvPicPr>
                <p:cNvPr id="8" name="Ink 7">
                  <a:extLst>
                    <a:ext uri="{FF2B5EF4-FFF2-40B4-BE49-F238E27FC236}">
                      <a16:creationId xmlns:a16="http://schemas.microsoft.com/office/drawing/2014/main" id="{12BC10C9-158B-02B4-DC20-78E121AAB06B}"/>
                    </a:ext>
                  </a:extLst>
                </p:cNvPr>
                <p:cNvPicPr/>
                <p:nvPr/>
              </p:nvPicPr>
              <p:blipFill>
                <a:blip r:embed="rId6"/>
                <a:stretch>
                  <a:fillRect/>
                </a:stretch>
              </p:blipFill>
              <p:spPr>
                <a:xfrm>
                  <a:off x="6383387" y="808280"/>
                  <a:ext cx="929880" cy="809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8B9EF746-00C6-236D-28AD-8BCA1A6D51C6}"/>
                    </a:ext>
                  </a:extLst>
                </p14:cNvPr>
                <p14:cNvContentPartPr/>
                <p14:nvPr/>
              </p14:nvContentPartPr>
              <p14:xfrm>
                <a:off x="6329027" y="1523600"/>
                <a:ext cx="312120" cy="167760"/>
              </p14:xfrm>
            </p:contentPart>
          </mc:Choice>
          <mc:Fallback>
            <p:pic>
              <p:nvPicPr>
                <p:cNvPr id="9" name="Ink 8">
                  <a:extLst>
                    <a:ext uri="{FF2B5EF4-FFF2-40B4-BE49-F238E27FC236}">
                      <a16:creationId xmlns:a16="http://schemas.microsoft.com/office/drawing/2014/main" id="{8B9EF746-00C6-236D-28AD-8BCA1A6D51C6}"/>
                    </a:ext>
                  </a:extLst>
                </p:cNvPr>
                <p:cNvPicPr/>
                <p:nvPr/>
              </p:nvPicPr>
              <p:blipFill>
                <a:blip r:embed="rId8"/>
                <a:stretch>
                  <a:fillRect/>
                </a:stretch>
              </p:blipFill>
              <p:spPr>
                <a:xfrm>
                  <a:off x="6320027" y="1514960"/>
                  <a:ext cx="329760" cy="185400"/>
                </a:xfrm>
                <a:prstGeom prst="rect">
                  <a:avLst/>
                </a:prstGeom>
              </p:spPr>
            </p:pic>
          </mc:Fallback>
        </mc:AlternateContent>
      </p:grpSp>
      <p:sp>
        <p:nvSpPr>
          <p:cNvPr id="11" name="TextBox 10">
            <a:extLst>
              <a:ext uri="{FF2B5EF4-FFF2-40B4-BE49-F238E27FC236}">
                <a16:creationId xmlns:a16="http://schemas.microsoft.com/office/drawing/2014/main" id="{CD32A157-EFD1-3C1C-E0A8-08E05CD5CAAA}"/>
              </a:ext>
            </a:extLst>
          </p:cNvPr>
          <p:cNvSpPr txBox="1"/>
          <p:nvPr/>
        </p:nvSpPr>
        <p:spPr>
          <a:xfrm>
            <a:off x="7001933" y="364067"/>
            <a:ext cx="2485937" cy="369332"/>
          </a:xfrm>
          <a:prstGeom prst="rect">
            <a:avLst/>
          </a:prstGeom>
          <a:noFill/>
        </p:spPr>
        <p:txBody>
          <a:bodyPr wrap="none" rtlCol="0">
            <a:spAutoFit/>
          </a:bodyPr>
          <a:lstStyle/>
          <a:p>
            <a:r>
              <a:rPr lang="en-US" dirty="0"/>
              <a:t>Optimization Variables </a:t>
            </a:r>
          </a:p>
        </p:txBody>
      </p:sp>
    </p:spTree>
    <p:extLst>
      <p:ext uri="{BB962C8B-B14F-4D97-AF65-F5344CB8AC3E}">
        <p14:creationId xmlns:p14="http://schemas.microsoft.com/office/powerpoint/2010/main" val="401958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F70A-C590-DF32-25A9-6DA8501DE5A6}"/>
              </a:ext>
            </a:extLst>
          </p:cNvPr>
          <p:cNvSpPr>
            <a:spLocks noGrp="1"/>
          </p:cNvSpPr>
          <p:nvPr>
            <p:ph type="title"/>
          </p:nvPr>
        </p:nvSpPr>
        <p:spPr/>
        <p:txBody>
          <a:bodyPr/>
          <a:lstStyle/>
          <a:p>
            <a:r>
              <a:rPr lang="en-US" dirty="0"/>
              <a:t>Final Optimization results</a:t>
            </a:r>
          </a:p>
        </p:txBody>
      </p:sp>
      <p:pic>
        <p:nvPicPr>
          <p:cNvPr id="4" name="Picture 3">
            <a:extLst>
              <a:ext uri="{FF2B5EF4-FFF2-40B4-BE49-F238E27FC236}">
                <a16:creationId xmlns:a16="http://schemas.microsoft.com/office/drawing/2014/main" id="{D54857CE-3790-C72C-7BC0-E2DDF949860E}"/>
              </a:ext>
            </a:extLst>
          </p:cNvPr>
          <p:cNvPicPr>
            <a:picLocks noChangeAspect="1"/>
          </p:cNvPicPr>
          <p:nvPr/>
        </p:nvPicPr>
        <p:blipFill>
          <a:blip r:embed="rId2"/>
          <a:stretch>
            <a:fillRect/>
          </a:stretch>
        </p:blipFill>
        <p:spPr>
          <a:xfrm>
            <a:off x="749906" y="2027543"/>
            <a:ext cx="5456393" cy="3947502"/>
          </a:xfrm>
          <a:prstGeom prst="rect">
            <a:avLst/>
          </a:prstGeom>
        </p:spPr>
      </p:pic>
      <p:sp>
        <p:nvSpPr>
          <p:cNvPr id="6" name="TextBox 5">
            <a:extLst>
              <a:ext uri="{FF2B5EF4-FFF2-40B4-BE49-F238E27FC236}">
                <a16:creationId xmlns:a16="http://schemas.microsoft.com/office/drawing/2014/main" id="{F3665515-155C-D47B-E99B-03EF43FFE38F}"/>
              </a:ext>
            </a:extLst>
          </p:cNvPr>
          <p:cNvSpPr txBox="1"/>
          <p:nvPr/>
        </p:nvSpPr>
        <p:spPr>
          <a:xfrm>
            <a:off x="6290732" y="2027543"/>
            <a:ext cx="4292601" cy="1200329"/>
          </a:xfrm>
          <a:prstGeom prst="rect">
            <a:avLst/>
          </a:prstGeom>
          <a:noFill/>
        </p:spPr>
        <p:txBody>
          <a:bodyPr wrap="square">
            <a:spAutoFit/>
          </a:bodyPr>
          <a:lstStyle/>
          <a:p>
            <a:r>
              <a:rPr lang="en-US" dirty="0"/>
              <a:t>Original Specifications:</a:t>
            </a:r>
          </a:p>
          <a:p>
            <a:r>
              <a:rPr lang="en-US" dirty="0" err="1"/>
              <a:t>Nf</a:t>
            </a:r>
            <a:r>
              <a:rPr lang="en-US" dirty="0"/>
              <a:t>(2) &lt;= 2.0; 7.0 GHz &lt;= </a:t>
            </a:r>
            <a:r>
              <a:rPr lang="en-US" dirty="0" err="1"/>
              <a:t>freq</a:t>
            </a:r>
            <a:r>
              <a:rPr lang="en-US" dirty="0"/>
              <a:t> &lt;= 9.0 GHz</a:t>
            </a:r>
          </a:p>
          <a:p>
            <a:r>
              <a:rPr lang="en-US" dirty="0"/>
              <a:t>dB(S21) = 14.8; 7.0 GHz &lt;= </a:t>
            </a:r>
            <a:r>
              <a:rPr lang="en-US" dirty="0" err="1"/>
              <a:t>freq</a:t>
            </a:r>
            <a:r>
              <a:rPr lang="en-US" dirty="0"/>
              <a:t> &lt;= 9.0GHz</a:t>
            </a:r>
          </a:p>
          <a:p>
            <a:r>
              <a:rPr lang="en-US" dirty="0"/>
              <a:t>dB(S22) &lt;= -15; 7.0 GHz &lt;= </a:t>
            </a:r>
            <a:r>
              <a:rPr lang="en-US" dirty="0" err="1"/>
              <a:t>freq</a:t>
            </a:r>
            <a:r>
              <a:rPr lang="en-US" dirty="0"/>
              <a:t> &lt;= 9.0GHz</a:t>
            </a:r>
          </a:p>
        </p:txBody>
      </p:sp>
    </p:spTree>
    <p:extLst>
      <p:ext uri="{BB962C8B-B14F-4D97-AF65-F5344CB8AC3E}">
        <p14:creationId xmlns:p14="http://schemas.microsoft.com/office/powerpoint/2010/main" val="412690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2760-CB7E-8E1A-4385-2ED67A6DBF47}"/>
              </a:ext>
            </a:extLst>
          </p:cNvPr>
          <p:cNvSpPr>
            <a:spLocks noGrp="1"/>
          </p:cNvSpPr>
          <p:nvPr>
            <p:ph type="title"/>
          </p:nvPr>
        </p:nvSpPr>
        <p:spPr>
          <a:xfrm>
            <a:off x="9286240" y="365125"/>
            <a:ext cx="2067560" cy="5984875"/>
          </a:xfrm>
        </p:spPr>
        <p:txBody>
          <a:bodyPr>
            <a:normAutofit/>
          </a:bodyPr>
          <a:lstStyle/>
          <a:p>
            <a:r>
              <a:rPr lang="en-US" sz="2000" dirty="0"/>
              <a:t>Notice our optimization and simulation variables are not all gaussian. These details are provided by the manufacturer or other guidelines.</a:t>
            </a:r>
          </a:p>
        </p:txBody>
      </p:sp>
      <p:pic>
        <p:nvPicPr>
          <p:cNvPr id="5" name="Picture 4">
            <a:extLst>
              <a:ext uri="{FF2B5EF4-FFF2-40B4-BE49-F238E27FC236}">
                <a16:creationId xmlns:a16="http://schemas.microsoft.com/office/drawing/2014/main" id="{C1030CB9-1379-24F6-57C7-1D53D6C9C66F}"/>
              </a:ext>
            </a:extLst>
          </p:cNvPr>
          <p:cNvPicPr>
            <a:picLocks noChangeAspect="1"/>
          </p:cNvPicPr>
          <p:nvPr/>
        </p:nvPicPr>
        <p:blipFill>
          <a:blip r:embed="rId2"/>
          <a:stretch>
            <a:fillRect/>
          </a:stretch>
        </p:blipFill>
        <p:spPr>
          <a:xfrm>
            <a:off x="234427" y="2214880"/>
            <a:ext cx="8904110" cy="3752647"/>
          </a:xfrm>
          <a:prstGeom prst="rect">
            <a:avLst/>
          </a:prstGeom>
        </p:spPr>
      </p:pic>
    </p:spTree>
    <p:extLst>
      <p:ext uri="{BB962C8B-B14F-4D97-AF65-F5344CB8AC3E}">
        <p14:creationId xmlns:p14="http://schemas.microsoft.com/office/powerpoint/2010/main" val="47105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7DD4-4BCA-3680-BC40-49B8ECC03221}"/>
              </a:ext>
            </a:extLst>
          </p:cNvPr>
          <p:cNvSpPr>
            <a:spLocks noGrp="1"/>
          </p:cNvSpPr>
          <p:nvPr>
            <p:ph type="title"/>
          </p:nvPr>
        </p:nvSpPr>
        <p:spPr/>
        <p:txBody>
          <a:bodyPr/>
          <a:lstStyle/>
          <a:p>
            <a:r>
              <a:rPr lang="en-US" dirty="0"/>
              <a:t>Yield Analysis</a:t>
            </a:r>
          </a:p>
        </p:txBody>
      </p:sp>
      <p:pic>
        <p:nvPicPr>
          <p:cNvPr id="5" name="Picture 4">
            <a:extLst>
              <a:ext uri="{FF2B5EF4-FFF2-40B4-BE49-F238E27FC236}">
                <a16:creationId xmlns:a16="http://schemas.microsoft.com/office/drawing/2014/main" id="{9BB522CD-D8C2-626F-76BE-EACE39E2643F}"/>
              </a:ext>
            </a:extLst>
          </p:cNvPr>
          <p:cNvPicPr>
            <a:picLocks noChangeAspect="1"/>
          </p:cNvPicPr>
          <p:nvPr/>
        </p:nvPicPr>
        <p:blipFill>
          <a:blip r:embed="rId2"/>
          <a:stretch>
            <a:fillRect/>
          </a:stretch>
        </p:blipFill>
        <p:spPr>
          <a:xfrm>
            <a:off x="522492" y="1690688"/>
            <a:ext cx="7506350" cy="4450466"/>
          </a:xfrm>
          <a:prstGeom prst="rect">
            <a:avLst/>
          </a:prstGeom>
        </p:spPr>
      </p:pic>
      <p:sp>
        <p:nvSpPr>
          <p:cNvPr id="6" name="TextBox 5">
            <a:extLst>
              <a:ext uri="{FF2B5EF4-FFF2-40B4-BE49-F238E27FC236}">
                <a16:creationId xmlns:a16="http://schemas.microsoft.com/office/drawing/2014/main" id="{C87EA6C7-E7CF-B00C-EFE4-27A2405D1587}"/>
              </a:ext>
            </a:extLst>
          </p:cNvPr>
          <p:cNvSpPr txBox="1"/>
          <p:nvPr/>
        </p:nvSpPr>
        <p:spPr>
          <a:xfrm>
            <a:off x="8588829" y="2758439"/>
            <a:ext cx="1521823" cy="2031325"/>
          </a:xfrm>
          <a:prstGeom prst="rect">
            <a:avLst/>
          </a:prstGeom>
          <a:noFill/>
        </p:spPr>
        <p:txBody>
          <a:bodyPr wrap="square" rtlCol="0">
            <a:spAutoFit/>
          </a:bodyPr>
          <a:lstStyle/>
          <a:p>
            <a:r>
              <a:rPr lang="en-US" dirty="0"/>
              <a:t>We simply run the simulation and obtain the results on the next slide</a:t>
            </a:r>
          </a:p>
        </p:txBody>
      </p:sp>
    </p:spTree>
    <p:extLst>
      <p:ext uri="{BB962C8B-B14F-4D97-AF65-F5344CB8AC3E}">
        <p14:creationId xmlns:p14="http://schemas.microsoft.com/office/powerpoint/2010/main" val="3651297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718</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MMIC Low-noise Amplifier (ADS)</vt:lpstr>
      <vt:lpstr>Initial X-band LNA Design</vt:lpstr>
      <vt:lpstr>Initial X-band LNA Design</vt:lpstr>
      <vt:lpstr>Specifications and performin the initial sensitivity analysis of the specs</vt:lpstr>
      <vt:lpstr>Here are the sensitivity analysis results for the component values. Localized procedure.  We can see the percent variation of each parameter on the normalized goal specifications. For instance, for Sensitivity to NF, the high and low peaks clearly indicate the key contributing parameters to the variation of the NF Goal.  We see similar behavior for the S21 and S22 sensitivity. We will select these troubling parameters to deal with in optimization.</vt:lpstr>
      <vt:lpstr>Perform the Optimization</vt:lpstr>
      <vt:lpstr>Final Optimization results</vt:lpstr>
      <vt:lpstr>Notice our optimization and simulation variables are not all gaussian. These details are provided by the manufacturer or other guidelines.</vt:lpstr>
      <vt:lpstr>Yield Analysis</vt:lpstr>
      <vt:lpstr>Yield Results</vt:lpstr>
      <vt:lpstr>DOE Analysis</vt:lpstr>
      <vt:lpstr>Doe analysis</vt:lpstr>
      <vt:lpstr>PowerPoint Presentation</vt:lpstr>
      <vt:lpstr>Redesigning </vt:lpstr>
      <vt:lpstr>Result of redesign and Yield</vt:lpstr>
      <vt:lpstr>Yield Optim and final results</vt:lpstr>
      <vt:lpstr>Further DOE analysis</vt:lpstr>
    </vt:vector>
  </TitlesOfParts>
  <Company>Keysight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Lihua Wang</dc:creator>
  <cp:lastModifiedBy>Lihua Wang</cp:lastModifiedBy>
  <cp:revision>2</cp:revision>
  <dcterms:created xsi:type="dcterms:W3CDTF">2024-12-27T23:20:49Z</dcterms:created>
  <dcterms:modified xsi:type="dcterms:W3CDTF">2024-12-28T02:04:33Z</dcterms:modified>
</cp:coreProperties>
</file>