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309" r:id="rId5"/>
    <p:sldId id="260" r:id="rId6"/>
    <p:sldId id="328" r:id="rId7"/>
    <p:sldId id="322" r:id="rId8"/>
    <p:sldId id="330" r:id="rId9"/>
    <p:sldId id="336" r:id="rId10"/>
    <p:sldId id="337" r:id="rId11"/>
    <p:sldId id="335" r:id="rId12"/>
    <p:sldId id="316" r:id="rId1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ind Siliguri" panose="020B0604020202020204" charset="0"/>
      <p:regular r:id="rId24"/>
      <p:bold r:id="rId25"/>
    </p:embeddedFont>
    <p:embeddedFont>
      <p:font typeface="Leelawadee" panose="020B0502040204020203" pitchFamily="34" charset="-34"/>
      <p:regular r:id="rId26"/>
      <p:bold r:id="rId27"/>
    </p:embeddedFont>
    <p:embeddedFont>
      <p:font typeface="Lexend Ex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FA"/>
    <a:srgbClr val="0033CC"/>
    <a:srgbClr val="003399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D53B06-2A79-4A48-9BA0-803379810C88}">
  <a:tblStyle styleId="{29D53B06-2A79-4A48-9BA0-803379810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0785" autoAdjust="0"/>
  </p:normalViewPr>
  <p:slideViewPr>
    <p:cSldViewPr snapToGrid="0">
      <p:cViewPr varScale="1">
        <p:scale>
          <a:sx n="99" d="100"/>
          <a:sy n="99" d="100"/>
        </p:scale>
        <p:origin x="9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95F7D-D4F7-4F22-AF9C-1E24113B55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5FC4BD-EAF0-4980-B160-B4FA2927A598}">
      <dgm:prSet phldrT="[Text]" custT="1"/>
      <dgm:spPr/>
      <dgm:t>
        <a:bodyPr/>
        <a:lstStyle/>
        <a:p>
          <a:r>
            <a:rPr lang="en-SG" sz="12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1. Tissue Sample</a:t>
          </a:r>
        </a:p>
      </dgm:t>
    </dgm:pt>
    <dgm:pt modelId="{C4E6E22C-B75D-486F-AA6B-EFEC798F2E5C}" type="parTrans" cxnId="{1E38BF08-BBA1-4127-A061-787F707820B6}">
      <dgm:prSet/>
      <dgm:spPr/>
      <dgm:t>
        <a:bodyPr/>
        <a:lstStyle/>
        <a:p>
          <a:endParaRPr lang="en-SG" sz="1050">
            <a:latin typeface="Lexend Exa" panose="020B0604020202020204" charset="0"/>
          </a:endParaRPr>
        </a:p>
      </dgm:t>
    </dgm:pt>
    <dgm:pt modelId="{FD85FDBD-0ADD-4026-AF60-9C26A2EA1015}" type="sibTrans" cxnId="{1E38BF08-BBA1-4127-A061-787F707820B6}">
      <dgm:prSet/>
      <dgm:spPr/>
      <dgm:t>
        <a:bodyPr/>
        <a:lstStyle/>
        <a:p>
          <a:endParaRPr lang="en-SG" sz="1050">
            <a:latin typeface="Lexend Exa" panose="020B0604020202020204" charset="0"/>
          </a:endParaRPr>
        </a:p>
      </dgm:t>
    </dgm:pt>
    <dgm:pt modelId="{EC320491-DB54-4945-BFAF-75F25E9B9E09}">
      <dgm:prSet phldrT="[Text]" custT="1"/>
      <dgm:spPr/>
      <dgm:t>
        <a:bodyPr/>
        <a:lstStyle/>
        <a:p>
          <a:r>
            <a:rPr lang="en-SG" sz="12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2. Diagnostic Process</a:t>
          </a:r>
        </a:p>
        <a:p>
          <a:r>
            <a:rPr lang="en-SG" sz="7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(Localization +Segmentation + Cancer Grading)</a:t>
          </a:r>
          <a:endParaRPr lang="en-SG" sz="1200" dirty="0">
            <a:solidFill>
              <a:schemeClr val="bg1">
                <a:lumMod val="25000"/>
              </a:schemeClr>
            </a:solidFill>
            <a:latin typeface="Lexend Exa" panose="020B0604020202020204" charset="0"/>
          </a:endParaRPr>
        </a:p>
      </dgm:t>
    </dgm:pt>
    <dgm:pt modelId="{8E8A0667-6E8B-4217-A273-A9BD3A4C115D}" type="parTrans" cxnId="{3BA081D8-4883-46C2-AB1E-C7B1EE005035}">
      <dgm:prSet/>
      <dgm:spPr/>
      <dgm:t>
        <a:bodyPr/>
        <a:lstStyle/>
        <a:p>
          <a:endParaRPr lang="en-SG" sz="1050">
            <a:latin typeface="Lexend Exa" panose="020B0604020202020204" charset="0"/>
          </a:endParaRPr>
        </a:p>
      </dgm:t>
    </dgm:pt>
    <dgm:pt modelId="{EC48DAC0-770C-4BA4-87F8-64ABE49664DC}" type="sibTrans" cxnId="{3BA081D8-4883-46C2-AB1E-C7B1EE005035}">
      <dgm:prSet/>
      <dgm:spPr/>
      <dgm:t>
        <a:bodyPr/>
        <a:lstStyle/>
        <a:p>
          <a:endParaRPr lang="en-SG" sz="1050">
            <a:latin typeface="Lexend Exa" panose="020B0604020202020204" charset="0"/>
          </a:endParaRPr>
        </a:p>
      </dgm:t>
    </dgm:pt>
    <dgm:pt modelId="{78CA190B-6A8E-4389-BAB6-320561F14876}" type="pres">
      <dgm:prSet presAssocID="{6C395F7D-D4F7-4F22-AF9C-1E24113B554E}" presName="Name0" presStyleCnt="0">
        <dgm:presLayoutVars>
          <dgm:dir/>
          <dgm:animLvl val="lvl"/>
          <dgm:resizeHandles val="exact"/>
        </dgm:presLayoutVars>
      </dgm:prSet>
      <dgm:spPr/>
    </dgm:pt>
    <dgm:pt modelId="{22D1F752-CC7D-4E28-9E60-BC4298F3C6F2}" type="pres">
      <dgm:prSet presAssocID="{345FC4BD-EAF0-4980-B160-B4FA2927A598}" presName="parTxOnly" presStyleLbl="node1" presStyleIdx="0" presStyleCnt="2" custLinFactNeighborX="-25617" custLinFactNeighborY="-46976">
        <dgm:presLayoutVars>
          <dgm:chMax val="0"/>
          <dgm:chPref val="0"/>
          <dgm:bulletEnabled val="1"/>
        </dgm:presLayoutVars>
      </dgm:prSet>
      <dgm:spPr/>
    </dgm:pt>
    <dgm:pt modelId="{33E0A1FC-8AA7-45D3-8CF3-DEFFB5D1E8C2}" type="pres">
      <dgm:prSet presAssocID="{FD85FDBD-0ADD-4026-AF60-9C26A2EA1015}" presName="parTxOnlySpace" presStyleCnt="0"/>
      <dgm:spPr/>
    </dgm:pt>
    <dgm:pt modelId="{EEAB1BAA-C9F6-4D12-B434-E7C14B613135}" type="pres">
      <dgm:prSet presAssocID="{EC320491-DB54-4945-BFAF-75F25E9B9E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E38BF08-BBA1-4127-A061-787F707820B6}" srcId="{6C395F7D-D4F7-4F22-AF9C-1E24113B554E}" destId="{345FC4BD-EAF0-4980-B160-B4FA2927A598}" srcOrd="0" destOrd="0" parTransId="{C4E6E22C-B75D-486F-AA6B-EFEC798F2E5C}" sibTransId="{FD85FDBD-0ADD-4026-AF60-9C26A2EA1015}"/>
    <dgm:cxn modelId="{A55DA109-2F7C-4A82-BB1E-29B6E6B7B69D}" type="presOf" srcId="{345FC4BD-EAF0-4980-B160-B4FA2927A598}" destId="{22D1F752-CC7D-4E28-9E60-BC4298F3C6F2}" srcOrd="0" destOrd="0" presId="urn:microsoft.com/office/officeart/2005/8/layout/chevron1"/>
    <dgm:cxn modelId="{2091780E-B069-41EA-BE7D-618175107A46}" type="presOf" srcId="{6C395F7D-D4F7-4F22-AF9C-1E24113B554E}" destId="{78CA190B-6A8E-4389-BAB6-320561F14876}" srcOrd="0" destOrd="0" presId="urn:microsoft.com/office/officeart/2005/8/layout/chevron1"/>
    <dgm:cxn modelId="{3BA081D8-4883-46C2-AB1E-C7B1EE005035}" srcId="{6C395F7D-D4F7-4F22-AF9C-1E24113B554E}" destId="{EC320491-DB54-4945-BFAF-75F25E9B9E09}" srcOrd="1" destOrd="0" parTransId="{8E8A0667-6E8B-4217-A273-A9BD3A4C115D}" sibTransId="{EC48DAC0-770C-4BA4-87F8-64ABE49664DC}"/>
    <dgm:cxn modelId="{5B43EFF9-35D3-49BA-8023-1F6DD7C3AE4E}" type="presOf" srcId="{EC320491-DB54-4945-BFAF-75F25E9B9E09}" destId="{EEAB1BAA-C9F6-4D12-B434-E7C14B613135}" srcOrd="0" destOrd="0" presId="urn:microsoft.com/office/officeart/2005/8/layout/chevron1"/>
    <dgm:cxn modelId="{BD67D25C-F778-4BE0-9344-D61515AA6065}" type="presParOf" srcId="{78CA190B-6A8E-4389-BAB6-320561F14876}" destId="{22D1F752-CC7D-4E28-9E60-BC4298F3C6F2}" srcOrd="0" destOrd="0" presId="urn:microsoft.com/office/officeart/2005/8/layout/chevron1"/>
    <dgm:cxn modelId="{D464E882-3E64-43E3-BFCA-9023DA95C248}" type="presParOf" srcId="{78CA190B-6A8E-4389-BAB6-320561F14876}" destId="{33E0A1FC-8AA7-45D3-8CF3-DEFFB5D1E8C2}" srcOrd="1" destOrd="0" presId="urn:microsoft.com/office/officeart/2005/8/layout/chevron1"/>
    <dgm:cxn modelId="{461638D0-41A1-46A6-B5D5-28D129068F97}" type="presParOf" srcId="{78CA190B-6A8E-4389-BAB6-320561F14876}" destId="{EEAB1BAA-C9F6-4D12-B434-E7C14B61313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1F752-CC7D-4E28-9E60-BC4298F3C6F2}">
      <dsp:nvSpPr>
        <dsp:cNvPr id="0" name=""/>
        <dsp:cNvSpPr/>
      </dsp:nvSpPr>
      <dsp:spPr>
        <a:xfrm>
          <a:off x="0" y="0"/>
          <a:ext cx="2692758" cy="5669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1. Tissue Sample</a:t>
          </a:r>
        </a:p>
      </dsp:txBody>
      <dsp:txXfrm>
        <a:off x="283459" y="0"/>
        <a:ext cx="2125840" cy="566918"/>
      </dsp:txXfrm>
    </dsp:sp>
    <dsp:sp modelId="{EEAB1BAA-C9F6-4D12-B434-E7C14B613135}">
      <dsp:nvSpPr>
        <dsp:cNvPr id="0" name=""/>
        <dsp:cNvSpPr/>
      </dsp:nvSpPr>
      <dsp:spPr>
        <a:xfrm>
          <a:off x="2427987" y="0"/>
          <a:ext cx="2692758" cy="5669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2. Diagnostic Process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</a:rPr>
            <a:t>(Localization +Segmentation + Cancer Grading)</a:t>
          </a:r>
          <a:endParaRPr lang="en-SG" sz="1200" kern="1200" dirty="0">
            <a:solidFill>
              <a:schemeClr val="bg1">
                <a:lumMod val="25000"/>
              </a:schemeClr>
            </a:solidFill>
            <a:latin typeface="Lexend Exa" panose="020B0604020202020204" charset="0"/>
          </a:endParaRPr>
        </a:p>
      </dsp:txBody>
      <dsp:txXfrm>
        <a:off x="2711446" y="0"/>
        <a:ext cx="2125840" cy="566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9C1ADF-7870-496A-868C-6041B061D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5019D-4198-4C83-BFE7-1C1C91492F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FE33-D41F-4F11-AE20-E7592422EE54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6C29-3889-4B52-AB4E-2685B5132A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C926-B609-4453-AC19-758BFFD9CA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6AE7-BFC7-44BB-9AB6-D13BCA6D1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17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e97f707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e97f707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e97f707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e97f707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5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e97f707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e97f707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e97f707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e97f707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B495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84489"/>
          <a:stretch/>
        </p:blipFill>
        <p:spPr>
          <a:xfrm>
            <a:off x="-7" y="0"/>
            <a:ext cx="719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1350" y="962675"/>
            <a:ext cx="36714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5200"/>
              <a:buNone/>
              <a:defRPr sz="52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1500" y="3091588"/>
            <a:ext cx="3073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000">
                <a:solidFill>
                  <a:srgbClr val="F5E2CF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800"/>
              <a:buNone/>
              <a:defRPr sz="28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222D-7451-42A1-A994-ED3BADF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F9A8-8EA3-45B5-B1F6-9225B19D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AACC-6585-418D-AC8C-D6E023B0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9812-B3B4-49AD-AB06-BD6EE605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4163-AD42-4CA0-A7FA-40ECBED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F202-582D-4D64-AF51-F322CAE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74EB-9147-443C-958B-F2BF4A1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E502-160A-4A62-820D-DD0387BC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C57A-111F-4A92-9778-14F5040A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CBD3-AA88-4A16-B151-95E89724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5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B34-F4BD-4D1F-8F09-DC9CCCD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B77E-8736-4A41-A0B1-849E948F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F930-DE18-4823-83C3-6177B9A38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A1D9-6A61-42C2-9EB3-A7F67E7F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56F3-20F5-441A-8BC7-DEE289A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06E1-E72D-4464-B133-B34B635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5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30E4-09FB-4119-ABF4-5A4A4582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34CFA-AF78-49F6-B386-2A91F6EC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6218-BCA0-4199-95ED-C9DB6CCC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5475D-F29D-46D0-8EB7-B616695A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4F96E-52A0-47FA-B639-49E25ADD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4FD9-46E2-459A-9363-AF373EB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DF3BC-60BA-485E-BE05-AC929C4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84F9B-419D-4376-A963-3A71A573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1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71-5409-4E3B-A798-FCA1CBAF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8B3DA-4543-41E2-A64B-2269C3B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98BA5-DDFD-424A-9A78-F5D68E44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7390-6687-441D-A0D2-E21D0ED6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5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FD82F-CA00-4C6B-810D-839F5A1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FCE97-F9C8-4D28-BC50-4BA6E5EA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033D-4D6C-4C95-B06C-71F4A5B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7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0860-4FF9-48DF-9E1D-70A0EEF3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F628-B764-43A9-A900-82C96F68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5FBFD-1C46-42A7-8305-DF74408B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F400-70F2-44C5-91FA-C3BDD65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9A8F-E17C-40D0-92D5-555A808B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5E8D-5F13-40FD-9926-E521B08D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449-3D47-446E-9BDF-9D9BD64F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F865A-CC02-4992-A7B4-1B22FC4F7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C0687-1541-4A5E-9CD9-B002CB2A5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A1A3-FE44-4EAC-809D-A7A15F6B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33C9A-A748-453D-AAF3-CC06F727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FA02-F3FE-4EBF-98D7-901F3FE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1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4C50-7BCA-4E74-972F-418A1762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FA83D-643D-4105-B57E-2212BC39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D3D-E208-4A23-AA72-00ABB95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67D-5CEC-4929-A8DA-A710EADB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D429-5877-4FEB-B213-B8D6264F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8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2816-1CDD-40B3-814A-149F25E9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69317-4459-4122-8E4E-EE534FDC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1239-76A8-4DAE-8B28-59953FFF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94E-99BD-472E-93EB-CAC35FB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0CCF-F633-45EA-9EE1-6CC7E62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3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6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006275" y="3396750"/>
            <a:ext cx="296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176650" y="3396750"/>
            <a:ext cx="296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006225" y="2827025"/>
            <a:ext cx="296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176650" y="2827025"/>
            <a:ext cx="296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18172" t="45862" r="70667" b="37678"/>
          <a:stretch/>
        </p:blipFill>
        <p:spPr>
          <a:xfrm>
            <a:off x="0" y="0"/>
            <a:ext cx="518049" cy="8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/>
        </p:nvSpPr>
        <p:spPr>
          <a:xfrm rot="10800000">
            <a:off x="317500" y="45458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317500" y="42617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317500" y="39776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>
            <a:off x="317500" y="48299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7777341" y="-194700"/>
            <a:ext cx="1734600" cy="1734600"/>
          </a:xfrm>
          <a:prstGeom prst="ellipse">
            <a:avLst/>
          </a:prstGeom>
          <a:solidFill>
            <a:srgbClr val="F95851">
              <a:alpha val="6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7397650" y="278146"/>
            <a:ext cx="846600" cy="846600"/>
          </a:xfrm>
          <a:prstGeom prst="ellipse">
            <a:avLst/>
          </a:prstGeom>
          <a:noFill/>
          <a:ln w="28575" cap="flat" cmpd="sng">
            <a:solidFill>
              <a:srgbClr val="F958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3B495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7000">
                <a:solidFill>
                  <a:srgbClr val="F5E2C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>
                <a:solidFill>
                  <a:srgbClr val="F5E2C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l="4914" r="45448"/>
          <a:stretch/>
        </p:blipFill>
        <p:spPr>
          <a:xfrm>
            <a:off x="6839767" y="1"/>
            <a:ext cx="2304249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1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386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20000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2"/>
          </p:nvPr>
        </p:nvSpPr>
        <p:spPr>
          <a:xfrm>
            <a:off x="783900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l="18172" t="45862" r="70667" b="37678"/>
          <a:stretch/>
        </p:blipFill>
        <p:spPr>
          <a:xfrm>
            <a:off x="0" y="0"/>
            <a:ext cx="518049" cy="8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3480778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"/>
          </p:nvPr>
        </p:nvSpPr>
        <p:spPr>
          <a:xfrm>
            <a:off x="3544680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6241546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6305449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>
            <a:off x="317500" y="45458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>
            <a:off x="317500" y="42617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10800000">
            <a:off x="317500" y="39776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10800000">
            <a:off x="317500" y="48299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777341" y="-194700"/>
            <a:ext cx="1734600" cy="1734600"/>
          </a:xfrm>
          <a:prstGeom prst="ellipse">
            <a:avLst/>
          </a:prstGeom>
          <a:solidFill>
            <a:srgbClr val="F95851">
              <a:alpha val="6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397650" y="278146"/>
            <a:ext cx="846600" cy="846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1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3B495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7000">
                <a:solidFill>
                  <a:srgbClr val="F5E2C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4200"/>
              <a:buNone/>
              <a:defRPr sz="42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>
                <a:solidFill>
                  <a:srgbClr val="F5E2C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None/>
              <a:defRPr sz="2100">
                <a:solidFill>
                  <a:srgbClr val="F5E2C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l="4914" r="45448"/>
          <a:stretch/>
        </p:blipFill>
        <p:spPr>
          <a:xfrm>
            <a:off x="6839766" y="0"/>
            <a:ext cx="23042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3B495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-25"/>
            <a:ext cx="3462000" cy="5143500"/>
          </a:xfrm>
          <a:prstGeom prst="rect">
            <a:avLst/>
          </a:prstGeom>
          <a:solidFill>
            <a:srgbClr val="3B4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720000" y="1445425"/>
            <a:ext cx="2579100" cy="23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1600"/>
              <a:buNone/>
              <a:defRPr sz="2500">
                <a:solidFill>
                  <a:srgbClr val="F5E2CF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</a:lstStyle>
          <a:p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t="18726" r="88840" b="51954"/>
          <a:stretch/>
        </p:blipFill>
        <p:spPr>
          <a:xfrm>
            <a:off x="0" y="1817775"/>
            <a:ext cx="518049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386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20000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2"/>
          </p:nvPr>
        </p:nvSpPr>
        <p:spPr>
          <a:xfrm>
            <a:off x="783900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l="18172" t="45862" r="70667" b="37678"/>
          <a:stretch/>
        </p:blipFill>
        <p:spPr>
          <a:xfrm>
            <a:off x="0" y="0"/>
            <a:ext cx="518049" cy="8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3480778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"/>
          </p:nvPr>
        </p:nvSpPr>
        <p:spPr>
          <a:xfrm>
            <a:off x="3544680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6241546" y="3455926"/>
            <a:ext cx="2182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6305449" y="2881650"/>
            <a:ext cx="2054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Lexend Exa"/>
              <a:buNone/>
              <a:defRPr sz="21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>
            <a:off x="317500" y="45458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>
            <a:off x="317500" y="42617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10800000">
            <a:off x="317500" y="39776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10800000">
            <a:off x="317500" y="482998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777341" y="-194700"/>
            <a:ext cx="1734600" cy="1734600"/>
          </a:xfrm>
          <a:prstGeom prst="ellipse">
            <a:avLst/>
          </a:prstGeom>
          <a:solidFill>
            <a:srgbClr val="F95851">
              <a:alpha val="6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397650" y="278146"/>
            <a:ext cx="846600" cy="846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2">
            <a:alphaModFix/>
          </a:blip>
          <a:srcRect l="18172" r="42243" b="39975"/>
          <a:stretch/>
        </p:blipFill>
        <p:spPr>
          <a:xfrm>
            <a:off x="7306536" y="0"/>
            <a:ext cx="1837476" cy="30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rgbClr val="3B495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2">
            <a:alphaModFix/>
          </a:blip>
          <a:srcRect r="84489"/>
          <a:stretch/>
        </p:blipFill>
        <p:spPr>
          <a:xfrm>
            <a:off x="8423993" y="0"/>
            <a:ext cx="719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FE04-E67D-4B41-A9EA-4FA5D624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87605-FD2B-4B2F-A949-F95FB1634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2CC3-8ED4-4B8E-8CB8-0ECCC996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E340-73CE-4606-8939-CE7A3EF1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6E4C-317E-4859-BD9E-C171C48D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8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E2C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62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●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○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■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●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○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■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●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○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Char char="■"/>
              <a:defRPr sz="1600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8" r:id="rId5"/>
    <p:sldLayoutId id="2147483662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8F1C-F4D8-4499-912D-A53C85AB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779C-4744-413F-AE22-A99164EF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4C76-FC33-456B-9F0D-CF46A8072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6238-6464-4FBE-BBA7-AA3B09E75DF8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843C-1756-4B58-AD36-7BD4D3022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D9CA-8B85-4F92-9C69-2BD96B052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0E63-BCBA-44CD-BB88-FCD29A4523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3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jpeg"/><Relationship Id="rId4" Type="http://schemas.openxmlformats.org/officeDocument/2006/relationships/diagramData" Target="../diagrams/data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nk jellyfish in the water&#10;&#10;Description automatically generated with low confidence">
            <a:extLst>
              <a:ext uri="{FF2B5EF4-FFF2-40B4-BE49-F238E27FC236}">
                <a16:creationId xmlns:a16="http://schemas.microsoft.com/office/drawing/2014/main" id="{0C62F823-239C-4F75-8E25-20FD7501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0" y="1193918"/>
            <a:ext cx="5048026" cy="3649915"/>
          </a:xfrm>
          <a:prstGeom prst="rect">
            <a:avLst/>
          </a:prstGeom>
        </p:spPr>
      </p:pic>
      <p:sp>
        <p:nvSpPr>
          <p:cNvPr id="220" name="Google Shape;220;p31"/>
          <p:cNvSpPr/>
          <p:nvPr/>
        </p:nvSpPr>
        <p:spPr>
          <a:xfrm>
            <a:off x="5526803" y="1333631"/>
            <a:ext cx="3583800" cy="1067627"/>
          </a:xfrm>
          <a:prstGeom prst="rect">
            <a:avLst/>
          </a:prstGeom>
          <a:noFill/>
          <a:ln w="28575" cap="flat" cmpd="sng">
            <a:solidFill>
              <a:srgbClr val="F958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ctrTitle"/>
          </p:nvPr>
        </p:nvSpPr>
        <p:spPr>
          <a:xfrm>
            <a:off x="776087" y="-44733"/>
            <a:ext cx="8367913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/>
              <a:t>Intelligent Prostate Cancer Detection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endParaRPr sz="1100" dirty="0">
              <a:solidFill>
                <a:srgbClr val="F95851"/>
              </a:solidFill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1"/>
          </p:nvPr>
        </p:nvSpPr>
        <p:spPr>
          <a:xfrm>
            <a:off x="5235677" y="3865418"/>
            <a:ext cx="3874926" cy="11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Team</a:t>
            </a:r>
          </a:p>
          <a:p>
            <a:pPr marL="0" lvl="0" indent="0"/>
            <a:r>
              <a:rPr lang="en-SG" sz="1400" dirty="0">
                <a:solidFill>
                  <a:srgbClr val="F95851"/>
                </a:solidFill>
                <a:latin typeface="Lexend Exa"/>
                <a:sym typeface="Lexend Exa"/>
              </a:rPr>
              <a:t>A0213498X</a:t>
            </a:r>
            <a:r>
              <a:rPr lang="en" sz="1400" dirty="0">
                <a:solidFill>
                  <a:srgbClr val="F95851"/>
                </a:solidFill>
                <a:latin typeface="Lexend Exa"/>
                <a:sym typeface="Lexend Exa"/>
              </a:rPr>
              <a:t> Zhang Yu </a:t>
            </a:r>
          </a:p>
          <a:p>
            <a:pPr marL="0" lvl="0" indent="0"/>
            <a:r>
              <a:rPr lang="en-SG" sz="1400" dirty="0">
                <a:solidFill>
                  <a:srgbClr val="F95851"/>
                </a:solidFill>
                <a:latin typeface="Lexend Exa"/>
                <a:sym typeface="Lexend Exa"/>
              </a:rPr>
              <a:t>A0213514U </a:t>
            </a:r>
            <a:r>
              <a:rPr lang="en" sz="1400" dirty="0">
                <a:solidFill>
                  <a:srgbClr val="F95851"/>
                </a:solidFill>
                <a:latin typeface="Lexend Exa"/>
                <a:sym typeface="Lexend Exa"/>
              </a:rPr>
              <a:t>Anandan Nataraja</a:t>
            </a:r>
            <a:r>
              <a:rPr lang="en" sz="1400" dirty="0">
                <a:solidFill>
                  <a:srgbClr val="F95851"/>
                </a:solidFill>
                <a:latin typeface="Lexend Exa"/>
              </a:rPr>
              <a:t>n</a:t>
            </a:r>
            <a:endParaRPr sz="1400" dirty="0">
              <a:solidFill>
                <a:srgbClr val="F95851"/>
              </a:solidFill>
              <a:latin typeface="Lexend Exa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467418" y="2541161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5464339" y="3031418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 flipH="1">
            <a:off x="718457" y="299667"/>
            <a:ext cx="832757" cy="788658"/>
          </a:xfrm>
          <a:prstGeom prst="ellipse">
            <a:avLst/>
          </a:prstGeom>
          <a:solidFill>
            <a:srgbClr val="00B050">
              <a:alpha val="6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latin typeface="Lexend Exa" panose="020B0604020202020204" charset="0"/>
                <a:cs typeface="Leelawadee" panose="020B0502040204020203" pitchFamily="34" charset="-34"/>
              </a:rPr>
              <a:t>Group </a:t>
            </a:r>
            <a:r>
              <a:rPr lang="en-SG" sz="1200" b="1" dirty="0">
                <a:latin typeface="Lexend Exa" panose="020B0604020202020204" charset="0"/>
                <a:cs typeface="Leelawadee" panose="020B0502040204020203" pitchFamily="34" charset="-34"/>
              </a:rPr>
              <a:t>9</a:t>
            </a:r>
            <a:endParaRPr sz="800" b="1" dirty="0">
              <a:latin typeface="Lexend Exa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228" name="Google Shape;228;p31"/>
          <p:cNvSpPr/>
          <p:nvPr/>
        </p:nvSpPr>
        <p:spPr>
          <a:xfrm flipH="1">
            <a:off x="5117704" y="4313405"/>
            <a:ext cx="593400" cy="593400"/>
          </a:xfrm>
          <a:prstGeom prst="ellipse">
            <a:avLst/>
          </a:prstGeom>
          <a:noFill/>
          <a:ln w="28575" cap="flat" cmpd="sng">
            <a:solidFill>
              <a:srgbClr val="F5E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4;p31">
            <a:extLst>
              <a:ext uri="{FF2B5EF4-FFF2-40B4-BE49-F238E27FC236}">
                <a16:creationId xmlns:a16="http://schemas.microsoft.com/office/drawing/2014/main" id="{92F9396C-259D-446C-9095-429DB3EBEB1E}"/>
              </a:ext>
            </a:extLst>
          </p:cNvPr>
          <p:cNvSpPr/>
          <p:nvPr/>
        </p:nvSpPr>
        <p:spPr>
          <a:xfrm>
            <a:off x="5465386" y="3528651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88327-9076-48A2-BDFF-AFD9DB7E7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27" y="2659726"/>
            <a:ext cx="1912776" cy="645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FEE1D-719A-408A-BE5B-71A525E1C4A2}"/>
              </a:ext>
            </a:extLst>
          </p:cNvPr>
          <p:cNvSpPr txBox="1"/>
          <p:nvPr/>
        </p:nvSpPr>
        <p:spPr>
          <a:xfrm>
            <a:off x="1196766" y="3973575"/>
            <a:ext cx="1089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exend Exa" panose="020B0604020202020204" charset="0"/>
              </a:rPr>
              <a:t>A0213498X Zhang Yu</a:t>
            </a:r>
            <a:endParaRPr lang="en-SG" sz="1050" b="1" dirty="0">
              <a:solidFill>
                <a:schemeClr val="accent5">
                  <a:lumMod val="20000"/>
                  <a:lumOff val="80000"/>
                </a:schemeClr>
              </a:solidFill>
              <a:latin typeface="Lexend Ex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3923E-0A1A-46BB-8DB0-2241C60304D3}"/>
              </a:ext>
            </a:extLst>
          </p:cNvPr>
          <p:cNvSpPr txBox="1"/>
          <p:nvPr/>
        </p:nvSpPr>
        <p:spPr>
          <a:xfrm>
            <a:off x="2354798" y="3987189"/>
            <a:ext cx="12288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exend Exa" panose="020B0604020202020204" charset="0"/>
              </a:rPr>
              <a:t>A0213514U Anandan Natarajan</a:t>
            </a:r>
            <a:endParaRPr lang="en-SG" sz="1050" b="1" dirty="0">
              <a:solidFill>
                <a:schemeClr val="accent5">
                  <a:lumMod val="20000"/>
                  <a:lumOff val="80000"/>
                </a:schemeClr>
              </a:solidFill>
              <a:latin typeface="Lexend Ex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8CC84-B0DF-4789-B757-CE9035A87678}"/>
              </a:ext>
            </a:extLst>
          </p:cNvPr>
          <p:cNvSpPr/>
          <p:nvPr/>
        </p:nvSpPr>
        <p:spPr>
          <a:xfrm>
            <a:off x="5551036" y="1370786"/>
            <a:ext cx="3508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95851"/>
                </a:solidFill>
              </a:rPr>
              <a:t>Image Segmentation &amp; Gleason Grading Assessment for Early Detection and Diagnostic of Prostate Cancer Based on Neural Networks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build="p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722-5667-413A-A8A8-D3CE554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SG" dirty="0" err="1"/>
              <a:t>uture</a:t>
            </a:r>
            <a:r>
              <a:rPr lang="en-SG" dirty="0"/>
              <a:t> Enhancements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C2D5279E-AEFC-44E4-8A33-4D0EA03860B5}"/>
              </a:ext>
            </a:extLst>
          </p:cNvPr>
          <p:cNvSpPr txBox="1">
            <a:spLocks/>
          </p:cNvSpPr>
          <p:nvPr/>
        </p:nvSpPr>
        <p:spPr>
          <a:xfrm>
            <a:off x="4440853" y="1388888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948CD7DF-B76E-47E5-A630-D2D9FC08DDB7}"/>
              </a:ext>
            </a:extLst>
          </p:cNvPr>
          <p:cNvSpPr txBox="1">
            <a:spLocks/>
          </p:cNvSpPr>
          <p:nvPr/>
        </p:nvSpPr>
        <p:spPr>
          <a:xfrm>
            <a:off x="720000" y="1660023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9490A-941A-475D-8344-64934B11E72E}"/>
              </a:ext>
            </a:extLst>
          </p:cNvPr>
          <p:cNvSpPr/>
          <p:nvPr/>
        </p:nvSpPr>
        <p:spPr>
          <a:xfrm>
            <a:off x="720000" y="1397092"/>
            <a:ext cx="8099389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B4954"/>
                </a:solidFill>
                <a:latin typeface="Lexend Exa"/>
                <a:sym typeface="Lexend Exa"/>
              </a:rPr>
              <a:t>More  analysis  can  be  done  with  combining  multiple approaches to increase the accuracy of the model and we could use Otsu’s threshold in to mask off some artifacts/imperfection in HE stained images.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3B4954"/>
              </a:solidFill>
              <a:latin typeface="Lexend Exa"/>
              <a:sym typeface="Lexend Ex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B4954"/>
                </a:solidFill>
                <a:latin typeface="Lexend Exa"/>
                <a:sym typeface="Lexend Exa"/>
              </a:rPr>
              <a:t>Use more geographical specific Private data-set to create and train the models to increase the usage of the model for specific institution (like major hospital). </a:t>
            </a:r>
            <a:endParaRPr lang="en-SG" sz="1600" dirty="0">
              <a:solidFill>
                <a:srgbClr val="3B4954"/>
              </a:solidFill>
              <a:latin typeface="Lexend Exa"/>
              <a:sym typeface="Lexend Exa"/>
            </a:endParaRPr>
          </a:p>
        </p:txBody>
      </p:sp>
    </p:spTree>
    <p:extLst>
      <p:ext uri="{BB962C8B-B14F-4D97-AF65-F5344CB8AC3E}">
        <p14:creationId xmlns:p14="http://schemas.microsoft.com/office/powerpoint/2010/main" val="379154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CB4F689C-9F9D-4E42-864A-2ED35C6EAAA0}"/>
              </a:ext>
            </a:extLst>
          </p:cNvPr>
          <p:cNvSpPr/>
          <p:nvPr/>
        </p:nvSpPr>
        <p:spPr>
          <a:xfrm>
            <a:off x="7834799" y="2172096"/>
            <a:ext cx="363474" cy="1186825"/>
          </a:xfrm>
          <a:prstGeom prst="downArrow">
            <a:avLst/>
          </a:prstGeom>
          <a:solidFill>
            <a:srgbClr val="F95851"/>
          </a:solidFill>
          <a:ln>
            <a:solidFill>
              <a:srgbClr val="3B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SG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FA87BE-D9DD-4886-B873-CAD1A6D3F040}"/>
              </a:ext>
            </a:extLst>
          </p:cNvPr>
          <p:cNvGrpSpPr/>
          <p:nvPr/>
        </p:nvGrpSpPr>
        <p:grpSpPr>
          <a:xfrm>
            <a:off x="1954008" y="5668"/>
            <a:ext cx="3761153" cy="845598"/>
            <a:chOff x="8620217" y="-15830"/>
            <a:chExt cx="3571783" cy="11274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33C5D7-D92F-4DA8-889C-672F081FA5C9}"/>
                </a:ext>
              </a:extLst>
            </p:cNvPr>
            <p:cNvSpPr/>
            <p:nvPr/>
          </p:nvSpPr>
          <p:spPr>
            <a:xfrm>
              <a:off x="8620217" y="-15830"/>
              <a:ext cx="3571783" cy="1127464"/>
            </a:xfrm>
            <a:prstGeom prst="rect">
              <a:avLst/>
            </a:prstGeom>
            <a:solidFill>
              <a:srgbClr val="F958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SG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Google Shape;220;p31">
              <a:extLst>
                <a:ext uri="{FF2B5EF4-FFF2-40B4-BE49-F238E27FC236}">
                  <a16:creationId xmlns:a16="http://schemas.microsoft.com/office/drawing/2014/main" id="{7705DBD5-6DDD-4663-B587-927DFF455160}"/>
                </a:ext>
              </a:extLst>
            </p:cNvPr>
            <p:cNvSpPr/>
            <p:nvPr/>
          </p:nvSpPr>
          <p:spPr>
            <a:xfrm>
              <a:off x="8790953" y="180015"/>
              <a:ext cx="3279098" cy="412036"/>
            </a:xfrm>
            <a:prstGeom prst="rect">
              <a:avLst/>
            </a:prstGeom>
            <a:solidFill>
              <a:srgbClr val="3B4954"/>
            </a:solidFill>
            <a:ln w="28575" cap="flat" cmpd="sng">
              <a:solidFill>
                <a:srgbClr val="3B4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Tx/>
              </a:pPr>
              <a:endParaRPr sz="135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A63FB1-DA10-4D03-81DE-9ED20BB4E965}"/>
                </a:ext>
              </a:extLst>
            </p:cNvPr>
            <p:cNvSpPr txBox="1"/>
            <p:nvPr/>
          </p:nvSpPr>
          <p:spPr>
            <a:xfrm>
              <a:off x="8887770" y="232145"/>
              <a:ext cx="29094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buClrTx/>
              </a:pPr>
              <a:r>
                <a:rPr lang="en-GB" sz="1350" b="1" kern="1200" dirty="0">
                  <a:solidFill>
                    <a:prstClr val="white">
                      <a:lumMod val="95000"/>
                    </a:prstClr>
                  </a:solidFill>
                  <a:latin typeface="Bahnschrift" panose="020B0502040204020203" pitchFamily="34" charset="0"/>
                  <a:ea typeface="+mn-ea"/>
                  <a:cs typeface="+mn-cs"/>
                </a:rPr>
                <a:t>Intelligent Prostate Cancer Diagnosis</a:t>
              </a:r>
              <a:endParaRPr lang="en-SG" sz="1350" b="1" kern="1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6" name="Google Shape;220;p31">
              <a:extLst>
                <a:ext uri="{FF2B5EF4-FFF2-40B4-BE49-F238E27FC236}">
                  <a16:creationId xmlns:a16="http://schemas.microsoft.com/office/drawing/2014/main" id="{F3CA9BFE-F174-4182-8865-5319D6498196}"/>
                </a:ext>
              </a:extLst>
            </p:cNvPr>
            <p:cNvSpPr/>
            <p:nvPr/>
          </p:nvSpPr>
          <p:spPr>
            <a:xfrm>
              <a:off x="8790953" y="606798"/>
              <a:ext cx="3279098" cy="300222"/>
            </a:xfrm>
            <a:prstGeom prst="rect">
              <a:avLst/>
            </a:prstGeom>
            <a:noFill/>
            <a:ln w="28575" cap="flat" cmpd="sng">
              <a:solidFill>
                <a:srgbClr val="3B4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Tx/>
              </a:pPr>
              <a:endParaRPr sz="1350" kern="1200">
                <a:solidFill>
                  <a:srgbClr val="3B4954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EA5440-AA09-434B-827D-0EE599341F4C}"/>
                </a:ext>
              </a:extLst>
            </p:cNvPr>
            <p:cNvSpPr txBox="1"/>
            <p:nvPr/>
          </p:nvSpPr>
          <p:spPr>
            <a:xfrm>
              <a:off x="8790953" y="599243"/>
              <a:ext cx="136639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GB" sz="1050" b="1" kern="1200" dirty="0">
                  <a:solidFill>
                    <a:srgbClr val="3B4954"/>
                  </a:solidFill>
                  <a:latin typeface="Bahnschrift" panose="020B0502040204020203" pitchFamily="34" charset="0"/>
                  <a:ea typeface="+mn-ea"/>
                  <a:cs typeface="+mn-cs"/>
                </a:rPr>
                <a:t>Segmentation</a:t>
              </a:r>
              <a:endParaRPr lang="en-SG" sz="1050" b="1" kern="1200" dirty="0">
                <a:solidFill>
                  <a:srgbClr val="3B4954"/>
                </a:solidFill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B37E82-B26D-4F9C-A501-19FD2398F165}"/>
              </a:ext>
            </a:extLst>
          </p:cNvPr>
          <p:cNvCxnSpPr>
            <a:cxnSpLocks/>
          </p:cNvCxnSpPr>
          <p:nvPr/>
        </p:nvCxnSpPr>
        <p:spPr>
          <a:xfrm>
            <a:off x="3970913" y="491731"/>
            <a:ext cx="0" cy="206075"/>
          </a:xfrm>
          <a:prstGeom prst="line">
            <a:avLst/>
          </a:prstGeom>
          <a:ln w="76200">
            <a:solidFill>
              <a:srgbClr val="3B4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FCEFE9-D306-46FE-BD0A-224D967BF2D0}"/>
              </a:ext>
            </a:extLst>
          </p:cNvPr>
          <p:cNvSpPr/>
          <p:nvPr/>
        </p:nvSpPr>
        <p:spPr>
          <a:xfrm>
            <a:off x="7384001" y="1632096"/>
            <a:ext cx="1651507" cy="540000"/>
          </a:xfrm>
          <a:prstGeom prst="roundRect">
            <a:avLst>
              <a:gd name="adj" fmla="val 30428"/>
            </a:avLst>
          </a:prstGeom>
          <a:solidFill>
            <a:srgbClr val="3B4954"/>
          </a:solidFill>
          <a:ln w="28575">
            <a:solidFill>
              <a:srgbClr val="3B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SG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0CA5B1-DF4E-4480-9E25-C1BA0446566D}"/>
              </a:ext>
            </a:extLst>
          </p:cNvPr>
          <p:cNvSpPr/>
          <p:nvPr/>
        </p:nvSpPr>
        <p:spPr>
          <a:xfrm>
            <a:off x="7384001" y="2478398"/>
            <a:ext cx="1651507" cy="540000"/>
          </a:xfrm>
          <a:prstGeom prst="roundRect">
            <a:avLst>
              <a:gd name="adj" fmla="val 30428"/>
            </a:avLst>
          </a:prstGeom>
          <a:solidFill>
            <a:srgbClr val="F95851"/>
          </a:solidFill>
          <a:ln w="28575">
            <a:solidFill>
              <a:srgbClr val="3B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SG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586DD0-D9D1-412E-B86D-9E42107C7E39}"/>
              </a:ext>
            </a:extLst>
          </p:cNvPr>
          <p:cNvSpPr/>
          <p:nvPr/>
        </p:nvSpPr>
        <p:spPr>
          <a:xfrm>
            <a:off x="7353947" y="3358921"/>
            <a:ext cx="1651507" cy="540000"/>
          </a:xfrm>
          <a:prstGeom prst="roundRect">
            <a:avLst>
              <a:gd name="adj" fmla="val 30428"/>
            </a:avLst>
          </a:prstGeom>
          <a:solidFill>
            <a:srgbClr val="F95851"/>
          </a:solidFill>
          <a:ln w="28575">
            <a:solidFill>
              <a:srgbClr val="3B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SG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Google Shape;294;p35">
            <a:extLst>
              <a:ext uri="{FF2B5EF4-FFF2-40B4-BE49-F238E27FC236}">
                <a16:creationId xmlns:a16="http://schemas.microsoft.com/office/drawing/2014/main" id="{C67D2CCD-A13A-48CD-BFAA-1CCC5FD3C28D}"/>
              </a:ext>
            </a:extLst>
          </p:cNvPr>
          <p:cNvSpPr txBox="1">
            <a:spLocks/>
          </p:cNvSpPr>
          <p:nvPr/>
        </p:nvSpPr>
        <p:spPr>
          <a:xfrm>
            <a:off x="7321761" y="3409495"/>
            <a:ext cx="1571607" cy="438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Clr>
                <a:srgbClr val="823E43"/>
              </a:buClr>
              <a:buSzPts val="1100"/>
            </a:pPr>
            <a:r>
              <a:rPr lang="en-GB" sz="1500" b="1" cap="small" dirty="0">
                <a:latin typeface="Lexend Exa" panose="020B0604020202020204" charset="0"/>
              </a:rPr>
              <a:t>Result</a:t>
            </a:r>
            <a:endParaRPr lang="en" sz="1500" b="1" cap="small" dirty="0">
              <a:latin typeface="Lexend Exa" panose="020B060402020202020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04052-0062-4D40-A771-B10DE5232EF8}"/>
              </a:ext>
            </a:extLst>
          </p:cNvPr>
          <p:cNvSpPr/>
          <p:nvPr/>
        </p:nvSpPr>
        <p:spPr>
          <a:xfrm>
            <a:off x="1" y="0"/>
            <a:ext cx="1032029" cy="5143500"/>
          </a:xfrm>
          <a:prstGeom prst="rect">
            <a:avLst/>
          </a:prstGeom>
          <a:solidFill>
            <a:srgbClr val="F95851">
              <a:alpha val="26000"/>
            </a:srgbClr>
          </a:solidFill>
          <a:ln>
            <a:solidFill>
              <a:srgbClr val="F9585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SG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Google Shape;294;p35">
            <a:extLst>
              <a:ext uri="{FF2B5EF4-FFF2-40B4-BE49-F238E27FC236}">
                <a16:creationId xmlns:a16="http://schemas.microsoft.com/office/drawing/2014/main" id="{C2BC1DA0-DAAE-4189-B8A3-6C32653CD350}"/>
              </a:ext>
            </a:extLst>
          </p:cNvPr>
          <p:cNvSpPr txBox="1">
            <a:spLocks/>
          </p:cNvSpPr>
          <p:nvPr/>
        </p:nvSpPr>
        <p:spPr>
          <a:xfrm>
            <a:off x="7634753" y="1691560"/>
            <a:ext cx="1258615" cy="438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23E43"/>
              </a:buClr>
              <a:buSzPts val="1100"/>
            </a:pPr>
            <a:r>
              <a:rPr lang="en-SG" sz="1500" b="1" cap="small" dirty="0">
                <a:latin typeface="Lexend Exa" panose="020B0604020202020204" charset="0"/>
              </a:rPr>
              <a:t>Upload</a:t>
            </a:r>
            <a:endParaRPr lang="en" sz="1500" b="1" cap="small" dirty="0">
              <a:latin typeface="Lexend Exa" panose="020B0604020202020204" charset="0"/>
            </a:endParaRPr>
          </a:p>
        </p:txBody>
      </p:sp>
      <p:sp>
        <p:nvSpPr>
          <p:cNvPr id="25" name="Google Shape;294;p35">
            <a:extLst>
              <a:ext uri="{FF2B5EF4-FFF2-40B4-BE49-F238E27FC236}">
                <a16:creationId xmlns:a16="http://schemas.microsoft.com/office/drawing/2014/main" id="{E402F706-EDB3-469C-BC90-35986217041E}"/>
              </a:ext>
            </a:extLst>
          </p:cNvPr>
          <p:cNvSpPr txBox="1">
            <a:spLocks/>
          </p:cNvSpPr>
          <p:nvPr/>
        </p:nvSpPr>
        <p:spPr>
          <a:xfrm>
            <a:off x="7478258" y="2524163"/>
            <a:ext cx="1571607" cy="438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E2CF"/>
              </a:buClr>
              <a:buSzPts val="2100"/>
              <a:buFont typeface="Arial" panose="020B0604020202020204" pitchFamily="34" charset="0"/>
              <a:buNone/>
              <a:defRPr sz="2800" kern="1200">
                <a:solidFill>
                  <a:srgbClr val="F5E2C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Clr>
                <a:srgbClr val="823E43"/>
              </a:buClr>
              <a:buSzPts val="1100"/>
            </a:pPr>
            <a:r>
              <a:rPr lang="en-SG" sz="1500" b="1" cap="small" dirty="0">
                <a:latin typeface="Lexend Exa" panose="020B0604020202020204" charset="0"/>
              </a:rPr>
              <a:t>Diagnosis</a:t>
            </a:r>
            <a:endParaRPr lang="en" sz="1500" b="1" cap="small" dirty="0">
              <a:latin typeface="Lexend Exa" panose="020B0604020202020204" charset="0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846721B7-7651-465A-9409-27ABBDD5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80" y="189261"/>
            <a:ext cx="889477" cy="88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0BC76-91FE-411D-9848-E1670F4D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62" y="998150"/>
            <a:ext cx="2775643" cy="3885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845284-E4E9-4A0F-92F7-EAF41633F422}"/>
              </a:ext>
            </a:extLst>
          </p:cNvPr>
          <p:cNvSpPr/>
          <p:nvPr/>
        </p:nvSpPr>
        <p:spPr>
          <a:xfrm>
            <a:off x="-26413" y="144043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8FCD899-019E-4532-99F9-56C0384AF2BA}"/>
              </a:ext>
            </a:extLst>
          </p:cNvPr>
          <p:cNvSpPr/>
          <p:nvPr/>
        </p:nvSpPr>
        <p:spPr>
          <a:xfrm>
            <a:off x="1318948" y="1722757"/>
            <a:ext cx="6790414" cy="3420743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720000" y="163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Methodology</a:t>
            </a:r>
            <a:endParaRPr sz="3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06ED638-16A6-40D2-8632-A406CCDA1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022968"/>
              </p:ext>
            </p:extLst>
          </p:nvPr>
        </p:nvGraphicFramePr>
        <p:xfrm>
          <a:off x="2151530" y="4382698"/>
          <a:ext cx="5125250" cy="56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What Is A Pathologist And What Does A Pathologist Do? - A Guide To Pathology  Medicine">
            <a:extLst>
              <a:ext uri="{FF2B5EF4-FFF2-40B4-BE49-F238E27FC236}">
                <a16:creationId xmlns:a16="http://schemas.microsoft.com/office/drawing/2014/main" id="{1518D34B-85C7-45D4-BA1D-8D4F09D0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01" y="3425346"/>
            <a:ext cx="1227521" cy="71396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Human Tissue Samples are The Key to Progress in Cancer Research">
            <a:extLst>
              <a:ext uri="{FF2B5EF4-FFF2-40B4-BE49-F238E27FC236}">
                <a16:creationId xmlns:a16="http://schemas.microsoft.com/office/drawing/2014/main" id="{F9BF9812-C688-49C9-811B-1EF4A6D9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68" y="3425346"/>
            <a:ext cx="1227520" cy="71396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65D666-EE64-4250-AF2F-AB4D8D96C4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000" y="1154090"/>
            <a:ext cx="6628729" cy="146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DCFAF-6688-4E9D-9FB7-02DAA5308B77}"/>
              </a:ext>
            </a:extLst>
          </p:cNvPr>
          <p:cNvSpPr txBox="1"/>
          <p:nvPr/>
        </p:nvSpPr>
        <p:spPr>
          <a:xfrm>
            <a:off x="3832529" y="2648075"/>
            <a:ext cx="184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>
                    <a:lumMod val="25000"/>
                  </a:schemeClr>
                </a:solidFill>
                <a:latin typeface="Lexend Exa"/>
                <a:sym typeface="Lexend Exa"/>
              </a:rPr>
              <a:t>Pathologist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F3A800B-33A9-4158-B588-4CDDD4D9C55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20860" b="6671"/>
          <a:stretch/>
        </p:blipFill>
        <p:spPr>
          <a:xfrm>
            <a:off x="7276780" y="2686883"/>
            <a:ext cx="1756845" cy="1492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0" grpId="0">
        <p:bldAsOne/>
      </p:bldGraphic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720000" y="163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Methodology</a:t>
            </a:r>
            <a:endParaRPr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65D666-EE64-4250-AF2F-AB4D8D96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74" y="1184826"/>
            <a:ext cx="6754120" cy="1460952"/>
          </a:xfrm>
          <a:prstGeom prst="rect">
            <a:avLst/>
          </a:prstGeom>
        </p:spPr>
      </p:pic>
      <p:sp>
        <p:nvSpPr>
          <p:cNvPr id="9" name="Google Shape;294;p35">
            <a:extLst>
              <a:ext uri="{FF2B5EF4-FFF2-40B4-BE49-F238E27FC236}">
                <a16:creationId xmlns:a16="http://schemas.microsoft.com/office/drawing/2014/main" id="{F087B286-DCA2-436E-8BC3-BA8595011C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1993" y="2812356"/>
            <a:ext cx="3083597" cy="216773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D</a:t>
            </a:r>
            <a:r>
              <a:rPr lang="en-SG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r</a:t>
            </a:r>
            <a:r>
              <a:rPr lang="en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awbacks </a:t>
            </a:r>
            <a:r>
              <a:rPr lang="en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due to manual analysis of the </a:t>
            </a:r>
            <a:r>
              <a:rPr lang="en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P</a:t>
            </a:r>
            <a:r>
              <a:rPr lang="en-SG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a</a:t>
            </a:r>
            <a:r>
              <a:rPr lang="en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thologist</a:t>
            </a:r>
            <a:endParaRPr lang="en" sz="14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  <a:ea typeface="+mn-ea"/>
              <a:cs typeface="+mn-cs"/>
              <a:sym typeface="Arial"/>
            </a:endParaRPr>
          </a:p>
          <a:p>
            <a:pPr algn="l">
              <a:buClr>
                <a:srgbClr val="000000"/>
              </a:buClr>
              <a:buFont typeface="Arial"/>
            </a:pPr>
            <a:endParaRPr lang="en" sz="14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  <a:ea typeface="+mn-ea"/>
              <a:cs typeface="+mn-cs"/>
              <a:sym typeface="Arial"/>
            </a:endParaRPr>
          </a:p>
          <a:p>
            <a:pPr lvl="1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Time consuming </a:t>
            </a:r>
          </a:p>
          <a:p>
            <a:pPr lvl="1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Errorprone</a:t>
            </a:r>
          </a:p>
          <a:p>
            <a:pPr lvl="1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Limited Reproducibility</a:t>
            </a:r>
          </a:p>
        </p:txBody>
      </p:sp>
      <p:sp>
        <p:nvSpPr>
          <p:cNvPr id="11" name="Google Shape;294;p35">
            <a:extLst>
              <a:ext uri="{FF2B5EF4-FFF2-40B4-BE49-F238E27FC236}">
                <a16:creationId xmlns:a16="http://schemas.microsoft.com/office/drawing/2014/main" id="{3E9E8A8E-6FAC-4287-93C3-107E34183B37}"/>
              </a:ext>
            </a:extLst>
          </p:cNvPr>
          <p:cNvSpPr txBox="1">
            <a:spLocks/>
          </p:cNvSpPr>
          <p:nvPr/>
        </p:nvSpPr>
        <p:spPr>
          <a:xfrm>
            <a:off x="4572000" y="2812356"/>
            <a:ext cx="3227294" cy="216773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1600"/>
              <a:buFont typeface="Hind Siliguri"/>
              <a:buNone/>
              <a:defRPr sz="1600" b="0" i="0" u="none" strike="noStrike" cap="none">
                <a:solidFill>
                  <a:srgbClr val="3B4954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algn="l">
              <a:buClr>
                <a:srgbClr val="000000"/>
              </a:buClr>
              <a:buFont typeface="Arial"/>
              <a:buNone/>
            </a:pPr>
            <a:r>
              <a:rPr lang="en-SG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As a result the </a:t>
            </a:r>
            <a:r>
              <a:rPr lang="en-SG" sz="1400" b="1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implications</a:t>
            </a:r>
            <a:r>
              <a:rPr lang="en-SG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 on the patient is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endParaRPr lang="en-SG" sz="14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  <a:ea typeface="+mn-ea"/>
              <a:cs typeface="+mn-cs"/>
              <a:sym typeface="Arial"/>
            </a:endParaRPr>
          </a:p>
          <a:p>
            <a:pPr lvl="1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Delayed Treatment</a:t>
            </a:r>
          </a:p>
          <a:p>
            <a:pPr lvl="1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chemeClr val="bg1">
                    <a:lumMod val="25000"/>
                  </a:schemeClr>
                </a:solidFill>
                <a:latin typeface="Lexend Exa" panose="020B0604020202020204" charset="0"/>
                <a:ea typeface="+mn-ea"/>
                <a:cs typeface="+mn-cs"/>
                <a:sym typeface="Arial"/>
              </a:rPr>
              <a:t>Wrong medication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endParaRPr lang="en-SG" sz="1400" dirty="0">
              <a:solidFill>
                <a:schemeClr val="bg1">
                  <a:lumMod val="25000"/>
                </a:schemeClr>
              </a:solidFill>
              <a:latin typeface="Lexend Exa" panose="020B0604020202020204" charset="0"/>
              <a:ea typeface="+mn-ea"/>
              <a:cs typeface="+mn-cs"/>
              <a:sym typeface="Arial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C04D4084-4CA5-4805-B8D2-E144B4CD63EA}"/>
              </a:ext>
            </a:extLst>
          </p:cNvPr>
          <p:cNvSpPr/>
          <p:nvPr/>
        </p:nvSpPr>
        <p:spPr>
          <a:xfrm rot="5400000">
            <a:off x="4241587" y="3634549"/>
            <a:ext cx="199784" cy="21515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4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1" grpId="0" uiExpand="1" build="p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Find Hope When You are Really Depressed">
            <a:extLst>
              <a:ext uri="{FF2B5EF4-FFF2-40B4-BE49-F238E27FC236}">
                <a16:creationId xmlns:a16="http://schemas.microsoft.com/office/drawing/2014/main" id="{EB0F08DE-770E-42D2-90C4-8287EF296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76" y="793543"/>
            <a:ext cx="2284818" cy="34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1500600" y="12075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WHOA!</a:t>
            </a:r>
            <a:endParaRPr sz="5400" dirty="0"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1"/>
          </p:nvPr>
        </p:nvSpPr>
        <p:spPr>
          <a:xfrm>
            <a:off x="161365" y="1987275"/>
            <a:ext cx="5092560" cy="2063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r>
              <a:rPr lang="en" sz="2000" b="1" dirty="0">
                <a:latin typeface="Lexend Exa" panose="020B0604020202020204" charset="0"/>
              </a:rPr>
              <a:t>Don’t be dissapointed!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r>
              <a:rPr lang="en" sz="1200" dirty="0">
                <a:latin typeface="Lexend Exa" panose="020B0604020202020204" charset="0"/>
              </a:rPr>
              <a:t>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r>
              <a:rPr lang="en" sz="1200" dirty="0">
                <a:latin typeface="Lexend Exa" panose="020B0604020202020204" charset="0"/>
              </a:rPr>
              <a:t>We @NUS ISS propose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r>
              <a:rPr lang="en" sz="1200" dirty="0">
                <a:latin typeface="Lexend Exa" panose="020B0604020202020204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r>
              <a:rPr lang="en" sz="1200" dirty="0">
                <a:latin typeface="Lexend Exa" panose="020B0604020202020204" charset="0"/>
              </a:rPr>
              <a:t>a novel approach to </a:t>
            </a:r>
            <a:r>
              <a:rPr lang="en-SG" sz="1200" dirty="0">
                <a:latin typeface="Lexend Exa" panose="020B0604020202020204" charset="0"/>
              </a:rPr>
              <a:t>provide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23E43"/>
              </a:buClr>
              <a:buSzPts val="1100"/>
              <a:buFont typeface="Arial"/>
              <a:buNone/>
            </a:pPr>
            <a:endParaRPr lang="en-SG" sz="1200" dirty="0">
              <a:latin typeface="Lexend Exa" panose="020B0604020202020204" charset="0"/>
            </a:endParaRPr>
          </a:p>
          <a:p>
            <a:pPr marL="0" indent="0" algn="ctr">
              <a:buClr>
                <a:srgbClr val="823E43"/>
              </a:buClr>
              <a:buSzPts val="1100"/>
            </a:pPr>
            <a:r>
              <a:rPr lang="en-US" sz="1400" b="1" u="sng" dirty="0">
                <a:solidFill>
                  <a:srgbClr val="00B0F0"/>
                </a:solidFill>
                <a:latin typeface="Lexend Exa" panose="020B0604020202020204" charset="0"/>
              </a:rPr>
              <a:t>Image Segmentation &amp; Gleason Grading Assessment </a:t>
            </a:r>
          </a:p>
          <a:p>
            <a:pPr marL="0" indent="0" algn="ctr">
              <a:buClr>
                <a:srgbClr val="823E43"/>
              </a:buClr>
              <a:buSzPts val="1100"/>
            </a:pPr>
            <a:r>
              <a:rPr lang="en-US" sz="1100" dirty="0">
                <a:latin typeface="Lexend Exa" panose="020B0604020202020204" charset="0"/>
              </a:rPr>
              <a:t>for</a:t>
            </a:r>
            <a:r>
              <a:rPr lang="en-US" sz="1400" b="1" u="sng" dirty="0">
                <a:solidFill>
                  <a:srgbClr val="00B0F0"/>
                </a:solidFill>
                <a:latin typeface="Lexend Exa" panose="020B0604020202020204" charset="0"/>
              </a:rPr>
              <a:t> </a:t>
            </a:r>
          </a:p>
          <a:p>
            <a:pPr marL="0" indent="0" algn="ctr">
              <a:buClr>
                <a:srgbClr val="823E43"/>
              </a:buClr>
              <a:buSzPts val="1100"/>
            </a:pPr>
            <a:r>
              <a:rPr lang="en-US" sz="1400" b="1" u="sng" dirty="0">
                <a:solidFill>
                  <a:srgbClr val="00B0F0"/>
                </a:solidFill>
                <a:latin typeface="Lexend Exa" panose="020B0604020202020204" charset="0"/>
              </a:rPr>
              <a:t>Early Detection and Diagnostic of Prostate Cancer Based on Neural Networks</a:t>
            </a:r>
            <a:r>
              <a:rPr lang="en-SG" sz="1400" b="1" u="sng" dirty="0">
                <a:solidFill>
                  <a:srgbClr val="00B0F0"/>
                </a:solidFill>
                <a:latin typeface="Lexend Exa" panose="020B0604020202020204" charset="0"/>
              </a:rPr>
              <a:t> </a:t>
            </a:r>
          </a:p>
        </p:txBody>
      </p:sp>
      <p:sp>
        <p:nvSpPr>
          <p:cNvPr id="296" name="Google Shape;296;p35"/>
          <p:cNvSpPr/>
          <p:nvPr/>
        </p:nvSpPr>
        <p:spPr>
          <a:xfrm>
            <a:off x="1447374" y="504975"/>
            <a:ext cx="3559463" cy="1215900"/>
          </a:xfrm>
          <a:prstGeom prst="rect">
            <a:avLst/>
          </a:prstGeom>
          <a:noFill/>
          <a:ln w="28575" cap="flat" cmpd="sng">
            <a:solidFill>
              <a:srgbClr val="F958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 flipH="1">
            <a:off x="4936210" y="3485863"/>
            <a:ext cx="1482300" cy="1482300"/>
          </a:xfrm>
          <a:prstGeom prst="ellipse">
            <a:avLst/>
          </a:prstGeom>
          <a:solidFill>
            <a:srgbClr val="F95851">
              <a:alpha val="6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 rot="5400000">
            <a:off x="1216500" y="1067263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 rot="5400000">
            <a:off x="932400" y="1067263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 rot="5400000">
            <a:off x="648300" y="1067263"/>
            <a:ext cx="78300" cy="78300"/>
          </a:xfrm>
          <a:prstGeom prst="ellipse">
            <a:avLst/>
          </a:prstGeom>
          <a:solidFill>
            <a:srgbClr val="F958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1CA-D7A0-423C-80E4-F2D550C1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233175"/>
            <a:ext cx="5702923" cy="1482300"/>
          </a:xfrm>
        </p:spPr>
        <p:txBody>
          <a:bodyPr/>
          <a:lstStyle/>
          <a:p>
            <a:r>
              <a:rPr lang="en-SG" sz="4000" dirty="0"/>
              <a:t>Implementation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2493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5641-7DBB-4E57-A4ED-D2BE0B33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4191"/>
            <a:ext cx="7704000" cy="572700"/>
          </a:xfrm>
        </p:spPr>
        <p:txBody>
          <a:bodyPr/>
          <a:lstStyle/>
          <a:p>
            <a:r>
              <a:rPr lang="en-SG" dirty="0"/>
              <a:t>Implementation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9BF99-0972-4D1A-86C5-EE97A25026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0" y="1122300"/>
            <a:ext cx="2093861" cy="3560313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53E466-5936-4F7D-9220-19E7A57BCF7D}"/>
              </a:ext>
            </a:extLst>
          </p:cNvPr>
          <p:cNvSpPr/>
          <p:nvPr/>
        </p:nvSpPr>
        <p:spPr>
          <a:xfrm>
            <a:off x="5997843" y="4109913"/>
            <a:ext cx="1821051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Image Classification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DC3DF5-35CF-4220-BFBC-5B40870797CA}"/>
              </a:ext>
            </a:extLst>
          </p:cNvPr>
          <p:cNvCxnSpPr>
            <a:endCxn id="3" idx="1"/>
          </p:cNvCxnSpPr>
          <p:nvPr/>
        </p:nvCxnSpPr>
        <p:spPr>
          <a:xfrm flipV="1">
            <a:off x="5420031" y="4396263"/>
            <a:ext cx="577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722-5667-413A-A8A8-D3CE554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 </a:t>
            </a:r>
            <a:r>
              <a:rPr lang="en-SG" dirty="0" err="1"/>
              <a:t>Dateset</a:t>
            </a:r>
            <a:endParaRPr lang="en-S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EEB85E9-3320-4321-9883-9B9BF30D719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2831" y="1103660"/>
            <a:ext cx="2641688" cy="309300"/>
          </a:xfrm>
        </p:spPr>
        <p:txBody>
          <a:bodyPr/>
          <a:lstStyle/>
          <a:p>
            <a:endParaRPr lang="en-SG" sz="1200" dirty="0"/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BC7985D-C8BF-432E-B1E3-F80CF75754B7}"/>
              </a:ext>
            </a:extLst>
          </p:cNvPr>
          <p:cNvSpPr txBox="1">
            <a:spLocks/>
          </p:cNvSpPr>
          <p:nvPr/>
        </p:nvSpPr>
        <p:spPr>
          <a:xfrm>
            <a:off x="506394" y="2171275"/>
            <a:ext cx="3628877" cy="238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SG" sz="1200" dirty="0"/>
              <a:t>Solid masks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dirty="0"/>
              <a:t>Data spreads across different Gleason gradings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dirty="0"/>
              <a:t>Readable image size 3100 * 3100 and easy to create patch</a:t>
            </a:r>
          </a:p>
          <a:p>
            <a:pPr marL="127000" indent="0" algn="l"/>
            <a:endParaRPr lang="en-SG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CE036A-152E-474E-9E88-31B207A3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1" y="1073212"/>
            <a:ext cx="4286957" cy="1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722-5667-413A-A8A8-D3CE5544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44" y="643180"/>
            <a:ext cx="4244535" cy="975726"/>
          </a:xfrm>
        </p:spPr>
        <p:txBody>
          <a:bodyPr/>
          <a:lstStyle/>
          <a:p>
            <a:r>
              <a:rPr lang="en-SG" dirty="0"/>
              <a:t>8 Segmentation Approaches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C2D5279E-AEFC-44E4-8A33-4D0EA03860B5}"/>
              </a:ext>
            </a:extLst>
          </p:cNvPr>
          <p:cNvSpPr txBox="1">
            <a:spLocks/>
          </p:cNvSpPr>
          <p:nvPr/>
        </p:nvSpPr>
        <p:spPr>
          <a:xfrm>
            <a:off x="4440853" y="1388888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948CD7DF-B76E-47E5-A630-D2D9FC08DDB7}"/>
              </a:ext>
            </a:extLst>
          </p:cNvPr>
          <p:cNvSpPr txBox="1">
            <a:spLocks/>
          </p:cNvSpPr>
          <p:nvPr/>
        </p:nvSpPr>
        <p:spPr>
          <a:xfrm>
            <a:off x="720000" y="1660023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81D84-3017-42D4-91BE-64A20E47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2" y="1793011"/>
            <a:ext cx="3244187" cy="2838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77191-2492-4D62-9E68-C5728E58223A}"/>
              </a:ext>
            </a:extLst>
          </p:cNvPr>
          <p:cNvSpPr/>
          <p:nvPr/>
        </p:nvSpPr>
        <p:spPr>
          <a:xfrm>
            <a:off x="4252385" y="1660023"/>
            <a:ext cx="4572000" cy="3214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Approach 2 (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Unet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 Patch), Approach 4 (HSV) and Approach 5 (HED) are more than 80%.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Classical  Dice  Coefficient  Loss  function  is  efficient(approach  1,  2,3,4   5)  and  have  more  accuracy  than Multi-dimensional Dice Coefficient function (approach6, 7 and 8).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Patch Processing with half of the 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 (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=16) can reach the higher accuracy than Processing without Patch-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ing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 (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 =36), or patch processing with Higher 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(epoh-36).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More  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  does  not  mean  higher  accuracy.   For  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eg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.,Approach  3  (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=100)  is  not  having  good  accuracy than Approach 1 (</a:t>
            </a: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epoh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=36)</a:t>
            </a:r>
            <a:endParaRPr lang="en-SG" sz="1050" dirty="0">
              <a:solidFill>
                <a:srgbClr val="3B4954"/>
              </a:solidFill>
              <a:latin typeface="Lexend Exa"/>
              <a:sym typeface="Lexend Ex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B2A100-E3E0-40D0-A366-C5A84E933FA9}"/>
              </a:ext>
            </a:extLst>
          </p:cNvPr>
          <p:cNvSpPr txBox="1">
            <a:spLocks/>
          </p:cNvSpPr>
          <p:nvPr/>
        </p:nvSpPr>
        <p:spPr>
          <a:xfrm>
            <a:off x="4365445" y="1069524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800"/>
              <a:buFont typeface="Lexend Exa"/>
              <a:buNone/>
              <a:defRPr sz="28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568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722-5667-413A-A8A8-D3CE5544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49" y="996245"/>
            <a:ext cx="8722301" cy="660092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SG" dirty="0" err="1"/>
              <a:t>lassification</a:t>
            </a:r>
            <a:r>
              <a:rPr lang="en-SG" dirty="0"/>
              <a:t> of Segmented Image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C2D5279E-AEFC-44E4-8A33-4D0EA03860B5}"/>
              </a:ext>
            </a:extLst>
          </p:cNvPr>
          <p:cNvSpPr txBox="1">
            <a:spLocks/>
          </p:cNvSpPr>
          <p:nvPr/>
        </p:nvSpPr>
        <p:spPr>
          <a:xfrm>
            <a:off x="4440853" y="1388888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948CD7DF-B76E-47E5-A630-D2D9FC08DDB7}"/>
              </a:ext>
            </a:extLst>
          </p:cNvPr>
          <p:cNvSpPr txBox="1">
            <a:spLocks/>
          </p:cNvSpPr>
          <p:nvPr/>
        </p:nvSpPr>
        <p:spPr>
          <a:xfrm>
            <a:off x="720000" y="1660023"/>
            <a:ext cx="3645445" cy="2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954"/>
              </a:buClr>
              <a:buSzPts val="2100"/>
              <a:buFont typeface="Lexend Exa"/>
              <a:buNone/>
              <a:defRPr sz="2100" b="0" i="0" u="none" strike="noStrike" cap="none">
                <a:solidFill>
                  <a:srgbClr val="3B4954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endParaRPr lang="en-SG" sz="1200" dirty="0"/>
          </a:p>
          <a:p>
            <a:pPr algn="l"/>
            <a:endParaRPr lang="en-SG" sz="1200" dirty="0"/>
          </a:p>
          <a:p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77191-2492-4D62-9E68-C5728E58223A}"/>
              </a:ext>
            </a:extLst>
          </p:cNvPr>
          <p:cNvSpPr/>
          <p:nvPr/>
        </p:nvSpPr>
        <p:spPr>
          <a:xfrm>
            <a:off x="407280" y="3186999"/>
            <a:ext cx="5317557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VGG is good for small components.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 err="1">
                <a:solidFill>
                  <a:srgbClr val="3B4954"/>
                </a:solidFill>
                <a:latin typeface="Lexend Exa"/>
                <a:sym typeface="Lexend Exa"/>
              </a:rPr>
              <a:t>MobileNet</a:t>
            </a:r>
            <a:r>
              <a:rPr lang="en-US" sz="1050" dirty="0">
                <a:solidFill>
                  <a:srgbClr val="3B4954"/>
                </a:solidFill>
                <a:latin typeface="Lexend Exa"/>
                <a:sym typeface="Lexend Exa"/>
              </a:rPr>
              <a:t>-HSV is faster and accurate.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050" dirty="0">
              <a:solidFill>
                <a:srgbClr val="3B4954"/>
              </a:solidFill>
              <a:latin typeface="Lexend Exa"/>
              <a:sym typeface="Lexend Ex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99F2-17A7-4449-8B11-0DE62A6D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9" y="1619004"/>
            <a:ext cx="5182323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ED70F-B376-423E-A842-587894B4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37" y="1615084"/>
            <a:ext cx="3181578" cy="21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11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 of Japan by Slidesgo">
  <a:themeElements>
    <a:clrScheme name="Simple Light">
      <a:dk1>
        <a:srgbClr val="3B4954"/>
      </a:dk1>
      <a:lt1>
        <a:srgbClr val="F5E2CF"/>
      </a:lt1>
      <a:dk2>
        <a:srgbClr val="F95851"/>
      </a:dk2>
      <a:lt2>
        <a:srgbClr val="FB9A96"/>
      </a:lt2>
      <a:accent1>
        <a:srgbClr val="FFFFFF"/>
      </a:accent1>
      <a:accent2>
        <a:srgbClr val="3B4954"/>
      </a:accent2>
      <a:accent3>
        <a:srgbClr val="F5E2CF"/>
      </a:accent3>
      <a:accent4>
        <a:srgbClr val="F95851"/>
      </a:accent4>
      <a:accent5>
        <a:srgbClr val="FB9A96"/>
      </a:accent5>
      <a:accent6>
        <a:srgbClr val="FFFFFF"/>
      </a:accent6>
      <a:hlink>
        <a:srgbClr val="3B49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27716</TotalTime>
  <Words>370</Words>
  <Application>Microsoft Office PowerPoint</Application>
  <PresentationFormat>On-screen Show (16:9)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Bahnschrift</vt:lpstr>
      <vt:lpstr>Hind Siliguri</vt:lpstr>
      <vt:lpstr>Arial</vt:lpstr>
      <vt:lpstr>Calibri</vt:lpstr>
      <vt:lpstr>Leelawadee</vt:lpstr>
      <vt:lpstr>Wingdings</vt:lpstr>
      <vt:lpstr>Lexend Exa</vt:lpstr>
      <vt:lpstr>Calibri Light</vt:lpstr>
      <vt:lpstr>Streets of Japan by Slidesgo</vt:lpstr>
      <vt:lpstr>Office Theme</vt:lpstr>
      <vt:lpstr>Intelligent Prostate Cancer Detection   </vt:lpstr>
      <vt:lpstr>Current Methodology</vt:lpstr>
      <vt:lpstr>Current Methodology</vt:lpstr>
      <vt:lpstr>WHOA!</vt:lpstr>
      <vt:lpstr>Implementation Approach</vt:lpstr>
      <vt:lpstr>Implementation Model</vt:lpstr>
      <vt:lpstr>1 Dateset</vt:lpstr>
      <vt:lpstr>8 Segmentation Approaches</vt:lpstr>
      <vt:lpstr>Classification of Segmented Image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STREETS OF JAPAN</dc:title>
  <dc:creator>Anandan N</dc:creator>
  <cp:lastModifiedBy>Anandan Natarajan</cp:lastModifiedBy>
  <cp:revision>108</cp:revision>
  <dcterms:modified xsi:type="dcterms:W3CDTF">2021-09-30T14:02:17Z</dcterms:modified>
</cp:coreProperties>
</file>