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47" r:id="rId2"/>
    <p:sldId id="272" r:id="rId3"/>
    <p:sldId id="266" r:id="rId4"/>
    <p:sldId id="270" r:id="rId5"/>
    <p:sldId id="258" r:id="rId6"/>
    <p:sldId id="274" r:id="rId7"/>
    <p:sldId id="275" r:id="rId8"/>
    <p:sldId id="339" r:id="rId9"/>
    <p:sldId id="276" r:id="rId10"/>
    <p:sldId id="340" r:id="rId11"/>
    <p:sldId id="341" r:id="rId12"/>
    <p:sldId id="277" r:id="rId13"/>
    <p:sldId id="342" r:id="rId14"/>
    <p:sldId id="278" r:id="rId15"/>
    <p:sldId id="343" r:id="rId16"/>
    <p:sldId id="344" r:id="rId17"/>
    <p:sldId id="345" r:id="rId18"/>
    <p:sldId id="346" r:id="rId19"/>
  </p:sldIdLst>
  <p:sldSz cx="9144000" cy="6858000" type="screen4x3"/>
  <p:notesSz cx="7099300" cy="10234613"/>
  <p:custDataLst>
    <p:tags r:id="rId22"/>
  </p:custDataLst>
  <p:defaultTextStyle>
    <a:defPPr>
      <a:defRPr lang="en-AU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o" initials="l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FF0000"/>
    <a:srgbClr val="008000"/>
    <a:srgbClr val="A47B38"/>
    <a:srgbClr val="CCFFFF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90" autoAdjust="0"/>
    <p:restoredTop sz="95126" autoAdjust="0"/>
  </p:normalViewPr>
  <p:slideViewPr>
    <p:cSldViewPr snapToObjects="1">
      <p:cViewPr varScale="1">
        <p:scale>
          <a:sx n="114" d="100"/>
          <a:sy n="114" d="100"/>
        </p:scale>
        <p:origin x="564" y="108"/>
      </p:cViewPr>
      <p:guideLst>
        <p:guide orient="horz" pos="2160"/>
        <p:guide pos="2847"/>
      </p:guideLst>
    </p:cSldViewPr>
  </p:slideViewPr>
  <p:notesTextViewPr>
    <p:cViewPr>
      <p:scale>
        <a:sx n="3" d="2"/>
        <a:sy n="3" d="2"/>
      </p:scale>
      <p:origin x="0" y="0"/>
    </p:cViewPr>
  </p:notesTextViewPr>
  <p:sorterViewPr showFormatting="0">
    <p:cViewPr>
      <p:scale>
        <a:sx n="66" d="100"/>
        <a:sy n="66" d="100"/>
      </p:scale>
      <p:origin x="0" y="11856"/>
    </p:cViewPr>
  </p:sorterViewPr>
  <p:notesViewPr>
    <p:cSldViewPr snapToObjects="1">
      <p:cViewPr varScale="1">
        <p:scale>
          <a:sx n="85" d="100"/>
          <a:sy n="85" d="100"/>
        </p:scale>
        <p:origin x="4195" y="53"/>
      </p:cViewPr>
      <p:guideLst/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08T10:22:25.861" idx="2">
    <p:pos x="5642" y="709"/>
    <p:text>用方框标出所需要解说的内容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l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fld id="{B8DD1BC6-AC36-4FF9-8238-2532DC363B4C}" type="datetime3">
              <a:rPr lang="en-AU" altLang="zh-CN"/>
              <a:t>11 December, 2022</a:t>
            </a:fld>
            <a:endParaRPr lang="en-AU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l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AU"/>
              <a:t>Chapter 4 — The Processor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r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F8BAB52-17FC-40D7-B5CE-8C5AAF8E55AD}" type="slidenum">
              <a:rPr lang="en-AU" altLang="zh-CN"/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146473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l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fld id="{4258AB47-D1CA-4C9D-800D-3A82B0415FE5}" type="datetime3">
              <a:rPr lang="en-AU" altLang="zh-CN"/>
              <a:t>11 December, 2022</a:t>
            </a:fld>
            <a:endParaRPr lang="en-AU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/>
          <a:lstStyle/>
          <a:p>
            <a:pPr lvl="0"/>
            <a:r>
              <a:rPr lang="en-AU" altLang="zh-CN"/>
              <a:t>Click to edit Master text styles</a:t>
            </a:r>
          </a:p>
          <a:p>
            <a:pPr lvl="1"/>
            <a:r>
              <a:rPr lang="en-AU" altLang="zh-CN"/>
              <a:t>Second level</a:t>
            </a:r>
          </a:p>
          <a:p>
            <a:pPr lvl="2"/>
            <a:r>
              <a:rPr lang="en-AU" altLang="zh-CN"/>
              <a:t>Third level</a:t>
            </a:r>
          </a:p>
          <a:p>
            <a:pPr lvl="3"/>
            <a:r>
              <a:rPr lang="en-AU" altLang="zh-CN"/>
              <a:t>Fourth level</a:t>
            </a:r>
          </a:p>
          <a:p>
            <a:pPr lvl="4"/>
            <a:r>
              <a:rPr lang="en-AU" altLang="zh-CN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l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AU"/>
              <a:t>Chapter 4 — The Processor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r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E34D9E6-C271-40BD-9C57-8EFB9F16196B}" type="slidenum">
              <a:rPr lang="en-AU" altLang="zh-CN"/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330148502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以上是对本实验课程的介绍，下面我们进入下一环节，讲述</a:t>
            </a:r>
            <a:r>
              <a:rPr lang="en-US" altLang="zh-CN" dirty="0"/>
              <a:t>xv6</a:t>
            </a:r>
            <a:r>
              <a:rPr lang="zh-CN" altLang="en-US" dirty="0"/>
              <a:t>操作系统的构建和运行，为实验操作做准备。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11 December, 2022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954338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AU" altLang="zh-CN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fld id="{6AA70883-DE0E-4D75-AC4D-6EFF43CDAC04}" type="datetime3">
              <a:rPr lang="en-AU" altLang="zh-CN" sz="1300" smtClean="0">
                <a:latin typeface="Times New Roman" panose="02020603050405020304" pitchFamily="18" charset="0"/>
              </a:rPr>
              <a:t>11 December, 2022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AU" altLang="zh-CN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fld id="{DB60C33C-4351-412F-B9E3-E2D73C35702A}" type="slidenum">
              <a:rPr lang="en-AU" altLang="zh-CN" sz="1300" smtClean="0">
                <a:latin typeface="Times New Roman" panose="02020603050405020304" pitchFamily="18" charset="0"/>
              </a:rPr>
              <a:t>4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90600" y="768350"/>
            <a:ext cx="5118100" cy="3838575"/>
          </a:xfrm>
        </p:spPr>
      </p:sp>
      <p:sp>
        <p:nvSpPr>
          <p:cNvPr id="717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7400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0600" y="768350"/>
            <a:ext cx="5118100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8D44D-2DC5-4822-8474-C7953B52B6D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090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t>11 December, 2022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620270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0600" y="768350"/>
            <a:ext cx="5118100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8D44D-2DC5-4822-8474-C7953B52B6D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906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t>11 December, 2022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481669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t>11 December, 2022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4059476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1619251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981201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763714" y="2708277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7" name="Rectangle 38"/>
          <p:cNvSpPr>
            <a:spLocks noChangeArrowheads="1"/>
          </p:cNvSpPr>
          <p:nvPr userDrawn="1"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9" name="Rectangle 48"/>
          <p:cNvSpPr>
            <a:spLocks noChangeArrowheads="1"/>
          </p:cNvSpPr>
          <p:nvPr/>
        </p:nvSpPr>
        <p:spPr bwMode="auto">
          <a:xfrm>
            <a:off x="1619251" y="549277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11" name="TextBox 15"/>
          <p:cNvSpPr txBox="1">
            <a:spLocks noChangeArrowheads="1"/>
          </p:cNvSpPr>
          <p:nvPr userDrawn="1"/>
        </p:nvSpPr>
        <p:spPr bwMode="auto">
          <a:xfrm>
            <a:off x="2098267" y="104775"/>
            <a:ext cx="54373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GB" altLang="zh-CN" sz="3000" b="1" dirty="0">
                <a:solidFill>
                  <a:schemeClr val="bg1"/>
                </a:solidFill>
                <a:latin typeface="Corbel" panose="020B0503020204020204" pitchFamily="34" charset="0"/>
                <a:ea typeface="宋体" panose="02010600030101010101" pitchFamily="2" charset="-122"/>
              </a:rPr>
              <a:t>xv6 Operating</a:t>
            </a:r>
            <a:r>
              <a:rPr lang="en-GB" altLang="zh-CN" sz="3000" b="1" baseline="0" dirty="0">
                <a:solidFill>
                  <a:schemeClr val="bg1"/>
                </a:solidFill>
                <a:latin typeface="Corbel" panose="020B0503020204020204" pitchFamily="34" charset="0"/>
                <a:ea typeface="宋体" panose="02010600030101010101" pitchFamily="2" charset="-122"/>
              </a:rPr>
              <a:t> System </a:t>
            </a:r>
            <a:r>
              <a:rPr lang="en-US" altLang="zh-CN" sz="3000" b="1" baseline="0" dirty="0">
                <a:solidFill>
                  <a:schemeClr val="bg1"/>
                </a:solidFill>
                <a:latin typeface="Corbel" panose="020B0503020204020204" pitchFamily="34" charset="0"/>
                <a:ea typeface="宋体" panose="02010600030101010101" pitchFamily="2" charset="-122"/>
              </a:rPr>
              <a:t>——EXP</a:t>
            </a:r>
            <a:endParaRPr lang="en-US" altLang="zh-CN" sz="3000" b="1" dirty="0">
              <a:solidFill>
                <a:schemeClr val="bg1"/>
              </a:solidFill>
              <a:latin typeface="Corbel" panose="020B0503020204020204" pitchFamily="34" charset="0"/>
              <a:ea typeface="宋体" panose="02010600030101010101" pitchFamily="2" charset="-122"/>
            </a:endParaRPr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409826" y="1844675"/>
            <a:ext cx="5832475" cy="762000"/>
          </a:xfrm>
        </p:spPr>
        <p:txBody>
          <a:bodyPr anchor="t"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en-AU" noProof="1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409826" y="2924177"/>
            <a:ext cx="5832475" cy="579755"/>
          </a:xfrm>
        </p:spPr>
        <p:txBody>
          <a:bodyPr>
            <a:spAutoFit/>
          </a:bodyPr>
          <a:lstStyle>
            <a:lvl1pPr marL="0" indent="0">
              <a:buFont typeface="Wingdings" panose="05000000000000000000" pitchFamily="2" charset="2"/>
              <a:buNone/>
              <a:defRPr>
                <a:latin typeface="Arial Black" panose="020B0A04020102020204" pitchFamily="34" charset="0"/>
              </a:defRPr>
            </a:lvl1pPr>
          </a:lstStyle>
          <a:p>
            <a:r>
              <a:rPr lang="en-AU" noProof="1"/>
              <a:t>Subtitle</a:t>
            </a:r>
          </a:p>
        </p:txBody>
      </p:sp>
      <p:sp>
        <p:nvSpPr>
          <p:cNvPr id="13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11725" y="6380161"/>
            <a:ext cx="8270875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US" altLang="zh-CN" dirty="0"/>
          </a:p>
        </p:txBody>
      </p:sp>
      <p:pic>
        <p:nvPicPr>
          <p:cNvPr id="1026" name="Picture 2" descr="https://www1.szu.edu.cn/images/sz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334" y="44122"/>
            <a:ext cx="1851424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530" y="146052"/>
            <a:ext cx="8260080" cy="762635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530" y="1125857"/>
            <a:ext cx="8271510" cy="511238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AU" altLang="zh-CN" dirty="0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481" y="146052"/>
            <a:ext cx="1538883" cy="609155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531" y="146052"/>
            <a:ext cx="6051550" cy="609155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AU" altLang="zh-CN" dirty="0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530" y="146052"/>
            <a:ext cx="8260080" cy="762635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530" y="1125857"/>
            <a:ext cx="8271510" cy="5112385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US" altLang="zh-CN" dirty="0"/>
          </a:p>
        </p:txBody>
      </p:sp>
      <p:sp>
        <p:nvSpPr>
          <p:cNvPr id="5" name="Rectangle 19"/>
          <p:cNvSpPr txBox="1">
            <a:spLocks noChangeArrowheads="1"/>
          </p:cNvSpPr>
          <p:nvPr userDrawn="1"/>
        </p:nvSpPr>
        <p:spPr bwMode="auto">
          <a:xfrm>
            <a:off x="1043755" y="6381752"/>
            <a:ext cx="8270875" cy="358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A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 b="1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dirty="0"/>
              <a:t>深圳大学    计算机与软件学院</a:t>
            </a:r>
            <a:r>
              <a:rPr lang="en-US" altLang="zh-CN" dirty="0"/>
              <a:t>	</a:t>
            </a:r>
            <a:r>
              <a:rPr lang="zh-CN" altLang="en-US" dirty="0"/>
              <a:t>罗秋明</a:t>
            </a:r>
            <a:endParaRPr lang="en-US" altLang="zh-CN" dirty="0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630" y="4406901"/>
            <a:ext cx="7772400" cy="132343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630" y="2907030"/>
            <a:ext cx="7772400" cy="149987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US" altLang="zh-CN" dirty="0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530" y="146052"/>
            <a:ext cx="8260080" cy="762635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531" y="1125855"/>
            <a:ext cx="405892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1" y="1125855"/>
            <a:ext cx="4059555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US" altLang="zh-CN" dirty="0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8515"/>
            <a:ext cx="8229600" cy="769441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432"/>
            <a:ext cx="4040505" cy="6394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7"/>
            <a:ext cx="4040505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432"/>
            <a:ext cx="4041775" cy="6394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7"/>
            <a:ext cx="4041775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US" altLang="zh-CN" dirty="0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530" y="146052"/>
            <a:ext cx="8260080" cy="762635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US" altLang="zh-CN" dirty="0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AU" altLang="zh-CN" dirty="0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27214"/>
            <a:ext cx="3008630" cy="707886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AU" altLang="zh-CN" dirty="0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05" y="4967546"/>
            <a:ext cx="5486400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05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05" y="5367657"/>
            <a:ext cx="5486400" cy="8045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AU" altLang="zh-CN" dirty="0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/>
          <a:p>
            <a:pPr lvl="0"/>
            <a:r>
              <a:rPr lang="en-AU" altLang="zh-CN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9"/>
          </p:nvPr>
        </p:nvSpPr>
        <p:spPr bwMode="auto">
          <a:xfrm>
            <a:off x="684214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AU" altLang="zh-CN" dirty="0"/>
              <a:t>Click to edit Master text styles</a:t>
            </a:r>
          </a:p>
          <a:p>
            <a:pPr lvl="1"/>
            <a:r>
              <a:rPr lang="en-AU" altLang="zh-CN" dirty="0"/>
              <a:t>Second level</a:t>
            </a:r>
          </a:p>
          <a:p>
            <a:pPr lvl="2"/>
            <a:r>
              <a:rPr lang="en-AU" altLang="zh-CN" dirty="0"/>
              <a:t>Third level</a:t>
            </a:r>
          </a:p>
          <a:p>
            <a:pPr lvl="3"/>
            <a:r>
              <a:rPr lang="en-AU" altLang="zh-CN" dirty="0"/>
              <a:t>Fourth level</a:t>
            </a:r>
          </a:p>
          <a:p>
            <a:pPr lvl="4"/>
            <a:r>
              <a:rPr lang="en-AU" altLang="zh-CN" dirty="0"/>
              <a:t>Fifth level</a:t>
            </a:r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250826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551" y="6407694"/>
            <a:ext cx="1589138" cy="306889"/>
          </a:xfrm>
          <a:prstGeom prst="rect">
            <a:avLst/>
          </a:prstGeom>
        </p:spPr>
      </p:pic>
      <p:pic>
        <p:nvPicPr>
          <p:cNvPr id="8" name="Picture 2" descr="https://www1.szu.edu.cn/images/szu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531" y="96046"/>
            <a:ext cx="1851424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www.szu.edu.cn/images/logo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584" y="46504"/>
            <a:ext cx="2249957" cy="66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3739" y="6381752"/>
            <a:ext cx="8270875" cy="358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 b="1" noProof="1">
                <a:ea typeface="宋体" panose="02010600030101010101" pitchFamily="2" charset="-122"/>
              </a:defRPr>
            </a:lvl1pPr>
          </a:lstStyle>
          <a:p>
            <a:pPr algn="l">
              <a:defRPr/>
            </a:pPr>
            <a:endParaRPr lang="en-US" altLang="zh-CN" dirty="0"/>
          </a:p>
        </p:txBody>
      </p:sp>
      <p:sp>
        <p:nvSpPr>
          <p:cNvPr id="12" name="Rectangle 19"/>
          <p:cNvSpPr txBox="1">
            <a:spLocks noChangeArrowheads="1"/>
          </p:cNvSpPr>
          <p:nvPr userDrawn="1"/>
        </p:nvSpPr>
        <p:spPr bwMode="auto">
          <a:xfrm>
            <a:off x="1043755" y="6381752"/>
            <a:ext cx="8270875" cy="358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A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 b="1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dirty="0"/>
              <a:t>深圳大学    计算机与软件学院</a:t>
            </a:r>
            <a:r>
              <a:rPr lang="en-US" altLang="zh-CN" dirty="0"/>
              <a:t>	</a:t>
            </a:r>
            <a:r>
              <a:rPr lang="zh-CN" altLang="en-US" dirty="0"/>
              <a:t>罗秋明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BF2E4-D3EF-1320-ECDE-BE3459F22E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LoongArch64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EEF1CB-EBF2-42E5-5C05-78988C3D6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9826" y="2924177"/>
            <a:ext cx="5832475" cy="769441"/>
          </a:xfrm>
        </p:spPr>
        <p:txBody>
          <a:bodyPr/>
          <a:lstStyle/>
          <a:p>
            <a:r>
              <a:rPr lang="en-US" altLang="zh-CN" sz="4400" dirty="0"/>
              <a:t>xv6</a:t>
            </a:r>
            <a:r>
              <a:rPr lang="zh-CN" altLang="en-US" sz="4400" dirty="0"/>
              <a:t>实验</a:t>
            </a:r>
          </a:p>
        </p:txBody>
      </p:sp>
    </p:spTree>
    <p:extLst>
      <p:ext uri="{BB962C8B-B14F-4D97-AF65-F5344CB8AC3E}">
        <p14:creationId xmlns:p14="http://schemas.microsoft.com/office/powerpoint/2010/main" val="609075275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530" y="140337"/>
            <a:ext cx="8260080" cy="768350"/>
          </a:xfrm>
        </p:spPr>
        <p:txBody>
          <a:bodyPr/>
          <a:lstStyle/>
          <a:p>
            <a:r>
              <a:rPr dirty="0"/>
              <a:t>1.2.调试观察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71750" y="1593119"/>
            <a:ext cx="6912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sz="2400" dirty="0"/>
              <a:t>1.2.1.xv6 shell命令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sz="2400" dirty="0"/>
              <a:t>1.2.2.QEMU+gdb调试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530" y="386717"/>
            <a:ext cx="8260080" cy="521970"/>
          </a:xfrm>
        </p:spPr>
        <p:txBody>
          <a:bodyPr/>
          <a:lstStyle/>
          <a:p>
            <a:r>
              <a:rPr sz="2800" dirty="0"/>
              <a:t>1.2.1.xv6 shell命令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530" y="1125857"/>
            <a:ext cx="8271510" cy="523221"/>
          </a:xfrm>
        </p:spPr>
        <p:txBody>
          <a:bodyPr/>
          <a:lstStyle/>
          <a:p>
            <a:r>
              <a:rPr lang="zh-CN" altLang="en-US" sz="2400" dirty="0"/>
              <a:t>在xv6 shell中执行ls命令，可以看到xv6文件系统中所有的可执行文件，如屏显1</a:t>
            </a:r>
            <a:r>
              <a:rPr lang="en-US" altLang="zh-CN" sz="2400" dirty="0"/>
              <a:t>-</a:t>
            </a:r>
            <a:r>
              <a:rPr lang="zh-CN" altLang="en-US" sz="2400" dirty="0"/>
              <a:t>1所示。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79930" y="1866266"/>
            <a:ext cx="5039360" cy="4605018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marL="0" indent="266700" algn="l"/>
            <a:r>
              <a:rPr lang="zh-CN" sz="2000" b="1">
                <a:latin typeface="Calibri" panose="020F0502020204030204" pitchFamily="34" charset="0"/>
                <a:ea typeface="宋体" panose="02010600030101010101" pitchFamily="2" charset="-122"/>
              </a:rPr>
              <a:t>屏显</a:t>
            </a:r>
            <a:r>
              <a:rPr lang="en-US" sz="2000" b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1-1 ls</a:t>
            </a:r>
            <a:r>
              <a:rPr lang="zh-CN" sz="2000" b="1">
                <a:latin typeface="Calibri" panose="020F0502020204030204" pitchFamily="34" charset="0"/>
                <a:ea typeface="宋体" panose="02010600030101010101" pitchFamily="2" charset="-122"/>
              </a:rPr>
              <a:t>列出所有磁盘文件</a:t>
            </a:r>
            <a:endParaRPr lang="en-US" sz="1800" b="0">
              <a:latin typeface="MS Gothic" panose="020B0609070205080204" pitchFamily="49" charset="-128"/>
              <a:cs typeface="微软雅黑" panose="020B0503020204020204" pitchFamily="34" charset="-122"/>
            </a:endParaRPr>
          </a:p>
          <a:p>
            <a:pPr marL="0" indent="266700" algn="l"/>
            <a:r>
              <a:rPr lang="en-US" sz="1400" b="0">
                <a:latin typeface="MS Gothic" panose="020B0609070205080204" pitchFamily="49" charset="-128"/>
                <a:cs typeface="微软雅黑" panose="020B0503020204020204" pitchFamily="34" charset="-122"/>
              </a:rPr>
              <a:t>$ ls</a:t>
            </a:r>
          </a:p>
          <a:p>
            <a:pPr marL="0" indent="266700" algn="l"/>
            <a:r>
              <a:rPr lang="en-US" sz="1400" b="0">
                <a:latin typeface="MS Gothic" panose="020B0609070205080204" pitchFamily="49" charset="-128"/>
                <a:cs typeface="微软雅黑" panose="020B0503020204020204" pitchFamily="34" charset="-122"/>
              </a:rPr>
              <a:t>.              1 1 1024</a:t>
            </a:r>
          </a:p>
          <a:p>
            <a:pPr marL="0" indent="266700" algn="l"/>
            <a:r>
              <a:rPr lang="en-US" sz="1400" b="0">
                <a:latin typeface="MS Gothic" panose="020B0609070205080204" pitchFamily="49" charset="-128"/>
                <a:cs typeface="微软雅黑" panose="020B0503020204020204" pitchFamily="34" charset="-122"/>
              </a:rPr>
              <a:t>..             1 1 1024</a:t>
            </a:r>
          </a:p>
          <a:p>
            <a:pPr marL="0" indent="266700" algn="l"/>
            <a:r>
              <a:rPr lang="en-US" sz="1400" b="0">
                <a:latin typeface="MS Gothic" panose="020B0609070205080204" pitchFamily="49" charset="-128"/>
                <a:cs typeface="微软雅黑" panose="020B0503020204020204" pitchFamily="34" charset="-122"/>
              </a:rPr>
              <a:t>README         2 2 2226</a:t>
            </a:r>
          </a:p>
          <a:p>
            <a:pPr marL="0" indent="266700" algn="l"/>
            <a:r>
              <a:rPr lang="en-US" sz="1400" b="0">
                <a:latin typeface="MS Gothic" panose="020B0609070205080204" pitchFamily="49" charset="-128"/>
                <a:cs typeface="微软雅黑" panose="020B0503020204020204" pitchFamily="34" charset="-122"/>
              </a:rPr>
              <a:t>cat            2 3 20120</a:t>
            </a:r>
          </a:p>
          <a:p>
            <a:pPr marL="0" indent="266700" algn="l"/>
            <a:r>
              <a:rPr lang="en-US" sz="1400" b="0">
                <a:latin typeface="MS Gothic" panose="020B0609070205080204" pitchFamily="49" charset="-128"/>
                <a:cs typeface="微软雅黑" panose="020B0503020204020204" pitchFamily="34" charset="-122"/>
              </a:rPr>
              <a:t>echo           2 4 19056</a:t>
            </a:r>
          </a:p>
          <a:p>
            <a:pPr marL="0" indent="266700" algn="l"/>
            <a:r>
              <a:rPr lang="en-US" sz="1400" b="0">
                <a:latin typeface="MS Gothic" panose="020B0609070205080204" pitchFamily="49" charset="-128"/>
                <a:cs typeface="微软雅黑" panose="020B0503020204020204" pitchFamily="34" charset="-122"/>
              </a:rPr>
              <a:t>forktest       2 5 11312</a:t>
            </a:r>
          </a:p>
          <a:p>
            <a:pPr marL="0" indent="266700" algn="l"/>
            <a:r>
              <a:rPr lang="en-US" sz="1400" b="0">
                <a:latin typeface="MS Gothic" panose="020B0609070205080204" pitchFamily="49" charset="-128"/>
                <a:cs typeface="微软雅黑" panose="020B0503020204020204" pitchFamily="34" charset="-122"/>
              </a:rPr>
              <a:t>grep           2 6 22568</a:t>
            </a:r>
          </a:p>
          <a:p>
            <a:pPr marL="0" indent="266700" algn="l"/>
            <a:r>
              <a:rPr lang="en-US" sz="1400" b="0">
                <a:latin typeface="MS Gothic" panose="020B0609070205080204" pitchFamily="49" charset="-128"/>
                <a:cs typeface="微软雅黑" panose="020B0503020204020204" pitchFamily="34" charset="-122"/>
              </a:rPr>
              <a:t>init           2 7 19808</a:t>
            </a:r>
          </a:p>
          <a:p>
            <a:pPr marL="0" indent="266700" algn="l"/>
            <a:r>
              <a:rPr lang="en-US" sz="1400" b="0">
                <a:latin typeface="MS Gothic" panose="020B0609070205080204" pitchFamily="49" charset="-128"/>
                <a:cs typeface="微软雅黑" panose="020B0503020204020204" pitchFamily="34" charset="-122"/>
              </a:rPr>
              <a:t>kill           2 8 18944</a:t>
            </a:r>
          </a:p>
          <a:p>
            <a:pPr marL="0" indent="266700" algn="l"/>
            <a:r>
              <a:rPr lang="en-US" sz="1400" b="0">
                <a:latin typeface="MS Gothic" panose="020B0609070205080204" pitchFamily="49" charset="-128"/>
                <a:cs typeface="微软雅黑" panose="020B0503020204020204" pitchFamily="34" charset="-122"/>
              </a:rPr>
              <a:t>ln             2 9 18832</a:t>
            </a:r>
          </a:p>
          <a:p>
            <a:pPr marL="0" indent="266700" algn="l"/>
            <a:r>
              <a:rPr lang="en-US" sz="1400" b="0">
                <a:latin typeface="MS Gothic" panose="020B0609070205080204" pitchFamily="49" charset="-128"/>
                <a:cs typeface="微软雅黑" panose="020B0503020204020204" pitchFamily="34" charset="-122"/>
              </a:rPr>
              <a:t>ls             2 10 21928</a:t>
            </a:r>
          </a:p>
          <a:p>
            <a:pPr marL="0" indent="266700" algn="l"/>
            <a:r>
              <a:rPr lang="en-US" sz="1400" b="0">
                <a:latin typeface="MS Gothic" panose="020B0609070205080204" pitchFamily="49" charset="-128"/>
                <a:cs typeface="微软雅黑" panose="020B0503020204020204" pitchFamily="34" charset="-122"/>
              </a:rPr>
              <a:t>mkdir          2 11 19048</a:t>
            </a:r>
          </a:p>
          <a:p>
            <a:pPr marL="0" indent="266700" algn="l"/>
            <a:r>
              <a:rPr lang="en-US" sz="1400" b="0">
                <a:latin typeface="MS Gothic" panose="020B0609070205080204" pitchFamily="49" charset="-128"/>
                <a:cs typeface="微软雅黑" panose="020B0503020204020204" pitchFamily="34" charset="-122"/>
              </a:rPr>
              <a:t>rm             2 12 19032</a:t>
            </a:r>
          </a:p>
          <a:p>
            <a:pPr marL="0" indent="266700" algn="l"/>
            <a:r>
              <a:rPr lang="en-US" sz="1400" b="0">
                <a:latin typeface="MS Gothic" panose="020B0609070205080204" pitchFamily="49" charset="-128"/>
                <a:cs typeface="微软雅黑" panose="020B0503020204020204" pitchFamily="34" charset="-122"/>
              </a:rPr>
              <a:t>sh             2 13 34688</a:t>
            </a:r>
          </a:p>
          <a:p>
            <a:pPr marL="0" indent="266700" algn="l"/>
            <a:r>
              <a:rPr lang="en-US" sz="1400" b="0">
                <a:latin typeface="MS Gothic" panose="020B0609070205080204" pitchFamily="49" charset="-128"/>
                <a:cs typeface="微软雅黑" panose="020B0503020204020204" pitchFamily="34" charset="-122"/>
              </a:rPr>
              <a:t>stressfs       2 14 19920</a:t>
            </a:r>
          </a:p>
          <a:p>
            <a:pPr marL="0" indent="266700" algn="l"/>
            <a:r>
              <a:rPr lang="en-US" sz="1400" b="0">
                <a:latin typeface="MS Gothic" panose="020B0609070205080204" pitchFamily="49" charset="-128"/>
                <a:cs typeface="微软雅黑" panose="020B0503020204020204" pitchFamily="34" charset="-122"/>
              </a:rPr>
              <a:t>usertests      2 15 127776</a:t>
            </a:r>
          </a:p>
          <a:p>
            <a:pPr marL="0" indent="266700" algn="l"/>
            <a:r>
              <a:rPr lang="en-US" sz="1400" b="0">
                <a:latin typeface="MS Gothic" panose="020B0609070205080204" pitchFamily="49" charset="-128"/>
                <a:cs typeface="微软雅黑" panose="020B0503020204020204" pitchFamily="34" charset="-122"/>
              </a:rPr>
              <a:t>console        3 16 0</a:t>
            </a:r>
          </a:p>
          <a:p>
            <a:pPr marL="0" indent="266700" algn="l"/>
            <a:r>
              <a:rPr lang="en-US" sz="1400" b="0">
                <a:latin typeface="MS Gothic" panose="020B0609070205080204" pitchFamily="49" charset="-128"/>
                <a:cs typeface="微软雅黑" panose="020B0503020204020204" pitchFamily="34" charset="-122"/>
              </a:rPr>
              <a:t>$</a:t>
            </a:r>
            <a:endParaRPr lang="en-US" altLang="en-US" sz="1400" b="0">
              <a:latin typeface="MS Gothic" panose="020B0609070205080204" pitchFamily="49" charset="-128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530" y="1125857"/>
            <a:ext cx="8271510" cy="1317972"/>
          </a:xfrm>
        </p:spPr>
        <p:txBody>
          <a:bodyPr/>
          <a:lstStyle/>
          <a:p>
            <a:r>
              <a:rPr lang="zh-CN" altLang="en-US" sz="2400" dirty="0"/>
              <a:t>如果在shell中按下Ctrl+P则会显示当前运行的进程信息，如屏显1</a:t>
            </a:r>
            <a:r>
              <a:rPr lang="en-US" altLang="zh-CN" sz="2400" dirty="0"/>
              <a:t>-</a:t>
            </a:r>
            <a:r>
              <a:rPr lang="zh-CN" altLang="en-US" sz="2400" dirty="0"/>
              <a:t>2所示。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1115760" y="2843529"/>
            <a:ext cx="5080000" cy="12299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266700" algn="l"/>
            <a:r>
              <a:rPr lang="zh-CN" sz="2000" b="1">
                <a:latin typeface="Calibri" panose="020F0502020204030204" pitchFamily="34" charset="0"/>
                <a:ea typeface="宋体" panose="02010600030101010101" pitchFamily="2" charset="-122"/>
              </a:rPr>
              <a:t>屏显</a:t>
            </a:r>
            <a:r>
              <a:rPr lang="en-US" sz="2000" b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1-2 </a:t>
            </a:r>
            <a:r>
              <a:rPr lang="zh-CN" sz="2000" b="1">
                <a:latin typeface="Calibri" panose="020F0502020204030204" pitchFamily="34" charset="0"/>
                <a:ea typeface="宋体" panose="02010600030101010101" pitchFamily="2" charset="-122"/>
              </a:rPr>
              <a:t>用</a:t>
            </a:r>
            <a:r>
              <a:rPr lang="en-US" sz="2000" b="1">
                <a:latin typeface="Calibri" panose="020F0502020204030204" pitchFamily="34" charset="0"/>
                <a:ea typeface="宋体" panose="02010600030101010101" pitchFamily="2" charset="-122"/>
              </a:rPr>
              <a:t>Ctrl</a:t>
            </a:r>
            <a:r>
              <a:rPr lang="en-US" sz="2000" b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sz="2000" b="1"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r>
              <a:rPr lang="zh-CN" sz="2000" b="1">
                <a:latin typeface="Calibri" panose="020F0502020204030204" pitchFamily="34" charset="0"/>
                <a:ea typeface="宋体" panose="02010600030101010101" pitchFamily="2" charset="-122"/>
              </a:rPr>
              <a:t>查看运行进程信息</a:t>
            </a:r>
            <a:endParaRPr lang="en-US" sz="1800" b="0">
              <a:latin typeface="MS Gothic" panose="020B0609070205080204" pitchFamily="49" charset="-128"/>
              <a:cs typeface="微软雅黑" panose="020B0503020204020204" pitchFamily="34" charset="-122"/>
            </a:endParaRPr>
          </a:p>
          <a:p>
            <a:pPr marL="0" indent="266700" algn="l"/>
            <a:r>
              <a:rPr lang="en-US" sz="1800" b="0">
                <a:latin typeface="MS Gothic" panose="020B0609070205080204" pitchFamily="49" charset="-128"/>
                <a:cs typeface="微软雅黑" panose="020B0503020204020204" pitchFamily="34" charset="-122"/>
              </a:rPr>
              <a:t>$ </a:t>
            </a:r>
          </a:p>
          <a:p>
            <a:pPr marL="0" indent="266700" algn="l"/>
            <a:r>
              <a:rPr lang="en-US" sz="1800" b="0">
                <a:latin typeface="MS Gothic" panose="020B0609070205080204" pitchFamily="49" charset="-128"/>
                <a:cs typeface="微软雅黑" panose="020B0503020204020204" pitchFamily="34" charset="-122"/>
              </a:rPr>
              <a:t>$ 1 sleep  init </a:t>
            </a:r>
          </a:p>
          <a:p>
            <a:pPr marL="0" indent="266700" algn="l"/>
            <a:r>
              <a:rPr lang="en-US" sz="1800" b="0">
                <a:latin typeface="MS Gothic" panose="020B0609070205080204" pitchFamily="49" charset="-128"/>
                <a:cs typeface="微软雅黑" panose="020B0503020204020204" pitchFamily="34" charset="-122"/>
              </a:rPr>
              <a:t>2 sleep  sh </a:t>
            </a:r>
            <a:endParaRPr lang="en-US" altLang="en-US" sz="1800" b="0">
              <a:latin typeface="MS Gothic" panose="020B0609070205080204" pitchFamily="49" charset="-128"/>
              <a:cs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19315" y="3196907"/>
            <a:ext cx="6595110" cy="530225"/>
            <a:chOff x="2483485" y="4502785"/>
            <a:chExt cx="6595110" cy="530225"/>
          </a:xfrm>
        </p:grpSpPr>
        <p:sp>
          <p:nvSpPr>
            <p:cNvPr id="2" name="圆角矩形 1"/>
            <p:cNvSpPr/>
            <p:nvPr/>
          </p:nvSpPr>
          <p:spPr>
            <a:xfrm>
              <a:off x="2483485" y="4796790"/>
              <a:ext cx="1670685" cy="236220"/>
            </a:xfrm>
            <a:prstGeom prst="round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AU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>
            <a:xfrm flipV="1">
              <a:off x="4154170" y="4796790"/>
              <a:ext cx="1400810" cy="793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8" name="文本框 7"/>
            <p:cNvSpPr txBox="1"/>
            <p:nvPr/>
          </p:nvSpPr>
          <p:spPr>
            <a:xfrm>
              <a:off x="5554980" y="4502785"/>
              <a:ext cx="3523615" cy="52197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1400" dirty="0">
                  <a:sym typeface="+mn-ea"/>
                </a:rPr>
                <a:t>此时有两个进程，进程号为1的是init进程，当前处于sleep阻塞状态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31660" y="3779202"/>
            <a:ext cx="6482715" cy="758190"/>
            <a:chOff x="2195830" y="5085080"/>
            <a:chExt cx="6482715" cy="758190"/>
          </a:xfrm>
        </p:grpSpPr>
        <p:sp>
          <p:nvSpPr>
            <p:cNvPr id="6" name="圆角矩形 5"/>
            <p:cNvSpPr/>
            <p:nvPr/>
          </p:nvSpPr>
          <p:spPr>
            <a:xfrm>
              <a:off x="2195830" y="5085080"/>
              <a:ext cx="1670685" cy="236220"/>
            </a:xfrm>
            <a:prstGeom prst="round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AU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3871595" y="5236210"/>
              <a:ext cx="1400810" cy="2806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9" name="文本框 8"/>
            <p:cNvSpPr txBox="1"/>
            <p:nvPr/>
          </p:nvSpPr>
          <p:spPr>
            <a:xfrm>
              <a:off x="5436235" y="5321300"/>
              <a:ext cx="3242310" cy="52197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1400" dirty="0">
                  <a:sym typeface="+mn-ea"/>
                </a:rPr>
                <a:t>编号为2的进程是sh进程，当前也是处于sleep阻塞状态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530" y="386717"/>
            <a:ext cx="8260080" cy="521970"/>
          </a:xfrm>
        </p:spPr>
        <p:txBody>
          <a:bodyPr/>
          <a:lstStyle/>
          <a:p>
            <a:r>
              <a:rPr sz="2800" dirty="0"/>
              <a:t>1.2.2.QEMU+gdb调试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530" y="1125857"/>
            <a:ext cx="8271510" cy="523221"/>
          </a:xfrm>
        </p:spPr>
        <p:txBody>
          <a:bodyPr/>
          <a:lstStyle/>
          <a:p>
            <a:r>
              <a:rPr sz="2400" dirty="0"/>
              <a:t>GDB工具安装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683895" y="1557020"/>
            <a:ext cx="817181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266700"/>
            <a:r>
              <a:rPr lang="zh-CN" sz="1800" b="0">
                <a:latin typeface="Calibri" panose="020F0502020204030204" pitchFamily="34" charset="0"/>
                <a:ea typeface="宋体" panose="02010600030101010101" pitchFamily="2" charset="-122"/>
              </a:rPr>
              <a:t>首先安装</a:t>
            </a:r>
            <a:r>
              <a:rPr lang="en-US" sz="1800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gdb</a:t>
            </a:r>
            <a:r>
              <a:rPr lang="zh-CN" sz="1800" b="0">
                <a:latin typeface="Calibri" panose="020F0502020204030204" pitchFamily="34" charset="0"/>
                <a:ea typeface="宋体" panose="02010600030101010101" pitchFamily="2" charset="-122"/>
              </a:rPr>
              <a:t>工具，先</a:t>
            </a:r>
            <a:r>
              <a:rPr lang="zh-CN" sz="180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安装一些必要依赖</a:t>
            </a:r>
            <a:endParaRPr lang="zh-CN" sz="1800" b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457200" lvl="1" indent="266700"/>
            <a:r>
              <a:rPr lang="en-US" sz="1800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sudo apt install texinfo bison flex libgmp-dev</a:t>
            </a:r>
            <a:endParaRPr lang="en-US" altLang="zh-CN" sz="1600" b="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266700"/>
            <a:r>
              <a:rPr lang="zh-CN" sz="1800" b="0">
                <a:latin typeface="Calibri" panose="020F0502020204030204" pitchFamily="34" charset="0"/>
                <a:ea typeface="宋体" panose="02010600030101010101" pitchFamily="2" charset="-122"/>
              </a:rPr>
              <a:t>然后编译安装</a:t>
            </a:r>
            <a:r>
              <a:rPr lang="en-US" sz="1800" b="0">
                <a:latin typeface="Calibri" panose="020F0502020204030204" pitchFamily="34" charset="0"/>
              </a:rPr>
              <a:t>gdb</a:t>
            </a:r>
            <a:r>
              <a:rPr lang="zh-CN" sz="1800" b="0">
                <a:latin typeface="Calibri" panose="020F0502020204030204" pitchFamily="34" charset="0"/>
                <a:ea typeface="宋体" panose="02010600030101010101" pitchFamily="2" charset="-122"/>
              </a:rPr>
              <a:t>工具，</a:t>
            </a:r>
            <a:r>
              <a:rPr lang="zh-CN" sz="180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下载</a:t>
            </a:r>
            <a:r>
              <a:rPr lang="en-US" sz="18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gdb</a:t>
            </a:r>
            <a:r>
              <a:rPr lang="zh-CN" sz="180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源码包</a:t>
            </a:r>
            <a:endParaRPr lang="zh-CN" sz="1800" b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457200" lvl="1" indent="266700"/>
            <a:r>
              <a:rPr lang="en-US" sz="1800" b="0">
                <a:latin typeface="Calibri" panose="020F0502020204030204" pitchFamily="34" charset="0"/>
              </a:rPr>
              <a:t>git</a:t>
            </a:r>
            <a:r>
              <a:rPr lang="en-US" sz="1800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0">
                <a:latin typeface="Calibri" panose="020F0502020204030204" pitchFamily="34" charset="0"/>
              </a:rPr>
              <a:t>clone</a:t>
            </a:r>
            <a:r>
              <a:rPr lang="en-US" sz="1800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https://github.com/foxsen/binutils-gdb</a:t>
            </a:r>
            <a:endParaRPr lang="zh-CN" sz="1800" b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266700"/>
            <a:r>
              <a:rPr lang="zh-CN" sz="1800" b="0">
                <a:latin typeface="Calibri" panose="020F0502020204030204" pitchFamily="34" charset="0"/>
                <a:ea typeface="宋体" panose="02010600030101010101" pitchFamily="2" charset="-122"/>
              </a:rPr>
              <a:t>进入</a:t>
            </a:r>
            <a:r>
              <a:rPr lang="en-US" sz="1800" b="0">
                <a:latin typeface="Calibri" panose="020F0502020204030204" pitchFamily="34" charset="0"/>
              </a:rPr>
              <a:t>b</a:t>
            </a:r>
            <a:r>
              <a:rPr lang="en-US" sz="1800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inutils-gdb</a:t>
            </a:r>
            <a:r>
              <a:rPr lang="zh-CN" sz="1800" b="0">
                <a:latin typeface="Calibri" panose="020F0502020204030204" pitchFamily="34" charset="0"/>
                <a:ea typeface="宋体" panose="02010600030101010101" pitchFamily="2" charset="-122"/>
              </a:rPr>
              <a:t>目录，执行</a:t>
            </a:r>
          </a:p>
          <a:p>
            <a:pPr marL="457200" lvl="1" indent="266700"/>
            <a:r>
              <a:rPr lang="en-US" sz="1800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git checkout loongarch-v2022-03-10</a:t>
            </a:r>
            <a:r>
              <a:rPr lang="zh-CN" sz="1800" b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</a:p>
          <a:p>
            <a:pPr marL="0" indent="266700"/>
            <a:r>
              <a:rPr lang="zh-CN" sz="1800" b="0">
                <a:latin typeface="Calibri" panose="020F0502020204030204" pitchFamily="34" charset="0"/>
                <a:ea typeface="宋体" panose="02010600030101010101" pitchFamily="2" charset="-122"/>
              </a:rPr>
              <a:t>创建</a:t>
            </a:r>
            <a:r>
              <a:rPr lang="en-US" sz="1800" b="0">
                <a:latin typeface="Calibri" panose="020F0502020204030204" pitchFamily="34" charset="0"/>
              </a:rPr>
              <a:t>build</a:t>
            </a:r>
            <a:r>
              <a:rPr lang="zh-CN" sz="1800" b="0">
                <a:latin typeface="Calibri" panose="020F0502020204030204" pitchFamily="34" charset="0"/>
                <a:ea typeface="宋体" panose="02010600030101010101" pitchFamily="2" charset="-122"/>
              </a:rPr>
              <a:t>目录</a:t>
            </a:r>
          </a:p>
          <a:p>
            <a:pPr marL="457200" lvl="1" indent="266700"/>
            <a:r>
              <a:rPr lang="en-US" sz="1800">
                <a:latin typeface="Calibri" panose="020F0502020204030204" pitchFamily="34" charset="0"/>
                <a:sym typeface="+mn-ea"/>
              </a:rPr>
              <a:t>mkdir</a:t>
            </a:r>
            <a:r>
              <a:rPr lang="en-US" sz="18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800">
                <a:latin typeface="Calibri" panose="020F0502020204030204" pitchFamily="34" charset="0"/>
                <a:sym typeface="+mn-ea"/>
              </a:rPr>
              <a:t>build</a:t>
            </a:r>
            <a:endParaRPr lang="zh-CN" sz="1800" b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266700"/>
            <a:r>
              <a:rPr lang="zh-CN" sz="1800" b="0">
                <a:latin typeface="Calibri" panose="020F0502020204030204" pitchFamily="34" charset="0"/>
                <a:ea typeface="宋体" panose="02010600030101010101" pitchFamily="2" charset="-122"/>
              </a:rPr>
              <a:t>在</a:t>
            </a:r>
            <a:r>
              <a:rPr lang="en-US" sz="1800" b="0">
                <a:latin typeface="Calibri" panose="020F0502020204030204" pitchFamily="34" charset="0"/>
              </a:rPr>
              <a:t>build</a:t>
            </a:r>
            <a:r>
              <a:rPr lang="zh-CN" sz="1800" b="0">
                <a:latin typeface="Calibri" panose="020F0502020204030204" pitchFamily="34" charset="0"/>
                <a:ea typeface="宋体" panose="02010600030101010101" pitchFamily="2" charset="-122"/>
              </a:rPr>
              <a:t>目录下执行</a:t>
            </a:r>
          </a:p>
          <a:p>
            <a:pPr marL="457200" lvl="1" indent="266700"/>
            <a:r>
              <a:rPr lang="en-US" sz="1800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../configure --target=loongarch64-unknown-linux-gnu --prefix=/opt/gdb</a:t>
            </a:r>
            <a:endParaRPr lang="zh-CN" sz="1800" b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266700"/>
            <a:r>
              <a:rPr lang="zh-CN" sz="1800" b="0">
                <a:latin typeface="Calibri" panose="020F0502020204030204" pitchFamily="34" charset="0"/>
                <a:ea typeface="宋体" panose="02010600030101010101" pitchFamily="2" charset="-122"/>
              </a:rPr>
              <a:t>最后编译</a:t>
            </a:r>
          </a:p>
          <a:p>
            <a:pPr marL="457200" lvl="1" indent="266700"/>
            <a:r>
              <a:rPr lang="en-US" altLang="zh-CN" sz="1800" b="0">
                <a:latin typeface="Calibri" panose="020F0502020204030204" pitchFamily="34" charset="0"/>
                <a:ea typeface="宋体" panose="02010600030101010101" pitchFamily="2" charset="-122"/>
              </a:rPr>
              <a:t>make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530" y="1125857"/>
            <a:ext cx="8271510" cy="1317972"/>
          </a:xfrm>
        </p:spPr>
        <p:txBody>
          <a:bodyPr/>
          <a:lstStyle/>
          <a:p>
            <a:r>
              <a:rPr lang="zh-CN" altLang="en-US" sz="2400" dirty="0"/>
              <a:t>GDB调试观察</a:t>
            </a:r>
            <a:endParaRPr sz="2000" dirty="0"/>
          </a:p>
          <a:p>
            <a:pPr lvl="1"/>
            <a:r>
              <a:rPr sz="2000" dirty="0"/>
              <a:t>当用gdb调试时涉及两个窗口，如图1</a:t>
            </a:r>
            <a:r>
              <a:rPr lang="en-US" sz="2000" dirty="0"/>
              <a:t>-</a:t>
            </a:r>
            <a:r>
              <a:rPr sz="2000" dirty="0"/>
              <a:t>5所示。</a:t>
            </a:r>
            <a:endParaRPr lang="en-US" sz="2000" dirty="0" err="1"/>
          </a:p>
        </p:txBody>
      </p:sp>
      <p:pic>
        <p:nvPicPr>
          <p:cNvPr id="103" name="图片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1444289" y="2049144"/>
            <a:ext cx="6367936" cy="39720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" name="文本框 103"/>
          <p:cNvSpPr txBox="1"/>
          <p:nvPr/>
        </p:nvSpPr>
        <p:spPr>
          <a:xfrm>
            <a:off x="1979820" y="6017066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266700" algn="ctr"/>
            <a:r>
              <a:rPr lang="zh-CN" sz="1800" b="1">
                <a:latin typeface="Calibri" panose="020F0502020204030204" pitchFamily="34" charset="0"/>
                <a:ea typeface="宋体" panose="02010600030101010101" pitchFamily="2" charset="-122"/>
              </a:rPr>
              <a:t>图</a:t>
            </a:r>
            <a:r>
              <a:rPr lang="en-US" sz="1800" b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15 </a:t>
            </a:r>
            <a:r>
              <a:rPr lang="zh-CN" sz="1800" b="1">
                <a:latin typeface="Calibri" panose="020F0502020204030204" pitchFamily="34" charset="0"/>
                <a:ea typeface="宋体" panose="02010600030101010101" pitchFamily="2" charset="-122"/>
              </a:rPr>
              <a:t>用</a:t>
            </a:r>
            <a:r>
              <a:rPr lang="en-US" sz="1800" b="1">
                <a:latin typeface="Calibri" panose="020F0502020204030204" pitchFamily="34" charset="0"/>
                <a:ea typeface="宋体" panose="02010600030101010101" pitchFamily="2" charset="-122"/>
              </a:rPr>
              <a:t>gdb</a:t>
            </a:r>
            <a:r>
              <a:rPr lang="zh-CN" sz="1800" b="1">
                <a:latin typeface="Calibri" panose="020F0502020204030204" pitchFamily="34" charset="0"/>
                <a:ea typeface="宋体" panose="02010600030101010101" pitchFamily="2" charset="-122"/>
              </a:rPr>
              <a:t>调试运行于</a:t>
            </a:r>
            <a:r>
              <a:rPr lang="en-US" sz="1800" b="1">
                <a:latin typeface="Calibri" panose="020F0502020204030204" pitchFamily="34" charset="0"/>
                <a:ea typeface="宋体" panose="02010600030101010101" pitchFamily="2" charset="-122"/>
              </a:rPr>
              <a:t>QEMU</a:t>
            </a:r>
            <a:r>
              <a:rPr lang="zh-CN" sz="1800" b="1">
                <a:latin typeface="Calibri" panose="020F0502020204030204" pitchFamily="34" charset="0"/>
                <a:ea typeface="宋体" panose="02010600030101010101" pitchFamily="2" charset="-122"/>
              </a:rPr>
              <a:t>环境的</a:t>
            </a:r>
            <a:r>
              <a:rPr lang="en-US" sz="1800" b="1">
                <a:latin typeface="Calibri" panose="020F0502020204030204" pitchFamily="34" charset="0"/>
                <a:ea typeface="宋体" panose="02010600030101010101" pitchFamily="2" charset="-122"/>
              </a:rPr>
              <a:t>xv6</a:t>
            </a:r>
            <a:endParaRPr lang="en-US" altLang="en-US" sz="1800" b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99023" y="3322833"/>
            <a:ext cx="1724807" cy="1034317"/>
            <a:chOff x="399023" y="3322833"/>
            <a:chExt cx="1724807" cy="1034317"/>
          </a:xfrm>
        </p:grpSpPr>
        <p:cxnSp>
          <p:nvCxnSpPr>
            <p:cNvPr id="2" name="直接箭头连接符 1"/>
            <p:cNvCxnSpPr>
              <a:cxnSpLocks/>
            </p:cNvCxnSpPr>
            <p:nvPr/>
          </p:nvCxnSpPr>
          <p:spPr>
            <a:xfrm flipH="1">
              <a:off x="1259770" y="3322833"/>
              <a:ext cx="864060" cy="77353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5" name="文本框 4"/>
            <p:cNvSpPr txBox="1"/>
            <p:nvPr/>
          </p:nvSpPr>
          <p:spPr>
            <a:xfrm>
              <a:off x="399023" y="3833930"/>
              <a:ext cx="1323830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sz="1400" dirty="0" err="1">
                  <a:sym typeface="+mn-ea"/>
                </a:rPr>
                <a:t>QEMU的</a:t>
              </a:r>
              <a:endParaRPr lang="en-US" sz="1400" dirty="0">
                <a:sym typeface="+mn-ea"/>
              </a:endParaRPr>
            </a:p>
            <a:p>
              <a:r>
                <a:rPr sz="1400" dirty="0" err="1">
                  <a:sym typeface="+mn-ea"/>
                </a:rPr>
                <a:t>shell窗口</a:t>
              </a:r>
              <a:endParaRPr lang="zh-CN" altLang="en-US" sz="1400" dirty="0">
                <a:sym typeface="+mn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660145" y="3000767"/>
            <a:ext cx="2302719" cy="1034394"/>
            <a:chOff x="6660145" y="3000767"/>
            <a:chExt cx="2302719" cy="1034394"/>
          </a:xfrm>
        </p:grpSpPr>
        <p:cxnSp>
          <p:nvCxnSpPr>
            <p:cNvPr id="4" name="直接箭头连接符 3"/>
            <p:cNvCxnSpPr>
              <a:cxnSpLocks/>
            </p:cNvCxnSpPr>
            <p:nvPr/>
          </p:nvCxnSpPr>
          <p:spPr>
            <a:xfrm>
              <a:off x="6660145" y="3000767"/>
              <a:ext cx="1328893" cy="64413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6" name="文本框 5"/>
            <p:cNvSpPr txBox="1"/>
            <p:nvPr/>
          </p:nvSpPr>
          <p:spPr>
            <a:xfrm>
              <a:off x="7948768" y="3511941"/>
              <a:ext cx="101409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sz="1400" dirty="0" err="1">
                  <a:sym typeface="+mn-ea"/>
                </a:rPr>
                <a:t>运行gdb的</a:t>
              </a:r>
              <a:endParaRPr lang="en-US" sz="1400" dirty="0">
                <a:sym typeface="+mn-ea"/>
              </a:endParaRPr>
            </a:p>
            <a:p>
              <a:r>
                <a:rPr sz="1400" dirty="0" err="1">
                  <a:sym typeface="+mn-ea"/>
                </a:rPr>
                <a:t>shell窗口</a:t>
              </a:r>
              <a:endParaRPr lang="zh-CN" altLang="en-US" sz="1400" dirty="0" err="1">
                <a:sym typeface="+mn-ea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530" y="1125857"/>
            <a:ext cx="8271510" cy="1317972"/>
          </a:xfrm>
        </p:spPr>
        <p:txBody>
          <a:bodyPr/>
          <a:lstStyle/>
          <a:p>
            <a:r>
              <a:rPr sz="2400" dirty="0">
                <a:sym typeface="+mn-ea"/>
              </a:rPr>
              <a:t>调试模式</a:t>
            </a:r>
            <a:endParaRPr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20" y="2006063"/>
            <a:ext cx="8306807" cy="1149094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3003945" y="2580610"/>
            <a:ext cx="5456325" cy="1792060"/>
            <a:chOff x="3131820" y="3660685"/>
            <a:chExt cx="5456325" cy="1792060"/>
          </a:xfrm>
        </p:grpSpPr>
        <p:sp>
          <p:nvSpPr>
            <p:cNvPr id="4" name="文本框 3"/>
            <p:cNvSpPr txBox="1"/>
            <p:nvPr/>
          </p:nvSpPr>
          <p:spPr>
            <a:xfrm>
              <a:off x="3131820" y="4869180"/>
              <a:ext cx="5384320" cy="5835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dirty="0">
                  <a:sym typeface="+mn-ea"/>
                </a:rPr>
                <a:t>-D </a:t>
              </a:r>
              <a:r>
                <a:rPr dirty="0" err="1">
                  <a:sym typeface="+mn-ea"/>
                </a:rPr>
                <a:t>启动调试模式，实际上是执行了调试服务器gdbserver的角色，默认监听TCP</a:t>
              </a:r>
              <a:r>
                <a:rPr dirty="0">
                  <a:sym typeface="+mn-ea"/>
                </a:rPr>
                <a:t>::1234端口，等待gdb客户端的接入</a:t>
              </a:r>
              <a:endParaRPr lang="zh-CN" altLang="en-US" dirty="0">
                <a:sym typeface="+mn-ea"/>
              </a:endParaRPr>
            </a:p>
          </p:txBody>
        </p:sp>
        <p:cxnSp>
          <p:nvCxnSpPr>
            <p:cNvPr id="5" name="直接箭头连接符 4"/>
            <p:cNvCxnSpPr>
              <a:cxnSpLocks/>
              <a:endCxn id="4" idx="0"/>
            </p:cNvCxnSpPr>
            <p:nvPr/>
          </p:nvCxnSpPr>
          <p:spPr>
            <a:xfrm flipH="1">
              <a:off x="5823980" y="3660685"/>
              <a:ext cx="2764165" cy="120849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50" y="2066842"/>
            <a:ext cx="7166204" cy="388233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530" y="1125857"/>
            <a:ext cx="8271510" cy="1317972"/>
          </a:xfrm>
        </p:spPr>
        <p:txBody>
          <a:bodyPr/>
          <a:lstStyle/>
          <a:p>
            <a:r>
              <a:rPr sz="2400" dirty="0"/>
              <a:t>在另外一个终端上启动gdb并连接到该主机的1234上</a:t>
            </a:r>
            <a:r>
              <a:rPr lang="zh-CN" sz="2400" dirty="0">
                <a:ea typeface="宋体" panose="02010600030101010101" pitchFamily="2" charset="-122"/>
              </a:rPr>
              <a:t>。</a:t>
            </a:r>
            <a:r>
              <a:rPr sz="2400" dirty="0"/>
              <a:t>如屏显1</a:t>
            </a:r>
            <a:r>
              <a:rPr lang="en-US" sz="2400" dirty="0"/>
              <a:t>-</a:t>
            </a:r>
            <a:r>
              <a:rPr sz="2400" dirty="0"/>
              <a:t>4所示。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871452" y="2554319"/>
            <a:ext cx="3094895" cy="961185"/>
            <a:chOff x="6007247" y="3253740"/>
            <a:chExt cx="3094895" cy="961185"/>
          </a:xfrm>
        </p:grpSpPr>
        <p:sp>
          <p:nvSpPr>
            <p:cNvPr id="2" name="文本框 1"/>
            <p:cNvSpPr txBox="1"/>
            <p:nvPr/>
          </p:nvSpPr>
          <p:spPr>
            <a:xfrm>
              <a:off x="6007247" y="3877740"/>
              <a:ext cx="3094895" cy="33718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dirty="0">
                  <a:sym typeface="+mn-ea"/>
                </a:rPr>
                <a:t>启动gdb对xv6内核kernel的调试</a:t>
              </a:r>
              <a:endParaRPr lang="zh-CN" altLang="en-US" dirty="0">
                <a:sym typeface="+mn-ea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>
              <a:off x="6651930" y="3253740"/>
              <a:ext cx="902764" cy="624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grpSp>
        <p:nvGrpSpPr>
          <p:cNvPr id="11" name="组合 10"/>
          <p:cNvGrpSpPr/>
          <p:nvPr/>
        </p:nvGrpSpPr>
        <p:grpSpPr>
          <a:xfrm>
            <a:off x="2813625" y="4509075"/>
            <a:ext cx="5797550" cy="829945"/>
            <a:chOff x="2813625" y="4509075"/>
            <a:chExt cx="5797550" cy="829945"/>
          </a:xfrm>
        </p:grpSpPr>
        <p:sp>
          <p:nvSpPr>
            <p:cNvPr id="5" name="文本框 4"/>
            <p:cNvSpPr txBox="1"/>
            <p:nvPr/>
          </p:nvSpPr>
          <p:spPr>
            <a:xfrm>
              <a:off x="5652075" y="4509075"/>
              <a:ext cx="2959100" cy="82994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dirty="0">
                  <a:sym typeface="+mn-ea"/>
                </a:rPr>
                <a:t>在gdb命令提示符下执行target remote :1234连接到xv6目标系统</a:t>
              </a:r>
              <a:endParaRPr lang="zh-CN" altLang="en-US" dirty="0">
                <a:sym typeface="+mn-ea"/>
              </a:endParaRPr>
            </a:p>
          </p:txBody>
        </p:sp>
        <p:cxnSp>
          <p:nvCxnSpPr>
            <p:cNvPr id="7" name="直接箭头连接符 6"/>
            <p:cNvCxnSpPr>
              <a:endCxn id="5" idx="1"/>
            </p:cNvCxnSpPr>
            <p:nvPr/>
          </p:nvCxnSpPr>
          <p:spPr>
            <a:xfrm flipV="1">
              <a:off x="2813625" y="4924365"/>
              <a:ext cx="2838450" cy="2565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1725" y="1369972"/>
            <a:ext cx="792877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400" dirty="0">
                <a:latin typeface="+mn-lt"/>
              </a:rPr>
              <a:t>用</a:t>
            </a:r>
            <a:r>
              <a:rPr lang="en-US" altLang="zh-CN" sz="2400" dirty="0" err="1">
                <a:latin typeface="+mn-lt"/>
              </a:rPr>
              <a:t>gdb</a:t>
            </a:r>
            <a:r>
              <a:rPr lang="zh-CN" altLang="en-US" sz="2400" dirty="0">
                <a:latin typeface="+mn-lt"/>
              </a:rPr>
              <a:t>的</a:t>
            </a:r>
            <a:r>
              <a:rPr lang="en-US" altLang="zh-CN" sz="2400" dirty="0">
                <a:latin typeface="+mn-lt"/>
              </a:rPr>
              <a:t>c</a:t>
            </a:r>
            <a:r>
              <a:rPr lang="zh-CN" altLang="en-US" sz="2400" dirty="0">
                <a:latin typeface="+mn-lt"/>
              </a:rPr>
              <a:t>命令，将开始执行</a:t>
            </a:r>
            <a:r>
              <a:rPr lang="en-US" altLang="zh-CN" sz="2400" dirty="0">
                <a:latin typeface="+mn-lt"/>
              </a:rPr>
              <a:t>xv6</a:t>
            </a:r>
            <a:r>
              <a:rPr lang="zh-CN" altLang="en-US" sz="2400" dirty="0">
                <a:latin typeface="+mn-lt"/>
              </a:rPr>
              <a:t>内核代码，并在</a:t>
            </a:r>
            <a:r>
              <a:rPr lang="en-US" altLang="zh-CN" sz="2400" dirty="0">
                <a:latin typeface="+mn-lt"/>
              </a:rPr>
              <a:t>xv6</a:t>
            </a:r>
            <a:r>
              <a:rPr lang="zh-CN" altLang="en-US" sz="2400" dirty="0">
                <a:latin typeface="+mn-lt"/>
              </a:rPr>
              <a:t>终端</a:t>
            </a:r>
            <a:endParaRPr lang="en-US" altLang="zh-CN" sz="2400" dirty="0">
              <a:latin typeface="+mn-lt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+mn-lt"/>
              </a:rPr>
              <a:t>上看到系统启动并执行</a:t>
            </a:r>
            <a:r>
              <a:rPr lang="en-US" altLang="zh-CN" sz="2400" dirty="0">
                <a:latin typeface="+mn-lt"/>
              </a:rPr>
              <a:t>shell</a:t>
            </a:r>
            <a:r>
              <a:rPr lang="zh-CN" altLang="en-US" sz="2400" dirty="0">
                <a:latin typeface="+mn-lt"/>
              </a:rPr>
              <a:t>的界面，如屏显</a:t>
            </a:r>
            <a:r>
              <a:rPr lang="en-US" altLang="zh-CN" sz="2400" dirty="0">
                <a:latin typeface="+mn-lt"/>
              </a:rPr>
              <a:t>1‑</a:t>
            </a:r>
            <a:r>
              <a:rPr lang="zh-CN" altLang="en-US" sz="2400" dirty="0">
                <a:latin typeface="+mn-lt"/>
              </a:rPr>
              <a:t>所示。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98" y="2456932"/>
            <a:ext cx="7892057" cy="345624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 bwMode="auto">
          <a:xfrm>
            <a:off x="862975" y="5373136"/>
            <a:ext cx="2088145" cy="43203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6990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0B1C932-6836-FE27-B6B1-D3B0C83C21C5}"/>
              </a:ext>
            </a:extLst>
          </p:cNvPr>
          <p:cNvSpPr txBox="1"/>
          <p:nvPr/>
        </p:nvSpPr>
        <p:spPr>
          <a:xfrm>
            <a:off x="1022096" y="3573010"/>
            <a:ext cx="7294164" cy="2655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  <a:spcAft>
                <a:spcPts val="780"/>
              </a:spcAft>
            </a:pPr>
            <a:r>
              <a:rPr lang="zh-CN" altLang="zh-CN" sz="2800" b="1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练习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zh-CN" alt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请修改</a:t>
            </a:r>
            <a:r>
              <a:rPr lang="en-US" altLang="zh-CN" sz="16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Makefile</a:t>
            </a:r>
            <a:r>
              <a:rPr lang="zh-CN" alt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中的“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CPUS := 2</a:t>
            </a:r>
            <a:r>
              <a:rPr lang="zh-CN" alt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”，将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数量给为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，重行生成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xv6</a:t>
            </a:r>
            <a:r>
              <a:rPr lang="zh-CN" alt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的内核。注意观察启动时所打印的信息变化，然后用</a:t>
            </a:r>
            <a:r>
              <a:rPr lang="en-US" altLang="zh-CN" sz="16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gdb</a:t>
            </a:r>
            <a:r>
              <a:rPr lang="zh-CN" alt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将各个处理器所执行的代码分别停在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scheduler()</a:t>
            </a:r>
            <a:r>
              <a:rPr lang="zh-CN" alt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的不同指令处（或你感兴趣的其他代码处），并用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info threads</a:t>
            </a:r>
            <a:r>
              <a:rPr lang="zh-CN" alt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查看线程的数量是否与预期的一致。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zh-CN" alt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make </a:t>
            </a:r>
            <a:r>
              <a:rPr lang="en-US" altLang="zh-CN" sz="16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qemu-nox</a:t>
            </a:r>
            <a:r>
              <a:rPr lang="zh-CN" alt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运行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xv6</a:t>
            </a:r>
            <a:r>
              <a:rPr lang="zh-CN" alt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，看看此时的显示方式和原来用的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make </a:t>
            </a:r>
            <a:r>
              <a:rPr lang="en-US" altLang="zh-CN" sz="16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qemu</a:t>
            </a:r>
            <a:r>
              <a:rPr lang="zh-CN" alt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有什么不同。</a:t>
            </a:r>
          </a:p>
          <a:p>
            <a:pPr indent="266700" algn="just">
              <a:lnSpc>
                <a:spcPct val="115000"/>
              </a:lnSpc>
            </a:pPr>
            <a:r>
              <a:rPr lang="en-US" alt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6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660F83-6B1D-7033-9AF4-A69D2A0A4FD6}"/>
              </a:ext>
            </a:extLst>
          </p:cNvPr>
          <p:cNvSpPr txBox="1"/>
          <p:nvPr/>
        </p:nvSpPr>
        <p:spPr>
          <a:xfrm>
            <a:off x="1022096" y="1231223"/>
            <a:ext cx="7294164" cy="1487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15000"/>
              </a:lnSpc>
            </a:pPr>
            <a:r>
              <a:rPr lang="zh-CN" alt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本章完成了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xv6</a:t>
            </a:r>
            <a:r>
              <a:rPr lang="zh-CN" alt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实验系统的建立，分别给出了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CentOS7</a:t>
            </a:r>
            <a:r>
              <a:rPr lang="zh-CN" alt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Ubuntu18</a:t>
            </a:r>
            <a:r>
              <a:rPr lang="zh-CN" alt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上的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QEMU</a:t>
            </a:r>
            <a:r>
              <a:rPr lang="zh-CN" alt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安装和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xv6</a:t>
            </a:r>
            <a:r>
              <a:rPr lang="zh-CN" alt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的安装过程。出于方便考虑，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QEMU</a:t>
            </a:r>
            <a:r>
              <a:rPr lang="zh-CN" alt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的宿主操作系统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CentOS7</a:t>
            </a:r>
            <a:r>
              <a:rPr lang="zh-CN" alt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Ubuntu18</a:t>
            </a:r>
            <a:r>
              <a:rPr lang="zh-CN" alt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可以安装在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VirtualBox</a:t>
            </a:r>
            <a:r>
              <a:rPr lang="zh-CN" alt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或其他虚拟机上。然后简单展示了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xv6 shell</a:t>
            </a:r>
            <a:r>
              <a:rPr lang="zh-CN" alt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中执行磁盘上的外部命令，如何用</a:t>
            </a:r>
            <a:r>
              <a:rPr lang="en-US" altLang="zh-CN" sz="16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gdb</a:t>
            </a:r>
            <a:r>
              <a:rPr lang="zh-CN" alt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调试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xv6</a:t>
            </a:r>
            <a:r>
              <a:rPr lang="zh-CN" alt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代码的运行，也包括对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QEMU</a:t>
            </a:r>
            <a:r>
              <a:rPr lang="zh-CN" alt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仿真的多核环境下不同执行流的跟踪。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BECC732-4E5F-8799-DAA5-516C63ED8B60}"/>
              </a:ext>
            </a:extLst>
          </p:cNvPr>
          <p:cNvSpPr txBox="1">
            <a:spLocks/>
          </p:cNvSpPr>
          <p:nvPr/>
        </p:nvSpPr>
        <p:spPr>
          <a:xfrm>
            <a:off x="684530" y="140337"/>
            <a:ext cx="8260080" cy="7683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</a:pPr>
            <a:r>
              <a:rPr lang="en-US" altLang="zh-CN" kern="0" dirty="0"/>
              <a:t>1.3.</a:t>
            </a:r>
            <a:r>
              <a:rPr lang="zh-CN" altLang="en-US" kern="0" dirty="0"/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258606969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6372A-ED10-4A60-83BD-E61573BA2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外围与背景知识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841F99-207C-4C9B-90E4-7F7B5D1DD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13" y="1125857"/>
            <a:ext cx="8271510" cy="5112385"/>
          </a:xfrm>
        </p:spPr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先修课程</a:t>
            </a:r>
            <a:endParaRPr lang="en-US" altLang="zh-CN" dirty="0"/>
          </a:p>
          <a:p>
            <a:pPr lvl="1"/>
            <a:r>
              <a:rPr lang="zh-CN" altLang="en-US" dirty="0"/>
              <a:t>操作系统、数据结构、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处理器体系结构</a:t>
            </a:r>
            <a:endParaRPr lang="en-US" altLang="zh-CN" dirty="0"/>
          </a:p>
          <a:p>
            <a:pPr lvl="2"/>
            <a:r>
              <a:rPr lang="en-US" altLang="zh-CN" dirty="0"/>
              <a:t>ISA</a:t>
            </a:r>
            <a:r>
              <a:rPr lang="zh-CN" altLang="en-US" dirty="0"/>
              <a:t>、汇编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整机知识</a:t>
            </a:r>
            <a:endParaRPr lang="en-US" altLang="zh-CN" dirty="0"/>
          </a:p>
          <a:p>
            <a:pPr lvl="1"/>
            <a:r>
              <a:rPr lang="zh-CN" altLang="en-US" dirty="0"/>
              <a:t>系统、存储体系、总线、外设、启动过程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编译系统</a:t>
            </a:r>
            <a:endParaRPr lang="en-US" altLang="zh-CN" dirty="0"/>
          </a:p>
          <a:p>
            <a:pPr lvl="1"/>
            <a:r>
              <a:rPr lang="zh-CN" altLang="en-US" dirty="0"/>
              <a:t>编译工具链</a:t>
            </a:r>
            <a:r>
              <a:rPr lang="en-US" altLang="zh-CN" dirty="0" err="1"/>
              <a:t>gcc</a:t>
            </a:r>
            <a:r>
              <a:rPr lang="zh-CN" altLang="en-US" dirty="0"/>
              <a:t>、</a:t>
            </a:r>
            <a:r>
              <a:rPr lang="en-US" altLang="zh-CN" dirty="0" err="1"/>
              <a:t>binutils</a:t>
            </a:r>
            <a:r>
              <a:rPr lang="zh-CN" altLang="en-US" dirty="0"/>
              <a:t>、</a:t>
            </a:r>
            <a:r>
              <a:rPr lang="en-US" altLang="zh-CN" dirty="0" err="1"/>
              <a:t>Makefile</a:t>
            </a:r>
            <a:endParaRPr lang="en-US" altLang="zh-CN" dirty="0"/>
          </a:p>
          <a:p>
            <a:pPr lvl="1"/>
            <a:r>
              <a:rPr lang="en-US" altLang="zh-CN" dirty="0"/>
              <a:t>ELF</a:t>
            </a:r>
            <a:r>
              <a:rPr lang="zh-CN" altLang="en-US" dirty="0"/>
              <a:t>可执行文件格式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DC8B64-E8CC-4069-BE88-25A0FE5A6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165" y="4293060"/>
            <a:ext cx="1699758" cy="20848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71C8777-36D0-440F-8396-805BCE074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165" y="1344192"/>
            <a:ext cx="1703713" cy="208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0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C2DA6-3290-4E6A-80BF-32BA1AF4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理论课教材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28BC356-E99B-42BC-9F10-EFAB2DE578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1185" y="1594528"/>
            <a:ext cx="3263504" cy="3263504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EC3B45-188A-4727-8F07-396123401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7991" y="1125855"/>
            <a:ext cx="4527416" cy="511175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第</a:t>
            </a:r>
            <a:r>
              <a:rPr lang="en-US" altLang="zh-CN" dirty="0">
                <a:highlight>
                  <a:srgbClr val="FFFF00"/>
                </a:highlight>
              </a:rPr>
              <a:t>1</a:t>
            </a:r>
            <a:r>
              <a:rPr lang="zh-CN" altLang="en-US" dirty="0">
                <a:highlight>
                  <a:srgbClr val="FFFF00"/>
                </a:highlight>
              </a:rPr>
              <a:t>章 </a:t>
            </a:r>
            <a:r>
              <a:rPr lang="en-US" altLang="zh-CN" dirty="0">
                <a:highlight>
                  <a:srgbClr val="FFFF00"/>
                </a:highlight>
              </a:rPr>
              <a:t>xv6</a:t>
            </a:r>
            <a:r>
              <a:rPr lang="zh-CN" altLang="en-US" dirty="0">
                <a:highlight>
                  <a:srgbClr val="FFFF00"/>
                </a:highlight>
              </a:rPr>
              <a:t>安装使用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第</a:t>
            </a:r>
            <a:r>
              <a:rPr lang="en-US" altLang="zh-CN" dirty="0">
                <a:highlight>
                  <a:srgbClr val="FFFF00"/>
                </a:highlight>
              </a:rPr>
              <a:t>2</a:t>
            </a:r>
            <a:r>
              <a:rPr lang="zh-CN" altLang="en-US" dirty="0">
                <a:highlight>
                  <a:srgbClr val="FFFF00"/>
                </a:highlight>
              </a:rPr>
              <a:t>章 入门实验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xv6</a:t>
            </a:r>
            <a:r>
              <a:rPr lang="zh-CN" altLang="en-US" dirty="0"/>
              <a:t>概述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系统启动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内存管理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进程管理与同步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章 中断</a:t>
            </a:r>
            <a:r>
              <a:rPr lang="en-US" altLang="zh-CN" dirty="0"/>
              <a:t>/</a:t>
            </a:r>
            <a:r>
              <a:rPr lang="zh-CN" altLang="en-US" dirty="0"/>
              <a:t>异常</a:t>
            </a:r>
            <a:r>
              <a:rPr lang="en-US" altLang="zh-CN" dirty="0"/>
              <a:t>/</a:t>
            </a:r>
            <a:r>
              <a:rPr lang="zh-CN" altLang="en-US" dirty="0"/>
              <a:t>系统调用</a:t>
            </a:r>
            <a:endParaRPr lang="en-US" altLang="zh-CN" dirty="0"/>
          </a:p>
          <a:p>
            <a:r>
              <a:rPr lang="zh-CN" altLang="en-US" dirty="0">
                <a:highlight>
                  <a:srgbClr val="FFFF00"/>
                </a:highlight>
              </a:rPr>
              <a:t>第</a:t>
            </a:r>
            <a:r>
              <a:rPr lang="en-US" altLang="zh-CN" dirty="0">
                <a:highlight>
                  <a:srgbClr val="FFFF00"/>
                </a:highlight>
              </a:rPr>
              <a:t>8</a:t>
            </a:r>
            <a:r>
              <a:rPr lang="zh-CN" altLang="en-US" dirty="0">
                <a:highlight>
                  <a:srgbClr val="FFFF00"/>
                </a:highlight>
              </a:rPr>
              <a:t>章 中级实验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 </a:t>
            </a:r>
            <a:r>
              <a:rPr lang="en-US" altLang="zh-CN" dirty="0"/>
              <a:t>xv6fs</a:t>
            </a:r>
            <a:r>
              <a:rPr lang="zh-CN" altLang="en-US" dirty="0"/>
              <a:t>文件系统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章 设备管理</a:t>
            </a:r>
            <a:endParaRPr lang="en-US" altLang="zh-CN" dirty="0"/>
          </a:p>
          <a:p>
            <a:r>
              <a:rPr lang="zh-CN" altLang="en-US" dirty="0">
                <a:highlight>
                  <a:srgbClr val="FFFF00"/>
                </a:highlight>
              </a:rPr>
              <a:t>第</a:t>
            </a:r>
            <a:r>
              <a:rPr lang="en-US" altLang="zh-CN" dirty="0">
                <a:highlight>
                  <a:srgbClr val="FFFF00"/>
                </a:highlight>
              </a:rPr>
              <a:t>11</a:t>
            </a:r>
            <a:r>
              <a:rPr lang="zh-CN" altLang="en-US" dirty="0">
                <a:highlight>
                  <a:srgbClr val="FFFF00"/>
                </a:highlight>
              </a:rPr>
              <a:t>章 高级实验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>
                <a:highlight>
                  <a:srgbClr val="C0C0C0"/>
                </a:highlight>
              </a:rPr>
              <a:t>第</a:t>
            </a:r>
            <a:r>
              <a:rPr lang="en-US" altLang="zh-CN" dirty="0">
                <a:highlight>
                  <a:srgbClr val="C0C0C0"/>
                </a:highlight>
              </a:rPr>
              <a:t>12</a:t>
            </a:r>
            <a:r>
              <a:rPr lang="zh-CN" altLang="en-US" dirty="0">
                <a:highlight>
                  <a:srgbClr val="C0C0C0"/>
                </a:highlight>
              </a:rPr>
              <a:t>章 </a:t>
            </a:r>
            <a:r>
              <a:rPr lang="en-US" altLang="zh-CN" dirty="0">
                <a:highlight>
                  <a:srgbClr val="C0C0C0"/>
                </a:highlight>
              </a:rPr>
              <a:t>x86</a:t>
            </a:r>
            <a:r>
              <a:rPr lang="zh-CN" altLang="en-US" dirty="0">
                <a:highlight>
                  <a:srgbClr val="C0C0C0"/>
                </a:highlight>
              </a:rPr>
              <a:t>架构概述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1E5DC4-E01A-495D-80B5-6856A8A8516D}"/>
              </a:ext>
            </a:extLst>
          </p:cNvPr>
          <p:cNvSpPr txBox="1"/>
          <p:nvPr/>
        </p:nvSpPr>
        <p:spPr>
          <a:xfrm>
            <a:off x="684530" y="5543873"/>
            <a:ext cx="48243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i="0" u="none" strike="noStrike" baseline="0" dirty="0">
                <a:solidFill>
                  <a:srgbClr val="0070C0"/>
                </a:solidFill>
                <a:latin typeface="Calibri" panose="020F0502020204030204" pitchFamily="34" charset="0"/>
              </a:rPr>
              <a:t>xv6</a:t>
            </a:r>
            <a:r>
              <a:rPr lang="zh-CN" altLang="en-US" sz="1600" b="1" i="0" u="none" strike="noStrike" baseline="0" dirty="0">
                <a:solidFill>
                  <a:srgbClr val="0070C0"/>
                </a:solidFill>
                <a:latin typeface="Calibri" panose="020F0502020204030204" pitchFamily="34" charset="0"/>
              </a:rPr>
              <a:t>是</a:t>
            </a:r>
            <a:r>
              <a:rPr lang="en-US" altLang="zh-CN" sz="1600" b="1" i="0" u="none" strike="noStrike" baseline="0" dirty="0">
                <a:solidFill>
                  <a:srgbClr val="0070C0"/>
                </a:solidFill>
                <a:latin typeface="Calibri" panose="020F0502020204030204" pitchFamily="34" charset="0"/>
              </a:rPr>
              <a:t>UNIX Version 6 </a:t>
            </a:r>
            <a:r>
              <a:rPr lang="zh-CN" altLang="en-US" sz="1600" b="1" i="0" u="none" strike="noStrike" baseline="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600" b="1" i="0" u="none" strike="noStrike" baseline="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v6</a:t>
            </a:r>
            <a:r>
              <a:rPr lang="zh-CN" altLang="en-US" sz="1600" b="1" i="0" u="none" strike="noStrike" baseline="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）的简单实现</a:t>
            </a:r>
            <a:endParaRPr lang="en-US" altLang="zh-CN" sz="1600" b="1" i="0" u="none" strike="noStrike" baseline="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solidFill>
                  <a:srgbClr val="0070C0"/>
                </a:solidFill>
                <a:latin typeface="Calibri" panose="020F0502020204030204" pitchFamily="34" charset="0"/>
              </a:rPr>
              <a:t>请参见麻省理工大学的网站（</a:t>
            </a:r>
            <a:r>
              <a:rPr lang="en-US" altLang="zh-CN" b="1" dirty="0">
                <a:solidFill>
                  <a:srgbClr val="0070C0"/>
                </a:solidFill>
                <a:latin typeface="Calibri" panose="020F0502020204030204" pitchFamily="34" charset="0"/>
              </a:rPr>
              <a:t>http://pdos.csail.mit.edu/6.828/2011/xv6.html</a:t>
            </a:r>
            <a:r>
              <a:rPr lang="zh-CN" altLang="en-US" b="1" dirty="0">
                <a:solidFill>
                  <a:srgbClr val="0070C0"/>
                </a:solidFill>
                <a:latin typeface="Calibri" panose="020F0502020204030204" pitchFamily="34" charset="0"/>
              </a:rPr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403A75-26B7-BD78-15E0-B151FF713F89}"/>
              </a:ext>
            </a:extLst>
          </p:cNvPr>
          <p:cNvSpPr txBox="1"/>
          <p:nvPr/>
        </p:nvSpPr>
        <p:spPr>
          <a:xfrm>
            <a:off x="1115761" y="4717597"/>
            <a:ext cx="30242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理论课教材（</a:t>
            </a:r>
            <a:r>
              <a:rPr lang="en-US" altLang="zh-CN" dirty="0"/>
              <a:t>X86-32</a:t>
            </a:r>
            <a:r>
              <a:rPr lang="zh-CN" altLang="en-US" dirty="0"/>
              <a:t>架构）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注意：</a:t>
            </a:r>
            <a:r>
              <a:rPr lang="zh-CN" altLang="en-US" dirty="0"/>
              <a:t>与</a:t>
            </a:r>
            <a:r>
              <a:rPr lang="en-US" altLang="zh-CN" dirty="0"/>
              <a:t>LA64</a:t>
            </a:r>
            <a:r>
              <a:rPr lang="zh-CN" altLang="en-US" dirty="0"/>
              <a:t>实验平台的差异</a:t>
            </a:r>
          </a:p>
        </p:txBody>
      </p:sp>
    </p:spTree>
    <p:extLst>
      <p:ext uri="{BB962C8B-B14F-4D97-AF65-F5344CB8AC3E}">
        <p14:creationId xmlns:p14="http://schemas.microsoft.com/office/powerpoint/2010/main" val="391872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409827" y="1844675"/>
            <a:ext cx="5832475" cy="76835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ea typeface="Gulim" panose="020B0600000101010101" pitchFamily="34" charset="-127"/>
              </a:rPr>
              <a:t>Chapter 1</a:t>
            </a:r>
            <a:endParaRPr lang="ko-KR" altLang="en-US" dirty="0">
              <a:solidFill>
                <a:schemeClr val="tx1"/>
              </a:solidFill>
              <a:ea typeface="Gulim" panose="020B0600000101010101" pitchFamily="34" charset="-127"/>
            </a:endParaRPr>
          </a:p>
        </p:txBody>
      </p:sp>
      <p:sp>
        <p:nvSpPr>
          <p:cNvPr id="614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409827" y="2924177"/>
            <a:ext cx="5832475" cy="1876425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LA64 </a:t>
            </a:r>
            <a:r>
              <a:rPr sz="3600" b="1" dirty="0">
                <a:latin typeface="宋体" panose="02010600030101010101" pitchFamily="2" charset="-122"/>
                <a:ea typeface="宋体" panose="02010600030101010101" pitchFamily="2" charset="-122"/>
              </a:rPr>
              <a:t>xv6安装使用</a:t>
            </a: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800"/>
              </a:spcBef>
            </a:pP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r">
              <a:spcBef>
                <a:spcPts val="800"/>
              </a:spcBef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罗秋明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r">
              <a:spcBef>
                <a:spcPts val="800"/>
              </a:spcBef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2022-12-16</a:t>
            </a:r>
            <a:endParaRPr lang="ko-KR" altLang="en-US" sz="2000" b="1" dirty="0">
              <a:ea typeface="Gulim" panose="020B0600000101010101" pitchFamily="34" charset="-127"/>
            </a:endParaRPr>
          </a:p>
        </p:txBody>
      </p:sp>
    </p:spTree>
  </p:cSld>
  <p:clrMapOvr>
    <a:masterClrMapping/>
  </p:clrMapOvr>
  <p:transition spd="slow" advTm="5769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530" y="140337"/>
            <a:ext cx="8260080" cy="768350"/>
          </a:xfrm>
        </p:spPr>
        <p:txBody>
          <a:bodyPr/>
          <a:lstStyle/>
          <a:p>
            <a:r>
              <a:rPr dirty="0"/>
              <a:t>1.1.运行于QEMU的xv6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71750" y="1593119"/>
            <a:ext cx="6912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sz="2400" dirty="0"/>
              <a:t>1.1.1.Ubuntu20+QEMU+xv6</a:t>
            </a:r>
            <a:endParaRPr lang="zh-CN" altLang="en-US" sz="24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1187450" y="2132965"/>
            <a:ext cx="5806440" cy="226377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marL="0" indent="266700"/>
            <a:r>
              <a:rPr lang="zh-CN" sz="1800" b="0" dirty="0">
                <a:latin typeface="Calibri" panose="020F0502020204030204" pitchFamily="34" charset="0"/>
                <a:ea typeface="宋体" panose="02010600030101010101" pitchFamily="2" charset="-122"/>
              </a:rPr>
              <a:t>我们以</a:t>
            </a:r>
            <a:r>
              <a:rPr lang="en-US" sz="1800" b="0" dirty="0">
                <a:latin typeface="Calibri" panose="020F0502020204030204" pitchFamily="34" charset="0"/>
                <a:ea typeface="宋体" panose="02010600030101010101" pitchFamily="2" charset="-122"/>
              </a:rPr>
              <a:t>Ubuntu</a:t>
            </a:r>
            <a:r>
              <a:rPr lang="en-US" sz="1800" b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 </a:t>
            </a:r>
            <a:r>
              <a:rPr lang="en-US" sz="1800" b="0" dirty="0">
                <a:latin typeface="Calibri" panose="020F0502020204030204" pitchFamily="34" charset="0"/>
                <a:ea typeface="宋体" panose="02010600030101010101" pitchFamily="2" charset="-122"/>
              </a:rPr>
              <a:t>64</a:t>
            </a:r>
            <a:r>
              <a:rPr lang="zh-CN" sz="1800" b="0" dirty="0">
                <a:latin typeface="Calibri" panose="020F0502020204030204" pitchFamily="34" charset="0"/>
                <a:ea typeface="宋体" panose="02010600030101010101" pitchFamily="2" charset="-122"/>
              </a:rPr>
              <a:t>位</a:t>
            </a:r>
            <a:r>
              <a:rPr lang="en-US" sz="1800" b="0" dirty="0">
                <a:latin typeface="Calibri" panose="020F0502020204030204" pitchFamily="34" charset="0"/>
                <a:ea typeface="宋体" panose="02010600030101010101" pitchFamily="2" charset="-122"/>
              </a:rPr>
              <a:t>Linux</a:t>
            </a:r>
            <a:r>
              <a:rPr lang="zh-CN" sz="1800" b="0" dirty="0">
                <a:latin typeface="Calibri" panose="020F0502020204030204" pitchFamily="34" charset="0"/>
                <a:ea typeface="宋体" panose="02010600030101010101" pitchFamily="2" charset="-122"/>
              </a:rPr>
              <a:t>为例说明</a:t>
            </a:r>
            <a:r>
              <a:rPr lang="en-US" sz="1800" b="0" dirty="0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en-US" sz="1800" b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v6</a:t>
            </a:r>
            <a:r>
              <a:rPr lang="zh-CN" sz="1800" b="0" dirty="0">
                <a:latin typeface="Calibri" panose="020F0502020204030204" pitchFamily="34" charset="0"/>
                <a:ea typeface="宋体" panose="02010600030101010101" pitchFamily="2" charset="-122"/>
              </a:rPr>
              <a:t>的安装过程。在该操作系统环境中，以</a:t>
            </a:r>
            <a:r>
              <a:rPr lang="en-US" sz="1800" b="0" dirty="0">
                <a:latin typeface="Calibri" panose="020F0502020204030204" pitchFamily="34" charset="0"/>
                <a:ea typeface="宋体" panose="02010600030101010101" pitchFamily="2" charset="-122"/>
              </a:rPr>
              <a:t>QEMU</a:t>
            </a:r>
            <a:r>
              <a:rPr lang="zh-CN" sz="1800" b="0" dirty="0">
                <a:latin typeface="Calibri" panose="020F0502020204030204" pitchFamily="34" charset="0"/>
                <a:ea typeface="宋体" panose="02010600030101010101" pitchFamily="2" charset="-122"/>
              </a:rPr>
              <a:t>仿真系统来运行</a:t>
            </a:r>
            <a:r>
              <a:rPr lang="en-US" sz="1800" b="0" dirty="0">
                <a:latin typeface="Calibri" panose="020F0502020204030204" pitchFamily="34" charset="0"/>
                <a:ea typeface="宋体" panose="02010600030101010101" pitchFamily="2" charset="-122"/>
              </a:rPr>
              <a:t>xv6</a:t>
            </a:r>
            <a:r>
              <a:rPr lang="zh-CN" sz="1800" b="0" dirty="0">
                <a:latin typeface="Calibri" panose="020F0502020204030204" pitchFamily="34" charset="0"/>
                <a:ea typeface="宋体" panose="02010600030101010101" pitchFamily="2" charset="-122"/>
              </a:rPr>
              <a:t>的。。</a:t>
            </a:r>
            <a:endParaRPr lang="zh-CN" altLang="en-US" sz="1800" b="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419920" y="2737926"/>
            <a:ext cx="2027618" cy="283464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530" y="386717"/>
            <a:ext cx="8260080" cy="521970"/>
          </a:xfrm>
        </p:spPr>
        <p:txBody>
          <a:bodyPr/>
          <a:lstStyle/>
          <a:p>
            <a:r>
              <a:rPr sz="2800" dirty="0"/>
              <a:t>1.1.1.Ubuntu20+QEMU+xv6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530" y="1125857"/>
            <a:ext cx="8271510" cy="523221"/>
          </a:xfrm>
        </p:spPr>
        <p:txBody>
          <a:bodyPr/>
          <a:lstStyle/>
          <a:p>
            <a:r>
              <a:rPr lang="zh-CN" altLang="en-US" sz="2400" dirty="0"/>
              <a:t>QEMU安装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87450" y="1772920"/>
            <a:ext cx="6036310" cy="179197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marL="0" indent="266700"/>
            <a:r>
              <a:rPr lang="zh-CN" sz="1800" b="0">
                <a:latin typeface="Calibri" panose="020F0502020204030204" pitchFamily="34" charset="0"/>
                <a:ea typeface="宋体" panose="02010600030101010101" pitchFamily="2" charset="-122"/>
              </a:rPr>
              <a:t>以管理员身份，在终端窗口直接执行</a:t>
            </a:r>
            <a:r>
              <a:rPr lang="en-US" sz="1800" b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sz="1800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pt-get install qemu-</a:t>
            </a:r>
            <a:r>
              <a:rPr lang="en-US" sz="1800" b="0">
                <a:latin typeface="Calibri" panose="020F0502020204030204" pitchFamily="34" charset="0"/>
                <a:ea typeface="宋体" panose="02010600030101010101" pitchFamily="2" charset="-122"/>
              </a:rPr>
              <a:t>system</a:t>
            </a:r>
            <a:r>
              <a:rPr lang="zh-CN" sz="1800" b="0">
                <a:latin typeface="Calibri" panose="020F0502020204030204" pitchFamily="34" charset="0"/>
                <a:ea typeface="宋体" panose="02010600030101010101" pitchFamily="2" charset="-122"/>
              </a:rPr>
              <a:t>命令即可完成安装。</a:t>
            </a:r>
            <a:endParaRPr lang="zh-CN" altLang="en-US" sz="1800" b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530" y="1125857"/>
            <a:ext cx="8271510" cy="575023"/>
          </a:xfrm>
        </p:spPr>
        <p:txBody>
          <a:bodyPr/>
          <a:lstStyle/>
          <a:p>
            <a:r>
              <a:rPr sz="2400" dirty="0"/>
              <a:t>配置交叉编译工具链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41606" y="2553970"/>
            <a:ext cx="7862674" cy="82740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457200" algn="just">
              <a:buClrTx/>
              <a:buSzTx/>
              <a:buFont typeface="+mj-lt"/>
              <a:buNone/>
            </a:pPr>
            <a:r>
              <a:rPr lang="en-US" altLang="zh-CN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wget https://github.com/loongson/build-tools/releases/download/2022.05.29/loongarch64-clfs-5.0-cross-tools-gcc-full.tar.x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331595" y="1631950"/>
            <a:ext cx="675513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266700"/>
            <a:r>
              <a:rPr lang="zh-CN" sz="1800" b="0">
                <a:latin typeface="Calibri" panose="020F0502020204030204" pitchFamily="34" charset="0"/>
                <a:ea typeface="宋体" panose="02010600030101010101" pitchFamily="2" charset="-122"/>
              </a:rPr>
              <a:t>为了能编译在</a:t>
            </a:r>
            <a:r>
              <a:rPr lang="en-US" sz="1800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LoongArch</a:t>
            </a:r>
            <a:r>
              <a:rPr lang="zh-CN" sz="1800" b="0">
                <a:latin typeface="Calibri" panose="020F0502020204030204" pitchFamily="34" charset="0"/>
                <a:ea typeface="宋体" panose="02010600030101010101" pitchFamily="2" charset="-122"/>
              </a:rPr>
              <a:t>下运行的</a:t>
            </a:r>
            <a:r>
              <a:rPr lang="en-US" sz="1800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xv6</a:t>
            </a:r>
            <a:r>
              <a:rPr lang="zh-CN" sz="1800" b="0">
                <a:latin typeface="Calibri" panose="020F0502020204030204" pitchFamily="34" charset="0"/>
                <a:ea typeface="宋体" panose="02010600030101010101" pitchFamily="2" charset="-122"/>
              </a:rPr>
              <a:t>内核，需要下载交叉编译工具链，在</a:t>
            </a:r>
            <a:r>
              <a:rPr lang="en-US" sz="1800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shell</a:t>
            </a:r>
            <a:r>
              <a:rPr lang="zh-CN" sz="1800" b="0">
                <a:latin typeface="Calibri" panose="020F0502020204030204" pitchFamily="34" charset="0"/>
                <a:ea typeface="宋体" panose="02010600030101010101" pitchFamily="2" charset="-122"/>
              </a:rPr>
              <a:t>中执行如下命令下载工具链包loongarch64-clfs-5.0-cross-tools-gcc-full.tar.xz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54279" y="3546856"/>
            <a:ext cx="7088920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266700"/>
            <a:r>
              <a:rPr lang="zh-CN" sz="1800" b="0" dirty="0">
                <a:latin typeface="Calibri" panose="020F0502020204030204" pitchFamily="34" charset="0"/>
                <a:ea typeface="宋体" panose="02010600030101010101" pitchFamily="2" charset="-122"/>
              </a:rPr>
              <a:t>下载完工具链需要配置交叉编译工具的环境变量，可通过修改</a:t>
            </a:r>
            <a:r>
              <a:rPr lang="en-US" sz="1800" b="0" dirty="0">
                <a:latin typeface="Calibri" panose="020F0502020204030204" pitchFamily="34" charset="0"/>
                <a:ea typeface="宋体" panose="02010600030101010101" pitchFamily="2" charset="-122"/>
              </a:rPr>
              <a:t>/</a:t>
            </a:r>
            <a:r>
              <a:rPr lang="en-US" sz="1800" b="0" dirty="0" err="1">
                <a:latin typeface="Calibri" panose="020F0502020204030204" pitchFamily="34" charset="0"/>
                <a:ea typeface="宋体" panose="02010600030101010101" pitchFamily="2" charset="-122"/>
              </a:rPr>
              <a:t>etc</a:t>
            </a:r>
            <a:r>
              <a:rPr lang="en-US" sz="1800" b="0" dirty="0">
                <a:latin typeface="Calibri" panose="020F0502020204030204" pitchFamily="34" charset="0"/>
                <a:ea typeface="宋体" panose="02010600030101010101" pitchFamily="2" charset="-122"/>
              </a:rPr>
              <a:t>/profile</a:t>
            </a:r>
            <a:r>
              <a:rPr lang="zh-CN" sz="1800" b="0" dirty="0">
                <a:latin typeface="Calibri" panose="020F0502020204030204" pitchFamily="34" charset="0"/>
                <a:ea typeface="宋体" panose="02010600030101010101" pitchFamily="2" charset="-122"/>
              </a:rPr>
              <a:t>文件实现，在该文件中添加如下几条语句：</a:t>
            </a:r>
            <a:endParaRPr lang="zh-CN" altLang="en-US" sz="1800" b="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4437380"/>
            <a:ext cx="8956039" cy="123063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indent="457200" algn="just" defTabSz="0"/>
            <a:r>
              <a:rPr lang="en-US" altLang="zh-CN" b="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CC_PREFIX=/opt/cross-tools</a:t>
            </a:r>
          </a:p>
          <a:p>
            <a:pPr indent="457200" algn="just"/>
            <a:r>
              <a:rPr lang="en-US" altLang="zh-CN" b="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export PATH=$CC_PREFIX/bin:$PATH</a:t>
            </a:r>
          </a:p>
          <a:p>
            <a:pPr indent="457200" algn="just"/>
            <a:r>
              <a:rPr lang="en-US" altLang="zh-CN" b="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export LD_LIBRARY_PATH=$CC_PREFIX/lib:$LD_LIBRARY_PATH</a:t>
            </a:r>
          </a:p>
          <a:p>
            <a:pPr indent="457200" algn="just"/>
            <a:r>
              <a:rPr lang="en-US" altLang="zh-CN" b="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export LD_LIBRARY_PATH=$CC_PREFIX/loongarch64-unknown-linux-	gnu/lib/:$LD_LIBRARY_PATH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530" y="1125857"/>
            <a:ext cx="8271510" cy="575023"/>
          </a:xfrm>
        </p:spPr>
        <p:txBody>
          <a:bodyPr/>
          <a:lstStyle/>
          <a:p>
            <a:r>
              <a:rPr sz="2400" dirty="0"/>
              <a:t>配置交叉编译工具链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331595" y="1631950"/>
            <a:ext cx="675513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266700"/>
            <a:r>
              <a:rPr sz="1800" b="0">
                <a:latin typeface="Calibri" panose="020F0502020204030204" pitchFamily="34" charset="0"/>
                <a:ea typeface="宋体" panose="02010600030101010101" pitchFamily="2" charset="-122"/>
              </a:rPr>
              <a:t>通过命令loongarch64-unknown-linux-gnu-gcc --version可以检验是否设置成功，看到如图 1</a:t>
            </a:r>
            <a:r>
              <a:rPr lang="en-US" sz="1800" b="0">
                <a:latin typeface="Calibri" panose="020F0502020204030204" pitchFamily="34" charset="0"/>
                <a:ea typeface="宋体" panose="02010600030101010101" pitchFamily="2" charset="-122"/>
              </a:rPr>
              <a:t>-</a:t>
            </a:r>
            <a:r>
              <a:rPr sz="1800" b="0">
                <a:latin typeface="Calibri" panose="020F0502020204030204" pitchFamily="34" charset="0"/>
                <a:ea typeface="宋体" panose="02010600030101010101" pitchFamily="2" charset="-122"/>
              </a:rPr>
              <a:t>2的提示则说明已正确设置。</a:t>
            </a: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555183" y="2240698"/>
            <a:ext cx="5488010" cy="356446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1955800" y="5841577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266700" algn="ctr"/>
            <a:r>
              <a:rPr 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图</a:t>
            </a:r>
            <a:r>
              <a:rPr lang="en-US" sz="18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1-2</a:t>
            </a:r>
            <a:r>
              <a:rPr lang="zh-CN" sz="1800" b="1" dirty="0">
                <a:latin typeface="Calibri" panose="020F0502020204030204" pitchFamily="34" charset="0"/>
                <a:ea typeface="宋体" panose="02010600030101010101" pitchFamily="2" charset="-122"/>
              </a:rPr>
              <a:t>检验工具链环境变量设置</a:t>
            </a:r>
            <a:endParaRPr lang="zh-CN" altLang="en-US" sz="1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555183" y="2924965"/>
            <a:ext cx="4680325" cy="504035"/>
          </a:xfrm>
          <a:prstGeom prst="roundRect">
            <a:avLst/>
          </a:prstGeom>
          <a:noFill/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530" y="1125857"/>
            <a:ext cx="8271510" cy="1317972"/>
          </a:xfrm>
        </p:spPr>
        <p:txBody>
          <a:bodyPr/>
          <a:lstStyle/>
          <a:p>
            <a:r>
              <a:rPr lang="zh-CN" altLang="en-US" sz="2400" dirty="0"/>
              <a:t>xv6安装</a:t>
            </a:r>
            <a:endParaRPr lang="zh-CN" altLang="en-US" sz="2000" dirty="0"/>
          </a:p>
        </p:txBody>
      </p:sp>
      <p:sp>
        <p:nvSpPr>
          <p:cNvPr id="101" name="文本框 100"/>
          <p:cNvSpPr txBox="1"/>
          <p:nvPr/>
        </p:nvSpPr>
        <p:spPr>
          <a:xfrm>
            <a:off x="1331595" y="1701165"/>
            <a:ext cx="7598410" cy="31076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742950" lvl="1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000" b="0" kern="0" dirty="0">
                <a:latin typeface="+mn-lt"/>
                <a:ea typeface="Arial" panose="020B0604020202020204" pitchFamily="34" charset="0"/>
                <a:cs typeface="+mn-ea"/>
              </a:rPr>
              <a:t>在github网站https://github.com/SKT-CPUOS/xv6-loongarch-exp下载xv6源码包xv6-loongarch-exp-main.zip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000" b="0" kern="0" dirty="0">
                <a:latin typeface="+mn-lt"/>
                <a:ea typeface="Arial" panose="020B0604020202020204" pitchFamily="34" charset="0"/>
                <a:cs typeface="+mn-ea"/>
              </a:rPr>
              <a:t>用unzip xv6-loongarch-exp-main.zip命令解压缩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000" b="0" kern="0" dirty="0">
                <a:latin typeface="+mn-lt"/>
                <a:ea typeface="Arial" panose="020B0604020202020204" pitchFamily="34" charset="0"/>
                <a:cs typeface="+mn-ea"/>
              </a:rPr>
              <a:t>进入xv6目录中执行make all即可完成编译。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000" b="0" kern="0" dirty="0">
                <a:latin typeface="+mn-lt"/>
                <a:ea typeface="Arial" panose="020B0604020202020204" pitchFamily="34" charset="0"/>
                <a:cs typeface="+mn-ea"/>
              </a:rPr>
              <a:t>在xv6目录的qemu-loongarch-runenv下执行./run_loongarch.sh -k ../kernel/kernel即可启动仿真运行，）。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000" b="0" kern="0" dirty="0">
                <a:latin typeface="+mn-lt"/>
                <a:ea typeface="Arial" panose="020B0604020202020204" pitchFamily="34" charset="0"/>
                <a:cs typeface="+mn-ea"/>
              </a:rPr>
              <a:t>需要退出仿真时可以先按下“Ctrl+a”松开后再按“x”来结束仿真。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267585" y="298894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 algn="ctr"/>
            <a:r>
              <a:rPr lang="en-US" sz="1800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en-US" sz="1800" b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79930" y="219710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 algn="ctr"/>
            <a:r>
              <a:rPr lang="en-US" sz="1800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en-US" sz="1800" b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2583070" y="1768216"/>
            <a:ext cx="5555725" cy="34559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" name="文本框 102"/>
          <p:cNvSpPr txBox="1"/>
          <p:nvPr/>
        </p:nvSpPr>
        <p:spPr>
          <a:xfrm>
            <a:off x="1979930" y="523240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266700" algn="ctr"/>
            <a:r>
              <a:rPr lang="zh-CN" sz="1800" b="1">
                <a:latin typeface="Calibri" panose="020F0502020204030204" pitchFamily="34" charset="0"/>
                <a:ea typeface="宋体" panose="02010600030101010101" pitchFamily="2" charset="-122"/>
              </a:rPr>
              <a:t>图</a:t>
            </a:r>
            <a:r>
              <a:rPr lang="en-US" sz="1800" b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1-3 Ubuntu20+QEMU+xv6</a:t>
            </a:r>
            <a:r>
              <a:rPr lang="zh-CN" sz="1800" b="1">
                <a:latin typeface="Calibri" panose="020F0502020204030204" pitchFamily="34" charset="0"/>
                <a:ea typeface="宋体" panose="02010600030101010101" pitchFamily="2" charset="-122"/>
              </a:rPr>
              <a:t>运行示意图</a:t>
            </a:r>
            <a:endParaRPr lang="zh-CN" altLang="en-US" sz="1800" b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2583071" y="4875906"/>
            <a:ext cx="2708980" cy="34826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5479a6c-c3b1-4b49-a53a-13991fc0b588"/>
  <p:tag name="COMMONDATA" val="eyJoZGlkIjoiMWMyZjU3ZWZiYzIxYTU2NWY4NzZiMDcyYjU2ZTJmMjk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165,&quot;width&quot;:4410}"/>
</p:tagLst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AU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AU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Pages>44</Pages>
  <Words>1195</Words>
  <Application>Microsoft Office PowerPoint</Application>
  <PresentationFormat>全屏显示(4:3)</PresentationFormat>
  <Paragraphs>137</Paragraphs>
  <Slides>18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MS Gothic</vt:lpstr>
      <vt:lpstr>楷体</vt:lpstr>
      <vt:lpstr>宋体</vt:lpstr>
      <vt:lpstr>Arial</vt:lpstr>
      <vt:lpstr>Arial Black</vt:lpstr>
      <vt:lpstr>Calibri</vt:lpstr>
      <vt:lpstr>Cambria</vt:lpstr>
      <vt:lpstr>Corbel</vt:lpstr>
      <vt:lpstr>Times New Roman</vt:lpstr>
      <vt:lpstr>Wingdings</vt:lpstr>
      <vt:lpstr>cod4e</vt:lpstr>
      <vt:lpstr>LoongArch64</vt:lpstr>
      <vt:lpstr>外围与背景知识</vt:lpstr>
      <vt:lpstr>理论课教材</vt:lpstr>
      <vt:lpstr>Chapter 1</vt:lpstr>
      <vt:lpstr>1.1.运行于QEMU的xv6</vt:lpstr>
      <vt:lpstr>1.1.1.Ubuntu20+QEMU+xv6</vt:lpstr>
      <vt:lpstr>PowerPoint 演示文稿</vt:lpstr>
      <vt:lpstr>PowerPoint 演示文稿</vt:lpstr>
      <vt:lpstr>PowerPoint 演示文稿</vt:lpstr>
      <vt:lpstr>1.2.调试观察</vt:lpstr>
      <vt:lpstr>1.2.1.xv6 shell命令</vt:lpstr>
      <vt:lpstr>PowerPoint 演示文稿</vt:lpstr>
      <vt:lpstr>1.2.2.QEMU+gdb调试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...</dc:title>
  <dc:creator>Peter Ashenden</dc:creator>
  <cp:lastModifiedBy>L6-505</cp:lastModifiedBy>
  <cp:revision>587</cp:revision>
  <dcterms:created xsi:type="dcterms:W3CDTF">2018-08-21T07:05:00Z</dcterms:created>
  <dcterms:modified xsi:type="dcterms:W3CDTF">2022-12-11T09:10:10Z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714126F5FE584A51939C7B788336C8EC</vt:lpwstr>
  </property>
</Properties>
</file>