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70" r:id="rId2"/>
    <p:sldId id="258" r:id="rId3"/>
    <p:sldId id="350" r:id="rId4"/>
    <p:sldId id="368" r:id="rId5"/>
    <p:sldId id="351" r:id="rId6"/>
    <p:sldId id="369" r:id="rId7"/>
    <p:sldId id="370" r:id="rId8"/>
    <p:sldId id="348" r:id="rId9"/>
    <p:sldId id="352" r:id="rId10"/>
    <p:sldId id="371" r:id="rId11"/>
    <p:sldId id="353" r:id="rId12"/>
    <p:sldId id="372" r:id="rId13"/>
    <p:sldId id="373" r:id="rId14"/>
    <p:sldId id="374" r:id="rId15"/>
    <p:sldId id="375" r:id="rId16"/>
    <p:sldId id="376" r:id="rId17"/>
    <p:sldId id="377" r:id="rId18"/>
    <p:sldId id="354" r:id="rId19"/>
    <p:sldId id="378" r:id="rId20"/>
    <p:sldId id="349" r:id="rId21"/>
    <p:sldId id="379" r:id="rId22"/>
    <p:sldId id="380" r:id="rId23"/>
  </p:sldIdLst>
  <p:sldSz cx="9144000" cy="6858000" type="screen4x3"/>
  <p:notesSz cx="7099300" cy="10234613"/>
  <p:custDataLst>
    <p:tags r:id="rId26"/>
  </p:custDataLst>
  <p:defaultTextStyle>
    <a:defPPr>
      <a:defRPr lang="en-AU"/>
    </a:defPPr>
    <a:lvl1pPr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0000"/>
    <a:srgbClr val="008000"/>
    <a:srgbClr val="A47B38"/>
    <a:srgbClr val="CC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90" autoAdjust="0"/>
    <p:restoredTop sz="95126" autoAdjust="0"/>
  </p:normalViewPr>
  <p:slideViewPr>
    <p:cSldViewPr snapToObjects="1">
      <p:cViewPr varScale="1">
        <p:scale>
          <a:sx n="114" d="100"/>
          <a:sy n="114" d="100"/>
        </p:scale>
        <p:origin x="564" y="108"/>
      </p:cViewPr>
      <p:guideLst>
        <p:guide orient="horz" pos="2160"/>
        <p:guide pos="2756"/>
      </p:guideLst>
    </p:cSldViewPr>
  </p:slideViewPr>
  <p:notesTextViewPr>
    <p:cViewPr>
      <p:scale>
        <a:sx n="3" d="2"/>
        <a:sy n="3" d="2"/>
      </p:scale>
      <p:origin x="0" y="0"/>
    </p:cViewPr>
  </p:notesTextViewPr>
  <p:sorterViewPr showFormatting="0">
    <p:cViewPr>
      <p:scale>
        <a:sx n="66" d="100"/>
        <a:sy n="66" d="100"/>
      </p:scale>
      <p:origin x="0" y="11856"/>
    </p:cViewPr>
  </p:sorterViewPr>
  <p:notesViewPr>
    <p:cSldViewPr snapToObjects="1">
      <p:cViewPr varScale="1">
        <p:scale>
          <a:sx n="85" d="100"/>
          <a:sy n="85" d="100"/>
        </p:scale>
        <p:origin x="4195" y="53"/>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ln>
          <a:effectLst/>
        </p:spPr>
        <p:txBody>
          <a:bodyPr vert="horz" wrap="square" lIns="96661" tIns="48331" rIns="96661" bIns="48331" numCol="1" anchor="t" anchorCtr="0" compatLnSpc="1"/>
          <a:lstStyle>
            <a:lvl1pPr algn="l" defTabSz="966470">
              <a:defRPr sz="1300" noProof="1">
                <a:latin typeface="Times New Roman" panose="02020603050405020304"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ln>
          <a:effectLst/>
        </p:spPr>
        <p:txBody>
          <a:bodyPr vert="horz" wrap="square" lIns="96661" tIns="48331" rIns="96661" bIns="48331" numCol="1" anchor="t" anchorCtr="0" compatLnSpc="1"/>
          <a:lstStyle>
            <a:lvl1pPr algn="r" defTabSz="966470">
              <a:defRPr sz="1300" noProof="1">
                <a:latin typeface="Times New Roman" panose="02020603050405020304" pitchFamily="18" charset="0"/>
              </a:defRPr>
            </a:lvl1pPr>
          </a:lstStyle>
          <a:p>
            <a:fld id="{B8DD1BC6-AC36-4FF9-8238-2532DC363B4C}" type="datetime3">
              <a:rPr lang="en-AU" altLang="zh-CN"/>
              <a:t>11 December, 2022</a:t>
            </a:fld>
            <a:endParaRPr lang="en-AU" altLang="zh-CN"/>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ln>
          <a:effectLst/>
        </p:spPr>
        <p:txBody>
          <a:bodyPr vert="horz" wrap="square" lIns="96661" tIns="48331" rIns="96661" bIns="48331" numCol="1" anchor="b" anchorCtr="0" compatLnSpc="1"/>
          <a:lstStyle>
            <a:lvl1pPr algn="l" defTabSz="966470">
              <a:defRPr sz="1300" noProof="1">
                <a:latin typeface="Times New Roman" panose="02020603050405020304" pitchFamily="18" charset="0"/>
              </a:defRPr>
            </a:lvl1pPr>
          </a:lstStyle>
          <a:p>
            <a:pPr>
              <a:defRPr/>
            </a:pPr>
            <a:r>
              <a:rPr lang="en-AU"/>
              <a:t>Chapter 4 — The Processor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ln>
          <a:effectLst/>
        </p:spPr>
        <p:txBody>
          <a:bodyPr vert="horz" wrap="square" lIns="96661" tIns="48331" rIns="96661" bIns="48331" numCol="1" anchor="b" anchorCtr="0" compatLnSpc="1"/>
          <a:lstStyle>
            <a:lvl1pPr algn="r" defTabSz="966470">
              <a:defRPr sz="1300" noProof="1">
                <a:latin typeface="Times New Roman" panose="02020603050405020304" pitchFamily="18" charset="0"/>
              </a:defRPr>
            </a:lvl1pPr>
          </a:lstStyle>
          <a:p>
            <a:pPr>
              <a:defRPr/>
            </a:pPr>
            <a:fld id="{FF8BAB52-17FC-40D7-B5CE-8C5AAF8E55AD}" type="slidenum">
              <a:rPr lang="en-AU" altLang="zh-CN"/>
              <a:t>‹#›</a:t>
            </a:fld>
            <a:endParaRPr lang="en-AU"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661" tIns="48331" rIns="96661" bIns="48331" numCol="1" anchor="t" anchorCtr="0" compatLnSpc="1"/>
          <a:lstStyle>
            <a:lvl1pPr algn="l" defTabSz="966470">
              <a:defRPr sz="1300" noProof="1">
                <a:latin typeface="Times New Roman" panose="02020603050405020304"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6661" tIns="48331" rIns="96661" bIns="48331" numCol="1" anchor="t" anchorCtr="0" compatLnSpc="1"/>
          <a:lstStyle>
            <a:lvl1pPr algn="r" defTabSz="966470">
              <a:defRPr sz="1300" noProof="1">
                <a:latin typeface="Times New Roman" panose="02020603050405020304" pitchFamily="18" charset="0"/>
              </a:defRPr>
            </a:lvl1pPr>
          </a:lstStyle>
          <a:p>
            <a:fld id="{4258AB47-D1CA-4C9D-800D-3A82B0415FE5}" type="datetime3">
              <a:rPr lang="en-AU" altLang="zh-CN"/>
              <a:t>11 December, 2022</a:t>
            </a:fld>
            <a:endParaRPr lang="en-AU" altLang="zh-CN"/>
          </a:p>
        </p:txBody>
      </p:sp>
      <p:sp>
        <p:nvSpPr>
          <p:cNvPr id="5124" name="Rectangle 4"/>
          <p:cNvSpPr>
            <a:spLocks noGrp="1" noRot="1" noChangeAspect="1" noChangeArrowheads="1" noTextEdit="1"/>
          </p:cNvSpPr>
          <p:nvPr>
            <p:ph type="sldImg" idx="4294967295"/>
          </p:nvPr>
        </p:nvSpPr>
        <p:spPr bwMode="auto">
          <a:xfrm>
            <a:off x="990600" y="768350"/>
            <a:ext cx="5118100"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9"/>
          </p:nvPr>
        </p:nvSpPr>
        <p:spPr bwMode="auto">
          <a:xfrm>
            <a:off x="946150" y="4862513"/>
            <a:ext cx="5207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lstStyle/>
          <a:p>
            <a:pPr lvl="0"/>
            <a:r>
              <a:rPr lang="en-AU" altLang="zh-CN"/>
              <a:t>Click to edit Master text styles</a:t>
            </a:r>
          </a:p>
          <a:p>
            <a:pPr lvl="1"/>
            <a:r>
              <a:rPr lang="en-AU" altLang="zh-CN"/>
              <a:t>Second level</a:t>
            </a:r>
          </a:p>
          <a:p>
            <a:pPr lvl="2"/>
            <a:r>
              <a:rPr lang="en-AU" altLang="zh-CN"/>
              <a:t>Third level</a:t>
            </a:r>
          </a:p>
          <a:p>
            <a:pPr lvl="3"/>
            <a:r>
              <a:rPr lang="en-AU" altLang="zh-CN"/>
              <a:t>Fourth level</a:t>
            </a:r>
          </a:p>
          <a:p>
            <a:pPr lvl="4"/>
            <a:r>
              <a:rPr lang="en-AU" altLang="zh-CN"/>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6661" tIns="48331" rIns="96661" bIns="48331" numCol="1" anchor="b" anchorCtr="0" compatLnSpc="1"/>
          <a:lstStyle>
            <a:lvl1pPr algn="l" defTabSz="966470">
              <a:defRPr sz="1300" noProof="1">
                <a:latin typeface="Times New Roman" panose="02020603050405020304" pitchFamily="18" charset="0"/>
              </a:defRPr>
            </a:lvl1pPr>
          </a:lstStyle>
          <a:p>
            <a:pPr>
              <a:defRPr/>
            </a:pPr>
            <a:r>
              <a:rPr lang="en-AU"/>
              <a:t>Chapter 4 — The Processor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6661" tIns="48331" rIns="96661" bIns="48331" numCol="1" anchor="b" anchorCtr="0" compatLnSpc="1"/>
          <a:lstStyle>
            <a:lvl1pPr algn="r" defTabSz="966470">
              <a:defRPr sz="1300" noProof="1">
                <a:latin typeface="Times New Roman" panose="02020603050405020304" pitchFamily="18" charset="0"/>
              </a:defRPr>
            </a:lvl1pPr>
          </a:lstStyle>
          <a:p>
            <a:pPr>
              <a:defRPr/>
            </a:pPr>
            <a:fld id="{8E34D9E6-C271-40BD-9C57-8EFB9F16196B}" type="slidenum">
              <a:rPr lang="en-AU" altLang="zh-CN"/>
              <a:t>‹#›</a:t>
            </a:fld>
            <a:endParaRPr lang="en-AU" altLang="zh-CN"/>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r>
              <a:rPr lang="en-AU" altLang="zh-CN" sz="1300">
                <a:latin typeface="Times New Roman" panose="02020603050405020304" pitchFamily="18" charset="0"/>
              </a:rPr>
              <a:t>Morgan Kaufmann Publishers</a:t>
            </a:r>
          </a:p>
        </p:txBody>
      </p:sp>
      <p:sp>
        <p:nvSpPr>
          <p:cNvPr id="717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fld id="{6AA70883-DE0E-4D75-AC4D-6EFF43CDAC04}" type="datetime3">
              <a:rPr lang="en-AU" altLang="zh-CN" sz="1300" smtClean="0">
                <a:latin typeface="Times New Roman" panose="02020603050405020304" pitchFamily="18" charset="0"/>
              </a:rPr>
              <a:t>11 December, 2022</a:t>
            </a:fld>
            <a:endParaRPr lang="en-AU" altLang="zh-CN" sz="1300">
              <a:latin typeface="Times New Roman" panose="02020603050405020304" pitchFamily="18" charset="0"/>
            </a:endParaRPr>
          </a:p>
        </p:txBody>
      </p:sp>
      <p:sp>
        <p:nvSpPr>
          <p:cNvPr id="7171"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r>
              <a:rPr lang="en-AU" altLang="zh-CN" sz="1300">
                <a:latin typeface="Times New Roman" panose="02020603050405020304" pitchFamily="18" charset="0"/>
              </a:rPr>
              <a:t>Chapter 4 — The Processor</a:t>
            </a:r>
          </a:p>
        </p:txBody>
      </p:sp>
      <p:sp>
        <p:nvSpPr>
          <p:cNvPr id="717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defTabSz="914400"/>
            <a:fld id="{DB60C33C-4351-412F-B9E3-E2D73C35702A}" type="slidenum">
              <a:rPr lang="en-AU" altLang="zh-CN" sz="1300" smtClean="0">
                <a:latin typeface="Times New Roman" panose="02020603050405020304" pitchFamily="18" charset="0"/>
              </a:rPr>
              <a:t>1</a:t>
            </a:fld>
            <a:endParaRPr lang="en-AU" altLang="zh-CN" sz="1300">
              <a:latin typeface="Times New Roman" panose="02020603050405020304" pitchFamily="18" charset="0"/>
            </a:endParaRPr>
          </a:p>
        </p:txBody>
      </p:sp>
      <p:sp>
        <p:nvSpPr>
          <p:cNvPr id="7173" name="Rectangle 2"/>
          <p:cNvSpPr>
            <a:spLocks noGrp="1" noRot="1" noChangeAspect="1" noChangeArrowheads="1" noTextEdit="1"/>
          </p:cNvSpPr>
          <p:nvPr>
            <p:ph type="sldImg" idx="4294967295"/>
          </p:nvPr>
        </p:nvSpPr>
        <p:spPr>
          <a:xfrm>
            <a:off x="990600" y="768350"/>
            <a:ext cx="5118100" cy="3838575"/>
          </a:xfrm>
        </p:spPr>
      </p:sp>
      <p:sp>
        <p:nvSpPr>
          <p:cNvPr id="7174" name="Rectangle 3"/>
          <p:cNvSpPr>
            <a:spLocks noGrp="1" noChangeArrowheads="1"/>
          </p:cNvSpPr>
          <p:nvPr>
            <p:ph type="body" idx="4294967295"/>
          </p:nvPr>
        </p:nvSpPr>
        <p:spPr/>
        <p:txBody>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68D44D-2DC5-4822-8474-C7953B52B6D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4258AB47-D1CA-4C9D-800D-3A82B0415FE5}" type="datetime3">
              <a:rPr lang="en-AU" altLang="zh-CN" smtClean="0"/>
              <a:t>11 December, 2022</a:t>
            </a:fld>
            <a:endParaRPr lang="en-AU"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1"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5" name="Rectangle 36"/>
          <p:cNvSpPr>
            <a:spLocks noChangeArrowheads="1"/>
          </p:cNvSpPr>
          <p:nvPr/>
        </p:nvSpPr>
        <p:spPr bwMode="auto">
          <a:xfrm>
            <a:off x="1981201"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6" name="Rectangle 37"/>
          <p:cNvSpPr>
            <a:spLocks noChangeArrowheads="1"/>
          </p:cNvSpPr>
          <p:nvPr/>
        </p:nvSpPr>
        <p:spPr bwMode="auto">
          <a:xfrm>
            <a:off x="1763714" y="2708277"/>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7" name="Rectangle 38"/>
          <p:cNvSpPr>
            <a:spLocks noChangeArrowheads="1"/>
          </p:cNvSpPr>
          <p:nvPr userDrawn="1"/>
        </p:nvSpPr>
        <p:spPr bwMode="auto">
          <a:xfrm>
            <a:off x="0" y="0"/>
            <a:ext cx="9144000" cy="11255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9" name="Rectangle 48"/>
          <p:cNvSpPr>
            <a:spLocks noChangeArrowheads="1"/>
          </p:cNvSpPr>
          <p:nvPr/>
        </p:nvSpPr>
        <p:spPr bwMode="auto">
          <a:xfrm>
            <a:off x="1619251" y="549277"/>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11" name="TextBox 15"/>
          <p:cNvSpPr txBox="1">
            <a:spLocks noChangeArrowheads="1"/>
          </p:cNvSpPr>
          <p:nvPr userDrawn="1"/>
        </p:nvSpPr>
        <p:spPr bwMode="auto">
          <a:xfrm>
            <a:off x="2098267" y="104775"/>
            <a:ext cx="54373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r>
              <a:rPr lang="en-GB" altLang="zh-CN" sz="3000" b="1" dirty="0">
                <a:solidFill>
                  <a:schemeClr val="bg1"/>
                </a:solidFill>
                <a:latin typeface="Corbel" panose="020B0503020204020204" pitchFamily="34" charset="0"/>
                <a:ea typeface="宋体" panose="02010600030101010101" pitchFamily="2" charset="-122"/>
              </a:rPr>
              <a:t>xv6 Operating</a:t>
            </a:r>
            <a:r>
              <a:rPr lang="en-GB" altLang="zh-CN" sz="3000" b="1" baseline="0" dirty="0">
                <a:solidFill>
                  <a:schemeClr val="bg1"/>
                </a:solidFill>
                <a:latin typeface="Corbel" panose="020B0503020204020204" pitchFamily="34" charset="0"/>
                <a:ea typeface="宋体" panose="02010600030101010101" pitchFamily="2" charset="-122"/>
              </a:rPr>
              <a:t> System </a:t>
            </a:r>
            <a:r>
              <a:rPr lang="en-US" altLang="zh-CN" sz="3000" b="1" baseline="0" dirty="0">
                <a:solidFill>
                  <a:schemeClr val="bg1"/>
                </a:solidFill>
                <a:latin typeface="Corbel" panose="020B0503020204020204" pitchFamily="34" charset="0"/>
                <a:ea typeface="宋体" panose="02010600030101010101" pitchFamily="2" charset="-122"/>
              </a:rPr>
              <a:t>——EXP</a:t>
            </a:r>
            <a:endParaRPr lang="en-US" altLang="zh-CN" sz="3000" b="1" dirty="0">
              <a:solidFill>
                <a:schemeClr val="bg1"/>
              </a:solidFill>
              <a:latin typeface="Corbel" panose="020B0503020204020204" pitchFamily="34" charset="0"/>
              <a:ea typeface="宋体" panose="02010600030101010101" pitchFamily="2" charset="-122"/>
            </a:endParaRPr>
          </a:p>
        </p:txBody>
      </p:sp>
      <p:sp>
        <p:nvSpPr>
          <p:cNvPr id="41996" name="Rectangle 12"/>
          <p:cNvSpPr>
            <a:spLocks noGrp="1" noChangeArrowheads="1"/>
          </p:cNvSpPr>
          <p:nvPr>
            <p:ph type="ctrTitle" hasCustomPrompt="1"/>
          </p:nvPr>
        </p:nvSpPr>
        <p:spPr>
          <a:xfrm>
            <a:off x="2409826" y="1844675"/>
            <a:ext cx="5832475" cy="762000"/>
          </a:xfrm>
        </p:spPr>
        <p:txBody>
          <a:bodyPr anchor="t"/>
          <a:lstStyle>
            <a:lvl1pPr>
              <a:defRPr>
                <a:latin typeface="Arial Black" panose="020B0A04020102020204" pitchFamily="34" charset="0"/>
              </a:defRPr>
            </a:lvl1pPr>
          </a:lstStyle>
          <a:p>
            <a:r>
              <a:rPr lang="en-AU" noProof="1"/>
              <a:t>Chapter …</a:t>
            </a:r>
          </a:p>
        </p:txBody>
      </p:sp>
      <p:sp>
        <p:nvSpPr>
          <p:cNvPr id="41997" name="Rectangle 13"/>
          <p:cNvSpPr>
            <a:spLocks noGrp="1" noChangeArrowheads="1"/>
          </p:cNvSpPr>
          <p:nvPr>
            <p:ph type="subTitle" idx="1" hasCustomPrompt="1"/>
          </p:nvPr>
        </p:nvSpPr>
        <p:spPr>
          <a:xfrm>
            <a:off x="2409826" y="2924177"/>
            <a:ext cx="5832475" cy="579755"/>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r>
              <a:rPr lang="en-AU" noProof="1"/>
              <a:t>Subtitle</a:t>
            </a:r>
          </a:p>
        </p:txBody>
      </p:sp>
      <p:sp>
        <p:nvSpPr>
          <p:cNvPr id="13" name="页脚占位符 1"/>
          <p:cNvSpPr>
            <a:spLocks noGrp="1"/>
          </p:cNvSpPr>
          <p:nvPr>
            <p:ph type="ftr" sz="quarter" idx="10"/>
          </p:nvPr>
        </p:nvSpPr>
        <p:spPr>
          <a:xfrm>
            <a:off x="611725" y="6380161"/>
            <a:ext cx="8270875" cy="358775"/>
          </a:xfrm>
          <a:prstGeom prst="rect">
            <a:avLst/>
          </a:prstGeom>
        </p:spPr>
        <p:txBody>
          <a:bodyPr/>
          <a:lstStyle>
            <a:lvl1pPr>
              <a:defRPr/>
            </a:lvl1pPr>
          </a:lstStyle>
          <a:p>
            <a:pPr algn="l">
              <a:defRPr/>
            </a:pPr>
            <a:endParaRPr lang="en-US" altLang="zh-CN" dirty="0"/>
          </a:p>
        </p:txBody>
      </p:sp>
      <p:pic>
        <p:nvPicPr>
          <p:cNvPr id="1026" name="Picture 2" descr="https://www1.szu.edu.cn/images/sz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34" y="44122"/>
            <a:ext cx="1851424" cy="493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Vertical Text Placeholder 2"/>
          <p:cNvSpPr>
            <a:spLocks noGrp="1"/>
          </p:cNvSpPr>
          <p:nvPr>
            <p:ph type="body" orient="vert" idx="1"/>
          </p:nvPr>
        </p:nvSpPr>
        <p:spPr>
          <a:xfrm>
            <a:off x="684530" y="1125857"/>
            <a:ext cx="8271510" cy="511238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AU" altLang="zh-CN"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481" y="146052"/>
            <a:ext cx="1538883" cy="609155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4531" y="146052"/>
            <a:ext cx="6051550" cy="609155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AU" altLang="zh-CN"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Content Placeholder 2"/>
          <p:cNvSpPr>
            <a:spLocks noGrp="1"/>
          </p:cNvSpPr>
          <p:nvPr>
            <p:ph idx="1"/>
          </p:nvPr>
        </p:nvSpPr>
        <p:spPr>
          <a:xfrm>
            <a:off x="684530" y="1125857"/>
            <a:ext cx="8271510" cy="511238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US" altLang="zh-CN" dirty="0"/>
          </a:p>
        </p:txBody>
      </p:sp>
      <p:sp>
        <p:nvSpPr>
          <p:cNvPr id="5" name="Rectangle 19"/>
          <p:cNvSpPr txBox="1">
            <a:spLocks noChangeArrowheads="1"/>
          </p:cNvSpPr>
          <p:nvPr userDrawn="1"/>
        </p:nvSpPr>
        <p:spPr bwMode="auto">
          <a:xfrm>
            <a:off x="1043755" y="6381752"/>
            <a:ext cx="8270875" cy="358775"/>
          </a:xfrm>
          <a:prstGeom prst="rect">
            <a:avLst/>
          </a:prstGeom>
          <a:noFill/>
          <a:ln w="9525">
            <a:noFill/>
            <a:miter lim="800000"/>
          </a:ln>
          <a:effectLst/>
        </p:spPr>
        <p:txBody>
          <a:bodyPr vert="horz" wrap="square" lIns="91440" tIns="45720" rIns="91440" bIns="45720" numCol="1" anchor="b" anchorCtr="0" compatLnSpc="1"/>
          <a:lstStyle>
            <a:defPPr>
              <a:defRPr lang="en-AU"/>
            </a:defPPr>
            <a:lvl1pPr algn="r" rtl="0" eaLnBrk="1" fontAlgn="base" hangingPunct="1">
              <a:spcBef>
                <a:spcPct val="0"/>
              </a:spcBef>
              <a:spcAft>
                <a:spcPct val="0"/>
              </a:spcAft>
              <a:buFont typeface="Arial" panose="020B0604020202020204" pitchFamily="34" charset="0"/>
              <a:defRPr sz="1400" b="1" kern="1200" noProof="1">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gn="l">
              <a:defRPr/>
            </a:pPr>
            <a:r>
              <a:rPr lang="zh-CN" altLang="en-US" dirty="0"/>
              <a:t>深圳大学    计算机与软件学院</a:t>
            </a:r>
            <a:r>
              <a:rPr lang="en-US" altLang="zh-CN" dirty="0"/>
              <a:t>	</a:t>
            </a:r>
            <a:r>
              <a:rPr lang="zh-CN" altLang="en-US" dirty="0"/>
              <a:t>罗秋明</a:t>
            </a:r>
            <a:endParaRPr lang="en-US" altLang="zh-CN"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30" y="4406901"/>
            <a:ext cx="7772400" cy="1323439"/>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630" y="2907030"/>
            <a:ext cx="7772400" cy="149987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US" altLang="zh-CN"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Content Placeholder 2"/>
          <p:cNvSpPr>
            <a:spLocks noGrp="1"/>
          </p:cNvSpPr>
          <p:nvPr>
            <p:ph sz="half" idx="1"/>
          </p:nvPr>
        </p:nvSpPr>
        <p:spPr>
          <a:xfrm>
            <a:off x="684531" y="1125855"/>
            <a:ext cx="405892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895851" y="1125855"/>
            <a:ext cx="4059555"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US" altLang="zh-CN"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8515"/>
            <a:ext cx="8229600" cy="769441"/>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1" y="1535432"/>
            <a:ext cx="404050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1" y="2174877"/>
            <a:ext cx="404050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6" y="1535432"/>
            <a:ext cx="404177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6" y="2174877"/>
            <a:ext cx="404177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US" altLang="zh-CN"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530" y="146052"/>
            <a:ext cx="8260080" cy="762635"/>
          </a:xfrm>
        </p:spPr>
        <p:txBody>
          <a:bodyPr/>
          <a:lstStyle/>
          <a:p>
            <a:r>
              <a:rPr lang="en-US" noProof="1"/>
              <a:t>Click to edit Master title style</a:t>
            </a:r>
          </a:p>
        </p:txBody>
      </p:sp>
      <p:sp>
        <p:nvSpPr>
          <p:cNvPr id="3"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US" altLang="zh-CN"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AU" altLang="zh-CN"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630" cy="707886"/>
          </a:xfrm>
        </p:spPr>
        <p:txBody>
          <a:bodyPr/>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1"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AU" altLang="zh-CN"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05" y="4967546"/>
            <a:ext cx="5486400" cy="400110"/>
          </a:xfrm>
        </p:spPr>
        <p:txBody>
          <a:bodyPr/>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605"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605" y="5367657"/>
            <a:ext cx="5486400" cy="8045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19"/>
          <p:cNvSpPr>
            <a:spLocks noGrp="1" noChangeArrowheads="1"/>
          </p:cNvSpPr>
          <p:nvPr>
            <p:ph type="ftr" sz="quarter" idx="10"/>
          </p:nvPr>
        </p:nvSpPr>
        <p:spPr>
          <a:xfrm>
            <a:off x="693739" y="6381752"/>
            <a:ext cx="8270875" cy="358775"/>
          </a:xfrm>
          <a:prstGeom prst="rect">
            <a:avLst/>
          </a:prstGeom>
        </p:spPr>
        <p:txBody>
          <a:bodyPr/>
          <a:lstStyle>
            <a:lvl1pPr>
              <a:defRPr/>
            </a:lvl1pPr>
          </a:lstStyle>
          <a:p>
            <a:pPr algn="l">
              <a:defRPr/>
            </a:pPr>
            <a:endParaRPr lang="en-AU" altLang="zh-CN"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sp>
        <p:nvSpPr>
          <p:cNvPr id="1027" name="Rectangle 9"/>
          <p:cNvSpPr>
            <a:spLocks noGrp="1" noChangeArrowheads="1"/>
          </p:cNvSpPr>
          <p:nvPr>
            <p:ph type="title" idx="4294967295"/>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spAutoFit/>
          </a:bodyPr>
          <a:lstStyle/>
          <a:p>
            <a:pPr lvl="0"/>
            <a:r>
              <a:rPr lang="en-AU" altLang="zh-CN"/>
              <a:t>Click to edit Master title style</a:t>
            </a:r>
          </a:p>
        </p:txBody>
      </p:sp>
      <p:sp>
        <p:nvSpPr>
          <p:cNvPr id="1028" name="Rectangle 10"/>
          <p:cNvSpPr>
            <a:spLocks noGrp="1" noChangeArrowheads="1"/>
          </p:cNvSpPr>
          <p:nvPr>
            <p:ph type="body" idx="9"/>
          </p:nvPr>
        </p:nvSpPr>
        <p:spPr bwMode="auto">
          <a:xfrm>
            <a:off x="684214"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AU" altLang="zh-CN" dirty="0"/>
              <a:t>Click to edit Master text styles</a:t>
            </a:r>
          </a:p>
          <a:p>
            <a:pPr lvl="1"/>
            <a:r>
              <a:rPr lang="en-AU" altLang="zh-CN" dirty="0"/>
              <a:t>Second level</a:t>
            </a:r>
          </a:p>
          <a:p>
            <a:pPr lvl="2"/>
            <a:r>
              <a:rPr lang="en-AU" altLang="zh-CN" dirty="0"/>
              <a:t>Third level</a:t>
            </a:r>
          </a:p>
          <a:p>
            <a:pPr lvl="3"/>
            <a:r>
              <a:rPr lang="en-AU" altLang="zh-CN" dirty="0"/>
              <a:t>Fourth level</a:t>
            </a:r>
          </a:p>
          <a:p>
            <a:pPr lvl="4"/>
            <a:r>
              <a:rPr lang="en-AU" altLang="zh-CN" dirty="0"/>
              <a:t>Fifth level</a:t>
            </a:r>
          </a:p>
        </p:txBody>
      </p:sp>
      <p:sp>
        <p:nvSpPr>
          <p:cNvPr id="1030" name="Rectangle 25"/>
          <p:cNvSpPr>
            <a:spLocks noChangeArrowheads="1"/>
          </p:cNvSpPr>
          <p:nvPr/>
        </p:nvSpPr>
        <p:spPr bwMode="auto">
          <a:xfrm>
            <a:off x="250826"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eaLnBrk="0" hangingPunct="0">
              <a:defRPr sz="1600">
                <a:solidFill>
                  <a:schemeClr val="tx1"/>
                </a:solidFill>
                <a:latin typeface="Arial" panose="020B0604020202020204" pitchFamily="34" charset="0"/>
              </a:defRPr>
            </a:lvl3pPr>
            <a:lvl4pPr eaLnBrk="0" hangingPunct="0">
              <a:defRPr sz="1600">
                <a:solidFill>
                  <a:schemeClr val="tx1"/>
                </a:solidFill>
                <a:latin typeface="Arial" panose="020B0604020202020204" pitchFamily="34" charset="0"/>
              </a:defRPr>
            </a:lvl4pPr>
            <a:lvl5pPr eaLnBrk="0" hangingPunct="0">
              <a:defRPr sz="1600">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eaLnBrk="0" hangingPunct="0"/>
            <a:endParaRPr lang="en-US" altLang="zh-CN" sz="1600">
              <a:ea typeface="宋体" panose="02010600030101010101" pitchFamily="2" charset="-122"/>
            </a:endParaRPr>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84551" y="6407694"/>
            <a:ext cx="1589138" cy="306889"/>
          </a:xfrm>
          <a:prstGeom prst="rect">
            <a:avLst/>
          </a:prstGeom>
        </p:spPr>
      </p:pic>
      <p:pic>
        <p:nvPicPr>
          <p:cNvPr id="8" name="Picture 2" descr="https://www1.szu.edu.cn/images/szu.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69531" y="96046"/>
            <a:ext cx="1851424" cy="4937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szu.edu.cn/images/logo.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889584" y="46504"/>
            <a:ext cx="2249957" cy="66175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9"/>
          <p:cNvSpPr>
            <a:spLocks noGrp="1" noChangeArrowheads="1"/>
          </p:cNvSpPr>
          <p:nvPr>
            <p:ph type="ftr" sz="quarter" idx="3"/>
          </p:nvPr>
        </p:nvSpPr>
        <p:spPr bwMode="auto">
          <a:xfrm>
            <a:off x="693739" y="6381752"/>
            <a:ext cx="8270875" cy="3587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b="1" noProof="1">
                <a:ea typeface="宋体" panose="02010600030101010101" pitchFamily="2" charset="-122"/>
              </a:defRPr>
            </a:lvl1pPr>
          </a:lstStyle>
          <a:p>
            <a:pPr algn="l">
              <a:defRPr/>
            </a:pPr>
            <a:endParaRPr lang="en-US" altLang="zh-CN" dirty="0"/>
          </a:p>
        </p:txBody>
      </p:sp>
      <p:sp>
        <p:nvSpPr>
          <p:cNvPr id="12" name="Rectangle 19"/>
          <p:cNvSpPr txBox="1">
            <a:spLocks noChangeArrowheads="1"/>
          </p:cNvSpPr>
          <p:nvPr userDrawn="1"/>
        </p:nvSpPr>
        <p:spPr bwMode="auto">
          <a:xfrm>
            <a:off x="1043755" y="6381752"/>
            <a:ext cx="8270875" cy="358775"/>
          </a:xfrm>
          <a:prstGeom prst="rect">
            <a:avLst/>
          </a:prstGeom>
          <a:noFill/>
          <a:ln w="9525">
            <a:noFill/>
            <a:miter lim="800000"/>
          </a:ln>
          <a:effectLst/>
        </p:spPr>
        <p:txBody>
          <a:bodyPr vert="horz" wrap="square" lIns="91440" tIns="45720" rIns="91440" bIns="45720" numCol="1" anchor="b" anchorCtr="0" compatLnSpc="1"/>
          <a:lstStyle>
            <a:defPPr>
              <a:defRPr lang="en-AU"/>
            </a:defPPr>
            <a:lvl1pPr algn="r" rtl="0" eaLnBrk="1" fontAlgn="base" hangingPunct="1">
              <a:spcBef>
                <a:spcPct val="0"/>
              </a:spcBef>
              <a:spcAft>
                <a:spcPct val="0"/>
              </a:spcAft>
              <a:buFont typeface="Arial" panose="020B0604020202020204" pitchFamily="34" charset="0"/>
              <a:defRPr sz="1400" b="1" kern="1200" noProof="1">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gn="l">
              <a:defRPr/>
            </a:pPr>
            <a:r>
              <a:rPr lang="zh-CN" altLang="en-US" dirty="0"/>
              <a:t>深圳大学    计算机与软件学院</a:t>
            </a:r>
            <a:r>
              <a:rPr lang="en-US" altLang="zh-CN" dirty="0"/>
              <a:t>	</a:t>
            </a:r>
            <a:r>
              <a:rPr lang="zh-CN" altLang="en-US" dirty="0"/>
              <a:t>罗秋明</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4"/>
          <p:cNvSpPr>
            <a:spLocks noGrp="1" noChangeArrowheads="1"/>
          </p:cNvSpPr>
          <p:nvPr>
            <p:ph type="ctrTitle"/>
          </p:nvPr>
        </p:nvSpPr>
        <p:spPr>
          <a:xfrm>
            <a:off x="2409827" y="1844675"/>
            <a:ext cx="5832475" cy="768350"/>
          </a:xfrm>
        </p:spPr>
        <p:txBody>
          <a:bodyPr/>
          <a:lstStyle/>
          <a:p>
            <a:r>
              <a:rPr lang="en-US" altLang="ko-KR" dirty="0">
                <a:solidFill>
                  <a:schemeClr val="tx1"/>
                </a:solidFill>
                <a:ea typeface="Gulim" panose="020B0600000101010101" pitchFamily="34" charset="-127"/>
              </a:rPr>
              <a:t>Chapter 2</a:t>
            </a:r>
            <a:endParaRPr lang="ko-KR" altLang="en-US" dirty="0">
              <a:solidFill>
                <a:schemeClr val="tx1"/>
              </a:solidFill>
              <a:ea typeface="Gulim" panose="020B0600000101010101" pitchFamily="34" charset="-127"/>
            </a:endParaRPr>
          </a:p>
        </p:txBody>
      </p:sp>
      <p:sp>
        <p:nvSpPr>
          <p:cNvPr id="6146" name="Rectangle 5"/>
          <p:cNvSpPr>
            <a:spLocks noGrp="1" noChangeArrowheads="1"/>
          </p:cNvSpPr>
          <p:nvPr>
            <p:ph type="subTitle" idx="1"/>
          </p:nvPr>
        </p:nvSpPr>
        <p:spPr>
          <a:xfrm>
            <a:off x="2409827" y="2924177"/>
            <a:ext cx="5832475" cy="1876425"/>
          </a:xfrm>
        </p:spPr>
        <p:txBody>
          <a:bodyPr/>
          <a:lstStyle/>
          <a:p>
            <a:pPr>
              <a:spcBef>
                <a:spcPts val="800"/>
              </a:spcBef>
            </a:pPr>
            <a:r>
              <a:rPr lang="en-US" altLang="zh-CN" sz="3600" b="1" dirty="0">
                <a:latin typeface="宋体" panose="02010600030101010101" pitchFamily="2" charset="-122"/>
                <a:ea typeface="宋体" panose="02010600030101010101" pitchFamily="2" charset="-122"/>
              </a:rPr>
              <a:t>LA64 </a:t>
            </a:r>
            <a:r>
              <a:rPr sz="3600" b="1" dirty="0">
                <a:latin typeface="宋体" panose="02010600030101010101" pitchFamily="2" charset="-122"/>
                <a:ea typeface="宋体" panose="02010600030101010101" pitchFamily="2" charset="-122"/>
              </a:rPr>
              <a:t>xv6入门实验</a:t>
            </a:r>
            <a:r>
              <a:rPr lang="zh-CN" altLang="en-US" sz="3600" b="1">
                <a:latin typeface="宋体" panose="02010600030101010101" pitchFamily="2" charset="-122"/>
                <a:ea typeface="宋体" panose="02010600030101010101" pitchFamily="2" charset="-122"/>
              </a:rPr>
              <a:t> </a:t>
            </a:r>
            <a:endParaRPr lang="en-US" altLang="zh-CN" sz="2000" b="1" dirty="0">
              <a:latin typeface="宋体" panose="02010600030101010101" pitchFamily="2" charset="-122"/>
              <a:ea typeface="宋体" panose="02010600030101010101" pitchFamily="2" charset="-122"/>
            </a:endParaRPr>
          </a:p>
          <a:p>
            <a:pPr>
              <a:spcBef>
                <a:spcPts val="800"/>
              </a:spcBef>
            </a:pPr>
            <a:endParaRPr lang="en-US" altLang="zh-CN" sz="2000" b="1" dirty="0">
              <a:latin typeface="宋体" panose="02010600030101010101" pitchFamily="2" charset="-122"/>
              <a:ea typeface="宋体" panose="02010600030101010101" pitchFamily="2" charset="-122"/>
            </a:endParaRPr>
          </a:p>
          <a:p>
            <a:pPr algn="r">
              <a:spcBef>
                <a:spcPts val="800"/>
              </a:spcBef>
            </a:pPr>
            <a:r>
              <a:rPr lang="zh-CN" altLang="en-US" sz="2000" b="1" dirty="0">
                <a:latin typeface="宋体" panose="02010600030101010101" pitchFamily="2" charset="-122"/>
                <a:ea typeface="宋体" panose="02010600030101010101" pitchFamily="2" charset="-122"/>
              </a:rPr>
              <a:t>罗秋明</a:t>
            </a:r>
            <a:endParaRPr lang="en-US" altLang="zh-CN" sz="2000" b="1" dirty="0">
              <a:latin typeface="宋体" panose="02010600030101010101" pitchFamily="2" charset="-122"/>
              <a:ea typeface="宋体" panose="02010600030101010101" pitchFamily="2" charset="-122"/>
            </a:endParaRPr>
          </a:p>
          <a:p>
            <a:pPr algn="r">
              <a:spcBef>
                <a:spcPts val="800"/>
              </a:spcBef>
            </a:pPr>
            <a:r>
              <a:rPr lang="en-US" altLang="zh-CN" sz="2000" b="1" dirty="0">
                <a:latin typeface="宋体" panose="02010600030101010101" pitchFamily="2" charset="-122"/>
                <a:ea typeface="宋体" panose="02010600030101010101" pitchFamily="2" charset="-122"/>
              </a:rPr>
              <a:t>2022-12-16</a:t>
            </a:r>
            <a:endParaRPr lang="ko-KR" altLang="en-US" sz="2000" b="1" dirty="0">
              <a:ea typeface="Gulim" panose="020B0600000101010101" pitchFamily="34" charset="-127"/>
            </a:endParaRPr>
          </a:p>
        </p:txBody>
      </p:sp>
    </p:spTree>
  </p:cSld>
  <p:clrMapOvr>
    <a:masterClrMapping/>
  </p:clrMapOvr>
  <p:transition spd="slow" advTm="576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2.2.1.系统调用示例</a:t>
            </a:r>
          </a:p>
        </p:txBody>
      </p:sp>
      <p:sp>
        <p:nvSpPr>
          <p:cNvPr id="105" name="文本框 104"/>
          <p:cNvSpPr txBox="1"/>
          <p:nvPr/>
        </p:nvSpPr>
        <p:spPr>
          <a:xfrm>
            <a:off x="827405" y="1196975"/>
            <a:ext cx="7243445" cy="64516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按照前面的方法修改Makefile并重新生成xv6，启动后在shell中执行print-pid并成功打印进程号，如图2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3所示。</a:t>
            </a:r>
          </a:p>
        </p:txBody>
      </p:sp>
      <p:pic>
        <p:nvPicPr>
          <p:cNvPr id="3" name="图片 2"/>
          <p:cNvPicPr/>
          <p:nvPr/>
        </p:nvPicPr>
        <p:blipFill>
          <a:blip r:embed="rId3"/>
          <a:stretch>
            <a:fillRect/>
          </a:stretch>
        </p:blipFill>
        <p:spPr>
          <a:xfrm>
            <a:off x="865582" y="1864942"/>
            <a:ext cx="7412835" cy="3004157"/>
          </a:xfrm>
          <a:prstGeom prst="rect">
            <a:avLst/>
          </a:prstGeom>
          <a:noFill/>
          <a:ln w="9525">
            <a:noFill/>
          </a:ln>
        </p:spPr>
      </p:pic>
      <p:sp>
        <p:nvSpPr>
          <p:cNvPr id="106" name="文本框 105"/>
          <p:cNvSpPr txBox="1"/>
          <p:nvPr/>
        </p:nvSpPr>
        <p:spPr>
          <a:xfrm>
            <a:off x="1853482" y="5247005"/>
            <a:ext cx="5080000" cy="414020"/>
          </a:xfrm>
          <a:prstGeom prst="rect">
            <a:avLst/>
          </a:prstGeom>
          <a:noFill/>
          <a:ln w="9525">
            <a:noFill/>
          </a:ln>
        </p:spPr>
        <p:txBody>
          <a:bodyPr>
            <a:spAutoFit/>
          </a:bodyPr>
          <a:lstStyle/>
          <a:p>
            <a:pPr marL="0" indent="0" algn="ctr"/>
            <a:r>
              <a:rPr lang="en-US" sz="2100" b="0" dirty="0">
                <a:latin typeface="Calibri" panose="020F0502020204030204" pitchFamily="34" charset="0"/>
                <a:ea typeface="宋体" panose="02010600030101010101" pitchFamily="2" charset="-122"/>
                <a:cs typeface="Times New Roman" panose="02020603050405020304" pitchFamily="18" charset="0"/>
              </a:rPr>
              <a:t> </a:t>
            </a:r>
            <a:r>
              <a:rPr lang="zh-CN" sz="1800" b="1" dirty="0">
                <a:latin typeface="Calibri" panose="020F0502020204030204" pitchFamily="34" charset="0"/>
                <a:ea typeface="宋体" panose="02010600030101010101" pitchFamily="2" charset="-122"/>
              </a:rPr>
              <a:t>图</a:t>
            </a:r>
            <a:r>
              <a:rPr lang="en-US" sz="1800" b="1" dirty="0">
                <a:latin typeface="Calibri" panose="020F0502020204030204" pitchFamily="34" charset="0"/>
                <a:ea typeface="宋体" panose="02010600030101010101" pitchFamily="2" charset="-122"/>
                <a:cs typeface="Times New Roman" panose="02020603050405020304" pitchFamily="18" charset="0"/>
              </a:rPr>
              <a:t>23 </a:t>
            </a:r>
            <a:r>
              <a:rPr lang="zh-CN" sz="1800" b="1" dirty="0">
                <a:latin typeface="Calibri" panose="020F0502020204030204" pitchFamily="34" charset="0"/>
                <a:ea typeface="宋体" panose="02010600030101010101" pitchFamily="2" charset="-122"/>
              </a:rPr>
              <a:t>执行</a:t>
            </a:r>
            <a:r>
              <a:rPr lang="en-US" sz="1800" b="1" dirty="0">
                <a:latin typeface="Calibri" panose="020F0502020204030204" pitchFamily="34" charset="0"/>
                <a:ea typeface="宋体" panose="02010600030101010101" pitchFamily="2" charset="-122"/>
                <a:cs typeface="Times New Roman" panose="02020603050405020304" pitchFamily="18" charset="0"/>
              </a:rPr>
              <a:t>print-</a:t>
            </a:r>
            <a:r>
              <a:rPr lang="en-US" sz="1800" b="1" dirty="0" err="1">
                <a:latin typeface="Calibri" panose="020F0502020204030204" pitchFamily="34" charset="0"/>
                <a:ea typeface="宋体" panose="02010600030101010101" pitchFamily="2" charset="-122"/>
                <a:cs typeface="Times New Roman" panose="02020603050405020304" pitchFamily="18" charset="0"/>
              </a:rPr>
              <a:t>pid</a:t>
            </a:r>
            <a:r>
              <a:rPr lang="zh-CN" sz="1800" b="1" dirty="0">
                <a:latin typeface="Calibri" panose="020F0502020204030204" pitchFamily="34" charset="0"/>
                <a:ea typeface="宋体" panose="02010600030101010101" pitchFamily="2" charset="-122"/>
              </a:rPr>
              <a:t>执行</a:t>
            </a:r>
            <a:r>
              <a:rPr lang="en-US" sz="1800" b="1" dirty="0" err="1">
                <a:latin typeface="Calibri" panose="020F0502020204030204" pitchFamily="34" charset="0"/>
                <a:ea typeface="宋体" panose="02010600030101010101" pitchFamily="2" charset="-122"/>
              </a:rPr>
              <a:t>g</a:t>
            </a:r>
            <a:r>
              <a:rPr lang="en-US" sz="1800" b="1" dirty="0" err="1">
                <a:latin typeface="Calibri" panose="020F0502020204030204" pitchFamily="34" charset="0"/>
                <a:ea typeface="宋体" panose="02010600030101010101" pitchFamily="2" charset="-122"/>
                <a:cs typeface="Times New Roman" panose="02020603050405020304" pitchFamily="18" charset="0"/>
              </a:rPr>
              <a:t>etpid</a:t>
            </a:r>
            <a:r>
              <a:rPr lang="en-US" sz="1800" b="1" dirty="0">
                <a:latin typeface="Calibri" panose="020F0502020204030204" pitchFamily="34" charset="0"/>
                <a:ea typeface="宋体" panose="02010600030101010101" pitchFamily="2" charset="-122"/>
                <a:cs typeface="Times New Roman" panose="02020603050405020304" pitchFamily="18" charset="0"/>
              </a:rPr>
              <a:t>()</a:t>
            </a:r>
            <a:r>
              <a:rPr lang="zh-CN" sz="1800" b="1" dirty="0">
                <a:latin typeface="Calibri" panose="020F0502020204030204" pitchFamily="34" charset="0"/>
                <a:ea typeface="宋体" panose="02010600030101010101" pitchFamily="2" charset="-122"/>
              </a:rPr>
              <a:t>系统调用</a:t>
            </a:r>
            <a:endParaRPr lang="zh-CN" altLang="en-US" sz="1800" b="1" dirty="0">
              <a:latin typeface="Calibri" panose="020F0502020204030204" pitchFamily="34" charset="0"/>
              <a:ea typeface="宋体" panose="02010600030101010101" pitchFamily="2" charset="-122"/>
            </a:endParaRPr>
          </a:p>
        </p:txBody>
      </p:sp>
      <p:grpSp>
        <p:nvGrpSpPr>
          <p:cNvPr id="4" name="组合 3">
            <a:extLst>
              <a:ext uri="{FF2B5EF4-FFF2-40B4-BE49-F238E27FC236}">
                <a16:creationId xmlns:a16="http://schemas.microsoft.com/office/drawing/2014/main" id="{B3709F50-11BE-44A2-F13D-786D5478337F}"/>
              </a:ext>
            </a:extLst>
          </p:cNvPr>
          <p:cNvGrpSpPr/>
          <p:nvPr/>
        </p:nvGrpSpPr>
        <p:grpSpPr>
          <a:xfrm>
            <a:off x="971750" y="4218594"/>
            <a:ext cx="3567777" cy="673312"/>
            <a:chOff x="1255462" y="4771827"/>
            <a:chExt cx="3567777" cy="673312"/>
          </a:xfrm>
        </p:grpSpPr>
        <p:sp>
          <p:nvSpPr>
            <p:cNvPr id="5" name="矩形: 圆角 4">
              <a:extLst>
                <a:ext uri="{FF2B5EF4-FFF2-40B4-BE49-F238E27FC236}">
                  <a16:creationId xmlns:a16="http://schemas.microsoft.com/office/drawing/2014/main" id="{630AB77E-505B-60A2-05D8-6EEFA4D19970}"/>
                </a:ext>
              </a:extLst>
            </p:cNvPr>
            <p:cNvSpPr/>
            <p:nvPr/>
          </p:nvSpPr>
          <p:spPr bwMode="auto">
            <a:xfrm>
              <a:off x="1255462" y="4941104"/>
              <a:ext cx="1512105" cy="50403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43331D20-A99D-E53E-F0EC-2126F1133ACA}"/>
                </a:ext>
              </a:extLst>
            </p:cNvPr>
            <p:cNvSpPr txBox="1"/>
            <p:nvPr/>
          </p:nvSpPr>
          <p:spPr>
            <a:xfrm>
              <a:off x="3487617" y="4771827"/>
              <a:ext cx="1335622" cy="584775"/>
            </a:xfrm>
            <a:prstGeom prst="rect">
              <a:avLst/>
            </a:prstGeom>
            <a:noFill/>
          </p:spPr>
          <p:txBody>
            <a:bodyPr wrap="none" rtlCol="0">
              <a:spAutoFit/>
            </a:bodyPr>
            <a:lstStyle/>
            <a:p>
              <a:r>
                <a:rPr lang="zh-CN" altLang="en-US" dirty="0"/>
                <a:t>执行</a:t>
              </a:r>
              <a:r>
                <a:rPr lang="en-US" altLang="zh-CN" dirty="0"/>
                <a:t>print-</a:t>
              </a:r>
              <a:r>
                <a:rPr lang="en-US" altLang="zh-CN" dirty="0" err="1"/>
                <a:t>pid</a:t>
              </a:r>
              <a:endParaRPr lang="en-US" altLang="zh-CN" dirty="0"/>
            </a:p>
            <a:p>
              <a:r>
                <a:rPr lang="zh-CN" altLang="en-US" dirty="0"/>
                <a:t>输出</a:t>
              </a:r>
              <a:r>
                <a:rPr lang="en-US" altLang="zh-CN" dirty="0"/>
                <a:t>PID</a:t>
              </a:r>
              <a:r>
                <a:rPr lang="zh-CN" altLang="en-US" dirty="0"/>
                <a:t>信息</a:t>
              </a:r>
            </a:p>
          </p:txBody>
        </p:sp>
        <p:cxnSp>
          <p:nvCxnSpPr>
            <p:cNvPr id="7" name="直接箭头连接符 6">
              <a:extLst>
                <a:ext uri="{FF2B5EF4-FFF2-40B4-BE49-F238E27FC236}">
                  <a16:creationId xmlns:a16="http://schemas.microsoft.com/office/drawing/2014/main" id="{7A2A4A70-06F8-8D0D-22CA-22B50F49A9A7}"/>
                </a:ext>
              </a:extLst>
            </p:cNvPr>
            <p:cNvCxnSpPr>
              <a:cxnSpLocks/>
              <a:stCxn id="6" idx="1"/>
              <a:endCxn id="5" idx="3"/>
            </p:cNvCxnSpPr>
            <p:nvPr/>
          </p:nvCxnSpPr>
          <p:spPr bwMode="auto">
            <a:xfrm flipH="1">
              <a:off x="2767567" y="5064215"/>
              <a:ext cx="720050" cy="128907"/>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增加系统调用号</a:t>
            </a:r>
          </a:p>
        </p:txBody>
      </p:sp>
      <p:sp>
        <p:nvSpPr>
          <p:cNvPr id="100" name="文本框 99"/>
          <p:cNvSpPr txBox="1"/>
          <p:nvPr/>
        </p:nvSpPr>
        <p:spPr>
          <a:xfrm>
            <a:off x="1187450" y="1772920"/>
            <a:ext cx="6813550" cy="1791970"/>
          </a:xfrm>
          <a:prstGeom prst="rect">
            <a:avLst/>
          </a:prstGeom>
          <a:noFill/>
          <a:ln w="9525">
            <a:noFill/>
          </a:ln>
        </p:spPr>
        <p:txBody>
          <a:bodyPr>
            <a:noAutofit/>
          </a:bodyPr>
          <a:lstStyle/>
          <a:p>
            <a:pPr marL="0" indent="266700"/>
            <a:r>
              <a:rPr sz="1800" b="0">
                <a:latin typeface="Calibri" panose="020F0502020204030204" pitchFamily="34" charset="0"/>
                <a:ea typeface="宋体" panose="02010600030101010101" pitchFamily="2" charset="-122"/>
              </a:rPr>
              <a:t>xv6的系统调用都有一个唯一编号，定义在kernel/syscall.h中。我们可以在SYS_close的后面，新加入一行“#define SYS_getcpuid  22”即可，这里的编号22可以是其他值——只要不是前面使用过的就好。</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增加用户态入口</a:t>
            </a:r>
          </a:p>
        </p:txBody>
      </p:sp>
      <p:sp>
        <p:nvSpPr>
          <p:cNvPr id="106" name="文本框 105"/>
          <p:cNvSpPr txBox="1"/>
          <p:nvPr/>
        </p:nvSpPr>
        <p:spPr>
          <a:xfrm>
            <a:off x="1115695" y="1700530"/>
            <a:ext cx="7813675" cy="2030095"/>
          </a:xfrm>
          <a:prstGeom prst="rect">
            <a:avLst/>
          </a:prstGeom>
          <a:noFill/>
          <a:ln w="9525">
            <a:noFill/>
          </a:ln>
        </p:spPr>
        <p:txBody>
          <a:bodyPr wrap="square">
            <a:spAutoFit/>
          </a:bodyPr>
          <a:lstStyle/>
          <a:p>
            <a:pPr marL="266700" indent="-266700"/>
            <a:r>
              <a:rPr lang="en-US" sz="1800" b="1">
                <a:solidFill>
                  <a:srgbClr val="243F60"/>
                </a:solidFill>
                <a:latin typeface="Wingdings" panose="05000000000000000000" charset="0"/>
                <a:ea typeface="宋体" panose="02010600030101010101" pitchFamily="2" charset="-122"/>
              </a:rPr>
              <a:t>n </a:t>
            </a:r>
            <a:r>
              <a:rPr lang="zh-CN" sz="1800" b="1">
                <a:solidFill>
                  <a:srgbClr val="243F60"/>
                </a:solidFill>
                <a:latin typeface="Cambria" panose="02040503050406030204" charset="0"/>
                <a:ea typeface="宋体" panose="02010600030101010101" pitchFamily="2" charset="-122"/>
              </a:rPr>
              <a:t>修改</a:t>
            </a:r>
            <a:r>
              <a:rPr lang="en-US" sz="1800" b="1">
                <a:solidFill>
                  <a:srgbClr val="243F60"/>
                </a:solidFill>
                <a:latin typeface="Cambria" panose="02040503050406030204" charset="0"/>
                <a:ea typeface="宋体" panose="02010600030101010101" pitchFamily="2" charset="-122"/>
                <a:cs typeface="Times New Roman" panose="02020603050405020304" pitchFamily="18" charset="0"/>
              </a:rPr>
              <a:t>user.h</a:t>
            </a:r>
          </a:p>
          <a:p>
            <a:pPr marL="266700" indent="0"/>
            <a:r>
              <a:rPr lang="zh-CN" sz="1800">
                <a:latin typeface="Calibri" panose="020F0502020204030204" pitchFamily="34" charset="0"/>
                <a:ea typeface="宋体" panose="02010600030101010101" pitchFamily="2" charset="-122"/>
              </a:rPr>
              <a:t>为了让应用程序能调用用户态入口函数getcpuid()，需要在user/user.h中加入一行函数原型声明“int getcpuid(void);”。该头文件应该被应用程序段源代码所使用，因为它声明了所有用户态函数的原型。除此之外所有标准C语言库的函数都不能使用，因为Makefile用参数“-nostdinc”禁止使用Linux系统的头文件，而且用“-I.”指出在当前目录中搜索头文件。也就是说xv6系统中，并没有实现标准的C语言库。</a:t>
            </a:r>
            <a:r>
              <a:rPr lang="en-US" sz="1800" b="1">
                <a:solidFill>
                  <a:srgbClr val="243F60"/>
                </a:solidFill>
                <a:latin typeface="Cambria" panose="02040503050406030204" charset="0"/>
                <a:ea typeface="宋体" panose="02010600030101010101" pitchFamily="2" charset="-122"/>
                <a:cs typeface="Times New Roman" panose="02020603050405020304" pitchFamily="18" charset="0"/>
              </a:rPr>
              <a:t> </a:t>
            </a:r>
            <a:endParaRPr lang="en-US" altLang="en-US" sz="1800" b="1">
              <a:solidFill>
                <a:srgbClr val="243F60"/>
              </a:solidFill>
              <a:latin typeface="Cambria" panose="02040503050406030204" charset="0"/>
              <a:ea typeface="宋体" panose="02010600030101010101" pitchFamily="2" charset="-122"/>
              <a:cs typeface="Times New Roman" panose="02020603050405020304" pitchFamily="18" charset="0"/>
            </a:endParaRPr>
          </a:p>
        </p:txBody>
      </p:sp>
      <p:sp>
        <p:nvSpPr>
          <p:cNvPr id="4" name="文本框 3"/>
          <p:cNvSpPr txBox="1"/>
          <p:nvPr/>
        </p:nvSpPr>
        <p:spPr>
          <a:xfrm>
            <a:off x="1115695" y="3782060"/>
            <a:ext cx="5080000" cy="368300"/>
          </a:xfrm>
          <a:prstGeom prst="rect">
            <a:avLst/>
          </a:prstGeom>
          <a:noFill/>
          <a:ln w="9525">
            <a:noFill/>
          </a:ln>
        </p:spPr>
        <p:txBody>
          <a:bodyPr>
            <a:spAutoFit/>
          </a:bodyPr>
          <a:lstStyle/>
          <a:p>
            <a:pPr marL="266700" indent="-266700"/>
            <a:r>
              <a:rPr lang="en-US" sz="1800" b="1">
                <a:solidFill>
                  <a:srgbClr val="243F60"/>
                </a:solidFill>
                <a:latin typeface="Wingdings" panose="05000000000000000000" charset="0"/>
                <a:ea typeface="宋体" panose="02010600030101010101" pitchFamily="2" charset="-122"/>
              </a:rPr>
              <a:t>n </a:t>
            </a:r>
            <a:r>
              <a:rPr lang="en-US" sz="1800" b="1">
                <a:solidFill>
                  <a:srgbClr val="243F60"/>
                </a:solidFill>
                <a:latin typeface="Cambria" panose="02040503050406030204" charset="0"/>
                <a:ea typeface="宋体" panose="02010600030101010101" pitchFamily="2" charset="-122"/>
              </a:rPr>
              <a:t>usys.S</a:t>
            </a:r>
            <a:r>
              <a:rPr lang="zh-CN" sz="1800" b="1">
                <a:solidFill>
                  <a:srgbClr val="243F60"/>
                </a:solidFill>
                <a:latin typeface="Cambria" panose="02040503050406030204" charset="0"/>
                <a:ea typeface="宋体" panose="02010600030101010101" pitchFamily="2" charset="-122"/>
              </a:rPr>
              <a:t>中定义用户态入口</a:t>
            </a:r>
            <a:endParaRPr lang="zh-CN" altLang="en-US" sz="1800" b="1">
              <a:solidFill>
                <a:srgbClr val="243F60"/>
              </a:solidFill>
              <a:latin typeface="Cambria" panose="02040503050406030204" charset="0"/>
              <a:ea typeface="宋体" panose="02010600030101010101" pitchFamily="2" charset="-122"/>
            </a:endParaRPr>
          </a:p>
        </p:txBody>
      </p:sp>
      <p:sp>
        <p:nvSpPr>
          <p:cNvPr id="5" name="文本框 4"/>
          <p:cNvSpPr txBox="1"/>
          <p:nvPr/>
        </p:nvSpPr>
        <p:spPr>
          <a:xfrm>
            <a:off x="1115695" y="4201795"/>
            <a:ext cx="7770495" cy="2306955"/>
          </a:xfrm>
          <a:prstGeom prst="rect">
            <a:avLst/>
          </a:prstGeom>
          <a:noFill/>
          <a:ln w="9525">
            <a:noFill/>
          </a:ln>
        </p:spPr>
        <p:txBody>
          <a:bodyPr wrap="square">
            <a:spAutoFit/>
          </a:bodyPr>
          <a:lstStyle/>
          <a:p>
            <a:pPr marL="0" indent="266700"/>
            <a:r>
              <a:rPr lang="zh-CN" sz="1800" b="0">
                <a:latin typeface="Calibri" panose="020F0502020204030204" pitchFamily="34" charset="0"/>
                <a:ea typeface="宋体" panose="02010600030101010101" pitchFamily="2" charset="-122"/>
              </a:rPr>
              <a:t>定义了getcpuid()原型之后，还需要实现getcpuid()函数。我们在user/usys.pl中加入一行“entry("getcpuid");”，例如可以插入到usys.pl第38行后面。entry定义于usys.pl的第九行。entry("getcpuid")经过宏展开，将把“getcpuid”定义为入口函数名，然后把SYS_ getcpuid=22作为系统调用号保存到a7寄存器中，最后发出uint64指令进行系统调用“uint64  $T_SYSCALL”。这样，经过用户态函数getcpuid()，借助uint64指令进入到系统调用公共入口后，以a7作为下标在系统调用表syscalls[]中就可以找到需要执行的对应该系统调用的具体代码。</a:t>
            </a:r>
            <a:endParaRPr lang="zh-CN" altLang="en-US" sz="1800" b="0">
              <a:latin typeface="Calibri" panose="020F0502020204030204" pitchFamily="34" charset="0"/>
              <a:ea typeface="宋体" panose="02010600030101010101" pitchFamily="2"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修改syscall.c中的跳转表</a:t>
            </a:r>
          </a:p>
        </p:txBody>
      </p:sp>
      <p:sp>
        <p:nvSpPr>
          <p:cNvPr id="6" name="文本框 5"/>
          <p:cNvSpPr txBox="1"/>
          <p:nvPr/>
        </p:nvSpPr>
        <p:spPr>
          <a:xfrm>
            <a:off x="1187450" y="1701165"/>
            <a:ext cx="6442710" cy="2584450"/>
          </a:xfrm>
          <a:prstGeom prst="rect">
            <a:avLst/>
          </a:prstGeom>
          <a:noFill/>
          <a:ln w="9525">
            <a:noFill/>
          </a:ln>
        </p:spPr>
        <p:txBody>
          <a:bodyPr wrap="square">
            <a:spAutoFit/>
          </a:bodyPr>
          <a:lstStyle/>
          <a:p>
            <a:pPr marL="0" indent="266700"/>
            <a:r>
              <a:rPr lang="zh-CN" sz="1800" b="0">
                <a:latin typeface="Calibri" panose="020F0502020204030204" pitchFamily="34" charset="0"/>
                <a:ea typeface="宋体" panose="02010600030101010101" pitchFamily="2" charset="-122"/>
              </a:rPr>
              <a:t>在系统调用公共入口</a:t>
            </a:r>
            <a:r>
              <a:rPr lang="en-US" sz="1800" b="0">
                <a:latin typeface="Calibri" panose="020F0502020204030204" pitchFamily="34" charset="0"/>
                <a:ea typeface="宋体" panose="02010600030101010101" pitchFamily="2" charset="-122"/>
              </a:rPr>
              <a:t>syscall()</a:t>
            </a:r>
            <a:r>
              <a:rPr lang="zh-CN" sz="1800" b="0">
                <a:latin typeface="Calibri" panose="020F0502020204030204" pitchFamily="34" charset="0"/>
                <a:ea typeface="宋体" panose="02010600030101010101" pitchFamily="2" charset="-122"/>
              </a:rPr>
              <a:t>中，</a:t>
            </a:r>
            <a:r>
              <a:rPr lang="en-US" sz="1800" b="0">
                <a:latin typeface="Calibri" panose="020F0502020204030204" pitchFamily="34" charset="0"/>
                <a:ea typeface="宋体" panose="02010600030101010101" pitchFamily="2" charset="-122"/>
              </a:rPr>
              <a:t>xv6</a:t>
            </a:r>
            <a:r>
              <a:rPr lang="zh-CN" sz="1800" b="0">
                <a:latin typeface="Calibri" panose="020F0502020204030204" pitchFamily="34" charset="0"/>
                <a:ea typeface="宋体" panose="02010600030101010101" pitchFamily="2" charset="-122"/>
              </a:rPr>
              <a:t>将根据系统调用号进行分发处理。负责分发处理的函数</a:t>
            </a:r>
            <a:r>
              <a:rPr lang="en-US" sz="1800" b="0">
                <a:latin typeface="Calibri" panose="020F0502020204030204" pitchFamily="34" charset="0"/>
                <a:ea typeface="宋体" panose="02010600030101010101" pitchFamily="2" charset="-122"/>
              </a:rPr>
              <a:t>s</a:t>
            </a:r>
            <a:r>
              <a:rPr lang="en-US" sz="1800" b="0">
                <a:latin typeface="Calibri" panose="020F0502020204030204" pitchFamily="34" charset="0"/>
                <a:ea typeface="宋体" panose="02010600030101010101" pitchFamily="2" charset="-122"/>
                <a:cs typeface="Times New Roman" panose="02020603050405020304" pitchFamily="18" charset="0"/>
              </a:rPr>
              <a:t>yscall()</a:t>
            </a:r>
            <a:r>
              <a:rPr lang="zh-CN" sz="1800" b="0">
                <a:latin typeface="Calibri" panose="020F0502020204030204" pitchFamily="34" charset="0"/>
                <a:ea typeface="宋体" panose="02010600030101010101" pitchFamily="2" charset="-122"/>
              </a:rPr>
              <a:t>（定义于</a:t>
            </a:r>
            <a:r>
              <a:rPr lang="en-US" sz="1800" b="0">
                <a:latin typeface="Calibri" panose="020F0502020204030204" pitchFamily="34" charset="0"/>
                <a:ea typeface="宋体" panose="02010600030101010101" pitchFamily="2" charset="-122"/>
              </a:rPr>
              <a:t>kernel</a:t>
            </a:r>
            <a:r>
              <a:rPr lang="en-US" sz="1800" b="0">
                <a:latin typeface="Calibri" panose="020F0502020204030204" pitchFamily="34" charset="0"/>
                <a:ea typeface="宋体" panose="02010600030101010101" pitchFamily="2" charset="-122"/>
                <a:cs typeface="Times New Roman" panose="02020603050405020304" pitchFamily="18" charset="0"/>
              </a:rPr>
              <a:t>/</a:t>
            </a:r>
            <a:r>
              <a:rPr lang="en-US" sz="1800" b="0">
                <a:latin typeface="Calibri" panose="020F0502020204030204" pitchFamily="34" charset="0"/>
                <a:ea typeface="宋体" panose="02010600030101010101" pitchFamily="2" charset="-122"/>
              </a:rPr>
              <a:t>syscall.c</a:t>
            </a:r>
            <a:r>
              <a:rPr lang="zh-CN" sz="1800" b="0">
                <a:latin typeface="Calibri" panose="020F0502020204030204" pitchFamily="34" charset="0"/>
                <a:ea typeface="宋体" panose="02010600030101010101" pitchFamily="2" charset="-122"/>
              </a:rPr>
              <a:t>），分发依据是一个跳转表。我们需要这个修改跳转表，首先要在</a:t>
            </a:r>
            <a:r>
              <a:rPr lang="en-US" sz="1800" b="0">
                <a:latin typeface="Calibri" panose="020F0502020204030204" pitchFamily="34" charset="0"/>
                <a:ea typeface="宋体" panose="02010600030101010101" pitchFamily="2" charset="-122"/>
              </a:rPr>
              <a:t>syscall.c</a:t>
            </a:r>
            <a:r>
              <a:rPr lang="zh-CN" sz="1800" b="0">
                <a:latin typeface="Calibri" panose="020F0502020204030204" pitchFamily="34" charset="0"/>
                <a:ea typeface="宋体" panose="02010600030101010101" pitchFamily="2" charset="-122"/>
              </a:rPr>
              <a:t>第</a:t>
            </a:r>
            <a:r>
              <a:rPr lang="en-US" sz="1800" b="0">
                <a:latin typeface="Calibri" panose="020F0502020204030204" pitchFamily="34" charset="0"/>
                <a:ea typeface="宋体" panose="02010600030101010101" pitchFamily="2" charset="-122"/>
                <a:cs typeface="Times New Roman" panose="02020603050405020304" pitchFamily="18" charset="0"/>
              </a:rPr>
              <a:t>107</a:t>
            </a:r>
            <a:r>
              <a:rPr lang="zh-CN" sz="1800" b="0">
                <a:latin typeface="Calibri" panose="020F0502020204030204" pitchFamily="34" charset="0"/>
                <a:ea typeface="宋体" panose="02010600030101010101" pitchFamily="2" charset="-122"/>
              </a:rPr>
              <a:t>行中的分发函数表</a:t>
            </a:r>
            <a:r>
              <a:rPr lang="en-US" sz="1800" b="0">
                <a:latin typeface="Calibri" panose="020F0502020204030204" pitchFamily="34" charset="0"/>
                <a:ea typeface="宋体" panose="02010600030101010101" pitchFamily="2" charset="-122"/>
              </a:rPr>
              <a:t>s</a:t>
            </a:r>
            <a:r>
              <a:rPr lang="en-US" sz="1800" b="0">
                <a:latin typeface="Calibri" panose="020F0502020204030204" pitchFamily="34" charset="0"/>
                <a:ea typeface="宋体" panose="02010600030101010101" pitchFamily="2" charset="-122"/>
                <a:cs typeface="Times New Roman" panose="02020603050405020304" pitchFamily="18" charset="0"/>
              </a:rPr>
              <a:t>yscall</a:t>
            </a:r>
            <a:r>
              <a:rPr lang="en-US" sz="1800" b="0">
                <a:latin typeface="Calibri" panose="020F0502020204030204" pitchFamily="34" charset="0"/>
                <a:ea typeface="宋体" panose="02010600030101010101" pitchFamily="2" charset="-122"/>
              </a:rPr>
              <a:t>s</a:t>
            </a:r>
            <a:r>
              <a:rPr lang="en-US" sz="1800" b="0">
                <a:latin typeface="Calibri" panose="020F0502020204030204" pitchFamily="34" charset="0"/>
                <a:ea typeface="宋体" panose="02010600030101010101" pitchFamily="2" charset="-122"/>
                <a:cs typeface="Times New Roman" panose="02020603050405020304" pitchFamily="18" charset="0"/>
              </a:rPr>
              <a:t>[]</a:t>
            </a:r>
            <a:r>
              <a:rPr lang="zh-CN" sz="1800" b="0">
                <a:latin typeface="Calibri" panose="020F0502020204030204" pitchFamily="34" charset="0"/>
                <a:ea typeface="宋体" panose="02010600030101010101" pitchFamily="2" charset="-122"/>
              </a:rPr>
              <a:t>中加入</a:t>
            </a:r>
            <a:r>
              <a:rPr lang="en-US" sz="1800" b="0">
                <a:latin typeface="Calibri" panose="020F0502020204030204" pitchFamily="34" charset="0"/>
                <a:ea typeface="宋体" panose="02010600030101010101" pitchFamily="2" charset="-122"/>
              </a:rPr>
              <a:t>“</a:t>
            </a:r>
            <a:r>
              <a:rPr lang="en-US" sz="1800" b="0">
                <a:latin typeface="Calibri" panose="020F0502020204030204" pitchFamily="34" charset="0"/>
                <a:ea typeface="宋体" panose="02010600030101010101" pitchFamily="2" charset="-122"/>
                <a:cs typeface="Times New Roman" panose="02020603050405020304" pitchFamily="18" charset="0"/>
              </a:rPr>
              <a:t>[SYS_getcpuid]   sys_getcpuid,</a:t>
            </a:r>
            <a:r>
              <a:rPr lang="zh-CN" sz="1800" b="0">
                <a:latin typeface="Calibri" panose="020F0502020204030204" pitchFamily="34" charset="0"/>
                <a:ea typeface="宋体" panose="02010600030101010101" pitchFamily="2" charset="-122"/>
              </a:rPr>
              <a:t>”，也就是下标</a:t>
            </a:r>
            <a:r>
              <a:rPr lang="en-US" sz="1800" b="0">
                <a:latin typeface="Calibri" panose="020F0502020204030204" pitchFamily="34" charset="0"/>
                <a:ea typeface="宋体" panose="02010600030101010101" pitchFamily="2" charset="-122"/>
              </a:rPr>
              <a:t>22</a:t>
            </a:r>
            <a:r>
              <a:rPr lang="zh-CN" sz="1800" b="0">
                <a:latin typeface="Calibri" panose="020F0502020204030204" pitchFamily="34" charset="0"/>
                <a:ea typeface="宋体" panose="02010600030101010101" pitchFamily="2" charset="-122"/>
              </a:rPr>
              <a:t>对应的是</a:t>
            </a:r>
            <a:r>
              <a:rPr lang="en-US" sz="1800" b="0">
                <a:latin typeface="Calibri" panose="020F0502020204030204" pitchFamily="34" charset="0"/>
                <a:ea typeface="宋体" panose="02010600030101010101" pitchFamily="2" charset="-122"/>
              </a:rPr>
              <a:t>sys_getcpuid()</a:t>
            </a:r>
            <a:r>
              <a:rPr lang="zh-CN" sz="1800" b="0">
                <a:latin typeface="Calibri" panose="020F0502020204030204" pitchFamily="34" charset="0"/>
                <a:ea typeface="宋体" panose="02010600030101010101" pitchFamily="2" charset="-122"/>
              </a:rPr>
              <a:t>函数地址（后面我们会实现该函数）。其次，由于</a:t>
            </a:r>
            <a:r>
              <a:rPr lang="en-US" sz="1800" b="0">
                <a:latin typeface="Calibri" panose="020F0502020204030204" pitchFamily="34" charset="0"/>
                <a:ea typeface="宋体" panose="02010600030101010101" pitchFamily="2" charset="-122"/>
              </a:rPr>
              <a:t>s</a:t>
            </a:r>
            <a:r>
              <a:rPr lang="en-US" sz="1800" b="0">
                <a:latin typeface="Calibri" panose="020F0502020204030204" pitchFamily="34" charset="0"/>
                <a:ea typeface="宋体" panose="02010600030101010101" pitchFamily="2" charset="-122"/>
                <a:cs typeface="Times New Roman" panose="02020603050405020304" pitchFamily="18" charset="0"/>
              </a:rPr>
              <a:t>ys_getcpuid</a:t>
            </a:r>
            <a:r>
              <a:rPr lang="zh-CN" sz="1800" b="0">
                <a:latin typeface="Calibri" panose="020F0502020204030204" pitchFamily="34" charset="0"/>
                <a:ea typeface="宋体" panose="02010600030101010101" pitchFamily="2" charset="-122"/>
              </a:rPr>
              <a:t>未声明，因此要在它前面（例如第</a:t>
            </a:r>
            <a:r>
              <a:rPr lang="en-US" sz="1800" b="0">
                <a:latin typeface="Calibri" panose="020F0502020204030204" pitchFamily="34" charset="0"/>
                <a:ea typeface="宋体" panose="02010600030101010101" pitchFamily="2" charset="-122"/>
                <a:cs typeface="Times New Roman" panose="02020603050405020304" pitchFamily="18" charset="0"/>
              </a:rPr>
              <a:t>106</a:t>
            </a:r>
            <a:r>
              <a:rPr lang="zh-CN" sz="1800" b="0">
                <a:latin typeface="Calibri" panose="020F0502020204030204" pitchFamily="34" charset="0"/>
                <a:ea typeface="宋体" panose="02010600030101010101" pitchFamily="2" charset="-122"/>
              </a:rPr>
              <a:t>行后面的位置）加入一行</a:t>
            </a:r>
            <a:r>
              <a:rPr lang="en-US" sz="1800" b="0">
                <a:latin typeface="Calibri" panose="020F0502020204030204" pitchFamily="34" charset="0"/>
                <a:ea typeface="宋体" panose="02010600030101010101" pitchFamily="2" charset="-122"/>
                <a:cs typeface="Times New Roman" panose="02020603050405020304" pitchFamily="18" charset="0"/>
              </a:rPr>
              <a:t> </a:t>
            </a:r>
            <a:r>
              <a:rPr lang="en-US" sz="1800" b="0">
                <a:latin typeface="Calibri" panose="020F0502020204030204" pitchFamily="34" charset="0"/>
                <a:ea typeface="宋体" panose="02010600030101010101" pitchFamily="2" charset="-122"/>
              </a:rPr>
              <a:t>“</a:t>
            </a:r>
            <a:r>
              <a:rPr lang="en-US" sz="1800" b="0">
                <a:latin typeface="Calibri" panose="020F0502020204030204" pitchFamily="34" charset="0"/>
                <a:ea typeface="宋体" panose="02010600030101010101" pitchFamily="2" charset="-122"/>
                <a:cs typeface="Times New Roman" panose="02020603050405020304" pitchFamily="18" charset="0"/>
              </a:rPr>
              <a:t>extern uint64  sys_getcpuid(void)</a:t>
            </a:r>
            <a:r>
              <a:rPr lang="en-US" sz="1800" b="0">
                <a:latin typeface="Calibri" panose="020F0502020204030204" pitchFamily="34" charset="0"/>
                <a:ea typeface="宋体" panose="02010600030101010101" pitchFamily="2" charset="-122"/>
              </a:rPr>
              <a:t>;</a:t>
            </a:r>
            <a:r>
              <a:rPr lang="zh-CN" sz="1800" b="0">
                <a:latin typeface="Calibri" panose="020F0502020204030204" pitchFamily="34" charset="0"/>
                <a:ea typeface="宋体" panose="02010600030101010101" pitchFamily="2" charset="-122"/>
              </a:rPr>
              <a:t>” 用于指出该函数是外部符号。</a:t>
            </a:r>
            <a:endParaRPr lang="zh-CN" altLang="en-US" sz="1800" b="0">
              <a:latin typeface="Calibri" panose="020F0502020204030204" pitchFamily="34" charset="0"/>
              <a:ea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syscall</a:t>
            </a:r>
          </a:p>
        </p:txBody>
      </p:sp>
      <p:sp>
        <p:nvSpPr>
          <p:cNvPr id="6" name="文本框 5"/>
          <p:cNvSpPr txBox="1"/>
          <p:nvPr/>
        </p:nvSpPr>
        <p:spPr>
          <a:xfrm>
            <a:off x="684530" y="1557020"/>
            <a:ext cx="8053070" cy="119888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当用户发出22号系统调用是通过用户态函数getcpuid()完成的，其中系统调用号22是保存在a7的。因此syscall()系统调用入口代码可以通过p-&gt;trapframe-&gt;a7获得该系统调用号，并保存在num变量中，于是syscalls[num]就是syscalls[22]也就是sys_getcpuid()。代码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5是从syscall.c中截取的syscall()部分</a:t>
            </a:r>
          </a:p>
        </p:txBody>
      </p:sp>
      <p:sp>
        <p:nvSpPr>
          <p:cNvPr id="106" name="文本框 105"/>
          <p:cNvSpPr txBox="1"/>
          <p:nvPr/>
        </p:nvSpPr>
        <p:spPr>
          <a:xfrm>
            <a:off x="2051685" y="2637472"/>
            <a:ext cx="5080000" cy="3876675"/>
          </a:xfrm>
          <a:prstGeom prst="rect">
            <a:avLst/>
          </a:prstGeom>
          <a:noFill/>
          <a:ln w="9525">
            <a:noFill/>
          </a:ln>
        </p:spPr>
        <p:txBody>
          <a:bodyPr>
            <a:spAutoFit/>
          </a:bodyPr>
          <a:lstStyle/>
          <a:p>
            <a:pPr marL="0" indent="266700" algn="ctr"/>
            <a:r>
              <a:rPr lang="zh-CN" sz="1800" b="1">
                <a:latin typeface="Calibri" panose="020F0502020204030204" pitchFamily="34" charset="0"/>
                <a:ea typeface="宋体" panose="02010600030101010101" pitchFamily="2" charset="-122"/>
              </a:rPr>
              <a:t>代码</a:t>
            </a:r>
            <a:r>
              <a:rPr lang="en-US" sz="1800" b="1">
                <a:latin typeface="Calibri" panose="020F0502020204030204" pitchFamily="34" charset="0"/>
                <a:ea typeface="宋体" panose="02010600030101010101" pitchFamily="2" charset="-122"/>
                <a:cs typeface="Times New Roman" panose="02020603050405020304" pitchFamily="18" charset="0"/>
              </a:rPr>
              <a:t>2-5 </a:t>
            </a:r>
            <a:r>
              <a:rPr lang="zh-CN" sz="1800" b="1">
                <a:latin typeface="Calibri" panose="020F0502020204030204" pitchFamily="34" charset="0"/>
                <a:ea typeface="宋体" panose="02010600030101010101" pitchFamily="2" charset="-122"/>
              </a:rPr>
              <a:t>系统调用分发代码</a:t>
            </a:r>
            <a:r>
              <a:rPr lang="en-US" sz="1800" b="1">
                <a:latin typeface="Calibri" panose="020F0502020204030204" pitchFamily="34" charset="0"/>
                <a:ea typeface="宋体" panose="02010600030101010101" pitchFamily="2" charset="-122"/>
              </a:rPr>
              <a:t>s</a:t>
            </a:r>
            <a:r>
              <a:rPr lang="en-US" sz="1800" b="1">
                <a:latin typeface="Calibri" panose="020F0502020204030204" pitchFamily="34" charset="0"/>
                <a:ea typeface="宋体" panose="02010600030101010101" pitchFamily="2" charset="-122"/>
                <a:cs typeface="Times New Roman" panose="02020603050405020304" pitchFamily="18" charset="0"/>
              </a:rPr>
              <a:t>yscall()</a:t>
            </a:r>
          </a:p>
          <a:p>
            <a:pPr marL="0" indent="266700" algn="l"/>
            <a:endParaRPr lang="en-US" sz="18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 </a:t>
            </a:r>
            <a:r>
              <a:rPr lang="en-US" sz="1400" b="0">
                <a:latin typeface="Calibri" panose="020F0502020204030204" pitchFamily="34" charset="0"/>
                <a:ea typeface="宋体" panose="02010600030101010101" pitchFamily="2" charset="-122"/>
                <a:cs typeface="Times New Roman" panose="02020603050405020304" pitchFamily="18" charset="0"/>
              </a:rPr>
              <a:t>void</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2. </a:t>
            </a:r>
            <a:r>
              <a:rPr lang="en-US" sz="1400" b="0">
                <a:latin typeface="Calibri" panose="020F0502020204030204" pitchFamily="34" charset="0"/>
                <a:ea typeface="宋体" panose="02010600030101010101" pitchFamily="2" charset="-122"/>
                <a:cs typeface="Times New Roman" panose="02020603050405020304" pitchFamily="18" charset="0"/>
              </a:rPr>
              <a:t>syscall(void)</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3. </a:t>
            </a:r>
            <a:r>
              <a:rPr lang="en-US" sz="1400" b="0">
                <a:latin typeface="Calibri" panose="020F0502020204030204" pitchFamily="34" charset="0"/>
                <a:ea typeface="宋体" panose="02010600030101010101" pitchFamily="2" charset="-122"/>
                <a:cs typeface="Times New Roman" panose="02020603050405020304" pitchFamily="18" charset="0"/>
              </a:rPr>
              <a:t>{</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4. </a:t>
            </a:r>
            <a:r>
              <a:rPr lang="en-US" sz="1400" b="0">
                <a:latin typeface="Calibri" panose="020F0502020204030204" pitchFamily="34" charset="0"/>
                <a:ea typeface="宋体" panose="02010600030101010101" pitchFamily="2" charset="-122"/>
                <a:cs typeface="Times New Roman" panose="02020603050405020304" pitchFamily="18" charset="0"/>
              </a:rPr>
              <a:t>  int num;</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5. </a:t>
            </a:r>
            <a:r>
              <a:rPr lang="en-US" sz="1400" b="0">
                <a:latin typeface="Calibri" panose="020F0502020204030204" pitchFamily="34" charset="0"/>
                <a:ea typeface="宋体" panose="02010600030101010101" pitchFamily="2" charset="-122"/>
                <a:cs typeface="Times New Roman" panose="02020603050405020304" pitchFamily="18" charset="0"/>
              </a:rPr>
              <a:t>  struct proc *p = myproc();</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6. </a:t>
            </a:r>
          </a:p>
          <a:p>
            <a:pPr marL="0" indent="266700" algn="l"/>
            <a:r>
              <a:rPr lang="en-US" sz="1400" b="0">
                <a:latin typeface="Calibri" panose="020F0502020204030204" pitchFamily="34" charset="0"/>
                <a:ea typeface="宋体" panose="02010600030101010101" pitchFamily="2" charset="-122"/>
              </a:rPr>
              <a:t>7. </a:t>
            </a:r>
            <a:r>
              <a:rPr lang="en-US" sz="1400" b="0">
                <a:latin typeface="Calibri" panose="020F0502020204030204" pitchFamily="34" charset="0"/>
                <a:ea typeface="宋体" panose="02010600030101010101" pitchFamily="2" charset="-122"/>
                <a:cs typeface="Times New Roman" panose="02020603050405020304" pitchFamily="18" charset="0"/>
              </a:rPr>
              <a:t>  num = p-&gt;trapframe-&gt;a7;</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8. </a:t>
            </a:r>
            <a:r>
              <a:rPr lang="en-US" sz="1400" b="0">
                <a:latin typeface="Calibri" panose="020F0502020204030204" pitchFamily="34" charset="0"/>
                <a:ea typeface="宋体" panose="02010600030101010101" pitchFamily="2" charset="-122"/>
                <a:cs typeface="Times New Roman" panose="02020603050405020304" pitchFamily="18" charset="0"/>
              </a:rPr>
              <a:t>  if(num &gt; 0 &amp;&amp; num &lt; NELEM(syscalls) &amp;&amp; syscalls[num]) {</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9. </a:t>
            </a:r>
            <a:r>
              <a:rPr lang="en-US" sz="1400" b="0">
                <a:latin typeface="Calibri" panose="020F0502020204030204" pitchFamily="34" charset="0"/>
                <a:ea typeface="宋体" panose="02010600030101010101" pitchFamily="2" charset="-122"/>
                <a:cs typeface="Times New Roman" panose="02020603050405020304" pitchFamily="18" charset="0"/>
              </a:rPr>
              <a:t>    p-&gt;trapframe-&gt;a0 = syscalls[num]();</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10. </a:t>
            </a:r>
            <a:r>
              <a:rPr lang="en-US" sz="1400" b="0">
                <a:latin typeface="Calibri" panose="020F0502020204030204" pitchFamily="34" charset="0"/>
                <a:ea typeface="宋体" panose="02010600030101010101" pitchFamily="2" charset="-122"/>
                <a:cs typeface="Times New Roman" panose="02020603050405020304" pitchFamily="18" charset="0"/>
              </a:rPr>
              <a:t>  } else {</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11. </a:t>
            </a:r>
            <a:r>
              <a:rPr lang="en-US" sz="1400" b="0">
                <a:latin typeface="Calibri" panose="020F0502020204030204" pitchFamily="34" charset="0"/>
                <a:ea typeface="宋体" panose="02010600030101010101" pitchFamily="2" charset="-122"/>
                <a:cs typeface="Times New Roman" panose="02020603050405020304" pitchFamily="18" charset="0"/>
              </a:rPr>
              <a:t>    printf("%d %s: unknown sys call %d\n",</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12. </a:t>
            </a:r>
            <a:r>
              <a:rPr lang="en-US" sz="1400" b="0">
                <a:latin typeface="Calibri" panose="020F0502020204030204" pitchFamily="34" charset="0"/>
                <a:ea typeface="宋体" panose="02010600030101010101" pitchFamily="2" charset="-122"/>
                <a:cs typeface="Times New Roman" panose="02020603050405020304" pitchFamily="18" charset="0"/>
              </a:rPr>
              <a:t>            p-&gt;pid, p-&gt;name, num);</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13. </a:t>
            </a:r>
            <a:r>
              <a:rPr lang="en-US" sz="1400" b="0">
                <a:latin typeface="Calibri" panose="020F0502020204030204" pitchFamily="34" charset="0"/>
                <a:ea typeface="宋体" panose="02010600030101010101" pitchFamily="2" charset="-122"/>
                <a:cs typeface="Times New Roman" panose="02020603050405020304" pitchFamily="18" charset="0"/>
              </a:rPr>
              <a:t>    p-&gt;trapframe-&gt;a0 = -1;</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14. </a:t>
            </a:r>
            <a:r>
              <a:rPr lang="en-US" sz="1400" b="0">
                <a:latin typeface="Calibri" panose="020F0502020204030204" pitchFamily="34" charset="0"/>
                <a:ea typeface="宋体" panose="02010600030101010101" pitchFamily="2" charset="-122"/>
                <a:cs typeface="Times New Roman" panose="02020603050405020304" pitchFamily="18" charset="0"/>
              </a:rPr>
              <a:t>  }</a:t>
            </a:r>
            <a:endParaRPr lang="en-US" sz="1400" b="0">
              <a:latin typeface="Calibri" panose="020F0502020204030204" pitchFamily="34" charset="0"/>
              <a:ea typeface="宋体" panose="02010600030101010101" pitchFamily="2" charset="-122"/>
            </a:endParaRPr>
          </a:p>
          <a:p>
            <a:pPr marL="0" indent="266700" algn="l"/>
            <a:r>
              <a:rPr lang="en-US" sz="1400" b="0">
                <a:latin typeface="Calibri" panose="020F0502020204030204" pitchFamily="34" charset="0"/>
                <a:ea typeface="宋体" panose="02010600030101010101" pitchFamily="2" charset="-122"/>
              </a:rPr>
              <a:t>15. </a:t>
            </a:r>
            <a:r>
              <a:rPr lang="en-US" sz="1400" b="0">
                <a:latin typeface="Calibri" panose="020F0502020204030204" pitchFamily="34" charset="0"/>
                <a:ea typeface="宋体" panose="02010600030101010101" pitchFamily="2" charset="-122"/>
                <a:cs typeface="Times New Roman" panose="02020603050405020304" pitchFamily="18" charset="0"/>
              </a:rPr>
              <a:t>}</a:t>
            </a:r>
            <a:endParaRPr lang="en-US" altLang="en-US" sz="1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实现sys_getcpuid()</a:t>
            </a:r>
          </a:p>
        </p:txBody>
      </p:sp>
      <p:sp>
        <p:nvSpPr>
          <p:cNvPr id="6" name="文本框 5"/>
          <p:cNvSpPr txBox="1"/>
          <p:nvPr/>
        </p:nvSpPr>
        <p:spPr>
          <a:xfrm>
            <a:off x="684530" y="1557020"/>
            <a:ext cx="8053070" cy="119888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前面的工作使得用户可以用getcpuid()作为系统调用户态的入口，而且进入系统调用的分发例程syscall()中也能正确地转入到sys_getcpuid()函数里，但是我们还未实现sys_getcpuid()函数。如代码2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6所示，在kernel/sysproc.c中加入系统调用处理函数sys_getcpuid()——注意要和同名的用户态函数区分开来。</a:t>
            </a:r>
          </a:p>
        </p:txBody>
      </p:sp>
      <p:sp>
        <p:nvSpPr>
          <p:cNvPr id="4" name="文本框 3"/>
          <p:cNvSpPr txBox="1"/>
          <p:nvPr/>
        </p:nvSpPr>
        <p:spPr>
          <a:xfrm>
            <a:off x="1949450" y="3357245"/>
            <a:ext cx="5245735" cy="2149475"/>
          </a:xfrm>
          <a:prstGeom prst="rect">
            <a:avLst/>
          </a:prstGeom>
          <a:noFill/>
          <a:ln w="9525">
            <a:noFill/>
          </a:ln>
        </p:spPr>
        <p:txBody>
          <a:bodyPr>
            <a:noAutofit/>
          </a:bodyPr>
          <a:lstStyle/>
          <a:p>
            <a:pPr marL="0" indent="266700" algn="ctr"/>
            <a:r>
              <a:rPr lang="zh-CN" sz="1800" b="1">
                <a:latin typeface="Calibri" panose="020F0502020204030204" pitchFamily="34" charset="0"/>
                <a:ea typeface="宋体" panose="02010600030101010101" pitchFamily="2" charset="-122"/>
              </a:rPr>
              <a:t>代码</a:t>
            </a:r>
            <a:r>
              <a:rPr lang="en-US" sz="1800" b="1">
                <a:latin typeface="Calibri" panose="020F0502020204030204" pitchFamily="34" charset="0"/>
                <a:ea typeface="宋体" panose="02010600030101010101" pitchFamily="2" charset="-122"/>
                <a:cs typeface="Times New Roman" panose="02020603050405020304" pitchFamily="18" charset="0"/>
              </a:rPr>
              <a:t>2-6 sysproc.c</a:t>
            </a:r>
            <a:r>
              <a:rPr lang="zh-CN" sz="1800" b="1">
                <a:latin typeface="Calibri" panose="020F0502020204030204" pitchFamily="34" charset="0"/>
                <a:ea typeface="宋体" panose="02010600030101010101" pitchFamily="2" charset="-122"/>
              </a:rPr>
              <a:t>中添加</a:t>
            </a:r>
            <a:r>
              <a:rPr lang="en-US" sz="1800" b="1">
                <a:latin typeface="Calibri" panose="020F0502020204030204" pitchFamily="34" charset="0"/>
                <a:ea typeface="宋体" panose="02010600030101010101" pitchFamily="2" charset="-122"/>
              </a:rPr>
              <a:t>sys_getcpuid()</a:t>
            </a:r>
          </a:p>
          <a:p>
            <a:pPr marL="0" indent="266700" algn="l"/>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 </a:t>
            </a:r>
            <a:r>
              <a:rPr lang="en-US" sz="1800" b="0">
                <a:latin typeface="Calibri" panose="020F0502020204030204" pitchFamily="34" charset="0"/>
                <a:ea typeface="宋体" panose="02010600030101010101" pitchFamily="2" charset="-122"/>
                <a:cs typeface="Times New Roman" panose="02020603050405020304" pitchFamily="18" charset="0"/>
              </a:rPr>
              <a:t>uint64</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 </a:t>
            </a:r>
            <a:r>
              <a:rPr lang="en-US" sz="1800" b="0">
                <a:latin typeface="Calibri" panose="020F0502020204030204" pitchFamily="34" charset="0"/>
                <a:ea typeface="宋体" panose="02010600030101010101" pitchFamily="2" charset="-122"/>
                <a:cs typeface="Times New Roman" panose="02020603050405020304" pitchFamily="18" charset="0"/>
              </a:rPr>
              <a:t>sys_getcpuid()</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2.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3. </a:t>
            </a:r>
            <a:r>
              <a:rPr lang="en-US" sz="1800" b="0">
                <a:latin typeface="Calibri" panose="020F0502020204030204" pitchFamily="34" charset="0"/>
                <a:ea typeface="宋体" panose="02010600030101010101" pitchFamily="2" charset="-122"/>
                <a:cs typeface="Times New Roman" panose="02020603050405020304" pitchFamily="18" charset="0"/>
              </a:rPr>
              <a:t>  return getcpuid ();</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4.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altLang="en-US" sz="1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实现sys_getcpuid()</a:t>
            </a:r>
          </a:p>
        </p:txBody>
      </p:sp>
      <p:sp>
        <p:nvSpPr>
          <p:cNvPr id="6" name="文本框 5"/>
          <p:cNvSpPr txBox="1"/>
          <p:nvPr/>
        </p:nvSpPr>
        <p:spPr>
          <a:xfrm>
            <a:off x="684530" y="1557020"/>
            <a:ext cx="8053070" cy="36830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然后在kernel/proc.c中实现内核态的getcpuid()函数，如代码2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7所示。</a:t>
            </a:r>
          </a:p>
        </p:txBody>
      </p:sp>
      <p:sp>
        <p:nvSpPr>
          <p:cNvPr id="106" name="文本框 105"/>
          <p:cNvSpPr txBox="1"/>
          <p:nvPr/>
        </p:nvSpPr>
        <p:spPr>
          <a:xfrm>
            <a:off x="2032000" y="2552383"/>
            <a:ext cx="5080000" cy="2030095"/>
          </a:xfrm>
          <a:prstGeom prst="rect">
            <a:avLst/>
          </a:prstGeom>
          <a:noFill/>
          <a:ln w="9525">
            <a:noFill/>
          </a:ln>
        </p:spPr>
        <p:txBody>
          <a:bodyPr>
            <a:spAutoFit/>
          </a:bodyPr>
          <a:lstStyle/>
          <a:p>
            <a:pPr marL="0" indent="266700" algn="ctr"/>
            <a:r>
              <a:rPr lang="zh-CN" sz="1800" b="1">
                <a:latin typeface="Calibri" panose="020F0502020204030204" pitchFamily="34" charset="0"/>
                <a:ea typeface="宋体" panose="02010600030101010101" pitchFamily="2" charset="-122"/>
              </a:rPr>
              <a:t>代码</a:t>
            </a:r>
            <a:r>
              <a:rPr lang="en-US" sz="1800" b="1">
                <a:latin typeface="Calibri" panose="020F0502020204030204" pitchFamily="34" charset="0"/>
                <a:ea typeface="宋体" panose="02010600030101010101" pitchFamily="2" charset="-122"/>
                <a:cs typeface="Times New Roman" panose="02020603050405020304" pitchFamily="18" charset="0"/>
              </a:rPr>
              <a:t>2-7 proc.c</a:t>
            </a:r>
            <a:r>
              <a:rPr lang="zh-CN" sz="1800" b="1">
                <a:latin typeface="Calibri" panose="020F0502020204030204" pitchFamily="34" charset="0"/>
                <a:ea typeface="宋体" panose="02010600030101010101" pitchFamily="2" charset="-122"/>
              </a:rPr>
              <a:t>中添加</a:t>
            </a:r>
            <a:r>
              <a:rPr lang="en-US" sz="1800" b="1">
                <a:latin typeface="Calibri" panose="020F0502020204030204" pitchFamily="34" charset="0"/>
                <a:ea typeface="宋体" panose="02010600030101010101" pitchFamily="2" charset="-122"/>
              </a:rPr>
              <a:t>getcpuid()</a:t>
            </a:r>
          </a:p>
          <a:p>
            <a:pPr marL="0" indent="266700" algn="l"/>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 </a:t>
            </a:r>
            <a:r>
              <a:rPr lang="en-US" sz="1800" b="0">
                <a:latin typeface="Calibri" panose="020F0502020204030204" pitchFamily="34" charset="0"/>
                <a:ea typeface="宋体" panose="02010600030101010101" pitchFamily="2" charset="-122"/>
                <a:cs typeface="Times New Roman" panose="02020603050405020304" pitchFamily="18" charset="0"/>
              </a:rPr>
              <a:t>int getcpuid()</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2. </a:t>
            </a:r>
            <a:r>
              <a:rPr lang="en-US" sz="1800" b="0">
                <a:latin typeface="Calibri" panose="020F0502020204030204" pitchFamily="34" charset="0"/>
                <a:ea typeface="宋体" panose="02010600030101010101" pitchFamily="2" charset="-122"/>
                <a:cs typeface="Times New Roman" panose="02020603050405020304" pitchFamily="18" charset="0"/>
              </a:rPr>
              <a:t>  </a:t>
            </a:r>
            <a:r>
              <a:rPr lang="en-US" sz="1800" b="0">
                <a:latin typeface="Calibri" panose="020F0502020204030204" pitchFamily="34" charset="0"/>
                <a:ea typeface="宋体" panose="02010600030101010101" pitchFamily="2" charset="-122"/>
              </a:rPr>
              <a:t>i</a:t>
            </a:r>
            <a:r>
              <a:rPr lang="en-US" sz="1800" b="0">
                <a:latin typeface="Calibri" panose="020F0502020204030204" pitchFamily="34" charset="0"/>
                <a:ea typeface="宋体" panose="02010600030101010101" pitchFamily="2" charset="-122"/>
                <a:cs typeface="Times New Roman" panose="02020603050405020304" pitchFamily="18" charset="0"/>
              </a:rPr>
              <a:t>nt id = r_tp();</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3. </a:t>
            </a:r>
            <a:r>
              <a:rPr lang="en-US" sz="1800" b="0">
                <a:latin typeface="Calibri" panose="020F0502020204030204" pitchFamily="34" charset="0"/>
                <a:ea typeface="宋体" panose="02010600030101010101" pitchFamily="2" charset="-122"/>
                <a:cs typeface="Times New Roman" panose="02020603050405020304" pitchFamily="18" charset="0"/>
              </a:rPr>
              <a:t>  </a:t>
            </a:r>
            <a:r>
              <a:rPr lang="en-US" sz="1800" b="0">
                <a:latin typeface="Calibri" panose="020F0502020204030204" pitchFamily="34" charset="0"/>
                <a:ea typeface="宋体" panose="02010600030101010101" pitchFamily="2" charset="-122"/>
              </a:rPr>
              <a:t>r</a:t>
            </a:r>
            <a:r>
              <a:rPr lang="en-US" sz="1800" b="0">
                <a:latin typeface="Calibri" panose="020F0502020204030204" pitchFamily="34" charset="0"/>
                <a:ea typeface="宋体" panose="02010600030101010101" pitchFamily="2" charset="-122"/>
                <a:cs typeface="Times New Roman" panose="02020603050405020304" pitchFamily="18" charset="0"/>
              </a:rPr>
              <a:t>eturn id;  </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4.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altLang="en-US" sz="1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2.2.2.添加系统调用</a:t>
            </a:r>
          </a:p>
        </p:txBody>
      </p:sp>
      <p:sp>
        <p:nvSpPr>
          <p:cNvPr id="3" name="内容占位符 2"/>
          <p:cNvSpPr>
            <a:spLocks noGrp="1"/>
          </p:cNvSpPr>
          <p:nvPr>
            <p:ph idx="1"/>
          </p:nvPr>
        </p:nvSpPr>
        <p:spPr>
          <a:xfrm>
            <a:off x="684530" y="1125857"/>
            <a:ext cx="8271510" cy="523221"/>
          </a:xfrm>
        </p:spPr>
        <p:txBody>
          <a:bodyPr/>
          <a:lstStyle/>
          <a:p>
            <a:r>
              <a:rPr lang="zh-CN" altLang="en-US" sz="2400" dirty="0"/>
              <a:t>实现sys_getcpuid()</a:t>
            </a:r>
          </a:p>
        </p:txBody>
      </p:sp>
      <p:sp>
        <p:nvSpPr>
          <p:cNvPr id="6" name="文本框 5"/>
          <p:cNvSpPr txBox="1"/>
          <p:nvPr/>
        </p:nvSpPr>
        <p:spPr>
          <a:xfrm>
            <a:off x="684530" y="1557020"/>
            <a:ext cx="8053070" cy="119888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为了让sysproc.c中的sys_getcpuid()能调用proc.c中的getcpuid()，还需要在kernel/defs.h加入一行“int getcpuid(void); ”，用作内核态代码调用getcpuid()时的函数原型。defs.h定义了xv6几乎所有的内核数据结构和函数，也被几乎所有内核代码所包含。</a:t>
            </a:r>
          </a:p>
        </p:txBody>
      </p:sp>
      <p:sp>
        <p:nvSpPr>
          <p:cNvPr id="4" name="文本框 3"/>
          <p:cNvSpPr txBox="1"/>
          <p:nvPr/>
        </p:nvSpPr>
        <p:spPr>
          <a:xfrm>
            <a:off x="2483855" y="2492935"/>
            <a:ext cx="5080000" cy="3784600"/>
          </a:xfrm>
          <a:prstGeom prst="rect">
            <a:avLst/>
          </a:prstGeom>
          <a:noFill/>
          <a:ln w="9525">
            <a:noFill/>
          </a:ln>
        </p:spPr>
        <p:txBody>
          <a:bodyPr>
            <a:spAutoFit/>
          </a:bodyPr>
          <a:lstStyle/>
          <a:p>
            <a:pPr marL="266700" indent="0"/>
            <a:r>
              <a:rPr lang="en-US" sz="1000" b="0">
                <a:latin typeface="Calibri" panose="020F0502020204030204" pitchFamily="34" charset="0"/>
                <a:ea typeface="宋体" panose="02010600030101010101" pitchFamily="2" charset="-122"/>
                <a:cs typeface="Times New Roman" panose="02020603050405020304" pitchFamily="18" charset="0"/>
              </a:rPr>
              <a:t>    // proc.c </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 </a:t>
            </a:r>
            <a:r>
              <a:rPr lang="en-US" sz="1000" b="0">
                <a:latin typeface="Calibri" panose="020F0502020204030204" pitchFamily="34" charset="0"/>
                <a:ea typeface="宋体" panose="02010600030101010101" pitchFamily="2" charset="-122"/>
                <a:cs typeface="Times New Roman" panose="02020603050405020304" pitchFamily="18" charset="0"/>
              </a:rPr>
              <a:t>int             cpuid(void);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2. </a:t>
            </a:r>
            <a:r>
              <a:rPr lang="en-US" sz="1000" b="0">
                <a:latin typeface="Calibri" panose="020F0502020204030204" pitchFamily="34" charset="0"/>
                <a:ea typeface="宋体" panose="02010600030101010101" pitchFamily="2" charset="-122"/>
                <a:cs typeface="Times New Roman" panose="02020603050405020304" pitchFamily="18" charset="0"/>
              </a:rPr>
              <a:t>void            exit(int);</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3. </a:t>
            </a:r>
            <a:r>
              <a:rPr lang="en-US" sz="1000" b="0">
                <a:latin typeface="Calibri" panose="020F0502020204030204" pitchFamily="34" charset="0"/>
                <a:ea typeface="宋体" panose="02010600030101010101" pitchFamily="2" charset="-122"/>
                <a:cs typeface="Times New Roman" panose="02020603050405020304" pitchFamily="18" charset="0"/>
              </a:rPr>
              <a:t>int             fork(void);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4. </a:t>
            </a:r>
            <a:r>
              <a:rPr lang="en-US" sz="1000" b="0">
                <a:latin typeface="Calibri" panose="020F0502020204030204" pitchFamily="34" charset="0"/>
                <a:ea typeface="宋体" panose="02010600030101010101" pitchFamily="2" charset="-122"/>
                <a:cs typeface="Times New Roman" panose="02020603050405020304" pitchFamily="18" charset="0"/>
              </a:rPr>
              <a:t>int             growproc(int);</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5. </a:t>
            </a:r>
            <a:r>
              <a:rPr lang="en-US" sz="1000" b="0">
                <a:latin typeface="Calibri" panose="020F0502020204030204" pitchFamily="34" charset="0"/>
                <a:ea typeface="宋体" panose="02010600030101010101" pitchFamily="2" charset="-122"/>
                <a:cs typeface="Times New Roman" panose="02020603050405020304" pitchFamily="18" charset="0"/>
              </a:rPr>
              <a:t>void            proc_mapstacks(pagetable_t);</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6. </a:t>
            </a:r>
            <a:r>
              <a:rPr lang="en-US" sz="1000" b="0">
                <a:latin typeface="Calibri" panose="020F0502020204030204" pitchFamily="34" charset="0"/>
                <a:ea typeface="宋体" panose="02010600030101010101" pitchFamily="2" charset="-122"/>
                <a:cs typeface="Times New Roman" panose="02020603050405020304" pitchFamily="18" charset="0"/>
              </a:rPr>
              <a:t>pagetable_t     proc_pagetable(struct proc *p);</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7. </a:t>
            </a:r>
            <a:r>
              <a:rPr lang="en-US" sz="1000" b="0">
                <a:latin typeface="Calibri" panose="020F0502020204030204" pitchFamily="34" charset="0"/>
                <a:ea typeface="宋体" panose="02010600030101010101" pitchFamily="2" charset="-122"/>
                <a:cs typeface="Times New Roman" panose="02020603050405020304" pitchFamily="18" charset="0"/>
              </a:rPr>
              <a:t>void            proc_freepagetable(pagetable_t, uint64);</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8. </a:t>
            </a:r>
            <a:r>
              <a:rPr lang="en-US" sz="1000" b="0">
                <a:latin typeface="Calibri" panose="020F0502020204030204" pitchFamily="34" charset="0"/>
                <a:ea typeface="宋体" panose="02010600030101010101" pitchFamily="2" charset="-122"/>
                <a:cs typeface="Times New Roman" panose="02020603050405020304" pitchFamily="18" charset="0"/>
              </a:rPr>
              <a:t>int             kill(int);</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9. </a:t>
            </a:r>
            <a:r>
              <a:rPr lang="en-US" sz="1000" b="0">
                <a:latin typeface="Calibri" panose="020F0502020204030204" pitchFamily="34" charset="0"/>
                <a:ea typeface="宋体" panose="02010600030101010101" pitchFamily="2" charset="-122"/>
                <a:cs typeface="Times New Roman" panose="02020603050405020304" pitchFamily="18" charset="0"/>
              </a:rPr>
              <a:t>struct cpu*     mycpu(void);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10. </a:t>
            </a:r>
            <a:r>
              <a:rPr lang="en-US" sz="1000" b="0">
                <a:latin typeface="Calibri" panose="020F0502020204030204" pitchFamily="34" charset="0"/>
                <a:ea typeface="宋体" panose="02010600030101010101" pitchFamily="2" charset="-122"/>
                <a:cs typeface="Times New Roman" panose="02020603050405020304" pitchFamily="18" charset="0"/>
              </a:rPr>
              <a:t>struct cpu*     getmycpu(void);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11. </a:t>
            </a:r>
            <a:r>
              <a:rPr lang="en-US" sz="1000" b="0">
                <a:latin typeface="Calibri" panose="020F0502020204030204" pitchFamily="34" charset="0"/>
                <a:ea typeface="宋体" panose="02010600030101010101" pitchFamily="2" charset="-122"/>
                <a:cs typeface="Times New Roman" panose="02020603050405020304" pitchFamily="18" charset="0"/>
              </a:rPr>
              <a:t>struct proc*    myproc();</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12. </a:t>
            </a:r>
            <a:r>
              <a:rPr lang="en-US" sz="1000" b="0">
                <a:latin typeface="Calibri" panose="020F0502020204030204" pitchFamily="34" charset="0"/>
                <a:ea typeface="宋体" panose="02010600030101010101" pitchFamily="2" charset="-122"/>
                <a:cs typeface="Times New Roman" panose="02020603050405020304" pitchFamily="18" charset="0"/>
              </a:rPr>
              <a:t>void            procinit(void);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13. </a:t>
            </a:r>
            <a:r>
              <a:rPr lang="en-US" sz="1000" b="0">
                <a:latin typeface="Calibri" panose="020F0502020204030204" pitchFamily="34" charset="0"/>
                <a:ea typeface="宋体" panose="02010600030101010101" pitchFamily="2" charset="-122"/>
                <a:cs typeface="Times New Roman" panose="02020603050405020304" pitchFamily="18" charset="0"/>
              </a:rPr>
              <a:t>void            scheduler(void) __attribute__((noreturn));</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14. </a:t>
            </a:r>
            <a:r>
              <a:rPr lang="en-US" sz="1000" b="0">
                <a:latin typeface="Calibri" panose="020F0502020204030204" pitchFamily="34" charset="0"/>
                <a:ea typeface="宋体" panose="02010600030101010101" pitchFamily="2" charset="-122"/>
                <a:cs typeface="Times New Roman" panose="02020603050405020304" pitchFamily="18" charset="0"/>
              </a:rPr>
              <a:t>void            sched(void);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15. </a:t>
            </a:r>
            <a:r>
              <a:rPr lang="en-US" sz="1000" b="0">
                <a:latin typeface="Calibri" panose="020F0502020204030204" pitchFamily="34" charset="0"/>
                <a:ea typeface="宋体" panose="02010600030101010101" pitchFamily="2" charset="-122"/>
                <a:cs typeface="Times New Roman" panose="02020603050405020304" pitchFamily="18" charset="0"/>
              </a:rPr>
              <a:t>void            sleep(void*, struct spinlock*);</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16. </a:t>
            </a:r>
            <a:r>
              <a:rPr lang="en-US" sz="1000" b="0">
                <a:latin typeface="Calibri" panose="020F0502020204030204" pitchFamily="34" charset="0"/>
                <a:ea typeface="宋体" panose="02010600030101010101" pitchFamily="2" charset="-122"/>
                <a:cs typeface="Times New Roman" panose="02020603050405020304" pitchFamily="18" charset="0"/>
              </a:rPr>
              <a:t>void            userinit(void);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17. </a:t>
            </a:r>
            <a:r>
              <a:rPr lang="en-US" sz="1000" b="0">
                <a:latin typeface="Calibri" panose="020F0502020204030204" pitchFamily="34" charset="0"/>
                <a:ea typeface="宋体" panose="02010600030101010101" pitchFamily="2" charset="-122"/>
                <a:cs typeface="Times New Roman" panose="02020603050405020304" pitchFamily="18" charset="0"/>
              </a:rPr>
              <a:t>int             wait(uint64);</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18. </a:t>
            </a:r>
            <a:r>
              <a:rPr lang="en-US" sz="1000" b="0">
                <a:latin typeface="Calibri" panose="020F0502020204030204" pitchFamily="34" charset="0"/>
                <a:ea typeface="宋体" panose="02010600030101010101" pitchFamily="2" charset="-122"/>
                <a:cs typeface="Times New Roman" panose="02020603050405020304" pitchFamily="18" charset="0"/>
              </a:rPr>
              <a:t>void            wakeup(void*);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19. </a:t>
            </a:r>
            <a:r>
              <a:rPr lang="en-US" sz="1000" b="0">
                <a:latin typeface="Calibri" panose="020F0502020204030204" pitchFamily="34" charset="0"/>
                <a:ea typeface="宋体" panose="02010600030101010101" pitchFamily="2" charset="-122"/>
                <a:cs typeface="Times New Roman" panose="02020603050405020304" pitchFamily="18" charset="0"/>
              </a:rPr>
              <a:t>void            yield(void);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20. </a:t>
            </a:r>
            <a:r>
              <a:rPr lang="en-US" sz="1000" b="0">
                <a:latin typeface="Calibri" panose="020F0502020204030204" pitchFamily="34" charset="0"/>
                <a:ea typeface="宋体" panose="02010600030101010101" pitchFamily="2" charset="-122"/>
                <a:cs typeface="Times New Roman" panose="02020603050405020304" pitchFamily="18" charset="0"/>
              </a:rPr>
              <a:t>int             either_copyout(int user_dst, uint64 dst, void *src, uint64 len);</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21. </a:t>
            </a:r>
            <a:r>
              <a:rPr lang="en-US" sz="1000" b="0">
                <a:latin typeface="Calibri" panose="020F0502020204030204" pitchFamily="34" charset="0"/>
                <a:ea typeface="宋体" panose="02010600030101010101" pitchFamily="2" charset="-122"/>
                <a:cs typeface="Times New Roman" panose="02020603050405020304" pitchFamily="18" charset="0"/>
              </a:rPr>
              <a:t>int             either_copyin(void *dst, int user_src, uint64 src, uint64 len);</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22. </a:t>
            </a:r>
            <a:r>
              <a:rPr lang="en-US" sz="1000" b="0">
                <a:latin typeface="Calibri" panose="020F0502020204030204" pitchFamily="34" charset="0"/>
                <a:ea typeface="宋体" panose="02010600030101010101" pitchFamily="2" charset="-122"/>
                <a:cs typeface="Times New Roman" panose="02020603050405020304" pitchFamily="18" charset="0"/>
              </a:rPr>
              <a:t>void            procdump(void);</a:t>
            </a:r>
            <a:endParaRPr lang="en-US" sz="1000" b="0">
              <a:latin typeface="Calibri" panose="020F0502020204030204" pitchFamily="34" charset="0"/>
              <a:ea typeface="宋体" panose="02010600030101010101" pitchFamily="2" charset="-122"/>
            </a:endParaRPr>
          </a:p>
          <a:p>
            <a:pPr marL="266700" indent="0"/>
            <a:r>
              <a:rPr lang="en-US" sz="1000" b="0">
                <a:latin typeface="Calibri" panose="020F0502020204030204" pitchFamily="34" charset="0"/>
                <a:ea typeface="宋体" panose="02010600030101010101" pitchFamily="2" charset="-122"/>
              </a:rPr>
              <a:t>23. </a:t>
            </a:r>
            <a:r>
              <a:rPr lang="en-US" sz="1000" b="0">
                <a:latin typeface="Calibri" panose="020F0502020204030204" pitchFamily="34" charset="0"/>
                <a:ea typeface="宋体" panose="02010600030101010101" pitchFamily="2" charset="-122"/>
                <a:cs typeface="Times New Roman" panose="02020603050405020304" pitchFamily="18" charset="0"/>
              </a:rPr>
              <a:t>int             getcpuid(void);</a:t>
            </a:r>
            <a:endParaRPr lang="en-US" altLang="en-US" sz="1000" b="0">
              <a:latin typeface="Calibri" panose="020F0502020204030204" pitchFamily="34"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B4A2B41C-DD14-46DC-C37E-BA948508CE32}"/>
              </a:ext>
            </a:extLst>
          </p:cNvPr>
          <p:cNvGrpSpPr/>
          <p:nvPr/>
        </p:nvGrpSpPr>
        <p:grpSpPr>
          <a:xfrm>
            <a:off x="3424837" y="5131703"/>
            <a:ext cx="4075952" cy="1141495"/>
            <a:chOff x="1255463" y="4051628"/>
            <a:chExt cx="4075952" cy="1141495"/>
          </a:xfrm>
        </p:grpSpPr>
        <p:sp>
          <p:nvSpPr>
            <p:cNvPr id="7" name="矩形: 圆角 6">
              <a:extLst>
                <a:ext uri="{FF2B5EF4-FFF2-40B4-BE49-F238E27FC236}">
                  <a16:creationId xmlns:a16="http://schemas.microsoft.com/office/drawing/2014/main" id="{094AA0F5-515B-0FDE-F0DB-F71915B0BD32}"/>
                </a:ext>
              </a:extLst>
            </p:cNvPr>
            <p:cNvSpPr/>
            <p:nvPr/>
          </p:nvSpPr>
          <p:spPr bwMode="auto">
            <a:xfrm>
              <a:off x="1255463" y="4941105"/>
              <a:ext cx="1147164" cy="252018"/>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7B545AC-2646-68D5-449F-F0F7D5FBED8D}"/>
                </a:ext>
              </a:extLst>
            </p:cNvPr>
            <p:cNvSpPr txBox="1"/>
            <p:nvPr/>
          </p:nvSpPr>
          <p:spPr>
            <a:xfrm>
              <a:off x="3410696" y="4051628"/>
              <a:ext cx="1920719" cy="338554"/>
            </a:xfrm>
            <a:prstGeom prst="rect">
              <a:avLst/>
            </a:prstGeom>
            <a:noFill/>
          </p:spPr>
          <p:txBody>
            <a:bodyPr wrap="none" rtlCol="0">
              <a:spAutoFit/>
            </a:bodyPr>
            <a:lstStyle/>
            <a:p>
              <a:r>
                <a:rPr lang="zh-CN" altLang="en-US" dirty="0"/>
                <a:t>新增</a:t>
              </a:r>
              <a:r>
                <a:rPr lang="en-US" altLang="zh-CN" dirty="0" err="1"/>
                <a:t>getcpuid</a:t>
              </a:r>
              <a:r>
                <a:rPr lang="en-US" altLang="zh-CN" dirty="0"/>
                <a:t>(void)</a:t>
              </a:r>
              <a:endParaRPr lang="zh-CN" altLang="en-US" dirty="0"/>
            </a:p>
          </p:txBody>
        </p:sp>
        <p:cxnSp>
          <p:nvCxnSpPr>
            <p:cNvPr id="9" name="直接箭头连接符 8">
              <a:extLst>
                <a:ext uri="{FF2B5EF4-FFF2-40B4-BE49-F238E27FC236}">
                  <a16:creationId xmlns:a16="http://schemas.microsoft.com/office/drawing/2014/main" id="{45BCEC18-A61A-EE6A-2DD3-D3B80409B1B8}"/>
                </a:ext>
              </a:extLst>
            </p:cNvPr>
            <p:cNvCxnSpPr>
              <a:cxnSpLocks/>
              <a:stCxn id="8" idx="1"/>
              <a:endCxn id="7" idx="3"/>
            </p:cNvCxnSpPr>
            <p:nvPr/>
          </p:nvCxnSpPr>
          <p:spPr bwMode="auto">
            <a:xfrm flipH="1">
              <a:off x="2402627" y="4220905"/>
              <a:ext cx="1008069" cy="846209"/>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2.2.3.验证新系统调用</a:t>
            </a:r>
          </a:p>
        </p:txBody>
      </p:sp>
      <p:sp>
        <p:nvSpPr>
          <p:cNvPr id="106" name="文本框 105"/>
          <p:cNvSpPr txBox="1"/>
          <p:nvPr/>
        </p:nvSpPr>
        <p:spPr>
          <a:xfrm>
            <a:off x="1043940" y="1125220"/>
            <a:ext cx="7363460" cy="1476375"/>
          </a:xfrm>
          <a:prstGeom prst="rect">
            <a:avLst/>
          </a:prstGeom>
          <a:noFill/>
          <a:ln w="9525">
            <a:noFill/>
          </a:ln>
        </p:spPr>
        <p:txBody>
          <a:bodyPr wrap="square">
            <a:spAutoFit/>
          </a:bodyPr>
          <a:lstStyle/>
          <a:p>
            <a:pPr marL="0" indent="266700"/>
            <a:r>
              <a:rPr lang="zh-CN" sz="1800" b="0">
                <a:latin typeface="Calibri" panose="020F0502020204030204" pitchFamily="34" charset="0"/>
                <a:ea typeface="宋体" panose="02010600030101010101" pitchFamily="2" charset="-122"/>
              </a:rPr>
              <a:t>最后，我们需要验证新增系统调用是否能被应用程序所正常使用。由于前面已经在</a:t>
            </a:r>
            <a:r>
              <a:rPr lang="en-US" sz="1800" b="0">
                <a:latin typeface="Calibri" panose="020F0502020204030204" pitchFamily="34" charset="0"/>
                <a:ea typeface="宋体" panose="02010600030101010101" pitchFamily="2" charset="-122"/>
              </a:rPr>
              <a:t>user.h</a:t>
            </a:r>
            <a:r>
              <a:rPr lang="zh-CN" sz="1800" b="0">
                <a:latin typeface="Calibri" panose="020F0502020204030204" pitchFamily="34" charset="0"/>
                <a:ea typeface="宋体" panose="02010600030101010101" pitchFamily="2" charset="-122"/>
              </a:rPr>
              <a:t>中声明了</a:t>
            </a:r>
            <a:r>
              <a:rPr lang="en-US" sz="1800" b="0">
                <a:latin typeface="Calibri" panose="020F0502020204030204" pitchFamily="34" charset="0"/>
                <a:ea typeface="宋体" panose="02010600030101010101" pitchFamily="2" charset="-122"/>
              </a:rPr>
              <a:t>getcpuid()</a:t>
            </a:r>
            <a:r>
              <a:rPr lang="zh-CN" sz="1800" b="0">
                <a:latin typeface="Calibri" panose="020F0502020204030204" pitchFamily="34" charset="0"/>
                <a:ea typeface="宋体" panose="02010600030101010101" pitchFamily="2" charset="-122"/>
              </a:rPr>
              <a:t>用户态函数原型，因此可以在应用程序中进行调用。编写如代码</a:t>
            </a:r>
            <a:r>
              <a:rPr lang="en-US" sz="1800" b="0">
                <a:latin typeface="Calibri" panose="020F0502020204030204" pitchFamily="34" charset="0"/>
                <a:ea typeface="宋体" panose="02010600030101010101" pitchFamily="2" charset="-122"/>
                <a:cs typeface="Times New Roman" panose="02020603050405020304" pitchFamily="18" charset="0"/>
              </a:rPr>
              <a:t>2-8</a:t>
            </a:r>
            <a:r>
              <a:rPr lang="zh-CN" sz="1800" b="0">
                <a:latin typeface="Calibri" panose="020F0502020204030204" pitchFamily="34" charset="0"/>
                <a:ea typeface="宋体" panose="02010600030101010101" pitchFamily="2" charset="-122"/>
              </a:rPr>
              <a:t>所示的程序，打印本进程所在的</a:t>
            </a:r>
            <a:r>
              <a:rPr lang="en-US" sz="1800" b="0">
                <a:latin typeface="Calibri" panose="020F0502020204030204" pitchFamily="34" charset="0"/>
                <a:ea typeface="宋体" panose="02010600030101010101" pitchFamily="2" charset="-122"/>
              </a:rPr>
              <a:t>CPU</a:t>
            </a:r>
            <a:r>
              <a:rPr lang="zh-CN" sz="1800" b="0">
                <a:latin typeface="Calibri" panose="020F0502020204030204" pitchFamily="34" charset="0"/>
                <a:ea typeface="宋体" panose="02010600030101010101" pitchFamily="2" charset="-122"/>
              </a:rPr>
              <a:t>编号。参照前面</a:t>
            </a:r>
            <a:r>
              <a:rPr lang="en-US" sz="1800" b="0">
                <a:latin typeface="Calibri" panose="020F0502020204030204" pitchFamily="34" charset="0"/>
                <a:ea typeface="宋体" panose="02010600030101010101" pitchFamily="2" charset="-122"/>
              </a:rPr>
              <a:t>my</a:t>
            </a:r>
            <a:r>
              <a:rPr lang="en-US" sz="1800" b="0">
                <a:latin typeface="Calibri" panose="020F0502020204030204" pitchFamily="34" charset="0"/>
                <a:ea typeface="宋体" panose="02010600030101010101" pitchFamily="2" charset="-122"/>
                <a:cs typeface="Times New Roman" panose="02020603050405020304" pitchFamily="18" charset="0"/>
              </a:rPr>
              <a:t>-</a:t>
            </a:r>
            <a:r>
              <a:rPr lang="en-US" sz="1800" b="0">
                <a:latin typeface="Calibri" panose="020F0502020204030204" pitchFamily="34" charset="0"/>
                <a:ea typeface="宋体" panose="02010600030101010101" pitchFamily="2" charset="-122"/>
              </a:rPr>
              <a:t>app.c</a:t>
            </a:r>
            <a:r>
              <a:rPr lang="zh-CN" sz="1800" b="0">
                <a:latin typeface="Calibri" panose="020F0502020204030204" pitchFamily="34" charset="0"/>
                <a:ea typeface="宋体" panose="02010600030101010101" pitchFamily="2" charset="-122"/>
              </a:rPr>
              <a:t>实验，完成其编译过程、加入到磁盘文件系统（记得要修改</a:t>
            </a:r>
            <a:r>
              <a:rPr lang="en-US" sz="1800" b="0">
                <a:latin typeface="Calibri" panose="020F0502020204030204" pitchFamily="34" charset="0"/>
                <a:ea typeface="宋体" panose="02010600030101010101" pitchFamily="2" charset="-122"/>
              </a:rPr>
              <a:t>Mak</a:t>
            </a:r>
            <a:r>
              <a:rPr lang="en-US" sz="1800" b="0">
                <a:latin typeface="Calibri" panose="020F0502020204030204" pitchFamily="34" charset="0"/>
                <a:ea typeface="宋体" panose="02010600030101010101" pitchFamily="2" charset="-122"/>
                <a:cs typeface="Times New Roman" panose="02020603050405020304" pitchFamily="18" charset="0"/>
              </a:rPr>
              <a:t>e</a:t>
            </a:r>
            <a:r>
              <a:rPr lang="en-US" sz="1800" b="0">
                <a:latin typeface="Calibri" panose="020F0502020204030204" pitchFamily="34" charset="0"/>
                <a:ea typeface="宋体" panose="02010600030101010101" pitchFamily="2" charset="-122"/>
              </a:rPr>
              <a:t>file</a:t>
            </a:r>
            <a:r>
              <a:rPr lang="zh-CN" sz="1800" b="0">
                <a:latin typeface="Calibri" panose="020F0502020204030204" pitchFamily="34" charset="0"/>
                <a:ea typeface="宋体" panose="02010600030101010101" pitchFamily="2" charset="-122"/>
              </a:rPr>
              <a:t>的</a:t>
            </a:r>
            <a:r>
              <a:rPr lang="en-US" sz="1800" b="0">
                <a:latin typeface="Calibri" panose="020F0502020204030204" pitchFamily="34" charset="0"/>
                <a:ea typeface="宋体" panose="02010600030101010101" pitchFamily="2" charset="-122"/>
                <a:cs typeface="Times New Roman" panose="02020603050405020304" pitchFamily="18" charset="0"/>
              </a:rPr>
              <a:t>UPROGS</a:t>
            </a:r>
            <a:r>
              <a:rPr lang="zh-CN" sz="1800" b="0">
                <a:latin typeface="Calibri" panose="020F0502020204030204" pitchFamily="34" charset="0"/>
                <a:ea typeface="宋体" panose="02010600030101010101" pitchFamily="2" charset="-122"/>
              </a:rPr>
              <a:t>目标加上</a:t>
            </a:r>
            <a:r>
              <a:rPr lang="en-US" sz="1800" b="0">
                <a:latin typeface="Calibri" panose="020F0502020204030204" pitchFamily="34" charset="0"/>
                <a:ea typeface="宋体" panose="02010600030101010101" pitchFamily="2" charset="-122"/>
              </a:rPr>
              <a:t>_pcpuid</a:t>
            </a:r>
            <a:r>
              <a:rPr lang="zh-CN" sz="1800" b="0">
                <a:latin typeface="Calibri" panose="020F0502020204030204" pitchFamily="34" charset="0"/>
                <a:ea typeface="宋体" panose="02010600030101010101" pitchFamily="2" charset="-122"/>
              </a:rPr>
              <a:t>）。</a:t>
            </a:r>
            <a:endParaRPr lang="zh-CN" altLang="en-US" sz="1800" b="0">
              <a:latin typeface="Calibri" panose="020F0502020204030204" pitchFamily="34" charset="0"/>
              <a:ea typeface="宋体" panose="02010600030101010101" pitchFamily="2" charset="-122"/>
            </a:endParaRPr>
          </a:p>
        </p:txBody>
      </p:sp>
      <p:sp>
        <p:nvSpPr>
          <p:cNvPr id="5" name="文本框 4"/>
          <p:cNvSpPr txBox="1"/>
          <p:nvPr/>
        </p:nvSpPr>
        <p:spPr>
          <a:xfrm>
            <a:off x="1907540" y="2781300"/>
            <a:ext cx="5080000" cy="3415030"/>
          </a:xfrm>
          <a:prstGeom prst="rect">
            <a:avLst/>
          </a:prstGeom>
          <a:noFill/>
          <a:ln w="9525">
            <a:noFill/>
          </a:ln>
        </p:spPr>
        <p:txBody>
          <a:bodyPr>
            <a:spAutoFit/>
          </a:bodyPr>
          <a:lstStyle/>
          <a:p>
            <a:pPr marL="0" indent="266700" algn="ctr"/>
            <a:r>
              <a:rPr lang="zh-CN" sz="1800" b="1">
                <a:latin typeface="Calibri" panose="020F0502020204030204" pitchFamily="34" charset="0"/>
                <a:ea typeface="宋体" panose="02010600030101010101" pitchFamily="2" charset="-122"/>
              </a:rPr>
              <a:t>代码</a:t>
            </a:r>
            <a:r>
              <a:rPr lang="en-US" sz="1800" b="1">
                <a:latin typeface="Calibri" panose="020F0502020204030204" pitchFamily="34" charset="0"/>
                <a:ea typeface="宋体" panose="02010600030101010101" pitchFamily="2" charset="-122"/>
                <a:cs typeface="Times New Roman" panose="02020603050405020304" pitchFamily="18" charset="0"/>
              </a:rPr>
              <a:t>2-8 pcpuid.c</a:t>
            </a:r>
          </a:p>
          <a:p>
            <a:pPr marL="0" indent="266700" algn="l"/>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 </a:t>
            </a:r>
            <a:r>
              <a:rPr lang="en-US" sz="1800" b="0">
                <a:latin typeface="Calibri" panose="020F0502020204030204" pitchFamily="34" charset="0"/>
                <a:ea typeface="宋体" panose="02010600030101010101" pitchFamily="2" charset="-122"/>
                <a:cs typeface="Times New Roman" panose="02020603050405020304" pitchFamily="18" charset="0"/>
              </a:rPr>
              <a:t>#include"kernel/types.h"</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2. </a:t>
            </a:r>
            <a:r>
              <a:rPr lang="en-US" sz="1800" b="0">
                <a:latin typeface="Calibri" panose="020F0502020204030204" pitchFamily="34" charset="0"/>
                <a:ea typeface="宋体" panose="02010600030101010101" pitchFamily="2" charset="-122"/>
                <a:cs typeface="Times New Roman" panose="02020603050405020304" pitchFamily="18" charset="0"/>
              </a:rPr>
              <a:t>#include"kernel/stat.h"</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3. </a:t>
            </a:r>
            <a:r>
              <a:rPr lang="en-US" sz="1800" b="0">
                <a:latin typeface="Calibri" panose="020F0502020204030204" pitchFamily="34" charset="0"/>
                <a:ea typeface="宋体" panose="02010600030101010101" pitchFamily="2" charset="-122"/>
                <a:cs typeface="Times New Roman" panose="02020603050405020304" pitchFamily="18" charset="0"/>
              </a:rPr>
              <a:t>#include"user/user.h"</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4. </a:t>
            </a:r>
          </a:p>
          <a:p>
            <a:pPr marL="0" indent="266700" algn="l"/>
            <a:r>
              <a:rPr lang="en-US" sz="1800" b="0">
                <a:latin typeface="Calibri" panose="020F0502020204030204" pitchFamily="34" charset="0"/>
                <a:ea typeface="宋体" panose="02010600030101010101" pitchFamily="2" charset="-122"/>
              </a:rPr>
              <a:t>5. </a:t>
            </a:r>
            <a:r>
              <a:rPr lang="en-US" sz="1800" b="0">
                <a:latin typeface="Calibri" panose="020F0502020204030204" pitchFamily="34" charset="0"/>
                <a:ea typeface="宋体" panose="02010600030101010101" pitchFamily="2" charset="-122"/>
                <a:cs typeface="Times New Roman" panose="02020603050405020304" pitchFamily="18" charset="0"/>
              </a:rPr>
              <a:t>int</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6. </a:t>
            </a:r>
            <a:r>
              <a:rPr lang="en-US" sz="1800" b="0">
                <a:latin typeface="Calibri" panose="020F0502020204030204" pitchFamily="34" charset="0"/>
                <a:ea typeface="宋体" panose="02010600030101010101" pitchFamily="2" charset="-122"/>
                <a:cs typeface="Times New Roman" panose="02020603050405020304" pitchFamily="18" charset="0"/>
              </a:rPr>
              <a:t>main(int argc, char *argv[])</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7.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8. </a:t>
            </a:r>
            <a:r>
              <a:rPr lang="en-US" sz="1800" b="0">
                <a:latin typeface="Calibri" panose="020F0502020204030204" pitchFamily="34" charset="0"/>
                <a:ea typeface="宋体" panose="02010600030101010101" pitchFamily="2" charset="-122"/>
                <a:cs typeface="Times New Roman" panose="02020603050405020304" pitchFamily="18" charset="0"/>
              </a:rPr>
              <a:t>        printf("My CPU id is :%d\n",</a:t>
            </a:r>
            <a:r>
              <a:rPr lang="en-US" sz="1800" b="1">
                <a:solidFill>
                  <a:srgbClr val="FF0000"/>
                </a:solidFill>
                <a:latin typeface="Calibri" panose="020F0502020204030204" pitchFamily="34" charset="0"/>
                <a:ea typeface="宋体" panose="02010600030101010101" pitchFamily="2" charset="-122"/>
                <a:cs typeface="Times New Roman" panose="02020603050405020304" pitchFamily="18" charset="0"/>
              </a:rPr>
              <a:t>getcpuid()</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9. </a:t>
            </a:r>
            <a:r>
              <a:rPr lang="en-US" sz="1800" b="0">
                <a:latin typeface="Calibri" panose="020F0502020204030204" pitchFamily="34" charset="0"/>
                <a:ea typeface="宋体" panose="02010600030101010101" pitchFamily="2" charset="-122"/>
                <a:cs typeface="Times New Roman" panose="02020603050405020304" pitchFamily="18" charset="0"/>
              </a:rPr>
              <a:t>        exit(0);</a:t>
            </a:r>
            <a:endParaRPr lang="en-US" sz="1800" b="0">
              <a:latin typeface="Calibri" panose="020F0502020204030204" pitchFamily="34" charset="0"/>
              <a:ea typeface="宋体" panose="02010600030101010101" pitchFamily="2" charset="-122"/>
            </a:endParaRPr>
          </a:p>
          <a:p>
            <a:pPr marL="0" indent="266700" algn="l"/>
            <a:r>
              <a:rPr lang="en-US" sz="1800" b="0">
                <a:latin typeface="Calibri" panose="020F0502020204030204" pitchFamily="34" charset="0"/>
                <a:ea typeface="宋体" panose="02010600030101010101" pitchFamily="2" charset="-122"/>
              </a:rPr>
              <a:t>10. </a:t>
            </a:r>
            <a:r>
              <a:rPr lang="en-US" sz="1800" b="0">
                <a:latin typeface="Calibri" panose="020F0502020204030204" pitchFamily="34" charset="0"/>
                <a:ea typeface="宋体" panose="02010600030101010101" pitchFamily="2" charset="-122"/>
                <a:cs typeface="Times New Roman" panose="02020603050405020304" pitchFamily="18" charset="0"/>
              </a:rPr>
              <a:t>}</a:t>
            </a:r>
            <a:endParaRPr lang="en-US" altLang="en-US" sz="1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2.2.3.验证新系统调用</a:t>
            </a:r>
          </a:p>
        </p:txBody>
      </p:sp>
      <p:sp>
        <p:nvSpPr>
          <p:cNvPr id="106" name="文本框 105"/>
          <p:cNvSpPr txBox="1"/>
          <p:nvPr/>
        </p:nvSpPr>
        <p:spPr>
          <a:xfrm>
            <a:off x="1043940" y="1125220"/>
            <a:ext cx="7363460" cy="368300"/>
          </a:xfrm>
          <a:prstGeom prst="rect">
            <a:avLst/>
          </a:prstGeom>
          <a:noFill/>
          <a:ln w="9525">
            <a:noFill/>
          </a:ln>
        </p:spPr>
        <p:txBody>
          <a:bodyPr wrap="square">
            <a:spAutoFit/>
          </a:bodyPr>
          <a:lstStyle/>
          <a:p>
            <a:pPr marL="0" indent="266700"/>
            <a:r>
              <a:rPr sz="1800" b="0">
                <a:latin typeface="Calibri" panose="020F0502020204030204" pitchFamily="34" charset="0"/>
                <a:ea typeface="宋体" panose="02010600030101010101" pitchFamily="2" charset="-122"/>
              </a:rPr>
              <a:t>执行pcpuid程序，将打印出本进程所在的处理器编号，如屏显2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2所示。</a:t>
            </a:r>
          </a:p>
        </p:txBody>
      </p:sp>
      <p:sp>
        <p:nvSpPr>
          <p:cNvPr id="3" name="文本框 2"/>
          <p:cNvSpPr txBox="1"/>
          <p:nvPr/>
        </p:nvSpPr>
        <p:spPr>
          <a:xfrm>
            <a:off x="2185670" y="2421572"/>
            <a:ext cx="5080000" cy="1506855"/>
          </a:xfrm>
          <a:prstGeom prst="rect">
            <a:avLst/>
          </a:prstGeom>
          <a:noFill/>
          <a:ln w="9525">
            <a:noFill/>
          </a:ln>
        </p:spPr>
        <p:txBody>
          <a:bodyPr>
            <a:spAutoFit/>
          </a:bodyPr>
          <a:lstStyle/>
          <a:p>
            <a:pPr marL="0" indent="266700" algn="ctr"/>
            <a:r>
              <a:rPr lang="zh-CN" sz="2000" b="1">
                <a:latin typeface="Calibri" panose="020F0502020204030204" pitchFamily="34" charset="0"/>
                <a:ea typeface="宋体" panose="02010600030101010101" pitchFamily="2" charset="-122"/>
              </a:rPr>
              <a:t>屏显</a:t>
            </a:r>
            <a:r>
              <a:rPr lang="en-US" sz="2000" b="1">
                <a:latin typeface="Calibri" panose="020F0502020204030204" pitchFamily="34" charset="0"/>
                <a:ea typeface="宋体" panose="02010600030101010101" pitchFamily="2" charset="-122"/>
                <a:cs typeface="Times New Roman" panose="02020603050405020304" pitchFamily="18" charset="0"/>
              </a:rPr>
              <a:t>2-2 pcpuid</a:t>
            </a:r>
            <a:r>
              <a:rPr lang="zh-CN" sz="2000" b="1">
                <a:latin typeface="Calibri" panose="020F0502020204030204" pitchFamily="34" charset="0"/>
                <a:ea typeface="宋体" panose="02010600030101010101" pitchFamily="2" charset="-122"/>
              </a:rPr>
              <a:t>运行结果</a:t>
            </a:r>
          </a:p>
          <a:p>
            <a:pPr marL="0" indent="266700" algn="l"/>
            <a:endParaRPr lang="en-US" sz="1800" b="0">
              <a:latin typeface="MS Gothic" panose="020B0609070205080204" pitchFamily="49" charset="-128"/>
              <a:cs typeface="微软雅黑" panose="020B0503020204020204" charset="-122"/>
            </a:endParaRPr>
          </a:p>
          <a:p>
            <a:pPr marL="0" indent="266700" algn="l"/>
            <a:r>
              <a:rPr lang="en-US" sz="1800" b="0">
                <a:latin typeface="MS Gothic" panose="020B0609070205080204" pitchFamily="49" charset="-128"/>
                <a:cs typeface="微软雅黑" panose="020B0503020204020204" charset="-122"/>
              </a:rPr>
              <a:t>$ pcpuid</a:t>
            </a:r>
          </a:p>
          <a:p>
            <a:pPr marL="0" indent="266700" algn="l"/>
            <a:r>
              <a:rPr lang="en-US" sz="1800" b="0">
                <a:latin typeface="MS Gothic" panose="020B0609070205080204" pitchFamily="49" charset="-128"/>
                <a:cs typeface="微软雅黑" panose="020B0503020204020204" charset="-122"/>
              </a:rPr>
              <a:t>My CPU id is:0</a:t>
            </a:r>
          </a:p>
          <a:p>
            <a:pPr marL="0" indent="266700" algn="l"/>
            <a:r>
              <a:rPr lang="en-US" sz="1800" b="0">
                <a:latin typeface="MS Gothic" panose="020B0609070205080204" pitchFamily="49" charset="-128"/>
                <a:cs typeface="微软雅黑" panose="020B0503020204020204" charset="-122"/>
              </a:rPr>
              <a:t>$</a:t>
            </a:r>
            <a:endParaRPr lang="en-US" altLang="en-US" sz="1800" b="0">
              <a:latin typeface="MS Gothic" panose="020B0609070205080204" pitchFamily="49" charset="-128"/>
              <a:cs typeface="微软雅黑" panose="020B050302020402020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140337"/>
            <a:ext cx="8260080" cy="768350"/>
          </a:xfrm>
        </p:spPr>
        <p:txBody>
          <a:bodyPr/>
          <a:lstStyle/>
          <a:p>
            <a:r>
              <a:rPr dirty="0"/>
              <a:t>2.1.新增可执行程序</a:t>
            </a:r>
          </a:p>
        </p:txBody>
      </p:sp>
      <p:sp>
        <p:nvSpPr>
          <p:cNvPr id="3" name="文本框 2"/>
          <p:cNvSpPr txBox="1"/>
          <p:nvPr/>
        </p:nvSpPr>
        <p:spPr>
          <a:xfrm>
            <a:off x="971750" y="1593119"/>
            <a:ext cx="6912480" cy="829945"/>
          </a:xfrm>
          <a:prstGeom prst="rect">
            <a:avLst/>
          </a:prstGeom>
          <a:noFill/>
        </p:spPr>
        <p:txBody>
          <a:bodyPr wrap="square" rtlCol="0">
            <a:spAutoFit/>
          </a:bodyPr>
          <a:lstStyle/>
          <a:p>
            <a:pPr marL="457200" indent="-457200">
              <a:buFont typeface="Wingdings" panose="05000000000000000000" pitchFamily="2" charset="2"/>
              <a:buChar char="p"/>
            </a:pPr>
            <a:r>
              <a:rPr sz="2400" dirty="0"/>
              <a:t>2.1.1.磁盘映像的生成</a:t>
            </a:r>
          </a:p>
          <a:p>
            <a:pPr marL="457200" indent="-457200">
              <a:buFont typeface="Wingdings" panose="05000000000000000000" pitchFamily="2" charset="2"/>
              <a:buChar char="p"/>
            </a:pPr>
            <a:r>
              <a:rPr sz="2400" dirty="0"/>
              <a:t>2.1.2.添加简单程序</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140337"/>
            <a:ext cx="8260080" cy="768350"/>
          </a:xfrm>
        </p:spPr>
        <p:txBody>
          <a:bodyPr/>
          <a:lstStyle/>
          <a:p>
            <a:r>
              <a:rPr dirty="0"/>
              <a:t>2.3.观察调度过程</a:t>
            </a:r>
          </a:p>
        </p:txBody>
      </p:sp>
      <p:sp>
        <p:nvSpPr>
          <p:cNvPr id="106" name="文本框 105"/>
          <p:cNvSpPr txBox="1"/>
          <p:nvPr/>
        </p:nvSpPr>
        <p:spPr>
          <a:xfrm>
            <a:off x="1043940" y="1052830"/>
            <a:ext cx="7595235" cy="1713865"/>
          </a:xfrm>
          <a:prstGeom prst="rect">
            <a:avLst/>
          </a:prstGeom>
          <a:noFill/>
          <a:ln w="9525">
            <a:noFill/>
          </a:ln>
        </p:spPr>
        <p:txBody>
          <a:bodyPr>
            <a:noAutofit/>
          </a:bodyPr>
          <a:lstStyle/>
          <a:p>
            <a:pPr marL="0" indent="266700"/>
            <a:r>
              <a:rPr lang="zh-CN" sz="1800" b="0">
                <a:latin typeface="Calibri" panose="020F0502020204030204" pitchFamily="34" charset="0"/>
                <a:ea typeface="宋体" panose="02010600030101010101" pitchFamily="2" charset="-122"/>
              </a:rPr>
              <a:t>在本章结束之前，我们再编写一个程序，使得它可以创建多个进程并发运行，用于观察多进程分时运行的现象。我们将</a:t>
            </a:r>
            <a:r>
              <a:rPr lang="en-US" sz="1800" b="0">
                <a:latin typeface="Calibri" panose="020F0502020204030204" pitchFamily="34" charset="0"/>
                <a:ea typeface="宋体" panose="02010600030101010101" pitchFamily="2" charset="-122"/>
              </a:rPr>
              <a:t>m</a:t>
            </a:r>
            <a:r>
              <a:rPr lang="en-US" sz="1800" b="0">
                <a:latin typeface="Calibri" panose="020F0502020204030204" pitchFamily="34" charset="0"/>
                <a:ea typeface="宋体" panose="02010600030101010101" pitchFamily="2" charset="-122"/>
                <a:cs typeface="Times New Roman" panose="02020603050405020304" pitchFamily="18" charset="0"/>
              </a:rPr>
              <a:t>y-app.c</a:t>
            </a:r>
            <a:r>
              <a:rPr lang="zh-CN" sz="1800" b="0">
                <a:latin typeface="Calibri" panose="020F0502020204030204" pitchFamily="34" charset="0"/>
                <a:ea typeface="宋体" panose="02010600030101010101" pitchFamily="2" charset="-122"/>
              </a:rPr>
              <a:t>稍作修改，调用两次</a:t>
            </a:r>
            <a:r>
              <a:rPr lang="en-US" sz="1800" b="0">
                <a:latin typeface="Calibri" panose="020F0502020204030204" pitchFamily="34" charset="0"/>
                <a:ea typeface="宋体" panose="02010600030101010101" pitchFamily="2" charset="-122"/>
              </a:rPr>
              <a:t>f</a:t>
            </a:r>
            <a:r>
              <a:rPr lang="en-US" sz="1800" b="0">
                <a:latin typeface="Calibri" panose="020F0502020204030204" pitchFamily="34" charset="0"/>
                <a:ea typeface="宋体" panose="02010600030101010101" pitchFamily="2" charset="-122"/>
                <a:cs typeface="Times New Roman" panose="02020603050405020304" pitchFamily="18" charset="0"/>
              </a:rPr>
              <a:t>ork()</a:t>
            </a:r>
            <a:r>
              <a:rPr lang="zh-CN" sz="1800" b="0">
                <a:latin typeface="Calibri" panose="020F0502020204030204" pitchFamily="34" charset="0"/>
                <a:ea typeface="宋体" panose="02010600030101010101" pitchFamily="2" charset="-122"/>
              </a:rPr>
              <a:t>来创建（实际上是复制自己）新的进程——两次</a:t>
            </a:r>
            <a:r>
              <a:rPr lang="en-US" sz="1800" b="0">
                <a:latin typeface="Calibri" panose="020F0502020204030204" pitchFamily="34" charset="0"/>
                <a:ea typeface="宋体" panose="02010600030101010101" pitchFamily="2" charset="-122"/>
              </a:rPr>
              <a:t>f</a:t>
            </a:r>
            <a:r>
              <a:rPr lang="en-US" sz="1800" b="0">
                <a:latin typeface="Calibri" panose="020F0502020204030204" pitchFamily="34" charset="0"/>
                <a:ea typeface="宋体" panose="02010600030101010101" pitchFamily="2" charset="-122"/>
                <a:cs typeface="Times New Roman" panose="02020603050405020304" pitchFamily="18" charset="0"/>
              </a:rPr>
              <a:t>ork</a:t>
            </a:r>
            <a:r>
              <a:rPr lang="zh-CN" sz="1800" b="0">
                <a:latin typeface="Calibri" panose="020F0502020204030204" pitchFamily="34" charset="0"/>
                <a:ea typeface="宋体" panose="02010600030101010101" pitchFamily="2" charset="-122"/>
              </a:rPr>
              <a:t>调用将一共创建</a:t>
            </a:r>
            <a:r>
              <a:rPr lang="en-US" sz="1800" b="0">
                <a:latin typeface="Calibri" panose="020F0502020204030204" pitchFamily="34" charset="0"/>
                <a:ea typeface="宋体" panose="02010600030101010101" pitchFamily="2" charset="-122"/>
              </a:rPr>
              <a:t>4</a:t>
            </a:r>
            <a:r>
              <a:rPr lang="zh-CN" sz="1800" b="0">
                <a:latin typeface="Calibri" panose="020F0502020204030204" pitchFamily="34" charset="0"/>
                <a:ea typeface="宋体" panose="02010600030101010101" pitchFamily="2" charset="-122"/>
              </a:rPr>
              <a:t>个进程，如代码</a:t>
            </a:r>
            <a:r>
              <a:rPr lang="en-US" sz="1800" b="0">
                <a:latin typeface="Calibri" panose="020F0502020204030204" pitchFamily="34" charset="0"/>
                <a:ea typeface="宋体" panose="02010600030101010101" pitchFamily="2" charset="-122"/>
                <a:cs typeface="Times New Roman" panose="02020603050405020304" pitchFamily="18" charset="0"/>
              </a:rPr>
              <a:t>2-9</a:t>
            </a:r>
            <a:r>
              <a:rPr lang="zh-CN" sz="1800" b="0">
                <a:latin typeface="Calibri" panose="020F0502020204030204" pitchFamily="34" charset="0"/>
                <a:ea typeface="宋体" panose="02010600030101010101" pitchFamily="2" charset="-122"/>
              </a:rPr>
              <a:t>所示。</a:t>
            </a:r>
            <a:endParaRPr lang="zh-CN" altLang="en-US" sz="1800" b="0">
              <a:latin typeface="Calibri" panose="020F0502020204030204" pitchFamily="34" charset="0"/>
              <a:ea typeface="宋体" panose="02010600030101010101" pitchFamily="2" charset="-122"/>
            </a:endParaRPr>
          </a:p>
        </p:txBody>
      </p:sp>
      <p:sp>
        <p:nvSpPr>
          <p:cNvPr id="4" name="文本框 3"/>
          <p:cNvSpPr txBox="1"/>
          <p:nvPr/>
        </p:nvSpPr>
        <p:spPr>
          <a:xfrm>
            <a:off x="2483485" y="2061527"/>
            <a:ext cx="5080000" cy="4584700"/>
          </a:xfrm>
          <a:prstGeom prst="rect">
            <a:avLst/>
          </a:prstGeom>
          <a:noFill/>
          <a:ln w="9525">
            <a:noFill/>
          </a:ln>
        </p:spPr>
        <p:txBody>
          <a:bodyPr>
            <a:spAutoFit/>
          </a:bodyPr>
          <a:lstStyle/>
          <a:p>
            <a:pPr marL="0" indent="266700" algn="ctr"/>
            <a:r>
              <a:rPr lang="zh-CN" sz="1800" b="1">
                <a:latin typeface="Calibri" panose="020F0502020204030204" pitchFamily="34" charset="0"/>
                <a:ea typeface="宋体" panose="02010600030101010101" pitchFamily="2" charset="-122"/>
              </a:rPr>
              <a:t>代码</a:t>
            </a:r>
            <a:r>
              <a:rPr lang="en-US" sz="1800" b="1">
                <a:latin typeface="Calibri" panose="020F0502020204030204" pitchFamily="34" charset="0"/>
                <a:ea typeface="宋体" panose="02010600030101010101" pitchFamily="2" charset="-122"/>
                <a:cs typeface="Times New Roman" panose="02020603050405020304" pitchFamily="18" charset="0"/>
              </a:rPr>
              <a:t>2-9 my-app-fork.c</a:t>
            </a:r>
          </a:p>
          <a:p>
            <a:pPr marL="0" indent="266700" algn="l"/>
            <a:endParaRPr lang="en-US" sz="1800"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 </a:t>
            </a:r>
            <a:r>
              <a:rPr lang="en-US" b="0">
                <a:latin typeface="Calibri" panose="020F0502020204030204" pitchFamily="34" charset="0"/>
                <a:ea typeface="宋体" panose="02010600030101010101" pitchFamily="2" charset="-122"/>
                <a:cs typeface="Times New Roman" panose="02020603050405020304" pitchFamily="18" charset="0"/>
              </a:rPr>
              <a:t>#include"kernel/types.h"</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2. </a:t>
            </a:r>
            <a:r>
              <a:rPr lang="en-US" b="0">
                <a:latin typeface="Calibri" panose="020F0502020204030204" pitchFamily="34" charset="0"/>
                <a:ea typeface="宋体" panose="02010600030101010101" pitchFamily="2" charset="-122"/>
                <a:cs typeface="Times New Roman" panose="02020603050405020304" pitchFamily="18" charset="0"/>
              </a:rPr>
              <a:t>#include"kernel/stat.h"</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3. </a:t>
            </a:r>
            <a:r>
              <a:rPr lang="en-US" b="0">
                <a:latin typeface="Calibri" panose="020F0502020204030204" pitchFamily="34" charset="0"/>
                <a:ea typeface="宋体" panose="02010600030101010101" pitchFamily="2" charset="-122"/>
                <a:cs typeface="Times New Roman" panose="02020603050405020304" pitchFamily="18" charset="0"/>
              </a:rPr>
              <a:t>#include"user/user.h"</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4. </a:t>
            </a:r>
          </a:p>
          <a:p>
            <a:pPr marL="0" indent="266700" algn="l"/>
            <a:r>
              <a:rPr lang="en-US" b="0">
                <a:latin typeface="Calibri" panose="020F0502020204030204" pitchFamily="34" charset="0"/>
                <a:ea typeface="宋体" panose="02010600030101010101" pitchFamily="2" charset="-122"/>
              </a:rPr>
              <a:t>5. </a:t>
            </a:r>
          </a:p>
          <a:p>
            <a:pPr marL="0" indent="266700" algn="l"/>
            <a:r>
              <a:rPr lang="en-US" b="0">
                <a:latin typeface="Calibri" panose="020F0502020204030204" pitchFamily="34" charset="0"/>
                <a:ea typeface="宋体" panose="02010600030101010101" pitchFamily="2" charset="-122"/>
              </a:rPr>
              <a:t>6. </a:t>
            </a:r>
            <a:r>
              <a:rPr lang="en-US" b="0">
                <a:latin typeface="Calibri" panose="020F0502020204030204" pitchFamily="34" charset="0"/>
                <a:ea typeface="宋体" panose="02010600030101010101" pitchFamily="2" charset="-122"/>
                <a:cs typeface="Times New Roman" panose="02020603050405020304" pitchFamily="18" charset="0"/>
              </a:rPr>
              <a:t>int</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7. </a:t>
            </a:r>
            <a:r>
              <a:rPr lang="en-US" b="0">
                <a:latin typeface="Calibri" panose="020F0502020204030204" pitchFamily="34" charset="0"/>
                <a:ea typeface="宋体" panose="02010600030101010101" pitchFamily="2" charset="-122"/>
                <a:cs typeface="Times New Roman" panose="02020603050405020304" pitchFamily="18" charset="0"/>
              </a:rPr>
              <a:t>main(int argc, char *argv[])</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8. </a:t>
            </a:r>
            <a:r>
              <a:rPr lang="en-US" b="0">
                <a:latin typeface="Calibri" panose="020F0502020204030204" pitchFamily="34" charset="0"/>
                <a:ea typeface="宋体" panose="02010600030101010101" pitchFamily="2" charset="-122"/>
                <a:cs typeface="Times New Roman" panose="02020603050405020304" pitchFamily="18" charset="0"/>
              </a:rPr>
              <a:t>{</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9. </a:t>
            </a:r>
            <a:r>
              <a:rPr lang="en-US" b="0">
                <a:latin typeface="Calibri" panose="020F0502020204030204" pitchFamily="34" charset="0"/>
                <a:ea typeface="宋体" panose="02010600030101010101" pitchFamily="2" charset="-122"/>
                <a:cs typeface="Times New Roman" panose="02020603050405020304" pitchFamily="18" charset="0"/>
              </a:rPr>
              <a:t>        int a;</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10. </a:t>
            </a:r>
            <a:r>
              <a:rPr lang="en-US" b="0">
                <a:latin typeface="Calibri" panose="020F0502020204030204" pitchFamily="34" charset="0"/>
                <a:ea typeface="宋体" panose="02010600030101010101" pitchFamily="2" charset="-122"/>
                <a:cs typeface="Times New Roman" panose="02020603050405020304" pitchFamily="18" charset="0"/>
              </a:rPr>
              <a:t>        printf("This is my own app!\n");</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11. </a:t>
            </a:r>
            <a:r>
              <a:rPr lang="en-US" b="0">
                <a:latin typeface="Calibri" panose="020F0502020204030204" pitchFamily="34" charset="0"/>
                <a:ea typeface="宋体" panose="02010600030101010101" pitchFamily="2" charset="-122"/>
                <a:cs typeface="Times New Roman" panose="02020603050405020304" pitchFamily="18" charset="0"/>
              </a:rPr>
              <a:t>        a=fork();</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12. </a:t>
            </a:r>
            <a:r>
              <a:rPr lang="en-US" b="0">
                <a:latin typeface="Calibri" panose="020F0502020204030204" pitchFamily="34" charset="0"/>
                <a:ea typeface="宋体" panose="02010600030101010101" pitchFamily="2" charset="-122"/>
                <a:cs typeface="Times New Roman" panose="02020603050405020304" pitchFamily="18" charset="0"/>
              </a:rPr>
              <a:t>        a=fork();</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13. </a:t>
            </a:r>
            <a:r>
              <a:rPr lang="en-US" b="0">
                <a:latin typeface="Calibri" panose="020F0502020204030204" pitchFamily="34" charset="0"/>
                <a:ea typeface="宋体" panose="02010600030101010101" pitchFamily="2" charset="-122"/>
                <a:cs typeface="Times New Roman" panose="02020603050405020304" pitchFamily="18" charset="0"/>
              </a:rPr>
              <a:t>        while(1)</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14. </a:t>
            </a:r>
            <a:r>
              <a:rPr lang="en-US" b="0">
                <a:latin typeface="Calibri" panose="020F0502020204030204" pitchFamily="34" charset="0"/>
                <a:ea typeface="宋体" panose="02010600030101010101" pitchFamily="2" charset="-122"/>
                <a:cs typeface="Times New Roman" panose="02020603050405020304" pitchFamily="18" charset="0"/>
              </a:rPr>
              <a:t>                a++;</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15. </a:t>
            </a:r>
            <a:r>
              <a:rPr lang="en-US" b="0">
                <a:latin typeface="Calibri" panose="020F0502020204030204" pitchFamily="34" charset="0"/>
                <a:ea typeface="宋体" panose="02010600030101010101" pitchFamily="2" charset="-122"/>
                <a:cs typeface="Times New Roman" panose="02020603050405020304" pitchFamily="18" charset="0"/>
              </a:rPr>
              <a:t>        exit(0);</a:t>
            </a:r>
            <a:endParaRPr lang="en-US" b="0">
              <a:latin typeface="Calibri" panose="020F0502020204030204" pitchFamily="34" charset="0"/>
              <a:ea typeface="宋体" panose="02010600030101010101" pitchFamily="2" charset="-122"/>
            </a:endParaRPr>
          </a:p>
          <a:p>
            <a:pPr marL="0" indent="266700" algn="l"/>
            <a:r>
              <a:rPr lang="en-US" b="0">
                <a:latin typeface="Calibri" panose="020F0502020204030204" pitchFamily="34" charset="0"/>
                <a:ea typeface="宋体" panose="02010600030101010101" pitchFamily="2" charset="-122"/>
              </a:rPr>
              <a:t>16. </a:t>
            </a:r>
            <a:r>
              <a:rPr lang="en-US" b="0">
                <a:latin typeface="Calibri" panose="020F0502020204030204" pitchFamily="34" charset="0"/>
                <a:ea typeface="宋体" panose="02010600030101010101" pitchFamily="2" charset="-122"/>
                <a:cs typeface="Times New Roman" panose="02020603050405020304" pitchFamily="18" charset="0"/>
              </a:rPr>
              <a:t>}</a:t>
            </a:r>
            <a:endParaRPr lang="en-US" altLang="en-US"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140337"/>
            <a:ext cx="8260080" cy="768350"/>
          </a:xfrm>
        </p:spPr>
        <p:txBody>
          <a:bodyPr/>
          <a:lstStyle/>
          <a:p>
            <a:r>
              <a:rPr dirty="0"/>
              <a:t>2.3.观察调度过程</a:t>
            </a:r>
          </a:p>
        </p:txBody>
      </p:sp>
      <p:sp>
        <p:nvSpPr>
          <p:cNvPr id="106" name="文本框 105"/>
          <p:cNvSpPr txBox="1"/>
          <p:nvPr/>
        </p:nvSpPr>
        <p:spPr>
          <a:xfrm>
            <a:off x="1043940" y="1052830"/>
            <a:ext cx="7595235" cy="1713865"/>
          </a:xfrm>
          <a:prstGeom prst="rect">
            <a:avLst/>
          </a:prstGeom>
          <a:noFill/>
          <a:ln w="9525">
            <a:noFill/>
          </a:ln>
        </p:spPr>
        <p:txBody>
          <a:bodyPr>
            <a:noAutofit/>
          </a:bodyPr>
          <a:lstStyle/>
          <a:p>
            <a:pPr marL="0" indent="266700"/>
            <a:r>
              <a:rPr sz="1800" b="0">
                <a:latin typeface="Calibri" panose="020F0502020204030204" pitchFamily="34" charset="0"/>
                <a:ea typeface="宋体" panose="02010600030101010101" pitchFamily="2" charset="-122"/>
              </a:rPr>
              <a:t>按前面的my-app的方法，我们重新在磁盘文件系统中增加my-app-fork程序，运行后间断性地键入Ctrl+P用于显示当时的进程状态，如屏显23所示。在四次查看进程的状态中，发现第一次进程3在运行，第二次和第三次时进程5在运行，第四次进程6在运行。也就是说最多有一个进程能拥有CPU。</a:t>
            </a:r>
          </a:p>
        </p:txBody>
      </p:sp>
      <p:sp>
        <p:nvSpPr>
          <p:cNvPr id="5" name="文本框 4"/>
          <p:cNvSpPr txBox="1"/>
          <p:nvPr/>
        </p:nvSpPr>
        <p:spPr>
          <a:xfrm>
            <a:off x="1113155" y="2277110"/>
            <a:ext cx="7402830" cy="4246245"/>
          </a:xfrm>
          <a:prstGeom prst="rect">
            <a:avLst/>
          </a:prstGeom>
          <a:noFill/>
          <a:ln w="9525">
            <a:noFill/>
          </a:ln>
        </p:spPr>
        <p:txBody>
          <a:bodyPr wrap="square">
            <a:spAutoFit/>
          </a:bodyPr>
          <a:lstStyle/>
          <a:p>
            <a:pPr marL="0" indent="266700" algn="ctr"/>
            <a:r>
              <a:rPr lang="zh-CN" sz="2000" b="1" dirty="0">
                <a:latin typeface="Calibri" panose="020F0502020204030204" pitchFamily="34" charset="0"/>
                <a:ea typeface="宋体" panose="02010600030101010101" pitchFamily="2" charset="-122"/>
              </a:rPr>
              <a:t>屏显</a:t>
            </a:r>
            <a:r>
              <a:rPr lang="en-US" sz="2000" b="1" dirty="0">
                <a:latin typeface="Calibri" panose="020F0502020204030204" pitchFamily="34" charset="0"/>
                <a:ea typeface="宋体" panose="02010600030101010101" pitchFamily="2" charset="-122"/>
                <a:cs typeface="Times New Roman" panose="02020603050405020304" pitchFamily="18" charset="0"/>
              </a:rPr>
              <a:t>2-3 </a:t>
            </a:r>
            <a:r>
              <a:rPr lang="zh-CN" sz="2000" b="1" dirty="0">
                <a:latin typeface="Calibri" panose="020F0502020204030204" pitchFamily="34" charset="0"/>
                <a:ea typeface="宋体" panose="02010600030101010101" pitchFamily="2" charset="-122"/>
              </a:rPr>
              <a:t>查看</a:t>
            </a:r>
            <a:r>
              <a:rPr lang="en-US" sz="2000" b="1" dirty="0">
                <a:latin typeface="Calibri" panose="020F0502020204030204" pitchFamily="34" charset="0"/>
                <a:ea typeface="宋体" panose="02010600030101010101" pitchFamily="2" charset="-122"/>
              </a:rPr>
              <a:t>m</a:t>
            </a:r>
            <a:r>
              <a:rPr lang="en-US" sz="2000" b="1" dirty="0">
                <a:latin typeface="Calibri" panose="020F0502020204030204" pitchFamily="34" charset="0"/>
                <a:ea typeface="宋体" panose="02010600030101010101" pitchFamily="2" charset="-122"/>
                <a:cs typeface="Times New Roman" panose="02020603050405020304" pitchFamily="18" charset="0"/>
              </a:rPr>
              <a:t>y-app-fork</a:t>
            </a:r>
            <a:r>
              <a:rPr lang="zh-CN" sz="2000" b="1" dirty="0">
                <a:latin typeface="Calibri" panose="020F0502020204030204" pitchFamily="34" charset="0"/>
                <a:ea typeface="宋体" panose="02010600030101010101" pitchFamily="2" charset="-122"/>
              </a:rPr>
              <a:t>运行时的进程状态</a:t>
            </a:r>
          </a:p>
          <a:p>
            <a:pPr marL="0" indent="266700" algn="l"/>
            <a:endParaRPr lang="en-US" sz="1800" b="0" dirty="0">
              <a:latin typeface="MS Gothic" panose="020B0609070205080204" pitchFamily="49" charset="-128"/>
              <a:cs typeface="微软雅黑" panose="020B0503020204020204" charset="-122"/>
            </a:endParaRPr>
          </a:p>
          <a:p>
            <a:pPr marL="0" indent="266700" algn="l"/>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This is my own app!</a:t>
            </a:r>
          </a:p>
          <a:p>
            <a:pPr marL="0" indent="266700" algn="l"/>
            <a:r>
              <a:rPr lang="en-US" sz="800" b="0" dirty="0">
                <a:latin typeface="MS Gothic" panose="020B0609070205080204" pitchFamily="49" charset="-128"/>
                <a:cs typeface="微软雅黑" panose="020B0503020204020204" charset="-122"/>
              </a:rPr>
              <a:t>1 sleep  </a:t>
            </a:r>
            <a:r>
              <a:rPr lang="en-US" sz="800" b="0" dirty="0" err="1">
                <a:latin typeface="MS Gothic" panose="020B0609070205080204" pitchFamily="49" charset="-128"/>
                <a:cs typeface="微软雅黑" panose="020B0503020204020204" charset="-122"/>
              </a:rPr>
              <a:t>init</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2 sleep  </a:t>
            </a:r>
            <a:r>
              <a:rPr lang="en-US" sz="800" b="0" dirty="0" err="1">
                <a:latin typeface="MS Gothic" panose="020B0609070205080204" pitchFamily="49" charset="-128"/>
                <a:cs typeface="微软雅黑" panose="020B0503020204020204" charset="-122"/>
              </a:rPr>
              <a:t>sh</a:t>
            </a:r>
            <a:r>
              <a:rPr lang="en-US" sz="800" b="0" dirty="0">
                <a:latin typeface="MS Gothic" panose="020B0609070205080204" pitchFamily="49" charset="-128"/>
                <a:cs typeface="微软雅黑" panose="020B0503020204020204" charset="-122"/>
              </a:rPr>
              <a:t> </a:t>
            </a:r>
            <a:endParaRPr lang="en-US" sz="800" b="1" dirty="0">
              <a:solidFill>
                <a:srgbClr val="FF0000"/>
              </a:solidFill>
              <a:latin typeface="MS Gothic" panose="020B0609070205080204" pitchFamily="49" charset="-128"/>
              <a:cs typeface="微软雅黑" panose="020B0503020204020204" charset="-122"/>
            </a:endParaRPr>
          </a:p>
          <a:p>
            <a:pPr marL="0" indent="266700" algn="l"/>
            <a:r>
              <a:rPr lang="en-US" sz="800" b="1" dirty="0">
                <a:solidFill>
                  <a:srgbClr val="FF0000"/>
                </a:solidFill>
                <a:latin typeface="MS Gothic" panose="020B0609070205080204" pitchFamily="49" charset="-128"/>
                <a:cs typeface="微软雅黑" panose="020B0503020204020204" charset="-122"/>
              </a:rPr>
              <a:t>3 run</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4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5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6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1 sleep  </a:t>
            </a:r>
            <a:r>
              <a:rPr lang="en-US" sz="800" b="0" dirty="0" err="1">
                <a:latin typeface="MS Gothic" panose="020B0609070205080204" pitchFamily="49" charset="-128"/>
                <a:cs typeface="微软雅黑" panose="020B0503020204020204" charset="-122"/>
              </a:rPr>
              <a:t>init</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2 sleep  </a:t>
            </a:r>
            <a:r>
              <a:rPr lang="en-US" sz="800" b="0" dirty="0" err="1">
                <a:latin typeface="MS Gothic" panose="020B0609070205080204" pitchFamily="49" charset="-128"/>
                <a:cs typeface="微软雅黑" panose="020B0503020204020204" charset="-122"/>
              </a:rPr>
              <a:t>sh</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3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4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endParaRPr lang="en-US" sz="800" b="1" dirty="0">
              <a:solidFill>
                <a:srgbClr val="FF0000"/>
              </a:solidFill>
              <a:latin typeface="MS Gothic" panose="020B0609070205080204" pitchFamily="49" charset="-128"/>
              <a:cs typeface="微软雅黑" panose="020B0503020204020204" charset="-122"/>
            </a:endParaRPr>
          </a:p>
          <a:p>
            <a:pPr marL="0" indent="266700" algn="l"/>
            <a:r>
              <a:rPr lang="en-US" sz="800" b="1" dirty="0">
                <a:solidFill>
                  <a:srgbClr val="FF0000"/>
                </a:solidFill>
                <a:latin typeface="MS Gothic" panose="020B0609070205080204" pitchFamily="49" charset="-128"/>
                <a:cs typeface="微软雅黑" panose="020B0503020204020204" charset="-122"/>
              </a:rPr>
              <a:t>5 run</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6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1 sleep  </a:t>
            </a:r>
            <a:r>
              <a:rPr lang="en-US" sz="800" b="0" dirty="0" err="1">
                <a:latin typeface="MS Gothic" panose="020B0609070205080204" pitchFamily="49" charset="-128"/>
                <a:cs typeface="微软雅黑" panose="020B0503020204020204" charset="-122"/>
              </a:rPr>
              <a:t>init</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2 sleep  </a:t>
            </a:r>
            <a:r>
              <a:rPr lang="en-US" sz="800" b="0" dirty="0" err="1">
                <a:latin typeface="MS Gothic" panose="020B0609070205080204" pitchFamily="49" charset="-128"/>
                <a:cs typeface="微软雅黑" panose="020B0503020204020204" charset="-122"/>
              </a:rPr>
              <a:t>sh</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3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4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endParaRPr lang="en-US" sz="800" b="1" dirty="0">
              <a:solidFill>
                <a:srgbClr val="FF0000"/>
              </a:solidFill>
              <a:latin typeface="MS Gothic" panose="020B0609070205080204" pitchFamily="49" charset="-128"/>
              <a:cs typeface="微软雅黑" panose="020B0503020204020204" charset="-122"/>
            </a:endParaRPr>
          </a:p>
          <a:p>
            <a:pPr marL="0" indent="266700" algn="l"/>
            <a:r>
              <a:rPr lang="en-US" sz="800" b="1" dirty="0">
                <a:solidFill>
                  <a:srgbClr val="FF0000"/>
                </a:solidFill>
                <a:latin typeface="MS Gothic" panose="020B0609070205080204" pitchFamily="49" charset="-128"/>
                <a:cs typeface="微软雅黑" panose="020B0503020204020204" charset="-122"/>
              </a:rPr>
              <a:t>5 run</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6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1 sleep  </a:t>
            </a:r>
            <a:r>
              <a:rPr lang="en-US" sz="800" b="0" dirty="0" err="1">
                <a:latin typeface="MS Gothic" panose="020B0609070205080204" pitchFamily="49" charset="-128"/>
                <a:cs typeface="微软雅黑" panose="020B0503020204020204" charset="-122"/>
              </a:rPr>
              <a:t>init</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2 sleep  </a:t>
            </a:r>
            <a:r>
              <a:rPr lang="en-US" sz="800" b="0" dirty="0" err="1">
                <a:latin typeface="MS Gothic" panose="020B0609070205080204" pitchFamily="49" charset="-128"/>
                <a:cs typeface="微软雅黑" panose="020B0503020204020204" charset="-122"/>
              </a:rPr>
              <a:t>sh</a:t>
            </a:r>
            <a:r>
              <a:rPr lang="en-US" sz="800" b="0" dirty="0">
                <a:latin typeface="MS Gothic" panose="020B0609070205080204" pitchFamily="49" charset="-128"/>
                <a:cs typeface="微软雅黑" panose="020B0503020204020204" charset="-122"/>
              </a:rPr>
              <a:t> </a:t>
            </a:r>
          </a:p>
          <a:p>
            <a:pPr marL="0" indent="266700" algn="l"/>
            <a:r>
              <a:rPr lang="en-US" sz="800" b="0" dirty="0">
                <a:latin typeface="MS Gothic" panose="020B0609070205080204" pitchFamily="49" charset="-128"/>
                <a:cs typeface="微软雅黑" panose="020B0503020204020204" charset="-122"/>
              </a:rPr>
              <a:t>3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4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p>
          <a:p>
            <a:pPr marL="0" indent="266700" algn="l"/>
            <a:r>
              <a:rPr lang="en-US" sz="800" b="0" dirty="0">
                <a:latin typeface="MS Gothic" panose="020B0609070205080204" pitchFamily="49" charset="-128"/>
                <a:cs typeface="微软雅黑" panose="020B0503020204020204" charset="-122"/>
              </a:rPr>
              <a:t>5 </a:t>
            </a:r>
            <a:r>
              <a:rPr lang="en-US" sz="800" b="0" dirty="0" err="1">
                <a:latin typeface="MS Gothic" panose="020B0609070205080204" pitchFamily="49" charset="-128"/>
                <a:cs typeface="微软雅黑" panose="020B0503020204020204" charset="-122"/>
              </a:rPr>
              <a:t>runble</a:t>
            </a:r>
            <a:r>
              <a:rPr lang="en-US" sz="800" b="0" dirty="0">
                <a:latin typeface="MS Gothic" panose="020B0609070205080204" pitchFamily="49" charset="-128"/>
                <a:cs typeface="微软雅黑" panose="020B0503020204020204" charset="-122"/>
              </a:rPr>
              <a:t> my-app-fork</a:t>
            </a:r>
            <a:endParaRPr lang="en-US" sz="800" b="1" dirty="0">
              <a:solidFill>
                <a:srgbClr val="FF0000"/>
              </a:solidFill>
              <a:latin typeface="MS Gothic" panose="020B0609070205080204" pitchFamily="49" charset="-128"/>
              <a:cs typeface="微软雅黑" panose="020B0503020204020204" charset="-122"/>
            </a:endParaRPr>
          </a:p>
          <a:p>
            <a:pPr marL="0" indent="266700" algn="l"/>
            <a:r>
              <a:rPr lang="en-US" sz="800" b="1" dirty="0">
                <a:solidFill>
                  <a:srgbClr val="FF0000"/>
                </a:solidFill>
                <a:latin typeface="MS Gothic" panose="020B0609070205080204" pitchFamily="49" charset="-128"/>
                <a:cs typeface="微软雅黑" panose="020B0503020204020204" charset="-122"/>
              </a:rPr>
              <a:t>6 run</a:t>
            </a:r>
            <a:r>
              <a:rPr lang="en-US" sz="800" b="0" dirty="0">
                <a:latin typeface="MS Gothic" panose="020B0609070205080204" pitchFamily="49" charset="-128"/>
                <a:cs typeface="微软雅黑" panose="020B0503020204020204" charset="-122"/>
              </a:rPr>
              <a:t>    my-app-fork</a:t>
            </a:r>
            <a:endParaRPr lang="en-US" altLang="en-US" sz="800" b="0" dirty="0">
              <a:latin typeface="MS Gothic" panose="020B0609070205080204" pitchFamily="49" charset="-128"/>
              <a:cs typeface="微软雅黑" panose="020B0503020204020204"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140337"/>
            <a:ext cx="8260080" cy="768350"/>
          </a:xfrm>
        </p:spPr>
        <p:txBody>
          <a:bodyPr/>
          <a:lstStyle/>
          <a:p>
            <a:r>
              <a:rPr dirty="0"/>
              <a:t>2.4.小结</a:t>
            </a:r>
          </a:p>
        </p:txBody>
      </p:sp>
      <p:sp>
        <p:nvSpPr>
          <p:cNvPr id="3" name="文本框 2"/>
          <p:cNvSpPr txBox="1"/>
          <p:nvPr/>
        </p:nvSpPr>
        <p:spPr>
          <a:xfrm>
            <a:off x="971550" y="1125220"/>
            <a:ext cx="7390130" cy="4246245"/>
          </a:xfrm>
          <a:prstGeom prst="rect">
            <a:avLst/>
          </a:prstGeom>
          <a:noFill/>
          <a:ln w="9525">
            <a:noFill/>
          </a:ln>
        </p:spPr>
        <p:txBody>
          <a:bodyPr wrap="square">
            <a:spAutoFit/>
          </a:bodyPr>
          <a:lstStyle/>
          <a:p>
            <a:pPr marL="0" indent="266700"/>
            <a:r>
              <a:rPr lang="zh-CN" sz="1800" b="0">
                <a:latin typeface="Calibri" panose="020F0502020204030204" pitchFamily="34" charset="0"/>
                <a:ea typeface="宋体" panose="02010600030101010101" pitchFamily="2" charset="-122"/>
              </a:rPr>
              <a:t>在未阅读</a:t>
            </a:r>
            <a:r>
              <a:rPr lang="en-US" sz="1800" b="0">
                <a:latin typeface="Calibri" panose="020F0502020204030204" pitchFamily="34" charset="0"/>
                <a:ea typeface="宋体" panose="02010600030101010101" pitchFamily="2" charset="-122"/>
                <a:cs typeface="Times New Roman" panose="02020603050405020304" pitchFamily="18" charset="0"/>
              </a:rPr>
              <a:t>xv6</a:t>
            </a:r>
            <a:r>
              <a:rPr lang="zh-CN" sz="1800" b="0">
                <a:latin typeface="Calibri" panose="020F0502020204030204" pitchFamily="34" charset="0"/>
                <a:ea typeface="宋体" panose="02010600030101010101" pitchFamily="2" charset="-122"/>
              </a:rPr>
              <a:t>内核代码之前，读者先完成两个</a:t>
            </a:r>
            <a:r>
              <a:rPr lang="en-US" sz="1800" b="0">
                <a:latin typeface="Calibri" panose="020F0502020204030204" pitchFamily="34" charset="0"/>
                <a:ea typeface="宋体" panose="02010600030101010101" pitchFamily="2" charset="-122"/>
              </a:rPr>
              <a:t>x</a:t>
            </a:r>
            <a:r>
              <a:rPr lang="en-US" sz="1800" b="0">
                <a:latin typeface="Calibri" panose="020F0502020204030204" pitchFamily="34" charset="0"/>
                <a:ea typeface="宋体" panose="02010600030101010101" pitchFamily="2" charset="-122"/>
                <a:cs typeface="Times New Roman" panose="02020603050405020304" pitchFamily="18" charset="0"/>
              </a:rPr>
              <a:t>v</a:t>
            </a:r>
            <a:r>
              <a:rPr lang="en-US" sz="1800" b="0">
                <a:latin typeface="Calibri" panose="020F0502020204030204" pitchFamily="34" charset="0"/>
                <a:ea typeface="宋体" panose="02010600030101010101" pitchFamily="2" charset="-122"/>
              </a:rPr>
              <a:t>6</a:t>
            </a:r>
            <a:r>
              <a:rPr lang="zh-CN" sz="1800" b="0">
                <a:latin typeface="Calibri" panose="020F0502020204030204" pitchFamily="34" charset="0"/>
                <a:ea typeface="宋体" panose="02010600030101010101" pitchFamily="2" charset="-122"/>
              </a:rPr>
              <a:t>的入门小实验，可以近距离体验到内核修改所带来的成就感。除了本书组织的初级、中级和高级实验外，感兴趣的读者可以进一步完成各章的后面的练习或者直接学习美国大学的操作系统课程的实验内容（例如华盛顿大学的实验内容）。</a:t>
            </a:r>
          </a:p>
          <a:p>
            <a:pPr marL="0" indent="266700"/>
            <a:endParaRPr lang="zh-CN" sz="1800" b="0">
              <a:latin typeface="Calibri" panose="020F0502020204030204" pitchFamily="34" charset="0"/>
              <a:ea typeface="宋体" panose="02010600030101010101" pitchFamily="2" charset="-122"/>
            </a:endParaRPr>
          </a:p>
          <a:p>
            <a:pPr marL="0" indent="266700"/>
            <a:endParaRPr lang="zh-CN" sz="1800" b="0">
              <a:latin typeface="Calibri" panose="020F0502020204030204" pitchFamily="34" charset="0"/>
              <a:ea typeface="宋体" panose="02010600030101010101" pitchFamily="2" charset="-122"/>
            </a:endParaRPr>
          </a:p>
          <a:p>
            <a:pPr marL="0" indent="266700"/>
            <a:endParaRPr lang="zh-CN" sz="1800" b="0">
              <a:latin typeface="Calibri" panose="020F0502020204030204" pitchFamily="34" charset="0"/>
              <a:ea typeface="宋体" panose="02010600030101010101" pitchFamily="2" charset="-122"/>
            </a:endParaRPr>
          </a:p>
          <a:p>
            <a:pPr marL="0" indent="266700"/>
            <a:endParaRPr lang="zh-CN" sz="2700" b="1">
              <a:latin typeface="Cambria" panose="02040503050406030204" charset="0"/>
              <a:ea typeface="宋体" panose="02010600030101010101" pitchFamily="2" charset="-122"/>
            </a:endParaRPr>
          </a:p>
          <a:p>
            <a:pPr marL="0" indent="266700"/>
            <a:r>
              <a:rPr lang="zh-CN" sz="2700" b="1">
                <a:latin typeface="Cambria" panose="02040503050406030204" charset="0"/>
                <a:ea typeface="宋体" panose="02010600030101010101" pitchFamily="2" charset="-122"/>
              </a:rPr>
              <a:t>练习</a:t>
            </a:r>
            <a:endParaRPr lang="en-US" sz="1800" b="0">
              <a:latin typeface="Calibri" panose="020F0502020204030204" pitchFamily="34" charset="0"/>
              <a:ea typeface="宋体" panose="02010600030101010101" pitchFamily="2" charset="-122"/>
            </a:endParaRPr>
          </a:p>
          <a:p>
            <a:pPr marL="0" indent="266700"/>
            <a:r>
              <a:rPr lang="en-US" sz="1800" b="0">
                <a:latin typeface="Calibri" panose="020F0502020204030204" pitchFamily="34" charset="0"/>
                <a:ea typeface="宋体" panose="02010600030101010101" pitchFamily="2" charset="-122"/>
              </a:rPr>
              <a:t>1. </a:t>
            </a:r>
            <a:r>
              <a:rPr lang="zh-CN" sz="1800" b="0">
                <a:latin typeface="Calibri" panose="020F0502020204030204" pitchFamily="34" charset="0"/>
                <a:ea typeface="宋体" panose="02010600030101010101" pitchFamily="2" charset="-122"/>
              </a:rPr>
              <a:t>请为</a:t>
            </a:r>
            <a:r>
              <a:rPr lang="en-US" sz="1800" b="0">
                <a:latin typeface="Calibri" panose="020F0502020204030204" pitchFamily="34" charset="0"/>
                <a:ea typeface="宋体" panose="02010600030101010101" pitchFamily="2" charset="-122"/>
              </a:rPr>
              <a:t>x</a:t>
            </a:r>
            <a:r>
              <a:rPr lang="en-US" sz="1800" b="0">
                <a:latin typeface="Calibri" panose="020F0502020204030204" pitchFamily="34" charset="0"/>
                <a:ea typeface="宋体" panose="02010600030101010101" pitchFamily="2" charset="-122"/>
                <a:cs typeface="Times New Roman" panose="02020603050405020304" pitchFamily="18" charset="0"/>
              </a:rPr>
              <a:t>v6</a:t>
            </a:r>
            <a:r>
              <a:rPr lang="zh-CN" sz="1800" b="0">
                <a:latin typeface="Calibri" panose="020F0502020204030204" pitchFamily="34" charset="0"/>
                <a:ea typeface="宋体" panose="02010600030101010101" pitchFamily="2" charset="-122"/>
              </a:rPr>
              <a:t>增加一个新的应用程序，读者自行选定其功能。</a:t>
            </a:r>
            <a:endParaRPr lang="en-US" sz="1800" b="0">
              <a:latin typeface="Calibri" panose="020F0502020204030204" pitchFamily="34" charset="0"/>
              <a:ea typeface="宋体" panose="02010600030101010101" pitchFamily="2" charset="-122"/>
            </a:endParaRPr>
          </a:p>
          <a:p>
            <a:pPr marL="0" indent="266700"/>
            <a:r>
              <a:rPr lang="en-US" sz="1800" b="0">
                <a:latin typeface="Calibri" panose="020F0502020204030204" pitchFamily="34" charset="0"/>
                <a:ea typeface="宋体" panose="02010600030101010101" pitchFamily="2" charset="-122"/>
              </a:rPr>
              <a:t>2. </a:t>
            </a:r>
            <a:r>
              <a:rPr lang="zh-CN" sz="1800" b="0">
                <a:latin typeface="Calibri" panose="020F0502020204030204" pitchFamily="34" charset="0"/>
                <a:ea typeface="宋体" panose="02010600030101010101" pitchFamily="2" charset="-122"/>
              </a:rPr>
              <a:t>定义一个内核全局变量，用于进程间共享的目的。设计并实现两个系统调用</a:t>
            </a:r>
            <a:r>
              <a:rPr lang="en-US" sz="1800" b="0">
                <a:latin typeface="Calibri" panose="020F0502020204030204" pitchFamily="34" charset="0"/>
                <a:ea typeface="宋体" panose="02010600030101010101" pitchFamily="2" charset="-122"/>
              </a:rPr>
              <a:t>r</a:t>
            </a:r>
            <a:r>
              <a:rPr lang="en-US" sz="1800" b="0">
                <a:latin typeface="Calibri" panose="020F0502020204030204" pitchFamily="34" charset="0"/>
                <a:ea typeface="宋体" panose="02010600030101010101" pitchFamily="2" charset="-122"/>
                <a:cs typeface="Times New Roman" panose="02020603050405020304" pitchFamily="18" charset="0"/>
              </a:rPr>
              <a:t>ead_sh_var()</a:t>
            </a:r>
            <a:r>
              <a:rPr lang="zh-CN" sz="1800" b="0">
                <a:latin typeface="Calibri" panose="020F0502020204030204" pitchFamily="34" charset="0"/>
                <a:ea typeface="宋体" panose="02010600030101010101" pitchFamily="2" charset="-122"/>
              </a:rPr>
              <a:t>和</a:t>
            </a:r>
            <a:r>
              <a:rPr lang="en-US" sz="1800" b="0">
                <a:latin typeface="Calibri" panose="020F0502020204030204" pitchFamily="34" charset="0"/>
                <a:ea typeface="宋体" panose="02010600030101010101" pitchFamily="2" charset="-122"/>
              </a:rPr>
              <a:t>w</a:t>
            </a:r>
            <a:r>
              <a:rPr lang="en-US" sz="1800" b="0">
                <a:latin typeface="Calibri" panose="020F0502020204030204" pitchFamily="34" charset="0"/>
                <a:ea typeface="宋体" panose="02010600030101010101" pitchFamily="2" charset="-122"/>
                <a:cs typeface="Times New Roman" panose="02020603050405020304" pitchFamily="18" charset="0"/>
              </a:rPr>
              <a:t>rite_sh_var()</a:t>
            </a:r>
            <a:r>
              <a:rPr lang="zh-CN" sz="1800" b="0">
                <a:latin typeface="Calibri" panose="020F0502020204030204" pitchFamily="34" charset="0"/>
                <a:ea typeface="宋体" panose="02010600030101010101" pitchFamily="2" charset="-122"/>
              </a:rPr>
              <a:t>用于读取和修改该全局变量的值。编写应用程序，检验是否能在进程间完成数值的共享。</a:t>
            </a:r>
            <a:endParaRPr lang="zh-CN" altLang="en-US" sz="1800" b="0">
              <a:latin typeface="Calibri" panose="020F0502020204030204" pitchFamily="34" charset="0"/>
              <a:ea typeface="宋体" panose="02010600030101010101"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2.1.1.磁盘映像的生成</a:t>
            </a:r>
          </a:p>
        </p:txBody>
      </p:sp>
      <p:sp>
        <p:nvSpPr>
          <p:cNvPr id="3" name="内容占位符 2"/>
          <p:cNvSpPr>
            <a:spLocks noGrp="1"/>
          </p:cNvSpPr>
          <p:nvPr>
            <p:ph idx="1"/>
          </p:nvPr>
        </p:nvSpPr>
        <p:spPr>
          <a:xfrm>
            <a:off x="684530" y="1125857"/>
            <a:ext cx="8271510" cy="523221"/>
          </a:xfrm>
        </p:spPr>
        <p:txBody>
          <a:bodyPr/>
          <a:lstStyle/>
          <a:p>
            <a:r>
              <a:rPr lang="zh-CN" altLang="en-US" sz="2400" dirty="0"/>
              <a:t>在Makefile中有一个默认规则，那就是所有的*.c文件都需要通过默认的编译命令生成*.o文件。另外在Makefile中有一个规则用于指出可执行文件的生成，如代码2</a:t>
            </a:r>
            <a:r>
              <a:rPr lang="en-US" altLang="zh-CN" sz="2400" dirty="0"/>
              <a:t>-</a:t>
            </a:r>
            <a:r>
              <a:rPr lang="zh-CN" altLang="en-US" sz="2400" dirty="0"/>
              <a:t>1所示。</a:t>
            </a:r>
          </a:p>
        </p:txBody>
      </p:sp>
      <p:sp>
        <p:nvSpPr>
          <p:cNvPr id="5" name="文本框 4"/>
          <p:cNvSpPr txBox="1"/>
          <p:nvPr/>
        </p:nvSpPr>
        <p:spPr>
          <a:xfrm>
            <a:off x="107690" y="3420046"/>
            <a:ext cx="9810750" cy="1876425"/>
          </a:xfrm>
          <a:prstGeom prst="rect">
            <a:avLst/>
          </a:prstGeom>
          <a:noFill/>
          <a:ln w="9525">
            <a:noFill/>
          </a:ln>
        </p:spPr>
        <p:txBody>
          <a:bodyPr wrap="square">
            <a:spAutoFit/>
          </a:bodyPr>
          <a:lstStyle/>
          <a:p>
            <a:pPr marL="0" indent="457200" algn="ctr">
              <a:buClrTx/>
              <a:buSzTx/>
              <a:buFont typeface="+mj-lt"/>
              <a:buNone/>
            </a:pPr>
            <a:r>
              <a:rPr lang="zh-CN" sz="1800" b="1" dirty="0">
                <a:latin typeface="Calibri" panose="020F0502020204030204" pitchFamily="34" charset="0"/>
                <a:ea typeface="宋体" panose="02010600030101010101" pitchFamily="2" charset="-122"/>
              </a:rPr>
              <a:t>代码</a:t>
            </a:r>
            <a:r>
              <a:rPr lang="en-US" sz="1800" b="1" dirty="0">
                <a:latin typeface="Calibri" panose="020F0502020204030204" pitchFamily="34" charset="0"/>
                <a:ea typeface="宋体" panose="02010600030101010101" pitchFamily="2" charset="-122"/>
                <a:cs typeface="Times New Roman" panose="02020603050405020304" pitchFamily="18" charset="0"/>
              </a:rPr>
              <a:t>2-1 </a:t>
            </a:r>
            <a:r>
              <a:rPr lang="en-US" sz="1800" b="1" dirty="0" err="1">
                <a:latin typeface="Calibri" panose="020F0502020204030204" pitchFamily="34" charset="0"/>
                <a:ea typeface="宋体" panose="02010600030101010101" pitchFamily="2" charset="-122"/>
                <a:cs typeface="Times New Roman" panose="02020603050405020304" pitchFamily="18" charset="0"/>
              </a:rPr>
              <a:t>Makefile</a:t>
            </a:r>
            <a:r>
              <a:rPr lang="zh-CN" sz="1800" b="1" dirty="0">
                <a:latin typeface="Calibri" panose="020F0502020204030204" pitchFamily="34" charset="0"/>
                <a:ea typeface="宋体" panose="02010600030101010101" pitchFamily="2" charset="-122"/>
              </a:rPr>
              <a:t>中可执行文件的生成规则</a:t>
            </a:r>
          </a:p>
          <a:p>
            <a:pPr marL="0" indent="457200" algn="l">
              <a:buClrTx/>
              <a:buSzTx/>
              <a:buFont typeface="+mj-lt"/>
              <a:buNone/>
            </a:pPr>
            <a:endParaRPr lang="en-US" sz="1800" b="0" dirty="0">
              <a:latin typeface="Calibri" panose="020F0502020204030204" pitchFamily="34" charset="0"/>
              <a:ea typeface="宋体" panose="02010600030101010101" pitchFamily="2" charset="-122"/>
            </a:endParaRPr>
          </a:p>
          <a:p>
            <a:pPr marL="0" indent="457200" algn="l">
              <a:buClrTx/>
              <a:buSzTx/>
              <a:buFont typeface="+mj-lt"/>
              <a:buNone/>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 ULIB = ulib.o usys.o printf.o umalloc.o  </a:t>
            </a:r>
          </a:p>
          <a:p>
            <a:pPr marL="0" indent="457200" algn="l">
              <a:buClrTx/>
              <a:buSzTx/>
              <a:buFont typeface="+mj-lt"/>
              <a:buNone/>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2. _%: %.o $(ULIB)</a:t>
            </a:r>
          </a:p>
          <a:p>
            <a:pPr marL="0" indent="457200" algn="l">
              <a:buClrTx/>
              <a:buSzTx/>
              <a:buFont typeface="+mj-lt"/>
              <a:buNone/>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3.         $(LD) $(LDFLAGS) -N -e main -Ttext 0 -o $@ $^</a:t>
            </a:r>
          </a:p>
          <a:p>
            <a:pPr marL="0" indent="457200" algn="l">
              <a:buClrTx/>
              <a:buSzTx/>
              <a:buFont typeface="+mj-lt"/>
              <a:buNone/>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4.         $(OBJDUMP) -S $@ &gt; $*.asm</a:t>
            </a:r>
          </a:p>
          <a:p>
            <a:pPr marL="0" indent="457200" algn="l">
              <a:buClrTx/>
              <a:buSzTx/>
              <a:buFont typeface="+mj-lt"/>
              <a:buNone/>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5.         $(OBJDUMP) -t $@ | sed '1,/SYMBOL TABLE/d; s/ .* / /; /^$$/d' &gt; $*.sym</a:t>
            </a:r>
          </a:p>
        </p:txBody>
      </p:sp>
      <p:grpSp>
        <p:nvGrpSpPr>
          <p:cNvPr id="7" name="组合 6">
            <a:extLst>
              <a:ext uri="{FF2B5EF4-FFF2-40B4-BE49-F238E27FC236}">
                <a16:creationId xmlns:a16="http://schemas.microsoft.com/office/drawing/2014/main" id="{B11AE611-C6D3-7597-3395-14685F4D5EE0}"/>
              </a:ext>
            </a:extLst>
          </p:cNvPr>
          <p:cNvGrpSpPr/>
          <p:nvPr/>
        </p:nvGrpSpPr>
        <p:grpSpPr>
          <a:xfrm>
            <a:off x="1115760" y="3348723"/>
            <a:ext cx="1584111" cy="1196356"/>
            <a:chOff x="971750" y="2844688"/>
            <a:chExt cx="1584111" cy="1196356"/>
          </a:xfrm>
        </p:grpSpPr>
        <p:sp>
          <p:nvSpPr>
            <p:cNvPr id="8" name="矩形: 圆角 7">
              <a:extLst>
                <a:ext uri="{FF2B5EF4-FFF2-40B4-BE49-F238E27FC236}">
                  <a16:creationId xmlns:a16="http://schemas.microsoft.com/office/drawing/2014/main" id="{F05FD7A7-8B44-3318-927B-75FA41F65DFE}"/>
                </a:ext>
              </a:extLst>
            </p:cNvPr>
            <p:cNvSpPr/>
            <p:nvPr/>
          </p:nvSpPr>
          <p:spPr bwMode="auto">
            <a:xfrm>
              <a:off x="1115761" y="3789026"/>
              <a:ext cx="1440100" cy="252018"/>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BA817296-B910-94D4-026A-8858443E7895}"/>
                </a:ext>
              </a:extLst>
            </p:cNvPr>
            <p:cNvSpPr txBox="1"/>
            <p:nvPr/>
          </p:nvSpPr>
          <p:spPr>
            <a:xfrm>
              <a:off x="971750" y="2844688"/>
              <a:ext cx="1313180" cy="338554"/>
            </a:xfrm>
            <a:prstGeom prst="rect">
              <a:avLst/>
            </a:prstGeom>
            <a:noFill/>
          </p:spPr>
          <p:txBody>
            <a:bodyPr wrap="none" rtlCol="0">
              <a:spAutoFit/>
            </a:bodyPr>
            <a:lstStyle/>
            <a:p>
              <a:r>
                <a:rPr lang="zh-CN" altLang="en-US" dirty="0"/>
                <a:t>*</a:t>
              </a:r>
              <a:r>
                <a:rPr lang="en-US" altLang="zh-CN" dirty="0"/>
                <a:t>.o</a:t>
              </a:r>
              <a:r>
                <a:rPr lang="zh-CN" altLang="en-US" dirty="0"/>
                <a:t>和</a:t>
              </a:r>
              <a:r>
                <a:rPr lang="en-US" altLang="zh-CN" dirty="0"/>
                <a:t>ULIB</a:t>
              </a:r>
              <a:r>
                <a:rPr lang="zh-CN" altLang="en-US" dirty="0"/>
                <a:t>库</a:t>
              </a:r>
            </a:p>
          </p:txBody>
        </p:sp>
        <p:cxnSp>
          <p:nvCxnSpPr>
            <p:cNvPr id="10" name="直接箭头连接符 9">
              <a:extLst>
                <a:ext uri="{FF2B5EF4-FFF2-40B4-BE49-F238E27FC236}">
                  <a16:creationId xmlns:a16="http://schemas.microsoft.com/office/drawing/2014/main" id="{B93FB899-FD80-0E9E-DD22-C72A65AD41C6}"/>
                </a:ext>
              </a:extLst>
            </p:cNvPr>
            <p:cNvCxnSpPr>
              <a:cxnSpLocks/>
              <a:stCxn id="9" idx="2"/>
              <a:endCxn id="8" idx="0"/>
            </p:cNvCxnSpPr>
            <p:nvPr/>
          </p:nvCxnSpPr>
          <p:spPr bwMode="auto">
            <a:xfrm>
              <a:off x="1628340" y="3183242"/>
              <a:ext cx="207471" cy="605784"/>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2.1.1.磁盘映像的生成</a:t>
            </a:r>
          </a:p>
        </p:txBody>
      </p:sp>
      <p:sp>
        <p:nvSpPr>
          <p:cNvPr id="3" name="内容占位符 2"/>
          <p:cNvSpPr>
            <a:spLocks noGrp="1"/>
          </p:cNvSpPr>
          <p:nvPr>
            <p:ph idx="1"/>
          </p:nvPr>
        </p:nvSpPr>
        <p:spPr>
          <a:xfrm>
            <a:off x="684530" y="1125857"/>
            <a:ext cx="8271510" cy="523221"/>
          </a:xfrm>
        </p:spPr>
        <p:txBody>
          <a:bodyPr/>
          <a:lstStyle/>
          <a:p>
            <a:r>
              <a:rPr sz="1600" dirty="0"/>
              <a:t>代码2</a:t>
            </a:r>
            <a:r>
              <a:rPr lang="en-US" sz="1600" dirty="0"/>
              <a:t>-</a:t>
            </a:r>
            <a:r>
              <a:rPr sz="1600" dirty="0"/>
              <a:t>2是Makefile中有关创建磁盘文件系统的部分。其中变量UPROGS包含了所有相关的可执行文件名。磁盘文件系统fs.img目标依赖于UPROGS变量，并且将它们和README文件一起通过mkfs程序转换成文件系统映像fs.img。</a:t>
            </a:r>
          </a:p>
        </p:txBody>
      </p:sp>
      <p:sp>
        <p:nvSpPr>
          <p:cNvPr id="5" name="文本框 4"/>
          <p:cNvSpPr txBox="1"/>
          <p:nvPr/>
        </p:nvSpPr>
        <p:spPr>
          <a:xfrm>
            <a:off x="704090" y="1917065"/>
            <a:ext cx="7524205" cy="4307840"/>
          </a:xfrm>
          <a:prstGeom prst="rect">
            <a:avLst/>
          </a:prstGeom>
          <a:noFill/>
          <a:ln w="9525">
            <a:noFill/>
          </a:ln>
        </p:spPr>
        <p:txBody>
          <a:bodyPr wrap="square">
            <a:spAutoFit/>
          </a:bodyPr>
          <a:lstStyle/>
          <a:p>
            <a:pPr marL="0" indent="457200" algn="ctr">
              <a:buClrTx/>
              <a:buSzTx/>
              <a:buFont typeface="+mj-lt"/>
              <a:buNone/>
            </a:pPr>
            <a:r>
              <a:rPr sz="1800" b="1" dirty="0">
                <a:latin typeface="Calibri" panose="020F0502020204030204" pitchFamily="34" charset="0"/>
                <a:ea typeface="宋体" panose="02010600030101010101" pitchFamily="2" charset="-122"/>
              </a:rPr>
              <a:t>代码2</a:t>
            </a:r>
            <a:r>
              <a:rPr lang="en-US" sz="1800" b="1" dirty="0">
                <a:latin typeface="Calibri" panose="020F0502020204030204" pitchFamily="34" charset="0"/>
                <a:ea typeface="宋体" panose="02010600030101010101" pitchFamily="2" charset="-122"/>
              </a:rPr>
              <a:t>-</a:t>
            </a:r>
            <a:r>
              <a:rPr sz="1800" b="1" dirty="0">
                <a:latin typeface="Calibri" panose="020F0502020204030204" pitchFamily="34" charset="0"/>
                <a:ea typeface="宋体" panose="02010600030101010101" pitchFamily="2" charset="-122"/>
              </a:rPr>
              <a:t>2 </a:t>
            </a:r>
            <a:r>
              <a:rPr sz="1800" b="1" dirty="0" err="1">
                <a:latin typeface="Calibri" panose="020F0502020204030204" pitchFamily="34" charset="0"/>
                <a:ea typeface="宋体" panose="02010600030101010101" pitchFamily="2" charset="-122"/>
              </a:rPr>
              <a:t>Makefile中创建磁盘文件系统的部分</a:t>
            </a:r>
            <a:endParaRPr sz="1800" b="1" dirty="0">
              <a:latin typeface="Calibri" panose="020F0502020204030204" pitchFamily="34" charset="0"/>
              <a:ea typeface="宋体" panose="02010600030101010101" pitchFamily="2" charset="-122"/>
            </a:endParaRP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1.UPROGS=\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2.	$U/_cat\</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3.	$U/_echo\</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4.	$U/_forktest\</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5.	$U/_grep\</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6.	$U/_init\</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7.	$U/_kill\</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8.	$U/_ln\</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9.	$U/_ls\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10.	$U/_mkdir\</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11.	$U/_rm\</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12.	$U/_sh\</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13.	$U/_stressfs\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14.	$U/_usertests\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15.#	$U/_grind\</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16.	$U/_wc\</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17.	$U/_zombie\</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18.</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19.fs.img: mkfs/mkfs README $(UPROGS)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20.	mkfs/mkfs fs.img README $(UPROGS)</a:t>
            </a:r>
          </a:p>
          <a:p>
            <a:pPr marL="0" indent="457200" algn="l">
              <a:buClrTx/>
              <a:buSzTx/>
              <a:buFont typeface="+mj-lt"/>
              <a:buNone/>
            </a:pPr>
            <a:r>
              <a:rPr lang="en-US" altLang="zh-CN" sz="1200" dirty="0">
                <a:effectLst/>
                <a:latin typeface="楷体" panose="02010609060101010101" pitchFamily="49" charset="-122"/>
                <a:ea typeface="楷体" panose="02010609060101010101" pitchFamily="49" charset="-122"/>
                <a:cs typeface="Times New Roman" panose="02020603050405020304" pitchFamily="18" charset="0"/>
              </a:rPr>
              <a:t>	xxd -i fs.img &gt; kernel/ramdisk.h</a:t>
            </a: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 </a:t>
            </a:r>
          </a:p>
        </p:txBody>
      </p:sp>
      <p:grpSp>
        <p:nvGrpSpPr>
          <p:cNvPr id="10" name="组合 9">
            <a:extLst>
              <a:ext uri="{FF2B5EF4-FFF2-40B4-BE49-F238E27FC236}">
                <a16:creationId xmlns:a16="http://schemas.microsoft.com/office/drawing/2014/main" id="{482FCD2D-7C51-287D-3FB5-7280E3841BB3}"/>
              </a:ext>
            </a:extLst>
          </p:cNvPr>
          <p:cNvGrpSpPr/>
          <p:nvPr/>
        </p:nvGrpSpPr>
        <p:grpSpPr>
          <a:xfrm>
            <a:off x="1331775" y="2132910"/>
            <a:ext cx="3448895" cy="3312230"/>
            <a:chOff x="1331775" y="2132910"/>
            <a:chExt cx="3448895" cy="3312230"/>
          </a:xfrm>
        </p:grpSpPr>
        <p:sp>
          <p:nvSpPr>
            <p:cNvPr id="4" name="矩形: 圆角 3">
              <a:extLst>
                <a:ext uri="{FF2B5EF4-FFF2-40B4-BE49-F238E27FC236}">
                  <a16:creationId xmlns:a16="http://schemas.microsoft.com/office/drawing/2014/main" id="{51FD720C-A6E1-8CDC-A71F-D7982BF50A72}"/>
                </a:ext>
              </a:extLst>
            </p:cNvPr>
            <p:cNvSpPr/>
            <p:nvPr/>
          </p:nvSpPr>
          <p:spPr bwMode="auto">
            <a:xfrm>
              <a:off x="1331775" y="2132910"/>
              <a:ext cx="1512105" cy="3312230"/>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E5769D2D-466C-E425-4187-14A33E0C9DC6}"/>
                </a:ext>
              </a:extLst>
            </p:cNvPr>
            <p:cNvSpPr txBox="1"/>
            <p:nvPr/>
          </p:nvSpPr>
          <p:spPr>
            <a:xfrm>
              <a:off x="3707940" y="2852960"/>
              <a:ext cx="1072730" cy="338554"/>
            </a:xfrm>
            <a:prstGeom prst="rect">
              <a:avLst/>
            </a:prstGeom>
            <a:noFill/>
          </p:spPr>
          <p:txBody>
            <a:bodyPr wrap="none" rtlCol="0">
              <a:spAutoFit/>
            </a:bodyPr>
            <a:lstStyle/>
            <a:p>
              <a:r>
                <a:rPr lang="en-US" altLang="zh-CN" dirty="0"/>
                <a:t>UPROGS</a:t>
              </a:r>
              <a:endParaRPr lang="zh-CN" altLang="en-US" dirty="0"/>
            </a:p>
          </p:txBody>
        </p:sp>
        <p:cxnSp>
          <p:nvCxnSpPr>
            <p:cNvPr id="8" name="直接箭头连接符 7">
              <a:extLst>
                <a:ext uri="{FF2B5EF4-FFF2-40B4-BE49-F238E27FC236}">
                  <a16:creationId xmlns:a16="http://schemas.microsoft.com/office/drawing/2014/main" id="{4AD3FFE3-5A6D-32E1-5B52-1AFB5635AE81}"/>
                </a:ext>
              </a:extLst>
            </p:cNvPr>
            <p:cNvCxnSpPr>
              <a:cxnSpLocks/>
              <a:endCxn id="4" idx="3"/>
            </p:cNvCxnSpPr>
            <p:nvPr/>
          </p:nvCxnSpPr>
          <p:spPr bwMode="auto">
            <a:xfrm flipH="1">
              <a:off x="2843880" y="2996970"/>
              <a:ext cx="864060" cy="792055"/>
            </a:xfrm>
            <a:prstGeom prst="straightConnector1">
              <a:avLst/>
            </a:prstGeom>
            <a:solidFill>
              <a:schemeClr val="accent1"/>
            </a:solidFill>
            <a:ln w="9525" cap="flat" cmpd="sng" algn="ctr">
              <a:solidFill>
                <a:srgbClr val="00B050"/>
              </a:solidFill>
              <a:prstDash val="solid"/>
              <a:round/>
              <a:headEnd type="none" w="med" len="med"/>
              <a:tailEnd type="triangle"/>
            </a:ln>
          </p:spPr>
        </p:cxnSp>
      </p:grpSp>
      <p:grpSp>
        <p:nvGrpSpPr>
          <p:cNvPr id="11" name="组合 10">
            <a:extLst>
              <a:ext uri="{FF2B5EF4-FFF2-40B4-BE49-F238E27FC236}">
                <a16:creationId xmlns:a16="http://schemas.microsoft.com/office/drawing/2014/main" id="{917A21F7-4518-6BCB-8A0B-ED3C84876F0F}"/>
              </a:ext>
            </a:extLst>
          </p:cNvPr>
          <p:cNvGrpSpPr/>
          <p:nvPr/>
        </p:nvGrpSpPr>
        <p:grpSpPr>
          <a:xfrm>
            <a:off x="1399472" y="4941105"/>
            <a:ext cx="4050729" cy="1008069"/>
            <a:chOff x="1255462" y="4437070"/>
            <a:chExt cx="4050729" cy="1008069"/>
          </a:xfrm>
        </p:grpSpPr>
        <p:sp>
          <p:nvSpPr>
            <p:cNvPr id="12" name="矩形: 圆角 11">
              <a:extLst>
                <a:ext uri="{FF2B5EF4-FFF2-40B4-BE49-F238E27FC236}">
                  <a16:creationId xmlns:a16="http://schemas.microsoft.com/office/drawing/2014/main" id="{6BD81639-D265-718E-2106-00483C534CBB}"/>
                </a:ext>
              </a:extLst>
            </p:cNvPr>
            <p:cNvSpPr/>
            <p:nvPr/>
          </p:nvSpPr>
          <p:spPr bwMode="auto">
            <a:xfrm>
              <a:off x="1255462" y="4941104"/>
              <a:ext cx="3096215" cy="50403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E0516A22-716F-2E61-E5D8-E532DC809509}"/>
                </a:ext>
              </a:extLst>
            </p:cNvPr>
            <p:cNvSpPr txBox="1"/>
            <p:nvPr/>
          </p:nvSpPr>
          <p:spPr>
            <a:xfrm>
              <a:off x="4687111" y="4437070"/>
              <a:ext cx="619080" cy="338554"/>
            </a:xfrm>
            <a:prstGeom prst="rect">
              <a:avLst/>
            </a:prstGeom>
            <a:noFill/>
          </p:spPr>
          <p:txBody>
            <a:bodyPr wrap="none" rtlCol="0">
              <a:spAutoFit/>
            </a:bodyPr>
            <a:lstStyle/>
            <a:p>
              <a:r>
                <a:rPr lang="en-US" altLang="zh-CN" dirty="0" err="1"/>
                <a:t>mkfs</a:t>
              </a:r>
              <a:endParaRPr lang="zh-CN" altLang="en-US" dirty="0"/>
            </a:p>
          </p:txBody>
        </p:sp>
        <p:cxnSp>
          <p:nvCxnSpPr>
            <p:cNvPr id="14" name="直接箭头连接符 13">
              <a:extLst>
                <a:ext uri="{FF2B5EF4-FFF2-40B4-BE49-F238E27FC236}">
                  <a16:creationId xmlns:a16="http://schemas.microsoft.com/office/drawing/2014/main" id="{0B228A3D-EC07-DAD0-89F0-9817F1779D8B}"/>
                </a:ext>
              </a:extLst>
            </p:cNvPr>
            <p:cNvCxnSpPr>
              <a:cxnSpLocks/>
              <a:stCxn id="13" idx="1"/>
              <a:endCxn id="12" idx="3"/>
            </p:cNvCxnSpPr>
            <p:nvPr/>
          </p:nvCxnSpPr>
          <p:spPr bwMode="auto">
            <a:xfrm flipH="1">
              <a:off x="4351677" y="4606347"/>
              <a:ext cx="335434" cy="586775"/>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2.1.2.添加简单程序</a:t>
            </a:r>
          </a:p>
        </p:txBody>
      </p:sp>
      <p:sp>
        <p:nvSpPr>
          <p:cNvPr id="100" name="文本框 99"/>
          <p:cNvSpPr txBox="1"/>
          <p:nvPr/>
        </p:nvSpPr>
        <p:spPr>
          <a:xfrm>
            <a:off x="689610" y="1125220"/>
            <a:ext cx="7983855" cy="1791970"/>
          </a:xfrm>
          <a:prstGeom prst="rect">
            <a:avLst/>
          </a:prstGeom>
          <a:noFill/>
          <a:ln w="9525">
            <a:noFill/>
          </a:ln>
        </p:spPr>
        <p:txBody>
          <a:bodyPr>
            <a:noAutofit/>
          </a:bodyPr>
          <a:lstStyle/>
          <a:p>
            <a:pPr marL="0" indent="266700"/>
            <a:r>
              <a:rPr sz="1800" b="0">
                <a:latin typeface="Calibri" panose="020F0502020204030204" pitchFamily="34" charset="0"/>
                <a:ea typeface="宋体" panose="02010600030101010101" pitchFamily="2" charset="-122"/>
              </a:rPr>
              <a:t>在xv6源码的user目录下，编写一个程序作为我们为xv6增加的一个应用程序，如代码2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3所示。其中types.h、stat.h和user.h分别是kernel和user本目录中的头文件。程序运行结果是打印一行信息“This is my own app!\n”。</a:t>
            </a:r>
            <a:r>
              <a:rPr lang="zh-CN" sz="1800" b="0">
                <a:latin typeface="Calibri" panose="020F0502020204030204" pitchFamily="34" charset="0"/>
                <a:ea typeface="宋体" panose="02010600030101010101" pitchFamily="2" charset="-122"/>
              </a:rPr>
              <a:t>。</a:t>
            </a:r>
            <a:endParaRPr lang="zh-CN" altLang="en-US" sz="1800" b="0">
              <a:latin typeface="Calibri" panose="020F0502020204030204" pitchFamily="34" charset="0"/>
              <a:ea typeface="宋体" panose="02010600030101010101" pitchFamily="2" charset="-122"/>
            </a:endParaRPr>
          </a:p>
        </p:txBody>
      </p:sp>
      <p:sp>
        <p:nvSpPr>
          <p:cNvPr id="104" name="文本框 103"/>
          <p:cNvSpPr txBox="1"/>
          <p:nvPr/>
        </p:nvSpPr>
        <p:spPr>
          <a:xfrm>
            <a:off x="1979930" y="2349500"/>
            <a:ext cx="5211445" cy="3228975"/>
          </a:xfrm>
          <a:prstGeom prst="rect">
            <a:avLst/>
          </a:prstGeom>
          <a:noFill/>
          <a:ln w="9525">
            <a:noFill/>
          </a:ln>
        </p:spPr>
        <p:txBody>
          <a:bodyPr>
            <a:noAutofit/>
          </a:bodyPr>
          <a:lstStyle/>
          <a:p>
            <a:pPr marL="0" indent="457200" algn="ctr">
              <a:buClrTx/>
              <a:buSzTx/>
              <a:buFont typeface="+mj-lt"/>
            </a:pPr>
            <a:r>
              <a:rPr lang="zh-CN" altLang="en-US" sz="1800" b="1">
                <a:latin typeface="Calibri" panose="020F0502020204030204" pitchFamily="34" charset="0"/>
                <a:ea typeface="宋体" panose="02010600030101010101" pitchFamily="2" charset="-122"/>
                <a:cs typeface="Times New Roman" panose="02020603050405020304" pitchFamily="18" charset="0"/>
              </a:rPr>
              <a:t>代码</a:t>
            </a:r>
            <a:r>
              <a:rPr lang="en-US" sz="1800" b="1">
                <a:latin typeface="Calibri" panose="020F0502020204030204" pitchFamily="34" charset="0"/>
                <a:ea typeface="宋体" panose="02010600030101010101" pitchFamily="2" charset="-122"/>
                <a:cs typeface="Times New Roman" panose="02020603050405020304" pitchFamily="18" charset="0"/>
              </a:rPr>
              <a:t>2-3 </a:t>
            </a:r>
            <a:r>
              <a:rPr lang="en-US" sz="1800" b="1">
                <a:latin typeface="Calibri" panose="020F0502020204030204" pitchFamily="34" charset="0"/>
                <a:ea typeface="宋体" panose="02010600030101010101" pitchFamily="2" charset="-122"/>
              </a:rPr>
              <a:t>my-app.c</a:t>
            </a:r>
          </a:p>
          <a:p>
            <a:pPr marL="0" indent="457200" algn="l">
              <a:buClrTx/>
              <a:buSzTx/>
              <a:buFont typeface="+mj-lt"/>
            </a:pPr>
            <a:endParaRPr lang="en-US" sz="1800" b="0">
              <a:latin typeface="Calibri" panose="020F0502020204030204" pitchFamily="34" charset="0"/>
              <a:ea typeface="宋体" panose="02010600030101010101" pitchFamily="2" charset="-122"/>
            </a:endParaRP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 #include"kernel/types.h"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2. #include"kernel/stat.h"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3. #include"user/user.h"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4. </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5. int</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6. main(int argc, char *argv[])</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7. {</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8.         printf("This is my own app!\n");</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9.         exit(0);</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10.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2.1.2.添加简单程序</a:t>
            </a:r>
          </a:p>
        </p:txBody>
      </p:sp>
      <p:sp>
        <p:nvSpPr>
          <p:cNvPr id="100" name="文本框 99"/>
          <p:cNvSpPr txBox="1"/>
          <p:nvPr/>
        </p:nvSpPr>
        <p:spPr>
          <a:xfrm>
            <a:off x="689610" y="1125220"/>
            <a:ext cx="7983855" cy="1791970"/>
          </a:xfrm>
          <a:prstGeom prst="rect">
            <a:avLst/>
          </a:prstGeom>
          <a:noFill/>
          <a:ln w="9525">
            <a:noFill/>
          </a:ln>
        </p:spPr>
        <p:txBody>
          <a:bodyPr>
            <a:noAutofit/>
          </a:bodyPr>
          <a:lstStyle/>
          <a:p>
            <a:pPr marL="0" indent="266700"/>
            <a:r>
              <a:rPr sz="1800" b="0">
                <a:latin typeface="Calibri" panose="020F0502020204030204" pitchFamily="34" charset="0"/>
                <a:ea typeface="宋体" panose="02010600030101010101" pitchFamily="2" charset="-122"/>
              </a:rPr>
              <a:t>修改Makefile中的UPROGS变量，添加一个$U/_my-app。然后执行make all，此时可以看到输出的_my-app文件，如屏显2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1所示</a:t>
            </a:r>
            <a:r>
              <a:rPr lang="zh-CN" sz="1800" b="0">
                <a:latin typeface="Calibri" panose="020F0502020204030204" pitchFamily="34" charset="0"/>
                <a:ea typeface="宋体" panose="02010600030101010101" pitchFamily="2" charset="-122"/>
              </a:rPr>
              <a:t>。</a:t>
            </a:r>
          </a:p>
        </p:txBody>
      </p:sp>
      <p:sp>
        <p:nvSpPr>
          <p:cNvPr id="104" name="文本框 103"/>
          <p:cNvSpPr txBox="1"/>
          <p:nvPr/>
        </p:nvSpPr>
        <p:spPr>
          <a:xfrm>
            <a:off x="507365" y="2277110"/>
            <a:ext cx="8347710" cy="3618230"/>
          </a:xfrm>
          <a:prstGeom prst="rect">
            <a:avLst/>
          </a:prstGeom>
          <a:noFill/>
          <a:ln w="9525">
            <a:noFill/>
          </a:ln>
        </p:spPr>
        <p:txBody>
          <a:bodyPr>
            <a:noAutofit/>
          </a:bodyPr>
          <a:lstStyle/>
          <a:p>
            <a:pPr marL="0" indent="457200" algn="ctr">
              <a:buClrTx/>
              <a:buSzTx/>
              <a:buFont typeface="+mj-lt"/>
            </a:pPr>
            <a:r>
              <a:rPr sz="1800" b="1" dirty="0">
                <a:latin typeface="Calibri" panose="020F0502020204030204" pitchFamily="34" charset="0"/>
                <a:ea typeface="宋体" panose="02010600030101010101" pitchFamily="2" charset="-122"/>
              </a:rPr>
              <a:t>屏显2</a:t>
            </a:r>
            <a:r>
              <a:rPr lang="en-US" sz="1800" b="1" dirty="0">
                <a:latin typeface="Calibri" panose="020F0502020204030204" pitchFamily="34" charset="0"/>
                <a:ea typeface="宋体" panose="02010600030101010101" pitchFamily="2" charset="-122"/>
              </a:rPr>
              <a:t>-</a:t>
            </a:r>
            <a:r>
              <a:rPr sz="1800" b="1" dirty="0">
                <a:latin typeface="Calibri" panose="020F0502020204030204" pitchFamily="34" charset="0"/>
                <a:ea typeface="宋体" panose="02010600030101010101" pitchFamily="2" charset="-122"/>
              </a:rPr>
              <a:t>1编译my-app.c</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1.lqm@ubuntu:~/project/xv6-loongarch-exp$ make all</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2.loongarch64-unknown-linux-gnu-gcc -Wall -Werror -O -fno-omit-frame-pointer -ggdb -MD -     march=loongarch64 -mabi=lp64s -ffreestanding -fno-common -nostdlib -I. -fno-stack-protector -fno-pie -no-pie   -c -o user/my-app.o user/my-app.c</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3.loongarch64-unknown-linux-gnu-ld -z max-page-size=4096 -N -e main -Ttext 0 -o user/_my-app user/my-app.o user/ulib.o user/usys.o user/printf.o user/umalloc.o</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4.loongarch64-unknown-linux-gnu-objdump -S user/_my-app &gt; user/my-app.asm</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5.loongarch64-unknown-linux-gnu-objdump -t user/_my-app | sed '1,/SYMBOL TABLE/d; s/ .* / /; /^$/d' &gt; user/my-app.sym</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6.mkfs/mkfs fs.img README user/_cat user/_echo user/_forktest user/_grep user/_init user/_kill user/_ln user/_ls user/_mkdir user/_rm user/_sh user/_stressfs user/_usertests user/_my-app </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7.nmeta 46 (boot, super, log blocks 30 inode blocks 13, bitmap blocks 1) blocks 954 total 1000</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8.balloc: first 493 blocks have been allocated</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9.balloc: write bitmap block at sector 45</a:t>
            </a:r>
          </a:p>
          <a:p>
            <a:pPr marL="0" lvl="0" indent="457200" algn="l">
              <a:buClrTx/>
              <a:buSzTx/>
              <a:buFont typeface="+mj-lt"/>
              <a:buNone/>
            </a:pPr>
            <a:r>
              <a:rPr lang="en-US" altLang="zh-CN" sz="1200" b="0" dirty="0">
                <a:effectLst/>
                <a:latin typeface="楷体" panose="02010609060101010101" pitchFamily="49" charset="-122"/>
                <a:ea typeface="楷体" panose="02010609060101010101" pitchFamily="49" charset="-122"/>
                <a:cs typeface="Times New Roman" panose="02020603050405020304" pitchFamily="18" charset="0"/>
              </a:rPr>
              <a:t>10.xxd -i fs.img &gt; kernel/ramdisk.h</a:t>
            </a:r>
          </a:p>
        </p:txBody>
      </p:sp>
      <p:grpSp>
        <p:nvGrpSpPr>
          <p:cNvPr id="3" name="组合 2">
            <a:extLst>
              <a:ext uri="{FF2B5EF4-FFF2-40B4-BE49-F238E27FC236}">
                <a16:creationId xmlns:a16="http://schemas.microsoft.com/office/drawing/2014/main" id="{ACDFCEE3-966C-C865-09BB-1DAE5B904D97}"/>
              </a:ext>
            </a:extLst>
          </p:cNvPr>
          <p:cNvGrpSpPr/>
          <p:nvPr/>
        </p:nvGrpSpPr>
        <p:grpSpPr>
          <a:xfrm>
            <a:off x="2195835" y="1989629"/>
            <a:ext cx="1390171" cy="1367367"/>
            <a:chOff x="2961507" y="4013544"/>
            <a:chExt cx="1390171" cy="1367367"/>
          </a:xfrm>
        </p:grpSpPr>
        <p:sp>
          <p:nvSpPr>
            <p:cNvPr id="4" name="矩形: 圆角 3">
              <a:extLst>
                <a:ext uri="{FF2B5EF4-FFF2-40B4-BE49-F238E27FC236}">
                  <a16:creationId xmlns:a16="http://schemas.microsoft.com/office/drawing/2014/main" id="{5BE4ACB8-B90A-E61D-3FF0-35F00DD4FB14}"/>
                </a:ext>
              </a:extLst>
            </p:cNvPr>
            <p:cNvSpPr/>
            <p:nvPr/>
          </p:nvSpPr>
          <p:spPr bwMode="auto">
            <a:xfrm>
              <a:off x="3249528" y="5157639"/>
              <a:ext cx="1102150" cy="223272"/>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0D2F4E7A-6A1D-690D-69CA-0D47E794649D}"/>
                </a:ext>
              </a:extLst>
            </p:cNvPr>
            <p:cNvSpPr txBox="1"/>
            <p:nvPr/>
          </p:nvSpPr>
          <p:spPr>
            <a:xfrm>
              <a:off x="2961507" y="4013544"/>
              <a:ext cx="1029449" cy="338554"/>
            </a:xfrm>
            <a:prstGeom prst="rect">
              <a:avLst/>
            </a:prstGeom>
            <a:noFill/>
          </p:spPr>
          <p:txBody>
            <a:bodyPr wrap="none" rtlCol="0">
              <a:spAutoFit/>
            </a:bodyPr>
            <a:lstStyle/>
            <a:p>
              <a:r>
                <a:rPr lang="en-US" altLang="zh-CN" dirty="0"/>
                <a:t>my-</a:t>
              </a:r>
              <a:r>
                <a:rPr lang="en-US" altLang="zh-CN" dirty="0" err="1"/>
                <a:t>app.c</a:t>
              </a:r>
              <a:endParaRPr lang="zh-CN" altLang="en-US" dirty="0"/>
            </a:p>
          </p:txBody>
        </p:sp>
        <p:cxnSp>
          <p:nvCxnSpPr>
            <p:cNvPr id="6" name="直接箭头连接符 5">
              <a:extLst>
                <a:ext uri="{FF2B5EF4-FFF2-40B4-BE49-F238E27FC236}">
                  <a16:creationId xmlns:a16="http://schemas.microsoft.com/office/drawing/2014/main" id="{C252FBF3-228D-8D61-72A5-31FD7E065FD1}"/>
                </a:ext>
              </a:extLst>
            </p:cNvPr>
            <p:cNvCxnSpPr>
              <a:cxnSpLocks/>
              <a:stCxn id="5" idx="2"/>
              <a:endCxn id="4" idx="0"/>
            </p:cNvCxnSpPr>
            <p:nvPr/>
          </p:nvCxnSpPr>
          <p:spPr bwMode="auto">
            <a:xfrm>
              <a:off x="3476232" y="4352098"/>
              <a:ext cx="324371" cy="805541"/>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2.1.2.添加简单程序</a:t>
            </a:r>
          </a:p>
        </p:txBody>
      </p:sp>
      <p:sp>
        <p:nvSpPr>
          <p:cNvPr id="100" name="文本框 99"/>
          <p:cNvSpPr txBox="1"/>
          <p:nvPr/>
        </p:nvSpPr>
        <p:spPr>
          <a:xfrm>
            <a:off x="689610" y="1125220"/>
            <a:ext cx="7983855" cy="1791970"/>
          </a:xfrm>
          <a:prstGeom prst="rect">
            <a:avLst/>
          </a:prstGeom>
          <a:noFill/>
          <a:ln w="9525">
            <a:noFill/>
          </a:ln>
        </p:spPr>
        <p:txBody>
          <a:bodyPr>
            <a:noAutofit/>
          </a:bodyPr>
          <a:lstStyle/>
          <a:p>
            <a:pPr marL="0" indent="266700"/>
            <a:r>
              <a:rPr sz="1800" b="0">
                <a:latin typeface="Calibri" panose="020F0502020204030204" pitchFamily="34" charset="0"/>
                <a:ea typeface="宋体" panose="02010600030101010101" pitchFamily="2" charset="-122"/>
              </a:rPr>
              <a:t>启动xv6系统后，执行my-app程序，正确地输出了我们期待的“This is my own app!”字符串，如图2</a:t>
            </a:r>
            <a:r>
              <a:rPr lang="en-US" sz="1800" b="0">
                <a:latin typeface="Calibri" panose="020F0502020204030204" pitchFamily="34" charset="0"/>
                <a:ea typeface="宋体" panose="02010600030101010101" pitchFamily="2" charset="-122"/>
              </a:rPr>
              <a:t>-</a:t>
            </a:r>
            <a:r>
              <a:rPr sz="1800" b="0">
                <a:latin typeface="Calibri" panose="020F0502020204030204" pitchFamily="34" charset="0"/>
                <a:ea typeface="宋体" panose="02010600030101010101" pitchFamily="2" charset="-122"/>
              </a:rPr>
              <a:t>2所示。</a:t>
            </a:r>
          </a:p>
        </p:txBody>
      </p:sp>
      <p:pic>
        <p:nvPicPr>
          <p:cNvPr id="3" name="图片 2"/>
          <p:cNvPicPr/>
          <p:nvPr/>
        </p:nvPicPr>
        <p:blipFill>
          <a:blip r:embed="rId3"/>
          <a:stretch>
            <a:fillRect/>
          </a:stretch>
        </p:blipFill>
        <p:spPr>
          <a:xfrm>
            <a:off x="2123440" y="2205038"/>
            <a:ext cx="5105400" cy="3343275"/>
          </a:xfrm>
          <a:prstGeom prst="rect">
            <a:avLst/>
          </a:prstGeom>
          <a:noFill/>
          <a:ln w="9525">
            <a:noFill/>
          </a:ln>
        </p:spPr>
      </p:pic>
      <p:sp>
        <p:nvSpPr>
          <p:cNvPr id="105" name="文本框 104"/>
          <p:cNvSpPr txBox="1"/>
          <p:nvPr/>
        </p:nvSpPr>
        <p:spPr>
          <a:xfrm>
            <a:off x="2123440" y="5548313"/>
            <a:ext cx="5080000" cy="368300"/>
          </a:xfrm>
          <a:prstGeom prst="rect">
            <a:avLst/>
          </a:prstGeom>
          <a:noFill/>
          <a:ln w="9525">
            <a:noFill/>
          </a:ln>
        </p:spPr>
        <p:txBody>
          <a:bodyPr>
            <a:spAutoFit/>
          </a:bodyPr>
          <a:lstStyle/>
          <a:p>
            <a:pPr marL="0" indent="266700" algn="ctr"/>
            <a:r>
              <a:rPr lang="zh-CN" sz="1800" b="1">
                <a:latin typeface="Calibri" panose="020F0502020204030204" pitchFamily="34" charset="0"/>
                <a:ea typeface="宋体" panose="02010600030101010101" pitchFamily="2" charset="-122"/>
              </a:rPr>
              <a:t>图</a:t>
            </a:r>
            <a:r>
              <a:rPr lang="en-US" sz="1800" b="1">
                <a:latin typeface="Calibri" panose="020F0502020204030204" pitchFamily="34" charset="0"/>
                <a:ea typeface="宋体" panose="02010600030101010101" pitchFamily="2" charset="-122"/>
                <a:cs typeface="Times New Roman" panose="02020603050405020304" pitchFamily="18" charset="0"/>
              </a:rPr>
              <a:t>2-2  </a:t>
            </a:r>
            <a:r>
              <a:rPr lang="zh-CN" sz="1800" b="1">
                <a:latin typeface="Calibri" panose="020F0502020204030204" pitchFamily="34" charset="0"/>
                <a:ea typeface="宋体" panose="02010600030101010101" pitchFamily="2" charset="-122"/>
              </a:rPr>
              <a:t>在</a:t>
            </a:r>
            <a:r>
              <a:rPr lang="en-US" sz="1800" b="1">
                <a:latin typeface="Calibri" panose="020F0502020204030204" pitchFamily="34" charset="0"/>
                <a:ea typeface="宋体" panose="02010600030101010101" pitchFamily="2" charset="-122"/>
              </a:rPr>
              <a:t>x</a:t>
            </a:r>
            <a:r>
              <a:rPr lang="en-US" sz="1800" b="1">
                <a:latin typeface="Calibri" panose="020F0502020204030204" pitchFamily="34" charset="0"/>
                <a:ea typeface="宋体" panose="02010600030101010101" pitchFamily="2" charset="-122"/>
                <a:cs typeface="Times New Roman" panose="02020603050405020304" pitchFamily="18" charset="0"/>
              </a:rPr>
              <a:t>v6</a:t>
            </a:r>
            <a:r>
              <a:rPr lang="zh-CN" sz="1800" b="1">
                <a:latin typeface="Calibri" panose="020F0502020204030204" pitchFamily="34" charset="0"/>
                <a:ea typeface="宋体" panose="02010600030101010101" pitchFamily="2" charset="-122"/>
              </a:rPr>
              <a:t>中运行新增的</a:t>
            </a:r>
            <a:r>
              <a:rPr lang="en-US" sz="1800" b="1">
                <a:latin typeface="Calibri" panose="020F0502020204030204" pitchFamily="34" charset="0"/>
                <a:ea typeface="宋体" panose="02010600030101010101" pitchFamily="2" charset="-122"/>
              </a:rPr>
              <a:t>m</a:t>
            </a:r>
            <a:r>
              <a:rPr lang="en-US" sz="1800" b="1">
                <a:latin typeface="Calibri" panose="020F0502020204030204" pitchFamily="34" charset="0"/>
                <a:ea typeface="宋体" panose="02010600030101010101" pitchFamily="2" charset="-122"/>
                <a:cs typeface="Times New Roman" panose="02020603050405020304" pitchFamily="18" charset="0"/>
              </a:rPr>
              <a:t>y-app</a:t>
            </a:r>
            <a:r>
              <a:rPr lang="zh-CN" sz="1800" b="1">
                <a:latin typeface="Calibri" panose="020F0502020204030204" pitchFamily="34" charset="0"/>
                <a:ea typeface="宋体" panose="02010600030101010101" pitchFamily="2" charset="-122"/>
              </a:rPr>
              <a:t>程序</a:t>
            </a:r>
            <a:endParaRPr lang="zh-CN" altLang="en-US" sz="1800" b="1">
              <a:latin typeface="Calibri" panose="020F0502020204030204" pitchFamily="34" charset="0"/>
              <a:ea typeface="宋体" panose="02010600030101010101" pitchFamily="2" charset="-122"/>
            </a:endParaRPr>
          </a:p>
        </p:txBody>
      </p:sp>
      <p:grpSp>
        <p:nvGrpSpPr>
          <p:cNvPr id="4" name="组合 3">
            <a:extLst>
              <a:ext uri="{FF2B5EF4-FFF2-40B4-BE49-F238E27FC236}">
                <a16:creationId xmlns:a16="http://schemas.microsoft.com/office/drawing/2014/main" id="{552D65CB-CC81-0697-4A16-EE3943B3C5E5}"/>
              </a:ext>
            </a:extLst>
          </p:cNvPr>
          <p:cNvGrpSpPr/>
          <p:nvPr/>
        </p:nvGrpSpPr>
        <p:grpSpPr>
          <a:xfrm>
            <a:off x="635643" y="4335319"/>
            <a:ext cx="2856283" cy="1109822"/>
            <a:chOff x="491633" y="3831284"/>
            <a:chExt cx="2856283" cy="1109822"/>
          </a:xfrm>
        </p:grpSpPr>
        <p:sp>
          <p:nvSpPr>
            <p:cNvPr id="5" name="矩形: 圆角 4">
              <a:extLst>
                <a:ext uri="{FF2B5EF4-FFF2-40B4-BE49-F238E27FC236}">
                  <a16:creationId xmlns:a16="http://schemas.microsoft.com/office/drawing/2014/main" id="{9AC2242E-C4D8-109D-EFB6-08B4E86671C7}"/>
                </a:ext>
              </a:extLst>
            </p:cNvPr>
            <p:cNvSpPr/>
            <p:nvPr/>
          </p:nvSpPr>
          <p:spPr bwMode="auto">
            <a:xfrm>
              <a:off x="1771150" y="4602552"/>
              <a:ext cx="1576766" cy="338554"/>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D88CCD20-3D38-DA24-65A3-836D9FDC1874}"/>
                </a:ext>
              </a:extLst>
            </p:cNvPr>
            <p:cNvSpPr txBox="1"/>
            <p:nvPr/>
          </p:nvSpPr>
          <p:spPr>
            <a:xfrm>
              <a:off x="491633" y="3831284"/>
              <a:ext cx="1279517" cy="584775"/>
            </a:xfrm>
            <a:prstGeom prst="rect">
              <a:avLst/>
            </a:prstGeom>
            <a:noFill/>
          </p:spPr>
          <p:txBody>
            <a:bodyPr wrap="none" rtlCol="0">
              <a:spAutoFit/>
            </a:bodyPr>
            <a:lstStyle/>
            <a:p>
              <a:r>
                <a:rPr lang="zh-CN" altLang="en-US" dirty="0"/>
                <a:t>执行</a:t>
              </a:r>
              <a:r>
                <a:rPr lang="en-US" altLang="zh-CN" dirty="0"/>
                <a:t>my-app</a:t>
              </a:r>
            </a:p>
            <a:p>
              <a:r>
                <a:rPr lang="zh-CN" altLang="en-US" dirty="0"/>
                <a:t>以及输出</a:t>
              </a:r>
            </a:p>
          </p:txBody>
        </p:sp>
        <p:cxnSp>
          <p:nvCxnSpPr>
            <p:cNvPr id="7" name="直接箭头连接符 6">
              <a:extLst>
                <a:ext uri="{FF2B5EF4-FFF2-40B4-BE49-F238E27FC236}">
                  <a16:creationId xmlns:a16="http://schemas.microsoft.com/office/drawing/2014/main" id="{2757B018-88C1-C9F3-5097-5AD1CDA027A9}"/>
                </a:ext>
              </a:extLst>
            </p:cNvPr>
            <p:cNvCxnSpPr>
              <a:cxnSpLocks/>
              <a:stCxn id="6" idx="2"/>
              <a:endCxn id="5" idx="1"/>
            </p:cNvCxnSpPr>
            <p:nvPr/>
          </p:nvCxnSpPr>
          <p:spPr bwMode="auto">
            <a:xfrm>
              <a:off x="1131392" y="4416059"/>
              <a:ext cx="639758" cy="355770"/>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140337"/>
            <a:ext cx="8260080" cy="768350"/>
          </a:xfrm>
        </p:spPr>
        <p:txBody>
          <a:bodyPr/>
          <a:lstStyle/>
          <a:p>
            <a:r>
              <a:rPr dirty="0"/>
              <a:t>2.2.新增系统调用</a:t>
            </a:r>
          </a:p>
        </p:txBody>
      </p:sp>
      <p:sp>
        <p:nvSpPr>
          <p:cNvPr id="3" name="文本框 2"/>
          <p:cNvSpPr txBox="1"/>
          <p:nvPr/>
        </p:nvSpPr>
        <p:spPr>
          <a:xfrm>
            <a:off x="971750" y="1593119"/>
            <a:ext cx="6912480" cy="1198880"/>
          </a:xfrm>
          <a:prstGeom prst="rect">
            <a:avLst/>
          </a:prstGeom>
          <a:noFill/>
        </p:spPr>
        <p:txBody>
          <a:bodyPr wrap="square" rtlCol="0">
            <a:spAutoFit/>
          </a:bodyPr>
          <a:lstStyle/>
          <a:p>
            <a:pPr marL="457200" indent="-457200">
              <a:buFont typeface="Wingdings" panose="05000000000000000000" pitchFamily="2" charset="2"/>
              <a:buChar char="p"/>
            </a:pPr>
            <a:r>
              <a:rPr sz="2400" dirty="0"/>
              <a:t>2.2.1.系统调用示例</a:t>
            </a:r>
          </a:p>
          <a:p>
            <a:pPr marL="457200" indent="-457200">
              <a:buFont typeface="Wingdings" panose="05000000000000000000" pitchFamily="2" charset="2"/>
              <a:buChar char="p"/>
            </a:pPr>
            <a:r>
              <a:rPr sz="2400" dirty="0"/>
              <a:t>2.2.2.添加系统调用</a:t>
            </a:r>
          </a:p>
          <a:p>
            <a:pPr marL="457200" indent="-457200">
              <a:buFont typeface="Wingdings" panose="05000000000000000000" pitchFamily="2" charset="2"/>
              <a:buChar char="p"/>
            </a:pPr>
            <a:r>
              <a:rPr sz="2400" dirty="0"/>
              <a:t>2.2.3.验证新系统调用</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30" y="386717"/>
            <a:ext cx="8260080" cy="521970"/>
          </a:xfrm>
        </p:spPr>
        <p:txBody>
          <a:bodyPr/>
          <a:lstStyle/>
          <a:p>
            <a:r>
              <a:rPr sz="2800" dirty="0"/>
              <a:t>2.2.1.系统调用示例</a:t>
            </a:r>
          </a:p>
        </p:txBody>
      </p:sp>
      <p:sp>
        <p:nvSpPr>
          <p:cNvPr id="105" name="文本框 104"/>
          <p:cNvSpPr txBox="1"/>
          <p:nvPr/>
        </p:nvSpPr>
        <p:spPr>
          <a:xfrm>
            <a:off x="827405" y="1196975"/>
            <a:ext cx="7243445" cy="922020"/>
          </a:xfrm>
          <a:prstGeom prst="rect">
            <a:avLst/>
          </a:prstGeom>
          <a:noFill/>
          <a:ln w="9525">
            <a:noFill/>
          </a:ln>
        </p:spPr>
        <p:txBody>
          <a:bodyPr wrap="square">
            <a:spAutoFit/>
          </a:bodyPr>
          <a:lstStyle/>
          <a:p>
            <a:pPr marL="0" indent="266700"/>
            <a:r>
              <a:rPr lang="zh-CN" sz="1800" b="0">
                <a:latin typeface="Calibri" panose="020F0502020204030204" pitchFamily="34" charset="0"/>
                <a:ea typeface="宋体" panose="02010600030101010101" pitchFamily="2" charset="-122"/>
              </a:rPr>
              <a:t>可用的系统调用都在</a:t>
            </a:r>
            <a:r>
              <a:rPr lang="en-US" sz="1800" b="0">
                <a:latin typeface="Calibri" panose="020F0502020204030204" pitchFamily="34" charset="0"/>
                <a:ea typeface="宋体" panose="02010600030101010101" pitchFamily="2" charset="-122"/>
              </a:rPr>
              <a:t>user</a:t>
            </a:r>
            <a:r>
              <a:rPr lang="en-US" sz="1800" b="0">
                <a:latin typeface="Calibri" panose="020F0502020204030204" pitchFamily="34" charset="0"/>
                <a:ea typeface="宋体" panose="02010600030101010101" pitchFamily="2" charset="-122"/>
                <a:cs typeface="Times New Roman" panose="02020603050405020304" pitchFamily="18" charset="0"/>
              </a:rPr>
              <a:t>/</a:t>
            </a:r>
            <a:r>
              <a:rPr lang="en-US" sz="1800" b="0">
                <a:latin typeface="Calibri" panose="020F0502020204030204" pitchFamily="34" charset="0"/>
                <a:ea typeface="宋体" panose="02010600030101010101" pitchFamily="2" charset="-122"/>
              </a:rPr>
              <a:t>u</a:t>
            </a:r>
            <a:r>
              <a:rPr lang="en-US" sz="1800" b="0">
                <a:latin typeface="Calibri" panose="020F0502020204030204" pitchFamily="34" charset="0"/>
                <a:ea typeface="宋体" panose="02010600030101010101" pitchFamily="2" charset="-122"/>
                <a:cs typeface="Times New Roman" panose="02020603050405020304" pitchFamily="18" charset="0"/>
              </a:rPr>
              <a:t>ser.h</a:t>
            </a:r>
            <a:r>
              <a:rPr lang="zh-CN" sz="1800" b="0">
                <a:latin typeface="Calibri" panose="020F0502020204030204" pitchFamily="34" charset="0"/>
                <a:ea typeface="宋体" panose="02010600030101010101" pitchFamily="2" charset="-122"/>
              </a:rPr>
              <a:t>中定义，我们在程序中直接使用即可。我们以获取进程号的</a:t>
            </a:r>
            <a:r>
              <a:rPr lang="en-US" sz="1800" b="0">
                <a:latin typeface="Calibri" panose="020F0502020204030204" pitchFamily="34" charset="0"/>
                <a:ea typeface="宋体" panose="02010600030101010101" pitchFamily="2" charset="-122"/>
              </a:rPr>
              <a:t>g</a:t>
            </a:r>
            <a:r>
              <a:rPr lang="en-US" sz="1800" b="0">
                <a:latin typeface="Calibri" panose="020F0502020204030204" pitchFamily="34" charset="0"/>
                <a:ea typeface="宋体" panose="02010600030101010101" pitchFamily="2" charset="-122"/>
                <a:cs typeface="Times New Roman" panose="02020603050405020304" pitchFamily="18" charset="0"/>
              </a:rPr>
              <a:t>etpid()</a:t>
            </a:r>
            <a:r>
              <a:rPr lang="zh-CN" sz="1800" b="0">
                <a:latin typeface="Calibri" panose="020F0502020204030204" pitchFamily="34" charset="0"/>
                <a:ea typeface="宋体" panose="02010600030101010101" pitchFamily="2" charset="-122"/>
              </a:rPr>
              <a:t>系统调用为例，编写如代码</a:t>
            </a:r>
            <a:r>
              <a:rPr lang="en-US" sz="1800" b="0">
                <a:latin typeface="Calibri" panose="020F0502020204030204" pitchFamily="34" charset="0"/>
                <a:ea typeface="宋体" panose="02010600030101010101" pitchFamily="2" charset="-122"/>
                <a:cs typeface="Times New Roman" panose="02020603050405020304" pitchFamily="18" charset="0"/>
              </a:rPr>
              <a:t>2-4</a:t>
            </a:r>
            <a:r>
              <a:rPr lang="zh-CN" sz="1800" b="0">
                <a:latin typeface="Calibri" panose="020F0502020204030204" pitchFamily="34" charset="0"/>
                <a:ea typeface="宋体" panose="02010600030101010101" pitchFamily="2" charset="-122"/>
              </a:rPr>
              <a:t>所示的</a:t>
            </a:r>
            <a:r>
              <a:rPr lang="en-US" sz="1800" b="0">
                <a:latin typeface="Calibri" panose="020F0502020204030204" pitchFamily="34" charset="0"/>
                <a:ea typeface="宋体" panose="02010600030101010101" pitchFamily="2" charset="-122"/>
              </a:rPr>
              <a:t>p</a:t>
            </a:r>
            <a:r>
              <a:rPr lang="en-US" sz="1800" b="0">
                <a:latin typeface="Calibri" panose="020F0502020204030204" pitchFamily="34" charset="0"/>
                <a:ea typeface="宋体" panose="02010600030101010101" pitchFamily="2" charset="-122"/>
                <a:cs typeface="Times New Roman" panose="02020603050405020304" pitchFamily="18" charset="0"/>
              </a:rPr>
              <a:t>rint-pid.c</a:t>
            </a:r>
            <a:r>
              <a:rPr lang="zh-CN" sz="1800" b="0">
                <a:latin typeface="Calibri" panose="020F0502020204030204" pitchFamily="34" charset="0"/>
                <a:ea typeface="宋体" panose="02010600030101010101" pitchFamily="2" charset="-122"/>
              </a:rPr>
              <a:t>代码。</a:t>
            </a:r>
            <a:endParaRPr lang="zh-CN" altLang="en-US" sz="1800" b="0">
              <a:latin typeface="Calibri" panose="020F0502020204030204" pitchFamily="34" charset="0"/>
              <a:ea typeface="宋体" panose="02010600030101010101" pitchFamily="2" charset="-122"/>
            </a:endParaRPr>
          </a:p>
        </p:txBody>
      </p:sp>
      <p:sp>
        <p:nvSpPr>
          <p:cNvPr id="5" name="文本框 4"/>
          <p:cNvSpPr txBox="1"/>
          <p:nvPr/>
        </p:nvSpPr>
        <p:spPr>
          <a:xfrm>
            <a:off x="1763395" y="2349500"/>
            <a:ext cx="5080000" cy="3353435"/>
          </a:xfrm>
          <a:prstGeom prst="rect">
            <a:avLst/>
          </a:prstGeom>
          <a:noFill/>
          <a:ln w="9525">
            <a:noFill/>
          </a:ln>
        </p:spPr>
        <p:txBody>
          <a:bodyPr>
            <a:spAutoFit/>
          </a:bodyPr>
          <a:lstStyle/>
          <a:p>
            <a:pPr marL="0" indent="457200" algn="ctr">
              <a:buClrTx/>
              <a:buSzTx/>
              <a:buFont typeface="+mj-lt"/>
            </a:pPr>
            <a:r>
              <a:rPr lang="zh-CN" sz="1800" b="1" dirty="0">
                <a:latin typeface="Calibri" panose="020F0502020204030204" pitchFamily="34" charset="0"/>
                <a:ea typeface="宋体" panose="02010600030101010101" pitchFamily="2" charset="-122"/>
              </a:rPr>
              <a:t>代码</a:t>
            </a:r>
            <a:r>
              <a:rPr lang="en-US" sz="1800" b="1" dirty="0">
                <a:latin typeface="Calibri" panose="020F0502020204030204" pitchFamily="34" charset="0"/>
                <a:ea typeface="宋体" panose="02010600030101010101" pitchFamily="2" charset="-122"/>
                <a:cs typeface="Times New Roman" panose="02020603050405020304" pitchFamily="18" charset="0"/>
              </a:rPr>
              <a:t>2-4 </a:t>
            </a:r>
            <a:r>
              <a:rPr lang="en-US" sz="1800" b="1" dirty="0">
                <a:latin typeface="Calibri" panose="020F0502020204030204" pitchFamily="34" charset="0"/>
                <a:ea typeface="宋体" panose="02010600030101010101" pitchFamily="2" charset="-122"/>
              </a:rPr>
              <a:t>print-</a:t>
            </a:r>
            <a:r>
              <a:rPr lang="en-US" sz="1800" b="1" dirty="0" err="1">
                <a:latin typeface="Calibri" panose="020F0502020204030204" pitchFamily="34" charset="0"/>
                <a:ea typeface="宋体" panose="02010600030101010101" pitchFamily="2" charset="-122"/>
              </a:rPr>
              <a:t>pid.c</a:t>
            </a:r>
            <a:endParaRPr lang="en-US" sz="1800" b="1" dirty="0">
              <a:latin typeface="Calibri" panose="020F0502020204030204" pitchFamily="34" charset="0"/>
              <a:ea typeface="宋体" panose="02010600030101010101" pitchFamily="2" charset="-122"/>
            </a:endParaRPr>
          </a:p>
          <a:p>
            <a:pPr marL="0" indent="457200" algn="l">
              <a:buClrTx/>
              <a:buSzTx/>
              <a:buFont typeface="+mj-lt"/>
            </a:pPr>
            <a:endParaRPr lang="en-US" sz="1800" b="0" dirty="0">
              <a:latin typeface="Calibri" panose="020F0502020204030204" pitchFamily="34" charset="0"/>
              <a:ea typeface="宋体" panose="02010600030101010101" pitchFamily="2" charset="-122"/>
            </a:endParaRP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 #include"kernel/types.h"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2. #include"kernel/stat.h"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3. #include"user/user.h"</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4. </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5. int</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6. main(int argc, char *argv[])</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7. {</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8. </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9.     printf("My PID is: %d\n",</a:t>
            </a:r>
            <a:r>
              <a:rPr lang="en-US" altLang="zh-CN" sz="1600" dirty="0">
                <a:effectLst/>
                <a:latin typeface="楷体" panose="02010609060101010101" pitchFamily="49" charset="-122"/>
                <a:ea typeface="楷体" panose="02010609060101010101" pitchFamily="49" charset="-122"/>
                <a:cs typeface="Times New Roman" panose="02020603050405020304" pitchFamily="18" charset="0"/>
              </a:rPr>
              <a:t>getpid()</a:t>
            </a: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10.     exit(0);</a:t>
            </a:r>
          </a:p>
          <a:p>
            <a:pPr marL="0" indent="457200" algn="l">
              <a:buClrTx/>
              <a:buSzTx/>
              <a:buFont typeface="+mj-lt"/>
            </a:pPr>
            <a:r>
              <a:rPr lang="en-US" altLang="zh-CN" sz="1600" b="0" dirty="0">
                <a:effectLst/>
                <a:latin typeface="楷体" panose="02010609060101010101" pitchFamily="49" charset="-122"/>
                <a:ea typeface="楷体" panose="02010609060101010101" pitchFamily="49" charset="-122"/>
                <a:cs typeface="Times New Roman" panose="02020603050405020304" pitchFamily="18" charset="0"/>
              </a:rPr>
              <a:t>11. }</a:t>
            </a:r>
          </a:p>
        </p:txBody>
      </p:sp>
      <p:grpSp>
        <p:nvGrpSpPr>
          <p:cNvPr id="3" name="组合 2">
            <a:extLst>
              <a:ext uri="{FF2B5EF4-FFF2-40B4-BE49-F238E27FC236}">
                <a16:creationId xmlns:a16="http://schemas.microsoft.com/office/drawing/2014/main" id="{A4E8370C-E260-FB35-F140-07B858008EC0}"/>
              </a:ext>
            </a:extLst>
          </p:cNvPr>
          <p:cNvGrpSpPr/>
          <p:nvPr/>
        </p:nvGrpSpPr>
        <p:grpSpPr>
          <a:xfrm>
            <a:off x="5508066" y="4212320"/>
            <a:ext cx="3391534" cy="1030720"/>
            <a:chOff x="2317897" y="4414419"/>
            <a:chExt cx="3391534" cy="1030720"/>
          </a:xfrm>
        </p:grpSpPr>
        <p:sp>
          <p:nvSpPr>
            <p:cNvPr id="4" name="矩形: 圆角 3">
              <a:extLst>
                <a:ext uri="{FF2B5EF4-FFF2-40B4-BE49-F238E27FC236}">
                  <a16:creationId xmlns:a16="http://schemas.microsoft.com/office/drawing/2014/main" id="{BD06FEEB-1D62-1EEF-4702-04C5FA2D0929}"/>
                </a:ext>
              </a:extLst>
            </p:cNvPr>
            <p:cNvSpPr/>
            <p:nvPr/>
          </p:nvSpPr>
          <p:spPr bwMode="auto">
            <a:xfrm>
              <a:off x="2317897" y="4999194"/>
              <a:ext cx="864060" cy="44594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ECAA1108-E4F6-C835-4C43-2F7A76639548}"/>
                </a:ext>
              </a:extLst>
            </p:cNvPr>
            <p:cNvSpPr txBox="1"/>
            <p:nvPr/>
          </p:nvSpPr>
          <p:spPr>
            <a:xfrm>
              <a:off x="3613986" y="4414419"/>
              <a:ext cx="2095445" cy="584775"/>
            </a:xfrm>
            <a:prstGeom prst="rect">
              <a:avLst/>
            </a:prstGeom>
            <a:noFill/>
          </p:spPr>
          <p:txBody>
            <a:bodyPr wrap="none" rtlCol="0">
              <a:spAutoFit/>
            </a:bodyPr>
            <a:lstStyle/>
            <a:p>
              <a:pPr algn="ctr"/>
              <a:r>
                <a:rPr lang="zh-CN" altLang="en-US" dirty="0"/>
                <a:t>已有的系统调用</a:t>
              </a:r>
              <a:endParaRPr lang="en-US" altLang="zh-CN" dirty="0"/>
            </a:p>
            <a:p>
              <a:pPr algn="ctr"/>
              <a:r>
                <a:rPr lang="zh-CN" altLang="en-US" dirty="0"/>
                <a:t>（用户态的库函数）</a:t>
              </a:r>
            </a:p>
          </p:txBody>
        </p:sp>
        <p:cxnSp>
          <p:nvCxnSpPr>
            <p:cNvPr id="7" name="直接箭头连接符 6">
              <a:extLst>
                <a:ext uri="{FF2B5EF4-FFF2-40B4-BE49-F238E27FC236}">
                  <a16:creationId xmlns:a16="http://schemas.microsoft.com/office/drawing/2014/main" id="{12B82ED7-51B2-F716-5B5D-6EB990ADA432}"/>
                </a:ext>
              </a:extLst>
            </p:cNvPr>
            <p:cNvCxnSpPr>
              <a:cxnSpLocks/>
              <a:stCxn id="6" idx="1"/>
              <a:endCxn id="4" idx="3"/>
            </p:cNvCxnSpPr>
            <p:nvPr/>
          </p:nvCxnSpPr>
          <p:spPr bwMode="auto">
            <a:xfrm flipH="1">
              <a:off x="3181957" y="4706807"/>
              <a:ext cx="432029" cy="515360"/>
            </a:xfrm>
            <a:prstGeom prst="straightConnector1">
              <a:avLst/>
            </a:prstGeom>
            <a:solidFill>
              <a:schemeClr val="accent1"/>
            </a:solidFill>
            <a:ln w="9525" cap="flat" cmpd="sng" algn="ctr">
              <a:solidFill>
                <a:srgbClr val="00B050"/>
              </a:solidFill>
              <a:prstDash val="solid"/>
              <a:round/>
              <a:headEnd type="none" w="med" len="med"/>
              <a:tailEnd type="triangle"/>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55479a6c-c3b1-4b49-a53a-13991fc0b588"/>
  <p:tag name="COMMONDATA" val="eyJoZGlkIjoiMWMyZjU3ZWZiYzIxYTU2NWY4NzZiMDcyYjU2ZTJmMjkifQ=="/>
</p:tagLst>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AU"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AU"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Pages>44</Pages>
  <Words>2826</Words>
  <Application>Microsoft Office PowerPoint</Application>
  <PresentationFormat>全屏显示(4:3)</PresentationFormat>
  <Paragraphs>291</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MS Gothic</vt:lpstr>
      <vt:lpstr>楷体</vt:lpstr>
      <vt:lpstr>宋体</vt:lpstr>
      <vt:lpstr>Arial</vt:lpstr>
      <vt:lpstr>Arial Black</vt:lpstr>
      <vt:lpstr>Calibri</vt:lpstr>
      <vt:lpstr>Cambria</vt:lpstr>
      <vt:lpstr>Corbel</vt:lpstr>
      <vt:lpstr>Times New Roman</vt:lpstr>
      <vt:lpstr>Wingdings</vt:lpstr>
      <vt:lpstr>cod4e</vt:lpstr>
      <vt:lpstr>Chapter 2</vt:lpstr>
      <vt:lpstr>2.1.新增可执行程序</vt:lpstr>
      <vt:lpstr>2.1.1.磁盘映像的生成</vt:lpstr>
      <vt:lpstr>2.1.1.磁盘映像的生成</vt:lpstr>
      <vt:lpstr>2.1.2.添加简单程序</vt:lpstr>
      <vt:lpstr>2.1.2.添加简单程序</vt:lpstr>
      <vt:lpstr>2.1.2.添加简单程序</vt:lpstr>
      <vt:lpstr>2.2.新增系统调用</vt:lpstr>
      <vt:lpstr>2.2.1.系统调用示例</vt:lpstr>
      <vt:lpstr>2.2.1.系统调用示例</vt:lpstr>
      <vt:lpstr>2.2.2.添加系统调用</vt:lpstr>
      <vt:lpstr>2.2.2.添加系统调用</vt:lpstr>
      <vt:lpstr>2.2.2.添加系统调用</vt:lpstr>
      <vt:lpstr>2.2.2.添加系统调用</vt:lpstr>
      <vt:lpstr>2.2.2.添加系统调用</vt:lpstr>
      <vt:lpstr>2.2.2.添加系统调用</vt:lpstr>
      <vt:lpstr>2.2.2.添加系统调用</vt:lpstr>
      <vt:lpstr>2.2.3.验证新系统调用</vt:lpstr>
      <vt:lpstr>2.2.3.验证新系统调用</vt:lpstr>
      <vt:lpstr>2.3.观察调度过程</vt:lpstr>
      <vt:lpstr>2.3.观察调度过程</vt:lpstr>
      <vt:lpstr>2.4.小结</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L6-505</cp:lastModifiedBy>
  <cp:revision>584</cp:revision>
  <dcterms:created xsi:type="dcterms:W3CDTF">2018-08-21T07:05:00Z</dcterms:created>
  <dcterms:modified xsi:type="dcterms:W3CDTF">2022-12-11T08:49:40Z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794F7BFC08A64B9BAFF89996FF7094BD</vt:lpwstr>
  </property>
</Properties>
</file>