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70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71" r:id="rId15"/>
    <p:sldId id="286" r:id="rId16"/>
    <p:sldId id="287" r:id="rId17"/>
    <p:sldId id="311" r:id="rId18"/>
    <p:sldId id="288" r:id="rId19"/>
    <p:sldId id="293" r:id="rId20"/>
    <p:sldId id="294" r:id="rId21"/>
    <p:sldId id="272" r:id="rId22"/>
    <p:sldId id="291" r:id="rId23"/>
    <p:sldId id="295" r:id="rId24"/>
    <p:sldId id="296" r:id="rId25"/>
    <p:sldId id="297" r:id="rId26"/>
    <p:sldId id="317" r:id="rId27"/>
    <p:sldId id="298" r:id="rId28"/>
    <p:sldId id="299" r:id="rId29"/>
    <p:sldId id="300" r:id="rId30"/>
    <p:sldId id="301" r:id="rId31"/>
    <p:sldId id="292" r:id="rId32"/>
    <p:sldId id="302" r:id="rId33"/>
    <p:sldId id="314" r:id="rId34"/>
    <p:sldId id="303" r:id="rId35"/>
    <p:sldId id="305" r:id="rId36"/>
    <p:sldId id="306" r:id="rId37"/>
    <p:sldId id="307" r:id="rId38"/>
    <p:sldId id="308" r:id="rId39"/>
    <p:sldId id="315" r:id="rId40"/>
    <p:sldId id="273" r:id="rId41"/>
    <p:sldId id="313" r:id="rId42"/>
    <p:sldId id="310" r:id="rId43"/>
    <p:sldId id="309" r:id="rId44"/>
    <p:sldId id="316" r:id="rId45"/>
    <p:sldId id="318" r:id="rId46"/>
    <p:sldId id="319" r:id="rId47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0000"/>
    <a:srgbClr val="008000"/>
    <a:srgbClr val="A47B38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5126" autoAdjust="0"/>
  </p:normalViewPr>
  <p:slideViewPr>
    <p:cSldViewPr snapToObjects="1">
      <p:cViewPr varScale="1">
        <p:scale>
          <a:sx n="114" d="100"/>
          <a:sy n="114" d="100"/>
        </p:scale>
        <p:origin x="1248" y="108"/>
      </p:cViewPr>
      <p:guideLst>
        <p:guide orient="horz" pos="215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1856"/>
    </p:cViewPr>
  </p:sorterViewPr>
  <p:notesViewPr>
    <p:cSldViewPr snapToObjects="1">
      <p:cViewPr varScale="1">
        <p:scale>
          <a:sx n="85" d="100"/>
          <a:sy n="85" d="100"/>
        </p:scale>
        <p:origin x="4195" y="53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B8DD1BC6-AC36-4FF9-8238-2532DC363B4C}" type="datetime3">
              <a:rPr lang="en-AU" altLang="zh-CN"/>
              <a:pPr/>
              <a:t>11 December, 2022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BAB52-17FC-40D7-B5CE-8C5AAF8E55A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8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fld id="{4258AB47-D1CA-4C9D-800D-3A82B0415FE5}" type="datetime3">
              <a:rPr lang="en-AU" altLang="zh-CN"/>
              <a:pPr/>
              <a:t>11 December, 2022</a:t>
            </a:fld>
            <a:endParaRPr lang="en-AU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l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AU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6470">
              <a:defRPr sz="13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E34D9E6-C271-40BD-9C57-8EFB9F16196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20914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6AA70883-DE0E-4D75-AC4D-6EFF43CDAC04}" type="datetime3">
              <a:rPr lang="en-AU" altLang="zh-CN" sz="1300" smtClean="0">
                <a:latin typeface="Times New Roman" panose="02020603050405020304" pitchFamily="18" charset="0"/>
              </a:rPr>
              <a:pPr defTabSz="914400"/>
              <a:t>11 December, 2022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B60C33C-4351-412F-B9E3-E2D73C35702A}" type="slidenum">
              <a:rPr lang="en-AU" altLang="zh-CN" sz="1300" smtClean="0">
                <a:latin typeface="Times New Roman" panose="02020603050405020304" pitchFamily="18" charset="0"/>
              </a:rPr>
              <a:pPr defTabSz="914400"/>
              <a:t>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02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2406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7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568303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27747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1207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133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3443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735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96540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6828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4124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66958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14851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314577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063162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18346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78667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23980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10637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1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34339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84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32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0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77224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8D44D-2DC5-4822-8474-C7953B52B6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7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0247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0860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6951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58AB47-D1CA-4C9D-800D-3A82B0415FE5}" type="datetime3">
              <a:rPr lang="en-AU" altLang="zh-CN" smtClean="0"/>
              <a:pPr/>
              <a:t>11 December, 2022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23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1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1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4" y="2708277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1" y="549277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 userDrawn="1"/>
        </p:nvSpPr>
        <p:spPr bwMode="auto">
          <a:xfrm>
            <a:off x="2098267" y="104775"/>
            <a:ext cx="5437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zh-CN" sz="3000" b="1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xv6 Operating</a:t>
            </a:r>
            <a:r>
              <a:rPr lang="en-GB" altLang="zh-CN" sz="3000" b="1" baseline="0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 System </a:t>
            </a:r>
            <a:r>
              <a:rPr lang="en-US" altLang="zh-CN" sz="3000" b="1" baseline="0" dirty="0">
                <a:solidFill>
                  <a:schemeClr val="bg1"/>
                </a:solidFill>
                <a:latin typeface="Corbel" panose="020B0503020204020204" pitchFamily="34" charset="0"/>
                <a:ea typeface="宋体" panose="02010600030101010101" pitchFamily="2" charset="-122"/>
              </a:rPr>
              <a:t>——EXP</a:t>
            </a:r>
            <a:endParaRPr lang="en-US" altLang="zh-CN" sz="3000" b="1" dirty="0">
              <a:solidFill>
                <a:schemeClr val="bg1"/>
              </a:solidFill>
              <a:latin typeface="Corbel" panose="020B050302020402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6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409826" y="2924177"/>
            <a:ext cx="5832475" cy="579755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AU" noProof="1"/>
              <a:t>Subtitle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11725" y="6380161"/>
            <a:ext cx="8270875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pic>
        <p:nvPicPr>
          <p:cNvPr id="1026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334" y="44122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0" y="1125857"/>
            <a:ext cx="8271510" cy="511238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9298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481" y="146052"/>
            <a:ext cx="1538883" cy="609155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531" y="146052"/>
            <a:ext cx="6051550" cy="609155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7413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112385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86A2E91-1D24-4FC5-A723-5E2B6886F2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6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1"/>
            <a:ext cx="7772400" cy="13234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1" y="1125855"/>
            <a:ext cx="405892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1" y="1125855"/>
            <a:ext cx="405955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7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515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432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432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3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30" y="146052"/>
            <a:ext cx="8260080" cy="76263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4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320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27214"/>
            <a:ext cx="3008630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3090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967546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7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xfrm>
            <a:off x="693739" y="6381752"/>
            <a:ext cx="827087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42108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4214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6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51" y="6407694"/>
            <a:ext cx="1589138" cy="306889"/>
          </a:xfrm>
          <a:prstGeom prst="rect">
            <a:avLst/>
          </a:prstGeom>
        </p:spPr>
      </p:pic>
      <p:pic>
        <p:nvPicPr>
          <p:cNvPr id="8" name="Picture 2" descr="https://www1.szu.edu.cn/images/szu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531" y="96046"/>
            <a:ext cx="1851424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szu.edu.cn/images/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84" y="46504"/>
            <a:ext cx="2249957" cy="6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F96B9019-718C-418E-97D4-7F7CACADBB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3739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1" noProof="1">
                <a:ea typeface="宋体" panose="02010600030101010101" pitchFamily="2" charset="-122"/>
              </a:defRPr>
            </a:lvl1pPr>
          </a:lstStyle>
          <a:p>
            <a:pPr algn="l">
              <a:defRPr/>
            </a:pPr>
            <a:endParaRPr lang="en-US" altLang="zh-CN" dirty="0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FEF0D560-83E5-4BB9-A213-7BCE1E1A24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3755" y="6381752"/>
            <a:ext cx="8270875" cy="358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A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b="1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/>
              <a:t>深圳大学    计算机与软件学院</a:t>
            </a:r>
            <a:r>
              <a:rPr lang="en-US" altLang="zh-CN" dirty="0"/>
              <a:t>	</a:t>
            </a:r>
            <a:r>
              <a:rPr lang="zh-CN" altLang="en-US" dirty="0"/>
              <a:t>罗秋明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7" y="1844675"/>
            <a:ext cx="5832475" cy="76835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Gulim" panose="020B0600000101010101" pitchFamily="34" charset="-127"/>
              </a:rPr>
              <a:t>Chapter </a:t>
            </a:r>
            <a:r>
              <a:rPr lang="en-US" altLang="zh-CN" dirty="0">
                <a:solidFill>
                  <a:schemeClr val="tx1"/>
                </a:solidFill>
                <a:ea typeface="Gulim" panose="020B0600000101010101" pitchFamily="34" charset="-127"/>
              </a:rPr>
              <a:t>3</a:t>
            </a:r>
            <a:endParaRPr lang="ko-KR" altLang="en-US" dirty="0">
              <a:solidFill>
                <a:schemeClr val="tx1"/>
              </a:solidFill>
              <a:ea typeface="Gulim" panose="020B0600000101010101" pitchFamily="34" charset="-127"/>
            </a:endParaRPr>
          </a:p>
        </p:txBody>
      </p:sp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7" y="2924177"/>
            <a:ext cx="5832475" cy="3190617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LA64 xv6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</a:p>
          <a:p>
            <a:pPr>
              <a:spcBef>
                <a:spcPts val="800"/>
              </a:spcBef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中级实验 </a:t>
            </a:r>
          </a:p>
          <a:p>
            <a:pPr>
              <a:spcBef>
                <a:spcPts val="8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罗秋明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spcBef>
                <a:spcPts val="800"/>
              </a:spcBef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2022-12-16</a:t>
            </a:r>
            <a:endParaRPr lang="ko-KR" altLang="en-US" sz="2000" b="1" dirty="0"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Tm="576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打印优先级信息（打印进程信息）</a:t>
            </a:r>
            <a:endParaRPr lang="en-US" altLang="zh-CN" sz="2400" dirty="0"/>
          </a:p>
          <a:p>
            <a:pPr lvl="1"/>
            <a:r>
              <a:rPr lang="zh-CN" altLang="en-US" sz="2000" dirty="0"/>
              <a:t>按下</a:t>
            </a:r>
            <a:r>
              <a:rPr lang="en-US" altLang="zh-CN" sz="2000" dirty="0" err="1"/>
              <a:t>Ctrl+P</a:t>
            </a:r>
            <a:r>
              <a:rPr lang="zh-CN" altLang="en-US" sz="2000" dirty="0"/>
              <a:t>，执行</a:t>
            </a:r>
            <a:r>
              <a:rPr lang="en-US" altLang="zh-CN" sz="2000" dirty="0" err="1"/>
              <a:t>procdump</a:t>
            </a:r>
            <a:r>
              <a:rPr lang="en-US" altLang="zh-CN" sz="2000" dirty="0"/>
              <a:t>()</a:t>
            </a:r>
            <a:r>
              <a:rPr lang="zh-CN" altLang="en-US" sz="2000" dirty="0"/>
              <a:t>输出进程信息时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6358285" y="3573010"/>
            <a:ext cx="2496766" cy="1480570"/>
            <a:chOff x="2492792" y="1735173"/>
            <a:chExt cx="2172199" cy="148057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3383911" y="1735173"/>
              <a:ext cx="1281080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2492792" y="2877189"/>
              <a:ext cx="192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进程优先级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 bwMode="auto">
            <a:xfrm flipV="1">
              <a:off x="3455859" y="2023193"/>
              <a:ext cx="568593" cy="8539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C27BD4B-D9D6-A00A-42F6-83A758866B2A}"/>
              </a:ext>
            </a:extLst>
          </p:cNvPr>
          <p:cNvSpPr txBox="1"/>
          <p:nvPr/>
        </p:nvSpPr>
        <p:spPr>
          <a:xfrm>
            <a:off x="900144" y="2782383"/>
            <a:ext cx="79842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3‑8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procdump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显示时间片信息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23.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=%d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state=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%s 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priority</a:t>
            </a:r>
            <a:r>
              <a:rPr lang="en-US" altLang="zh-CN" dirty="0">
                <a:solidFill>
                  <a:srgbClr val="FF0000"/>
                </a:solidFill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%d</a:t>
            </a:r>
            <a:r>
              <a:rPr lang="en-US" altLang="zh-CN" dirty="0">
                <a:solidFill>
                  <a:srgbClr val="FF0000"/>
                </a:solidFill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%s",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p-&gt;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state,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p-&gt;</a:t>
            </a:r>
            <a:r>
              <a:rPr lang="en-US" altLang="zh-CN" dirty="0">
                <a:solidFill>
                  <a:srgbClr val="FF0000"/>
                </a:solidFill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priority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p-&gt;name);</a:t>
            </a:r>
          </a:p>
          <a:p>
            <a:pPr lvl="0"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24 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设置优先级（增设系统调用方式）</a:t>
            </a:r>
            <a:endParaRPr lang="en-US" altLang="zh-CN" sz="2400" dirty="0"/>
          </a:p>
          <a:p>
            <a:pPr lvl="1"/>
            <a:r>
              <a:rPr lang="zh-CN" altLang="en-US" sz="2000" dirty="0"/>
              <a:t>需在系统调用框架中增设系统调用</a:t>
            </a:r>
            <a:r>
              <a:rPr lang="en-US" altLang="zh-CN" sz="2000" dirty="0" err="1"/>
              <a:t>sys_chpri</a:t>
            </a:r>
            <a:r>
              <a:rPr lang="en-US" altLang="zh-CN" sz="2000" dirty="0"/>
              <a:t>()</a:t>
            </a:r>
            <a:r>
              <a:rPr lang="zh-CN" altLang="en-US" sz="2000" dirty="0"/>
              <a:t>，最终调用</a:t>
            </a:r>
            <a:r>
              <a:rPr lang="en-US" altLang="zh-CN" sz="2000" dirty="0" err="1"/>
              <a:t>chpri</a:t>
            </a:r>
            <a:r>
              <a:rPr lang="en-US" altLang="zh-CN" sz="2000" dirty="0"/>
              <a:t>()</a:t>
            </a:r>
            <a:r>
              <a:rPr lang="zh-CN" altLang="en-US" sz="2000" dirty="0"/>
              <a:t>函数。（请参考初级实验增设系统调用的方法）</a:t>
            </a:r>
            <a:endParaRPr lang="en-US" altLang="zh-CN" sz="2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2699870" y="4221055"/>
            <a:ext cx="3227381" cy="1085960"/>
            <a:chOff x="-138286" y="5479433"/>
            <a:chExt cx="2807839" cy="108596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-138286" y="5479433"/>
              <a:ext cx="1566118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743419" y="6226839"/>
              <a:ext cx="192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修改优先级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 bwMode="auto">
            <a:xfrm flipH="1" flipV="1">
              <a:off x="644774" y="5767453"/>
              <a:ext cx="1061713" cy="4593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C27BD4B-D9D6-A00A-42F6-83A758866B2A}"/>
              </a:ext>
            </a:extLst>
          </p:cNvPr>
          <p:cNvSpPr txBox="1"/>
          <p:nvPr/>
        </p:nvSpPr>
        <p:spPr>
          <a:xfrm>
            <a:off x="828139" y="2192713"/>
            <a:ext cx="7984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3‑10 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增设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chpri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 err="1"/>
              <a:t>uint64</a:t>
            </a:r>
            <a:r>
              <a:rPr lang="en-US" altLang="zh-CN" dirty="0"/>
              <a:t>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 err="1"/>
              <a:t>chpri</a:t>
            </a:r>
            <a:r>
              <a:rPr lang="en-US" altLang="zh-CN" dirty="0"/>
              <a:t>(int </a:t>
            </a:r>
            <a:r>
              <a:rPr lang="en-US" altLang="zh-CN" dirty="0" err="1"/>
              <a:t>pid</a:t>
            </a:r>
            <a:r>
              <a:rPr lang="en-US" altLang="zh-CN" dirty="0"/>
              <a:t>, int priority)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struct proc *p;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for(p = proc; p &lt; &amp;proc[</a:t>
            </a:r>
            <a:r>
              <a:rPr lang="en-US" altLang="zh-CN" dirty="0" err="1"/>
              <a:t>NPROC</a:t>
            </a:r>
            <a:r>
              <a:rPr lang="en-US" altLang="zh-CN" dirty="0"/>
              <a:t>]; p++){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acquire(&amp;p-&gt;lock);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if(p-&gt;</a:t>
            </a:r>
            <a:r>
              <a:rPr lang="en-US" altLang="zh-CN" dirty="0" err="1"/>
              <a:t>pid</a:t>
            </a:r>
            <a:r>
              <a:rPr lang="en-US" altLang="zh-CN" dirty="0"/>
              <a:t> == </a:t>
            </a:r>
            <a:r>
              <a:rPr lang="en-US" altLang="zh-CN" dirty="0" err="1"/>
              <a:t>pid</a:t>
            </a:r>
            <a:r>
              <a:rPr lang="en-US" altLang="zh-CN" dirty="0"/>
              <a:t>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p-&gt;priority = priority;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release(&amp;p-&gt;lock);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break;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}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release(&amp;p-&gt;lock);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</a:t>
            </a:r>
            <a:endParaRPr lang="en-US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修改调度器（以支持优先级调度）</a:t>
            </a:r>
            <a:endParaRPr lang="en-US" altLang="zh-CN" sz="2400" dirty="0"/>
          </a:p>
          <a:p>
            <a:pPr lvl="1"/>
            <a:r>
              <a:rPr lang="zh-CN" altLang="en-US" sz="2000" dirty="0"/>
              <a:t>为支持优先级调度，最终要修改的是调度器</a:t>
            </a:r>
            <a:r>
              <a:rPr lang="en-US" altLang="zh-CN" sz="2000" dirty="0"/>
              <a:t>scheduler()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21494D-617A-411C-B4B4-2622575B2812}"/>
              </a:ext>
            </a:extLst>
          </p:cNvPr>
          <p:cNvSpPr txBox="1"/>
          <p:nvPr/>
        </p:nvSpPr>
        <p:spPr>
          <a:xfrm>
            <a:off x="503717" y="70388"/>
            <a:ext cx="7128495" cy="67172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3‑11 </a:t>
            </a:r>
            <a:r>
              <a:rPr lang="en-US" altLang="zh-CN" sz="1050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修改后的</a:t>
            </a:r>
            <a:r>
              <a:rPr lang="en-US" altLang="zh-CN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scheduler()</a:t>
            </a:r>
            <a:r>
              <a:rPr lang="zh-CN" altLang="en-US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调度器</a:t>
            </a:r>
            <a:endParaRPr lang="zh-CN" altLang="zh-CN" sz="105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for(;;){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Avoid deadlock by ensuring that devices can interrupt.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intr_on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for(p = proc; p &lt; &amp;proc[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NPROC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]; p++)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if(needed)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priority = 19;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for(temp = proc; temp &lt; &amp;proc[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NPROC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]; temp++) </a:t>
            </a:r>
            <a:r>
              <a:rPr lang="en-US" altLang="zh-CN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获取当前可运行的最高当前优先级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  if(temp-&gt;state == RUNNABLE &amp;&amp; temp-&gt;priority &lt; priority)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	priority = temp-&gt;priority;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needed =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if(p-&gt;state != RUNNABLE)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continue;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if(p-&gt;priority &gt; priority)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continue;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acquire(&amp;p-&gt;lock);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if(p-&gt;state == RUNNABLE)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// Switch to chosen process. It is the process's job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// to release its lock and then reacquire it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// before jumping back to us.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p-&gt;state = RUNNING;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c-&gt;proc = p;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</a:t>
            </a:r>
            <a:r>
              <a:rPr lang="en-US" altLang="zh-CN" sz="105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swtch</a:t>
            </a:r>
            <a:r>
              <a:rPr lang="en-US" altLang="zh-CN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(&amp;c-&gt;context, &amp;p-&gt;context);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// Process is done running for now.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// It should have changed its p-&gt;state before coming back.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c-&gt;proc =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release(&amp;p-&gt;lock);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needed = 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9A315A-7347-4575-8350-2494A24E34E7}"/>
              </a:ext>
            </a:extLst>
          </p:cNvPr>
          <p:cNvGrpSpPr/>
          <p:nvPr/>
        </p:nvGrpSpPr>
        <p:grpSpPr>
          <a:xfrm>
            <a:off x="1475785" y="3864235"/>
            <a:ext cx="7128495" cy="2232155"/>
            <a:chOff x="447534" y="4169066"/>
            <a:chExt cx="7128495" cy="223215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37A4EF6-D994-4BBF-9EB8-852E38BE6F40}"/>
                </a:ext>
              </a:extLst>
            </p:cNvPr>
            <p:cNvSpPr/>
            <p:nvPr/>
          </p:nvSpPr>
          <p:spPr bwMode="auto">
            <a:xfrm>
              <a:off x="447534" y="4169066"/>
              <a:ext cx="4320300" cy="2232155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CE2324-84DA-40FE-A5AA-19FE7F38B2F8}"/>
                </a:ext>
              </a:extLst>
            </p:cNvPr>
            <p:cNvSpPr txBox="1"/>
            <p:nvPr/>
          </p:nvSpPr>
          <p:spPr>
            <a:xfrm>
              <a:off x="4983293" y="4686796"/>
              <a:ext cx="25927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找到最高优先级的进程之后，进行上下文切换操作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060980-6012-45E8-A2CF-DBED686D5521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 bwMode="auto">
            <a:xfrm flipH="1">
              <a:off x="4767834" y="4979184"/>
              <a:ext cx="215459" cy="305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2895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查看修改效果</a:t>
            </a:r>
            <a:endParaRPr lang="en-US" altLang="zh-CN" sz="2400" dirty="0"/>
          </a:p>
          <a:p>
            <a:pPr lvl="1"/>
            <a:r>
              <a:rPr lang="zh-CN" altLang="en-US" sz="2000" dirty="0"/>
              <a:t>编写程序</a:t>
            </a:r>
            <a:r>
              <a:rPr lang="en-US" altLang="zh-CN" sz="2000" dirty="0" err="1"/>
              <a:t>prio-sched.c</a:t>
            </a:r>
            <a:endParaRPr lang="en-US" altLang="zh-CN" sz="2000" dirty="0"/>
          </a:p>
          <a:p>
            <a:pPr lvl="1"/>
            <a:r>
              <a:rPr lang="zh-CN" altLang="en-US" sz="2000" dirty="0"/>
              <a:t>运行查看输出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180A8B-817C-4540-A2DA-58B00B67C6FD}"/>
              </a:ext>
            </a:extLst>
          </p:cNvPr>
          <p:cNvSpPr txBox="1"/>
          <p:nvPr/>
        </p:nvSpPr>
        <p:spPr>
          <a:xfrm>
            <a:off x="957396" y="116770"/>
            <a:ext cx="6911680" cy="671722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266700" algn="ctr"/>
            <a:r>
              <a:rPr lang="en-US" altLang="zh-CN" sz="105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3-12 </a:t>
            </a:r>
            <a:r>
              <a:rPr lang="en-US" altLang="zh-CN" sz="1050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prio-sched.c</a:t>
            </a:r>
            <a:endParaRPr lang="en-US" altLang="zh-CN" sz="105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main(int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char *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fork();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if(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== 0) </a:t>
            </a:r>
            <a:r>
              <a:rPr lang="en-US" altLang="zh-CN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子进程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chpri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 5);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while(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&lt;= 10000)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if(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 1000 ==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sleeping\n");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sleep(100);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while(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&lt;= 1000000){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if(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/100000 ==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 again\n");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finished\n");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}else </a:t>
            </a:r>
            <a:r>
              <a:rPr lang="en-US" altLang="zh-CN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0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父进程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while 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&gt;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if(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/1000000 ==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if(</a:t>
            </a:r>
            <a:r>
              <a:rPr lang="en-US" altLang="zh-CN" sz="105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&gt; 1000000)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      break;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6E9486A-FF13-4B1F-B570-042D9D39CEAF}"/>
              </a:ext>
            </a:extLst>
          </p:cNvPr>
          <p:cNvSpPr/>
          <p:nvPr/>
        </p:nvSpPr>
        <p:spPr bwMode="auto">
          <a:xfrm>
            <a:off x="2122718" y="1460339"/>
            <a:ext cx="1296090" cy="142993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6534A-B79E-48B9-9555-3BBBC0CAF83C}"/>
              </a:ext>
            </a:extLst>
          </p:cNvPr>
          <p:cNvSpPr txBox="1"/>
          <p:nvPr/>
        </p:nvSpPr>
        <p:spPr>
          <a:xfrm>
            <a:off x="3589261" y="952699"/>
            <a:ext cx="25927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设置优先级为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4B3C464-EF0D-44AF-83B1-B2E10229B80E}"/>
              </a:ext>
            </a:extLst>
          </p:cNvPr>
          <p:cNvCxnSpPr>
            <a:cxnSpLocks/>
          </p:cNvCxnSpPr>
          <p:nvPr/>
        </p:nvCxnSpPr>
        <p:spPr bwMode="auto">
          <a:xfrm flipH="1">
            <a:off x="3446096" y="1118095"/>
            <a:ext cx="215458" cy="429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27A4AA6-D10C-454A-864E-63E5ADB2ED1D}"/>
              </a:ext>
            </a:extLst>
          </p:cNvPr>
          <p:cNvSpPr/>
          <p:nvPr/>
        </p:nvSpPr>
        <p:spPr bwMode="auto">
          <a:xfrm>
            <a:off x="2060227" y="4459430"/>
            <a:ext cx="927663" cy="222306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58490E-6BE8-44E2-875A-F3270E61189E}"/>
              </a:ext>
            </a:extLst>
          </p:cNvPr>
          <p:cNvSpPr txBox="1"/>
          <p:nvPr/>
        </p:nvSpPr>
        <p:spPr>
          <a:xfrm>
            <a:off x="3575973" y="4075618"/>
            <a:ext cx="25927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优先级为初始值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A63276-B19F-44B3-A96C-42DBF093A634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2988459" y="4244895"/>
            <a:ext cx="587514" cy="325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892B53-9861-4E31-9471-DADE18E55147}"/>
              </a:ext>
            </a:extLst>
          </p:cNvPr>
          <p:cNvSpPr txBox="1"/>
          <p:nvPr/>
        </p:nvSpPr>
        <p:spPr>
          <a:xfrm>
            <a:off x="4413236" y="1224632"/>
            <a:ext cx="4019281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starting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prio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-sched</a:t>
            </a:r>
          </a:p>
          <a:p>
            <a:pPr indent="266700"/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This is a demo for 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prio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-schedule!</a:t>
            </a:r>
          </a:p>
          <a:p>
            <a:pPr indent="266700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 *n</a:t>
            </a:r>
          </a:p>
          <a:p>
            <a:pPr indent="266700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sleeping</a:t>
            </a:r>
          </a:p>
          <a:p>
            <a:pPr indent="266700"/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 *n</a:t>
            </a:r>
          </a:p>
          <a:p>
            <a:pPr indent="266700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 again *n</a:t>
            </a:r>
          </a:p>
          <a:p>
            <a:pPr indent="266700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finshed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running *n</a:t>
            </a:r>
          </a:p>
          <a:p>
            <a:pPr indent="26670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025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</a:t>
            </a:r>
            <a:r>
              <a:rPr lang="zh-CN" altLang="en-US" dirty="0"/>
              <a:t>实现信号量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3.2.1.	</a:t>
            </a:r>
            <a:r>
              <a:rPr lang="zh-CN" altLang="en-US" sz="2400" dirty="0"/>
              <a:t>共享变量及其访问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3.2.2.	</a:t>
            </a:r>
            <a:r>
              <a:rPr lang="zh-CN" altLang="en-US" sz="2400" dirty="0"/>
              <a:t>信号量数据结构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3.2.3.	</a:t>
            </a:r>
            <a:r>
              <a:rPr lang="zh-CN" altLang="en-US" sz="2400" dirty="0"/>
              <a:t>信号量操作的系统调用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3.2.4.	</a:t>
            </a:r>
            <a:r>
              <a:rPr lang="zh-CN" altLang="en-US" sz="2400" dirty="0"/>
              <a:t>用户测试代码</a:t>
            </a:r>
          </a:p>
        </p:txBody>
      </p:sp>
    </p:spTree>
    <p:extLst>
      <p:ext uri="{BB962C8B-B14F-4D97-AF65-F5344CB8AC3E}">
        <p14:creationId xmlns:p14="http://schemas.microsoft.com/office/powerpoint/2010/main" val="161031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3.2.1.	</a:t>
            </a:r>
            <a:r>
              <a:rPr lang="zh-CN" altLang="en-US" sz="2800" dirty="0"/>
              <a:t>共享变量及访问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为最终验证信号量的工作，在内核中增设一个共享变量以及两个系统调用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6D33C2-585C-4FA9-960F-19FA974CB8CF}"/>
              </a:ext>
            </a:extLst>
          </p:cNvPr>
          <p:cNvSpPr txBox="1"/>
          <p:nvPr/>
        </p:nvSpPr>
        <p:spPr>
          <a:xfrm>
            <a:off x="828140" y="2226972"/>
            <a:ext cx="7984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/>
            <a:r>
              <a:rPr lang="zh-CN" altLang="en-US" dirty="0"/>
              <a:t>共享变量：</a:t>
            </a:r>
            <a:r>
              <a:rPr lang="en-US" altLang="zh-CN" dirty="0" err="1"/>
              <a:t>sh_var_for_sem_demo</a:t>
            </a:r>
            <a:r>
              <a:rPr lang="en-US" altLang="zh-CN" dirty="0"/>
              <a:t>  </a:t>
            </a:r>
            <a:r>
              <a:rPr lang="zh-CN" altLang="en-US" dirty="0"/>
              <a:t>（它最终会作为读写的对象）</a:t>
            </a:r>
            <a:endParaRPr lang="en-US" altLang="zh-CN" dirty="0"/>
          </a:p>
          <a:p>
            <a:pPr indent="266700"/>
            <a:r>
              <a:rPr lang="zh-CN" altLang="en-US" dirty="0"/>
              <a:t>增设系统调用：</a:t>
            </a:r>
            <a:r>
              <a:rPr lang="en-US" altLang="zh-CN" dirty="0"/>
              <a:t> </a:t>
            </a:r>
            <a:r>
              <a:rPr lang="en-US" altLang="zh-CN" dirty="0" err="1"/>
              <a:t>sys_sh_var_read</a:t>
            </a:r>
            <a:r>
              <a:rPr lang="en-US" altLang="zh-CN" dirty="0"/>
              <a:t>() ; </a:t>
            </a:r>
            <a:r>
              <a:rPr lang="en-US" altLang="zh-CN" dirty="0" err="1"/>
              <a:t>sys_sh_var_write</a:t>
            </a:r>
            <a:r>
              <a:rPr lang="en-US" altLang="zh-CN" dirty="0"/>
              <a:t>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5115A7-3287-4580-9880-040C7DF2F470}"/>
              </a:ext>
            </a:extLst>
          </p:cNvPr>
          <p:cNvSpPr txBox="1"/>
          <p:nvPr/>
        </p:nvSpPr>
        <p:spPr>
          <a:xfrm>
            <a:off x="1115760" y="2924965"/>
            <a:ext cx="46799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uint64 </a:t>
            </a:r>
            <a:r>
              <a:rPr lang="en-US" altLang="zh-CN" dirty="0" err="1"/>
              <a:t>sys_sh_var_read</a:t>
            </a:r>
            <a:r>
              <a:rPr lang="en-US" altLang="zh-CN" dirty="0"/>
              <a:t>()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return (uint64)</a:t>
            </a:r>
            <a:r>
              <a:rPr lang="en-US" altLang="zh-CN" dirty="0" err="1">
                <a:solidFill>
                  <a:srgbClr val="FF0000"/>
                </a:solidFill>
              </a:rPr>
              <a:t>sh_var_for_sem_demo</a:t>
            </a:r>
            <a:r>
              <a:rPr lang="en-US" altLang="zh-CN" dirty="0"/>
              <a:t>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0D28E-E6A8-4353-88D1-2E795892E150}"/>
              </a:ext>
            </a:extLst>
          </p:cNvPr>
          <p:cNvSpPr txBox="1"/>
          <p:nvPr/>
        </p:nvSpPr>
        <p:spPr>
          <a:xfrm>
            <a:off x="1115760" y="4248404"/>
            <a:ext cx="46799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uint64 </a:t>
            </a:r>
            <a:r>
              <a:rPr lang="en-US" altLang="zh-CN" dirty="0" err="1"/>
              <a:t>sys_sh_var_write</a:t>
            </a:r>
            <a:r>
              <a:rPr lang="en-US" altLang="zh-CN" dirty="0"/>
              <a:t>()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int n;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if(</a:t>
            </a:r>
            <a:r>
              <a:rPr lang="en-US" altLang="zh-CN" dirty="0" err="1"/>
              <a:t>argint</a:t>
            </a:r>
            <a:r>
              <a:rPr lang="en-US" altLang="zh-CN" dirty="0"/>
              <a:t>(0, &amp;n) &lt; 0)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return (uint64)-1;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/>
              <a:t>sh_var_for_sem_demo</a:t>
            </a:r>
            <a:r>
              <a:rPr lang="en-US" altLang="zh-CN" dirty="0"/>
              <a:t> = n;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return (uint64)</a:t>
            </a:r>
            <a:r>
              <a:rPr lang="en-US" altLang="zh-CN" dirty="0" err="1">
                <a:solidFill>
                  <a:srgbClr val="FF0000"/>
                </a:solidFill>
              </a:rPr>
              <a:t>sh_var_for_sem_demo</a:t>
            </a:r>
            <a:r>
              <a:rPr lang="en-US" altLang="zh-CN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3F5ABC-CEE5-45A4-8331-301F6EF2E948}"/>
              </a:ext>
            </a:extLst>
          </p:cNvPr>
          <p:cNvGrpSpPr/>
          <p:nvPr/>
        </p:nvGrpSpPr>
        <p:grpSpPr>
          <a:xfrm>
            <a:off x="3385059" y="3408984"/>
            <a:ext cx="5507797" cy="2489673"/>
            <a:chOff x="1924778" y="3573010"/>
            <a:chExt cx="5507797" cy="24896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F38F69A-8C2B-42B7-BB6F-FBE245E479D2}"/>
                </a:ext>
              </a:extLst>
            </p:cNvPr>
            <p:cNvSpPr/>
            <p:nvPr/>
          </p:nvSpPr>
          <p:spPr bwMode="auto">
            <a:xfrm>
              <a:off x="1924778" y="3573010"/>
              <a:ext cx="2304160" cy="451186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84B85A-1EE9-4F15-9DA9-61713DA9B0BA}"/>
                </a:ext>
              </a:extLst>
            </p:cNvPr>
            <p:cNvSpPr txBox="1"/>
            <p:nvPr/>
          </p:nvSpPr>
          <p:spPr>
            <a:xfrm>
              <a:off x="5540919" y="3945293"/>
              <a:ext cx="18916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访问共享变量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24A3184-D1FC-4B00-A0AE-E0765B7EAA17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 bwMode="auto">
            <a:xfrm flipH="1" flipV="1">
              <a:off x="4228938" y="3798603"/>
              <a:ext cx="1311981" cy="3159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C15DBD1-D9E5-43F1-B274-508D7986D0E9}"/>
                </a:ext>
              </a:extLst>
            </p:cNvPr>
            <p:cNvSpPr/>
            <p:nvPr/>
          </p:nvSpPr>
          <p:spPr bwMode="auto">
            <a:xfrm>
              <a:off x="1931475" y="5718469"/>
              <a:ext cx="2123006" cy="34421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8E70604-67AE-4514-8603-467BEA3557E2}"/>
                </a:ext>
              </a:extLst>
            </p:cNvPr>
            <p:cNvCxnSpPr>
              <a:cxnSpLocks/>
              <a:stCxn id="14" idx="1"/>
              <a:endCxn id="16" idx="3"/>
            </p:cNvCxnSpPr>
            <p:nvPr/>
          </p:nvCxnSpPr>
          <p:spPr bwMode="auto">
            <a:xfrm flipH="1">
              <a:off x="4054481" y="4114570"/>
              <a:ext cx="1486438" cy="17760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40045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3.2.2. </a:t>
            </a:r>
            <a:r>
              <a:rPr lang="zh-CN" altLang="en-US" sz="2800" dirty="0"/>
              <a:t>信号量数据结构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B1EE8C-88F9-400A-B9FD-9793F28F049D}"/>
              </a:ext>
            </a:extLst>
          </p:cNvPr>
          <p:cNvSpPr txBox="1"/>
          <p:nvPr/>
        </p:nvSpPr>
        <p:spPr>
          <a:xfrm>
            <a:off x="994567" y="1649078"/>
            <a:ext cx="79614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/>
              <a:t>代码</a:t>
            </a:r>
            <a:r>
              <a:rPr lang="en-US" altLang="zh-CN" dirty="0"/>
              <a:t>3-15 </a:t>
            </a:r>
            <a:r>
              <a:rPr lang="zh-CN" altLang="en-US" dirty="0"/>
              <a:t>在</a:t>
            </a:r>
            <a:r>
              <a:rPr lang="en-US" altLang="zh-CN" dirty="0"/>
              <a:t>kernel/</a:t>
            </a:r>
            <a:r>
              <a:rPr lang="en-US" altLang="zh-CN" dirty="0" err="1"/>
              <a:t>spinlock.h</a:t>
            </a:r>
            <a:r>
              <a:rPr lang="zh-CN" altLang="en-US" dirty="0"/>
              <a:t>中新增信号量声明</a:t>
            </a:r>
            <a:endParaRPr lang="en-US" altLang="zh-CN" dirty="0"/>
          </a:p>
          <a:p>
            <a:pPr lvl="0" algn="ctr"/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#define </a:t>
            </a:r>
            <a:r>
              <a:rPr lang="en-US" altLang="zh-CN" dirty="0" err="1"/>
              <a:t>SEM_MAX_NUM</a:t>
            </a:r>
            <a:r>
              <a:rPr lang="en-US" altLang="zh-CN" dirty="0"/>
              <a:t> 128 //</a:t>
            </a:r>
            <a:r>
              <a:rPr lang="zh-CN" altLang="en-US" dirty="0"/>
              <a:t>信号量总数 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extern int </a:t>
            </a:r>
            <a:r>
              <a:rPr lang="en-US" altLang="zh-CN" dirty="0" err="1"/>
              <a:t>sem</a:t>
            </a:r>
            <a:r>
              <a:rPr lang="en-US" altLang="zh-CN" dirty="0"/>
              <a:t>_ </a:t>
            </a:r>
            <a:r>
              <a:rPr lang="en-US" altLang="zh-CN" dirty="0" err="1"/>
              <a:t>used_count</a:t>
            </a:r>
            <a:r>
              <a:rPr lang="en-US" altLang="zh-CN" dirty="0"/>
              <a:t> ; //</a:t>
            </a:r>
            <a:r>
              <a:rPr lang="zh-CN" altLang="en-US" dirty="0"/>
              <a:t>当前在用信号量数目 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struct </a:t>
            </a:r>
            <a:r>
              <a:rPr lang="en-US" altLang="zh-CN" dirty="0" err="1"/>
              <a:t>sem</a:t>
            </a:r>
            <a:r>
              <a:rPr lang="en-US" altLang="zh-CN" dirty="0"/>
              <a:t>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struct spinlock </a:t>
            </a:r>
            <a:r>
              <a:rPr lang="en-US" altLang="zh-CN" dirty="0">
                <a:solidFill>
                  <a:srgbClr val="FF0000"/>
                </a:solidFill>
              </a:rPr>
              <a:t>lock;</a:t>
            </a:r>
            <a:r>
              <a:rPr lang="en-US" altLang="zh-CN" dirty="0"/>
              <a:t> //</a:t>
            </a:r>
            <a:r>
              <a:rPr lang="zh-CN" altLang="en-US" dirty="0"/>
              <a:t>内核自旋锁 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int </a:t>
            </a:r>
            <a:r>
              <a:rPr lang="en-US" altLang="zh-CN" dirty="0" err="1"/>
              <a:t>resource_count</a:t>
            </a:r>
            <a:r>
              <a:rPr lang="en-US" altLang="zh-CN" dirty="0"/>
              <a:t>; //</a:t>
            </a:r>
            <a:r>
              <a:rPr lang="zh-CN" altLang="en-US" dirty="0"/>
              <a:t>资源计数 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	int allocated; //</a:t>
            </a:r>
            <a:r>
              <a:rPr lang="zh-CN" altLang="en-US" dirty="0"/>
              <a:t>是否被分配使用</a:t>
            </a:r>
            <a:r>
              <a:rPr lang="en-US" altLang="zh-CN" dirty="0"/>
              <a:t>: 1 </a:t>
            </a:r>
            <a:r>
              <a:rPr lang="zh-CN" altLang="en-US" dirty="0"/>
              <a:t>已分配，</a:t>
            </a:r>
            <a:r>
              <a:rPr lang="en-US" altLang="zh-CN" dirty="0"/>
              <a:t>0 </a:t>
            </a:r>
            <a:r>
              <a:rPr lang="zh-CN" altLang="en-US" dirty="0"/>
              <a:t>未分配 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}; 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extern struct </a:t>
            </a:r>
            <a:r>
              <a:rPr lang="en-US" altLang="zh-CN" dirty="0" err="1"/>
              <a:t>sem</a:t>
            </a:r>
            <a:r>
              <a:rPr lang="en-US" altLang="zh-CN" dirty="0"/>
              <a:t> sems[</a:t>
            </a:r>
            <a:r>
              <a:rPr lang="en-US" altLang="zh-CN" dirty="0" err="1"/>
              <a:t>SEM_MAX_NUM</a:t>
            </a:r>
            <a:r>
              <a:rPr lang="en-US" altLang="zh-CN" dirty="0"/>
              <a:t>]; //</a:t>
            </a:r>
            <a:r>
              <a:rPr lang="zh-CN" altLang="en-US" dirty="0"/>
              <a:t>系统可有</a:t>
            </a:r>
            <a:r>
              <a:rPr lang="en-US" altLang="zh-CN" dirty="0" err="1"/>
              <a:t>SEM_MAX_NUM</a:t>
            </a:r>
            <a:r>
              <a:rPr lang="en-US" altLang="zh-CN" dirty="0"/>
              <a:t> </a:t>
            </a:r>
            <a:r>
              <a:rPr lang="zh-CN" altLang="en-US" dirty="0"/>
              <a:t>个信号量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F391D6-6A15-4D2D-81DC-48607FAFB0D1}"/>
              </a:ext>
            </a:extLst>
          </p:cNvPr>
          <p:cNvGrpSpPr/>
          <p:nvPr/>
        </p:nvGrpSpPr>
        <p:grpSpPr>
          <a:xfrm>
            <a:off x="1979819" y="2564940"/>
            <a:ext cx="6769027" cy="870352"/>
            <a:chOff x="519538" y="2728966"/>
            <a:chExt cx="6769027" cy="87035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B3212EC-DCA8-4932-A1D4-6C2EB69F52F9}"/>
                </a:ext>
              </a:extLst>
            </p:cNvPr>
            <p:cNvSpPr/>
            <p:nvPr/>
          </p:nvSpPr>
          <p:spPr bwMode="auto">
            <a:xfrm>
              <a:off x="519538" y="3305006"/>
              <a:ext cx="2952205" cy="294312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D58AC4-5FA0-4E6F-A78C-679198634EC1}"/>
                </a:ext>
              </a:extLst>
            </p:cNvPr>
            <p:cNvSpPr txBox="1"/>
            <p:nvPr/>
          </p:nvSpPr>
          <p:spPr>
            <a:xfrm>
              <a:off x="4695829" y="2728966"/>
              <a:ext cx="25927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以自旋锁来实现互斥访问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A567E2-9E05-4DDB-86BB-B84441ABF6C6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 bwMode="auto">
            <a:xfrm flipH="1">
              <a:off x="3471743" y="2898243"/>
              <a:ext cx="1224086" cy="5539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1115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3.2.3.	</a:t>
            </a:r>
            <a:r>
              <a:rPr lang="zh-CN" altLang="en-US" sz="2800" dirty="0"/>
              <a:t>信号量操作的系统调用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96845"/>
            <a:ext cx="8271510" cy="863043"/>
          </a:xfrm>
        </p:spPr>
        <p:txBody>
          <a:bodyPr/>
          <a:lstStyle/>
          <a:p>
            <a:r>
              <a:rPr lang="en-US" altLang="zh-CN" sz="1800" dirty="0" err="1"/>
              <a:t>sys_sem_create</a:t>
            </a:r>
            <a:r>
              <a:rPr lang="en-US" altLang="zh-CN" sz="1800" dirty="0"/>
              <a:t>()  </a:t>
            </a:r>
            <a:r>
              <a:rPr lang="zh-CN" altLang="en-US" sz="1800" dirty="0"/>
              <a:t>；</a:t>
            </a:r>
            <a:r>
              <a:rPr lang="en-US" altLang="zh-CN" sz="1800" dirty="0" err="1"/>
              <a:t>sys_sem_free</a:t>
            </a:r>
            <a:r>
              <a:rPr lang="en-US" altLang="zh-CN" sz="1800" dirty="0"/>
              <a:t>() </a:t>
            </a:r>
          </a:p>
          <a:p>
            <a:r>
              <a:rPr lang="en-US" altLang="zh-CN" sz="1800" dirty="0" err="1"/>
              <a:t>sys_sem_p</a:t>
            </a:r>
            <a:r>
              <a:rPr lang="en-US" altLang="zh-CN" sz="1800" dirty="0"/>
              <a:t>() ; </a:t>
            </a:r>
            <a:r>
              <a:rPr lang="en-US" altLang="zh-CN" sz="1800" dirty="0" err="1"/>
              <a:t>sys_sem_v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12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3.2.3.	</a:t>
            </a:r>
            <a:r>
              <a:rPr lang="zh-CN" altLang="en-US" sz="2800" dirty="0"/>
              <a:t>信号量操作的系统调用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96845"/>
            <a:ext cx="8271510" cy="863043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FF0000"/>
                </a:solidFill>
              </a:rPr>
              <a:t>sys_sem_create</a:t>
            </a:r>
            <a:r>
              <a:rPr lang="en-US" altLang="zh-CN" sz="1800" dirty="0">
                <a:solidFill>
                  <a:srgbClr val="FF0000"/>
                </a:solidFill>
              </a:rPr>
              <a:t>()  </a:t>
            </a:r>
            <a:r>
              <a:rPr lang="zh-CN" altLang="en-US" sz="1800" dirty="0">
                <a:solidFill>
                  <a:srgbClr val="FF0000"/>
                </a:solidFill>
              </a:rPr>
              <a:t>；</a:t>
            </a:r>
            <a:r>
              <a:rPr lang="en-US" altLang="zh-CN" sz="1800" dirty="0" err="1">
                <a:solidFill>
                  <a:srgbClr val="FF0000"/>
                </a:solidFill>
              </a:rPr>
              <a:t>sys_sem_free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</a:p>
          <a:p>
            <a:r>
              <a:rPr lang="en-US" altLang="zh-CN" sz="1800" dirty="0" err="1"/>
              <a:t>sys_sem_p</a:t>
            </a:r>
            <a:r>
              <a:rPr lang="en-US" altLang="zh-CN" sz="1800" dirty="0"/>
              <a:t>() ; </a:t>
            </a:r>
            <a:r>
              <a:rPr lang="en-US" altLang="zh-CN" sz="1800" dirty="0" err="1"/>
              <a:t>sys_sem_v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7AB080-DCE1-4B74-9807-F4A8B8190CA7}"/>
              </a:ext>
            </a:extLst>
          </p:cNvPr>
          <p:cNvSpPr txBox="1"/>
          <p:nvPr/>
        </p:nvSpPr>
        <p:spPr>
          <a:xfrm>
            <a:off x="1881681" y="1978935"/>
            <a:ext cx="5380638" cy="45243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/>
              <a:t>代码</a:t>
            </a:r>
            <a:r>
              <a:rPr lang="en-US" altLang="zh-CN" dirty="0"/>
              <a:t>3-17 </a:t>
            </a:r>
            <a:r>
              <a:rPr lang="en-US" altLang="zh-CN" dirty="0" err="1"/>
              <a:t>sys_sem_create</a:t>
            </a:r>
            <a:r>
              <a:rPr lang="en-US" altLang="zh-CN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int </a:t>
            </a:r>
            <a:r>
              <a:rPr lang="en-US" altLang="zh-CN" dirty="0" err="1"/>
              <a:t>sys_sem_create</a:t>
            </a:r>
            <a:r>
              <a:rPr lang="en-US" altLang="zh-CN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SEM_MAX_NUM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acquire(&amp;sems[</a:t>
            </a:r>
            <a:r>
              <a:rPr lang="en-US" altLang="zh-CN" dirty="0" err="1"/>
              <a:t>i</a:t>
            </a:r>
            <a:r>
              <a:rPr lang="en-US" altLang="zh-CN" dirty="0"/>
              <a:t>].lock);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if(sems[</a:t>
            </a:r>
            <a:r>
              <a:rPr lang="en-US" altLang="zh-CN" dirty="0" err="1"/>
              <a:t>i</a:t>
            </a:r>
            <a:r>
              <a:rPr lang="en-US" altLang="zh-CN" dirty="0"/>
              <a:t>].allocated == 0) {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FF0000"/>
                </a:solidFill>
              </a:rPr>
              <a:t> //</a:t>
            </a:r>
            <a:r>
              <a:rPr lang="zh-CN" altLang="en-US" dirty="0">
                <a:solidFill>
                  <a:srgbClr val="FF0000"/>
                </a:solidFill>
              </a:rPr>
              <a:t>数据结构成员赋值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 sems[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alloresource_count</a:t>
            </a:r>
            <a:r>
              <a:rPr lang="en-US" altLang="zh-CN" dirty="0"/>
              <a:t> </a:t>
            </a:r>
            <a:r>
              <a:rPr lang="en-US" altLang="zh-CN" dirty="0" err="1"/>
              <a:t>cated</a:t>
            </a:r>
            <a:r>
              <a:rPr lang="en-US" altLang="zh-CN" dirty="0"/>
              <a:t> = 1;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 sems[</a:t>
            </a:r>
            <a:r>
              <a:rPr lang="en-US" altLang="zh-CN" dirty="0" err="1"/>
              <a:t>i</a:t>
            </a:r>
            <a:r>
              <a:rPr lang="en-US" altLang="zh-CN" dirty="0"/>
              <a:t>]. = </a:t>
            </a:r>
            <a:r>
              <a:rPr lang="en-US" altLang="zh-CN" dirty="0" err="1"/>
              <a:t>n_sem</a:t>
            </a:r>
            <a:r>
              <a:rPr lang="en-US" altLang="zh-CN" dirty="0"/>
              <a:t>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 </a:t>
            </a:r>
            <a:r>
              <a:rPr lang="en-US" altLang="zh-CN" dirty="0" err="1"/>
              <a:t>printf</a:t>
            </a:r>
            <a:r>
              <a:rPr lang="en-US" altLang="zh-CN" dirty="0"/>
              <a:t>("create %d </a:t>
            </a:r>
            <a:r>
              <a:rPr lang="en-US" altLang="zh-CN" dirty="0" err="1"/>
              <a:t>sem</a:t>
            </a:r>
            <a:r>
              <a:rPr lang="en-US" altLang="zh-CN" dirty="0"/>
              <a:t>\n",</a:t>
            </a:r>
            <a:r>
              <a:rPr lang="en-US" altLang="zh-CN" dirty="0" err="1"/>
              <a:t>i</a:t>
            </a:r>
            <a:r>
              <a:rPr lang="en-US" altLang="zh-CN" dirty="0"/>
              <a:t>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 release(&amp;sems[</a:t>
            </a:r>
            <a:r>
              <a:rPr lang="en-US" altLang="zh-CN" dirty="0" err="1"/>
              <a:t>i</a:t>
            </a:r>
            <a:r>
              <a:rPr lang="en-US" altLang="zh-CN" dirty="0"/>
              <a:t>].lock);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 return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}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	 release(&amp;sems[</a:t>
            </a:r>
            <a:r>
              <a:rPr lang="en-US" altLang="zh-CN" dirty="0" err="1"/>
              <a:t>i</a:t>
            </a:r>
            <a:r>
              <a:rPr lang="en-US" altLang="zh-CN" dirty="0"/>
              <a:t>].lock);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 }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E8ABE4-456C-4E5A-90C0-DE546E947080}"/>
              </a:ext>
            </a:extLst>
          </p:cNvPr>
          <p:cNvGrpSpPr/>
          <p:nvPr/>
        </p:nvGrpSpPr>
        <p:grpSpPr>
          <a:xfrm>
            <a:off x="2798439" y="3068212"/>
            <a:ext cx="6208612" cy="2634715"/>
            <a:chOff x="-827505" y="3437462"/>
            <a:chExt cx="6208612" cy="263471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B0C96F6-8613-4CA3-8E0F-434945B8F18C}"/>
                </a:ext>
              </a:extLst>
            </p:cNvPr>
            <p:cNvSpPr/>
            <p:nvPr/>
          </p:nvSpPr>
          <p:spPr bwMode="auto">
            <a:xfrm>
              <a:off x="-827505" y="3606739"/>
              <a:ext cx="2431277" cy="33855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183FDD-EF78-43EA-AA8E-09255732AD40}"/>
                </a:ext>
              </a:extLst>
            </p:cNvPr>
            <p:cNvSpPr txBox="1"/>
            <p:nvPr/>
          </p:nvSpPr>
          <p:spPr>
            <a:xfrm>
              <a:off x="2736617" y="3437462"/>
              <a:ext cx="264449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互斥访问信号量数据结构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49CFFE-FC91-4312-BBDA-372761258F48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 bwMode="auto">
            <a:xfrm flipH="1">
              <a:off x="1603772" y="3606739"/>
              <a:ext cx="1132845" cy="1692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1B427D9-9ACF-4FAA-A4CF-81560FA85B5C}"/>
                </a:ext>
              </a:extLst>
            </p:cNvPr>
            <p:cNvSpPr/>
            <p:nvPr/>
          </p:nvSpPr>
          <p:spPr bwMode="auto">
            <a:xfrm>
              <a:off x="-827505" y="5727963"/>
              <a:ext cx="2431277" cy="34421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15C150E-326B-412D-AC8A-9B8CBD0A070E}"/>
                </a:ext>
              </a:extLst>
            </p:cNvPr>
            <p:cNvCxnSpPr>
              <a:cxnSpLocks/>
              <a:stCxn id="26" idx="1"/>
              <a:endCxn id="28" idx="3"/>
            </p:cNvCxnSpPr>
            <p:nvPr/>
          </p:nvCxnSpPr>
          <p:spPr bwMode="auto">
            <a:xfrm flipH="1">
              <a:off x="1603772" y="3606739"/>
              <a:ext cx="1132845" cy="2293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BB1075C-0B79-48DB-87FF-EB8453FAA87D}"/>
              </a:ext>
            </a:extLst>
          </p:cNvPr>
          <p:cNvSpPr txBox="1"/>
          <p:nvPr/>
        </p:nvSpPr>
        <p:spPr>
          <a:xfrm>
            <a:off x="1188002" y="1942696"/>
            <a:ext cx="734411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dirty="0"/>
              <a:t>代码</a:t>
            </a:r>
            <a:r>
              <a:rPr lang="en-US" altLang="zh-CN" sz="2000" dirty="0"/>
              <a:t>3-18 </a:t>
            </a:r>
            <a:r>
              <a:rPr lang="en-US" altLang="zh-CN" sz="2000" dirty="0" err="1"/>
              <a:t>sys_sem_free</a:t>
            </a:r>
            <a:r>
              <a:rPr lang="en-US" altLang="zh-CN" sz="2000" dirty="0"/>
              <a:t>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int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 err="1"/>
              <a:t>sys_sem_free</a:t>
            </a:r>
            <a:r>
              <a:rPr lang="en-US" altLang="zh-CN" sz="2000" dirty="0"/>
              <a:t>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acquire(&amp;sems[id].lock);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if(sems[id].allocated == 1 &amp;&amp; sems[id].</a:t>
            </a:r>
            <a:r>
              <a:rPr lang="en-US" altLang="zh-CN" sz="2000" dirty="0" err="1"/>
              <a:t>resource_count</a:t>
            </a:r>
            <a:r>
              <a:rPr lang="en-US" altLang="zh-CN" sz="2000" dirty="0"/>
              <a:t> &gt; 0){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	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将分配标志清理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	</a:t>
            </a:r>
            <a:r>
              <a:rPr lang="en-US" altLang="zh-CN" sz="2000" dirty="0">
                <a:solidFill>
                  <a:srgbClr val="FF0000"/>
                </a:solidFill>
              </a:rPr>
              <a:t>sems[id].allocated = 0;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("free %d </a:t>
            </a:r>
            <a:r>
              <a:rPr lang="en-US" altLang="zh-CN" sz="2000" dirty="0" err="1"/>
              <a:t>sem</a:t>
            </a:r>
            <a:r>
              <a:rPr lang="en-US" altLang="zh-CN" sz="2000" dirty="0"/>
              <a:t>\n", id);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release(&amp;sems[id].lock);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  return 0;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2000" dirty="0"/>
              <a:t>}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889D0A-7666-4D79-93C2-0FFF86240826}"/>
              </a:ext>
            </a:extLst>
          </p:cNvPr>
          <p:cNvGrpSpPr/>
          <p:nvPr/>
        </p:nvGrpSpPr>
        <p:grpSpPr>
          <a:xfrm>
            <a:off x="1619795" y="3311034"/>
            <a:ext cx="6208612" cy="2354844"/>
            <a:chOff x="-827505" y="3437462"/>
            <a:chExt cx="6208612" cy="235484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CDC412D-2831-46C4-ADE6-7334E8F11752}"/>
                </a:ext>
              </a:extLst>
            </p:cNvPr>
            <p:cNvSpPr/>
            <p:nvPr/>
          </p:nvSpPr>
          <p:spPr bwMode="auto">
            <a:xfrm>
              <a:off x="-827505" y="3606739"/>
              <a:ext cx="2870606" cy="33855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BC0AFA7-C7DB-45B7-BEA0-73C389F9390D}"/>
                </a:ext>
              </a:extLst>
            </p:cNvPr>
            <p:cNvSpPr txBox="1"/>
            <p:nvPr/>
          </p:nvSpPr>
          <p:spPr>
            <a:xfrm>
              <a:off x="2736617" y="3437462"/>
              <a:ext cx="264449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互斥访问信号量数据结构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A55CAF1-0A01-4F24-95E7-73E3F08CE095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 bwMode="auto">
            <a:xfrm flipH="1">
              <a:off x="2043101" y="3606739"/>
              <a:ext cx="693516" cy="1692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177F7AA9-FAD7-469A-8CCB-FCD852234AC6}"/>
                </a:ext>
              </a:extLst>
            </p:cNvPr>
            <p:cNvSpPr/>
            <p:nvPr/>
          </p:nvSpPr>
          <p:spPr bwMode="auto">
            <a:xfrm>
              <a:off x="-746747" y="5448092"/>
              <a:ext cx="2835647" cy="34421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C1A6144-9D7C-4218-92F2-442F206684D8}"/>
                </a:ext>
              </a:extLst>
            </p:cNvPr>
            <p:cNvCxnSpPr>
              <a:cxnSpLocks/>
              <a:stCxn id="51" idx="1"/>
              <a:endCxn id="53" idx="3"/>
            </p:cNvCxnSpPr>
            <p:nvPr/>
          </p:nvCxnSpPr>
          <p:spPr bwMode="auto">
            <a:xfrm flipH="1">
              <a:off x="2088900" y="3606739"/>
              <a:ext cx="647717" cy="20134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7334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3.2.3.	</a:t>
            </a:r>
            <a:r>
              <a:rPr lang="zh-CN" altLang="en-US" sz="2800" dirty="0"/>
              <a:t>信号量操作的系统调用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en-US" altLang="zh-CN" sz="1800" dirty="0" err="1"/>
              <a:t>sys_sem_create</a:t>
            </a:r>
            <a:r>
              <a:rPr lang="en-US" altLang="zh-CN" sz="1800" dirty="0"/>
              <a:t>()  </a:t>
            </a:r>
            <a:r>
              <a:rPr lang="zh-CN" altLang="en-US" sz="1800" dirty="0"/>
              <a:t>；</a:t>
            </a:r>
            <a:r>
              <a:rPr lang="en-US" altLang="zh-CN" sz="1800" dirty="0" err="1"/>
              <a:t>sys_sem_free</a:t>
            </a:r>
            <a:r>
              <a:rPr lang="en-US" altLang="zh-CN" sz="1800" dirty="0"/>
              <a:t>() </a:t>
            </a: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sys_sem_p</a:t>
            </a:r>
            <a:r>
              <a:rPr lang="en-US" altLang="zh-CN" sz="1800" dirty="0">
                <a:solidFill>
                  <a:srgbClr val="FF0000"/>
                </a:solidFill>
              </a:rPr>
              <a:t>() ; </a:t>
            </a:r>
            <a:r>
              <a:rPr lang="en-US" altLang="zh-CN" sz="1800" dirty="0" err="1">
                <a:solidFill>
                  <a:srgbClr val="FF0000"/>
                </a:solidFill>
              </a:rPr>
              <a:t>sys_sem_v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E13E92-F152-4FD4-9E8D-11A7CC8EEA66}"/>
              </a:ext>
            </a:extLst>
          </p:cNvPr>
          <p:cNvSpPr txBox="1"/>
          <p:nvPr/>
        </p:nvSpPr>
        <p:spPr>
          <a:xfrm>
            <a:off x="899745" y="1778141"/>
            <a:ext cx="79614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int </a:t>
            </a:r>
            <a:r>
              <a:rPr lang="en-US" altLang="zh-CN" sz="1050" dirty="0" err="1"/>
              <a:t>sys_sem_p</a:t>
            </a:r>
            <a:r>
              <a:rPr lang="en-US" altLang="zh-CN" sz="1050" dirty="0"/>
              <a:t>()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{  	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int id;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if(</a:t>
            </a:r>
            <a:r>
              <a:rPr lang="en-US" altLang="zh-CN" sz="1050" dirty="0" err="1"/>
              <a:t>argint</a:t>
            </a:r>
            <a:r>
              <a:rPr lang="en-US" altLang="zh-CN" sz="1050" dirty="0"/>
              <a:t>(0, &amp;id) &lt; 0)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 	return -1;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acquire(&amp;sems[id].lock);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sems[id]. </a:t>
            </a:r>
            <a:r>
              <a:rPr lang="en-US" altLang="zh-CN" sz="1050" dirty="0" err="1"/>
              <a:t>resource_count</a:t>
            </a:r>
            <a:r>
              <a:rPr lang="en-US" altLang="zh-CN" sz="1050" dirty="0"/>
              <a:t>--;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if(sems[id].</a:t>
            </a:r>
            <a:r>
              <a:rPr lang="en-US" altLang="zh-CN" sz="1050" dirty="0" err="1"/>
              <a:t>resource_count</a:t>
            </a:r>
            <a:r>
              <a:rPr lang="en-US" altLang="zh-CN" sz="1050" dirty="0"/>
              <a:t>&lt;0)</a:t>
            </a:r>
            <a:r>
              <a:rPr lang="zh-CN" altLang="en-US" sz="1050" dirty="0"/>
              <a:t> </a:t>
            </a:r>
            <a:r>
              <a:rPr lang="en-US" altLang="zh-CN" sz="1050" dirty="0"/>
              <a:t>//</a:t>
            </a:r>
            <a:r>
              <a:rPr lang="zh-CN" altLang="en-US" sz="1050" dirty="0"/>
              <a:t>首次进入、或被唤醒时，资源不足</a:t>
            </a:r>
            <a:endParaRPr lang="en-US" altLang="zh-CN" sz="105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 	sleep(&amp;sems[id],&amp;sems[id].lock); //</a:t>
            </a:r>
            <a:r>
              <a:rPr lang="zh-CN" altLang="en-US" sz="1050" dirty="0"/>
              <a:t>睡眠（会释放 </a:t>
            </a:r>
            <a:r>
              <a:rPr lang="en-US" altLang="zh-CN" sz="1050" dirty="0"/>
              <a:t>sems[id].lock </a:t>
            </a:r>
            <a:r>
              <a:rPr lang="zh-CN" altLang="en-US" sz="1050" dirty="0"/>
              <a:t>才阻塞）</a:t>
            </a:r>
            <a:endParaRPr lang="en-US" altLang="zh-CN" sz="105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release(&amp;sems[id].lock); //</a:t>
            </a:r>
            <a:r>
              <a:rPr lang="zh-CN" altLang="en-US" sz="1050" dirty="0"/>
              <a:t>解锁（唤醒到此处时，重新持有 </a:t>
            </a:r>
            <a:r>
              <a:rPr lang="en-US" altLang="zh-CN" sz="1050" dirty="0"/>
              <a:t>sems[id].lock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return 0; //</a:t>
            </a:r>
            <a:r>
              <a:rPr lang="zh-CN" altLang="en-US" sz="1050" dirty="0"/>
              <a:t>此时获得信号量资源 </a:t>
            </a:r>
            <a:endParaRPr lang="en-US" altLang="zh-CN" sz="105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2F6DA-99ED-4275-8DFA-6B3F1CCE0B56}"/>
              </a:ext>
            </a:extLst>
          </p:cNvPr>
          <p:cNvSpPr txBox="1"/>
          <p:nvPr/>
        </p:nvSpPr>
        <p:spPr>
          <a:xfrm>
            <a:off x="833833" y="4055688"/>
            <a:ext cx="79614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int </a:t>
            </a:r>
            <a:r>
              <a:rPr lang="en-US" altLang="zh-CN" sz="1050" dirty="0" err="1"/>
              <a:t>sys_sem_v</a:t>
            </a:r>
            <a:r>
              <a:rPr lang="en-US" altLang="zh-CN" sz="1050" dirty="0"/>
              <a:t>(int </a:t>
            </a:r>
            <a:r>
              <a:rPr lang="en-US" altLang="zh-CN" sz="1050" dirty="0" err="1"/>
              <a:t>sem_id</a:t>
            </a:r>
            <a:r>
              <a:rPr lang="en-US" altLang="zh-CN" sz="1050" dirty="0"/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{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int id;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if(</a:t>
            </a:r>
            <a:r>
              <a:rPr lang="en-US" altLang="zh-CN" sz="1050" dirty="0" err="1"/>
              <a:t>argint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0,&amp;id</a:t>
            </a:r>
            <a:r>
              <a:rPr lang="en-US" altLang="zh-CN" sz="1050" dirty="0"/>
              <a:t>)&lt;0)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	return -1;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acquire(&amp;sems[id].lock);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sems[id]. </a:t>
            </a:r>
            <a:r>
              <a:rPr lang="en-US" altLang="zh-CN" sz="1050" dirty="0" err="1"/>
              <a:t>resource_count</a:t>
            </a:r>
            <a:r>
              <a:rPr lang="en-US" altLang="zh-CN" sz="1050" dirty="0"/>
              <a:t>+=1; //</a:t>
            </a:r>
            <a:r>
              <a:rPr lang="zh-CN" altLang="en-US" sz="1050" dirty="0"/>
              <a:t>增 </a:t>
            </a:r>
            <a:r>
              <a:rPr lang="en-US" altLang="zh-CN" sz="1050" dirty="0"/>
              <a:t>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if(sems[id].</a:t>
            </a:r>
            <a:r>
              <a:rPr lang="en-US" altLang="zh-CN" sz="1050" dirty="0" err="1"/>
              <a:t>resource_count</a:t>
            </a:r>
            <a:r>
              <a:rPr lang="en-US" altLang="zh-CN" sz="1050" dirty="0"/>
              <a:t>&lt;1) //</a:t>
            </a:r>
            <a:r>
              <a:rPr lang="zh-CN" altLang="en-US" sz="1050" dirty="0"/>
              <a:t>有阻塞等待该资源的进程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	</a:t>
            </a:r>
            <a:r>
              <a:rPr lang="en-US" altLang="zh-CN" sz="1050" dirty="0" err="1"/>
              <a:t>wakeup1p</a:t>
            </a:r>
            <a:r>
              <a:rPr lang="en-US" altLang="zh-CN" sz="1050" dirty="0"/>
              <a:t>(&amp;sems[id]); //</a:t>
            </a:r>
            <a:r>
              <a:rPr lang="zh-CN" altLang="en-US" sz="1050" dirty="0"/>
              <a:t>唤醒等待该资源的 </a:t>
            </a:r>
            <a:r>
              <a:rPr lang="en-US" altLang="zh-CN" sz="1050" dirty="0"/>
              <a:t>1 </a:t>
            </a:r>
            <a:r>
              <a:rPr lang="zh-CN" altLang="en-US" sz="1050" dirty="0"/>
              <a:t>个进程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release(&amp;sems[id].lock); //</a:t>
            </a:r>
            <a:r>
              <a:rPr lang="zh-CN" altLang="en-US" sz="1050" dirty="0"/>
              <a:t>释放锁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 	return 0;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8D454B-7D53-4C33-BF64-0DF6865017EB}"/>
              </a:ext>
            </a:extLst>
          </p:cNvPr>
          <p:cNvGrpSpPr/>
          <p:nvPr/>
        </p:nvGrpSpPr>
        <p:grpSpPr>
          <a:xfrm>
            <a:off x="2713855" y="3068975"/>
            <a:ext cx="5911482" cy="2498881"/>
            <a:chOff x="-539484" y="3854763"/>
            <a:chExt cx="5911482" cy="249888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637FA61-4057-43E1-AE16-E97BB9AAFB5D}"/>
                </a:ext>
              </a:extLst>
            </p:cNvPr>
            <p:cNvSpPr/>
            <p:nvPr/>
          </p:nvSpPr>
          <p:spPr bwMode="auto">
            <a:xfrm>
              <a:off x="-457848" y="3854763"/>
              <a:ext cx="2006508" cy="259986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4BDC7-6974-4E89-95AB-74D308B7FA76}"/>
                </a:ext>
              </a:extLst>
            </p:cNvPr>
            <p:cNvSpPr txBox="1"/>
            <p:nvPr/>
          </p:nvSpPr>
          <p:spPr>
            <a:xfrm>
              <a:off x="2727508" y="4196721"/>
              <a:ext cx="264449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睡眠与唤醒操作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F286B74-7646-4921-AB66-DB2D4C7DD0FD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 bwMode="auto">
            <a:xfrm flipH="1" flipV="1">
              <a:off x="1548660" y="3984756"/>
              <a:ext cx="1178848" cy="3812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57FDBDB-0BDF-47C9-81FC-CE2846CF8802}"/>
                </a:ext>
              </a:extLst>
            </p:cNvPr>
            <p:cNvSpPr/>
            <p:nvPr/>
          </p:nvSpPr>
          <p:spPr bwMode="auto">
            <a:xfrm>
              <a:off x="-539484" y="6181537"/>
              <a:ext cx="1440100" cy="172107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E208474-C81A-40A2-838F-11DD79D44950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 bwMode="auto">
            <a:xfrm flipH="1">
              <a:off x="900616" y="4365998"/>
              <a:ext cx="1826892" cy="19015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41118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调度实验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3.1.1.	</a:t>
            </a:r>
            <a:r>
              <a:rPr lang="zh-CN" altLang="en-US" sz="2400" dirty="0"/>
              <a:t>调整时间片长度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3.1.2.	</a:t>
            </a:r>
            <a:r>
              <a:rPr lang="zh-CN" altLang="en-US" sz="2400" dirty="0"/>
              <a:t>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1765887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用户测试代码</a:t>
            </a:r>
            <a:endParaRPr lang="en-US" altLang="zh-CN" sz="2400" dirty="0"/>
          </a:p>
          <a:p>
            <a:pPr lvl="1"/>
            <a:r>
              <a:rPr lang="zh-CN" altLang="en-US" sz="2000" dirty="0"/>
              <a:t>编写进程的</a:t>
            </a:r>
            <a:r>
              <a:rPr lang="en-US" altLang="zh-CN" sz="2000" dirty="0" err="1"/>
              <a:t>sh_lock.c</a:t>
            </a:r>
            <a:endParaRPr lang="en-US" altLang="zh-CN" sz="2000" dirty="0"/>
          </a:p>
          <a:p>
            <a:pPr lvl="1"/>
            <a:r>
              <a:rPr lang="zh-CN" altLang="en-US" sz="2000" dirty="0"/>
              <a:t>运行查看结果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C70A61-2A0E-11E9-32C9-CE75DF6B05C1}"/>
              </a:ext>
            </a:extLst>
          </p:cNvPr>
          <p:cNvSpPr txBox="1"/>
          <p:nvPr/>
        </p:nvSpPr>
        <p:spPr>
          <a:xfrm>
            <a:off x="4111191" y="1052835"/>
            <a:ext cx="520020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3-22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sh_lock.c</a:t>
            </a:r>
            <a:endParaRPr lang="en-US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main(){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id=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sem_create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fork();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for(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0;i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100000;i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sem_p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(id);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sh_var_write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sh_var_read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()+1);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sem_v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(id);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&gt;0){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wait(0);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sem_free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(id);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("sum=%d\n",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sh_var_read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BC25D73-C3EB-4FFF-9535-EC7A3E8B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3.2.4.	</a:t>
            </a:r>
            <a:r>
              <a:rPr lang="zh-CN" altLang="en-US" sz="2800" dirty="0"/>
              <a:t>用户测试代码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D9BF721-BD82-4609-935C-E73CA2D55037}"/>
              </a:ext>
            </a:extLst>
          </p:cNvPr>
          <p:cNvSpPr/>
          <p:nvPr/>
        </p:nvSpPr>
        <p:spPr bwMode="auto">
          <a:xfrm>
            <a:off x="5038830" y="2799773"/>
            <a:ext cx="3205425" cy="341208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6121E-4536-4548-8E28-57E4BAC4DD15}"/>
              </a:ext>
            </a:extLst>
          </p:cNvPr>
          <p:cNvCxnSpPr>
            <a:cxnSpLocks/>
            <a:endCxn id="14" idx="3"/>
          </p:cNvCxnSpPr>
          <p:nvPr/>
        </p:nvCxnSpPr>
        <p:spPr bwMode="auto">
          <a:xfrm flipH="1" flipV="1">
            <a:off x="3491925" y="2860512"/>
            <a:ext cx="1546906" cy="11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8C0231D-D6C1-4824-9DE8-325E0ED4CE7C}"/>
              </a:ext>
            </a:extLst>
          </p:cNvPr>
          <p:cNvSpPr txBox="1"/>
          <p:nvPr/>
        </p:nvSpPr>
        <p:spPr>
          <a:xfrm>
            <a:off x="945190" y="2568124"/>
            <a:ext cx="25467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 err="1"/>
              <a:t>sys_sh_var_write</a:t>
            </a:r>
            <a:r>
              <a:rPr lang="en-US" altLang="zh-CN" dirty="0"/>
              <a:t>()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sys_sh_var_read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2B7FE-931E-7116-5F29-F66CD8436EFE}"/>
              </a:ext>
            </a:extLst>
          </p:cNvPr>
          <p:cNvSpPr txBox="1"/>
          <p:nvPr/>
        </p:nvSpPr>
        <p:spPr>
          <a:xfrm>
            <a:off x="684530" y="3731273"/>
            <a:ext cx="5380638" cy="233910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$ </a:t>
            </a:r>
            <a:r>
              <a:rPr lang="en-US" altLang="zh-CN" dirty="0" err="1"/>
              <a:t>sh_rw_lock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dirty="0"/>
              <a:t>create 0 sem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dirty="0"/>
              <a:t>sum =</a:t>
            </a:r>
            <a:r>
              <a:rPr lang="pt-BR" altLang="zh-CN" dirty="0">
                <a:solidFill>
                  <a:srgbClr val="FF0000"/>
                </a:solidFill>
              </a:rPr>
              <a:t> 200000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dirty="0"/>
              <a:t>free 0 sem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dirty="0"/>
              <a:t>sum = </a:t>
            </a:r>
            <a:r>
              <a:rPr lang="pt-BR" altLang="zh-CN" dirty="0">
                <a:solidFill>
                  <a:srgbClr val="FF0000"/>
                </a:solidFill>
              </a:rPr>
              <a:t>200000</a:t>
            </a:r>
            <a:r>
              <a:rPr lang="pt-BR" altLang="zh-CN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zh-CN" dirty="0"/>
              <a:t>$ 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755735" y="4496990"/>
            <a:ext cx="4963353" cy="1285942"/>
            <a:chOff x="1869876" y="3617968"/>
            <a:chExt cx="5080651" cy="128594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869876" y="3617968"/>
              <a:ext cx="1343969" cy="46194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5058871" y="3920979"/>
              <a:ext cx="18916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最终结果正确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 bwMode="auto">
            <a:xfrm flipH="1" flipV="1">
              <a:off x="3213845" y="3848943"/>
              <a:ext cx="1845025" cy="2413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2578D52-FC17-3D5A-BCD6-734CB37927A6}"/>
                </a:ext>
              </a:extLst>
            </p:cNvPr>
            <p:cNvSpPr/>
            <p:nvPr/>
          </p:nvSpPr>
          <p:spPr bwMode="auto">
            <a:xfrm>
              <a:off x="1869876" y="4441961"/>
              <a:ext cx="1343969" cy="46194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28BBF7E-AF7A-02AF-29F0-87B98C3F10C9}"/>
                </a:ext>
              </a:extLst>
            </p:cNvPr>
            <p:cNvCxnSpPr>
              <a:cxnSpLocks/>
              <a:stCxn id="7" idx="1"/>
              <a:endCxn id="17" idx="3"/>
            </p:cNvCxnSpPr>
            <p:nvPr/>
          </p:nvCxnSpPr>
          <p:spPr bwMode="auto">
            <a:xfrm flipH="1">
              <a:off x="3213845" y="4090256"/>
              <a:ext cx="1845025" cy="5826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40476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实现进程间通信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3.3.1.	</a:t>
            </a:r>
            <a:r>
              <a:rPr lang="zh-CN" altLang="en-US" sz="2400" dirty="0"/>
              <a:t>共享内存的实现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/>
              <a:t>3.3.2.	</a:t>
            </a:r>
            <a:r>
              <a:rPr lang="zh-CN" altLang="en-US" sz="2400" dirty="0"/>
              <a:t>消息队列的实现</a:t>
            </a:r>
          </a:p>
        </p:txBody>
      </p:sp>
    </p:spTree>
    <p:extLst>
      <p:ext uri="{BB962C8B-B14F-4D97-AF65-F5344CB8AC3E}">
        <p14:creationId xmlns:p14="http://schemas.microsoft.com/office/powerpoint/2010/main" val="183489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600" dirty="0"/>
              <a:t>图</a:t>
            </a:r>
            <a:r>
              <a:rPr lang="en-US" altLang="zh-CN" sz="1600" dirty="0"/>
              <a:t>3-1 </a:t>
            </a:r>
            <a:r>
              <a:rPr lang="zh-CN" altLang="en-US" sz="1600" dirty="0"/>
              <a:t>一种</a:t>
            </a:r>
            <a:r>
              <a:rPr lang="en-US" altLang="zh-CN" sz="1600" dirty="0" err="1"/>
              <a:t>xv6</a:t>
            </a:r>
            <a:r>
              <a:rPr lang="zh-CN" altLang="en-US" sz="1600" dirty="0"/>
              <a:t>共享内存方案示意图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EE2EE2-3DD6-4F64-94F3-00EC1223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00" y="1649781"/>
            <a:ext cx="6408445" cy="437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E057D-1020-47A9-8263-4157F53FF425}"/>
              </a:ext>
            </a:extLst>
          </p:cNvPr>
          <p:cNvSpPr txBox="1"/>
          <p:nvPr/>
        </p:nvSpPr>
        <p:spPr>
          <a:xfrm>
            <a:off x="620249" y="3429000"/>
            <a:ext cx="1049203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整体预览</a:t>
            </a:r>
            <a:endParaRPr lang="zh-CN" altLang="zh-CN" sz="1600" dirty="0">
              <a:solidFill>
                <a:srgbClr val="FF000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5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核心数据结构</a:t>
            </a:r>
            <a:endParaRPr lang="en-US" altLang="zh-CN" sz="2400" dirty="0"/>
          </a:p>
          <a:p>
            <a:r>
              <a:rPr lang="zh-CN" altLang="en-US" sz="2400" dirty="0"/>
              <a:t>相关函数（包括初始化以及所提供的功能）</a:t>
            </a:r>
          </a:p>
        </p:txBody>
      </p:sp>
    </p:spTree>
    <p:extLst>
      <p:ext uri="{BB962C8B-B14F-4D97-AF65-F5344CB8AC3E}">
        <p14:creationId xmlns:p14="http://schemas.microsoft.com/office/powerpoint/2010/main" val="131824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核心数据结构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相关函数（包括初始化以及所提供的功能）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5D4FE5-2091-4122-87BC-7BA0B3BE4FE8}"/>
              </a:ext>
            </a:extLst>
          </p:cNvPr>
          <p:cNvSpPr txBox="1"/>
          <p:nvPr/>
        </p:nvSpPr>
        <p:spPr>
          <a:xfrm>
            <a:off x="1187765" y="1995204"/>
            <a:ext cx="70387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/>
              <a:t>代码</a:t>
            </a:r>
            <a:r>
              <a:rPr lang="en-US" altLang="zh-CN" dirty="0"/>
              <a:t>3-23 </a:t>
            </a:r>
            <a:r>
              <a:rPr lang="zh-CN" altLang="en-US" dirty="0"/>
              <a:t>新建的</a:t>
            </a:r>
            <a:r>
              <a:rPr lang="en-US" altLang="zh-CN" dirty="0"/>
              <a:t>kernel/</a:t>
            </a:r>
            <a:r>
              <a:rPr lang="en-US" altLang="zh-CN" dirty="0" err="1"/>
              <a:t>sharemem.c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#define </a:t>
            </a:r>
            <a:r>
              <a:rPr lang="en-US" altLang="zh-CN" dirty="0" err="1"/>
              <a:t>MAX_SHM_PGNUM</a:t>
            </a:r>
            <a:r>
              <a:rPr lang="en-US" altLang="zh-CN" dirty="0"/>
              <a:t> (4) //</a:t>
            </a:r>
            <a:r>
              <a:rPr lang="zh-CN" altLang="en-US" dirty="0"/>
              <a:t>每个共享内存最多带 </a:t>
            </a:r>
            <a:r>
              <a:rPr lang="en-US" altLang="zh-CN" dirty="0"/>
              <a:t>4 </a:t>
            </a:r>
            <a:r>
              <a:rPr lang="zh-CN" altLang="en-US" dirty="0"/>
              <a:t>页内存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sharemem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int </a:t>
            </a:r>
            <a:r>
              <a:rPr lang="en-US" altLang="zh-CN" dirty="0" err="1"/>
              <a:t>refcount</a:t>
            </a:r>
            <a:r>
              <a:rPr lang="en-US" altLang="zh-CN" dirty="0"/>
              <a:t>; //</a:t>
            </a:r>
            <a:r>
              <a:rPr lang="zh-CN" altLang="en-US" dirty="0"/>
              <a:t>当前共享内存引用数，当引用数为 </a:t>
            </a:r>
            <a:r>
              <a:rPr lang="en-US" altLang="zh-CN" dirty="0"/>
              <a:t>0 </a:t>
            </a:r>
            <a:r>
              <a:rPr lang="zh-CN" altLang="en-US" dirty="0"/>
              <a:t>时才会真正回收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int </a:t>
            </a:r>
            <a:r>
              <a:rPr lang="en-US" altLang="zh-CN" dirty="0" err="1"/>
              <a:t>pagenum</a:t>
            </a:r>
            <a:r>
              <a:rPr lang="en-US" altLang="zh-CN" dirty="0"/>
              <a:t>; //</a:t>
            </a:r>
            <a:r>
              <a:rPr lang="zh-CN" altLang="en-US" dirty="0"/>
              <a:t>占用的页数（</a:t>
            </a:r>
            <a:r>
              <a:rPr lang="en-US" altLang="zh-CN" dirty="0"/>
              <a:t>0-4</a:t>
            </a:r>
            <a:r>
              <a:rPr lang="zh-CN" altLang="en-US" dirty="0"/>
              <a:t>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void* </a:t>
            </a:r>
            <a:r>
              <a:rPr lang="en-US" altLang="zh-CN" dirty="0" err="1"/>
              <a:t>physaddr</a:t>
            </a:r>
            <a:r>
              <a:rPr lang="en-US" altLang="zh-CN" dirty="0"/>
              <a:t>[</a:t>
            </a:r>
            <a:r>
              <a:rPr lang="en-US" altLang="zh-CN" dirty="0" err="1"/>
              <a:t>MAX_SHM_PGNUM</a:t>
            </a:r>
            <a:r>
              <a:rPr lang="en-US" altLang="zh-CN" dirty="0"/>
              <a:t>]; //</a:t>
            </a:r>
            <a:r>
              <a:rPr lang="zh-CN" altLang="en-US" dirty="0"/>
              <a:t>对应每页的物理地址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struct spinlock </a:t>
            </a:r>
            <a:r>
              <a:rPr lang="en-US" altLang="zh-CN" dirty="0" err="1"/>
              <a:t>shmlock</a:t>
            </a:r>
            <a:r>
              <a:rPr lang="en-US" altLang="zh-CN" dirty="0"/>
              <a:t>; //</a:t>
            </a:r>
            <a:r>
              <a:rPr lang="zh-CN" altLang="en-US" dirty="0"/>
              <a:t>用于互斥访问的锁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struct </a:t>
            </a:r>
            <a:r>
              <a:rPr lang="en-US" altLang="zh-CN" dirty="0" err="1"/>
              <a:t>sharemem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shmtab</a:t>
            </a:r>
            <a:r>
              <a:rPr lang="en-US" altLang="zh-CN" dirty="0">
                <a:solidFill>
                  <a:srgbClr val="FF0000"/>
                </a:solidFill>
              </a:rPr>
              <a:t>[8]; </a:t>
            </a:r>
            <a:r>
              <a:rPr lang="en-US" altLang="zh-CN" dirty="0"/>
              <a:t>//</a:t>
            </a:r>
            <a:r>
              <a:rPr lang="zh-CN" altLang="en-US" dirty="0"/>
              <a:t>整个系统最多 </a:t>
            </a:r>
            <a:r>
              <a:rPr lang="en-US" altLang="zh-CN" dirty="0"/>
              <a:t>8 </a:t>
            </a:r>
            <a:r>
              <a:rPr lang="zh-CN" altLang="en-US" dirty="0"/>
              <a:t>个共享内存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61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相关函数（包括初始化以及所提供的功能）</a:t>
            </a:r>
            <a:endParaRPr lang="en-US" altLang="zh-CN" sz="2400" dirty="0"/>
          </a:p>
          <a:p>
            <a:pPr lvl="1"/>
            <a:r>
              <a:rPr lang="zh-CN" altLang="en-US" sz="2000" dirty="0"/>
              <a:t>初始化：</a:t>
            </a:r>
            <a:r>
              <a:rPr lang="en-US" altLang="zh-CN" sz="2000" dirty="0" err="1"/>
              <a:t>sharrmeminit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将共享内存映射到进程空间：</a:t>
            </a:r>
            <a:r>
              <a:rPr lang="en-US" altLang="zh-CN" sz="2000" dirty="0" err="1"/>
              <a:t>shmgetat</a:t>
            </a:r>
            <a:r>
              <a:rPr lang="en-US" altLang="zh-CN" sz="2000" dirty="0"/>
              <a:t>()-</a:t>
            </a:r>
            <a:r>
              <a:rPr lang="zh-CN" altLang="en-US" sz="2000" dirty="0"/>
              <a:t>还有子函数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解除共享内存区的映射：</a:t>
            </a:r>
            <a:r>
              <a:rPr lang="en-US" altLang="zh-CN" sz="2000" dirty="0" err="1"/>
              <a:t>shmrelease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新增系统调用：</a:t>
            </a:r>
            <a:r>
              <a:rPr lang="en-US" altLang="zh-CN" sz="2000" dirty="0" err="1"/>
              <a:t>shmrefcount</a:t>
            </a:r>
            <a:r>
              <a:rPr lang="en-US" altLang="zh-CN" sz="2000" dirty="0"/>
              <a:t>()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4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相关函数（包括初始化以及所提供的功能）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初始化：</a:t>
            </a:r>
            <a:r>
              <a:rPr lang="en-US" altLang="zh-CN" sz="2000" dirty="0" err="1">
                <a:solidFill>
                  <a:srgbClr val="FF0000"/>
                </a:solidFill>
              </a:rPr>
              <a:t>sharrmeminit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将共享内存映射到进程空间：</a:t>
            </a:r>
            <a:r>
              <a:rPr lang="en-US" altLang="zh-CN" sz="2000" dirty="0" err="1"/>
              <a:t>shmgetat</a:t>
            </a:r>
            <a:r>
              <a:rPr lang="en-US" altLang="zh-CN" sz="2000" dirty="0"/>
              <a:t>()-</a:t>
            </a:r>
            <a:r>
              <a:rPr lang="zh-CN" altLang="en-US" sz="2000" dirty="0"/>
              <a:t>还有子函数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解除共享内存区的映射：</a:t>
            </a:r>
            <a:r>
              <a:rPr lang="en-US" altLang="zh-CN" sz="2000" dirty="0" err="1"/>
              <a:t>shmrelease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新增系统调用：</a:t>
            </a:r>
            <a:r>
              <a:rPr lang="en-US" altLang="zh-CN" sz="2000" dirty="0" err="1"/>
              <a:t>shmrefcount</a:t>
            </a:r>
            <a:r>
              <a:rPr lang="en-US" altLang="zh-CN" sz="2000" dirty="0"/>
              <a:t>()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DE8DD2-1330-438B-9261-08E71FD8E13D}"/>
              </a:ext>
            </a:extLst>
          </p:cNvPr>
          <p:cNvSpPr txBox="1"/>
          <p:nvPr/>
        </p:nvSpPr>
        <p:spPr>
          <a:xfrm>
            <a:off x="971750" y="1988900"/>
            <a:ext cx="7487720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void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err="1"/>
              <a:t>sharememinit</a:t>
            </a:r>
            <a:r>
              <a:rPr lang="en-US" altLang="zh-CN" dirty="0"/>
              <a:t>()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/>
              <a:t>initlock</a:t>
            </a:r>
            <a:r>
              <a:rPr lang="en-US" altLang="zh-CN" dirty="0"/>
              <a:t>(&amp;</a:t>
            </a:r>
            <a:r>
              <a:rPr lang="en-US" altLang="zh-CN" dirty="0" err="1"/>
              <a:t>shmlock</a:t>
            </a:r>
            <a:r>
              <a:rPr lang="en-US" altLang="zh-CN" dirty="0"/>
              <a:t>,"</a:t>
            </a:r>
            <a:r>
              <a:rPr lang="en-US" altLang="zh-CN" dirty="0" err="1"/>
              <a:t>shmlock</a:t>
            </a:r>
            <a:r>
              <a:rPr lang="en-US" altLang="zh-CN" dirty="0"/>
              <a:t>"); //</a:t>
            </a:r>
            <a:r>
              <a:rPr lang="zh-CN" altLang="en-US" dirty="0"/>
              <a:t>初始化锁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8; </a:t>
            </a:r>
            <a:r>
              <a:rPr lang="en-US" altLang="zh-CN" dirty="0" err="1"/>
              <a:t>i</a:t>
            </a:r>
            <a:r>
              <a:rPr lang="en-US" altLang="zh-CN" dirty="0"/>
              <a:t>++) //</a:t>
            </a:r>
            <a:r>
              <a:rPr lang="zh-CN" altLang="en-US" dirty="0">
                <a:solidFill>
                  <a:srgbClr val="FF0000"/>
                </a:solidFill>
              </a:rPr>
              <a:t>初始化 </a:t>
            </a:r>
            <a:r>
              <a:rPr lang="en-US" altLang="zh-CN" dirty="0" err="1">
                <a:solidFill>
                  <a:srgbClr val="FF0000"/>
                </a:solidFill>
              </a:rPr>
              <a:t>shmtab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</a:t>
            </a:r>
            <a:r>
              <a:rPr lang="en-US" altLang="zh-CN" dirty="0" err="1"/>
              <a:t>shmtab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refcount</a:t>
            </a:r>
            <a:r>
              <a:rPr lang="en-US" altLang="zh-CN" dirty="0"/>
              <a:t> = 0;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 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shm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finished.\n");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3096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相关函数（包括初始化以及所提供的功能）</a:t>
            </a:r>
            <a:endParaRPr lang="en-US" altLang="zh-CN" sz="2400" dirty="0"/>
          </a:p>
          <a:p>
            <a:pPr lvl="1"/>
            <a:r>
              <a:rPr lang="zh-CN" altLang="en-US" sz="2000" dirty="0"/>
              <a:t>初始化：</a:t>
            </a:r>
            <a:r>
              <a:rPr lang="en-US" altLang="zh-CN" sz="2000" dirty="0" err="1"/>
              <a:t>sharrmeminit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将共享内存映射到进程空间：</a:t>
            </a:r>
            <a:r>
              <a:rPr lang="en-US" altLang="zh-CN" sz="2000" dirty="0" err="1">
                <a:solidFill>
                  <a:srgbClr val="FF0000"/>
                </a:solidFill>
              </a:rPr>
              <a:t>shmgetat</a:t>
            </a:r>
            <a:r>
              <a:rPr lang="en-US" altLang="zh-CN" sz="2000" dirty="0">
                <a:solidFill>
                  <a:srgbClr val="FF0000"/>
                </a:solidFill>
              </a:rPr>
              <a:t>()-</a:t>
            </a:r>
            <a:r>
              <a:rPr lang="zh-CN" altLang="en-US" sz="2000" dirty="0">
                <a:solidFill>
                  <a:srgbClr val="FF0000"/>
                </a:solidFill>
              </a:rPr>
              <a:t>还有子函数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解除共享内存区的映射：</a:t>
            </a:r>
            <a:r>
              <a:rPr lang="en-US" altLang="zh-CN" sz="2000" dirty="0" err="1"/>
              <a:t>shmrelease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新增系统调用：</a:t>
            </a:r>
            <a:r>
              <a:rPr lang="en-US" altLang="zh-CN" sz="2000" dirty="0" err="1"/>
              <a:t>shmrefcount</a:t>
            </a:r>
            <a:r>
              <a:rPr lang="en-US" altLang="zh-CN" sz="2000" dirty="0"/>
              <a:t>()</a:t>
            </a:r>
          </a:p>
          <a:p>
            <a:pPr lvl="1"/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43250-DC62-45C6-8E91-823B34ACEAD3}"/>
              </a:ext>
            </a:extLst>
          </p:cNvPr>
          <p:cNvSpPr txBox="1"/>
          <p:nvPr/>
        </p:nvSpPr>
        <p:spPr>
          <a:xfrm>
            <a:off x="4391670" y="686692"/>
            <a:ext cx="4752330" cy="13080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分三种情况：</a:t>
            </a:r>
            <a:endParaRPr lang="en-US" altLang="zh-CN" dirty="0"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100" dirty="0">
                <a:solidFill>
                  <a:srgbClr val="FF0000"/>
                </a:solidFill>
              </a:rPr>
              <a:t>情况 </a:t>
            </a:r>
            <a:r>
              <a:rPr lang="en-US" altLang="zh-CN" sz="1100" dirty="0">
                <a:solidFill>
                  <a:srgbClr val="FF0000"/>
                </a:solidFill>
              </a:rPr>
              <a:t>1.</a:t>
            </a:r>
            <a:r>
              <a:rPr lang="zh-CN" altLang="en-US" sz="1100" dirty="0">
                <a:solidFill>
                  <a:srgbClr val="FF0000"/>
                </a:solidFill>
              </a:rPr>
              <a:t>如果当前进程已经映射了该 </a:t>
            </a:r>
            <a:r>
              <a:rPr lang="en-US" altLang="zh-CN" sz="1100" dirty="0">
                <a:solidFill>
                  <a:srgbClr val="FF0000"/>
                </a:solidFill>
              </a:rPr>
              <a:t>key </a:t>
            </a:r>
            <a:r>
              <a:rPr lang="zh-CN" altLang="en-US" sz="1100" dirty="0">
                <a:solidFill>
                  <a:srgbClr val="FF0000"/>
                </a:solidFill>
              </a:rPr>
              <a:t>的共享内存，直接返回地址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100" dirty="0">
                <a:solidFill>
                  <a:srgbClr val="FF0000"/>
                </a:solidFill>
              </a:rPr>
              <a:t>情况 </a:t>
            </a:r>
            <a:r>
              <a:rPr lang="en-US" altLang="zh-CN" sz="1100" dirty="0">
                <a:solidFill>
                  <a:srgbClr val="FF0000"/>
                </a:solidFill>
              </a:rPr>
              <a:t>2.</a:t>
            </a:r>
            <a:r>
              <a:rPr lang="zh-CN" altLang="en-US" sz="1100" dirty="0">
                <a:solidFill>
                  <a:srgbClr val="FF0000"/>
                </a:solidFill>
              </a:rPr>
              <a:t>如果系统还未创建此 </a:t>
            </a:r>
            <a:r>
              <a:rPr lang="en-US" altLang="zh-CN" sz="1100" dirty="0">
                <a:solidFill>
                  <a:srgbClr val="FF0000"/>
                </a:solidFill>
              </a:rPr>
              <a:t>key </a:t>
            </a:r>
            <a:r>
              <a:rPr lang="zh-CN" altLang="en-US" sz="1100" dirty="0">
                <a:solidFill>
                  <a:srgbClr val="FF0000"/>
                </a:solidFill>
              </a:rPr>
              <a:t>对应的共享内存，则分配内存并映射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100" dirty="0">
                <a:solidFill>
                  <a:srgbClr val="FF0000"/>
                </a:solidFill>
              </a:rPr>
              <a:t>情况 </a:t>
            </a:r>
            <a:r>
              <a:rPr lang="en-US" altLang="zh-CN" sz="1100" dirty="0">
                <a:solidFill>
                  <a:srgbClr val="FF0000"/>
                </a:solidFill>
              </a:rPr>
              <a:t>3.</a:t>
            </a:r>
            <a:r>
              <a:rPr lang="zh-CN" altLang="en-US" sz="1100" dirty="0">
                <a:solidFill>
                  <a:srgbClr val="FF0000"/>
                </a:solidFill>
              </a:rPr>
              <a:t>如果未持有且已经系统中分配此 </a:t>
            </a:r>
            <a:r>
              <a:rPr lang="en-US" altLang="zh-CN" sz="1100" dirty="0">
                <a:solidFill>
                  <a:srgbClr val="FF0000"/>
                </a:solidFill>
              </a:rPr>
              <a:t>key </a:t>
            </a:r>
            <a:r>
              <a:rPr lang="zh-CN" altLang="en-US" sz="1100" dirty="0">
                <a:solidFill>
                  <a:srgbClr val="FF0000"/>
                </a:solidFill>
              </a:rPr>
              <a:t>对应的共享内存，则直接映射</a:t>
            </a:r>
            <a:endParaRPr lang="zh-CN" altLang="zh-CN" sz="1100" dirty="0">
              <a:solidFill>
                <a:srgbClr val="FF0000"/>
              </a:solidFill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3BDC98-B05D-46D7-9D7D-EFE54F75B0DE}"/>
              </a:ext>
            </a:extLst>
          </p:cNvPr>
          <p:cNvSpPr txBox="1"/>
          <p:nvPr/>
        </p:nvSpPr>
        <p:spPr>
          <a:xfrm>
            <a:off x="539720" y="1994742"/>
            <a:ext cx="7487720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void*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 err="1"/>
              <a:t>shmgetat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key, </a:t>
            </a:r>
            <a:r>
              <a:rPr lang="en-US" altLang="zh-CN" dirty="0" err="1"/>
              <a:t>uint</a:t>
            </a:r>
            <a:r>
              <a:rPr lang="en-US" altLang="zh-CN" dirty="0"/>
              <a:t> num)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	acquire(&amp;</a:t>
            </a:r>
            <a:r>
              <a:rPr lang="en-US" altLang="zh-CN" dirty="0" err="1"/>
              <a:t>shmlock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	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 // </a:t>
            </a:r>
            <a:r>
              <a:rPr lang="zh-CN" altLang="en-US" dirty="0">
                <a:solidFill>
                  <a:srgbClr val="FF0000"/>
                </a:solidFill>
              </a:rPr>
              <a:t>情况 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如果当前进程已经映射了该 </a:t>
            </a:r>
            <a:r>
              <a:rPr lang="en-US" altLang="zh-CN" dirty="0">
                <a:solidFill>
                  <a:srgbClr val="FF0000"/>
                </a:solidFill>
              </a:rPr>
              <a:t>key </a:t>
            </a:r>
            <a:r>
              <a:rPr lang="zh-CN" altLang="en-US" dirty="0">
                <a:solidFill>
                  <a:srgbClr val="FF0000"/>
                </a:solidFill>
              </a:rPr>
              <a:t>的共享内存，直接返回地址</a:t>
            </a:r>
            <a:endParaRPr lang="en-US" altLang="zh-CN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if(p-&gt;</a:t>
            </a:r>
            <a:r>
              <a:rPr lang="en-US" altLang="zh-CN" dirty="0" err="1"/>
              <a:t>shmkeymask</a:t>
            </a:r>
            <a:r>
              <a:rPr lang="en-US" altLang="zh-CN" dirty="0"/>
              <a:t>&gt;&gt;key &amp; 1){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release(&amp;</a:t>
            </a:r>
            <a:r>
              <a:rPr lang="en-US" altLang="zh-CN" dirty="0" err="1"/>
              <a:t>shmlock</a:t>
            </a:r>
            <a:r>
              <a:rPr lang="en-US" altLang="zh-CN" dirty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return p-&gt;</a:t>
            </a:r>
            <a:r>
              <a:rPr lang="en-US" altLang="zh-CN" dirty="0" err="1">
                <a:solidFill>
                  <a:srgbClr val="FF0000"/>
                </a:solidFill>
              </a:rPr>
              <a:t>shmva</a:t>
            </a:r>
            <a:r>
              <a:rPr lang="en-US" altLang="zh-CN" dirty="0"/>
              <a:t>[key];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…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D0E13F7-C1E2-421E-950C-51D21A221981}"/>
              </a:ext>
            </a:extLst>
          </p:cNvPr>
          <p:cNvGrpSpPr/>
          <p:nvPr/>
        </p:nvGrpSpPr>
        <p:grpSpPr>
          <a:xfrm>
            <a:off x="3019723" y="4220887"/>
            <a:ext cx="2087785" cy="670949"/>
            <a:chOff x="1973086" y="3617968"/>
            <a:chExt cx="2075163" cy="67094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ACA543C-B81F-48E8-9B34-7CFE9CA3228C}"/>
                </a:ext>
              </a:extLst>
            </p:cNvPr>
            <p:cNvSpPr/>
            <p:nvPr/>
          </p:nvSpPr>
          <p:spPr bwMode="auto">
            <a:xfrm>
              <a:off x="1973086" y="3617968"/>
              <a:ext cx="1466863" cy="46194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5EF36AC-D7E7-4D75-A3E0-56BF2192EE55}"/>
                </a:ext>
              </a:extLst>
            </p:cNvPr>
            <p:cNvCxnSpPr>
              <a:cxnSpLocks/>
              <a:endCxn id="12" idx="3"/>
            </p:cNvCxnSpPr>
            <p:nvPr/>
          </p:nvCxnSpPr>
          <p:spPr bwMode="auto">
            <a:xfrm flipH="1" flipV="1">
              <a:off x="3439949" y="3848943"/>
              <a:ext cx="608300" cy="4399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9F1F0C1-ABC3-401E-B98B-E43E8A4AB0B7}"/>
              </a:ext>
            </a:extLst>
          </p:cNvPr>
          <p:cNvSpPr txBox="1"/>
          <p:nvPr/>
        </p:nvSpPr>
        <p:spPr>
          <a:xfrm>
            <a:off x="5107508" y="4118548"/>
            <a:ext cx="3912000" cy="15465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50" dirty="0"/>
              <a:t>struct</a:t>
            </a:r>
            <a:r>
              <a:rPr lang="zh-CN" altLang="en-US" sz="1050" dirty="0"/>
              <a:t> </a:t>
            </a:r>
            <a:r>
              <a:rPr lang="en-US" altLang="zh-CN" sz="1050" dirty="0"/>
              <a:t>proc{</a:t>
            </a:r>
          </a:p>
          <a:p>
            <a:r>
              <a:rPr lang="en-US" altLang="zh-CN" sz="1050" dirty="0"/>
              <a:t>…</a:t>
            </a:r>
          </a:p>
          <a:p>
            <a:r>
              <a:rPr lang="en-US" altLang="zh-CN" sz="1050" dirty="0" err="1"/>
              <a:t>uint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shm</a:t>
            </a:r>
            <a:r>
              <a:rPr lang="en-US" altLang="zh-CN" sz="1050" dirty="0"/>
              <a:t>; //</a:t>
            </a:r>
            <a:r>
              <a:rPr lang="zh-CN" altLang="en-US" sz="1050" dirty="0"/>
              <a:t>本进程共享内存区域的下边界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 err="1"/>
              <a:t>uint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shmkeymask</a:t>
            </a:r>
            <a:r>
              <a:rPr lang="en-US" altLang="zh-CN" sz="1050" dirty="0"/>
              <a:t>; //</a:t>
            </a:r>
            <a:r>
              <a:rPr lang="zh-CN" altLang="en-US" sz="1050" dirty="0"/>
              <a:t>本进程的</a:t>
            </a:r>
            <a:r>
              <a:rPr lang="en-US" altLang="zh-CN" sz="1050" dirty="0"/>
              <a:t>8</a:t>
            </a:r>
            <a:r>
              <a:rPr lang="zh-CN" altLang="en-US" sz="1050" dirty="0"/>
              <a:t>个共享内存区与使用掩码（位图）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en-US" altLang="zh-CN" sz="1050" dirty="0"/>
              <a:t>void* </a:t>
            </a:r>
            <a:r>
              <a:rPr lang="en-US" altLang="zh-CN" sz="1050" dirty="0" err="1">
                <a:solidFill>
                  <a:srgbClr val="FF0000"/>
                </a:solidFill>
              </a:rPr>
              <a:t>shmva</a:t>
            </a:r>
            <a:r>
              <a:rPr lang="en-US" altLang="zh-CN" sz="1050" dirty="0">
                <a:solidFill>
                  <a:srgbClr val="FF0000"/>
                </a:solidFill>
              </a:rPr>
              <a:t>[8]</a:t>
            </a:r>
            <a:r>
              <a:rPr lang="en-US" altLang="zh-CN" sz="1050" dirty="0"/>
              <a:t> //</a:t>
            </a:r>
            <a:r>
              <a:rPr lang="zh-CN" altLang="en-US" sz="1050" dirty="0"/>
              <a:t>本进程共享内存起始地址（虚地址）列表</a:t>
            </a:r>
            <a:endParaRPr lang="en-US" altLang="zh-CN" sz="1050" dirty="0"/>
          </a:p>
          <a:p>
            <a:r>
              <a:rPr lang="en-US" altLang="zh-CN" sz="1050" dirty="0"/>
              <a:t>…</a:t>
            </a:r>
          </a:p>
          <a:p>
            <a:r>
              <a:rPr lang="en-US" altLang="zh-CN" sz="1050" dirty="0"/>
              <a:t>}</a:t>
            </a:r>
            <a:endParaRPr lang="zh-CN" altLang="en-US" sz="105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56ADF5-94B6-442F-95E9-82A1F39A91F3}"/>
              </a:ext>
            </a:extLst>
          </p:cNvPr>
          <p:cNvSpPr txBox="1"/>
          <p:nvPr/>
        </p:nvSpPr>
        <p:spPr>
          <a:xfrm>
            <a:off x="539720" y="1988900"/>
            <a:ext cx="8479788" cy="329320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情况 </a:t>
            </a: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如果系统还未创建此 </a:t>
            </a:r>
            <a:r>
              <a:rPr lang="en-US" altLang="zh-CN" dirty="0">
                <a:solidFill>
                  <a:srgbClr val="FF0000"/>
                </a:solidFill>
              </a:rPr>
              <a:t>key </a:t>
            </a:r>
            <a:r>
              <a:rPr lang="zh-CN" altLang="en-US" dirty="0">
                <a:solidFill>
                  <a:srgbClr val="FF0000"/>
                </a:solidFill>
              </a:rPr>
              <a:t>对应的共享内存，则分配内存并映射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if(</a:t>
            </a:r>
            <a:r>
              <a:rPr lang="en-US" altLang="zh-CN" dirty="0" err="1"/>
              <a:t>shmtab</a:t>
            </a:r>
            <a:r>
              <a:rPr lang="en-US" altLang="zh-CN" dirty="0"/>
              <a:t>[key].</a:t>
            </a:r>
            <a:r>
              <a:rPr lang="en-US" altLang="zh-CN" dirty="0" err="1"/>
              <a:t>refcount</a:t>
            </a:r>
            <a:r>
              <a:rPr lang="en-US" altLang="zh-CN" dirty="0"/>
              <a:t> == 0){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/>
              <a:t>shm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allocshm</a:t>
            </a:r>
            <a:r>
              <a:rPr lang="en-US" altLang="zh-CN" dirty="0"/>
              <a:t>(</a:t>
            </a:r>
            <a:r>
              <a:rPr lang="en-US" altLang="zh-CN" dirty="0" err="1"/>
              <a:t>pgdir</a:t>
            </a:r>
            <a:r>
              <a:rPr lang="en-US" altLang="zh-CN" dirty="0"/>
              <a:t>, </a:t>
            </a:r>
            <a:r>
              <a:rPr lang="en-US" altLang="zh-CN" dirty="0" err="1"/>
              <a:t>shm</a:t>
            </a:r>
            <a:r>
              <a:rPr lang="en-US" altLang="zh-CN" dirty="0"/>
              <a:t>, </a:t>
            </a:r>
            <a:r>
              <a:rPr lang="en-US" altLang="zh-CN" dirty="0" err="1"/>
              <a:t>shm</a:t>
            </a:r>
            <a:r>
              <a:rPr lang="en-US" altLang="zh-CN" dirty="0"/>
              <a:t> - num * </a:t>
            </a:r>
            <a:r>
              <a:rPr lang="en-US" altLang="zh-CN" dirty="0" err="1"/>
              <a:t>PGSIZE</a:t>
            </a:r>
            <a:r>
              <a:rPr lang="en-US" altLang="zh-CN" dirty="0"/>
              <a:t>, p-&gt;</a:t>
            </a:r>
            <a:r>
              <a:rPr lang="en-US" altLang="zh-CN" dirty="0" err="1"/>
              <a:t>sz</a:t>
            </a:r>
            <a:r>
              <a:rPr lang="en-US" altLang="zh-CN" dirty="0"/>
              <a:t>, </a:t>
            </a:r>
            <a:r>
              <a:rPr lang="en-US" altLang="zh-CN" dirty="0" err="1"/>
              <a:t>phyaddr</a:t>
            </a:r>
            <a:r>
              <a:rPr lang="en-US" altLang="zh-CN" dirty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//</a:t>
            </a:r>
            <a:r>
              <a:rPr lang="zh-CN" altLang="en-US" dirty="0"/>
              <a:t>新增的 </a:t>
            </a:r>
            <a:r>
              <a:rPr lang="en-US" altLang="zh-CN" dirty="0" err="1"/>
              <a:t>allocshm</a:t>
            </a:r>
            <a:r>
              <a:rPr lang="en-US" altLang="zh-CN" dirty="0"/>
              <a:t>()</a:t>
            </a:r>
            <a:r>
              <a:rPr lang="zh-CN" altLang="en-US" dirty="0"/>
              <a:t>分配内存并映射，其原理和 </a:t>
            </a:r>
            <a:r>
              <a:rPr lang="en-US" altLang="zh-CN" dirty="0" err="1"/>
              <a:t>allcouvm</a:t>
            </a:r>
            <a:r>
              <a:rPr lang="en-US" altLang="zh-CN" dirty="0"/>
              <a:t>()</a:t>
            </a:r>
            <a:r>
              <a:rPr lang="zh-CN" altLang="en-US" dirty="0"/>
              <a:t>相同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if(</a:t>
            </a:r>
            <a:r>
              <a:rPr lang="en-US" altLang="zh-CN" dirty="0" err="1"/>
              <a:t>shm</a:t>
            </a:r>
            <a:r>
              <a:rPr lang="en-US" altLang="zh-CN" dirty="0"/>
              <a:t> == 0){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release(&amp;</a:t>
            </a:r>
            <a:r>
              <a:rPr lang="en-US" altLang="zh-CN" dirty="0" err="1"/>
              <a:t>shmlock</a:t>
            </a:r>
            <a:r>
              <a:rPr lang="en-US" altLang="zh-CN" dirty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return (void*)-1;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p-&gt;</a:t>
            </a:r>
            <a:r>
              <a:rPr lang="en-US" altLang="zh-CN" dirty="0" err="1"/>
              <a:t>shmva</a:t>
            </a:r>
            <a:r>
              <a:rPr lang="en-US" altLang="zh-CN" dirty="0"/>
              <a:t>[key] = (void*)</a:t>
            </a:r>
            <a:r>
              <a:rPr lang="en-US" altLang="zh-CN" dirty="0" err="1"/>
              <a:t>shm</a:t>
            </a:r>
            <a:r>
              <a:rPr lang="en-US" altLang="zh-CN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/>
              <a:t>shmadd</a:t>
            </a:r>
            <a:r>
              <a:rPr lang="en-US" altLang="zh-CN" dirty="0"/>
              <a:t>(key, num, </a:t>
            </a:r>
            <a:r>
              <a:rPr lang="en-US" altLang="zh-CN" dirty="0" err="1"/>
              <a:t>phyaddr</a:t>
            </a:r>
            <a:r>
              <a:rPr lang="en-US" altLang="zh-CN" dirty="0"/>
              <a:t>); //</a:t>
            </a:r>
            <a:r>
              <a:rPr lang="zh-CN" altLang="en-US" dirty="0"/>
              <a:t>将新内存区信息填入 </a:t>
            </a:r>
            <a:r>
              <a:rPr lang="en-US" altLang="zh-CN" dirty="0" err="1"/>
              <a:t>shmtab</a:t>
            </a:r>
            <a:r>
              <a:rPr lang="en-US" altLang="zh-CN" dirty="0"/>
              <a:t>[8]</a:t>
            </a:r>
            <a:r>
              <a:rPr lang="zh-CN" altLang="en-US" dirty="0"/>
              <a:t>数组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…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005A12-44D4-4EB8-81CD-D58949C0FC0E}"/>
              </a:ext>
            </a:extLst>
          </p:cNvPr>
          <p:cNvGrpSpPr/>
          <p:nvPr/>
        </p:nvGrpSpPr>
        <p:grpSpPr>
          <a:xfrm>
            <a:off x="2088075" y="2784778"/>
            <a:ext cx="2195505" cy="856568"/>
            <a:chOff x="1853696" y="3700129"/>
            <a:chExt cx="2247390" cy="856568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F769B47-9C27-4451-A0A7-DE0F58C5618B}"/>
                </a:ext>
              </a:extLst>
            </p:cNvPr>
            <p:cNvSpPr/>
            <p:nvPr/>
          </p:nvSpPr>
          <p:spPr bwMode="auto">
            <a:xfrm>
              <a:off x="1853696" y="3700129"/>
              <a:ext cx="917065" cy="303011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1EDB11-502D-4730-8B85-970CA2D23FDF}"/>
                </a:ext>
              </a:extLst>
            </p:cNvPr>
            <p:cNvCxnSpPr>
              <a:cxnSpLocks/>
              <a:endCxn id="20" idx="3"/>
            </p:cNvCxnSpPr>
            <p:nvPr/>
          </p:nvCxnSpPr>
          <p:spPr bwMode="auto">
            <a:xfrm flipH="1" flipV="1">
              <a:off x="2770761" y="3851635"/>
              <a:ext cx="1330325" cy="7050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13B4679-013A-4DB8-ADF1-4566EFF43772}"/>
              </a:ext>
            </a:extLst>
          </p:cNvPr>
          <p:cNvSpPr txBox="1"/>
          <p:nvPr/>
        </p:nvSpPr>
        <p:spPr>
          <a:xfrm>
            <a:off x="4283580" y="3396210"/>
            <a:ext cx="3854513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分配</a:t>
            </a:r>
            <a:r>
              <a:rPr lang="en-US" altLang="zh-CN" dirty="0"/>
              <a:t>num</a:t>
            </a:r>
            <a:r>
              <a:rPr lang="zh-CN" altLang="en-US" dirty="0"/>
              <a:t>个物理空间，并在本进程页表项中做好地址映射返回虚拟地址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A54FEB-B138-4AA4-B2E7-BA26EB57EA22}"/>
              </a:ext>
            </a:extLst>
          </p:cNvPr>
          <p:cNvSpPr txBox="1"/>
          <p:nvPr/>
        </p:nvSpPr>
        <p:spPr>
          <a:xfrm>
            <a:off x="539720" y="2003210"/>
            <a:ext cx="7487720" cy="403187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情况 </a:t>
            </a:r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如果未持有且已经系统中分配此 </a:t>
            </a:r>
            <a:r>
              <a:rPr lang="en-US" altLang="zh-CN" dirty="0">
                <a:solidFill>
                  <a:srgbClr val="FF0000"/>
                </a:solidFill>
              </a:rPr>
              <a:t>key </a:t>
            </a:r>
            <a:r>
              <a:rPr lang="zh-CN" altLang="en-US" dirty="0">
                <a:solidFill>
                  <a:srgbClr val="FF0000"/>
                </a:solidFill>
              </a:rPr>
              <a:t>对应的共享内存，则直接映射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for(int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0;i</a:t>
            </a:r>
            <a:r>
              <a:rPr lang="en-US" altLang="zh-CN" dirty="0"/>
              <a:t>&lt;</a:t>
            </a:r>
            <a:r>
              <a:rPr lang="en-US" altLang="zh-CN" dirty="0" err="1"/>
              <a:t>num;i</a:t>
            </a:r>
            <a:r>
              <a:rPr lang="en-US" altLang="zh-CN" dirty="0"/>
              <a:t>++)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</a:t>
            </a:r>
            <a:r>
              <a:rPr lang="en-US" altLang="zh-CN" dirty="0" err="1"/>
              <a:t>phyaddr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shmtab</a:t>
            </a:r>
            <a:r>
              <a:rPr lang="en-US" altLang="zh-CN" dirty="0"/>
              <a:t>[key].</a:t>
            </a:r>
            <a:r>
              <a:rPr lang="en-US" altLang="zh-CN" dirty="0" err="1"/>
              <a:t>physaddr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num = </a:t>
            </a:r>
            <a:r>
              <a:rPr lang="en-US" altLang="zh-CN" dirty="0" err="1"/>
              <a:t>shmtab</a:t>
            </a:r>
            <a:r>
              <a:rPr lang="en-US" altLang="zh-CN" dirty="0"/>
              <a:t>[key].</a:t>
            </a:r>
            <a:r>
              <a:rPr lang="en-US" altLang="zh-CN" dirty="0" err="1"/>
              <a:t>pagenum</a:t>
            </a:r>
            <a:r>
              <a:rPr lang="en-US" altLang="zh-CN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//</a:t>
            </a:r>
            <a:r>
              <a:rPr lang="en-US" altLang="zh-CN" dirty="0" err="1"/>
              <a:t>mapshm</a:t>
            </a:r>
            <a:r>
              <a:rPr lang="en-US" altLang="zh-CN" dirty="0"/>
              <a:t> </a:t>
            </a:r>
            <a:r>
              <a:rPr lang="zh-CN" altLang="en-US" dirty="0"/>
              <a:t>方法新建映射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if((</a:t>
            </a:r>
            <a:r>
              <a:rPr lang="en-US" altLang="zh-CN" dirty="0" err="1"/>
              <a:t>shm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mapshm</a:t>
            </a:r>
            <a:r>
              <a:rPr lang="en-US" altLang="zh-CN" dirty="0"/>
              <a:t>(</a:t>
            </a:r>
            <a:r>
              <a:rPr lang="en-US" altLang="zh-CN" dirty="0" err="1"/>
              <a:t>pgdir,shm,shm</a:t>
            </a:r>
            <a:r>
              <a:rPr lang="en-US" altLang="zh-CN" dirty="0"/>
              <a:t>-num*</a:t>
            </a:r>
            <a:r>
              <a:rPr lang="en-US" altLang="zh-CN" dirty="0" err="1"/>
              <a:t>PGSIZE,p</a:t>
            </a:r>
            <a:r>
              <a:rPr lang="en-US" altLang="zh-CN" dirty="0"/>
              <a:t>-&gt;</a:t>
            </a:r>
            <a:r>
              <a:rPr lang="en-US" altLang="zh-CN" dirty="0" err="1"/>
              <a:t>sz,phyaddr</a:t>
            </a:r>
            <a:r>
              <a:rPr lang="en-US" altLang="zh-CN" dirty="0"/>
              <a:t>))==0){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release(&amp;</a:t>
            </a:r>
            <a:r>
              <a:rPr lang="en-US" altLang="zh-CN" dirty="0" err="1"/>
              <a:t>shmlock</a:t>
            </a:r>
            <a:r>
              <a:rPr lang="en-US" altLang="zh-CN" dirty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	return (void*)-1;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p-&gt;</a:t>
            </a:r>
            <a:r>
              <a:rPr lang="en-US" altLang="zh-CN" dirty="0" err="1"/>
              <a:t>shmva</a:t>
            </a:r>
            <a:r>
              <a:rPr lang="en-US" altLang="zh-CN" dirty="0"/>
              <a:t>[key] = (void*)</a:t>
            </a:r>
            <a:r>
              <a:rPr lang="en-US" altLang="zh-CN" dirty="0" err="1"/>
              <a:t>shm</a:t>
            </a:r>
            <a:r>
              <a:rPr lang="en-US" altLang="zh-CN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/>
              <a:t>shmtab</a:t>
            </a:r>
            <a:r>
              <a:rPr lang="en-US" altLang="zh-CN" dirty="0"/>
              <a:t>[key].</a:t>
            </a:r>
            <a:r>
              <a:rPr lang="en-US" altLang="zh-CN" dirty="0" err="1"/>
              <a:t>refcount</a:t>
            </a:r>
            <a:r>
              <a:rPr lang="en-US" altLang="zh-CN" dirty="0"/>
              <a:t>++; //</a:t>
            </a:r>
            <a:r>
              <a:rPr lang="zh-CN" altLang="en-US" dirty="0"/>
              <a:t>引用计数</a:t>
            </a:r>
            <a:r>
              <a:rPr lang="en-US" altLang="zh-CN" dirty="0"/>
              <a:t>+1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}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dirty="0"/>
              <a:t>…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E152F9D-FD5F-426B-9864-2605996F4B6B}"/>
              </a:ext>
            </a:extLst>
          </p:cNvPr>
          <p:cNvGrpSpPr/>
          <p:nvPr/>
        </p:nvGrpSpPr>
        <p:grpSpPr>
          <a:xfrm>
            <a:off x="2382442" y="3994566"/>
            <a:ext cx="3115369" cy="472288"/>
            <a:chOff x="-2754238" y="3395291"/>
            <a:chExt cx="3188994" cy="472288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76226D3-8921-4ABC-A3DE-E4E1FE822F20}"/>
                </a:ext>
              </a:extLst>
            </p:cNvPr>
            <p:cNvSpPr/>
            <p:nvPr/>
          </p:nvSpPr>
          <p:spPr bwMode="auto">
            <a:xfrm>
              <a:off x="-2754238" y="3395291"/>
              <a:ext cx="917065" cy="303011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7661C99-0AD9-4430-BE22-7B12A2D8DA9E}"/>
                </a:ext>
              </a:extLst>
            </p:cNvPr>
            <p:cNvCxnSpPr>
              <a:cxnSpLocks/>
              <a:endCxn id="33" idx="3"/>
            </p:cNvCxnSpPr>
            <p:nvPr/>
          </p:nvCxnSpPr>
          <p:spPr bwMode="auto">
            <a:xfrm flipH="1" flipV="1">
              <a:off x="-1837171" y="3546797"/>
              <a:ext cx="2271927" cy="3207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B2266499-24AD-49D5-B15B-1B80728C5EA6}"/>
              </a:ext>
            </a:extLst>
          </p:cNvPr>
          <p:cNvSpPr txBox="1"/>
          <p:nvPr/>
        </p:nvSpPr>
        <p:spPr>
          <a:xfrm>
            <a:off x="5503595" y="4236116"/>
            <a:ext cx="2940002" cy="58477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</a:t>
            </a:r>
            <a:r>
              <a:rPr lang="en-US" altLang="zh-CN" dirty="0" err="1"/>
              <a:t>physaddr</a:t>
            </a:r>
            <a:r>
              <a:rPr lang="zh-CN" altLang="en-US" dirty="0"/>
              <a:t>地址映射到进程虚拟地址空间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7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9" grpId="0" animBg="1"/>
      <p:bldP spid="31" grpId="0" animBg="1"/>
      <p:bldP spid="10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相关函数（包括初始化以及所提供的功能）</a:t>
            </a:r>
            <a:endParaRPr lang="en-US" altLang="zh-CN" sz="2400" dirty="0"/>
          </a:p>
          <a:p>
            <a:pPr lvl="1"/>
            <a:r>
              <a:rPr lang="zh-CN" altLang="en-US" sz="2000" dirty="0"/>
              <a:t>初始化：</a:t>
            </a:r>
            <a:r>
              <a:rPr lang="en-US" altLang="zh-CN" sz="2000" dirty="0" err="1"/>
              <a:t>sharrmeminit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将共享内存映射到进程空间：</a:t>
            </a:r>
            <a:r>
              <a:rPr lang="en-US" altLang="zh-CN" sz="2000" dirty="0" err="1"/>
              <a:t>shmgetat</a:t>
            </a:r>
            <a:r>
              <a:rPr lang="en-US" altLang="zh-CN" sz="2000" dirty="0"/>
              <a:t>()-</a:t>
            </a:r>
            <a:r>
              <a:rPr lang="zh-CN" altLang="en-US" sz="2000" dirty="0"/>
              <a:t>还有子函数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解除共享内存区的映射：</a:t>
            </a:r>
            <a:r>
              <a:rPr lang="en-US" altLang="zh-CN" sz="2000" dirty="0" err="1">
                <a:solidFill>
                  <a:srgbClr val="FF0000"/>
                </a:solidFill>
              </a:rPr>
              <a:t>shmrelease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zh-CN" altLang="en-US" sz="2000" dirty="0"/>
              <a:t>新增系统调用：</a:t>
            </a:r>
            <a:r>
              <a:rPr lang="en-US" altLang="zh-CN" sz="2000" dirty="0" err="1"/>
              <a:t>shmrefcount</a:t>
            </a:r>
            <a:r>
              <a:rPr lang="en-US" altLang="zh-CN" sz="2000" dirty="0"/>
              <a:t>()</a:t>
            </a:r>
          </a:p>
          <a:p>
            <a:pPr lvl="1"/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6B03D-BBE4-416C-AD4F-D78561D8182B}"/>
              </a:ext>
            </a:extLst>
          </p:cNvPr>
          <p:cNvSpPr txBox="1"/>
          <p:nvPr/>
        </p:nvSpPr>
        <p:spPr>
          <a:xfrm>
            <a:off x="579752" y="1125857"/>
            <a:ext cx="8469635" cy="455509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8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8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3‑34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shmrelease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18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int </a:t>
            </a:r>
            <a:r>
              <a:rPr lang="en-US" altLang="zh-CN" dirty="0" err="1"/>
              <a:t>shmrelease</a:t>
            </a:r>
            <a:r>
              <a:rPr lang="en-US" altLang="zh-CN" dirty="0"/>
              <a:t>(</a:t>
            </a:r>
            <a:r>
              <a:rPr lang="en-US" altLang="zh-CN" dirty="0" err="1"/>
              <a:t>pde_t</a:t>
            </a:r>
            <a:r>
              <a:rPr lang="en-US" altLang="zh-CN" dirty="0"/>
              <a:t> *</a:t>
            </a:r>
            <a:r>
              <a:rPr lang="en-US" altLang="zh-CN" dirty="0" err="1"/>
              <a:t>pgdir</a:t>
            </a:r>
            <a:r>
              <a:rPr lang="en-US" altLang="zh-CN" dirty="0"/>
              <a:t>, uint64 </a:t>
            </a:r>
            <a:r>
              <a:rPr lang="en-US" altLang="zh-CN" dirty="0" err="1"/>
              <a:t>shm</a:t>
            </a:r>
            <a:r>
              <a:rPr lang="en-US" altLang="zh-CN" dirty="0"/>
              <a:t>,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keymask</a:t>
            </a:r>
            <a:r>
              <a:rPr lang="en-US" altLang="zh-CN" dirty="0"/>
              <a:t>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//</a:t>
            </a:r>
            <a:r>
              <a:rPr lang="en-US" altLang="zh-CN" dirty="0" err="1"/>
              <a:t>cprintf</a:t>
            </a:r>
            <a:r>
              <a:rPr lang="en-US" altLang="zh-CN" dirty="0"/>
              <a:t>("</a:t>
            </a:r>
            <a:r>
              <a:rPr lang="en-US" altLang="zh-CN" dirty="0" err="1"/>
              <a:t>shmrelease</a:t>
            </a:r>
            <a:r>
              <a:rPr lang="en-US" altLang="zh-CN" dirty="0"/>
              <a:t>: </a:t>
            </a:r>
            <a:r>
              <a:rPr lang="en-US" altLang="zh-CN" dirty="0" err="1"/>
              <a:t>shm</a:t>
            </a:r>
            <a:r>
              <a:rPr lang="en-US" altLang="zh-CN" dirty="0"/>
              <a:t> is %x, </a:t>
            </a:r>
            <a:r>
              <a:rPr lang="en-US" altLang="zh-CN" dirty="0" err="1"/>
              <a:t>keymask</a:t>
            </a:r>
            <a:r>
              <a:rPr lang="en-US" altLang="zh-CN" dirty="0"/>
              <a:t> is %x.\n",</a:t>
            </a:r>
            <a:r>
              <a:rPr lang="en-US" altLang="zh-CN" dirty="0" err="1"/>
              <a:t>shm</a:t>
            </a:r>
            <a:r>
              <a:rPr lang="en-US" altLang="zh-CN" dirty="0"/>
              <a:t>, </a:t>
            </a:r>
            <a:r>
              <a:rPr lang="en-US" altLang="zh-CN" dirty="0" err="1"/>
              <a:t>keymask</a:t>
            </a:r>
            <a:r>
              <a:rPr lang="en-US" altLang="zh-CN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acquire(&amp;</a:t>
            </a:r>
            <a:r>
              <a:rPr lang="en-US" altLang="zh-CN" dirty="0" err="1"/>
              <a:t>shmlock</a:t>
            </a:r>
            <a:r>
              <a:rPr lang="en-US" altLang="zh-CN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deallocshm</a:t>
            </a:r>
            <a:r>
              <a:rPr lang="en-US" altLang="zh-CN" dirty="0"/>
              <a:t>(</a:t>
            </a:r>
            <a:r>
              <a:rPr lang="en-US" altLang="zh-CN" dirty="0" err="1"/>
              <a:t>pgdir</a:t>
            </a:r>
            <a:r>
              <a:rPr lang="en-US" altLang="zh-CN" dirty="0"/>
              <a:t> , </a:t>
            </a:r>
            <a:r>
              <a:rPr lang="en-US" altLang="zh-CN" dirty="0" err="1"/>
              <a:t>shm</a:t>
            </a:r>
            <a:r>
              <a:rPr lang="en-US" altLang="zh-CN" dirty="0"/>
              <a:t> , </a:t>
            </a:r>
            <a:r>
              <a:rPr lang="en-US" altLang="zh-CN" dirty="0" err="1"/>
              <a:t>TRAPFRAME</a:t>
            </a:r>
            <a:r>
              <a:rPr lang="en-US" altLang="zh-CN" dirty="0"/>
              <a:t> - 64 *2 * </a:t>
            </a:r>
            <a:r>
              <a:rPr lang="en-US" altLang="zh-CN" dirty="0" err="1"/>
              <a:t>PGSIZE</a:t>
            </a:r>
            <a:r>
              <a:rPr lang="en-US" altLang="zh-CN" dirty="0"/>
              <a:t>); //</a:t>
            </a:r>
            <a:r>
              <a:rPr lang="zh-CN" altLang="en-US" dirty="0"/>
              <a:t>释放用户空间的内存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for (int k = 0; k &lt; 8; k++)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if(</a:t>
            </a:r>
            <a:r>
              <a:rPr lang="en-US" altLang="zh-CN" dirty="0" err="1"/>
              <a:t>shmkeyused</a:t>
            </a:r>
            <a:r>
              <a:rPr lang="en-US" altLang="zh-CN" dirty="0"/>
              <a:t>(k , </a:t>
            </a:r>
            <a:r>
              <a:rPr lang="en-US" altLang="zh-CN" dirty="0" err="1"/>
              <a:t>keymask</a:t>
            </a:r>
            <a:r>
              <a:rPr lang="en-US" altLang="zh-CN" dirty="0"/>
              <a:t>)){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	</a:t>
            </a:r>
            <a:r>
              <a:rPr lang="en-US" altLang="zh-CN" dirty="0" err="1"/>
              <a:t>shmtab</a:t>
            </a:r>
            <a:r>
              <a:rPr lang="en-US" altLang="zh-CN" dirty="0"/>
              <a:t>[k].</a:t>
            </a:r>
            <a:r>
              <a:rPr lang="en-US" altLang="zh-CN" dirty="0" err="1"/>
              <a:t>refcount</a:t>
            </a:r>
            <a:r>
              <a:rPr lang="en-US" altLang="zh-CN" dirty="0"/>
              <a:t>--; //</a:t>
            </a:r>
            <a:r>
              <a:rPr lang="zh-CN" altLang="en-US" dirty="0"/>
              <a:t>引用数目减 </a:t>
            </a:r>
            <a:r>
              <a:rPr lang="en-US" altLang="zh-CN" dirty="0"/>
              <a:t>1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	if(</a:t>
            </a:r>
            <a:r>
              <a:rPr lang="en-US" altLang="zh-CN" dirty="0" err="1"/>
              <a:t>shmtab</a:t>
            </a:r>
            <a:r>
              <a:rPr lang="en-US" altLang="zh-CN" dirty="0"/>
              <a:t>[k].</a:t>
            </a:r>
            <a:r>
              <a:rPr lang="en-US" altLang="zh-CN" dirty="0" err="1"/>
              <a:t>refcount</a:t>
            </a:r>
            <a:r>
              <a:rPr lang="en-US" altLang="zh-CN" dirty="0"/>
              <a:t>==0){ //</a:t>
            </a:r>
            <a:r>
              <a:rPr lang="zh-CN" altLang="en-US" dirty="0"/>
              <a:t>若为 </a:t>
            </a:r>
            <a:r>
              <a:rPr lang="en-US" altLang="zh-CN" dirty="0"/>
              <a:t>0 </a:t>
            </a:r>
            <a:r>
              <a:rPr lang="zh-CN" altLang="en-US" dirty="0"/>
              <a:t>，即可以回收物理内存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	 	</a:t>
            </a:r>
            <a:r>
              <a:rPr lang="en-US" altLang="zh-CN" dirty="0" err="1">
                <a:solidFill>
                  <a:srgbClr val="FF0000"/>
                </a:solidFill>
              </a:rPr>
              <a:t>shmrm</a:t>
            </a:r>
            <a:r>
              <a:rPr lang="en-US" altLang="zh-CN" dirty="0"/>
              <a:t>(k);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release(&amp;</a:t>
            </a:r>
            <a:r>
              <a:rPr lang="en-US" altLang="zh-CN" dirty="0" err="1"/>
              <a:t>shmlock</a:t>
            </a:r>
            <a:r>
              <a:rPr lang="en-US" altLang="zh-CN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9BC0D1-DD2B-459E-BE0A-E39D425FE35B}"/>
              </a:ext>
            </a:extLst>
          </p:cNvPr>
          <p:cNvSpPr txBox="1"/>
          <p:nvPr/>
        </p:nvSpPr>
        <p:spPr>
          <a:xfrm>
            <a:off x="6084105" y="1457657"/>
            <a:ext cx="2664185" cy="76944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释放完用户空间的内存之后还要相应的变动全局数据结构</a:t>
            </a:r>
            <a:r>
              <a:rPr lang="en-US" altLang="zh-CN" sz="1100" dirty="0" err="1">
                <a:solidFill>
                  <a:srgbClr val="FF0000"/>
                </a:solidFill>
              </a:rPr>
              <a:t>shmtab</a:t>
            </a:r>
            <a:r>
              <a:rPr lang="en-US" altLang="zh-CN" sz="1100" dirty="0">
                <a:solidFill>
                  <a:srgbClr val="FF0000"/>
                </a:solidFill>
              </a:rPr>
              <a:t>[]</a:t>
            </a:r>
            <a:r>
              <a:rPr lang="zh-CN" altLang="en-US" sz="1100" dirty="0">
                <a:solidFill>
                  <a:srgbClr val="FF0000"/>
                </a:solidFill>
              </a:rPr>
              <a:t>当中的引用计数，必要时还要调用</a:t>
            </a:r>
            <a:r>
              <a:rPr lang="en-US" altLang="zh-CN" sz="1100" dirty="0" err="1">
                <a:solidFill>
                  <a:srgbClr val="FF0000"/>
                </a:solidFill>
              </a:rPr>
              <a:t>shmrm</a:t>
            </a:r>
            <a:r>
              <a:rPr lang="en-US" altLang="zh-CN" sz="1100" dirty="0">
                <a:solidFill>
                  <a:srgbClr val="FF0000"/>
                </a:solidFill>
              </a:rPr>
              <a:t>()</a:t>
            </a:r>
            <a:r>
              <a:rPr lang="zh-CN" altLang="en-US" sz="1100" dirty="0">
                <a:solidFill>
                  <a:srgbClr val="FF0000"/>
                </a:solidFill>
              </a:rPr>
              <a:t>归还物理内存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7CF800C-62B5-44FF-BC30-1C0A9E4110A9}"/>
              </a:ext>
            </a:extLst>
          </p:cNvPr>
          <p:cNvSpPr/>
          <p:nvPr/>
        </p:nvSpPr>
        <p:spPr bwMode="auto">
          <a:xfrm>
            <a:off x="1475785" y="2707933"/>
            <a:ext cx="7088463" cy="2233172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685775-F017-4044-A7B0-ABA86713CE28}"/>
              </a:ext>
            </a:extLst>
          </p:cNvPr>
          <p:cNvCxnSpPr>
            <a:cxnSpLocks/>
          </p:cNvCxnSpPr>
          <p:nvPr/>
        </p:nvCxnSpPr>
        <p:spPr bwMode="auto">
          <a:xfrm flipH="1">
            <a:off x="5148040" y="1844890"/>
            <a:ext cx="936066" cy="863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246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 </a:t>
            </a:r>
            <a:r>
              <a:rPr lang="zh-CN" altLang="en-US" sz="2800" dirty="0"/>
              <a:t>共享内存的实现</a:t>
            </a:r>
            <a:r>
              <a:rPr lang="en-US" altLang="zh-CN" sz="2800" dirty="0"/>
              <a:t>	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268174-A271-44D7-B7C1-4B014C65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863043"/>
          </a:xfrm>
        </p:spPr>
        <p:txBody>
          <a:bodyPr/>
          <a:lstStyle/>
          <a:p>
            <a:r>
              <a:rPr lang="zh-CN" altLang="en-US" sz="2400" dirty="0"/>
              <a:t>相关函数（包括初始化以及所提供的功能）</a:t>
            </a:r>
            <a:endParaRPr lang="en-US" altLang="zh-CN" sz="2400" dirty="0"/>
          </a:p>
          <a:p>
            <a:pPr lvl="1"/>
            <a:r>
              <a:rPr lang="zh-CN" altLang="en-US" sz="2000" dirty="0"/>
              <a:t>初始化：</a:t>
            </a:r>
            <a:r>
              <a:rPr lang="en-US" altLang="zh-CN" sz="2000" dirty="0" err="1"/>
              <a:t>sharrmeminit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/>
              <a:t>将共享内存映射到进程空间：</a:t>
            </a:r>
            <a:r>
              <a:rPr lang="en-US" altLang="zh-CN" sz="2000" dirty="0" err="1"/>
              <a:t>shmgetat</a:t>
            </a:r>
            <a:r>
              <a:rPr lang="en-US" altLang="zh-CN" sz="2000" dirty="0"/>
              <a:t>()-</a:t>
            </a:r>
            <a:r>
              <a:rPr lang="zh-CN" altLang="en-US" sz="2000" dirty="0"/>
              <a:t>还有子函数</a:t>
            </a:r>
            <a:endParaRPr lang="en-US" altLang="zh-CN" sz="2000" dirty="0"/>
          </a:p>
          <a:p>
            <a:pPr lvl="1"/>
            <a:r>
              <a:rPr lang="zh-CN" altLang="en-US" sz="2000" dirty="0"/>
              <a:t>解除共享内存区的映射：</a:t>
            </a:r>
            <a:r>
              <a:rPr lang="en-US" altLang="zh-CN" sz="2000" dirty="0" err="1"/>
              <a:t>shmrelease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新增系统调用：</a:t>
            </a:r>
            <a:r>
              <a:rPr lang="en-US" altLang="zh-CN" sz="2000" dirty="0" err="1">
                <a:solidFill>
                  <a:srgbClr val="FF0000"/>
                </a:solidFill>
              </a:rPr>
              <a:t>shmrefcount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BAB51F-AF88-4566-A20D-6072E5326E16}"/>
              </a:ext>
            </a:extLst>
          </p:cNvPr>
          <p:cNvSpPr txBox="1"/>
          <p:nvPr/>
        </p:nvSpPr>
        <p:spPr>
          <a:xfrm>
            <a:off x="1070710" y="1557378"/>
            <a:ext cx="7487720" cy="34470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indent="266700" algn="ctr"/>
            <a:endParaRPr lang="zh-CN" altLang="en-US" sz="20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int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 err="1"/>
              <a:t>shmrefcount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uint</a:t>
            </a:r>
            <a:r>
              <a:rPr lang="en-US" altLang="zh-CN" sz="1800" dirty="0"/>
              <a:t> key)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 	acquire(&amp;</a:t>
            </a:r>
            <a:r>
              <a:rPr lang="en-US" altLang="zh-CN" sz="1800" dirty="0" err="1"/>
              <a:t>shmlock</a:t>
            </a:r>
            <a:r>
              <a:rPr lang="en-US" altLang="zh-CN" sz="18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 	int count;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	count = (key&lt;0||8&lt;=key)? -</a:t>
            </a:r>
            <a:r>
              <a:rPr lang="en-US" altLang="zh-CN" sz="1800" dirty="0" err="1">
                <a:solidFill>
                  <a:srgbClr val="FF0000"/>
                </a:solidFill>
              </a:rPr>
              <a:t>1:shmtab</a:t>
            </a:r>
            <a:r>
              <a:rPr lang="en-US" altLang="zh-CN" sz="1800" dirty="0">
                <a:solidFill>
                  <a:srgbClr val="FF0000"/>
                </a:solidFill>
              </a:rPr>
              <a:t>[key].</a:t>
            </a:r>
            <a:r>
              <a:rPr lang="en-US" altLang="zh-CN" sz="1800" dirty="0" err="1">
                <a:solidFill>
                  <a:srgbClr val="FF0000"/>
                </a:solidFill>
              </a:rPr>
              <a:t>refcount</a:t>
            </a:r>
            <a:r>
              <a:rPr lang="en-US" altLang="zh-CN" sz="1800" dirty="0">
                <a:solidFill>
                  <a:srgbClr val="FF0000"/>
                </a:solidFill>
              </a:rPr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8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 	release(&amp;</a:t>
            </a:r>
            <a:r>
              <a:rPr lang="en-US" altLang="zh-CN" sz="1800" dirty="0" err="1"/>
              <a:t>shmlock</a:t>
            </a:r>
            <a:r>
              <a:rPr lang="en-US" altLang="zh-CN" sz="18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 	return count;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dirty="0"/>
              <a:t>}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804629-A087-480D-8CA2-DDEB98F97783}"/>
              </a:ext>
            </a:extLst>
          </p:cNvPr>
          <p:cNvSpPr/>
          <p:nvPr/>
        </p:nvSpPr>
        <p:spPr bwMode="auto">
          <a:xfrm>
            <a:off x="1979820" y="3569265"/>
            <a:ext cx="5256365" cy="361042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787E5F7-AEB8-4688-92A4-8C1F3F0CE6FE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V="1">
            <a:off x="4608003" y="3140980"/>
            <a:ext cx="756052" cy="428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5B645F9-3748-41CF-AFC1-7C92BACD0F4A}"/>
              </a:ext>
            </a:extLst>
          </p:cNvPr>
          <p:cNvSpPr txBox="1"/>
          <p:nvPr/>
        </p:nvSpPr>
        <p:spPr>
          <a:xfrm>
            <a:off x="5364055" y="2659559"/>
            <a:ext cx="2664185" cy="43088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如果对应的共享内存有被使用，则返回引用数（</a:t>
            </a:r>
            <a:r>
              <a:rPr lang="en-US" altLang="zh-CN" sz="1100" dirty="0" err="1">
                <a:solidFill>
                  <a:srgbClr val="FF0000"/>
                </a:solidFill>
              </a:rPr>
              <a:t>refcount</a:t>
            </a:r>
            <a:r>
              <a:rPr lang="zh-CN" altLang="en-US" sz="1100" dirty="0">
                <a:solidFill>
                  <a:srgbClr val="FF0000"/>
                </a:solidFill>
              </a:rPr>
              <a:t>），若没有，则返回</a:t>
            </a:r>
            <a:r>
              <a:rPr lang="en-US" altLang="zh-CN" sz="1100" dirty="0">
                <a:solidFill>
                  <a:srgbClr val="FF0000"/>
                </a:solidFill>
              </a:rPr>
              <a:t>-1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3.1.1.	</a:t>
            </a:r>
            <a:r>
              <a:rPr lang="zh-CN" altLang="en-US" sz="2800" dirty="0"/>
              <a:t>调整时间片长度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增加时间片信息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00125D-7218-D443-28FC-5369FC65E92A}"/>
              </a:ext>
            </a:extLst>
          </p:cNvPr>
          <p:cNvSpPr txBox="1"/>
          <p:nvPr/>
        </p:nvSpPr>
        <p:spPr>
          <a:xfrm>
            <a:off x="719732" y="1907968"/>
            <a:ext cx="77045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 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3‑1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proc.h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Per-process state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proc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spinlock lock;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p-&gt;lock must be held when using these: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enum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procstate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state;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Process state</a:t>
            </a:r>
          </a:p>
          <a:p>
            <a:pPr lvl="0" algn="just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lvl="0" algn="just"/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file *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ofile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[NOFILE];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Open files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cwd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Current directory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char name[16];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Process name (debugging)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int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slot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time slot (ticks)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SLOT		8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	//one slot contains 8 ticks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24E377-603C-A4C0-DD4C-8AB423A96A8D}"/>
              </a:ext>
            </a:extLst>
          </p:cNvPr>
          <p:cNvSpPr/>
          <p:nvPr/>
        </p:nvSpPr>
        <p:spPr bwMode="auto">
          <a:xfrm>
            <a:off x="1631084" y="5111965"/>
            <a:ext cx="864060" cy="288020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D3E8DE-150A-A4FF-A1BB-AFB740563F69}"/>
              </a:ext>
            </a:extLst>
          </p:cNvPr>
          <p:cNvSpPr/>
          <p:nvPr/>
        </p:nvSpPr>
        <p:spPr bwMode="auto">
          <a:xfrm>
            <a:off x="1907814" y="5588133"/>
            <a:ext cx="1944135" cy="288020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C70A61-2A0E-11E9-32C9-CE75DF6B05C1}"/>
              </a:ext>
            </a:extLst>
          </p:cNvPr>
          <p:cNvSpPr txBox="1"/>
          <p:nvPr/>
        </p:nvSpPr>
        <p:spPr>
          <a:xfrm>
            <a:off x="513864" y="1124840"/>
            <a:ext cx="83525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main(void)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char *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fork();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== 0){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子进程</a:t>
            </a:r>
            <a:endParaRPr lang="en-US" altLang="zh-CN" sz="14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sleep(1);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(char*)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shmgetat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(1,3);//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key </a:t>
            </a:r>
            <a:r>
              <a:rPr lang="zh-CN" altLang="en-US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，大小为 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页的共享内存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("child process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:%d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%s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of 1 is:%d\n",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"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hello_world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!");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("child process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:%d write %s into the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\n",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} else if (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&gt; 0) {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父进程</a:t>
            </a:r>
            <a:endParaRPr lang="en-US" altLang="zh-CN" sz="14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(char*)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shmgetat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(1,3);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("parent process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:%d before wait()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%s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of 1 is:%d\n",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"</a:t>
            </a:r>
            <a:r>
              <a:rPr lang="en-US" altLang="zh-CN" sz="1400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share_memory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!");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("parent process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:%d write %s into the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\n",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wait(0);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("parent process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:%d after wait()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is %s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of 1 is:%d\n",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getpid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shmrefcount</a:t>
            </a: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14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BC25D73-C3EB-4FFF-9535-EC7A3E8B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3.3.1.	</a:t>
            </a:r>
            <a:r>
              <a:rPr lang="zh-CN" altLang="en-US" sz="2800" dirty="0"/>
              <a:t>用户测试代码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2C6E9C-9B9A-4D7D-BE0C-2C7045F42B49}"/>
              </a:ext>
            </a:extLst>
          </p:cNvPr>
          <p:cNvSpPr/>
          <p:nvPr/>
        </p:nvSpPr>
        <p:spPr bwMode="auto">
          <a:xfrm>
            <a:off x="1475785" y="2492935"/>
            <a:ext cx="2664185" cy="216015"/>
          </a:xfrm>
          <a:prstGeom prst="roundRect">
            <a:avLst/>
          </a:prstGeom>
          <a:noFill/>
          <a:ln w="222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F9DA7B-4D0D-443E-AB95-6A7D34DEB069}"/>
              </a:ext>
            </a:extLst>
          </p:cNvPr>
          <p:cNvSpPr/>
          <p:nvPr/>
        </p:nvSpPr>
        <p:spPr bwMode="auto">
          <a:xfrm>
            <a:off x="1403780" y="3789025"/>
            <a:ext cx="2664185" cy="216015"/>
          </a:xfrm>
          <a:prstGeom prst="roundRect">
            <a:avLst/>
          </a:prstGeom>
          <a:noFill/>
          <a:ln w="222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E787ED-09E6-4D71-845C-8666A5717D3A}"/>
              </a:ext>
            </a:extLst>
          </p:cNvPr>
          <p:cNvSpPr/>
          <p:nvPr/>
        </p:nvSpPr>
        <p:spPr bwMode="auto">
          <a:xfrm>
            <a:off x="1403779" y="3143783"/>
            <a:ext cx="2664185" cy="216015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57BC79-D886-4871-98F0-7DF668C9EC79}"/>
              </a:ext>
            </a:extLst>
          </p:cNvPr>
          <p:cNvSpPr/>
          <p:nvPr/>
        </p:nvSpPr>
        <p:spPr bwMode="auto">
          <a:xfrm>
            <a:off x="1475784" y="4434267"/>
            <a:ext cx="2664185" cy="216015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A684C69-00B2-4A68-9A32-C03050912868}"/>
              </a:ext>
            </a:extLst>
          </p:cNvPr>
          <p:cNvCxnSpPr>
            <a:cxnSpLocks/>
          </p:cNvCxnSpPr>
          <p:nvPr/>
        </p:nvCxnSpPr>
        <p:spPr bwMode="auto">
          <a:xfrm>
            <a:off x="4139970" y="2636945"/>
            <a:ext cx="1224085" cy="50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6062A3-12E4-4BF3-9C45-1F8B4D63414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7965" y="3140981"/>
            <a:ext cx="1296090" cy="792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4287FB-3C09-45B9-BE5D-E78F841B842B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4139969" y="4149050"/>
            <a:ext cx="1224086" cy="393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DE54DF-A963-42FC-996F-8C2CCFD8D86E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4067964" y="3251791"/>
            <a:ext cx="1296091" cy="897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E94817-65C3-47B6-9731-9014AE6A0B5F}"/>
              </a:ext>
            </a:extLst>
          </p:cNvPr>
          <p:cNvSpPr txBox="1"/>
          <p:nvPr/>
        </p:nvSpPr>
        <p:spPr>
          <a:xfrm>
            <a:off x="5364054" y="2888963"/>
            <a:ext cx="115208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创建共享内存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D96E26-E61C-4E9D-AE5F-B9294384D02F}"/>
              </a:ext>
            </a:extLst>
          </p:cNvPr>
          <p:cNvSpPr txBox="1"/>
          <p:nvPr/>
        </p:nvSpPr>
        <p:spPr>
          <a:xfrm>
            <a:off x="5364055" y="3945435"/>
            <a:ext cx="936066" cy="2616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数据写入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2B7FE-931E-7116-5F29-F66CD8436EFE}"/>
              </a:ext>
            </a:extLst>
          </p:cNvPr>
          <p:cNvSpPr txBox="1"/>
          <p:nvPr/>
        </p:nvSpPr>
        <p:spPr>
          <a:xfrm>
            <a:off x="1115760" y="2296648"/>
            <a:ext cx="6672437" cy="233910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$ test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parent process </a:t>
            </a:r>
            <a:r>
              <a:rPr lang="en-US" altLang="zh-CN" dirty="0" err="1"/>
              <a:t>pid:3</a:t>
            </a:r>
            <a:r>
              <a:rPr lang="en-US" altLang="zh-CN" dirty="0"/>
              <a:t> before wait() </a:t>
            </a:r>
            <a:r>
              <a:rPr lang="en-US" altLang="zh-CN" dirty="0" err="1">
                <a:solidFill>
                  <a:srgbClr val="FF0000"/>
                </a:solidFill>
              </a:rPr>
              <a:t>shm</a:t>
            </a:r>
            <a:r>
              <a:rPr lang="en-US" altLang="zh-CN" dirty="0">
                <a:solidFill>
                  <a:srgbClr val="FF0000"/>
                </a:solidFill>
              </a:rPr>
              <a:t> is </a:t>
            </a:r>
            <a:r>
              <a:rPr lang="en-US" altLang="zh-CN" dirty="0" err="1"/>
              <a:t>refcount</a:t>
            </a:r>
            <a:r>
              <a:rPr lang="en-US" altLang="zh-CN" dirty="0"/>
              <a:t> of 1 </a:t>
            </a:r>
            <a:r>
              <a:rPr lang="en-US" altLang="zh-CN" dirty="0" err="1"/>
              <a:t>is:1</a:t>
            </a:r>
            <a:r>
              <a:rPr lang="en-US" altLang="zh-CN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parent process </a:t>
            </a:r>
            <a:r>
              <a:rPr lang="en-US" altLang="zh-CN" dirty="0" err="1"/>
              <a:t>pid:3</a:t>
            </a:r>
            <a:r>
              <a:rPr lang="en-US" altLang="zh-CN" dirty="0"/>
              <a:t> write </a:t>
            </a:r>
            <a:r>
              <a:rPr lang="en-US" altLang="zh-CN" dirty="0" err="1"/>
              <a:t>share_memory</a:t>
            </a:r>
            <a:r>
              <a:rPr lang="en-US" altLang="zh-CN" dirty="0"/>
              <a:t>! into the </a:t>
            </a:r>
            <a:r>
              <a:rPr lang="en-US" altLang="zh-CN" dirty="0" err="1"/>
              <a:t>shm</a:t>
            </a:r>
            <a:r>
              <a:rPr lang="en-US" altLang="zh-CN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child process </a:t>
            </a:r>
            <a:r>
              <a:rPr lang="en-US" altLang="zh-CN" dirty="0" err="1"/>
              <a:t>pid:4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shm</a:t>
            </a:r>
            <a:r>
              <a:rPr lang="en-US" altLang="zh-CN" dirty="0">
                <a:solidFill>
                  <a:srgbClr val="FF0000"/>
                </a:solidFill>
              </a:rPr>
              <a:t> is </a:t>
            </a:r>
            <a:r>
              <a:rPr lang="en-US" altLang="zh-CN" dirty="0" err="1">
                <a:solidFill>
                  <a:srgbClr val="FF0000"/>
                </a:solidFill>
              </a:rPr>
              <a:t>share_memory</a:t>
            </a:r>
            <a:r>
              <a:rPr lang="en-US" altLang="zh-CN" dirty="0">
                <a:solidFill>
                  <a:srgbClr val="FF0000"/>
                </a:solidFill>
              </a:rPr>
              <a:t>! </a:t>
            </a:r>
            <a:r>
              <a:rPr lang="en-US" altLang="zh-CN" dirty="0" err="1"/>
              <a:t>refcount</a:t>
            </a:r>
            <a:r>
              <a:rPr lang="en-US" altLang="zh-CN" dirty="0"/>
              <a:t> of 1 </a:t>
            </a:r>
            <a:r>
              <a:rPr lang="en-US" altLang="zh-CN" dirty="0" err="1"/>
              <a:t>is:2</a:t>
            </a:r>
            <a:r>
              <a:rPr lang="en-US" altLang="zh-CN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child process </a:t>
            </a:r>
            <a:r>
              <a:rPr lang="en-US" altLang="zh-CN" dirty="0" err="1"/>
              <a:t>pid:4</a:t>
            </a:r>
            <a:r>
              <a:rPr lang="en-US" altLang="zh-CN" dirty="0"/>
              <a:t> write </a:t>
            </a:r>
            <a:r>
              <a:rPr lang="en-US" altLang="zh-CN" dirty="0" err="1"/>
              <a:t>hello_world</a:t>
            </a:r>
            <a:r>
              <a:rPr lang="en-US" altLang="zh-CN" dirty="0"/>
              <a:t>! into the </a:t>
            </a:r>
            <a:r>
              <a:rPr lang="en-US" altLang="zh-CN" dirty="0" err="1"/>
              <a:t>shm</a:t>
            </a:r>
            <a:r>
              <a:rPr lang="en-US" altLang="zh-CN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parent process </a:t>
            </a:r>
            <a:r>
              <a:rPr lang="en-US" altLang="zh-CN" dirty="0" err="1"/>
              <a:t>pid:3</a:t>
            </a:r>
            <a:r>
              <a:rPr lang="en-US" altLang="zh-CN" dirty="0"/>
              <a:t> after wait() </a:t>
            </a:r>
            <a:r>
              <a:rPr lang="en-US" altLang="zh-CN" dirty="0" err="1"/>
              <a:t>shm</a:t>
            </a:r>
            <a:r>
              <a:rPr lang="en-US" altLang="zh-CN" dirty="0"/>
              <a:t> is </a:t>
            </a:r>
            <a:r>
              <a:rPr lang="en-US" altLang="zh-CN" dirty="0" err="1">
                <a:solidFill>
                  <a:srgbClr val="FF0000"/>
                </a:solidFill>
              </a:rPr>
              <a:t>hello_world</a:t>
            </a:r>
            <a:r>
              <a:rPr lang="en-US" altLang="zh-CN" dirty="0">
                <a:solidFill>
                  <a:srgbClr val="FF0000"/>
                </a:solidFill>
              </a:rPr>
              <a:t>! </a:t>
            </a:r>
            <a:r>
              <a:rPr lang="en-US" altLang="zh-CN" dirty="0" err="1"/>
              <a:t>refcount</a:t>
            </a:r>
            <a:r>
              <a:rPr lang="en-US" altLang="zh-CN" dirty="0"/>
              <a:t> of 1 </a:t>
            </a:r>
            <a:r>
              <a:rPr lang="en-US" altLang="zh-CN" dirty="0" err="1"/>
              <a:t>is:1</a:t>
            </a:r>
            <a:r>
              <a:rPr lang="en-US" altLang="zh-CN" dirty="0"/>
              <a:t> 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9" grpId="0" animBg="1"/>
      <p:bldP spid="20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关键数据结构</a:t>
            </a:r>
            <a:endParaRPr lang="en-US" altLang="zh-CN" sz="2400" dirty="0"/>
          </a:p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/>
              <a:t>测试验证</a:t>
            </a:r>
          </a:p>
        </p:txBody>
      </p:sp>
    </p:spTree>
    <p:extLst>
      <p:ext uri="{BB962C8B-B14F-4D97-AF65-F5344CB8AC3E}">
        <p14:creationId xmlns:p14="http://schemas.microsoft.com/office/powerpoint/2010/main" val="1340498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关键数据结构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测试验证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0D1040-0808-4353-A38B-538545E1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41" y="2054969"/>
            <a:ext cx="5226987" cy="39995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E5579F-65A6-40BE-AF51-479DCED44FD8}"/>
              </a:ext>
            </a:extLst>
          </p:cNvPr>
          <p:cNvSpPr txBox="1"/>
          <p:nvPr/>
        </p:nvSpPr>
        <p:spPr>
          <a:xfrm>
            <a:off x="906624" y="2501245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数据结构包括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全局数据描述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进程描述符（</a:t>
            </a:r>
            <a:r>
              <a:rPr lang="en-US" altLang="zh-CN" dirty="0"/>
              <a:t>proc</a:t>
            </a:r>
            <a:r>
              <a:rPr lang="zh-CN" altLang="en-US" dirty="0"/>
              <a:t>）中的描述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973AE5-BCEA-400A-81DF-F7D3B3B7C816}"/>
              </a:ext>
            </a:extLst>
          </p:cNvPr>
          <p:cNvSpPr txBox="1"/>
          <p:nvPr/>
        </p:nvSpPr>
        <p:spPr>
          <a:xfrm>
            <a:off x="2642089" y="3045192"/>
            <a:ext cx="1008070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图示预览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20706D-4C11-4C1B-BA94-C296346B1495}"/>
              </a:ext>
            </a:extLst>
          </p:cNvPr>
          <p:cNvSpPr txBox="1"/>
          <p:nvPr/>
        </p:nvSpPr>
        <p:spPr>
          <a:xfrm>
            <a:off x="539720" y="1069431"/>
            <a:ext cx="475233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mq</a:t>
            </a:r>
            <a:r>
              <a:rPr lang="en-US" altLang="zh-CN" dirty="0"/>
              <a:t> { //</a:t>
            </a:r>
            <a:r>
              <a:rPr lang="zh-CN" altLang="en-US" dirty="0"/>
              <a:t>消息队列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	int key; //</a:t>
            </a:r>
            <a:r>
              <a:rPr lang="zh-CN" altLang="en-US" dirty="0"/>
              <a:t>对应的 </a:t>
            </a:r>
            <a:r>
              <a:rPr lang="en-US" altLang="zh-CN" dirty="0"/>
              <a:t>key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	int status; //0 </a:t>
            </a:r>
            <a:r>
              <a:rPr lang="zh-CN" altLang="en-US" dirty="0"/>
              <a:t>代表未使用，</a:t>
            </a:r>
            <a:r>
              <a:rPr lang="en-US" altLang="zh-CN" dirty="0"/>
              <a:t>1 </a:t>
            </a:r>
            <a:r>
              <a:rPr lang="zh-CN" altLang="en-US" dirty="0"/>
              <a:t>代表已使用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struct msg *</a:t>
            </a:r>
            <a:r>
              <a:rPr lang="en-US" altLang="zh-CN" dirty="0" err="1"/>
              <a:t>msgs</a:t>
            </a:r>
            <a:r>
              <a:rPr lang="en-US" altLang="zh-CN" dirty="0"/>
              <a:t>; //</a:t>
            </a:r>
            <a:r>
              <a:rPr lang="zh-CN" altLang="en-US" dirty="0"/>
              <a:t>指向 </a:t>
            </a:r>
            <a:r>
              <a:rPr lang="en-US" altLang="zh-CN" dirty="0"/>
              <a:t>msg </a:t>
            </a:r>
            <a:r>
              <a:rPr lang="zh-CN" altLang="en-US" dirty="0"/>
              <a:t>链表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int </a:t>
            </a:r>
            <a:r>
              <a:rPr lang="en-US" altLang="zh-CN" dirty="0" err="1"/>
              <a:t>maxbytes</a:t>
            </a:r>
            <a:r>
              <a:rPr lang="en-US" altLang="zh-CN" dirty="0"/>
              <a:t>; //</a:t>
            </a:r>
            <a:r>
              <a:rPr lang="zh-CN" altLang="en-US" dirty="0"/>
              <a:t>一个消息队列最大为 </a:t>
            </a:r>
            <a:r>
              <a:rPr lang="en-US" altLang="zh-CN" dirty="0" err="1"/>
              <a:t>4k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int </a:t>
            </a:r>
            <a:r>
              <a:rPr lang="en-US" altLang="zh-CN" dirty="0" err="1"/>
              <a:t>curbytes</a:t>
            </a:r>
            <a:r>
              <a:rPr lang="en-US" altLang="zh-CN" dirty="0"/>
              <a:t>; //</a:t>
            </a:r>
            <a:r>
              <a:rPr lang="zh-CN" altLang="en-US" dirty="0"/>
              <a:t>当前已使用字节数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int </a:t>
            </a:r>
            <a:r>
              <a:rPr lang="en-US" altLang="zh-CN" dirty="0" err="1"/>
              <a:t>refcount</a:t>
            </a:r>
            <a:r>
              <a:rPr lang="en-US" altLang="zh-CN" dirty="0"/>
              <a:t>; //</a:t>
            </a:r>
            <a:r>
              <a:rPr lang="zh-CN" altLang="en-US" dirty="0"/>
              <a:t>引用数（进程数）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};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66CC6-AB23-46FB-BFCF-04E301695874}"/>
              </a:ext>
            </a:extLst>
          </p:cNvPr>
          <p:cNvSpPr txBox="1"/>
          <p:nvPr/>
        </p:nvSpPr>
        <p:spPr>
          <a:xfrm>
            <a:off x="585521" y="4369495"/>
            <a:ext cx="5760400" cy="233910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</a:t>
            </a:r>
            <a:r>
              <a:rPr lang="en-US" altLang="zh-CN" dirty="0">
                <a:solidFill>
                  <a:srgbClr val="FF0000"/>
                </a:solidFill>
              </a:rPr>
              <a:t>msg</a:t>
            </a:r>
            <a:r>
              <a:rPr lang="en-US" altLang="zh-CN" dirty="0"/>
              <a:t> { //</a:t>
            </a:r>
            <a:r>
              <a:rPr lang="zh-CN" altLang="en-US" dirty="0"/>
              <a:t>消息结构体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	struct msg *next; //</a:t>
            </a:r>
            <a:r>
              <a:rPr lang="zh-CN" altLang="en-US" dirty="0"/>
              <a:t>指向下一个消息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 long type; // </a:t>
            </a:r>
            <a:r>
              <a:rPr lang="zh-CN" altLang="en-US" dirty="0"/>
              <a:t>消息类型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	char *</a:t>
            </a:r>
            <a:r>
              <a:rPr lang="en-US" altLang="zh-CN" dirty="0" err="1"/>
              <a:t>dataaddr</a:t>
            </a:r>
            <a:r>
              <a:rPr lang="en-US" altLang="zh-CN" dirty="0"/>
              <a:t>; //</a:t>
            </a:r>
            <a:r>
              <a:rPr lang="zh-CN" altLang="en-US" dirty="0"/>
              <a:t>数据地址，实际上等与 </a:t>
            </a:r>
            <a:r>
              <a:rPr lang="en-US" altLang="zh-CN" dirty="0" err="1"/>
              <a:t>msg+16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 	int </a:t>
            </a:r>
            <a:r>
              <a:rPr lang="en-US" altLang="zh-CN" dirty="0" err="1"/>
              <a:t>datasize</a:t>
            </a:r>
            <a:r>
              <a:rPr lang="en-US" altLang="zh-CN" dirty="0"/>
              <a:t>; //</a:t>
            </a:r>
            <a:r>
              <a:rPr lang="zh-CN" altLang="en-US" dirty="0"/>
              <a:t>消息长度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 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12A64-3099-4AF7-9CB4-460EEEB70936}"/>
              </a:ext>
            </a:extLst>
          </p:cNvPr>
          <p:cNvSpPr txBox="1"/>
          <p:nvPr/>
        </p:nvSpPr>
        <p:spPr>
          <a:xfrm>
            <a:off x="3588186" y="1999616"/>
            <a:ext cx="5428342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全局数据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spinlock </a:t>
            </a:r>
            <a:r>
              <a:rPr lang="en-US" altLang="zh-CN" dirty="0" err="1"/>
              <a:t>mqlock</a:t>
            </a:r>
            <a:r>
              <a:rPr lang="en-US" altLang="zh-CN" dirty="0"/>
              <a:t>; //</a:t>
            </a:r>
            <a:r>
              <a:rPr lang="zh-CN" altLang="en-US" dirty="0"/>
              <a:t>消息队列 锁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</a:t>
            </a:r>
            <a:r>
              <a:rPr lang="en-US" altLang="zh-CN" dirty="0" err="1"/>
              <a:t>mq</a:t>
            </a:r>
            <a:r>
              <a:rPr lang="en-US" altLang="zh-CN" dirty="0"/>
              <a:t> </a:t>
            </a:r>
            <a:r>
              <a:rPr lang="en-US" altLang="zh-CN" dirty="0" err="1"/>
              <a:t>mqs</a:t>
            </a:r>
            <a:r>
              <a:rPr lang="en-US" altLang="zh-CN" dirty="0"/>
              <a:t>[</a:t>
            </a:r>
            <a:r>
              <a:rPr lang="en-US" altLang="zh-CN" dirty="0" err="1"/>
              <a:t>MQMAX</a:t>
            </a:r>
            <a:r>
              <a:rPr lang="en-US" altLang="zh-CN" dirty="0"/>
              <a:t>]; //</a:t>
            </a:r>
            <a:r>
              <a:rPr lang="zh-CN" altLang="en-US" dirty="0"/>
              <a:t>默认系统最多 </a:t>
            </a:r>
            <a:r>
              <a:rPr lang="en-US" altLang="zh-CN" dirty="0"/>
              <a:t>8 </a:t>
            </a:r>
            <a:r>
              <a:rPr lang="zh-CN" altLang="en-US" dirty="0"/>
              <a:t>个消息队列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proc* </a:t>
            </a:r>
            <a:r>
              <a:rPr lang="en-US" altLang="zh-CN" dirty="0" err="1"/>
              <a:t>wqueue</a:t>
            </a:r>
            <a:r>
              <a:rPr lang="en-US" altLang="zh-CN" dirty="0"/>
              <a:t>[</a:t>
            </a:r>
            <a:r>
              <a:rPr lang="en-US" altLang="zh-CN" dirty="0" err="1"/>
              <a:t>NPROC</a:t>
            </a:r>
            <a:r>
              <a:rPr lang="en-US" altLang="zh-CN" dirty="0"/>
              <a:t>]; //</a:t>
            </a:r>
            <a:r>
              <a:rPr lang="zh-CN" altLang="en-US" dirty="0"/>
              <a:t>写阻塞队列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int </a:t>
            </a:r>
            <a:r>
              <a:rPr lang="en-US" altLang="zh-CN" dirty="0" err="1"/>
              <a:t>wstart</a:t>
            </a:r>
            <a:r>
              <a:rPr lang="en-US" altLang="zh-CN" dirty="0"/>
              <a:t>=0; //</a:t>
            </a:r>
            <a:r>
              <a:rPr lang="zh-CN" altLang="en-US" dirty="0"/>
              <a:t>写阻塞队列指示下标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struct proc* </a:t>
            </a:r>
            <a:r>
              <a:rPr lang="en-US" altLang="zh-CN" dirty="0" err="1"/>
              <a:t>rqueue</a:t>
            </a:r>
            <a:r>
              <a:rPr lang="en-US" altLang="zh-CN" dirty="0"/>
              <a:t>[</a:t>
            </a:r>
            <a:r>
              <a:rPr lang="en-US" altLang="zh-CN" dirty="0" err="1"/>
              <a:t>NPROC</a:t>
            </a:r>
            <a:r>
              <a:rPr lang="en-US" altLang="zh-CN" dirty="0"/>
              <a:t>]; //</a:t>
            </a:r>
            <a:r>
              <a:rPr lang="zh-CN" altLang="en-US" dirty="0"/>
              <a:t>读阻塞队列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int </a:t>
            </a:r>
            <a:r>
              <a:rPr lang="en-US" altLang="zh-CN" dirty="0" err="1"/>
              <a:t>rstart</a:t>
            </a:r>
            <a:r>
              <a:rPr lang="en-US" altLang="zh-CN" dirty="0"/>
              <a:t>=0; //</a:t>
            </a:r>
            <a:r>
              <a:rPr lang="zh-CN" altLang="en-US" dirty="0"/>
              <a:t>读阻塞队列指示下标</a:t>
            </a:r>
          </a:p>
        </p:txBody>
      </p:sp>
    </p:spTree>
    <p:extLst>
      <p:ext uri="{BB962C8B-B14F-4D97-AF65-F5344CB8AC3E}">
        <p14:creationId xmlns:p14="http://schemas.microsoft.com/office/powerpoint/2010/main" val="27149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关键数据结构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测试验证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E5579F-65A6-40BE-AF51-479DCED44FD8}"/>
              </a:ext>
            </a:extLst>
          </p:cNvPr>
          <p:cNvSpPr txBox="1"/>
          <p:nvPr/>
        </p:nvSpPr>
        <p:spPr>
          <a:xfrm>
            <a:off x="827740" y="2572953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数据结构包括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全局数据描述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进程描述符（</a:t>
            </a:r>
            <a:r>
              <a:rPr lang="en-US" altLang="zh-CN" dirty="0">
                <a:solidFill>
                  <a:srgbClr val="FF0000"/>
                </a:solidFill>
              </a:rPr>
              <a:t>proc</a:t>
            </a:r>
            <a:r>
              <a:rPr lang="zh-CN" altLang="en-US" dirty="0">
                <a:solidFill>
                  <a:srgbClr val="FF0000"/>
                </a:solidFill>
              </a:rPr>
              <a:t>）中的描述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55A901-D56F-4858-BEA3-13B6DC72FE10}"/>
              </a:ext>
            </a:extLst>
          </p:cNvPr>
          <p:cNvSpPr txBox="1"/>
          <p:nvPr/>
        </p:nvSpPr>
        <p:spPr>
          <a:xfrm>
            <a:off x="4085563" y="3527060"/>
            <a:ext cx="489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mqmask</a:t>
            </a:r>
            <a:r>
              <a:rPr lang="en-US" altLang="zh-CN" dirty="0"/>
              <a:t>; //</a:t>
            </a:r>
            <a:r>
              <a:rPr lang="zh-CN" altLang="en-US" dirty="0"/>
              <a:t>以掩码的形式记录本进程所使用的消息队列</a:t>
            </a:r>
          </a:p>
        </p:txBody>
      </p:sp>
    </p:spTree>
    <p:extLst>
      <p:ext uri="{BB962C8B-B14F-4D97-AF65-F5344CB8AC3E}">
        <p14:creationId xmlns:p14="http://schemas.microsoft.com/office/powerpoint/2010/main" val="45360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创建消息队列</a:t>
            </a:r>
            <a:endParaRPr lang="en-US" altLang="zh-CN" sz="2000" dirty="0"/>
          </a:p>
          <a:p>
            <a:pPr lvl="1"/>
            <a:r>
              <a:rPr lang="zh-CN" altLang="en-US" sz="2000" dirty="0"/>
              <a:t>消息存储空间管理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发送和接收</a:t>
            </a:r>
            <a:endParaRPr lang="en-US" altLang="zh-CN" sz="2000" dirty="0"/>
          </a:p>
          <a:p>
            <a:pPr lvl="1"/>
            <a:r>
              <a:rPr lang="zh-CN" altLang="en-US" sz="2000" dirty="0"/>
              <a:t>撤销消息队列</a:t>
            </a:r>
          </a:p>
        </p:txBody>
      </p:sp>
    </p:spTree>
    <p:extLst>
      <p:ext uri="{BB962C8B-B14F-4D97-AF65-F5344CB8AC3E}">
        <p14:creationId xmlns:p14="http://schemas.microsoft.com/office/powerpoint/2010/main" val="236153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创建消息队列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消息存储空间管理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发送和接收</a:t>
            </a:r>
            <a:endParaRPr lang="en-US" altLang="zh-CN" sz="2000" dirty="0"/>
          </a:p>
          <a:p>
            <a:pPr lvl="1"/>
            <a:r>
              <a:rPr lang="zh-CN" altLang="en-US" sz="2000" dirty="0"/>
              <a:t>撤销消息队列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45926E-38E6-4C38-A4A9-84415C6544FB}"/>
              </a:ext>
            </a:extLst>
          </p:cNvPr>
          <p:cNvSpPr txBox="1"/>
          <p:nvPr/>
        </p:nvSpPr>
        <p:spPr>
          <a:xfrm>
            <a:off x="971750" y="1096512"/>
            <a:ext cx="7487720" cy="526297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int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 err="1"/>
              <a:t>mqget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key)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struct proc *proc = </a:t>
            </a:r>
            <a:r>
              <a:rPr lang="en-US" altLang="zh-CN" dirty="0" err="1"/>
              <a:t>myproc</a:t>
            </a:r>
            <a:r>
              <a:rPr lang="en-US" altLang="zh-CN" dirty="0"/>
              <a:t>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acquire(&amp;</a:t>
            </a:r>
            <a:r>
              <a:rPr lang="en-US" altLang="zh-CN" dirty="0" err="1"/>
              <a:t>mqlock</a:t>
            </a:r>
            <a:r>
              <a:rPr lang="en-US" altLang="zh-CN" dirty="0"/>
              <a:t>);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int </a:t>
            </a:r>
            <a:r>
              <a:rPr lang="en-US" altLang="zh-CN" dirty="0" err="1"/>
              <a:t>idx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findkey</a:t>
            </a:r>
            <a:r>
              <a:rPr lang="en-US" altLang="zh-CN" dirty="0"/>
              <a:t>(key);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if(</a:t>
            </a:r>
            <a:r>
              <a:rPr lang="en-US" altLang="zh-CN" dirty="0" err="1"/>
              <a:t>idx</a:t>
            </a:r>
            <a:r>
              <a:rPr lang="en-US" altLang="zh-CN" dirty="0"/>
              <a:t> != -1){ // </a:t>
            </a:r>
            <a:r>
              <a:rPr lang="zh-CN" altLang="en-US" dirty="0"/>
              <a:t>如果 </a:t>
            </a:r>
            <a:r>
              <a:rPr lang="en-US" altLang="zh-CN" dirty="0"/>
              <a:t>key </a:t>
            </a:r>
            <a:r>
              <a:rPr lang="zh-CN" altLang="en-US" dirty="0"/>
              <a:t>对应的消息队列已经创建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	 if(!(proc-&gt;</a:t>
            </a:r>
            <a:r>
              <a:rPr lang="en-US" altLang="zh-CN" dirty="0" err="1"/>
              <a:t>mqmask</a:t>
            </a:r>
            <a:r>
              <a:rPr lang="en-US" altLang="zh-CN" dirty="0"/>
              <a:t> &gt;&gt; </a:t>
            </a:r>
            <a:r>
              <a:rPr lang="en-US" altLang="zh-CN" dirty="0" err="1"/>
              <a:t>idx</a:t>
            </a:r>
            <a:r>
              <a:rPr lang="en-US" altLang="zh-CN" dirty="0"/>
              <a:t> &amp; 1)){ // </a:t>
            </a:r>
            <a:r>
              <a:rPr lang="zh-CN" altLang="en-US" dirty="0"/>
              <a:t>如果当前进程还未使用该消息队列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	proc-&gt;</a:t>
            </a:r>
            <a:r>
              <a:rPr lang="en-US" altLang="zh-CN" dirty="0" err="1"/>
              <a:t>mqmask</a:t>
            </a:r>
            <a:r>
              <a:rPr lang="en-US" altLang="zh-CN" dirty="0"/>
              <a:t> |= 1 &lt;&lt; </a:t>
            </a:r>
            <a:r>
              <a:rPr lang="en-US" altLang="zh-CN" dirty="0" err="1"/>
              <a:t>idx</a:t>
            </a:r>
            <a:r>
              <a:rPr lang="en-US" altLang="zh-CN" dirty="0"/>
              <a:t>; // </a:t>
            </a:r>
            <a:r>
              <a:rPr lang="zh-CN" altLang="en-US" dirty="0"/>
              <a:t>标记本进程使用该消息队列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 	</a:t>
            </a:r>
            <a:r>
              <a:rPr lang="en-US" altLang="zh-CN" dirty="0" err="1"/>
              <a:t>mqs</a:t>
            </a:r>
            <a:r>
              <a:rPr lang="en-US" altLang="zh-CN" dirty="0"/>
              <a:t>[</a:t>
            </a:r>
            <a:r>
              <a:rPr lang="en-US" altLang="zh-CN" dirty="0" err="1"/>
              <a:t>idx</a:t>
            </a:r>
            <a:r>
              <a:rPr lang="en-US" altLang="zh-CN" dirty="0"/>
              <a:t>].</a:t>
            </a:r>
            <a:r>
              <a:rPr lang="en-US" altLang="zh-CN" dirty="0" err="1"/>
              <a:t>refcount</a:t>
            </a:r>
            <a:r>
              <a:rPr lang="en-US" altLang="zh-CN" dirty="0"/>
              <a:t>++; // </a:t>
            </a:r>
            <a:r>
              <a:rPr lang="zh-CN" altLang="en-US" dirty="0"/>
              <a:t>消息队列的引用计数</a:t>
            </a:r>
            <a:r>
              <a:rPr lang="en-US" altLang="zh-CN" dirty="0"/>
              <a:t>+1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 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 	release(&amp;</a:t>
            </a:r>
            <a:r>
              <a:rPr lang="en-US" altLang="zh-CN" dirty="0" err="1"/>
              <a:t>mqlock</a:t>
            </a:r>
            <a:r>
              <a:rPr lang="en-US" altLang="zh-CN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	return </a:t>
            </a:r>
            <a:r>
              <a:rPr lang="en-US" altLang="zh-CN" dirty="0" err="1"/>
              <a:t>idx</a:t>
            </a:r>
            <a:r>
              <a:rPr lang="en-US" altLang="zh-CN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} // </a:t>
            </a:r>
            <a:r>
              <a:rPr lang="zh-CN" altLang="en-US" dirty="0"/>
              <a:t>对应 </a:t>
            </a:r>
            <a:r>
              <a:rPr lang="en-US" altLang="zh-CN" dirty="0"/>
              <a:t>key </a:t>
            </a:r>
            <a:r>
              <a:rPr lang="zh-CN" altLang="en-US" dirty="0"/>
              <a:t>消息队列未创建则 </a:t>
            </a:r>
            <a:r>
              <a:rPr lang="en-US" altLang="zh-CN" dirty="0" err="1"/>
              <a:t>newmq</a:t>
            </a:r>
            <a:r>
              <a:rPr lang="zh-CN" altLang="en-US" dirty="0"/>
              <a:t>创建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endParaRPr lang="zh-CN" altLang="en-US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idx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newmq</a:t>
            </a:r>
            <a:r>
              <a:rPr lang="en-US" altLang="zh-CN" dirty="0"/>
              <a:t>(key); // </a:t>
            </a:r>
            <a:r>
              <a:rPr lang="zh-CN" altLang="en-US" dirty="0"/>
              <a:t>创建消息队列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release(&amp;</a:t>
            </a:r>
            <a:r>
              <a:rPr lang="en-US" altLang="zh-CN" dirty="0" err="1"/>
              <a:t>mqlock</a:t>
            </a:r>
            <a:r>
              <a:rPr lang="en-US" altLang="zh-CN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return </a:t>
            </a:r>
            <a:r>
              <a:rPr lang="en-US" altLang="zh-CN" dirty="0" err="1"/>
              <a:t>idx</a:t>
            </a:r>
            <a:r>
              <a:rPr lang="en-US" altLang="zh-CN" dirty="0"/>
              <a:t>; // </a:t>
            </a:r>
            <a:r>
              <a:rPr lang="zh-CN" altLang="en-US" dirty="0"/>
              <a:t>返回该消息队列在 </a:t>
            </a:r>
            <a:r>
              <a:rPr lang="en-US" altLang="zh-CN" dirty="0" err="1"/>
              <a:t>mqs</a:t>
            </a:r>
            <a:r>
              <a:rPr lang="en-US" altLang="zh-CN" dirty="0"/>
              <a:t> []</a:t>
            </a:r>
            <a:r>
              <a:rPr lang="zh-CN" altLang="en-US" dirty="0"/>
              <a:t>中的下标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B0F2D9-6590-42B7-96EF-22C22710CF9A}"/>
              </a:ext>
            </a:extLst>
          </p:cNvPr>
          <p:cNvGrpSpPr/>
          <p:nvPr/>
        </p:nvGrpSpPr>
        <p:grpSpPr>
          <a:xfrm>
            <a:off x="2238488" y="1669987"/>
            <a:ext cx="2304160" cy="1040713"/>
            <a:chOff x="-2754238" y="2760559"/>
            <a:chExt cx="2325423" cy="93774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BE4D4C6-E0C5-4BCB-8DAB-6AC4C4FCE06E}"/>
                </a:ext>
              </a:extLst>
            </p:cNvPr>
            <p:cNvSpPr/>
            <p:nvPr/>
          </p:nvSpPr>
          <p:spPr bwMode="auto">
            <a:xfrm>
              <a:off x="-2754238" y="3395291"/>
              <a:ext cx="1253014" cy="303011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C4853D0-FF28-4813-B5D3-DA7E28DAD9E8}"/>
                </a:ext>
              </a:extLst>
            </p:cNvPr>
            <p:cNvCxnSpPr>
              <a:cxnSpLocks/>
              <a:stCxn id="9" idx="1"/>
              <a:endCxn id="6" idx="3"/>
            </p:cNvCxnSpPr>
            <p:nvPr/>
          </p:nvCxnSpPr>
          <p:spPr bwMode="auto">
            <a:xfrm flipH="1">
              <a:off x="-1501224" y="2760559"/>
              <a:ext cx="1072409" cy="7862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AC2DDA6-D199-46C9-8D2C-388241E9CDCB}"/>
              </a:ext>
            </a:extLst>
          </p:cNvPr>
          <p:cNvSpPr txBox="1"/>
          <p:nvPr/>
        </p:nvSpPr>
        <p:spPr>
          <a:xfrm>
            <a:off x="4572000" y="1258516"/>
            <a:ext cx="294000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遍历</a:t>
            </a:r>
            <a:r>
              <a:rPr lang="en-US" altLang="zh-CN" dirty="0" err="1"/>
              <a:t>mqs</a:t>
            </a:r>
            <a:r>
              <a:rPr lang="en-US" altLang="zh-CN" dirty="0"/>
              <a:t>[]</a:t>
            </a:r>
            <a:r>
              <a:rPr lang="zh-CN" altLang="en-US" dirty="0"/>
              <a:t>数组，比对是否有相同的</a:t>
            </a:r>
            <a:r>
              <a:rPr lang="en-US" altLang="zh-CN" dirty="0"/>
              <a:t>key</a:t>
            </a:r>
            <a:r>
              <a:rPr lang="zh-CN" altLang="en-US" dirty="0"/>
              <a:t>值。成功返回</a:t>
            </a:r>
            <a:r>
              <a:rPr lang="en-US" altLang="zh-CN" dirty="0"/>
              <a:t>key</a:t>
            </a:r>
            <a:r>
              <a:rPr lang="zh-CN" altLang="en-US" dirty="0"/>
              <a:t>值对应</a:t>
            </a:r>
            <a:r>
              <a:rPr lang="en-US" altLang="zh-CN" dirty="0" err="1"/>
              <a:t>mq</a:t>
            </a:r>
            <a:r>
              <a:rPr lang="zh-CN" altLang="en-US" dirty="0"/>
              <a:t>的下标，失败返回</a:t>
            </a:r>
            <a:r>
              <a:rPr lang="en-US" altLang="zh-CN" dirty="0"/>
              <a:t>-1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4C4699-64C7-4FD6-B413-3C5CA6BFEE8A}"/>
              </a:ext>
            </a:extLst>
          </p:cNvPr>
          <p:cNvGrpSpPr/>
          <p:nvPr/>
        </p:nvGrpSpPr>
        <p:grpSpPr>
          <a:xfrm>
            <a:off x="1979820" y="4280948"/>
            <a:ext cx="3456239" cy="1071181"/>
            <a:chOff x="-2754238" y="2733106"/>
            <a:chExt cx="3488134" cy="96519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E5AC06E-AD7B-4B4C-B906-70A7E09DD4E8}"/>
                </a:ext>
              </a:extLst>
            </p:cNvPr>
            <p:cNvSpPr/>
            <p:nvPr/>
          </p:nvSpPr>
          <p:spPr bwMode="auto">
            <a:xfrm>
              <a:off x="-2754238" y="3395291"/>
              <a:ext cx="1253014" cy="303011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5156749-46D7-4BA4-927B-497B321EDF1C}"/>
                </a:ext>
              </a:extLst>
            </p:cNvPr>
            <p:cNvCxnSpPr>
              <a:cxnSpLocks/>
              <a:stCxn id="18" idx="1"/>
              <a:endCxn id="16" idx="3"/>
            </p:cNvCxnSpPr>
            <p:nvPr/>
          </p:nvCxnSpPr>
          <p:spPr bwMode="auto">
            <a:xfrm flipH="1">
              <a:off x="-1501224" y="2733106"/>
              <a:ext cx="2235120" cy="8136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FFF11DC-D791-47E1-A5E3-F826B97ACCA0}"/>
              </a:ext>
            </a:extLst>
          </p:cNvPr>
          <p:cNvSpPr txBox="1"/>
          <p:nvPr/>
        </p:nvSpPr>
        <p:spPr>
          <a:xfrm>
            <a:off x="5436060" y="3865449"/>
            <a:ext cx="2940002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如果</a:t>
            </a:r>
            <a:r>
              <a:rPr lang="en-US" altLang="zh-CN" dirty="0"/>
              <a:t>key</a:t>
            </a:r>
            <a:r>
              <a:rPr lang="zh-CN" altLang="en-US" dirty="0"/>
              <a:t>值对应</a:t>
            </a:r>
            <a:r>
              <a:rPr lang="en-US" altLang="zh-CN" dirty="0" err="1"/>
              <a:t>mq</a:t>
            </a:r>
            <a:r>
              <a:rPr lang="zh-CN" altLang="en-US" dirty="0"/>
              <a:t>还未创建，则新创建一个</a:t>
            </a:r>
            <a:r>
              <a:rPr lang="en-US" altLang="zh-CN" dirty="0" err="1"/>
              <a:t>mq</a:t>
            </a:r>
            <a:r>
              <a:rPr lang="zh-CN" altLang="en-US" dirty="0"/>
              <a:t>，并返回在</a:t>
            </a:r>
            <a:r>
              <a:rPr lang="en-US" altLang="zh-CN" dirty="0" err="1"/>
              <a:t>mqs</a:t>
            </a:r>
            <a:r>
              <a:rPr lang="en-US" altLang="zh-CN" dirty="0"/>
              <a:t>[]</a:t>
            </a:r>
            <a:r>
              <a:rPr lang="zh-CN" altLang="en-US" dirty="0"/>
              <a:t>数组当中的下标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67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创建消息队列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消息存储空间管理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发送和接收</a:t>
            </a:r>
            <a:endParaRPr lang="en-US" altLang="zh-CN" sz="2000" dirty="0"/>
          </a:p>
          <a:p>
            <a:pPr lvl="1"/>
            <a:r>
              <a:rPr lang="zh-CN" altLang="en-US" sz="2000" dirty="0"/>
              <a:t>撤销消息队列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A7056-6780-4882-B80D-B6767D4F8476}"/>
              </a:ext>
            </a:extLst>
          </p:cNvPr>
          <p:cNvSpPr txBox="1"/>
          <p:nvPr/>
        </p:nvSpPr>
        <p:spPr>
          <a:xfrm>
            <a:off x="2411850" y="3429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4DC5AA-01C2-4EA7-837B-5C047D9AA15B}"/>
              </a:ext>
            </a:extLst>
          </p:cNvPr>
          <p:cNvSpPr txBox="1"/>
          <p:nvPr/>
        </p:nvSpPr>
        <p:spPr>
          <a:xfrm>
            <a:off x="1337923" y="3504209"/>
            <a:ext cx="999680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/>
              <a:t>示意图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2F1579-3E2D-4483-8BAE-291373FC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10" y="1516727"/>
            <a:ext cx="4770113" cy="4873511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10E671F-5DE7-46D3-8646-E6AFDFDB040F}"/>
              </a:ext>
            </a:extLst>
          </p:cNvPr>
          <p:cNvSpPr/>
          <p:nvPr/>
        </p:nvSpPr>
        <p:spPr bwMode="auto">
          <a:xfrm>
            <a:off x="5292050" y="4077045"/>
            <a:ext cx="864058" cy="83099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52F7A9-AA62-491F-821F-F75542A99624}"/>
              </a:ext>
            </a:extLst>
          </p:cNvPr>
          <p:cNvSpPr txBox="1"/>
          <p:nvPr/>
        </p:nvSpPr>
        <p:spPr>
          <a:xfrm>
            <a:off x="847438" y="452964"/>
            <a:ext cx="7848545" cy="575542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dirty="0"/>
              <a:t>代码 </a:t>
            </a:r>
            <a:r>
              <a:rPr lang="en-US" altLang="zh-CN" dirty="0"/>
              <a:t>3-44 </a:t>
            </a:r>
            <a:r>
              <a:rPr lang="en-US" altLang="zh-CN" dirty="0" err="1"/>
              <a:t>reloc</a:t>
            </a:r>
            <a:r>
              <a:rPr lang="en-US" altLang="zh-CN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int </a:t>
            </a:r>
            <a:r>
              <a:rPr lang="en-US" altLang="zh-CN" dirty="0" err="1"/>
              <a:t>reloc</a:t>
            </a:r>
            <a:r>
              <a:rPr lang="en-US" altLang="zh-CN" dirty="0"/>
              <a:t>(int </a:t>
            </a:r>
            <a:r>
              <a:rPr lang="en-US" altLang="zh-CN" dirty="0" err="1"/>
              <a:t>mqid</a:t>
            </a:r>
            <a:r>
              <a:rPr lang="en-US" altLang="zh-CN" dirty="0"/>
              <a:t>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struct msg *pages = </a:t>
            </a:r>
            <a:r>
              <a:rPr lang="en-US" altLang="zh-CN" dirty="0" err="1"/>
              <a:t>mqs</a:t>
            </a:r>
            <a:r>
              <a:rPr lang="en-US" altLang="zh-CN" dirty="0"/>
              <a:t>[</a:t>
            </a:r>
            <a:r>
              <a:rPr lang="en-US" altLang="zh-CN" dirty="0" err="1"/>
              <a:t>mqid</a:t>
            </a:r>
            <a:r>
              <a:rPr lang="en-US" altLang="zh-CN" dirty="0"/>
              <a:t>].</a:t>
            </a:r>
            <a:r>
              <a:rPr lang="en-US" altLang="zh-CN" dirty="0" err="1"/>
              <a:t>msgs</a:t>
            </a:r>
            <a:r>
              <a:rPr lang="en-US" altLang="zh-CN" dirty="0"/>
              <a:t>; //</a:t>
            </a:r>
            <a:r>
              <a:rPr lang="zh-CN" altLang="en-US" dirty="0"/>
              <a:t>移动消息目标地址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struct msg *m = pages; //</a:t>
            </a:r>
            <a:r>
              <a:rPr lang="zh-CN" altLang="en-US" dirty="0"/>
              <a:t>待移动消息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struct msg *t;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struct msg *pre = pages;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while (m !=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t = m-&gt;next; //</a:t>
            </a:r>
            <a:r>
              <a:rPr lang="zh-CN" altLang="en-US" dirty="0"/>
              <a:t>提前保存下一个待移动消息的地址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memmove</a:t>
            </a:r>
            <a:r>
              <a:rPr lang="en-US" altLang="zh-CN" dirty="0">
                <a:solidFill>
                  <a:srgbClr val="FF0000"/>
                </a:solidFill>
              </a:rPr>
              <a:t>(pages, m, m-&gt;</a:t>
            </a:r>
            <a:r>
              <a:rPr lang="en-US" altLang="zh-CN" dirty="0" err="1">
                <a:solidFill>
                  <a:srgbClr val="FF0000"/>
                </a:solidFill>
              </a:rPr>
              <a:t>datasize+32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/>
              <a:t>//</a:t>
            </a:r>
            <a:r>
              <a:rPr lang="zh-CN" altLang="en-US" dirty="0"/>
              <a:t>移动消息（包括原地拷贝）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pages-&gt;next = (struct msg *)((char *)pages + pages-&gt;</a:t>
            </a:r>
            <a:r>
              <a:rPr lang="en-US" altLang="zh-CN" dirty="0" err="1"/>
              <a:t>datasize</a:t>
            </a:r>
            <a:r>
              <a:rPr lang="en-US" altLang="zh-CN" dirty="0"/>
              <a:t> + 32);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// </a:t>
            </a:r>
            <a:r>
              <a:rPr lang="zh-CN" altLang="en-US" dirty="0"/>
              <a:t>修改下个消息指针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pages-&gt;</a:t>
            </a:r>
            <a:r>
              <a:rPr lang="en-US" altLang="zh-CN" dirty="0" err="1"/>
              <a:t>dataaddr</a:t>
            </a:r>
            <a:r>
              <a:rPr lang="en-US" altLang="zh-CN" dirty="0"/>
              <a:t> = ((char *)pages + 32); //</a:t>
            </a:r>
            <a:r>
              <a:rPr lang="zh-CN" altLang="en-US" dirty="0"/>
              <a:t>修改数据指针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pre = pages; //</a:t>
            </a:r>
            <a:r>
              <a:rPr lang="zh-CN" altLang="en-US" dirty="0"/>
              <a:t>记录当前消息指针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pages = pages-&gt;next; //</a:t>
            </a:r>
            <a:r>
              <a:rPr lang="zh-CN" altLang="en-US" dirty="0"/>
              <a:t>下个消息的目标位置（目的）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	m = t; //</a:t>
            </a:r>
            <a:r>
              <a:rPr lang="zh-CN" altLang="en-US" dirty="0"/>
              <a:t>下一个待移动消息（源）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pre-&gt;next = 0; //</a:t>
            </a:r>
            <a:r>
              <a:rPr lang="zh-CN" altLang="en-US" dirty="0"/>
              <a:t>最后一个消息的 </a:t>
            </a:r>
            <a:r>
              <a:rPr lang="en-US" altLang="zh-CN" dirty="0"/>
              <a:t>next </a:t>
            </a:r>
            <a:r>
              <a:rPr lang="zh-CN" altLang="en-US" dirty="0"/>
              <a:t>指针置 </a:t>
            </a:r>
            <a:r>
              <a:rPr lang="en-US" altLang="zh-CN" dirty="0"/>
              <a:t>0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 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dirty="0"/>
              <a:t>}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6166F7-76D5-4715-BE7A-08C25011D6E1}"/>
              </a:ext>
            </a:extLst>
          </p:cNvPr>
          <p:cNvGrpSpPr/>
          <p:nvPr/>
        </p:nvGrpSpPr>
        <p:grpSpPr>
          <a:xfrm>
            <a:off x="1789666" y="2114549"/>
            <a:ext cx="3646393" cy="1314453"/>
            <a:chOff x="-2510130" y="2513904"/>
            <a:chExt cx="3680043" cy="118439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173154C-921C-466C-AD53-28E1DCBBD100}"/>
                </a:ext>
              </a:extLst>
            </p:cNvPr>
            <p:cNvSpPr/>
            <p:nvPr/>
          </p:nvSpPr>
          <p:spPr bwMode="auto">
            <a:xfrm>
              <a:off x="-2510130" y="3438778"/>
              <a:ext cx="3680043" cy="259524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EBEA85E-1FF8-4946-81BD-DBBE17A7F0B0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 bwMode="auto">
            <a:xfrm>
              <a:off x="1169913" y="2513904"/>
              <a:ext cx="0" cy="10546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8728C2D-701D-4A88-AD21-0813D2E0A779}"/>
              </a:ext>
            </a:extLst>
          </p:cNvPr>
          <p:cNvSpPr txBox="1"/>
          <p:nvPr/>
        </p:nvSpPr>
        <p:spPr>
          <a:xfrm>
            <a:off x="5436059" y="1699050"/>
            <a:ext cx="3096216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将地址</a:t>
            </a:r>
            <a:r>
              <a:rPr lang="en-US" altLang="zh-CN" dirty="0"/>
              <a:t>m</a:t>
            </a:r>
            <a:r>
              <a:rPr lang="zh-CN" altLang="en-US" dirty="0"/>
              <a:t>处开始的</a:t>
            </a:r>
            <a:r>
              <a:rPr lang="en-US" altLang="zh-CN" dirty="0" err="1"/>
              <a:t>datasize+32</a:t>
            </a:r>
            <a:r>
              <a:rPr lang="zh-CN" altLang="en-US" dirty="0"/>
              <a:t>个字节拷贝到以地址</a:t>
            </a:r>
            <a:r>
              <a:rPr lang="en-US" altLang="zh-CN" dirty="0"/>
              <a:t>pages</a:t>
            </a:r>
            <a:r>
              <a:rPr lang="zh-CN" altLang="en-US" dirty="0"/>
              <a:t>为起始的地方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58C62D-5BC3-4409-AE63-8BA9C8440573}"/>
              </a:ext>
            </a:extLst>
          </p:cNvPr>
          <p:cNvSpPr txBox="1"/>
          <p:nvPr/>
        </p:nvSpPr>
        <p:spPr>
          <a:xfrm>
            <a:off x="5724079" y="491782"/>
            <a:ext cx="1719730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FF0000"/>
                </a:solidFill>
              </a:rPr>
              <a:t>本质：链表操作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4" grpId="0" animBg="1"/>
      <p:bldP spid="15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创建消息队列</a:t>
            </a:r>
            <a:endParaRPr lang="en-US" altLang="zh-CN" sz="2000" dirty="0"/>
          </a:p>
          <a:p>
            <a:pPr lvl="1"/>
            <a:r>
              <a:rPr lang="zh-CN" altLang="en-US" sz="2000" dirty="0"/>
              <a:t>消息存储空间管理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发送和接收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撤销消息队列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60BA03-5AAD-4C15-9D51-645927FEC331}"/>
              </a:ext>
            </a:extLst>
          </p:cNvPr>
          <p:cNvSpPr txBox="1"/>
          <p:nvPr/>
        </p:nvSpPr>
        <p:spPr>
          <a:xfrm>
            <a:off x="971750" y="1096512"/>
            <a:ext cx="7487720" cy="516295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3-45 </a:t>
            </a:r>
            <a:r>
              <a:rPr lang="en-US" altLang="zh-CN" sz="1050" dirty="0" err="1"/>
              <a:t>msgsnd</a:t>
            </a:r>
            <a:r>
              <a:rPr lang="en-US" altLang="zh-CN" sz="1050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while(1){ //</a:t>
            </a:r>
            <a:r>
              <a:rPr lang="zh-CN" altLang="en-US" sz="1100" dirty="0"/>
              <a:t>一直循环直到发送成功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 	if(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curbytes</a:t>
            </a:r>
            <a:r>
              <a:rPr lang="en-US" altLang="zh-CN" sz="1100" dirty="0"/>
              <a:t> + </a:t>
            </a:r>
            <a:r>
              <a:rPr lang="en-US" altLang="zh-CN" sz="1100" dirty="0" err="1"/>
              <a:t>sz</a:t>
            </a:r>
            <a:r>
              <a:rPr lang="en-US" altLang="zh-CN" sz="1100" dirty="0"/>
              <a:t> + 16 &lt;= 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maxbytes</a:t>
            </a:r>
            <a:r>
              <a:rPr lang="en-US" altLang="zh-CN" sz="1100" dirty="0"/>
              <a:t>){ //</a:t>
            </a:r>
            <a:r>
              <a:rPr lang="zh-CN" altLang="en-US" sz="1100" dirty="0"/>
              <a:t>如果剩余空间充裕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struct msg *m = 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msgs</a:t>
            </a:r>
            <a:r>
              <a:rPr lang="en-US" altLang="zh-CN" sz="1100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while(m-&gt;next != 0){ //</a:t>
            </a:r>
            <a:r>
              <a:rPr lang="zh-CN" altLang="en-US" sz="1100" dirty="0"/>
              <a:t>找到队尾最后一个空闲消息区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m = m -&gt; next;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} //</a:t>
            </a:r>
            <a:r>
              <a:rPr lang="zh-CN" altLang="en-US" sz="1100" dirty="0"/>
              <a:t>退出循环时，</a:t>
            </a:r>
            <a:endParaRPr lang="en-US" altLang="zh-CN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m-&gt;next==0 </a:t>
            </a:r>
            <a:r>
              <a:rPr lang="zh-CN" altLang="en-US" sz="1100" dirty="0"/>
              <a:t>标示空闲消息区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m-&gt;next = (void *)m + m-&gt;</a:t>
            </a:r>
            <a:r>
              <a:rPr lang="en-US" altLang="zh-CN" sz="1100" dirty="0" err="1"/>
              <a:t>datasize</a:t>
            </a:r>
            <a:r>
              <a:rPr lang="en-US" altLang="zh-CN" sz="1100" dirty="0"/>
              <a:t> + 32; //</a:t>
            </a:r>
            <a:r>
              <a:rPr lang="zh-CN" altLang="en-US" sz="1100" dirty="0"/>
              <a:t>计算用于存储消息的起始位置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 = m -&gt; next; //m </a:t>
            </a:r>
            <a:r>
              <a:rPr lang="zh-CN" altLang="en-US" sz="1100" dirty="0"/>
              <a:t>为本消息存储空间起点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m-&gt;type = type; //</a:t>
            </a:r>
            <a:r>
              <a:rPr lang="zh-CN" altLang="en-US" sz="1100" dirty="0"/>
              <a:t>填写本消息 </a:t>
            </a:r>
            <a:r>
              <a:rPr lang="en-US" altLang="zh-CN" sz="1100" dirty="0"/>
              <a:t>type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m-&gt;next = 0; //</a:t>
            </a:r>
            <a:r>
              <a:rPr lang="zh-CN" altLang="en-US" sz="1100" dirty="0"/>
              <a:t>本消息暂无后续消息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</a:t>
            </a:r>
            <a:r>
              <a:rPr lang="en-US" altLang="zh-CN" sz="1100" dirty="0" err="1"/>
              <a:t>dataaddr</a:t>
            </a:r>
            <a:r>
              <a:rPr lang="en-US" altLang="zh-CN" sz="1100" dirty="0"/>
              <a:t> = (char *)m + 32; //</a:t>
            </a:r>
            <a:r>
              <a:rPr lang="zh-CN" altLang="en-US" sz="1100" dirty="0"/>
              <a:t>数据区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m-&gt;</a:t>
            </a:r>
            <a:r>
              <a:rPr lang="en-US" altLang="zh-CN" sz="1100" dirty="0" err="1"/>
              <a:t>datasize</a:t>
            </a:r>
            <a:r>
              <a:rPr lang="en-US" altLang="zh-CN" sz="1100" dirty="0"/>
              <a:t> = </a:t>
            </a:r>
            <a:r>
              <a:rPr lang="en-US" altLang="zh-CN" sz="1100" dirty="0" err="1"/>
              <a:t>sz</a:t>
            </a:r>
            <a:r>
              <a:rPr lang="en-US" altLang="zh-CN" sz="1100" dirty="0"/>
              <a:t>; //</a:t>
            </a:r>
            <a:r>
              <a:rPr lang="zh-CN" altLang="en-US" sz="1100" dirty="0"/>
              <a:t>数据长度</a:t>
            </a:r>
            <a:endParaRPr lang="en-US" altLang="zh-CN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</a:t>
            </a:r>
            <a:r>
              <a:rPr lang="en-US" altLang="zh-CN" sz="1100" dirty="0" err="1">
                <a:solidFill>
                  <a:srgbClr val="FF0000"/>
                </a:solidFill>
              </a:rPr>
              <a:t>memmove</a:t>
            </a:r>
            <a:r>
              <a:rPr lang="en-US" altLang="zh-CN" sz="1100" dirty="0">
                <a:solidFill>
                  <a:srgbClr val="FF0000"/>
                </a:solidFill>
              </a:rPr>
              <a:t>(m-&gt;</a:t>
            </a:r>
            <a:r>
              <a:rPr lang="en-US" altLang="zh-CN" sz="1100" dirty="0" err="1">
                <a:solidFill>
                  <a:srgbClr val="FF0000"/>
                </a:solidFill>
              </a:rPr>
              <a:t>dataaddr</a:t>
            </a:r>
            <a:r>
              <a:rPr lang="en-US" altLang="zh-CN" sz="1100" dirty="0">
                <a:solidFill>
                  <a:srgbClr val="FF0000"/>
                </a:solidFill>
              </a:rPr>
              <a:t>, msg, </a:t>
            </a:r>
            <a:r>
              <a:rPr lang="en-US" altLang="zh-CN" sz="1100" dirty="0" err="1">
                <a:solidFill>
                  <a:srgbClr val="FF0000"/>
                </a:solidFill>
              </a:rPr>
              <a:t>sz</a:t>
            </a:r>
            <a:r>
              <a:rPr lang="en-US" altLang="zh-CN" sz="1100" dirty="0">
                <a:solidFill>
                  <a:srgbClr val="FF0000"/>
                </a:solidFill>
              </a:rPr>
              <a:t>); </a:t>
            </a:r>
            <a:r>
              <a:rPr lang="en-US" altLang="zh-CN" sz="1100" dirty="0"/>
              <a:t>//</a:t>
            </a:r>
            <a:r>
              <a:rPr lang="zh-CN" altLang="en-US" sz="1100" dirty="0"/>
              <a:t>拷贝消息数据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curbytes</a:t>
            </a:r>
            <a:r>
              <a:rPr lang="en-US" altLang="zh-CN" sz="1100" dirty="0"/>
              <a:t> += (</a:t>
            </a:r>
            <a:r>
              <a:rPr lang="en-US" altLang="zh-CN" sz="1100" dirty="0" err="1"/>
              <a:t>sz+32</a:t>
            </a:r>
            <a:r>
              <a:rPr lang="en-US" altLang="zh-CN" sz="1100" dirty="0"/>
              <a:t>); //</a:t>
            </a:r>
            <a:r>
              <a:rPr lang="zh-CN" altLang="en-US" sz="1100" dirty="0"/>
              <a:t>可用空间缩减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for(int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=0;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rstart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 //</a:t>
            </a:r>
            <a:r>
              <a:rPr lang="zh-CN" altLang="en-US" sz="1100" dirty="0"/>
              <a:t>唤醒所有读阻塞进程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wakeup(</a:t>
            </a:r>
            <a:r>
              <a:rPr lang="en-US" altLang="zh-CN" sz="1100" dirty="0" err="1"/>
              <a:t>rqueue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</a:t>
            </a:r>
            <a:r>
              <a:rPr lang="en-US" altLang="zh-CN" sz="1100" dirty="0" err="1"/>
              <a:t>rstart</a:t>
            </a:r>
            <a:r>
              <a:rPr lang="en-US" altLang="zh-CN" sz="1100" dirty="0"/>
              <a:t> = 0; //</a:t>
            </a:r>
            <a:r>
              <a:rPr lang="zh-CN" altLang="en-US" sz="1100" dirty="0"/>
              <a:t>读阻塞队列置空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release(&amp;</a:t>
            </a:r>
            <a:r>
              <a:rPr lang="en-US" altLang="zh-CN" sz="1100" dirty="0" err="1"/>
              <a:t>mqlock</a:t>
            </a:r>
            <a:r>
              <a:rPr lang="en-US" altLang="zh-CN" sz="11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} else { //</a:t>
            </a:r>
            <a:r>
              <a:rPr lang="zh-CN" altLang="en-US" sz="1100" dirty="0"/>
              <a:t>空间不足，进程睡眠在 </a:t>
            </a:r>
            <a:r>
              <a:rPr lang="en-US" altLang="zh-CN" sz="1100" dirty="0" err="1"/>
              <a:t>wqueue</a:t>
            </a:r>
            <a:r>
              <a:rPr lang="en-US" altLang="zh-CN" sz="1100" dirty="0"/>
              <a:t> </a:t>
            </a:r>
            <a:r>
              <a:rPr lang="zh-CN" altLang="en-US" sz="1100" dirty="0"/>
              <a:t>阻塞队列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</a:t>
            </a:r>
            <a:r>
              <a:rPr lang="en-US" altLang="zh-CN" sz="1100" dirty="0" err="1"/>
              <a:t>msgsnd</a:t>
            </a:r>
            <a:r>
              <a:rPr lang="en-US" altLang="zh-CN" sz="1100" dirty="0"/>
              <a:t>: can not </a:t>
            </a:r>
            <a:r>
              <a:rPr lang="en-US" altLang="zh-CN" sz="1100" dirty="0" err="1"/>
              <a:t>alloc</a:t>
            </a:r>
            <a:r>
              <a:rPr lang="en-US" altLang="zh-CN" sz="1100" dirty="0"/>
              <a:t>: </a:t>
            </a:r>
            <a:r>
              <a:rPr lang="en-US" altLang="zh-CN" sz="1100" dirty="0" err="1"/>
              <a:t>pthread</a:t>
            </a:r>
            <a:r>
              <a:rPr lang="en-US" altLang="zh-CN" sz="1100" dirty="0"/>
              <a:t>: %d sleep.\</a:t>
            </a:r>
            <a:r>
              <a:rPr lang="en-US" altLang="zh-CN" sz="1100" dirty="0" err="1"/>
              <a:t>n",proc</a:t>
            </a:r>
            <a:r>
              <a:rPr lang="en-US" altLang="zh-CN" sz="1100" dirty="0"/>
              <a:t>-&gt;</a:t>
            </a:r>
            <a:r>
              <a:rPr lang="en-US" altLang="zh-CN" sz="1100" dirty="0" err="1"/>
              <a:t>pid</a:t>
            </a:r>
            <a:r>
              <a:rPr lang="en-US" altLang="zh-CN" sz="11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/>
              <a:t>wqueue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wstart</a:t>
            </a:r>
            <a:r>
              <a:rPr lang="en-US" altLang="zh-CN" sz="1100" dirty="0"/>
              <a:t>++] = proc; //</a:t>
            </a:r>
            <a:r>
              <a:rPr lang="zh-CN" altLang="en-US" sz="1100" dirty="0"/>
              <a:t>环形队列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		sleep(proc,&amp;</a:t>
            </a:r>
            <a:r>
              <a:rPr lang="en-US" altLang="zh-CN" sz="1100" dirty="0" err="1"/>
              <a:t>mqlock</a:t>
            </a:r>
            <a:r>
              <a:rPr lang="en-US" altLang="zh-CN" sz="11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…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9205774-6D17-49CC-BD5D-1F22C703094B}"/>
              </a:ext>
            </a:extLst>
          </p:cNvPr>
          <p:cNvGrpSpPr/>
          <p:nvPr/>
        </p:nvGrpSpPr>
        <p:grpSpPr>
          <a:xfrm>
            <a:off x="1895250" y="2500990"/>
            <a:ext cx="3787643" cy="1148949"/>
            <a:chOff x="-2414176" y="3438778"/>
            <a:chExt cx="3822597" cy="103526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6BEF36-F66E-4602-A886-C7B36650231C}"/>
                </a:ext>
              </a:extLst>
            </p:cNvPr>
            <p:cNvSpPr/>
            <p:nvPr/>
          </p:nvSpPr>
          <p:spPr bwMode="auto">
            <a:xfrm>
              <a:off x="-2414176" y="3438778"/>
              <a:ext cx="3584089" cy="103526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BFF6075-2BC2-419B-AE1F-20535ABE82BD}"/>
                </a:ext>
              </a:extLst>
            </p:cNvPr>
            <p:cNvCxnSpPr>
              <a:cxnSpLocks/>
              <a:stCxn id="23" idx="1"/>
              <a:endCxn id="7" idx="3"/>
            </p:cNvCxnSpPr>
            <p:nvPr/>
          </p:nvCxnSpPr>
          <p:spPr bwMode="auto">
            <a:xfrm flipH="1" flipV="1">
              <a:off x="1169913" y="3956413"/>
              <a:ext cx="238508" cy="5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88B8084-FE7B-4051-9635-66DA21AFB2CE}"/>
              </a:ext>
            </a:extLst>
          </p:cNvPr>
          <p:cNvSpPr txBox="1"/>
          <p:nvPr/>
        </p:nvSpPr>
        <p:spPr>
          <a:xfrm>
            <a:off x="5682893" y="2912764"/>
            <a:ext cx="3096216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初始化</a:t>
            </a:r>
            <a:r>
              <a:rPr lang="en-US" altLang="zh-CN" dirty="0" err="1"/>
              <a:t>msq</a:t>
            </a:r>
            <a:r>
              <a:rPr lang="zh-CN" altLang="en-US" dirty="0"/>
              <a:t>数据结构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644CAF-767D-4D08-918B-8969ACE0E22B}"/>
              </a:ext>
            </a:extLst>
          </p:cNvPr>
          <p:cNvSpPr txBox="1"/>
          <p:nvPr/>
        </p:nvSpPr>
        <p:spPr>
          <a:xfrm>
            <a:off x="879807" y="1125857"/>
            <a:ext cx="7487720" cy="39780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3-46 </a:t>
            </a:r>
            <a:r>
              <a:rPr lang="en-US" altLang="zh-CN" sz="1050" dirty="0" err="1"/>
              <a:t>msgrcv</a:t>
            </a:r>
            <a:r>
              <a:rPr lang="en-US" altLang="zh-CN" sz="1050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while(1){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struct msg *m = 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msgs</a:t>
            </a:r>
            <a:r>
              <a:rPr lang="en-US" altLang="zh-CN" sz="1100" dirty="0"/>
              <a:t>-&gt;next;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struct msg *pre = 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msgs</a:t>
            </a:r>
            <a:r>
              <a:rPr lang="en-US" altLang="zh-CN" sz="1100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while (m !=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if(m-&gt;type == type){ //</a:t>
            </a:r>
            <a:r>
              <a:rPr lang="zh-CN" altLang="en-US" sz="1100" dirty="0"/>
              <a:t>找到要读取的消息类型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>
                <a:solidFill>
                  <a:srgbClr val="FF0000"/>
                </a:solidFill>
              </a:rPr>
              <a:t>copyoutstr</a:t>
            </a:r>
            <a:r>
              <a:rPr lang="en-US" altLang="zh-CN" sz="1100" dirty="0">
                <a:solidFill>
                  <a:srgbClr val="FF0000"/>
                </a:solidFill>
              </a:rPr>
              <a:t>(proc-&gt;</a:t>
            </a:r>
            <a:r>
              <a:rPr lang="en-US" altLang="zh-CN" sz="1100" dirty="0" err="1">
                <a:solidFill>
                  <a:srgbClr val="FF0000"/>
                </a:solidFill>
              </a:rPr>
              <a:t>pagetable</a:t>
            </a:r>
            <a:r>
              <a:rPr lang="en-US" altLang="zh-CN" sz="1100" dirty="0">
                <a:solidFill>
                  <a:srgbClr val="FF0000"/>
                </a:solidFill>
              </a:rPr>
              <a:t>, </a:t>
            </a:r>
            <a:r>
              <a:rPr lang="en-US" altLang="zh-CN" sz="1100" dirty="0" err="1">
                <a:solidFill>
                  <a:srgbClr val="FF0000"/>
                </a:solidFill>
              </a:rPr>
              <a:t>addr</a:t>
            </a:r>
            <a:r>
              <a:rPr lang="en-US" altLang="zh-CN" sz="1100" dirty="0">
                <a:solidFill>
                  <a:srgbClr val="FF0000"/>
                </a:solidFill>
              </a:rPr>
              <a:t>, m-&gt;</a:t>
            </a:r>
            <a:r>
              <a:rPr lang="en-US" altLang="zh-CN" sz="1100" dirty="0" err="1">
                <a:solidFill>
                  <a:srgbClr val="FF0000"/>
                </a:solidFill>
              </a:rPr>
              <a:t>dataaddr</a:t>
            </a:r>
            <a:r>
              <a:rPr lang="en-US" altLang="zh-CN" sz="1100" dirty="0">
                <a:solidFill>
                  <a:srgbClr val="FF0000"/>
                </a:solidFill>
              </a:rPr>
              <a:t>, </a:t>
            </a:r>
            <a:r>
              <a:rPr lang="en-US" altLang="zh-CN" sz="1100" dirty="0" err="1">
                <a:solidFill>
                  <a:srgbClr val="FF0000"/>
                </a:solidFill>
              </a:rPr>
              <a:t>sz</a:t>
            </a:r>
            <a:r>
              <a:rPr lang="en-US" altLang="zh-CN" sz="1100" dirty="0">
                <a:solidFill>
                  <a:srgbClr val="FF0000"/>
                </a:solidFill>
              </a:rPr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pre-&gt;next = m-&gt;next; //</a:t>
            </a:r>
            <a:r>
              <a:rPr lang="zh-CN" altLang="en-US" sz="1100" dirty="0"/>
              <a:t>将已读取的消息从消息队列中删除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/>
              <a:t>mqs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mqid</a:t>
            </a:r>
            <a:r>
              <a:rPr lang="en-US" altLang="zh-CN" sz="1100" dirty="0"/>
              <a:t>].</a:t>
            </a:r>
            <a:r>
              <a:rPr lang="en-US" altLang="zh-CN" sz="1100" dirty="0" err="1"/>
              <a:t>curbytes</a:t>
            </a:r>
            <a:r>
              <a:rPr lang="en-US" altLang="zh-CN" sz="1100" dirty="0"/>
              <a:t> -= (m-&gt;</a:t>
            </a:r>
            <a:r>
              <a:rPr lang="en-US" altLang="zh-CN" sz="1100" dirty="0" err="1"/>
              <a:t>datasize</a:t>
            </a:r>
            <a:r>
              <a:rPr lang="en-US" altLang="zh-CN" sz="1100" dirty="0"/>
              <a:t> + 32); //</a:t>
            </a:r>
            <a:r>
              <a:rPr lang="zh-CN" altLang="en-US" sz="1100" dirty="0"/>
              <a:t>释放消息空间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>
                <a:solidFill>
                  <a:srgbClr val="FF0000"/>
                </a:solidFill>
              </a:rPr>
              <a:t>reloc</a:t>
            </a:r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</a:rPr>
              <a:t>mqid</a:t>
            </a:r>
            <a:r>
              <a:rPr lang="en-US" altLang="zh-CN" sz="1100" dirty="0">
                <a:solidFill>
                  <a:srgbClr val="FF0000"/>
                </a:solidFill>
              </a:rPr>
              <a:t>); </a:t>
            </a:r>
            <a:r>
              <a:rPr lang="en-US" altLang="zh-CN" sz="1100" dirty="0"/>
              <a:t>//</a:t>
            </a:r>
            <a:r>
              <a:rPr lang="zh-CN" altLang="en-US" sz="1100" dirty="0"/>
              <a:t>重新整理内存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for(int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=0;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wstart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 //</a:t>
            </a:r>
            <a:r>
              <a:rPr lang="zh-CN" altLang="en-US" sz="1100" dirty="0"/>
              <a:t>唤醒写阻塞进程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	wakeup(</a:t>
            </a:r>
            <a:r>
              <a:rPr lang="en-US" altLang="zh-CN" sz="1100" dirty="0" err="1"/>
              <a:t>wqueue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</a:t>
            </a:r>
            <a:r>
              <a:rPr lang="en-US" altLang="zh-CN" sz="1100" dirty="0" err="1"/>
              <a:t>wstart</a:t>
            </a:r>
            <a:r>
              <a:rPr lang="en-US" altLang="zh-CN" sz="1100" dirty="0"/>
              <a:t> = 0; //</a:t>
            </a:r>
            <a:r>
              <a:rPr lang="zh-CN" altLang="en-US" sz="1100" dirty="0"/>
              <a:t>写阻塞队列置空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release(&amp;</a:t>
            </a:r>
            <a:r>
              <a:rPr lang="en-US" altLang="zh-CN" sz="1100" dirty="0" err="1"/>
              <a:t>mqlock</a:t>
            </a:r>
            <a:r>
              <a:rPr lang="en-US" altLang="zh-CN" sz="110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	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100" dirty="0"/>
              <a:t> 	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F6B153-71E5-4484-83BF-97ECA1636B28}"/>
              </a:ext>
            </a:extLst>
          </p:cNvPr>
          <p:cNvSpPr txBox="1"/>
          <p:nvPr/>
        </p:nvSpPr>
        <p:spPr>
          <a:xfrm>
            <a:off x="5848394" y="3028980"/>
            <a:ext cx="3096216" cy="83099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将</a:t>
            </a:r>
            <a:r>
              <a:rPr lang="en-US" altLang="zh-CN" dirty="0"/>
              <a:t>m-&gt;</a:t>
            </a:r>
            <a:r>
              <a:rPr lang="en-US" altLang="zh-CN" dirty="0" err="1"/>
              <a:t>dataaddr</a:t>
            </a:r>
            <a:r>
              <a:rPr lang="zh-CN" altLang="en-US" dirty="0"/>
              <a:t>地址开始处的</a:t>
            </a:r>
            <a:r>
              <a:rPr lang="en-US" altLang="zh-CN" dirty="0" err="1"/>
              <a:t>sz</a:t>
            </a:r>
            <a:r>
              <a:rPr lang="zh-CN" altLang="en-US" dirty="0"/>
              <a:t>字节大小的数据映射到进程虚拟地址</a:t>
            </a:r>
            <a:r>
              <a:rPr lang="en-US" altLang="zh-CN" dirty="0" err="1"/>
              <a:t>addr</a:t>
            </a:r>
            <a:r>
              <a:rPr lang="zh-CN" altLang="en-US" dirty="0"/>
              <a:t>开始处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B0D399-2B14-4C55-B092-3BAF8D7F2410}"/>
              </a:ext>
            </a:extLst>
          </p:cNvPr>
          <p:cNvGrpSpPr/>
          <p:nvPr/>
        </p:nvGrpSpPr>
        <p:grpSpPr>
          <a:xfrm>
            <a:off x="2699870" y="2315769"/>
            <a:ext cx="4696632" cy="713213"/>
            <a:chOff x="-2414176" y="3438778"/>
            <a:chExt cx="4739974" cy="64264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9ED5AD1-570A-4E39-90F9-11A9A3190CE0}"/>
                </a:ext>
              </a:extLst>
            </p:cNvPr>
            <p:cNvSpPr/>
            <p:nvPr/>
          </p:nvSpPr>
          <p:spPr bwMode="auto">
            <a:xfrm>
              <a:off x="-2414176" y="3438778"/>
              <a:ext cx="3584089" cy="182407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9BCBF06-7031-4FF7-A20D-4C243F2A064B}"/>
                </a:ext>
              </a:extLst>
            </p:cNvPr>
            <p:cNvCxnSpPr>
              <a:cxnSpLocks/>
              <a:stCxn id="9" idx="0"/>
              <a:endCxn id="15" idx="3"/>
            </p:cNvCxnSpPr>
            <p:nvPr/>
          </p:nvCxnSpPr>
          <p:spPr bwMode="auto">
            <a:xfrm flipH="1" flipV="1">
              <a:off x="1169913" y="3529981"/>
              <a:ext cx="1155885" cy="551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6117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创建消息队列</a:t>
            </a:r>
            <a:endParaRPr lang="en-US" altLang="zh-CN" sz="2000" dirty="0"/>
          </a:p>
          <a:p>
            <a:pPr lvl="1"/>
            <a:r>
              <a:rPr lang="zh-CN" altLang="en-US" sz="2000" dirty="0"/>
              <a:t>消息存储空间管理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发送和接收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撤销消息队列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02B60-8457-4244-8C08-12FF2AE792BE}"/>
              </a:ext>
            </a:extLst>
          </p:cNvPr>
          <p:cNvSpPr txBox="1"/>
          <p:nvPr/>
        </p:nvSpPr>
        <p:spPr>
          <a:xfrm>
            <a:off x="827740" y="1750250"/>
            <a:ext cx="4095895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3-47 </a:t>
            </a:r>
            <a:r>
              <a:rPr lang="en-US" altLang="zh-CN" sz="1050" dirty="0" err="1"/>
              <a:t>releasemq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rmmq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releasemq2</a:t>
            </a:r>
            <a:r>
              <a:rPr lang="en-US" altLang="zh-CN" sz="1050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void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rmmq</a:t>
            </a:r>
            <a:r>
              <a:rPr lang="en-US" altLang="zh-CN" sz="1050" dirty="0"/>
              <a:t>(int </a:t>
            </a:r>
            <a:r>
              <a:rPr lang="en-US" altLang="zh-CN" sz="1050" dirty="0" err="1"/>
              <a:t>mqid</a:t>
            </a:r>
            <a:r>
              <a:rPr lang="en-US" altLang="zh-CN" sz="1050" dirty="0">
                <a:solidFill>
                  <a:srgbClr val="FF0000"/>
                </a:solidFill>
              </a:rPr>
              <a:t>)//</a:t>
            </a:r>
            <a:r>
              <a:rPr lang="zh-CN" altLang="en-US" sz="1050" dirty="0">
                <a:solidFill>
                  <a:srgbClr val="FF0000"/>
                </a:solidFill>
              </a:rPr>
              <a:t>回收消息队列的物理内存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//</a:t>
            </a:r>
            <a:r>
              <a:rPr lang="en-US" altLang="zh-CN" sz="1050" dirty="0" err="1"/>
              <a:t>cprintf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rmmq</a:t>
            </a:r>
            <a:r>
              <a:rPr lang="en-US" altLang="zh-CN" sz="1050" dirty="0"/>
              <a:t>: %d.\n",</a:t>
            </a:r>
            <a:r>
              <a:rPr lang="en-US" altLang="zh-CN" sz="1050" dirty="0" err="1"/>
              <a:t>mqid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/>
              <a:t>kfree</a:t>
            </a:r>
            <a:r>
              <a:rPr lang="en-US" altLang="zh-CN" sz="1050" dirty="0"/>
              <a:t>((char *)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</a:t>
            </a:r>
            <a:r>
              <a:rPr lang="en-US" altLang="zh-CN" sz="1050" dirty="0" err="1"/>
              <a:t>mqid</a:t>
            </a:r>
            <a:r>
              <a:rPr lang="en-US" altLang="zh-CN" sz="1050" dirty="0"/>
              <a:t>].</a:t>
            </a:r>
            <a:r>
              <a:rPr lang="en-US" altLang="zh-CN" sz="1050" dirty="0" err="1"/>
              <a:t>msgs</a:t>
            </a:r>
            <a:r>
              <a:rPr lang="en-US" altLang="zh-CN" sz="1050" dirty="0"/>
              <a:t>); //</a:t>
            </a:r>
            <a:r>
              <a:rPr lang="zh-CN" altLang="en-US" sz="1050" dirty="0"/>
              <a:t>回收物理内存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</a:t>
            </a:r>
            <a:r>
              <a:rPr lang="en-US" altLang="zh-CN" sz="1050" dirty="0" err="1"/>
              <a:t>mqid</a:t>
            </a:r>
            <a:r>
              <a:rPr lang="en-US" altLang="zh-CN" sz="1050" dirty="0"/>
              <a:t>].status =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D698C8-B2D9-472C-B0CD-D9F7858E7935}"/>
              </a:ext>
            </a:extLst>
          </p:cNvPr>
          <p:cNvSpPr txBox="1"/>
          <p:nvPr/>
        </p:nvSpPr>
        <p:spPr>
          <a:xfrm>
            <a:off x="899744" y="3284990"/>
            <a:ext cx="5760401" cy="251607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3-47 </a:t>
            </a:r>
            <a:r>
              <a:rPr lang="en-US" altLang="zh-CN" sz="1050" dirty="0" err="1"/>
              <a:t>releasemq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rmmq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releasemq2</a:t>
            </a:r>
            <a:r>
              <a:rPr lang="en-US" altLang="zh-CN" sz="1050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void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releasemq</a:t>
            </a:r>
            <a:r>
              <a:rPr lang="en-US" altLang="zh-CN" sz="1050" dirty="0"/>
              <a:t>(</a:t>
            </a:r>
            <a:r>
              <a:rPr lang="en-US" altLang="zh-CN" sz="1050" dirty="0" err="1"/>
              <a:t>uint</a:t>
            </a:r>
            <a:r>
              <a:rPr lang="en-US" altLang="zh-CN" sz="1050" dirty="0"/>
              <a:t> key)//</a:t>
            </a:r>
            <a:r>
              <a:rPr lang="zh-CN" altLang="en-US" sz="1050" dirty="0">
                <a:solidFill>
                  <a:srgbClr val="FF0000"/>
                </a:solidFill>
              </a:rPr>
              <a:t>撤销操作，即对</a:t>
            </a:r>
            <a:r>
              <a:rPr lang="en-US" altLang="zh-CN" sz="1050" dirty="0">
                <a:solidFill>
                  <a:srgbClr val="FF0000"/>
                </a:solidFill>
              </a:rPr>
              <a:t>key</a:t>
            </a:r>
            <a:r>
              <a:rPr lang="zh-CN" altLang="en-US" sz="1050" dirty="0">
                <a:solidFill>
                  <a:srgbClr val="FF0000"/>
                </a:solidFill>
              </a:rPr>
              <a:t>对应的</a:t>
            </a:r>
            <a:r>
              <a:rPr lang="en-US" altLang="zh-CN" sz="1050" dirty="0" err="1">
                <a:solidFill>
                  <a:srgbClr val="FF0000"/>
                </a:solidFill>
              </a:rPr>
              <a:t>mq</a:t>
            </a:r>
            <a:r>
              <a:rPr lang="zh-CN" altLang="en-US" sz="1050" dirty="0">
                <a:solidFill>
                  <a:srgbClr val="FF0000"/>
                </a:solidFill>
              </a:rPr>
              <a:t>计数</a:t>
            </a:r>
            <a:r>
              <a:rPr lang="en-US" altLang="zh-CN" sz="1050" dirty="0" err="1">
                <a:solidFill>
                  <a:srgbClr val="FF0000"/>
                </a:solidFill>
              </a:rPr>
              <a:t>refcount</a:t>
            </a:r>
            <a:r>
              <a:rPr lang="zh-CN" altLang="en-US" sz="1050" dirty="0">
                <a:solidFill>
                  <a:srgbClr val="FF0000"/>
                </a:solidFill>
              </a:rPr>
              <a:t>减</a:t>
            </a:r>
            <a:r>
              <a:rPr lang="en-US" altLang="zh-CN" sz="1050" dirty="0">
                <a:solidFill>
                  <a:srgbClr val="FF0000"/>
                </a:solidFill>
              </a:rPr>
              <a:t>1</a:t>
            </a:r>
            <a:r>
              <a:rPr lang="zh-CN" altLang="en-US" sz="1050" dirty="0">
                <a:solidFill>
                  <a:srgbClr val="FF0000"/>
                </a:solidFill>
              </a:rPr>
              <a:t>，当无人使用时，进行不要的物理内存回收操作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//</a:t>
            </a:r>
            <a:r>
              <a:rPr lang="en-US" altLang="zh-CN" sz="1050" dirty="0" err="1"/>
              <a:t>cprintf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releasemq</a:t>
            </a:r>
            <a:r>
              <a:rPr lang="en-US" altLang="zh-CN" sz="1050" dirty="0"/>
              <a:t>: %d.\</a:t>
            </a:r>
            <a:r>
              <a:rPr lang="en-US" altLang="zh-CN" sz="1050" dirty="0" err="1"/>
              <a:t>n",key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	int </a:t>
            </a:r>
            <a:r>
              <a:rPr lang="en-US" altLang="zh-CN" sz="1050" dirty="0" err="1"/>
              <a:t>idx</a:t>
            </a:r>
            <a:r>
              <a:rPr lang="en-US" altLang="zh-CN" sz="1050" dirty="0"/>
              <a:t>= </a:t>
            </a:r>
            <a:r>
              <a:rPr lang="en-US" altLang="zh-CN" sz="1050" dirty="0" err="1"/>
              <a:t>findkey</a:t>
            </a:r>
            <a:r>
              <a:rPr lang="en-US" altLang="zh-CN" sz="1050" dirty="0"/>
              <a:t>(key);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	if (</a:t>
            </a:r>
            <a:r>
              <a:rPr lang="en-US" altLang="zh-CN" sz="1050" dirty="0" err="1"/>
              <a:t>idx</a:t>
            </a:r>
            <a:r>
              <a:rPr lang="en-US" altLang="zh-CN" sz="1050" dirty="0"/>
              <a:t>!=-1){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acquire(&amp;</a:t>
            </a:r>
            <a:r>
              <a:rPr lang="en-US" altLang="zh-CN" sz="1050" dirty="0" err="1"/>
              <a:t>mqlock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idx</a:t>
            </a:r>
            <a:r>
              <a:rPr lang="en-US" altLang="zh-CN" sz="1050" dirty="0"/>
              <a:t>].</a:t>
            </a:r>
            <a:r>
              <a:rPr lang="en-US" altLang="zh-CN" sz="1050" dirty="0" err="1"/>
              <a:t>refcount</a:t>
            </a:r>
            <a:r>
              <a:rPr lang="en-US" altLang="zh-CN" sz="1050" dirty="0"/>
              <a:t>--; //</a:t>
            </a:r>
            <a:r>
              <a:rPr lang="zh-CN" altLang="en-US" sz="1050" dirty="0"/>
              <a:t>引用数目减 </a:t>
            </a:r>
            <a:r>
              <a:rPr lang="en-US" altLang="zh-CN" sz="1050" dirty="0"/>
              <a:t>1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if(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idx</a:t>
            </a:r>
            <a:r>
              <a:rPr lang="en-US" altLang="zh-CN" sz="1050" dirty="0"/>
              <a:t>].</a:t>
            </a:r>
            <a:r>
              <a:rPr lang="en-US" altLang="zh-CN" sz="1050" dirty="0" err="1"/>
              <a:t>refcount</a:t>
            </a:r>
            <a:r>
              <a:rPr lang="en-US" altLang="zh-CN" sz="1050" dirty="0"/>
              <a:t> == 0) //</a:t>
            </a:r>
            <a:r>
              <a:rPr lang="zh-CN" altLang="en-US" sz="1050" dirty="0"/>
              <a:t>引用数目为 </a:t>
            </a:r>
            <a:r>
              <a:rPr lang="en-US" altLang="zh-CN" sz="1050" dirty="0"/>
              <a:t>0 </a:t>
            </a:r>
            <a:r>
              <a:rPr lang="zh-CN" altLang="en-US" sz="1050" dirty="0"/>
              <a:t>时候需要回收物理内存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>
                <a:solidFill>
                  <a:srgbClr val="FF0000"/>
                </a:solidFill>
              </a:rPr>
              <a:t>rmmq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idx</a:t>
            </a:r>
            <a:r>
              <a:rPr lang="en-US" altLang="zh-CN" sz="1050" dirty="0">
                <a:solidFill>
                  <a:srgbClr val="FF0000"/>
                </a:solidFill>
              </a:rPr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release(&amp;</a:t>
            </a:r>
            <a:r>
              <a:rPr lang="en-US" altLang="zh-CN" sz="1050" dirty="0" err="1"/>
              <a:t>mqlock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D1B240-F8D8-49A4-926F-581FE98FBEAD}"/>
              </a:ext>
            </a:extLst>
          </p:cNvPr>
          <p:cNvSpPr txBox="1"/>
          <p:nvPr/>
        </p:nvSpPr>
        <p:spPr>
          <a:xfrm>
            <a:off x="821462" y="1719496"/>
            <a:ext cx="7106731" cy="26776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3-47 </a:t>
            </a:r>
            <a:r>
              <a:rPr lang="en-US" altLang="zh-CN" sz="1050" dirty="0" err="1"/>
              <a:t>releasemq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rmmq</a:t>
            </a:r>
            <a:r>
              <a:rPr lang="en-US" altLang="zh-CN" sz="1050" dirty="0"/>
              <a:t>()/</a:t>
            </a:r>
            <a:r>
              <a:rPr lang="en-US" altLang="zh-CN" sz="1050" dirty="0" err="1"/>
              <a:t>releasemq2</a:t>
            </a:r>
            <a:r>
              <a:rPr lang="en-US" altLang="zh-CN" sz="1050" dirty="0"/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void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releasemq2</a:t>
            </a:r>
            <a:r>
              <a:rPr lang="en-US" altLang="zh-CN" sz="1050" dirty="0"/>
              <a:t>(int mask)//</a:t>
            </a:r>
            <a:r>
              <a:rPr lang="zh-CN" altLang="en-US" sz="1050" dirty="0">
                <a:solidFill>
                  <a:srgbClr val="FF0000"/>
                </a:solidFill>
              </a:rPr>
              <a:t>将一个进程的所用的全部消息队列撤销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	//</a:t>
            </a:r>
            <a:r>
              <a:rPr lang="en-US" altLang="zh-CN" sz="1050" dirty="0" err="1"/>
              <a:t>cprintf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releasemq</a:t>
            </a:r>
            <a:r>
              <a:rPr lang="en-US" altLang="zh-CN" sz="1050" dirty="0"/>
              <a:t>: %x.\</a:t>
            </a:r>
            <a:r>
              <a:rPr lang="en-US" altLang="zh-CN" sz="1050" dirty="0" err="1"/>
              <a:t>n",mask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acquire(&amp;</a:t>
            </a:r>
            <a:r>
              <a:rPr lang="en-US" altLang="zh-CN" sz="1050" dirty="0" err="1"/>
              <a:t>mqlock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for(int id = </a:t>
            </a:r>
            <a:r>
              <a:rPr lang="en-US" altLang="zh-CN" sz="1050" dirty="0" err="1"/>
              <a:t>0;id</a:t>
            </a:r>
            <a:r>
              <a:rPr lang="en-US" altLang="zh-CN" sz="1050" dirty="0"/>
              <a:t>&lt;</a:t>
            </a:r>
            <a:r>
              <a:rPr lang="en-US" altLang="zh-CN" sz="1050" dirty="0" err="1"/>
              <a:t>MQMAX</a:t>
            </a:r>
            <a:r>
              <a:rPr lang="en-US" altLang="zh-CN" sz="1050" dirty="0"/>
              <a:t>;++id){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if( mask &gt;&gt; id &amp; </a:t>
            </a:r>
            <a:r>
              <a:rPr lang="en-US" altLang="zh-CN" sz="1050" dirty="0" err="1"/>
              <a:t>0x1</a:t>
            </a:r>
            <a:r>
              <a:rPr lang="en-US" altLang="zh-CN" sz="1050" dirty="0"/>
              <a:t>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[id].</a:t>
            </a:r>
            <a:r>
              <a:rPr lang="en-US" altLang="zh-CN" sz="1050" dirty="0" err="1"/>
              <a:t>refcount</a:t>
            </a:r>
            <a:r>
              <a:rPr lang="en-US" altLang="zh-CN" sz="1050" dirty="0"/>
              <a:t>--; //</a:t>
            </a:r>
            <a:r>
              <a:rPr lang="zh-CN" altLang="en-US" sz="1050" dirty="0"/>
              <a:t>引用数目减 </a:t>
            </a:r>
            <a:r>
              <a:rPr lang="en-US" altLang="zh-CN" sz="1050" dirty="0"/>
              <a:t>1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if(</a:t>
            </a:r>
            <a:r>
              <a:rPr lang="en-US" altLang="zh-CN" sz="1050" dirty="0" err="1"/>
              <a:t>mqs</a:t>
            </a:r>
            <a:r>
              <a:rPr lang="en-US" altLang="zh-CN" sz="1050" dirty="0"/>
              <a:t>[id].</a:t>
            </a:r>
            <a:r>
              <a:rPr lang="en-US" altLang="zh-CN" sz="1050" dirty="0" err="1"/>
              <a:t>refcount</a:t>
            </a:r>
            <a:r>
              <a:rPr lang="en-US" altLang="zh-CN" sz="1050" dirty="0"/>
              <a:t> == 0){ //</a:t>
            </a:r>
            <a:r>
              <a:rPr lang="zh-CN" altLang="en-US" sz="1050" dirty="0"/>
              <a:t>引用数目为 </a:t>
            </a:r>
            <a:r>
              <a:rPr lang="en-US" altLang="zh-CN" sz="1050" dirty="0"/>
              <a:t>0 </a:t>
            </a:r>
            <a:r>
              <a:rPr lang="zh-CN" altLang="en-US" sz="1050" dirty="0"/>
              <a:t>时候需要回收物理内存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	</a:t>
            </a:r>
            <a:r>
              <a:rPr lang="en-US" altLang="zh-CN" sz="1050" dirty="0" err="1">
                <a:solidFill>
                  <a:srgbClr val="FF0000"/>
                </a:solidFill>
              </a:rPr>
              <a:t>rmmq</a:t>
            </a:r>
            <a:r>
              <a:rPr lang="en-US" altLang="zh-CN" sz="1050" dirty="0">
                <a:solidFill>
                  <a:srgbClr val="FF0000"/>
                </a:solidFill>
              </a:rPr>
              <a:t>(id);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release(&amp;</a:t>
            </a:r>
            <a:r>
              <a:rPr lang="en-US" altLang="zh-CN" sz="1050" dirty="0" err="1"/>
              <a:t>mqlock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3.3.2.	 </a:t>
            </a:r>
            <a:r>
              <a:rPr lang="zh-CN" altLang="en-US" sz="2800" dirty="0"/>
              <a:t>消息队列的实现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关键数据结构</a:t>
            </a:r>
            <a:endParaRPr lang="en-US" altLang="zh-CN" sz="2400" dirty="0"/>
          </a:p>
          <a:p>
            <a:r>
              <a:rPr lang="zh-CN" altLang="en-US" sz="2400" dirty="0"/>
              <a:t>相关函数</a:t>
            </a:r>
            <a:r>
              <a:rPr lang="zh-CN" altLang="en-US" sz="2400" dirty="0">
                <a:sym typeface="Wingdings" panose="05000000000000000000" pitchFamily="2" charset="2"/>
              </a:rPr>
              <a:t>（包括初始化以及所提供的功能函数）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测试验证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04FC06-C5FA-44DC-B590-D1EDFD190ED0}"/>
              </a:ext>
            </a:extLst>
          </p:cNvPr>
          <p:cNvSpPr txBox="1"/>
          <p:nvPr/>
        </p:nvSpPr>
        <p:spPr>
          <a:xfrm>
            <a:off x="250900" y="1039884"/>
            <a:ext cx="4608320" cy="47782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3-50 </a:t>
            </a:r>
            <a:r>
              <a:rPr lang="zh-CN" altLang="en-US" sz="1050" dirty="0"/>
              <a:t>测试消息队列发送和接受功能的代码</a:t>
            </a: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struct msg{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int type;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char *</a:t>
            </a:r>
            <a:r>
              <a:rPr lang="en-US" altLang="zh-CN" sz="1050" dirty="0" err="1"/>
              <a:t>dataaddr</a:t>
            </a:r>
            <a:r>
              <a:rPr lang="en-US" altLang="zh-CN" sz="1050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  <a:r>
              <a:rPr lang="en-US" altLang="zh-CN" sz="1050" dirty="0" err="1"/>
              <a:t>s1,s2,g</a:t>
            </a:r>
            <a:r>
              <a:rPr lang="en-US" altLang="zh-CN" sz="1050" dirty="0"/>
              <a:t>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void </a:t>
            </a:r>
            <a:r>
              <a:rPr lang="en-US" altLang="zh-CN" sz="1050" dirty="0" err="1">
                <a:solidFill>
                  <a:srgbClr val="FF0000"/>
                </a:solidFill>
              </a:rPr>
              <a:t>msg_test</a:t>
            </a:r>
            <a:r>
              <a:rPr lang="en-US" altLang="zh-CN" sz="1050" dirty="0">
                <a:solidFill>
                  <a:srgbClr val="FF0000"/>
                </a:solidFill>
              </a:rPr>
              <a:t>()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int </a:t>
            </a:r>
            <a:r>
              <a:rPr lang="en-US" altLang="zh-CN" sz="1050" dirty="0" err="1"/>
              <a:t>mqid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mqget</a:t>
            </a:r>
            <a:r>
              <a:rPr lang="en-US" altLang="zh-CN" sz="1050" dirty="0"/>
              <a:t>(123); //</a:t>
            </a:r>
            <a:r>
              <a:rPr lang="zh-CN" altLang="en-US" sz="1050" dirty="0"/>
              <a:t>使用消息队列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// int </a:t>
            </a:r>
            <a:r>
              <a:rPr lang="en-US" altLang="zh-CN" sz="1050" dirty="0" err="1"/>
              <a:t>msg_len</a:t>
            </a:r>
            <a:r>
              <a:rPr lang="en-US" altLang="zh-CN" sz="1050" dirty="0"/>
              <a:t> = 48;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// </a:t>
            </a:r>
            <a:r>
              <a:rPr lang="en-US" altLang="zh-CN" sz="1050" dirty="0" err="1"/>
              <a:t>s1.dataaddr</a:t>
            </a:r>
            <a:r>
              <a:rPr lang="en-US" altLang="zh-CN" sz="1050" dirty="0"/>
              <a:t> = "total </a:t>
            </a:r>
            <a:r>
              <a:rPr lang="en-US" altLang="zh-CN" sz="1050" dirty="0" err="1"/>
              <a:t>number:47</a:t>
            </a:r>
            <a:r>
              <a:rPr lang="en-US" altLang="zh-CN" sz="1050" dirty="0"/>
              <a:t> : hello, this is child process.";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int </a:t>
            </a:r>
            <a:r>
              <a:rPr lang="en-US" altLang="zh-CN" sz="1050" dirty="0" err="1"/>
              <a:t>pid</a:t>
            </a:r>
            <a:r>
              <a:rPr lang="en-US" altLang="zh-CN" sz="1050" dirty="0"/>
              <a:t> = fork();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if(</a:t>
            </a:r>
            <a:r>
              <a:rPr lang="en-US" altLang="zh-CN" sz="1050" dirty="0" err="1"/>
              <a:t>pid</a:t>
            </a:r>
            <a:r>
              <a:rPr lang="en-US" altLang="zh-CN" sz="1050" dirty="0"/>
              <a:t> == 0){ //</a:t>
            </a:r>
            <a:r>
              <a:rPr lang="zh-CN" altLang="en-US" sz="1050" dirty="0">
                <a:solidFill>
                  <a:srgbClr val="FF0000"/>
                </a:solidFill>
              </a:rPr>
              <a:t>子进程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s1.type</a:t>
            </a:r>
            <a:r>
              <a:rPr lang="en-US" altLang="zh-CN" sz="1050" dirty="0"/>
              <a:t> = 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s1.dataaddr</a:t>
            </a:r>
            <a:r>
              <a:rPr lang="en-US" altLang="zh-CN" sz="1050" dirty="0"/>
              <a:t> = "This is the first message!\n";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	    </a:t>
            </a:r>
            <a:r>
              <a:rPr lang="en-US" altLang="zh-CN" sz="1050" dirty="0" err="1">
                <a:solidFill>
                  <a:srgbClr val="FF0000"/>
                </a:solidFill>
              </a:rPr>
              <a:t>msgsnd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</a:t>
            </a:r>
            <a:r>
              <a:rPr lang="en-US" altLang="zh-CN" sz="1050" dirty="0">
                <a:solidFill>
                  <a:srgbClr val="FF0000"/>
                </a:solidFill>
              </a:rPr>
              <a:t>, </a:t>
            </a:r>
            <a:r>
              <a:rPr lang="en-US" altLang="zh-CN" sz="1050" dirty="0" err="1">
                <a:solidFill>
                  <a:srgbClr val="FF0000"/>
                </a:solidFill>
              </a:rPr>
              <a:t>s1.type</a:t>
            </a:r>
            <a:r>
              <a:rPr lang="en-US" altLang="zh-CN" sz="1050" dirty="0">
                <a:solidFill>
                  <a:srgbClr val="FF0000"/>
                </a:solidFill>
              </a:rPr>
              <a:t>, 28, </a:t>
            </a:r>
            <a:r>
              <a:rPr lang="en-US" altLang="zh-CN" sz="1050" dirty="0" err="1">
                <a:solidFill>
                  <a:srgbClr val="FF0000"/>
                </a:solidFill>
              </a:rPr>
              <a:t>s1.dataaddr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发送消息 </a:t>
            </a:r>
            <a:r>
              <a:rPr lang="en-US" altLang="zh-CN" sz="1050" dirty="0">
                <a:solidFill>
                  <a:srgbClr val="FF0000"/>
                </a:solidFill>
              </a:rPr>
              <a:t>1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s1.type</a:t>
            </a:r>
            <a:r>
              <a:rPr lang="en-US" altLang="zh-CN" sz="1050" dirty="0"/>
              <a:t> = 2;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s1.dataaddr</a:t>
            </a:r>
            <a:r>
              <a:rPr lang="en-US" altLang="zh-CN" sz="1050" dirty="0"/>
              <a:t> = "Hello, another message comes!\n";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>
                <a:solidFill>
                  <a:srgbClr val="FF0000"/>
                </a:solidFill>
              </a:rPr>
              <a:t>msgsnd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</a:t>
            </a:r>
            <a:r>
              <a:rPr lang="en-US" altLang="zh-CN" sz="1050" dirty="0">
                <a:solidFill>
                  <a:srgbClr val="FF0000"/>
                </a:solidFill>
              </a:rPr>
              <a:t>, </a:t>
            </a:r>
            <a:r>
              <a:rPr lang="en-US" altLang="zh-CN" sz="1050" dirty="0" err="1">
                <a:solidFill>
                  <a:srgbClr val="FF0000"/>
                </a:solidFill>
              </a:rPr>
              <a:t>s1.type</a:t>
            </a:r>
            <a:r>
              <a:rPr lang="en-US" altLang="zh-CN" sz="1050" dirty="0">
                <a:solidFill>
                  <a:srgbClr val="FF0000"/>
                </a:solidFill>
              </a:rPr>
              <a:t>, 31, </a:t>
            </a:r>
            <a:r>
              <a:rPr lang="en-US" altLang="zh-CN" sz="1050" dirty="0" err="1">
                <a:solidFill>
                  <a:srgbClr val="FF0000"/>
                </a:solidFill>
              </a:rPr>
              <a:t>s1.dataaddr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发送消息 </a:t>
            </a:r>
            <a:r>
              <a:rPr lang="en-US" altLang="zh-CN" sz="1050" dirty="0">
                <a:solidFill>
                  <a:srgbClr val="FF0000"/>
                </a:solidFill>
              </a:rPr>
              <a:t>2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s1.type</a:t>
            </a:r>
            <a:r>
              <a:rPr lang="en-US" altLang="zh-CN" sz="1050" dirty="0"/>
              <a:t> = 3;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/>
              <a:t>s1.dataaddr</a:t>
            </a:r>
            <a:r>
              <a:rPr lang="en-US" altLang="zh-CN" sz="1050" dirty="0"/>
              <a:t> = "This is the third message, and this message has great many characters!\n";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  </a:t>
            </a:r>
            <a:r>
              <a:rPr lang="en-US" altLang="zh-CN" sz="1050" dirty="0" err="1">
                <a:solidFill>
                  <a:srgbClr val="FF0000"/>
                </a:solidFill>
              </a:rPr>
              <a:t>msgsnd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</a:t>
            </a:r>
            <a:r>
              <a:rPr lang="en-US" altLang="zh-CN" sz="1050" dirty="0">
                <a:solidFill>
                  <a:srgbClr val="FF0000"/>
                </a:solidFill>
              </a:rPr>
              <a:t>, </a:t>
            </a:r>
            <a:r>
              <a:rPr lang="en-US" altLang="zh-CN" sz="1050" dirty="0" err="1">
                <a:solidFill>
                  <a:srgbClr val="FF0000"/>
                </a:solidFill>
              </a:rPr>
              <a:t>s1.type</a:t>
            </a:r>
            <a:r>
              <a:rPr lang="en-US" altLang="zh-CN" sz="1050" dirty="0">
                <a:solidFill>
                  <a:srgbClr val="FF0000"/>
                </a:solidFill>
              </a:rPr>
              <a:t>, 72, </a:t>
            </a:r>
            <a:r>
              <a:rPr lang="en-US" altLang="zh-CN" sz="1050" dirty="0" err="1">
                <a:solidFill>
                  <a:srgbClr val="FF0000"/>
                </a:solidFill>
              </a:rPr>
              <a:t>s1.dataaddr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发送消息 </a:t>
            </a:r>
            <a:r>
              <a:rPr lang="en-US" altLang="zh-CN" sz="1050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	   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("all messages have been sent.\n");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92F319-A595-4CD3-B181-723046304EFB}"/>
              </a:ext>
            </a:extLst>
          </p:cNvPr>
          <p:cNvSpPr txBox="1"/>
          <p:nvPr/>
        </p:nvSpPr>
        <p:spPr>
          <a:xfrm>
            <a:off x="4859220" y="1034959"/>
            <a:ext cx="4177090" cy="47782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dirty="0"/>
              <a:t>代码 </a:t>
            </a:r>
            <a:r>
              <a:rPr lang="en-US" altLang="zh-CN" sz="1050" dirty="0"/>
              <a:t>3-50 </a:t>
            </a:r>
            <a:r>
              <a:rPr lang="zh-CN" altLang="en-US" sz="1050" dirty="0"/>
              <a:t>测试消息队列发送和接受功能的代码</a:t>
            </a: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 else if (</a:t>
            </a:r>
            <a:r>
              <a:rPr lang="en-US" altLang="zh-CN" sz="1050" dirty="0" err="1"/>
              <a:t>pid</a:t>
            </a:r>
            <a:r>
              <a:rPr lang="en-US" altLang="zh-CN" sz="1050" dirty="0"/>
              <a:t> &gt;0) //</a:t>
            </a:r>
            <a:r>
              <a:rPr lang="zh-CN" altLang="en-US" sz="1050" dirty="0">
                <a:solidFill>
                  <a:srgbClr val="FF0000"/>
                </a:solidFill>
              </a:rPr>
              <a:t>以下是父进程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sleep(10); // sleep </a:t>
            </a:r>
            <a:r>
              <a:rPr lang="zh-CN" altLang="en-US" sz="1050" dirty="0"/>
              <a:t>保证子进程消息写入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g.dataaddr</a:t>
            </a:r>
            <a:r>
              <a:rPr lang="en-US" altLang="zh-CN" sz="1050" dirty="0"/>
              <a:t> = malloc(70);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g.type</a:t>
            </a:r>
            <a:r>
              <a:rPr lang="en-US" altLang="zh-CN" sz="1050" dirty="0"/>
              <a:t> = 2;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>
                <a:solidFill>
                  <a:srgbClr val="FF0000"/>
                </a:solidFill>
              </a:rPr>
              <a:t>msgrcv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mqid,g.type</a:t>
            </a:r>
            <a:r>
              <a:rPr lang="en-US" altLang="zh-CN" sz="1050" dirty="0">
                <a:solidFill>
                  <a:srgbClr val="FF0000"/>
                </a:solidFill>
              </a:rPr>
              <a:t>, 31, (</a:t>
            </a:r>
            <a:r>
              <a:rPr lang="en-US" altLang="zh-CN" sz="1050" dirty="0" err="1">
                <a:solidFill>
                  <a:srgbClr val="FF0000"/>
                </a:solidFill>
              </a:rPr>
              <a:t>uint64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 err="1">
                <a:solidFill>
                  <a:srgbClr val="FF0000"/>
                </a:solidFill>
              </a:rPr>
              <a:t>g.dataaddr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读入消息 </a:t>
            </a:r>
            <a:r>
              <a:rPr lang="en-US" altLang="zh-CN" sz="1050" dirty="0">
                <a:solidFill>
                  <a:srgbClr val="FF0000"/>
                </a:solidFill>
              </a:rPr>
              <a:t>2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("receive the %</a:t>
            </a:r>
            <a:r>
              <a:rPr lang="en-US" altLang="zh-CN" sz="1050" dirty="0" err="1"/>
              <a:t>dth</a:t>
            </a:r>
            <a:r>
              <a:rPr lang="en-US" altLang="zh-CN" sz="1050" dirty="0"/>
              <a:t> message</a:t>
            </a:r>
            <a:r>
              <a:rPr lang="zh-CN" altLang="en-US" sz="1050" dirty="0"/>
              <a:t>： </a:t>
            </a:r>
            <a:r>
              <a:rPr lang="en-US" altLang="zh-CN" sz="1050" dirty="0"/>
              <a:t>%s\n", 2, </a:t>
            </a:r>
            <a:r>
              <a:rPr lang="en-US" altLang="zh-CN" sz="1050" dirty="0" err="1"/>
              <a:t>g.dataaddr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g.type</a:t>
            </a:r>
            <a:r>
              <a:rPr lang="en-US" altLang="zh-CN" sz="1050" dirty="0"/>
              <a:t> = 1;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>
                <a:solidFill>
                  <a:srgbClr val="FF0000"/>
                </a:solidFill>
              </a:rPr>
              <a:t>msgrcv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mqid,g.type</a:t>
            </a:r>
            <a:r>
              <a:rPr lang="en-US" altLang="zh-CN" sz="1050" dirty="0">
                <a:solidFill>
                  <a:srgbClr val="FF0000"/>
                </a:solidFill>
              </a:rPr>
              <a:t>, 28, (</a:t>
            </a:r>
            <a:r>
              <a:rPr lang="en-US" altLang="zh-CN" sz="1050" dirty="0" err="1">
                <a:solidFill>
                  <a:srgbClr val="FF0000"/>
                </a:solidFill>
              </a:rPr>
              <a:t>uint64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 err="1">
                <a:solidFill>
                  <a:srgbClr val="FF0000"/>
                </a:solidFill>
              </a:rPr>
              <a:t>g.dataaddr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读入消息 </a:t>
            </a:r>
            <a:r>
              <a:rPr lang="en-US" altLang="zh-CN" sz="1050" dirty="0">
                <a:solidFill>
                  <a:srgbClr val="FF0000"/>
                </a:solidFill>
              </a:rPr>
              <a:t>1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("receive the %</a:t>
            </a:r>
            <a:r>
              <a:rPr lang="en-US" altLang="zh-CN" sz="1050" dirty="0" err="1"/>
              <a:t>dth</a:t>
            </a:r>
            <a:r>
              <a:rPr lang="en-US" altLang="zh-CN" sz="1050" dirty="0"/>
              <a:t> message</a:t>
            </a:r>
            <a:r>
              <a:rPr lang="zh-CN" altLang="en-US" sz="1050" dirty="0"/>
              <a:t>： </a:t>
            </a:r>
            <a:r>
              <a:rPr lang="en-US" altLang="zh-CN" sz="1050" dirty="0"/>
              <a:t>%s\n", 1, </a:t>
            </a:r>
            <a:r>
              <a:rPr lang="en-US" altLang="zh-CN" sz="1050" dirty="0" err="1"/>
              <a:t>g.dataaddr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/>
              <a:t>g.type</a:t>
            </a:r>
            <a:r>
              <a:rPr lang="en-US" altLang="zh-CN" sz="1050" dirty="0"/>
              <a:t> = 3;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</a:t>
            </a:r>
            <a:r>
              <a:rPr lang="en-US" altLang="zh-CN" sz="1050" dirty="0" err="1">
                <a:solidFill>
                  <a:srgbClr val="FF0000"/>
                </a:solidFill>
              </a:rPr>
              <a:t>msgrcv</a:t>
            </a:r>
            <a:r>
              <a:rPr lang="en-US" altLang="zh-CN" sz="1050" dirty="0">
                <a:solidFill>
                  <a:srgbClr val="FF0000"/>
                </a:solidFill>
              </a:rPr>
              <a:t>(</a:t>
            </a:r>
            <a:r>
              <a:rPr lang="en-US" altLang="zh-CN" sz="1050" dirty="0" err="1">
                <a:solidFill>
                  <a:srgbClr val="FF0000"/>
                </a:solidFill>
              </a:rPr>
              <a:t>mqid,g.type</a:t>
            </a:r>
            <a:r>
              <a:rPr lang="en-US" altLang="zh-CN" sz="1050" dirty="0">
                <a:solidFill>
                  <a:srgbClr val="FF0000"/>
                </a:solidFill>
              </a:rPr>
              <a:t>, 70, (</a:t>
            </a:r>
            <a:r>
              <a:rPr lang="en-US" altLang="zh-CN" sz="1050" dirty="0" err="1">
                <a:solidFill>
                  <a:srgbClr val="FF0000"/>
                </a:solidFill>
              </a:rPr>
              <a:t>uint64</a:t>
            </a:r>
            <a:r>
              <a:rPr lang="en-US" altLang="zh-CN" sz="1050" dirty="0">
                <a:solidFill>
                  <a:srgbClr val="FF0000"/>
                </a:solidFill>
              </a:rPr>
              <a:t>)</a:t>
            </a:r>
            <a:r>
              <a:rPr lang="en-US" altLang="zh-CN" sz="1050" dirty="0" err="1">
                <a:solidFill>
                  <a:srgbClr val="FF0000"/>
                </a:solidFill>
              </a:rPr>
              <a:t>g.dataaddr</a:t>
            </a:r>
            <a:r>
              <a:rPr lang="en-US" altLang="zh-CN" sz="1050" dirty="0">
                <a:solidFill>
                  <a:srgbClr val="FF0000"/>
                </a:solidFill>
              </a:rPr>
              <a:t>); //</a:t>
            </a:r>
            <a:r>
              <a:rPr lang="zh-CN" altLang="en-US" sz="1050" dirty="0">
                <a:solidFill>
                  <a:srgbClr val="FF0000"/>
                </a:solidFill>
              </a:rPr>
              <a:t>读入消息 </a:t>
            </a:r>
            <a:r>
              <a:rPr lang="en-US" altLang="zh-CN" sz="1050" dirty="0">
                <a:solidFill>
                  <a:srgbClr val="FF0000"/>
                </a:solidFill>
              </a:rPr>
              <a:t>3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("receive the %</a:t>
            </a:r>
            <a:r>
              <a:rPr lang="en-US" altLang="zh-CN" sz="1050" dirty="0" err="1"/>
              <a:t>dth</a:t>
            </a:r>
            <a:r>
              <a:rPr lang="en-US" altLang="zh-CN" sz="1050" dirty="0"/>
              <a:t> message</a:t>
            </a:r>
            <a:r>
              <a:rPr lang="zh-CN" altLang="en-US" sz="1050" dirty="0"/>
              <a:t>： </a:t>
            </a:r>
            <a:r>
              <a:rPr lang="en-US" altLang="zh-CN" sz="1050" dirty="0"/>
              <a:t>%s\n", 3, </a:t>
            </a:r>
            <a:r>
              <a:rPr lang="en-US" altLang="zh-CN" sz="1050" dirty="0" err="1"/>
              <a:t>g.dataaddr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wait(0);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int main(int </a:t>
            </a:r>
            <a:r>
              <a:rPr lang="en-US" altLang="zh-CN" sz="1050" dirty="0" err="1"/>
              <a:t>argc</a:t>
            </a:r>
            <a:r>
              <a:rPr lang="en-US" altLang="zh-CN" sz="1050" dirty="0"/>
              <a:t>, char *</a:t>
            </a:r>
            <a:r>
              <a:rPr lang="en-US" altLang="zh-CN" sz="1050" dirty="0" err="1"/>
              <a:t>argv</a:t>
            </a:r>
            <a:r>
              <a:rPr lang="en-US" altLang="zh-CN" sz="1050" dirty="0"/>
              <a:t>[])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//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(1, "</a:t>
            </a:r>
            <a:r>
              <a:rPr lang="zh-CN" altLang="en-US" sz="1050" dirty="0"/>
              <a:t>消息队列测试</a:t>
            </a:r>
            <a:r>
              <a:rPr lang="en-US" altLang="zh-CN" sz="1050" dirty="0"/>
              <a:t>\n");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</a:t>
            </a:r>
            <a:r>
              <a:rPr lang="en-US" altLang="zh-CN" sz="1050" dirty="0" err="1">
                <a:solidFill>
                  <a:srgbClr val="FF0000"/>
                </a:solidFill>
              </a:rPr>
              <a:t>msg_test</a:t>
            </a:r>
            <a:r>
              <a:rPr lang="en-US" altLang="zh-CN" sz="1050" dirty="0">
                <a:solidFill>
                  <a:srgbClr val="FF0000"/>
                </a:solidFill>
              </a:rPr>
              <a:t>();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E1109B3-539C-4CB0-87C5-F7AA08E80846}"/>
              </a:ext>
            </a:extLst>
          </p:cNvPr>
          <p:cNvSpPr/>
          <p:nvPr/>
        </p:nvSpPr>
        <p:spPr bwMode="auto">
          <a:xfrm>
            <a:off x="1281346" y="3647101"/>
            <a:ext cx="3434664" cy="202437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12EE7A2-A5FF-44EF-9A7E-2C331E876891}"/>
              </a:ext>
            </a:extLst>
          </p:cNvPr>
          <p:cNvSpPr/>
          <p:nvPr/>
        </p:nvSpPr>
        <p:spPr bwMode="auto">
          <a:xfrm>
            <a:off x="5341784" y="2996970"/>
            <a:ext cx="3551316" cy="202437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B29F60-3320-4667-B093-26852D0C991C}"/>
              </a:ext>
            </a:extLst>
          </p:cNvPr>
          <p:cNvSpPr/>
          <p:nvPr/>
        </p:nvSpPr>
        <p:spPr bwMode="auto">
          <a:xfrm>
            <a:off x="1223020" y="4293060"/>
            <a:ext cx="3551316" cy="202437"/>
          </a:xfrm>
          <a:prstGeom prst="roundRect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8A23348-68B8-4BEE-82BD-4AF727F4166D}"/>
              </a:ext>
            </a:extLst>
          </p:cNvPr>
          <p:cNvSpPr/>
          <p:nvPr/>
        </p:nvSpPr>
        <p:spPr bwMode="auto">
          <a:xfrm>
            <a:off x="5404724" y="2316502"/>
            <a:ext cx="3551316" cy="202437"/>
          </a:xfrm>
          <a:prstGeom prst="roundRect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B71D8D6-8043-4B5D-929A-77DFF20D0F08}"/>
              </a:ext>
            </a:extLst>
          </p:cNvPr>
          <p:cNvSpPr/>
          <p:nvPr/>
        </p:nvSpPr>
        <p:spPr bwMode="auto">
          <a:xfrm>
            <a:off x="1263254" y="5055587"/>
            <a:ext cx="3551316" cy="202437"/>
          </a:xfrm>
          <a:prstGeom prst="roundRect">
            <a:avLst/>
          </a:prstGeom>
          <a:noFill/>
          <a:ln w="222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589FAB-9C2F-4862-8945-8F7A22F75B02}"/>
              </a:ext>
            </a:extLst>
          </p:cNvPr>
          <p:cNvSpPr/>
          <p:nvPr/>
        </p:nvSpPr>
        <p:spPr bwMode="auto">
          <a:xfrm>
            <a:off x="5382812" y="3623393"/>
            <a:ext cx="3551316" cy="202437"/>
          </a:xfrm>
          <a:prstGeom prst="roundRect">
            <a:avLst/>
          </a:prstGeom>
          <a:noFill/>
          <a:ln w="222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3569CF-C49E-40CD-A9EC-3F25B53F4261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6010" y="3098188"/>
            <a:ext cx="666802" cy="650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CDDBF1-603A-4969-9D93-247EC5BFE862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8571" y="2460745"/>
            <a:ext cx="584241" cy="1933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0C8A15B-06F4-4196-8193-26B0E4DB5577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4832059" y="3724612"/>
            <a:ext cx="550753" cy="1476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triangle"/>
            <a:tailEnd type="triangle"/>
          </a:ln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A9A345E-536C-4CB1-A129-F90FAF49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17" y="2645211"/>
            <a:ext cx="6874319" cy="164784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EB27C1BB-3535-4F70-B3A5-8B6336710F88}"/>
              </a:ext>
            </a:extLst>
          </p:cNvPr>
          <p:cNvSpPr/>
          <p:nvPr/>
        </p:nvSpPr>
        <p:spPr bwMode="auto">
          <a:xfrm>
            <a:off x="1224417" y="2645211"/>
            <a:ext cx="6874319" cy="16429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75023"/>
          </a:xfrm>
        </p:spPr>
        <p:txBody>
          <a:bodyPr/>
          <a:lstStyle/>
          <a:p>
            <a:r>
              <a:rPr lang="zh-CN" altLang="en-US" sz="2400" dirty="0"/>
              <a:t>设置时间片初值</a:t>
            </a:r>
            <a:r>
              <a:rPr lang="en-US" altLang="zh-CN" sz="2400" dirty="0"/>
              <a:t>(</a:t>
            </a:r>
            <a:r>
              <a:rPr lang="zh-CN" altLang="en-US" sz="2400" dirty="0"/>
              <a:t>进程创建时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2D891-3FBA-0446-D537-557CE6DA1303}"/>
              </a:ext>
            </a:extLst>
          </p:cNvPr>
          <p:cNvSpPr txBox="1"/>
          <p:nvPr/>
        </p:nvSpPr>
        <p:spPr>
          <a:xfrm>
            <a:off x="1403780" y="2276920"/>
            <a:ext cx="4658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3‑2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allocproc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中设置时间片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found: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p-&gt;state = EMBRYO;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p-&gt;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nextpid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p-&gt;slot = SLOT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1924777" y="3573010"/>
            <a:ext cx="4572317" cy="1095832"/>
            <a:chOff x="1924777" y="3573010"/>
            <a:chExt cx="4572317" cy="109583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924777" y="3573010"/>
              <a:ext cx="1944135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2896844" y="4330288"/>
              <a:ext cx="3600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新创建的进程时间片初值为</a:t>
              </a:r>
              <a:r>
                <a:rPr lang="en-US" altLang="zh-CN" dirty="0"/>
                <a:t>SLOT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H="1" flipV="1">
              <a:off x="3868912" y="3717020"/>
              <a:ext cx="828057" cy="6132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36925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内存管理实验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 err="1"/>
              <a:t>myfree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myalloc</a:t>
            </a:r>
            <a:r>
              <a:rPr lang="en-US" altLang="zh-CN" sz="2400" dirty="0"/>
              <a:t>()</a:t>
            </a:r>
            <a:r>
              <a:rPr lang="zh-CN" altLang="en-US" sz="2400" dirty="0"/>
              <a:t>系统调用</a:t>
            </a:r>
            <a:endParaRPr lang="en-US" altLang="zh-CN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04F3D0-C7E3-4DC4-A80E-1BF64A004D4F}"/>
              </a:ext>
            </a:extLst>
          </p:cNvPr>
          <p:cNvCxnSpPr>
            <a:cxnSpLocks/>
          </p:cNvCxnSpPr>
          <p:nvPr/>
        </p:nvCxnSpPr>
        <p:spPr bwMode="auto">
          <a:xfrm>
            <a:off x="2627865" y="1988900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8582DE8-4D78-46E3-A3B8-D108DB8A5E4C}"/>
              </a:ext>
            </a:extLst>
          </p:cNvPr>
          <p:cNvSpPr txBox="1"/>
          <p:nvPr/>
        </p:nvSpPr>
        <p:spPr>
          <a:xfrm>
            <a:off x="3527927" y="2966118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mygrowproc</a:t>
            </a:r>
            <a:r>
              <a:rPr lang="en-US" altLang="zh-CN" dirty="0"/>
              <a:t>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A48A2E-2F5B-4154-9B8B-3882E911692C}"/>
              </a:ext>
            </a:extLst>
          </p:cNvPr>
          <p:cNvSpPr txBox="1"/>
          <p:nvPr/>
        </p:nvSpPr>
        <p:spPr>
          <a:xfrm>
            <a:off x="2051826" y="2281288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93F1C9-02C2-4A6C-BFF0-0FBE78C39EE2}"/>
              </a:ext>
            </a:extLst>
          </p:cNvPr>
          <p:cNvCxnSpPr>
            <a:cxnSpLocks/>
          </p:cNvCxnSpPr>
          <p:nvPr/>
        </p:nvCxnSpPr>
        <p:spPr bwMode="auto">
          <a:xfrm>
            <a:off x="4151156" y="2054784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C39FDF4-2F9E-46D0-B994-660957DA4107}"/>
              </a:ext>
            </a:extLst>
          </p:cNvPr>
          <p:cNvSpPr txBox="1"/>
          <p:nvPr/>
        </p:nvSpPr>
        <p:spPr>
          <a:xfrm>
            <a:off x="1738988" y="2973376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myreduceproc</a:t>
            </a:r>
            <a:r>
              <a:rPr lang="en-US" altLang="zh-CN" dirty="0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513CB-34D4-4E69-9F66-4322C0FCA7FB}"/>
              </a:ext>
            </a:extLst>
          </p:cNvPr>
          <p:cNvSpPr txBox="1"/>
          <p:nvPr/>
        </p:nvSpPr>
        <p:spPr>
          <a:xfrm>
            <a:off x="4177193" y="2353539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291A55-6548-4D01-A155-E433C4EFDDF0}"/>
              </a:ext>
            </a:extLst>
          </p:cNvPr>
          <p:cNvSpPr txBox="1"/>
          <p:nvPr/>
        </p:nvSpPr>
        <p:spPr>
          <a:xfrm>
            <a:off x="971750" y="3353083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测试代码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54202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内存管理实验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 err="1"/>
              <a:t>myfree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myalloc</a:t>
            </a:r>
            <a:r>
              <a:rPr lang="en-US" altLang="zh-CN" sz="2400" dirty="0"/>
              <a:t>()</a:t>
            </a:r>
            <a:r>
              <a:rPr lang="zh-CN" altLang="en-US" sz="2400" dirty="0"/>
              <a:t>系统调用</a:t>
            </a:r>
            <a:endParaRPr lang="en-US" altLang="zh-CN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4ED16D-293A-42FF-9CF2-464DC37FD9B4}"/>
              </a:ext>
            </a:extLst>
          </p:cNvPr>
          <p:cNvCxnSpPr>
            <a:cxnSpLocks/>
          </p:cNvCxnSpPr>
          <p:nvPr/>
        </p:nvCxnSpPr>
        <p:spPr bwMode="auto">
          <a:xfrm>
            <a:off x="2627865" y="1988900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FC2319D-A6BB-4CC9-9EB8-176870EFA257}"/>
              </a:ext>
            </a:extLst>
          </p:cNvPr>
          <p:cNvSpPr txBox="1"/>
          <p:nvPr/>
        </p:nvSpPr>
        <p:spPr>
          <a:xfrm>
            <a:off x="3527927" y="2966118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mygrowproc</a:t>
            </a:r>
            <a:r>
              <a:rPr lang="en-US" altLang="zh-CN" dirty="0"/>
              <a:t>()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C07A6C-98C8-48C0-9E21-8EDB5E2BF45C}"/>
              </a:ext>
            </a:extLst>
          </p:cNvPr>
          <p:cNvSpPr txBox="1"/>
          <p:nvPr/>
        </p:nvSpPr>
        <p:spPr>
          <a:xfrm>
            <a:off x="2051826" y="2281288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B94389-C6D0-4DF7-A3ED-3CC640BC11C5}"/>
              </a:ext>
            </a:extLst>
          </p:cNvPr>
          <p:cNvCxnSpPr>
            <a:cxnSpLocks/>
          </p:cNvCxnSpPr>
          <p:nvPr/>
        </p:nvCxnSpPr>
        <p:spPr bwMode="auto">
          <a:xfrm>
            <a:off x="4151156" y="2054784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75719A2-2A01-4DA0-BD89-E069F6B48C1B}"/>
              </a:ext>
            </a:extLst>
          </p:cNvPr>
          <p:cNvSpPr txBox="1"/>
          <p:nvPr/>
        </p:nvSpPr>
        <p:spPr>
          <a:xfrm>
            <a:off x="4177193" y="2353539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A42F0-CA8E-4D38-873D-66AC844B798D}"/>
              </a:ext>
            </a:extLst>
          </p:cNvPr>
          <p:cNvSpPr txBox="1"/>
          <p:nvPr/>
        </p:nvSpPr>
        <p:spPr>
          <a:xfrm>
            <a:off x="1738988" y="2973376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myreduceproc</a:t>
            </a:r>
            <a:r>
              <a:rPr lang="en-US" altLang="zh-CN" dirty="0"/>
              <a:t>()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977402-91FF-4E85-82BF-DB672FE7E6A7}"/>
              </a:ext>
            </a:extLst>
          </p:cNvPr>
          <p:cNvSpPr txBox="1"/>
          <p:nvPr/>
        </p:nvSpPr>
        <p:spPr>
          <a:xfrm>
            <a:off x="971750" y="3353083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测试代码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D917BA-4B82-4099-8415-9CCDE315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3" y="2054784"/>
            <a:ext cx="6265434" cy="328708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6B0CC67-97BF-4E9A-AB04-7C1F0A43DA28}"/>
              </a:ext>
            </a:extLst>
          </p:cNvPr>
          <p:cNvSpPr txBox="1"/>
          <p:nvPr/>
        </p:nvSpPr>
        <p:spPr>
          <a:xfrm>
            <a:off x="837466" y="3382482"/>
            <a:ext cx="891437" cy="33855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dirty="0"/>
              <a:t>示意图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351A461-12B6-4D23-9AC9-D48C49EA236D}"/>
              </a:ext>
            </a:extLst>
          </p:cNvPr>
          <p:cNvSpPr/>
          <p:nvPr/>
        </p:nvSpPr>
        <p:spPr bwMode="auto">
          <a:xfrm>
            <a:off x="3732760" y="3264874"/>
            <a:ext cx="1597477" cy="456162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A21A91-004D-4F3E-8C84-2DBFA0907169}"/>
              </a:ext>
            </a:extLst>
          </p:cNvPr>
          <p:cNvSpPr/>
          <p:nvPr/>
        </p:nvSpPr>
        <p:spPr bwMode="auto">
          <a:xfrm>
            <a:off x="6012100" y="4293059"/>
            <a:ext cx="1741487" cy="308013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4FCA6A-7326-4947-BDF6-8EAC65CBF32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 bwMode="auto">
          <a:xfrm flipV="1">
            <a:off x="5330237" y="2870201"/>
            <a:ext cx="606150" cy="622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8B34953-91B1-4A2E-BD89-F5352756ECC1}"/>
              </a:ext>
            </a:extLst>
          </p:cNvPr>
          <p:cNvSpPr txBox="1"/>
          <p:nvPr/>
        </p:nvSpPr>
        <p:spPr>
          <a:xfrm>
            <a:off x="5936387" y="2285425"/>
            <a:ext cx="2886158" cy="11695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为实现</a:t>
            </a:r>
            <a:r>
              <a:rPr lang="en-US" altLang="zh-CN" sz="1000" dirty="0" err="1">
                <a:solidFill>
                  <a:srgbClr val="FF0000"/>
                </a:solidFill>
              </a:rPr>
              <a:t>myfree</a:t>
            </a:r>
            <a:r>
              <a:rPr lang="en-US" altLang="zh-CN" sz="1000" dirty="0">
                <a:solidFill>
                  <a:srgbClr val="FF0000"/>
                </a:solidFill>
              </a:rPr>
              <a:t>() , </a:t>
            </a:r>
            <a:r>
              <a:rPr lang="en-US" altLang="zh-CN" sz="1000" dirty="0" err="1">
                <a:solidFill>
                  <a:srgbClr val="FF0000"/>
                </a:solidFill>
              </a:rPr>
              <a:t>myalloc</a:t>
            </a:r>
            <a:r>
              <a:rPr lang="en-US" altLang="zh-CN" sz="1000" dirty="0">
                <a:solidFill>
                  <a:srgbClr val="FF0000"/>
                </a:solidFill>
              </a:rPr>
              <a:t>()</a:t>
            </a:r>
            <a:r>
              <a:rPr lang="zh-CN" altLang="en-US" sz="1000" dirty="0">
                <a:solidFill>
                  <a:srgbClr val="FF0000"/>
                </a:solidFill>
              </a:rPr>
              <a:t>。新增数据结构如下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0"/>
            <a:r>
              <a:rPr lang="en-US" altLang="zh-CN" sz="1000" dirty="0"/>
              <a:t>struct </a:t>
            </a:r>
            <a:r>
              <a:rPr lang="en-US" altLang="zh-CN" sz="1000" dirty="0" err="1"/>
              <a:t>vma</a:t>
            </a:r>
            <a:r>
              <a:rPr lang="en-US" altLang="zh-CN" sz="1000" dirty="0"/>
              <a:t>{</a:t>
            </a:r>
          </a:p>
          <a:p>
            <a:pPr lvl="0"/>
            <a:r>
              <a:rPr lang="en-US" altLang="zh-CN" sz="1000" dirty="0"/>
              <a:t>   </a:t>
            </a:r>
            <a:r>
              <a:rPr lang="en-US" altLang="zh-CN" sz="1000" dirty="0" err="1"/>
              <a:t>uint64</a:t>
            </a:r>
            <a:r>
              <a:rPr lang="en-US" altLang="zh-CN" sz="1000" dirty="0"/>
              <a:t> address; // </a:t>
            </a:r>
            <a:r>
              <a:rPr lang="zh-CN" altLang="en-US" sz="1000" dirty="0"/>
              <a:t>内存块起始地址</a:t>
            </a:r>
          </a:p>
          <a:p>
            <a:pPr lvl="0"/>
            <a:r>
              <a:rPr lang="en-US" altLang="zh-CN" sz="1000" dirty="0"/>
              <a:t>   int length; // </a:t>
            </a:r>
            <a:r>
              <a:rPr lang="zh-CN" altLang="en-US" sz="1000" dirty="0"/>
              <a:t>内存块大小</a:t>
            </a:r>
            <a:endParaRPr lang="en-US" altLang="zh-CN" sz="1000" dirty="0"/>
          </a:p>
          <a:p>
            <a:pPr lvl="0"/>
            <a:r>
              <a:rPr lang="en-US" altLang="zh-CN" sz="1000" dirty="0"/>
              <a:t>   int next; // </a:t>
            </a:r>
            <a:r>
              <a:rPr lang="zh-CN" altLang="en-US" sz="1000" dirty="0"/>
              <a:t>下一块内存索引，</a:t>
            </a:r>
            <a:r>
              <a:rPr lang="en-US" altLang="zh-CN" sz="1000" dirty="0"/>
              <a:t>-1 </a:t>
            </a:r>
            <a:r>
              <a:rPr lang="zh-CN" altLang="en-US" sz="1000" dirty="0"/>
              <a:t>表示未分配，</a:t>
            </a:r>
            <a:r>
              <a:rPr lang="en-US" altLang="zh-CN" sz="1000" dirty="0"/>
              <a:t>0 </a:t>
            </a:r>
            <a:r>
              <a:rPr lang="zh-CN" altLang="en-US" sz="1000" dirty="0"/>
              <a:t>表示没有下一个</a:t>
            </a:r>
          </a:p>
          <a:p>
            <a:pPr lvl="0"/>
            <a:r>
              <a:rPr lang="en-US" altLang="zh-CN" sz="1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09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79D9FCB6-29F4-4663-9F8C-2211FF8DC2AD}"/>
              </a:ext>
            </a:extLst>
          </p:cNvPr>
          <p:cNvSpPr txBox="1"/>
          <p:nvPr/>
        </p:nvSpPr>
        <p:spPr>
          <a:xfrm>
            <a:off x="971750" y="3353083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测试代码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内存管理实验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 err="1"/>
              <a:t>myfree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rgbClr val="FF0000"/>
                </a:solidFill>
              </a:rPr>
              <a:t>myalloc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系统调用</a:t>
            </a:r>
            <a:endParaRPr lang="en-US" altLang="zh-CN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87DD32E-E7E9-463A-94EC-F5BF1953E89D}"/>
              </a:ext>
            </a:extLst>
          </p:cNvPr>
          <p:cNvCxnSpPr>
            <a:cxnSpLocks/>
          </p:cNvCxnSpPr>
          <p:nvPr/>
        </p:nvCxnSpPr>
        <p:spPr bwMode="auto">
          <a:xfrm>
            <a:off x="2627865" y="1988900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DCA0870-C609-4ECB-B494-CDD5DC0D0A0B}"/>
              </a:ext>
            </a:extLst>
          </p:cNvPr>
          <p:cNvSpPr txBox="1"/>
          <p:nvPr/>
        </p:nvSpPr>
        <p:spPr>
          <a:xfrm>
            <a:off x="3527927" y="2966118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mygrowproc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852F15-284C-49CD-AA94-0E57EDE17443}"/>
              </a:ext>
            </a:extLst>
          </p:cNvPr>
          <p:cNvSpPr txBox="1"/>
          <p:nvPr/>
        </p:nvSpPr>
        <p:spPr>
          <a:xfrm>
            <a:off x="2051826" y="2281288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05B7E5-5666-4A05-9DF6-3E5E5AF0891A}"/>
              </a:ext>
            </a:extLst>
          </p:cNvPr>
          <p:cNvCxnSpPr>
            <a:cxnSpLocks/>
          </p:cNvCxnSpPr>
          <p:nvPr/>
        </p:nvCxnSpPr>
        <p:spPr bwMode="auto">
          <a:xfrm>
            <a:off x="4151156" y="2054784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DF7E67F-D306-4C9A-84F5-3C3D72E9D050}"/>
              </a:ext>
            </a:extLst>
          </p:cNvPr>
          <p:cNvSpPr txBox="1"/>
          <p:nvPr/>
        </p:nvSpPr>
        <p:spPr>
          <a:xfrm>
            <a:off x="1738988" y="2973376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myreduceproc</a:t>
            </a:r>
            <a:r>
              <a:rPr lang="en-US" altLang="zh-CN" dirty="0"/>
              <a:t>()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3DF30F-FA3C-44DD-B07E-AFD221C0C871}"/>
              </a:ext>
            </a:extLst>
          </p:cNvPr>
          <p:cNvSpPr txBox="1"/>
          <p:nvPr/>
        </p:nvSpPr>
        <p:spPr>
          <a:xfrm>
            <a:off x="4177193" y="2353539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30B54-2A43-4A23-95C0-B67F40E7142C}"/>
              </a:ext>
            </a:extLst>
          </p:cNvPr>
          <p:cNvSpPr txBox="1"/>
          <p:nvPr/>
        </p:nvSpPr>
        <p:spPr>
          <a:xfrm>
            <a:off x="827740" y="1340855"/>
            <a:ext cx="6912480" cy="429348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uint64</a:t>
            </a: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mygrowproc</a:t>
            </a:r>
            <a:r>
              <a:rPr lang="en-US" altLang="zh-CN" sz="1050" dirty="0"/>
              <a:t>(int n){ // </a:t>
            </a:r>
            <a:r>
              <a:rPr lang="zh-CN" altLang="en-US" sz="1050" dirty="0">
                <a:solidFill>
                  <a:srgbClr val="FF0000"/>
                </a:solidFill>
              </a:rPr>
              <a:t>实现首次最佳适应算法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…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050" dirty="0"/>
              <a:t> 	for(index =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[0].next; index != 0; index =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[index].next){//</a:t>
            </a:r>
            <a:r>
              <a:rPr lang="zh-CN" altLang="en-US" sz="1050" dirty="0">
                <a:solidFill>
                  <a:srgbClr val="FF0000"/>
                </a:solidFill>
              </a:rPr>
              <a:t>查找足够容纳</a:t>
            </a:r>
            <a:r>
              <a:rPr lang="en-US" altLang="zh-CN" sz="1050" dirty="0">
                <a:solidFill>
                  <a:srgbClr val="FF0000"/>
                </a:solidFill>
              </a:rPr>
              <a:t>n</a:t>
            </a:r>
            <a:r>
              <a:rPr lang="zh-CN" altLang="en-US" sz="1050" dirty="0">
                <a:solidFill>
                  <a:srgbClr val="FF0000"/>
                </a:solidFill>
              </a:rPr>
              <a:t>个字节大小的空间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>
              <a:solidFill>
                <a:srgbClr val="FF0000"/>
              </a:solidFill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if(start + n &lt;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[index].address)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break;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start =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[index].address +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[index].length;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</a:t>
            </a:r>
            <a:r>
              <a:rPr lang="en-US" altLang="zh-CN" sz="1050" dirty="0" err="1"/>
              <a:t>prev</a:t>
            </a:r>
            <a:r>
              <a:rPr lang="en-US" altLang="zh-CN" sz="1050" dirty="0"/>
              <a:t> = index;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for(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= 1;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&lt; 10;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++) { // </a:t>
            </a:r>
            <a:r>
              <a:rPr lang="zh-CN" altLang="en-US" sz="1050" dirty="0"/>
              <a:t>寻找一块没有用的 </a:t>
            </a:r>
            <a:r>
              <a:rPr lang="en-US" altLang="zh-CN" sz="1050" dirty="0" err="1"/>
              <a:t>vma</a:t>
            </a:r>
            <a:r>
              <a:rPr lang="en-US" altLang="zh-CN" sz="1050" dirty="0"/>
              <a:t> </a:t>
            </a:r>
            <a:r>
              <a:rPr lang="zh-CN" altLang="en-US" sz="1050" dirty="0"/>
              <a:t>记录新的内存块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if(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].next == -1){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].next = index;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].address = start;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].length = n;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prev</a:t>
            </a:r>
            <a:r>
              <a:rPr lang="en-US" altLang="zh-CN" sz="1050" dirty="0"/>
              <a:t>].next =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; //</a:t>
            </a:r>
            <a:r>
              <a:rPr lang="zh-CN" altLang="en-US" sz="1050" dirty="0"/>
              <a:t>将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</a:t>
            </a:r>
            <a:r>
              <a:rPr lang="zh-CN" altLang="en-US" sz="1050" dirty="0"/>
              <a:t>挂入链表尾部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</a:t>
            </a:r>
            <a:r>
              <a:rPr lang="en-US" altLang="zh-CN" sz="1050" dirty="0" err="1"/>
              <a:t>myallocuvm</a:t>
            </a:r>
            <a:r>
              <a:rPr lang="en-US" altLang="zh-CN" sz="1050" dirty="0"/>
              <a:t>(proc-&gt;</a:t>
            </a:r>
            <a:r>
              <a:rPr lang="en-US" altLang="zh-CN" sz="1050" dirty="0" err="1"/>
              <a:t>pagetable</a:t>
            </a:r>
            <a:r>
              <a:rPr lang="en-US" altLang="zh-CN" sz="1050" dirty="0"/>
              <a:t>, start, start + n); //</a:t>
            </a:r>
            <a:r>
              <a:rPr lang="zh-CN" altLang="en-US" sz="1050" dirty="0"/>
              <a:t>为 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i</a:t>
            </a:r>
            <a:r>
              <a:rPr lang="en-US" altLang="zh-CN" sz="1050" dirty="0"/>
              <a:t>]</a:t>
            </a:r>
            <a:r>
              <a:rPr lang="zh-CN" altLang="en-US" sz="1050" dirty="0"/>
              <a:t>分配内存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	return start; // </a:t>
            </a:r>
            <a:r>
              <a:rPr lang="zh-CN" altLang="en-US" sz="1050" dirty="0"/>
              <a:t>返回分配的地址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690ED0E-91AC-49E3-9299-0AA75E42970D}"/>
              </a:ext>
            </a:extLst>
          </p:cNvPr>
          <p:cNvSpPr/>
          <p:nvPr/>
        </p:nvSpPr>
        <p:spPr bwMode="auto">
          <a:xfrm>
            <a:off x="1613111" y="2027894"/>
            <a:ext cx="5791899" cy="1171095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51299C5-237F-4B82-AD05-FB67A8E0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46" y="2276576"/>
            <a:ext cx="401872" cy="21362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C256D9-6C5F-467F-B9C0-37398C81C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16" y="3520886"/>
            <a:ext cx="225081" cy="9453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5FEEE53-2668-4367-84A8-025907AC0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3" y="2911126"/>
            <a:ext cx="225081" cy="109983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C7B1A3D4-4C1C-4DB5-BAF8-C3F968551240}"/>
              </a:ext>
            </a:extLst>
          </p:cNvPr>
          <p:cNvSpPr/>
          <p:nvPr/>
        </p:nvSpPr>
        <p:spPr bwMode="auto">
          <a:xfrm>
            <a:off x="6556192" y="3078812"/>
            <a:ext cx="129557" cy="35018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B43EA7-B41F-4414-9D68-3D6846B92086}"/>
              </a:ext>
            </a:extLst>
          </p:cNvPr>
          <p:cNvSpPr txBox="1"/>
          <p:nvPr/>
        </p:nvSpPr>
        <p:spPr>
          <a:xfrm>
            <a:off x="6685749" y="3135395"/>
            <a:ext cx="1003366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900" dirty="0">
                <a:solidFill>
                  <a:srgbClr val="FF0000"/>
                </a:solidFill>
              </a:rPr>
              <a:t>够</a:t>
            </a:r>
            <a:r>
              <a:rPr lang="en-US" altLang="zh-CN" sz="900" dirty="0">
                <a:solidFill>
                  <a:srgbClr val="FF0000"/>
                </a:solidFill>
              </a:rPr>
              <a:t>n</a:t>
            </a:r>
            <a:r>
              <a:rPr lang="zh-CN" altLang="en-US" sz="900" dirty="0">
                <a:solidFill>
                  <a:srgbClr val="FF0000"/>
                </a:solidFill>
              </a:rPr>
              <a:t>个字节大小？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D67CB8-9F44-4137-8A55-E3749FF41E3D}"/>
              </a:ext>
            </a:extLst>
          </p:cNvPr>
          <p:cNvCxnSpPr>
            <a:cxnSpLocks/>
          </p:cNvCxnSpPr>
          <p:nvPr/>
        </p:nvCxnSpPr>
        <p:spPr bwMode="auto">
          <a:xfrm>
            <a:off x="4454190" y="3078812"/>
            <a:ext cx="1796356" cy="225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B7A9366-8E8B-499C-A613-5418C757FA2D}"/>
              </a:ext>
            </a:extLst>
          </p:cNvPr>
          <p:cNvSpPr/>
          <p:nvPr/>
        </p:nvSpPr>
        <p:spPr bwMode="auto">
          <a:xfrm>
            <a:off x="3655731" y="4581081"/>
            <a:ext cx="2716394" cy="185302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772D72-E900-4F4A-B194-0934677D234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 flipV="1">
            <a:off x="2555861" y="4216006"/>
            <a:ext cx="1099870" cy="45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EC05DF8-3AEB-4492-B260-F526CB94CDB3}"/>
              </a:ext>
            </a:extLst>
          </p:cNvPr>
          <p:cNvSpPr txBox="1"/>
          <p:nvPr/>
        </p:nvSpPr>
        <p:spPr>
          <a:xfrm>
            <a:off x="1187765" y="4100590"/>
            <a:ext cx="136809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900" dirty="0">
                <a:solidFill>
                  <a:srgbClr val="FF0000"/>
                </a:solidFill>
              </a:rPr>
              <a:t>分配虚拟地址，但没有映射到具体物理地址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2" grpId="0" animBg="1"/>
      <p:bldP spid="27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A4D611A-ADDC-4A7E-8FC5-986E46C6E8D7}"/>
              </a:ext>
            </a:extLst>
          </p:cNvPr>
          <p:cNvSpPr txBox="1"/>
          <p:nvPr/>
        </p:nvSpPr>
        <p:spPr>
          <a:xfrm>
            <a:off x="971750" y="3353083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测试代码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内存管理实验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4191" y="1593119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 err="1">
                <a:solidFill>
                  <a:srgbClr val="FF0000"/>
                </a:solidFill>
              </a:rPr>
              <a:t>myfree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myalloc</a:t>
            </a:r>
            <a:r>
              <a:rPr lang="en-US" altLang="zh-CN" sz="2400" dirty="0"/>
              <a:t>()</a:t>
            </a:r>
            <a:r>
              <a:rPr lang="zh-CN" altLang="en-US" sz="2400" dirty="0"/>
              <a:t>系统调用</a:t>
            </a:r>
            <a:endParaRPr lang="en-US" altLang="zh-CN" sz="2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8DD03A2-A9FC-45CB-A448-11404385B22E}"/>
              </a:ext>
            </a:extLst>
          </p:cNvPr>
          <p:cNvCxnSpPr>
            <a:cxnSpLocks/>
          </p:cNvCxnSpPr>
          <p:nvPr/>
        </p:nvCxnSpPr>
        <p:spPr bwMode="auto">
          <a:xfrm>
            <a:off x="2627865" y="1988900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0ECB7A0-6093-4AA3-9763-29E3FB82247D}"/>
              </a:ext>
            </a:extLst>
          </p:cNvPr>
          <p:cNvSpPr txBox="1"/>
          <p:nvPr/>
        </p:nvSpPr>
        <p:spPr>
          <a:xfrm>
            <a:off x="3527927" y="2966118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mygrowproc</a:t>
            </a:r>
            <a:r>
              <a:rPr lang="en-US" altLang="zh-CN" dirty="0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2DB4C3-2E61-40F0-AED7-BACABB1F1E8B}"/>
              </a:ext>
            </a:extLst>
          </p:cNvPr>
          <p:cNvSpPr txBox="1"/>
          <p:nvPr/>
        </p:nvSpPr>
        <p:spPr>
          <a:xfrm>
            <a:off x="2051826" y="2281288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154471-CE2F-41CA-9ECA-75D84D83E16B}"/>
              </a:ext>
            </a:extLst>
          </p:cNvPr>
          <p:cNvCxnSpPr>
            <a:cxnSpLocks/>
          </p:cNvCxnSpPr>
          <p:nvPr/>
        </p:nvCxnSpPr>
        <p:spPr bwMode="auto">
          <a:xfrm>
            <a:off x="4151156" y="2054784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D2EC79-58B4-4C23-A8A3-A2526D267DAD}"/>
              </a:ext>
            </a:extLst>
          </p:cNvPr>
          <p:cNvSpPr txBox="1"/>
          <p:nvPr/>
        </p:nvSpPr>
        <p:spPr>
          <a:xfrm>
            <a:off x="1738988" y="2973376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myreduceproc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4D1671-88D2-4F31-B949-944436DE79B4}"/>
              </a:ext>
            </a:extLst>
          </p:cNvPr>
          <p:cNvSpPr txBox="1"/>
          <p:nvPr/>
        </p:nvSpPr>
        <p:spPr>
          <a:xfrm>
            <a:off x="4177193" y="2353539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2ACC9E-B5D3-4C6E-9943-1072F65A5601}"/>
              </a:ext>
            </a:extLst>
          </p:cNvPr>
          <p:cNvSpPr txBox="1"/>
          <p:nvPr/>
        </p:nvSpPr>
        <p:spPr>
          <a:xfrm>
            <a:off x="827740" y="2054784"/>
            <a:ext cx="8424581" cy="283923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int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 err="1"/>
              <a:t>myreduceproc</a:t>
            </a:r>
            <a:r>
              <a:rPr lang="en-US" altLang="zh-CN" sz="1050" dirty="0"/>
              <a:t>(uint64 address){ // </a:t>
            </a:r>
            <a:r>
              <a:rPr lang="zh-CN" altLang="en-US" sz="1050" dirty="0">
                <a:solidFill>
                  <a:srgbClr val="FF0000"/>
                </a:solidFill>
              </a:rPr>
              <a:t>释放 </a:t>
            </a:r>
            <a:r>
              <a:rPr lang="en-US" altLang="zh-CN" sz="1050" dirty="0">
                <a:solidFill>
                  <a:srgbClr val="FF0000"/>
                </a:solidFill>
              </a:rPr>
              <a:t>address </a:t>
            </a:r>
            <a:r>
              <a:rPr lang="zh-CN" altLang="en-US" sz="1050" dirty="0">
                <a:solidFill>
                  <a:srgbClr val="FF0000"/>
                </a:solidFill>
              </a:rPr>
              <a:t>开头的内存块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 …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 for(index =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[0].next; index != 0; index =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[index].next)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if(proc-&gt;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[index].address == address &amp;&amp;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[index].length &gt; 0)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{ //</a:t>
            </a:r>
            <a:r>
              <a:rPr lang="zh-CN" altLang="en-US" sz="1050" dirty="0">
                <a:solidFill>
                  <a:srgbClr val="FF0000"/>
                </a:solidFill>
              </a:rPr>
              <a:t>找到对应内存块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</a:t>
            </a:r>
            <a:r>
              <a:rPr lang="en-US" altLang="zh-CN" sz="1050" dirty="0" err="1">
                <a:solidFill>
                  <a:srgbClr val="FF0000"/>
                </a:solidFill>
              </a:rPr>
              <a:t>mydeallocuvm</a:t>
            </a:r>
            <a:r>
              <a:rPr lang="en-US" altLang="zh-CN" sz="1050" dirty="0"/>
              <a:t>(proc-&gt;</a:t>
            </a:r>
            <a:r>
              <a:rPr lang="en-US" altLang="zh-CN" sz="1050" dirty="0" err="1"/>
              <a:t>pagetable</a:t>
            </a:r>
            <a:r>
              <a:rPr lang="en-US" altLang="zh-CN" sz="1050" dirty="0"/>
              <a:t>,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</a:t>
            </a:r>
            <a:r>
              <a:rPr lang="en-US" altLang="zh-CN" sz="1050" dirty="0" err="1"/>
              <a:t>address,proc</a:t>
            </a:r>
            <a:r>
              <a:rPr lang="en-US" altLang="zh-CN" sz="1050" dirty="0"/>
              <a:t>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[index].address +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[index].length); </a:t>
            </a:r>
            <a:r>
              <a:rPr lang="en-US" altLang="zh-CN" sz="1050" dirty="0">
                <a:solidFill>
                  <a:srgbClr val="FF0000"/>
                </a:solidFill>
              </a:rPr>
              <a:t>//</a:t>
            </a:r>
            <a:r>
              <a:rPr lang="zh-CN" altLang="en-US" sz="1050" dirty="0">
                <a:solidFill>
                  <a:srgbClr val="FF0000"/>
                </a:solidFill>
              </a:rPr>
              <a:t>释放内存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</a:t>
            </a:r>
            <a:r>
              <a:rPr lang="en-US" altLang="zh-CN" sz="1050" dirty="0" err="1"/>
              <a:t>prev</a:t>
            </a:r>
            <a:r>
              <a:rPr lang="en-US" altLang="zh-CN" sz="1050" dirty="0"/>
              <a:t>].next =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[index].next; //</a:t>
            </a:r>
            <a:r>
              <a:rPr lang="zh-CN" altLang="en-US" sz="1050" dirty="0"/>
              <a:t>从链上摘除</a:t>
            </a:r>
            <a:r>
              <a:rPr lang="en-US" altLang="zh-CN" sz="1050" dirty="0"/>
              <a:t>41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[index].next = -1; //</a:t>
            </a:r>
            <a:r>
              <a:rPr lang="zh-CN" altLang="en-US" sz="1050" dirty="0"/>
              <a:t>标记为未用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proc-&gt;</a:t>
            </a:r>
            <a:r>
              <a:rPr lang="en-US" altLang="zh-CN" sz="1050" dirty="0" err="1"/>
              <a:t>vm</a:t>
            </a:r>
            <a:r>
              <a:rPr lang="en-US" altLang="zh-CN" sz="1050" dirty="0"/>
              <a:t>[index].length =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 break;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/>
              <a:t>prev</a:t>
            </a:r>
            <a:r>
              <a:rPr lang="en-US" altLang="zh-CN" sz="1050" dirty="0"/>
              <a:t> = index;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     }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return 0;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  <a:p>
            <a:pPr marL="342900" lvl="0" indent="-342900" algn="just">
              <a:buFont typeface="+mj-lt"/>
              <a:buAutoNum type="arabicPeriod"/>
            </a:pPr>
            <a:endParaRPr lang="en-US" altLang="zh-CN" sz="10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F337C49-77BA-4360-B7CA-441A675C7C56}"/>
              </a:ext>
            </a:extLst>
          </p:cNvPr>
          <p:cNvSpPr/>
          <p:nvPr/>
        </p:nvSpPr>
        <p:spPr bwMode="auto">
          <a:xfrm>
            <a:off x="1331777" y="2555311"/>
            <a:ext cx="4896337" cy="338555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9C255F-C9BD-4BBD-A690-8F2D1DC1B745}"/>
              </a:ext>
            </a:extLst>
          </p:cNvPr>
          <p:cNvCxnSpPr>
            <a:cxnSpLocks/>
          </p:cNvCxnSpPr>
          <p:nvPr/>
        </p:nvCxnSpPr>
        <p:spPr bwMode="auto">
          <a:xfrm>
            <a:off x="6231483" y="2708829"/>
            <a:ext cx="619860" cy="108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0331949-A916-4C0A-9A66-FF445479DB33}"/>
              </a:ext>
            </a:extLst>
          </p:cNvPr>
          <p:cNvSpPr txBox="1"/>
          <p:nvPr/>
        </p:nvSpPr>
        <p:spPr>
          <a:xfrm>
            <a:off x="6840018" y="2632397"/>
            <a:ext cx="110097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900" dirty="0">
                <a:solidFill>
                  <a:srgbClr val="FF0000"/>
                </a:solidFill>
              </a:rPr>
              <a:t>查找以</a:t>
            </a:r>
            <a:r>
              <a:rPr lang="en-US" altLang="zh-CN" sz="900" dirty="0">
                <a:solidFill>
                  <a:srgbClr val="FF0000"/>
                </a:solidFill>
              </a:rPr>
              <a:t>address</a:t>
            </a:r>
            <a:r>
              <a:rPr lang="zh-CN" altLang="en-US" sz="900" dirty="0">
                <a:solidFill>
                  <a:srgbClr val="FF0000"/>
                </a:solidFill>
              </a:rPr>
              <a:t>开头的内存块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0BDE-9655-4FE2-9E50-5DA0622A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内存管理实验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9F9BE-211B-30E7-9656-A247905F96CB}"/>
              </a:ext>
            </a:extLst>
          </p:cNvPr>
          <p:cNvSpPr txBox="1"/>
          <p:nvPr/>
        </p:nvSpPr>
        <p:spPr>
          <a:xfrm>
            <a:off x="971750" y="1593119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/>
              <a:t>实现</a:t>
            </a:r>
            <a:r>
              <a:rPr lang="en-US" altLang="zh-CN" sz="2400" dirty="0" err="1"/>
              <a:t>myfree</a:t>
            </a:r>
            <a:r>
              <a:rPr lang="en-US" altLang="zh-CN" sz="2400" dirty="0"/>
              <a:t>()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myalloc</a:t>
            </a:r>
            <a:r>
              <a:rPr lang="en-US" altLang="zh-CN" sz="2400" dirty="0"/>
              <a:t>()</a:t>
            </a:r>
            <a:r>
              <a:rPr lang="zh-CN" altLang="en-US" sz="2400" dirty="0"/>
              <a:t>系统调用</a:t>
            </a:r>
            <a:endParaRPr lang="en-US" altLang="zh-CN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E04F3D0-C7E3-4DC4-A80E-1BF64A004D4F}"/>
              </a:ext>
            </a:extLst>
          </p:cNvPr>
          <p:cNvCxnSpPr>
            <a:cxnSpLocks/>
          </p:cNvCxnSpPr>
          <p:nvPr/>
        </p:nvCxnSpPr>
        <p:spPr bwMode="auto">
          <a:xfrm>
            <a:off x="2627865" y="1988900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8582DE8-4D78-46E3-A3B8-D108DB8A5E4C}"/>
              </a:ext>
            </a:extLst>
          </p:cNvPr>
          <p:cNvSpPr txBox="1"/>
          <p:nvPr/>
        </p:nvSpPr>
        <p:spPr>
          <a:xfrm>
            <a:off x="3527927" y="2966118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mygrowproc</a:t>
            </a:r>
            <a:r>
              <a:rPr lang="en-US" altLang="zh-CN" dirty="0"/>
              <a:t>()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A48A2E-2F5B-4154-9B8B-3882E911692C}"/>
              </a:ext>
            </a:extLst>
          </p:cNvPr>
          <p:cNvSpPr txBox="1"/>
          <p:nvPr/>
        </p:nvSpPr>
        <p:spPr>
          <a:xfrm>
            <a:off x="2051826" y="2281288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93F1C9-02C2-4A6C-BFF0-0FBE78C39EE2}"/>
              </a:ext>
            </a:extLst>
          </p:cNvPr>
          <p:cNvCxnSpPr>
            <a:cxnSpLocks/>
          </p:cNvCxnSpPr>
          <p:nvPr/>
        </p:nvCxnSpPr>
        <p:spPr bwMode="auto">
          <a:xfrm>
            <a:off x="4151156" y="2054784"/>
            <a:ext cx="0" cy="936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C39FDF4-2F9E-46D0-B994-660957DA4107}"/>
              </a:ext>
            </a:extLst>
          </p:cNvPr>
          <p:cNvSpPr txBox="1"/>
          <p:nvPr/>
        </p:nvSpPr>
        <p:spPr>
          <a:xfrm>
            <a:off x="1738988" y="2973376"/>
            <a:ext cx="208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myreduceproc</a:t>
            </a:r>
            <a:r>
              <a:rPr lang="en-US" altLang="zh-CN" dirty="0"/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1513CB-34D4-4E69-9F66-4322C0FCA7FB}"/>
              </a:ext>
            </a:extLst>
          </p:cNvPr>
          <p:cNvSpPr txBox="1"/>
          <p:nvPr/>
        </p:nvSpPr>
        <p:spPr>
          <a:xfrm>
            <a:off x="4177193" y="2353539"/>
            <a:ext cx="72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291A55-6548-4D01-A155-E433C4EFDDF0}"/>
              </a:ext>
            </a:extLst>
          </p:cNvPr>
          <p:cNvSpPr txBox="1"/>
          <p:nvPr/>
        </p:nvSpPr>
        <p:spPr>
          <a:xfrm>
            <a:off x="971750" y="3353083"/>
            <a:ext cx="69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</a:rPr>
              <a:t>测试代码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E01179-A75E-4CBF-B4AB-D8E77D420BAC}"/>
              </a:ext>
            </a:extLst>
          </p:cNvPr>
          <p:cNvSpPr txBox="1"/>
          <p:nvPr/>
        </p:nvSpPr>
        <p:spPr>
          <a:xfrm>
            <a:off x="995854" y="3882094"/>
            <a:ext cx="4153917" cy="21929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1050" b="1" dirty="0"/>
              <a:t>代码 </a:t>
            </a:r>
            <a:r>
              <a:rPr lang="en-US" altLang="zh-CN" sz="1050" b="1" dirty="0"/>
              <a:t>3-55 </a:t>
            </a:r>
            <a:r>
              <a:rPr lang="en-US" altLang="zh-CN" sz="1050" b="1" dirty="0" err="1"/>
              <a:t>myallc.c</a:t>
            </a:r>
            <a:r>
              <a:rPr lang="en-US" altLang="zh-CN" sz="1050" b="1" dirty="0"/>
              <a:t> </a:t>
            </a:r>
            <a:r>
              <a:rPr lang="zh-CN" altLang="en-US" sz="1050" b="1" dirty="0"/>
              <a:t>测试代码</a:t>
            </a:r>
            <a:endParaRPr lang="en-US" altLang="zh-CN" sz="105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int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main(int </a:t>
            </a:r>
            <a:r>
              <a:rPr lang="en-US" altLang="zh-CN" sz="1050" dirty="0" err="1"/>
              <a:t>argc</a:t>
            </a:r>
            <a:r>
              <a:rPr lang="en-US" altLang="zh-CN" sz="1050" dirty="0"/>
              <a:t>, char *</a:t>
            </a:r>
            <a:r>
              <a:rPr lang="en-US" altLang="zh-CN" sz="1050" dirty="0" err="1"/>
              <a:t>argv</a:t>
            </a:r>
            <a:r>
              <a:rPr lang="en-US" altLang="zh-CN" sz="1050" dirty="0"/>
              <a:t>[]) {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	char* </a:t>
            </a:r>
            <a:r>
              <a:rPr lang="en-US" altLang="zh-CN" sz="1050" dirty="0" err="1"/>
              <a:t>m1</a:t>
            </a:r>
            <a:r>
              <a:rPr lang="en-US" altLang="zh-CN" sz="1050" dirty="0"/>
              <a:t> = (char*)</a:t>
            </a:r>
            <a:r>
              <a:rPr lang="en-US" altLang="zh-CN" sz="1050" dirty="0" err="1"/>
              <a:t>myalloc</a:t>
            </a:r>
            <a:r>
              <a:rPr lang="en-US" altLang="zh-CN" sz="1050" dirty="0"/>
              <a:t>(2 * 4096);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/>
              <a:t>m1</a:t>
            </a:r>
            <a:r>
              <a:rPr lang="en-US" altLang="zh-CN" sz="1050" dirty="0"/>
              <a:t>[0] = 'a’;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/>
              <a:t>m1</a:t>
            </a:r>
            <a:r>
              <a:rPr lang="en-US" altLang="zh-CN" sz="1050" dirty="0"/>
              <a:t>[1] = '\0’;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  <a:r>
              <a:rPr lang="en-US" altLang="zh-CN" sz="1050" dirty="0" err="1">
                <a:solidFill>
                  <a:srgbClr val="FF0000"/>
                </a:solidFill>
              </a:rPr>
              <a:t>printf</a:t>
            </a:r>
            <a:r>
              <a:rPr lang="en-US" altLang="zh-CN" sz="1050" dirty="0">
                <a:solidFill>
                  <a:srgbClr val="FF0000"/>
                </a:solidFill>
              </a:rPr>
              <a:t>("</a:t>
            </a:r>
            <a:r>
              <a:rPr lang="en-US" altLang="zh-CN" sz="1050" dirty="0" err="1">
                <a:solidFill>
                  <a:srgbClr val="FF0000"/>
                </a:solidFill>
              </a:rPr>
              <a:t>m1</a:t>
            </a:r>
            <a:r>
              <a:rPr lang="en-US" altLang="zh-CN" sz="1050" dirty="0">
                <a:solidFill>
                  <a:srgbClr val="FF0000"/>
                </a:solidFill>
              </a:rPr>
              <a:t>:%s\n",</a:t>
            </a:r>
            <a:r>
              <a:rPr lang="en-US" altLang="zh-CN" sz="1050" dirty="0" err="1">
                <a:solidFill>
                  <a:srgbClr val="FF0000"/>
                </a:solidFill>
              </a:rPr>
              <a:t>m1</a:t>
            </a:r>
            <a:r>
              <a:rPr lang="en-US" altLang="zh-CN" sz="1050" dirty="0">
                <a:solidFill>
                  <a:srgbClr val="FF0000"/>
                </a:solidFill>
              </a:rPr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</a:t>
            </a:r>
            <a:r>
              <a:rPr lang="en-US" altLang="zh-CN" sz="1050" dirty="0" err="1"/>
              <a:t>myfree</a:t>
            </a:r>
            <a:r>
              <a:rPr lang="en-US" altLang="zh-CN" sz="1050" dirty="0"/>
              <a:t>((</a:t>
            </a:r>
            <a:r>
              <a:rPr lang="en-US" altLang="zh-CN" sz="1050" dirty="0" err="1"/>
              <a:t>uint64</a:t>
            </a:r>
            <a:r>
              <a:rPr lang="en-US" altLang="zh-CN" sz="1050" dirty="0"/>
              <a:t>)</a:t>
            </a:r>
            <a:r>
              <a:rPr lang="en-US" altLang="zh-CN" sz="1050" dirty="0" err="1"/>
              <a:t>m1</a:t>
            </a:r>
            <a:r>
              <a:rPr lang="en-US" altLang="zh-CN" sz="1050" dirty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 	 exit(0);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050" dirty="0"/>
              <a:t>}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7FE030-89BC-4FA1-920A-7B6EBFB8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50" y="4613837"/>
            <a:ext cx="3009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A71E-0ECC-E9D4-53CB-D831CC1E7896}"/>
              </a:ext>
            </a:extLst>
          </p:cNvPr>
          <p:cNvSpPr txBox="1">
            <a:spLocks/>
          </p:cNvSpPr>
          <p:nvPr/>
        </p:nvSpPr>
        <p:spPr>
          <a:xfrm>
            <a:off x="684530" y="140337"/>
            <a:ext cx="8260080" cy="7683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</a:pPr>
            <a:r>
              <a:rPr lang="en-US" altLang="zh-CN" kern="0" dirty="0"/>
              <a:t>8.5.</a:t>
            </a:r>
            <a:r>
              <a:rPr lang="zh-CN" altLang="en-US" kern="0" dirty="0"/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0D17C3-99CB-5274-4447-BE20C9BC81BA}"/>
              </a:ext>
            </a:extLst>
          </p:cNvPr>
          <p:cNvSpPr txBox="1"/>
          <p:nvPr/>
        </p:nvSpPr>
        <p:spPr>
          <a:xfrm>
            <a:off x="827740" y="1484865"/>
            <a:ext cx="7390130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/>
            <a:r>
              <a:rPr lang="zh-CN" alt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本章的几个实验将前面所学的进程管理、进程通信和内存管理知识进行了检验。</a:t>
            </a:r>
            <a:r>
              <a:rPr lang="en-US" alt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8.1</a:t>
            </a:r>
            <a:r>
              <a:rPr lang="zh-CN" alt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节和</a:t>
            </a:r>
            <a:r>
              <a:rPr lang="en-US" alt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8.2</a:t>
            </a:r>
            <a:r>
              <a:rPr lang="zh-CN" alt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节的实验代码几乎给出了全部细节，后面的实验也给出了绝大部分的主体代码，仅简化了在系统调用的封装和应用程序的编写上的少量细节。通过学习实验操作和代码的阅读，读者对</a:t>
            </a:r>
            <a:r>
              <a:rPr lang="en-US" altLang="zh-CN" sz="1800" b="0" dirty="0">
                <a:latin typeface="Calibri" panose="020F0502020204030204" pitchFamily="34" charset="0"/>
                <a:ea typeface="宋体" panose="02010600030101010101" pitchFamily="2" charset="-122"/>
              </a:rPr>
              <a:t>xv6</a:t>
            </a:r>
            <a:r>
              <a:rPr lang="zh-CN" alt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核心机制的编码实现将会有较大收获。</a:t>
            </a:r>
          </a:p>
          <a:p>
            <a:pPr marL="0" indent="266700"/>
            <a:r>
              <a:rPr lang="zh-CN" altLang="en-US" sz="1800" b="0" dirty="0">
                <a:latin typeface="Calibri" panose="020F0502020204030204" pitchFamily="34" charset="0"/>
                <a:ea typeface="宋体" panose="02010600030101010101" pitchFamily="2" charset="-122"/>
              </a:rPr>
              <a:t>书中给出的只是实例代码，读者可以自行审视其缺陷和不足，并进行扩展。实验的设计介绍中，也提到很多简化约束，读者可以突破这些限制将相应的功能拓展到更合理的状态。</a:t>
            </a:r>
          </a:p>
        </p:txBody>
      </p:sp>
    </p:spTree>
    <p:extLst>
      <p:ext uri="{BB962C8B-B14F-4D97-AF65-F5344CB8AC3E}">
        <p14:creationId xmlns:p14="http://schemas.microsoft.com/office/powerpoint/2010/main" val="126438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33C4D-C897-61B4-C9CA-36196010C978}"/>
              </a:ext>
            </a:extLst>
          </p:cNvPr>
          <p:cNvSpPr txBox="1"/>
          <p:nvPr/>
        </p:nvSpPr>
        <p:spPr>
          <a:xfrm>
            <a:off x="647727" y="476795"/>
            <a:ext cx="7848545" cy="512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spcAft>
                <a:spcPts val="780"/>
              </a:spcAft>
            </a:pPr>
            <a:r>
              <a:rPr lang="zh-CN" altLang="zh-CN" sz="2800" b="1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请自行设计并实现时间片长度可调的调度，提供一个系统调用用于设置指定进程的时间片长度——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setslot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(int 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pid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, int slots)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，其中参数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pid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是待设置的进程号，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slots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是该进程的时间片长度。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共享内存实验中虽然设置了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shm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边界，但是并没有在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sbrk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中检测越界问题。请尝试通过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sbrk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申请内存并观测捕捉越界行为的表现，并给出改正后的代码。然后将共享内存的锁的粒度细化，各个内存区使用独立的锁而不是示例中共用一个大粒度的锁。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将数据代码分离实验进一步完善，利用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vma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描述两段属性不同的区间，并在页表映射时的填写合适的访问属性，使得代码段不可写。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请实现进程间的无名管道通信，注意读写同步问题的实现。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思考：（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）如果允许用户分配任意尺寸的空间，例如分配了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个字节和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32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字节的两个空间，那么你使用两个页帧来映射它们，还是用一个页帧来映射它们？（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）如果用一个页来映射这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48</a:t>
            </a:r>
            <a:r>
              <a:rPr lang="zh-CN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个字节，那么释放时又如何处理，你能提供一个比较完整的解决方案使得页帧的空间利用率较高？</a:t>
            </a:r>
          </a:p>
        </p:txBody>
      </p:sp>
    </p:spTree>
    <p:extLst>
      <p:ext uri="{BB962C8B-B14F-4D97-AF65-F5344CB8AC3E}">
        <p14:creationId xmlns:p14="http://schemas.microsoft.com/office/powerpoint/2010/main" val="7936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显示剩余时间片（打印进程信息）</a:t>
            </a:r>
            <a:endParaRPr lang="en-US" altLang="zh-CN" sz="2400" dirty="0"/>
          </a:p>
          <a:p>
            <a:pPr lvl="1"/>
            <a:r>
              <a:rPr lang="zh-CN" altLang="en-US" sz="2000" dirty="0"/>
              <a:t>按下</a:t>
            </a:r>
            <a:r>
              <a:rPr lang="en-US" altLang="zh-CN" sz="2000" dirty="0" err="1"/>
              <a:t>Ctrl+P</a:t>
            </a:r>
            <a:r>
              <a:rPr lang="zh-CN" altLang="en-US" sz="2000" dirty="0"/>
              <a:t>，执行</a:t>
            </a:r>
            <a:r>
              <a:rPr lang="en-US" altLang="zh-CN" sz="2000" dirty="0" err="1"/>
              <a:t>procdump</a:t>
            </a:r>
            <a:r>
              <a:rPr lang="en-US" altLang="zh-CN" sz="2000" dirty="0"/>
              <a:t>()</a:t>
            </a:r>
            <a:r>
              <a:rPr lang="zh-CN" altLang="en-US" sz="2000" dirty="0"/>
              <a:t>输出进程信息时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3707940" y="3320992"/>
            <a:ext cx="2412168" cy="1341143"/>
            <a:chOff x="484678" y="3573010"/>
            <a:chExt cx="2412168" cy="134114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924778" y="3573010"/>
              <a:ext cx="972068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484678" y="4575599"/>
              <a:ext cx="1926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进程剩余时间长度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 bwMode="auto">
            <a:xfrm flipV="1">
              <a:off x="1447745" y="3861030"/>
              <a:ext cx="963067" cy="7145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C27BD4B-D9D6-A00A-42F6-83A758866B2A}"/>
              </a:ext>
            </a:extLst>
          </p:cNvPr>
          <p:cNvSpPr txBox="1"/>
          <p:nvPr/>
        </p:nvSpPr>
        <p:spPr>
          <a:xfrm>
            <a:off x="900144" y="2782383"/>
            <a:ext cx="7984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3‑3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procdump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显示时间片信息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slice left:%d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ticks,%d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%s %s",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p-&gt;slot,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p-&gt;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state, p-&gt;name);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时间片控制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usertrap</a:t>
            </a:r>
            <a:r>
              <a:rPr lang="en-US" altLang="zh-CN" sz="2000" dirty="0"/>
              <a:t>()</a:t>
            </a:r>
            <a:r>
              <a:rPr lang="zh-CN" altLang="en-US" sz="2000" dirty="0"/>
              <a:t>中判定时间片是否用完</a:t>
            </a:r>
            <a:endParaRPr lang="en-US" altLang="zh-CN" sz="2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1979820" y="4653085"/>
            <a:ext cx="3024210" cy="1174702"/>
            <a:chOff x="1924778" y="3573010"/>
            <a:chExt cx="3024210" cy="117470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924778" y="3573010"/>
              <a:ext cx="1296090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3057332" y="4409158"/>
              <a:ext cx="1891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进程剩余时间长度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 bwMode="auto">
            <a:xfrm flipH="1" flipV="1">
              <a:off x="2572823" y="3861030"/>
              <a:ext cx="1430337" cy="548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34688B0-240B-F1AE-69AF-B1502CCCC561}"/>
              </a:ext>
            </a:extLst>
          </p:cNvPr>
          <p:cNvSpPr txBox="1"/>
          <p:nvPr/>
        </p:nvSpPr>
        <p:spPr>
          <a:xfrm>
            <a:off x="1187765" y="2443829"/>
            <a:ext cx="64804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3‑4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trap.c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中检查时间片是否用完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give up the CPU if this is a timer interrupt.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if(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which_dev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== 2)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  yield();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if(p &amp;&amp; p-&gt;state == RUNNING){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p-&gt;slot--;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if(p-&gt;slot == 0 ){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p-&gt;slot=8;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yield();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}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 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1317972"/>
          </a:xfrm>
        </p:spPr>
        <p:txBody>
          <a:bodyPr/>
          <a:lstStyle/>
          <a:p>
            <a:r>
              <a:rPr lang="zh-CN" altLang="en-US" sz="2400" dirty="0"/>
              <a:t>查看修改效果</a:t>
            </a:r>
            <a:endParaRPr lang="en-US" altLang="zh-CN" sz="2400" dirty="0"/>
          </a:p>
          <a:p>
            <a:pPr lvl="1"/>
            <a:r>
              <a:rPr lang="zh-CN" altLang="en-US" sz="2000" dirty="0"/>
              <a:t>编写进程的</a:t>
            </a:r>
            <a:r>
              <a:rPr lang="en-US" altLang="zh-CN" sz="2000" dirty="0" err="1"/>
              <a:t>loop.c</a:t>
            </a:r>
            <a:endParaRPr lang="en-US" altLang="zh-CN" sz="2000" dirty="0"/>
          </a:p>
          <a:p>
            <a:pPr lvl="1"/>
            <a:r>
              <a:rPr lang="zh-CN" altLang="en-US" sz="2000" dirty="0"/>
              <a:t>运行、用</a:t>
            </a:r>
            <a:r>
              <a:rPr lang="en-US" altLang="zh-CN" sz="2000" dirty="0" err="1"/>
              <a:t>Ctrl+P</a:t>
            </a:r>
            <a:r>
              <a:rPr lang="zh-CN" altLang="en-US" sz="2000" dirty="0"/>
              <a:t>查看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C70A61-2A0E-11E9-32C9-CE75DF6B05C1}"/>
              </a:ext>
            </a:extLst>
          </p:cNvPr>
          <p:cNvSpPr txBox="1"/>
          <p:nvPr/>
        </p:nvSpPr>
        <p:spPr>
          <a:xfrm>
            <a:off x="3943795" y="797510"/>
            <a:ext cx="52002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3‑5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loop.c</a:t>
            </a:r>
            <a:endParaRPr lang="zh-CN" altLang="zh-CN" sz="1600" b="1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#include "kernel/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types.h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#include "kernel/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stat.h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#include "user/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user.h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	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main(int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[])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    int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int data[8];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int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i,j,k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=fork();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for(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=0;i&lt;2;i++)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{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for( j=0;j&lt;1024*100;j++)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for( k=0;k&lt;1024*1024;k++)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data[k%8]=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*k;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//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 ",data[0]);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exit();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2B7FE-931E-7116-5F29-F66CD8436EFE}"/>
              </a:ext>
            </a:extLst>
          </p:cNvPr>
          <p:cNvSpPr txBox="1"/>
          <p:nvPr/>
        </p:nvSpPr>
        <p:spPr>
          <a:xfrm>
            <a:off x="1207503" y="2482444"/>
            <a:ext cx="5380638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$ loop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left:7 ticks,1 sleep 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init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left:5 ticks,2 sleep 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sh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left:8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ticks,3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runble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loop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left:3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ticks,4 run    loop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left:7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ticks,1 sleep 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init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left:5 ticks,2 sleep 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sh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left:4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ticks,3 run    loop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D3D3D3"/>
                </a:highlight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slice left:8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ticks,4 </a:t>
            </a:r>
            <a:r>
              <a:rPr lang="en-US" altLang="zh-CN" sz="16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runble</a:t>
            </a:r>
            <a:r>
              <a:rPr lang="en-US" altLang="zh-CN" sz="16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微软雅黑" panose="020B0503020204020204" pitchFamily="34" charset="-122"/>
              </a:rPr>
              <a:t> loop</a:t>
            </a:r>
            <a:endParaRPr lang="zh-CN" altLang="zh-CN" sz="16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1207503" y="3692500"/>
            <a:ext cx="5507797" cy="2329374"/>
            <a:chOff x="1924778" y="3573009"/>
            <a:chExt cx="5507797" cy="23293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924778" y="3573009"/>
              <a:ext cx="1420362" cy="74456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5540919" y="3945293"/>
              <a:ext cx="189165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进程剩余时间长度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 bwMode="auto">
            <a:xfrm flipH="1" flipV="1">
              <a:off x="3345140" y="3945294"/>
              <a:ext cx="2195779" cy="1692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2578D52-FC17-3D5A-BCD6-734CB37927A6}"/>
                </a:ext>
              </a:extLst>
            </p:cNvPr>
            <p:cNvSpPr/>
            <p:nvPr/>
          </p:nvSpPr>
          <p:spPr bwMode="auto">
            <a:xfrm>
              <a:off x="1924778" y="5157814"/>
              <a:ext cx="1420362" cy="744569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28BBF7E-AF7A-02AF-29F0-87B98C3F10C9}"/>
                </a:ext>
              </a:extLst>
            </p:cNvPr>
            <p:cNvCxnSpPr>
              <a:cxnSpLocks/>
              <a:stCxn id="7" idx="1"/>
              <a:endCxn id="17" idx="3"/>
            </p:cNvCxnSpPr>
            <p:nvPr/>
          </p:nvCxnSpPr>
          <p:spPr bwMode="auto">
            <a:xfrm flipH="1">
              <a:off x="3345140" y="4114570"/>
              <a:ext cx="2195779" cy="14155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8710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D1F31-85D7-7365-4BED-0CE511A2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0" y="385467"/>
            <a:ext cx="8260080" cy="523220"/>
          </a:xfrm>
        </p:spPr>
        <p:txBody>
          <a:bodyPr/>
          <a:lstStyle/>
          <a:p>
            <a:r>
              <a:rPr lang="en-US" altLang="zh-CN" sz="2800" dirty="0"/>
              <a:t>3.1.2.	</a:t>
            </a:r>
            <a:r>
              <a:rPr lang="zh-CN" altLang="en-US" sz="2800" dirty="0"/>
              <a:t>优先级调度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E55-6ECB-E94F-A740-4A54A2BC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23221"/>
          </a:xfrm>
        </p:spPr>
        <p:txBody>
          <a:bodyPr/>
          <a:lstStyle/>
          <a:p>
            <a:r>
              <a:rPr lang="zh-CN" altLang="en-US" sz="2400" dirty="0"/>
              <a:t>增加优先级属性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00125D-7218-D443-28FC-5369FC65E92A}"/>
              </a:ext>
            </a:extLst>
          </p:cNvPr>
          <p:cNvSpPr txBox="1"/>
          <p:nvPr/>
        </p:nvSpPr>
        <p:spPr>
          <a:xfrm>
            <a:off x="719732" y="1907968"/>
            <a:ext cx="77045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 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3‑6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proc.h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Per-process state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altLang="zh-CN" sz="16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proc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spinlock lock;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p-&gt;lock must be held when using these: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enum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procstate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state;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Process state</a:t>
            </a:r>
          </a:p>
          <a:p>
            <a:pPr lvl="0" algn="just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lvl="0" algn="just"/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file *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ofile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NOFILE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];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Open files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struct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cwd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Current directory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char name[16];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// Process name (debugging)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int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priority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 time slot (ticks)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 startAt="21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24E377-603C-A4C0-DD4C-8AB423A96A8D}"/>
              </a:ext>
            </a:extLst>
          </p:cNvPr>
          <p:cNvSpPr/>
          <p:nvPr/>
        </p:nvSpPr>
        <p:spPr bwMode="auto">
          <a:xfrm>
            <a:off x="1652773" y="5106646"/>
            <a:ext cx="864060" cy="288020"/>
          </a:xfrm>
          <a:prstGeom prst="roundRect">
            <a:avLst/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6680C-5EF1-4B8A-148A-0654CDE4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30" y="1125857"/>
            <a:ext cx="8271510" cy="575023"/>
          </a:xfrm>
        </p:spPr>
        <p:txBody>
          <a:bodyPr/>
          <a:lstStyle/>
          <a:p>
            <a:r>
              <a:rPr lang="zh-CN" altLang="en-US" sz="2400" dirty="0"/>
              <a:t>设置优先级初值</a:t>
            </a:r>
            <a:r>
              <a:rPr lang="en-US" altLang="zh-CN" sz="2400" dirty="0"/>
              <a:t>(</a:t>
            </a:r>
            <a:r>
              <a:rPr lang="zh-CN" altLang="en-US" sz="2400" dirty="0"/>
              <a:t>进程创建时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32D891-3FBA-0446-D537-557CE6DA1303}"/>
              </a:ext>
            </a:extLst>
          </p:cNvPr>
          <p:cNvSpPr txBox="1"/>
          <p:nvPr/>
        </p:nvSpPr>
        <p:spPr>
          <a:xfrm>
            <a:off x="1403780" y="2276920"/>
            <a:ext cx="46588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/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3‑7 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proc.c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b="1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allocproc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</a:t>
            </a:r>
            <a:r>
              <a:rPr lang="zh-CN" altLang="en-US" sz="16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优先级初值</a:t>
            </a:r>
            <a:endParaRPr lang="zh-CN" altLang="zh-CN" sz="1600" b="1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found: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p-&gt;state = EMBRYO;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p-&gt;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nextpid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effectLst/>
                <a:highlight>
                  <a:srgbClr val="D3D3D3"/>
                </a:highligh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p-&gt;priority = 10</a:t>
            </a: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7AFF89-2764-5956-A095-547960CB8E43}"/>
              </a:ext>
            </a:extLst>
          </p:cNvPr>
          <p:cNvGrpSpPr/>
          <p:nvPr/>
        </p:nvGrpSpPr>
        <p:grpSpPr>
          <a:xfrm>
            <a:off x="1924777" y="3573010"/>
            <a:ext cx="4572317" cy="1095832"/>
            <a:chOff x="1924777" y="3573010"/>
            <a:chExt cx="4572317" cy="109583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47A711D-2553-2471-CF00-5515BA73FAC0}"/>
                </a:ext>
              </a:extLst>
            </p:cNvPr>
            <p:cNvSpPr/>
            <p:nvPr/>
          </p:nvSpPr>
          <p:spPr bwMode="auto">
            <a:xfrm>
              <a:off x="1924777" y="3573010"/>
              <a:ext cx="1944135" cy="288020"/>
            </a:xfrm>
            <a:prstGeom prst="roundRect">
              <a:avLst/>
            </a:prstGeom>
            <a:noFill/>
            <a:ln w="222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7187DD-99DE-C9B7-F34C-FF6DA7E7A55C}"/>
                </a:ext>
              </a:extLst>
            </p:cNvPr>
            <p:cNvSpPr txBox="1"/>
            <p:nvPr/>
          </p:nvSpPr>
          <p:spPr>
            <a:xfrm>
              <a:off x="2896844" y="4330288"/>
              <a:ext cx="3600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新创建的进程优先级初值为</a:t>
              </a:r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057955-772C-1E5E-C13A-6E6AB1C22089}"/>
                </a:ext>
              </a:extLst>
            </p:cNvPr>
            <p:cNvCxnSpPr>
              <a:stCxn id="7" idx="0"/>
              <a:endCxn id="6" idx="3"/>
            </p:cNvCxnSpPr>
            <p:nvPr/>
          </p:nvCxnSpPr>
          <p:spPr bwMode="auto">
            <a:xfrm flipH="1" flipV="1">
              <a:off x="3868912" y="3717020"/>
              <a:ext cx="828057" cy="6132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05305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3629</TotalTime>
  <Pages>44</Pages>
  <Words>7847</Words>
  <Characters>0</Characters>
  <Application>Microsoft Office PowerPoint</Application>
  <DocSecurity>0</DocSecurity>
  <PresentationFormat>全屏显示(4:3)</PresentationFormat>
  <Lines>0</Lines>
  <Paragraphs>982</Paragraphs>
  <Slides>46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MS Gothic</vt:lpstr>
      <vt:lpstr>楷体</vt:lpstr>
      <vt:lpstr>宋体</vt:lpstr>
      <vt:lpstr>Arial</vt:lpstr>
      <vt:lpstr>Arial Black</vt:lpstr>
      <vt:lpstr>Calibri</vt:lpstr>
      <vt:lpstr>Cambria</vt:lpstr>
      <vt:lpstr>Corbel</vt:lpstr>
      <vt:lpstr>Times New Roman</vt:lpstr>
      <vt:lpstr>Wingdings</vt:lpstr>
      <vt:lpstr>cod4e</vt:lpstr>
      <vt:lpstr>Chapter 3</vt:lpstr>
      <vt:lpstr>3.1. 调度实验</vt:lpstr>
      <vt:lpstr>3.1.1. 调整时间片长度</vt:lpstr>
      <vt:lpstr>PowerPoint 演示文稿</vt:lpstr>
      <vt:lpstr>PowerPoint 演示文稿</vt:lpstr>
      <vt:lpstr>PowerPoint 演示文稿</vt:lpstr>
      <vt:lpstr>PowerPoint 演示文稿</vt:lpstr>
      <vt:lpstr>3.1.2. 优先级调度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 实现信号量</vt:lpstr>
      <vt:lpstr>3.2.1. 共享变量及访问</vt:lpstr>
      <vt:lpstr>3.2.2. 信号量数据结构 </vt:lpstr>
      <vt:lpstr>3.2.3. 信号量操作的系统调用</vt:lpstr>
      <vt:lpstr>3.2.3. 信号量操作的系统调用</vt:lpstr>
      <vt:lpstr>3.2.3. 信号量操作的系统调用</vt:lpstr>
      <vt:lpstr>3.2.4. 用户测试代码</vt:lpstr>
      <vt:lpstr>3.3. 实现进程间通信</vt:lpstr>
      <vt:lpstr>3.3.1. 共享内存的实现 </vt:lpstr>
      <vt:lpstr>3.3.1. 共享内存的实现 </vt:lpstr>
      <vt:lpstr>3.3.1. 共享内存的实现 </vt:lpstr>
      <vt:lpstr>3.3.1. 共享内存的实现 </vt:lpstr>
      <vt:lpstr>3.3.1. 共享内存的实现 </vt:lpstr>
      <vt:lpstr>3.3.1. 共享内存的实现 </vt:lpstr>
      <vt:lpstr>3.3.1. 共享内存的实现 </vt:lpstr>
      <vt:lpstr>3.3.1. 共享内存的实现 </vt:lpstr>
      <vt:lpstr>3.3.1. 用户测试代码</vt:lpstr>
      <vt:lpstr>3.3.2.  消息队列的实现</vt:lpstr>
      <vt:lpstr>3.3.2.  消息队列的实现</vt:lpstr>
      <vt:lpstr>3.3.2.  消息队列的实现</vt:lpstr>
      <vt:lpstr>3.3.2.  消息队列的实现</vt:lpstr>
      <vt:lpstr>3.3.2.  消息队列的实现</vt:lpstr>
      <vt:lpstr>3.3.2.  消息队列的实现</vt:lpstr>
      <vt:lpstr>3.3.2.  消息队列的实现</vt:lpstr>
      <vt:lpstr>3.3.2.  消息队列的实现</vt:lpstr>
      <vt:lpstr>3.3.2.  消息队列的实现</vt:lpstr>
      <vt:lpstr>3.4. 内存管理实验</vt:lpstr>
      <vt:lpstr>3.4. 内存管理实验</vt:lpstr>
      <vt:lpstr>3.4. 内存管理实验</vt:lpstr>
      <vt:lpstr>3.4. 内存管理实验</vt:lpstr>
      <vt:lpstr>3.4. 内存管理实验</vt:lpstr>
      <vt:lpstr>PowerPoint 演示文稿</vt:lpstr>
      <vt:lpstr>PowerPoint 演示文稿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L6-505</cp:lastModifiedBy>
  <cp:revision>569</cp:revision>
  <dcterms:created xsi:type="dcterms:W3CDTF">2018-08-21T07:05:32Z</dcterms:created>
  <dcterms:modified xsi:type="dcterms:W3CDTF">2022-12-11T08:55:37Z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