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70" r:id="rId2"/>
    <p:sldId id="258" r:id="rId3"/>
    <p:sldId id="274" r:id="rId4"/>
    <p:sldId id="275" r:id="rId5"/>
    <p:sldId id="278" r:id="rId6"/>
    <p:sldId id="279" r:id="rId7"/>
    <p:sldId id="281" r:id="rId8"/>
    <p:sldId id="282" r:id="rId9"/>
    <p:sldId id="283" r:id="rId10"/>
    <p:sldId id="285" r:id="rId11"/>
    <p:sldId id="286" r:id="rId12"/>
    <p:sldId id="287" r:id="rId13"/>
    <p:sldId id="289" r:id="rId14"/>
    <p:sldId id="288" r:id="rId15"/>
    <p:sldId id="316" r:id="rId16"/>
    <p:sldId id="271" r:id="rId17"/>
    <p:sldId id="292" r:id="rId18"/>
    <p:sldId id="296" r:id="rId19"/>
    <p:sldId id="294" r:id="rId20"/>
    <p:sldId id="297" r:id="rId21"/>
    <p:sldId id="295" r:id="rId22"/>
    <p:sldId id="319" r:id="rId23"/>
    <p:sldId id="317" r:id="rId24"/>
    <p:sldId id="318" r:id="rId25"/>
    <p:sldId id="293" r:id="rId26"/>
    <p:sldId id="298" r:id="rId27"/>
    <p:sldId id="299" r:id="rId28"/>
    <p:sldId id="315" r:id="rId29"/>
    <p:sldId id="303" r:id="rId30"/>
    <p:sldId id="320" r:id="rId31"/>
    <p:sldId id="304" r:id="rId32"/>
    <p:sldId id="321" r:id="rId33"/>
    <p:sldId id="291" r:id="rId34"/>
    <p:sldId id="307" r:id="rId35"/>
    <p:sldId id="305" r:id="rId36"/>
    <p:sldId id="322" r:id="rId37"/>
    <p:sldId id="323" r:id="rId38"/>
    <p:sldId id="324" r:id="rId39"/>
    <p:sldId id="308" r:id="rId40"/>
    <p:sldId id="310" r:id="rId41"/>
    <p:sldId id="311" r:id="rId42"/>
    <p:sldId id="306" r:id="rId43"/>
    <p:sldId id="312" r:id="rId44"/>
    <p:sldId id="313" r:id="rId45"/>
    <p:sldId id="325" r:id="rId46"/>
  </p:sldIdLst>
  <p:sldSz cx="9144000" cy="6858000" type="screen4x3"/>
  <p:notesSz cx="7099300" cy="10234613"/>
  <p:defaultTextStyle>
    <a:defPPr>
      <a:defRPr lang="en-AU"/>
    </a:defPPr>
    <a:lvl1pPr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1pPr>
    <a:lvl2pPr marL="4572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54"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9900"/>
    <a:srgbClr val="008000"/>
    <a:srgbClr val="A47B38"/>
    <a:srgbClr val="CCFF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90" autoAdjust="0"/>
    <p:restoredTop sz="95126" autoAdjust="0"/>
  </p:normalViewPr>
  <p:slideViewPr>
    <p:cSldViewPr snapToObjects="1">
      <p:cViewPr varScale="1">
        <p:scale>
          <a:sx n="114" d="100"/>
          <a:sy n="114" d="100"/>
        </p:scale>
        <p:origin x="564" y="108"/>
      </p:cViewPr>
      <p:guideLst>
        <p:guide orient="horz" pos="2154"/>
        <p:guide pos="2880"/>
      </p:guideLst>
    </p:cSldViewPr>
  </p:slideViewPr>
  <p:notesTextViewPr>
    <p:cViewPr>
      <p:scale>
        <a:sx n="3" d="2"/>
        <a:sy n="3" d="2"/>
      </p:scale>
      <p:origin x="0" y="0"/>
    </p:cViewPr>
  </p:notesTextViewPr>
  <p:sorterViewPr showFormatting="0">
    <p:cViewPr>
      <p:scale>
        <a:sx n="66" d="100"/>
        <a:sy n="66" d="100"/>
      </p:scale>
      <p:origin x="0" y="11856"/>
    </p:cViewPr>
  </p:sorterViewPr>
  <p:notesViewPr>
    <p:cSldViewPr snapToObjects="1">
      <p:cViewPr varScale="1">
        <p:scale>
          <a:sx n="85" d="100"/>
          <a:sy n="85" d="100"/>
        </p:scale>
        <p:origin x="4195" y="53"/>
      </p:cViewPr>
      <p:guideLst/>
    </p:cSldViewPr>
  </p:notes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ln>
          <a:effectLst/>
        </p:spPr>
        <p:txBody>
          <a:bodyPr vert="horz" wrap="square" lIns="96661" tIns="48331" rIns="96661" bIns="48331" numCol="1" anchor="t" anchorCtr="0" compatLnSpc="1"/>
          <a:lstStyle>
            <a:lvl1pPr algn="l" defTabSz="966470">
              <a:defRPr sz="1300" noProof="1">
                <a:latin typeface="Times New Roman" panose="02020603050405020304" pitchFamily="18" charset="0"/>
              </a:defRPr>
            </a:lvl1pPr>
          </a:lstStyle>
          <a:p>
            <a:pPr>
              <a:defRPr/>
            </a:pPr>
            <a:r>
              <a:rPr lang="en-AU"/>
              <a:t>Morgan Kaufmann Publishers</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ln>
          <a:effectLst/>
        </p:spPr>
        <p:txBody>
          <a:bodyPr vert="horz" wrap="square" lIns="96661" tIns="48331" rIns="96661" bIns="48331" numCol="1" anchor="t" anchorCtr="0" compatLnSpc="1"/>
          <a:lstStyle>
            <a:lvl1pPr algn="r" defTabSz="966470">
              <a:defRPr sz="1300" noProof="1">
                <a:latin typeface="Times New Roman" panose="02020603050405020304" pitchFamily="18" charset="0"/>
              </a:defRPr>
            </a:lvl1pPr>
          </a:lstStyle>
          <a:p>
            <a:fld id="{B8DD1BC6-AC36-4FF9-8238-2532DC363B4C}" type="datetime3">
              <a:rPr lang="en-AU" altLang="zh-CN"/>
              <a:pPr/>
              <a:t>11 December, 2022</a:t>
            </a:fld>
            <a:endParaRPr lang="en-AU" altLang="zh-CN"/>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ln>
          <a:effectLst/>
        </p:spPr>
        <p:txBody>
          <a:bodyPr vert="horz" wrap="square" lIns="96661" tIns="48331" rIns="96661" bIns="48331" numCol="1" anchor="b" anchorCtr="0" compatLnSpc="1"/>
          <a:lstStyle>
            <a:lvl1pPr algn="l" defTabSz="966470">
              <a:defRPr sz="1300" noProof="1">
                <a:latin typeface="Times New Roman" panose="02020603050405020304" pitchFamily="18" charset="0"/>
              </a:defRPr>
            </a:lvl1pPr>
          </a:lstStyle>
          <a:p>
            <a:pPr>
              <a:defRPr/>
            </a:pPr>
            <a:r>
              <a:rPr lang="en-AU"/>
              <a:t>Chapter 4 — The Processor</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ln>
          <a:effectLst/>
        </p:spPr>
        <p:txBody>
          <a:bodyPr vert="horz" wrap="square" lIns="96661" tIns="48331" rIns="96661" bIns="48331" numCol="1" anchor="b" anchorCtr="0" compatLnSpc="1"/>
          <a:lstStyle>
            <a:lvl1pPr algn="r" defTabSz="966470">
              <a:defRPr sz="1300" noProof="1">
                <a:latin typeface="Times New Roman" panose="02020603050405020304" pitchFamily="18" charset="0"/>
              </a:defRPr>
            </a:lvl1pPr>
          </a:lstStyle>
          <a:p>
            <a:pPr>
              <a:defRPr/>
            </a:pPr>
            <a:fld id="{FF8BAB52-17FC-40D7-B5CE-8C5AAF8E55AD}" type="slidenum">
              <a:rPr lang="en-AU" altLang="zh-CN"/>
              <a:pPr>
                <a:defRPr/>
              </a:pPr>
              <a:t>‹#›</a:t>
            </a:fld>
            <a:endParaRPr lang="en-AU" altLang="zh-CN"/>
          </a:p>
        </p:txBody>
      </p:sp>
    </p:spTree>
    <p:extLst>
      <p:ext uri="{BB962C8B-B14F-4D97-AF65-F5344CB8AC3E}">
        <p14:creationId xmlns:p14="http://schemas.microsoft.com/office/powerpoint/2010/main" val="398834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6661" tIns="48331" rIns="96661" bIns="48331" numCol="1" anchor="t" anchorCtr="0" compatLnSpc="1"/>
          <a:lstStyle>
            <a:lvl1pPr algn="l" defTabSz="966470">
              <a:defRPr sz="1300" noProof="1">
                <a:latin typeface="Times New Roman" panose="02020603050405020304" pitchFamily="18" charset="0"/>
              </a:defRPr>
            </a:lvl1pPr>
          </a:lstStyle>
          <a:p>
            <a:pPr>
              <a:defRPr/>
            </a:pPr>
            <a:r>
              <a:rPr lang="en-AU"/>
              <a:t>Morgan Kaufmann Publishers</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6661" tIns="48331" rIns="96661" bIns="48331" numCol="1" anchor="t" anchorCtr="0" compatLnSpc="1"/>
          <a:lstStyle>
            <a:lvl1pPr algn="r" defTabSz="966470">
              <a:defRPr sz="1300" noProof="1">
                <a:latin typeface="Times New Roman" panose="02020603050405020304" pitchFamily="18" charset="0"/>
              </a:defRPr>
            </a:lvl1pPr>
          </a:lstStyle>
          <a:p>
            <a:fld id="{4258AB47-D1CA-4C9D-800D-3A82B0415FE5}" type="datetime3">
              <a:rPr lang="en-AU" altLang="zh-CN"/>
              <a:pPr/>
              <a:t>11 December, 2022</a:t>
            </a:fld>
            <a:endParaRPr lang="en-AU" altLang="zh-CN"/>
          </a:p>
        </p:txBody>
      </p:sp>
      <p:sp>
        <p:nvSpPr>
          <p:cNvPr id="5124" name="Rectangle 4"/>
          <p:cNvSpPr>
            <a:spLocks noGrp="1" noRot="1" noChangeAspect="1" noChangeArrowheads="1" noTextEdit="1"/>
          </p:cNvSpPr>
          <p:nvPr>
            <p:ph type="sldImg" idx="4294967295"/>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4294967295"/>
          </p:nvPr>
        </p:nvSpPr>
        <p:spPr bwMode="auto">
          <a:xfrm>
            <a:off x="946150" y="4862513"/>
            <a:ext cx="5207000"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AU" altLang="zh-CN"/>
              <a:t>Click to edit Master text styles</a:t>
            </a:r>
          </a:p>
          <a:p>
            <a:pPr lvl="1"/>
            <a:r>
              <a:rPr lang="en-AU" altLang="zh-CN"/>
              <a:t>Second level</a:t>
            </a:r>
          </a:p>
          <a:p>
            <a:pPr lvl="2"/>
            <a:r>
              <a:rPr lang="en-AU" altLang="zh-CN"/>
              <a:t>Third level</a:t>
            </a:r>
          </a:p>
          <a:p>
            <a:pPr lvl="3"/>
            <a:r>
              <a:rPr lang="en-AU" altLang="zh-CN"/>
              <a:t>Fourth level</a:t>
            </a:r>
          </a:p>
          <a:p>
            <a:pPr lvl="4"/>
            <a:r>
              <a:rPr lang="en-AU" altLang="zh-CN"/>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6661" tIns="48331" rIns="96661" bIns="48331" numCol="1" anchor="b" anchorCtr="0" compatLnSpc="1"/>
          <a:lstStyle>
            <a:lvl1pPr algn="l" defTabSz="966470">
              <a:defRPr sz="1300" noProof="1">
                <a:latin typeface="Times New Roman" panose="02020603050405020304" pitchFamily="18" charset="0"/>
              </a:defRPr>
            </a:lvl1pPr>
          </a:lstStyle>
          <a:p>
            <a:pPr>
              <a:defRPr/>
            </a:pPr>
            <a:r>
              <a:rPr lang="en-AU"/>
              <a:t>Chapter 4 — The Processor</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6661" tIns="48331" rIns="96661" bIns="48331" numCol="1" anchor="b" anchorCtr="0" compatLnSpc="1"/>
          <a:lstStyle>
            <a:lvl1pPr algn="r" defTabSz="966470">
              <a:defRPr sz="1300" noProof="1">
                <a:latin typeface="Times New Roman" panose="02020603050405020304" pitchFamily="18" charset="0"/>
              </a:defRPr>
            </a:lvl1pPr>
          </a:lstStyle>
          <a:p>
            <a:pPr>
              <a:defRPr/>
            </a:pPr>
            <a:fld id="{8E34D9E6-C271-40BD-9C57-8EFB9F16196B}" type="slidenum">
              <a:rPr lang="en-AU" altLang="zh-CN"/>
              <a:pPr>
                <a:defRPr/>
              </a:pPr>
              <a:t>‹#›</a:t>
            </a:fld>
            <a:endParaRPr lang="en-AU" altLang="zh-CN"/>
          </a:p>
        </p:txBody>
      </p:sp>
    </p:spTree>
    <p:extLst>
      <p:ext uri="{BB962C8B-B14F-4D97-AF65-F5344CB8AC3E}">
        <p14:creationId xmlns:p14="http://schemas.microsoft.com/office/powerpoint/2010/main" val="1820914636"/>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defTabSz="914400"/>
            <a:r>
              <a:rPr lang="en-AU" altLang="zh-CN" sz="1300">
                <a:latin typeface="Times New Roman" panose="02020603050405020304" pitchFamily="18" charset="0"/>
              </a:rPr>
              <a:t>Morgan Kaufmann Publishers</a:t>
            </a:r>
          </a:p>
        </p:txBody>
      </p:sp>
      <p:sp>
        <p:nvSpPr>
          <p:cNvPr id="71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defTabSz="914400"/>
            <a:fld id="{6AA70883-DE0E-4D75-AC4D-6EFF43CDAC04}" type="datetime3">
              <a:rPr lang="en-AU" altLang="zh-CN" sz="1300" smtClean="0">
                <a:latin typeface="Times New Roman" panose="02020603050405020304" pitchFamily="18" charset="0"/>
              </a:rPr>
              <a:pPr defTabSz="914400"/>
              <a:t>11 December, 2022</a:t>
            </a:fld>
            <a:endParaRPr lang="en-AU" altLang="zh-CN" sz="1300">
              <a:latin typeface="Times New Roman" panose="02020603050405020304" pitchFamily="18" charset="0"/>
            </a:endParaRPr>
          </a:p>
        </p:txBody>
      </p:sp>
      <p:sp>
        <p:nvSpPr>
          <p:cNvPr id="71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defTabSz="914400"/>
            <a:r>
              <a:rPr lang="en-AU" altLang="zh-CN" sz="1300">
                <a:latin typeface="Times New Roman" panose="02020603050405020304" pitchFamily="18" charset="0"/>
              </a:rPr>
              <a:t>Chapter 4 — The Processor</a:t>
            </a:r>
          </a:p>
        </p:txBody>
      </p:sp>
      <p:sp>
        <p:nvSpPr>
          <p:cNvPr id="71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defTabSz="914400"/>
            <a:fld id="{DB60C33C-4351-412F-B9E3-E2D73C35702A}" type="slidenum">
              <a:rPr lang="en-AU" altLang="zh-CN" sz="1300" smtClean="0">
                <a:latin typeface="Times New Roman" panose="02020603050405020304" pitchFamily="18" charset="0"/>
              </a:rPr>
              <a:pPr defTabSz="914400"/>
              <a:t>1</a:t>
            </a:fld>
            <a:endParaRPr lang="en-AU" altLang="zh-CN" sz="1300">
              <a:latin typeface="Times New Roman" panose="02020603050405020304" pitchFamily="18" charset="0"/>
            </a:endParaRPr>
          </a:p>
        </p:txBody>
      </p:sp>
      <p:sp>
        <p:nvSpPr>
          <p:cNvPr id="7173" name="Rectangle 2"/>
          <p:cNvSpPr>
            <a:spLocks noGrp="1" noRot="1" noChangeAspect="1" noChangeArrowheads="1" noTextEdit="1"/>
          </p:cNvSpPr>
          <p:nvPr>
            <p:ph type="sldImg" idx="4294967295"/>
          </p:nvPr>
        </p:nvSpPr>
        <p:spPr>
          <a:xfrm>
            <a:off x="990600" y="768350"/>
            <a:ext cx="5118100" cy="3838575"/>
          </a:xfrm>
          <a:ln/>
        </p:spPr>
      </p:sp>
      <p:sp>
        <p:nvSpPr>
          <p:cNvPr id="7174" name="Rectangle 3"/>
          <p:cNvSpPr>
            <a:spLocks noGrp="1" noChangeArrowheads="1"/>
          </p:cNvSpPr>
          <p:nvPr>
            <p:ph type="body" idx="4294967295"/>
          </p:nvPr>
        </p:nvSpPr>
        <p:spPr/>
        <p:txBody>
          <a:bodyPr/>
          <a:lstStyle/>
          <a:p>
            <a:endParaRPr lang="en-US" altLang="zh-CN" dirty="0"/>
          </a:p>
        </p:txBody>
      </p:sp>
    </p:spTree>
    <p:extLst>
      <p:ext uri="{BB962C8B-B14F-4D97-AF65-F5344CB8AC3E}">
        <p14:creationId xmlns:p14="http://schemas.microsoft.com/office/powerpoint/2010/main" val="3534026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22</a:t>
            </a:fld>
            <a:endParaRPr lang="zh-CN" altLang="en-US"/>
          </a:p>
        </p:txBody>
      </p:sp>
    </p:spTree>
    <p:extLst>
      <p:ext uri="{BB962C8B-B14F-4D97-AF65-F5344CB8AC3E}">
        <p14:creationId xmlns:p14="http://schemas.microsoft.com/office/powerpoint/2010/main" val="1740332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23</a:t>
            </a:fld>
            <a:endParaRPr lang="zh-CN" altLang="en-US"/>
          </a:p>
        </p:txBody>
      </p:sp>
    </p:spTree>
    <p:extLst>
      <p:ext uri="{BB962C8B-B14F-4D97-AF65-F5344CB8AC3E}">
        <p14:creationId xmlns:p14="http://schemas.microsoft.com/office/powerpoint/2010/main" val="1203044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24</a:t>
            </a:fld>
            <a:endParaRPr lang="zh-CN" altLang="en-US"/>
          </a:p>
        </p:txBody>
      </p:sp>
    </p:spTree>
    <p:extLst>
      <p:ext uri="{BB962C8B-B14F-4D97-AF65-F5344CB8AC3E}">
        <p14:creationId xmlns:p14="http://schemas.microsoft.com/office/powerpoint/2010/main" val="2531544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25</a:t>
            </a:fld>
            <a:endParaRPr lang="zh-CN" altLang="en-US"/>
          </a:p>
        </p:txBody>
      </p:sp>
    </p:spTree>
    <p:extLst>
      <p:ext uri="{BB962C8B-B14F-4D97-AF65-F5344CB8AC3E}">
        <p14:creationId xmlns:p14="http://schemas.microsoft.com/office/powerpoint/2010/main" val="247450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26</a:t>
            </a:fld>
            <a:endParaRPr lang="zh-CN" altLang="en-US"/>
          </a:p>
        </p:txBody>
      </p:sp>
    </p:spTree>
    <p:extLst>
      <p:ext uri="{BB962C8B-B14F-4D97-AF65-F5344CB8AC3E}">
        <p14:creationId xmlns:p14="http://schemas.microsoft.com/office/powerpoint/2010/main" val="3194355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27</a:t>
            </a:fld>
            <a:endParaRPr lang="zh-CN" altLang="en-US"/>
          </a:p>
        </p:txBody>
      </p:sp>
    </p:spTree>
    <p:extLst>
      <p:ext uri="{BB962C8B-B14F-4D97-AF65-F5344CB8AC3E}">
        <p14:creationId xmlns:p14="http://schemas.microsoft.com/office/powerpoint/2010/main" val="4026490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28</a:t>
            </a:fld>
            <a:endParaRPr lang="zh-CN" altLang="en-US"/>
          </a:p>
        </p:txBody>
      </p:sp>
    </p:spTree>
    <p:extLst>
      <p:ext uri="{BB962C8B-B14F-4D97-AF65-F5344CB8AC3E}">
        <p14:creationId xmlns:p14="http://schemas.microsoft.com/office/powerpoint/2010/main" val="3726262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29</a:t>
            </a:fld>
            <a:endParaRPr lang="zh-CN" altLang="en-US"/>
          </a:p>
        </p:txBody>
      </p:sp>
    </p:spTree>
    <p:extLst>
      <p:ext uri="{BB962C8B-B14F-4D97-AF65-F5344CB8AC3E}">
        <p14:creationId xmlns:p14="http://schemas.microsoft.com/office/powerpoint/2010/main" val="439903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30</a:t>
            </a:fld>
            <a:endParaRPr lang="zh-CN" altLang="en-US"/>
          </a:p>
        </p:txBody>
      </p:sp>
    </p:spTree>
    <p:extLst>
      <p:ext uri="{BB962C8B-B14F-4D97-AF65-F5344CB8AC3E}">
        <p14:creationId xmlns:p14="http://schemas.microsoft.com/office/powerpoint/2010/main" val="4231285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31</a:t>
            </a:fld>
            <a:endParaRPr lang="zh-CN" altLang="en-US"/>
          </a:p>
        </p:txBody>
      </p:sp>
    </p:spTree>
    <p:extLst>
      <p:ext uri="{BB962C8B-B14F-4D97-AF65-F5344CB8AC3E}">
        <p14:creationId xmlns:p14="http://schemas.microsoft.com/office/powerpoint/2010/main" val="2127049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2</a:t>
            </a:fld>
            <a:endParaRPr lang="zh-CN" altLang="en-US"/>
          </a:p>
        </p:txBody>
      </p:sp>
    </p:spTree>
    <p:extLst>
      <p:ext uri="{BB962C8B-B14F-4D97-AF65-F5344CB8AC3E}">
        <p14:creationId xmlns:p14="http://schemas.microsoft.com/office/powerpoint/2010/main" val="135110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32</a:t>
            </a:fld>
            <a:endParaRPr lang="zh-CN" altLang="en-US"/>
          </a:p>
        </p:txBody>
      </p:sp>
    </p:spTree>
    <p:extLst>
      <p:ext uri="{BB962C8B-B14F-4D97-AF65-F5344CB8AC3E}">
        <p14:creationId xmlns:p14="http://schemas.microsoft.com/office/powerpoint/2010/main" val="2174546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33</a:t>
            </a:fld>
            <a:endParaRPr lang="zh-CN" altLang="en-US"/>
          </a:p>
        </p:txBody>
      </p:sp>
    </p:spTree>
    <p:extLst>
      <p:ext uri="{BB962C8B-B14F-4D97-AF65-F5344CB8AC3E}">
        <p14:creationId xmlns:p14="http://schemas.microsoft.com/office/powerpoint/2010/main" val="1068564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34</a:t>
            </a:fld>
            <a:endParaRPr lang="zh-CN" altLang="en-US"/>
          </a:p>
        </p:txBody>
      </p:sp>
    </p:spTree>
    <p:extLst>
      <p:ext uri="{BB962C8B-B14F-4D97-AF65-F5344CB8AC3E}">
        <p14:creationId xmlns:p14="http://schemas.microsoft.com/office/powerpoint/2010/main" val="3451433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35</a:t>
            </a:fld>
            <a:endParaRPr lang="zh-CN" altLang="en-US"/>
          </a:p>
        </p:txBody>
      </p:sp>
    </p:spTree>
    <p:extLst>
      <p:ext uri="{BB962C8B-B14F-4D97-AF65-F5344CB8AC3E}">
        <p14:creationId xmlns:p14="http://schemas.microsoft.com/office/powerpoint/2010/main" val="320871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36</a:t>
            </a:fld>
            <a:endParaRPr lang="zh-CN" altLang="en-US"/>
          </a:p>
        </p:txBody>
      </p:sp>
    </p:spTree>
    <p:extLst>
      <p:ext uri="{BB962C8B-B14F-4D97-AF65-F5344CB8AC3E}">
        <p14:creationId xmlns:p14="http://schemas.microsoft.com/office/powerpoint/2010/main" val="16438072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37</a:t>
            </a:fld>
            <a:endParaRPr lang="zh-CN" altLang="en-US"/>
          </a:p>
        </p:txBody>
      </p:sp>
    </p:spTree>
    <p:extLst>
      <p:ext uri="{BB962C8B-B14F-4D97-AF65-F5344CB8AC3E}">
        <p14:creationId xmlns:p14="http://schemas.microsoft.com/office/powerpoint/2010/main" val="197560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38</a:t>
            </a:fld>
            <a:endParaRPr lang="zh-CN" altLang="en-US"/>
          </a:p>
        </p:txBody>
      </p:sp>
    </p:spTree>
    <p:extLst>
      <p:ext uri="{BB962C8B-B14F-4D97-AF65-F5344CB8AC3E}">
        <p14:creationId xmlns:p14="http://schemas.microsoft.com/office/powerpoint/2010/main" val="9328528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39</a:t>
            </a:fld>
            <a:endParaRPr lang="zh-CN" altLang="en-US"/>
          </a:p>
        </p:txBody>
      </p:sp>
    </p:spTree>
    <p:extLst>
      <p:ext uri="{BB962C8B-B14F-4D97-AF65-F5344CB8AC3E}">
        <p14:creationId xmlns:p14="http://schemas.microsoft.com/office/powerpoint/2010/main" val="2486957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40</a:t>
            </a:fld>
            <a:endParaRPr lang="zh-CN" altLang="en-US"/>
          </a:p>
        </p:txBody>
      </p:sp>
    </p:spTree>
    <p:extLst>
      <p:ext uri="{BB962C8B-B14F-4D97-AF65-F5344CB8AC3E}">
        <p14:creationId xmlns:p14="http://schemas.microsoft.com/office/powerpoint/2010/main" val="726538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41</a:t>
            </a:fld>
            <a:endParaRPr lang="zh-CN" altLang="en-US"/>
          </a:p>
        </p:txBody>
      </p:sp>
    </p:spTree>
    <p:extLst>
      <p:ext uri="{BB962C8B-B14F-4D97-AF65-F5344CB8AC3E}">
        <p14:creationId xmlns:p14="http://schemas.microsoft.com/office/powerpoint/2010/main" val="3486912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4258AB47-D1CA-4C9D-800D-3A82B0415FE5}" type="datetime3">
              <a:rPr lang="en-AU" altLang="zh-CN" smtClean="0"/>
              <a:pPr/>
              <a:t>11 December, 2022</a:t>
            </a:fld>
            <a:endParaRPr lang="en-AU" altLang="zh-CN"/>
          </a:p>
        </p:txBody>
      </p:sp>
    </p:spTree>
    <p:extLst>
      <p:ext uri="{BB962C8B-B14F-4D97-AF65-F5344CB8AC3E}">
        <p14:creationId xmlns:p14="http://schemas.microsoft.com/office/powerpoint/2010/main" val="2934339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42</a:t>
            </a:fld>
            <a:endParaRPr lang="zh-CN" altLang="en-US"/>
          </a:p>
        </p:txBody>
      </p:sp>
    </p:spTree>
    <p:extLst>
      <p:ext uri="{BB962C8B-B14F-4D97-AF65-F5344CB8AC3E}">
        <p14:creationId xmlns:p14="http://schemas.microsoft.com/office/powerpoint/2010/main" val="6662971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43</a:t>
            </a:fld>
            <a:endParaRPr lang="zh-CN" altLang="en-US"/>
          </a:p>
        </p:txBody>
      </p:sp>
    </p:spTree>
    <p:extLst>
      <p:ext uri="{BB962C8B-B14F-4D97-AF65-F5344CB8AC3E}">
        <p14:creationId xmlns:p14="http://schemas.microsoft.com/office/powerpoint/2010/main" val="4390092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44</a:t>
            </a:fld>
            <a:endParaRPr lang="zh-CN" altLang="en-US"/>
          </a:p>
        </p:txBody>
      </p:sp>
    </p:spTree>
    <p:extLst>
      <p:ext uri="{BB962C8B-B14F-4D97-AF65-F5344CB8AC3E}">
        <p14:creationId xmlns:p14="http://schemas.microsoft.com/office/powerpoint/2010/main" val="176853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16</a:t>
            </a:fld>
            <a:endParaRPr lang="zh-CN" altLang="en-US"/>
          </a:p>
        </p:txBody>
      </p:sp>
    </p:spTree>
    <p:extLst>
      <p:ext uri="{BB962C8B-B14F-4D97-AF65-F5344CB8AC3E}">
        <p14:creationId xmlns:p14="http://schemas.microsoft.com/office/powerpoint/2010/main" val="482176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17</a:t>
            </a:fld>
            <a:endParaRPr lang="zh-CN" altLang="en-US"/>
          </a:p>
        </p:txBody>
      </p:sp>
    </p:spTree>
    <p:extLst>
      <p:ext uri="{BB962C8B-B14F-4D97-AF65-F5344CB8AC3E}">
        <p14:creationId xmlns:p14="http://schemas.microsoft.com/office/powerpoint/2010/main" val="2353770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18</a:t>
            </a:fld>
            <a:endParaRPr lang="zh-CN" altLang="en-US"/>
          </a:p>
        </p:txBody>
      </p:sp>
    </p:spTree>
    <p:extLst>
      <p:ext uri="{BB962C8B-B14F-4D97-AF65-F5344CB8AC3E}">
        <p14:creationId xmlns:p14="http://schemas.microsoft.com/office/powerpoint/2010/main" val="3193448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19</a:t>
            </a:fld>
            <a:endParaRPr lang="zh-CN" altLang="en-US"/>
          </a:p>
        </p:txBody>
      </p:sp>
    </p:spTree>
    <p:extLst>
      <p:ext uri="{BB962C8B-B14F-4D97-AF65-F5344CB8AC3E}">
        <p14:creationId xmlns:p14="http://schemas.microsoft.com/office/powerpoint/2010/main" val="1658726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20</a:t>
            </a:fld>
            <a:endParaRPr lang="zh-CN" altLang="en-US"/>
          </a:p>
        </p:txBody>
      </p:sp>
    </p:spTree>
    <p:extLst>
      <p:ext uri="{BB962C8B-B14F-4D97-AF65-F5344CB8AC3E}">
        <p14:creationId xmlns:p14="http://schemas.microsoft.com/office/powerpoint/2010/main" val="2642382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21</a:t>
            </a:fld>
            <a:endParaRPr lang="zh-CN" altLang="en-US"/>
          </a:p>
        </p:txBody>
      </p:sp>
    </p:spTree>
    <p:extLst>
      <p:ext uri="{BB962C8B-B14F-4D97-AF65-F5344CB8AC3E}">
        <p14:creationId xmlns:p14="http://schemas.microsoft.com/office/powerpoint/2010/main" val="20171424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1"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eaLnBrk="0" hangingPunct="0"/>
            <a:endParaRPr lang="en-US" altLang="zh-CN" sz="1600">
              <a:ea typeface="宋体" panose="02010600030101010101" pitchFamily="2" charset="-122"/>
            </a:endParaRPr>
          </a:p>
        </p:txBody>
      </p:sp>
      <p:sp>
        <p:nvSpPr>
          <p:cNvPr id="5" name="Rectangle 36"/>
          <p:cNvSpPr>
            <a:spLocks noChangeArrowheads="1"/>
          </p:cNvSpPr>
          <p:nvPr/>
        </p:nvSpPr>
        <p:spPr bwMode="auto">
          <a:xfrm>
            <a:off x="1981201"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eaLnBrk="0" hangingPunct="0"/>
            <a:endParaRPr lang="en-US" altLang="zh-CN" sz="1600">
              <a:ea typeface="宋体" panose="02010600030101010101" pitchFamily="2" charset="-122"/>
            </a:endParaRPr>
          </a:p>
        </p:txBody>
      </p:sp>
      <p:sp>
        <p:nvSpPr>
          <p:cNvPr id="6" name="Rectangle 37"/>
          <p:cNvSpPr>
            <a:spLocks noChangeArrowheads="1"/>
          </p:cNvSpPr>
          <p:nvPr/>
        </p:nvSpPr>
        <p:spPr bwMode="auto">
          <a:xfrm>
            <a:off x="1763714" y="2708277"/>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eaLnBrk="0" hangingPunct="0"/>
            <a:endParaRPr lang="en-US" altLang="zh-CN" sz="1600">
              <a:ea typeface="宋体" panose="02010600030101010101" pitchFamily="2" charset="-122"/>
            </a:endParaRPr>
          </a:p>
        </p:txBody>
      </p:sp>
      <p:sp>
        <p:nvSpPr>
          <p:cNvPr id="7" name="Rectangle 38"/>
          <p:cNvSpPr>
            <a:spLocks noChangeArrowheads="1"/>
          </p:cNvSpPr>
          <p:nvPr userDrawn="1"/>
        </p:nvSpPr>
        <p:spPr bwMode="auto">
          <a:xfrm>
            <a:off x="0" y="0"/>
            <a:ext cx="9144000" cy="112553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eaLnBrk="0" hangingPunct="0"/>
            <a:endParaRPr lang="en-US" altLang="zh-CN" sz="1600">
              <a:ea typeface="宋体" panose="02010600030101010101" pitchFamily="2" charset="-122"/>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eaLnBrk="0" hangingPunct="0"/>
            <a:endParaRPr lang="en-US" altLang="zh-CN" sz="1600">
              <a:ea typeface="宋体" panose="02010600030101010101" pitchFamily="2" charset="-122"/>
            </a:endParaRPr>
          </a:p>
        </p:txBody>
      </p:sp>
      <p:sp>
        <p:nvSpPr>
          <p:cNvPr id="9" name="Rectangle 48"/>
          <p:cNvSpPr>
            <a:spLocks noChangeArrowheads="1"/>
          </p:cNvSpPr>
          <p:nvPr/>
        </p:nvSpPr>
        <p:spPr bwMode="auto">
          <a:xfrm>
            <a:off x="1619251" y="549277"/>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eaLnBrk="0" hangingPunct="0"/>
            <a:endParaRPr lang="en-US" altLang="zh-CN" sz="1600">
              <a:ea typeface="宋体" panose="02010600030101010101" pitchFamily="2" charset="-122"/>
            </a:endParaRPr>
          </a:p>
        </p:txBody>
      </p:sp>
      <p:sp>
        <p:nvSpPr>
          <p:cNvPr id="11" name="TextBox 15"/>
          <p:cNvSpPr txBox="1">
            <a:spLocks noChangeArrowheads="1"/>
          </p:cNvSpPr>
          <p:nvPr userDrawn="1"/>
        </p:nvSpPr>
        <p:spPr bwMode="auto">
          <a:xfrm>
            <a:off x="2098267" y="104775"/>
            <a:ext cx="543738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eaLnBrk="0" hangingPunct="0"/>
            <a:r>
              <a:rPr lang="en-GB" altLang="zh-CN" sz="3000" b="1" dirty="0">
                <a:solidFill>
                  <a:schemeClr val="bg1"/>
                </a:solidFill>
                <a:latin typeface="Corbel" panose="020B0503020204020204" pitchFamily="34" charset="0"/>
                <a:ea typeface="宋体" panose="02010600030101010101" pitchFamily="2" charset="-122"/>
              </a:rPr>
              <a:t>xv6 Operating</a:t>
            </a:r>
            <a:r>
              <a:rPr lang="en-GB" altLang="zh-CN" sz="3000" b="1" baseline="0" dirty="0">
                <a:solidFill>
                  <a:schemeClr val="bg1"/>
                </a:solidFill>
                <a:latin typeface="Corbel" panose="020B0503020204020204" pitchFamily="34" charset="0"/>
                <a:ea typeface="宋体" panose="02010600030101010101" pitchFamily="2" charset="-122"/>
              </a:rPr>
              <a:t> System </a:t>
            </a:r>
            <a:r>
              <a:rPr lang="en-US" altLang="zh-CN" sz="3000" b="1" baseline="0" dirty="0">
                <a:solidFill>
                  <a:schemeClr val="bg1"/>
                </a:solidFill>
                <a:latin typeface="Corbel" panose="020B0503020204020204" pitchFamily="34" charset="0"/>
                <a:ea typeface="宋体" panose="02010600030101010101" pitchFamily="2" charset="-122"/>
              </a:rPr>
              <a:t>——EXP</a:t>
            </a:r>
            <a:endParaRPr lang="en-US" altLang="zh-CN" sz="3000" b="1" dirty="0">
              <a:solidFill>
                <a:schemeClr val="bg1"/>
              </a:solidFill>
              <a:latin typeface="Corbel" panose="020B0503020204020204" pitchFamily="34" charset="0"/>
              <a:ea typeface="宋体" panose="02010600030101010101" pitchFamily="2" charset="-122"/>
            </a:endParaRPr>
          </a:p>
        </p:txBody>
      </p:sp>
      <p:sp>
        <p:nvSpPr>
          <p:cNvPr id="41996" name="Rectangle 12"/>
          <p:cNvSpPr>
            <a:spLocks noGrp="1" noChangeArrowheads="1"/>
          </p:cNvSpPr>
          <p:nvPr>
            <p:ph type="ctrTitle" hasCustomPrompt="1"/>
          </p:nvPr>
        </p:nvSpPr>
        <p:spPr>
          <a:xfrm>
            <a:off x="2409826" y="1844675"/>
            <a:ext cx="5832475" cy="762000"/>
          </a:xfrm>
        </p:spPr>
        <p:txBody>
          <a:bodyPr anchor="t"/>
          <a:lstStyle>
            <a:lvl1pPr>
              <a:defRPr>
                <a:latin typeface="Arial Black" panose="020B0A04020102020204" pitchFamily="34" charset="0"/>
              </a:defRPr>
            </a:lvl1pPr>
          </a:lstStyle>
          <a:p>
            <a:r>
              <a:rPr lang="en-AU" noProof="1"/>
              <a:t>Chapter …</a:t>
            </a:r>
          </a:p>
        </p:txBody>
      </p:sp>
      <p:sp>
        <p:nvSpPr>
          <p:cNvPr id="41997" name="Rectangle 13"/>
          <p:cNvSpPr>
            <a:spLocks noGrp="1" noChangeArrowheads="1"/>
          </p:cNvSpPr>
          <p:nvPr>
            <p:ph type="subTitle" idx="1" hasCustomPrompt="1"/>
          </p:nvPr>
        </p:nvSpPr>
        <p:spPr>
          <a:xfrm>
            <a:off x="2409826" y="2924177"/>
            <a:ext cx="5832475" cy="579755"/>
          </a:xfrm>
        </p:spPr>
        <p:txBody>
          <a:bodyPr>
            <a:spAutoFit/>
          </a:bodyPr>
          <a:lstStyle>
            <a:lvl1pPr marL="0" indent="0">
              <a:buFont typeface="Wingdings" panose="05000000000000000000" pitchFamily="2" charset="2"/>
              <a:buNone/>
              <a:defRPr>
                <a:latin typeface="Arial Black" panose="020B0A04020102020204" pitchFamily="34" charset="0"/>
              </a:defRPr>
            </a:lvl1pPr>
          </a:lstStyle>
          <a:p>
            <a:r>
              <a:rPr lang="en-AU" noProof="1"/>
              <a:t>Subtitle</a:t>
            </a:r>
          </a:p>
        </p:txBody>
      </p:sp>
      <p:sp>
        <p:nvSpPr>
          <p:cNvPr id="13" name="页脚占位符 1"/>
          <p:cNvSpPr>
            <a:spLocks noGrp="1"/>
          </p:cNvSpPr>
          <p:nvPr>
            <p:ph type="ftr" sz="quarter" idx="10"/>
          </p:nvPr>
        </p:nvSpPr>
        <p:spPr>
          <a:xfrm>
            <a:off x="611725" y="6380161"/>
            <a:ext cx="8270875" cy="358775"/>
          </a:xfrm>
          <a:prstGeom prst="rect">
            <a:avLst/>
          </a:prstGeom>
        </p:spPr>
        <p:txBody>
          <a:bodyPr/>
          <a:lstStyle>
            <a:lvl1pPr>
              <a:defRPr/>
            </a:lvl1pPr>
          </a:lstStyle>
          <a:p>
            <a:pPr algn="l">
              <a:defRPr/>
            </a:pPr>
            <a:endParaRPr lang="en-US" altLang="zh-CN" dirty="0"/>
          </a:p>
        </p:txBody>
      </p:sp>
      <p:pic>
        <p:nvPicPr>
          <p:cNvPr id="1026" name="Picture 2" descr="https://www1.szu.edu.cn/images/sz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334" y="44122"/>
            <a:ext cx="1851424" cy="493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935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4530" y="146052"/>
            <a:ext cx="8260080" cy="762635"/>
          </a:xfrm>
        </p:spPr>
        <p:txBody>
          <a:bodyPr/>
          <a:lstStyle/>
          <a:p>
            <a:r>
              <a:rPr lang="en-US" noProof="1"/>
              <a:t>Click to edit Master title style</a:t>
            </a:r>
          </a:p>
        </p:txBody>
      </p:sp>
      <p:sp>
        <p:nvSpPr>
          <p:cNvPr id="3" name="Vertical Text Placeholder 2"/>
          <p:cNvSpPr>
            <a:spLocks noGrp="1"/>
          </p:cNvSpPr>
          <p:nvPr>
            <p:ph type="body" orient="vert" idx="1"/>
          </p:nvPr>
        </p:nvSpPr>
        <p:spPr>
          <a:xfrm>
            <a:off x="684530" y="1125857"/>
            <a:ext cx="8271510" cy="511238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19"/>
          <p:cNvSpPr>
            <a:spLocks noGrp="1" noChangeArrowheads="1"/>
          </p:cNvSpPr>
          <p:nvPr>
            <p:ph type="ftr" sz="quarter" idx="10"/>
          </p:nvPr>
        </p:nvSpPr>
        <p:spPr>
          <a:xfrm>
            <a:off x="693739" y="6381752"/>
            <a:ext cx="8270875" cy="358775"/>
          </a:xfrm>
          <a:prstGeom prst="rect">
            <a:avLst/>
          </a:prstGeom>
          <a:ln/>
        </p:spPr>
        <p:txBody>
          <a:bodyPr/>
          <a:lstStyle>
            <a:lvl1pPr>
              <a:defRPr/>
            </a:lvl1pPr>
          </a:lstStyle>
          <a:p>
            <a:pPr algn="l">
              <a:defRPr/>
            </a:pPr>
            <a:endParaRPr lang="en-AU" altLang="zh-CN" dirty="0"/>
          </a:p>
        </p:txBody>
      </p:sp>
    </p:spTree>
    <p:extLst>
      <p:ext uri="{BB962C8B-B14F-4D97-AF65-F5344CB8AC3E}">
        <p14:creationId xmlns:p14="http://schemas.microsoft.com/office/powerpoint/2010/main" val="2929866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481" y="146052"/>
            <a:ext cx="1538883" cy="609155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684531" y="146052"/>
            <a:ext cx="6051550" cy="609155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19"/>
          <p:cNvSpPr>
            <a:spLocks noGrp="1" noChangeArrowheads="1"/>
          </p:cNvSpPr>
          <p:nvPr>
            <p:ph type="ftr" sz="quarter" idx="10"/>
          </p:nvPr>
        </p:nvSpPr>
        <p:spPr>
          <a:xfrm>
            <a:off x="693739" y="6381752"/>
            <a:ext cx="8270875" cy="358775"/>
          </a:xfrm>
          <a:prstGeom prst="rect">
            <a:avLst/>
          </a:prstGeom>
          <a:ln/>
        </p:spPr>
        <p:txBody>
          <a:bodyPr/>
          <a:lstStyle>
            <a:lvl1pPr>
              <a:defRPr/>
            </a:lvl1pPr>
          </a:lstStyle>
          <a:p>
            <a:pPr algn="l">
              <a:defRPr/>
            </a:pPr>
            <a:endParaRPr lang="en-AU" altLang="zh-CN" dirty="0"/>
          </a:p>
        </p:txBody>
      </p:sp>
    </p:spTree>
    <p:extLst>
      <p:ext uri="{BB962C8B-B14F-4D97-AF65-F5344CB8AC3E}">
        <p14:creationId xmlns:p14="http://schemas.microsoft.com/office/powerpoint/2010/main" val="274138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530" y="146052"/>
            <a:ext cx="8260080" cy="762635"/>
          </a:xfrm>
        </p:spPr>
        <p:txBody>
          <a:bodyPr/>
          <a:lstStyle/>
          <a:p>
            <a:r>
              <a:rPr lang="en-US" noProof="1"/>
              <a:t>Click to edit Master title style</a:t>
            </a:r>
          </a:p>
        </p:txBody>
      </p:sp>
      <p:sp>
        <p:nvSpPr>
          <p:cNvPr id="3" name="Content Placeholder 2"/>
          <p:cNvSpPr>
            <a:spLocks noGrp="1"/>
          </p:cNvSpPr>
          <p:nvPr>
            <p:ph idx="1"/>
          </p:nvPr>
        </p:nvSpPr>
        <p:spPr>
          <a:xfrm>
            <a:off x="684530" y="1125857"/>
            <a:ext cx="8271510" cy="5112385"/>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19"/>
          <p:cNvSpPr>
            <a:spLocks noGrp="1" noChangeArrowheads="1"/>
          </p:cNvSpPr>
          <p:nvPr>
            <p:ph type="ftr" sz="quarter" idx="10"/>
          </p:nvPr>
        </p:nvSpPr>
        <p:spPr>
          <a:xfrm>
            <a:off x="693739" y="6381752"/>
            <a:ext cx="8270875" cy="358775"/>
          </a:xfrm>
          <a:prstGeom prst="rect">
            <a:avLst/>
          </a:prstGeom>
          <a:ln/>
        </p:spPr>
        <p:txBody>
          <a:bodyPr/>
          <a:lstStyle>
            <a:lvl1pPr>
              <a:defRPr/>
            </a:lvl1pPr>
          </a:lstStyle>
          <a:p>
            <a:pPr algn="l">
              <a:defRPr/>
            </a:pPr>
            <a:endParaRPr lang="en-US" altLang="zh-CN" dirty="0"/>
          </a:p>
        </p:txBody>
      </p:sp>
      <p:sp>
        <p:nvSpPr>
          <p:cNvPr id="5" name="Rectangle 19">
            <a:extLst>
              <a:ext uri="{FF2B5EF4-FFF2-40B4-BE49-F238E27FC236}">
                <a16:creationId xmlns:a16="http://schemas.microsoft.com/office/drawing/2014/main" id="{386A2E91-1D24-4FC5-A723-5E2B6886F258}"/>
              </a:ext>
            </a:extLst>
          </p:cNvPr>
          <p:cNvSpPr txBox="1">
            <a:spLocks noChangeArrowheads="1"/>
          </p:cNvSpPr>
          <p:nvPr userDrawn="1"/>
        </p:nvSpPr>
        <p:spPr bwMode="auto">
          <a:xfrm>
            <a:off x="1043755" y="6381752"/>
            <a:ext cx="8270875" cy="358775"/>
          </a:xfrm>
          <a:prstGeom prst="rect">
            <a:avLst/>
          </a:prstGeom>
          <a:noFill/>
          <a:ln w="9525">
            <a:noFill/>
            <a:miter lim="800000"/>
          </a:ln>
          <a:effectLst/>
        </p:spPr>
        <p:txBody>
          <a:bodyPr vert="horz" wrap="square" lIns="91440" tIns="45720" rIns="91440" bIns="45720" numCol="1" anchor="b" anchorCtr="0" compatLnSpc="1"/>
          <a:lstStyle>
            <a:defPPr>
              <a:defRPr lang="en-AU"/>
            </a:defPPr>
            <a:lvl1pPr algn="r" rtl="0" eaLnBrk="1" fontAlgn="base" hangingPunct="1">
              <a:spcBef>
                <a:spcPct val="0"/>
              </a:spcBef>
              <a:spcAft>
                <a:spcPct val="0"/>
              </a:spcAft>
              <a:buFont typeface="Arial" panose="020B0604020202020204" pitchFamily="34" charset="0"/>
              <a:defRPr sz="1400" b="1" kern="1200" noProof="1">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algn="l">
              <a:defRPr/>
            </a:pPr>
            <a:r>
              <a:rPr lang="zh-CN" altLang="en-US" dirty="0"/>
              <a:t>深圳大学    计算机与软件学院</a:t>
            </a:r>
            <a:r>
              <a:rPr lang="en-US" altLang="zh-CN" dirty="0"/>
              <a:t>	</a:t>
            </a:r>
            <a:r>
              <a:rPr lang="zh-CN" altLang="en-US" dirty="0"/>
              <a:t>罗秋明</a:t>
            </a:r>
            <a:endParaRPr lang="en-US" altLang="zh-CN" dirty="0"/>
          </a:p>
        </p:txBody>
      </p:sp>
    </p:spTree>
    <p:extLst>
      <p:ext uri="{BB962C8B-B14F-4D97-AF65-F5344CB8AC3E}">
        <p14:creationId xmlns:p14="http://schemas.microsoft.com/office/powerpoint/2010/main" val="34806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630" y="4406901"/>
            <a:ext cx="7772400" cy="1323439"/>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722630" y="2907030"/>
            <a:ext cx="7772400" cy="149987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a:t>Click to edit Master text styles</a:t>
            </a:r>
          </a:p>
        </p:txBody>
      </p:sp>
      <p:sp>
        <p:nvSpPr>
          <p:cNvPr id="4" name="Rectangle 19"/>
          <p:cNvSpPr>
            <a:spLocks noGrp="1" noChangeArrowheads="1"/>
          </p:cNvSpPr>
          <p:nvPr>
            <p:ph type="ftr" sz="quarter" idx="10"/>
          </p:nvPr>
        </p:nvSpPr>
        <p:spPr>
          <a:xfrm>
            <a:off x="693739" y="6381752"/>
            <a:ext cx="8270875" cy="358775"/>
          </a:xfrm>
          <a:prstGeom prst="rect">
            <a:avLst/>
          </a:prstGeom>
          <a:ln/>
        </p:spPr>
        <p:txBody>
          <a:bodyPr/>
          <a:lstStyle>
            <a:lvl1pPr>
              <a:defRPr/>
            </a:lvl1pPr>
          </a:lstStyle>
          <a:p>
            <a:pPr algn="l">
              <a:defRPr/>
            </a:pPr>
            <a:endParaRPr lang="en-US" altLang="zh-CN" dirty="0"/>
          </a:p>
        </p:txBody>
      </p:sp>
    </p:spTree>
    <p:extLst>
      <p:ext uri="{BB962C8B-B14F-4D97-AF65-F5344CB8AC3E}">
        <p14:creationId xmlns:p14="http://schemas.microsoft.com/office/powerpoint/2010/main" val="1070125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4530" y="146052"/>
            <a:ext cx="8260080" cy="762635"/>
          </a:xfrm>
        </p:spPr>
        <p:txBody>
          <a:bodyPr/>
          <a:lstStyle/>
          <a:p>
            <a:r>
              <a:rPr lang="en-US" noProof="1"/>
              <a:t>Click to edit Master title style</a:t>
            </a:r>
          </a:p>
        </p:txBody>
      </p:sp>
      <p:sp>
        <p:nvSpPr>
          <p:cNvPr id="3" name="Content Placeholder 2"/>
          <p:cNvSpPr>
            <a:spLocks noGrp="1"/>
          </p:cNvSpPr>
          <p:nvPr>
            <p:ph sz="half" idx="1"/>
          </p:nvPr>
        </p:nvSpPr>
        <p:spPr>
          <a:xfrm>
            <a:off x="684531" y="1125855"/>
            <a:ext cx="405892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895851" y="1125855"/>
            <a:ext cx="4059555"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Rectangle 19"/>
          <p:cNvSpPr>
            <a:spLocks noGrp="1" noChangeArrowheads="1"/>
          </p:cNvSpPr>
          <p:nvPr>
            <p:ph type="ftr" sz="quarter" idx="10"/>
          </p:nvPr>
        </p:nvSpPr>
        <p:spPr>
          <a:xfrm>
            <a:off x="693739" y="6381752"/>
            <a:ext cx="8270875" cy="358775"/>
          </a:xfrm>
          <a:prstGeom prst="rect">
            <a:avLst/>
          </a:prstGeom>
          <a:ln/>
        </p:spPr>
        <p:txBody>
          <a:bodyPr/>
          <a:lstStyle>
            <a:lvl1pPr>
              <a:defRPr/>
            </a:lvl1pPr>
          </a:lstStyle>
          <a:p>
            <a:pPr algn="l">
              <a:defRPr/>
            </a:pPr>
            <a:endParaRPr lang="en-US" altLang="zh-CN" dirty="0"/>
          </a:p>
        </p:txBody>
      </p:sp>
    </p:spTree>
    <p:extLst>
      <p:ext uri="{BB962C8B-B14F-4D97-AF65-F5344CB8AC3E}">
        <p14:creationId xmlns:p14="http://schemas.microsoft.com/office/powerpoint/2010/main" val="1519774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48515"/>
            <a:ext cx="8229600" cy="769441"/>
          </a:xfrm>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457201" y="1535432"/>
            <a:ext cx="4040505" cy="63944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457201" y="2174877"/>
            <a:ext cx="4040505" cy="39516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45026" y="1535432"/>
            <a:ext cx="4041775" cy="63944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4645026" y="2174877"/>
            <a:ext cx="4041775" cy="39516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Rectangle 19"/>
          <p:cNvSpPr>
            <a:spLocks noGrp="1" noChangeArrowheads="1"/>
          </p:cNvSpPr>
          <p:nvPr>
            <p:ph type="ftr" sz="quarter" idx="10"/>
          </p:nvPr>
        </p:nvSpPr>
        <p:spPr>
          <a:xfrm>
            <a:off x="693739" y="6381752"/>
            <a:ext cx="8270875" cy="358775"/>
          </a:xfrm>
          <a:prstGeom prst="rect">
            <a:avLst/>
          </a:prstGeom>
          <a:ln/>
        </p:spPr>
        <p:txBody>
          <a:bodyPr/>
          <a:lstStyle>
            <a:lvl1pPr>
              <a:defRPr/>
            </a:lvl1pPr>
          </a:lstStyle>
          <a:p>
            <a:pPr algn="l">
              <a:defRPr/>
            </a:pPr>
            <a:endParaRPr lang="en-US" altLang="zh-CN" dirty="0"/>
          </a:p>
        </p:txBody>
      </p:sp>
    </p:spTree>
    <p:extLst>
      <p:ext uri="{BB962C8B-B14F-4D97-AF65-F5344CB8AC3E}">
        <p14:creationId xmlns:p14="http://schemas.microsoft.com/office/powerpoint/2010/main" val="194736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4530" y="146052"/>
            <a:ext cx="8260080" cy="762635"/>
          </a:xfrm>
        </p:spPr>
        <p:txBody>
          <a:bodyPr/>
          <a:lstStyle/>
          <a:p>
            <a:r>
              <a:rPr lang="en-US" noProof="1"/>
              <a:t>Click to edit Master title style</a:t>
            </a:r>
          </a:p>
        </p:txBody>
      </p:sp>
      <p:sp>
        <p:nvSpPr>
          <p:cNvPr id="3" name="Rectangle 19"/>
          <p:cNvSpPr>
            <a:spLocks noGrp="1" noChangeArrowheads="1"/>
          </p:cNvSpPr>
          <p:nvPr>
            <p:ph type="ftr" sz="quarter" idx="10"/>
          </p:nvPr>
        </p:nvSpPr>
        <p:spPr>
          <a:xfrm>
            <a:off x="693739" y="6381752"/>
            <a:ext cx="8270875" cy="358775"/>
          </a:xfrm>
          <a:prstGeom prst="rect">
            <a:avLst/>
          </a:prstGeom>
          <a:ln/>
        </p:spPr>
        <p:txBody>
          <a:bodyPr/>
          <a:lstStyle>
            <a:lvl1pPr>
              <a:defRPr/>
            </a:lvl1pPr>
          </a:lstStyle>
          <a:p>
            <a:pPr algn="l">
              <a:defRPr/>
            </a:pPr>
            <a:endParaRPr lang="en-US" altLang="zh-CN" dirty="0"/>
          </a:p>
        </p:txBody>
      </p:sp>
    </p:spTree>
    <p:extLst>
      <p:ext uri="{BB962C8B-B14F-4D97-AF65-F5344CB8AC3E}">
        <p14:creationId xmlns:p14="http://schemas.microsoft.com/office/powerpoint/2010/main" val="286743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693739" y="6381752"/>
            <a:ext cx="8270875" cy="358775"/>
          </a:xfrm>
          <a:prstGeom prst="rect">
            <a:avLst/>
          </a:prstGeom>
          <a:ln/>
        </p:spPr>
        <p:txBody>
          <a:bodyPr/>
          <a:lstStyle>
            <a:lvl1pPr>
              <a:defRPr/>
            </a:lvl1pPr>
          </a:lstStyle>
          <a:p>
            <a:pPr algn="l">
              <a:defRPr/>
            </a:pPr>
            <a:endParaRPr lang="en-AU" altLang="zh-CN" dirty="0"/>
          </a:p>
        </p:txBody>
      </p:sp>
    </p:spTree>
    <p:extLst>
      <p:ext uri="{BB962C8B-B14F-4D97-AF65-F5344CB8AC3E}">
        <p14:creationId xmlns:p14="http://schemas.microsoft.com/office/powerpoint/2010/main" val="63209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27214"/>
            <a:ext cx="3008630" cy="707886"/>
          </a:xfrm>
        </p:spPr>
        <p:txBody>
          <a:bodyPr/>
          <a:lstStyle>
            <a:lvl1pPr algn="l">
              <a:defRPr sz="2000" b="1"/>
            </a:lvl1pPr>
          </a:lstStyle>
          <a:p>
            <a:r>
              <a:rPr lang="en-US" noProof="1"/>
              <a:t>Click to edit Master title style</a:t>
            </a:r>
          </a:p>
        </p:txBody>
      </p:sp>
      <p:sp>
        <p:nvSpPr>
          <p:cNvPr id="3" name="Content Placeholder 2"/>
          <p:cNvSpPr>
            <a:spLocks noGrp="1"/>
          </p:cNvSpPr>
          <p:nvPr>
            <p:ph idx="1"/>
          </p:nvPr>
        </p:nvSpPr>
        <p:spPr>
          <a:xfrm>
            <a:off x="3575050" y="273050"/>
            <a:ext cx="5111750" cy="58534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57201" y="1435100"/>
            <a:ext cx="3008630" cy="46913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Rectangle 19"/>
          <p:cNvSpPr>
            <a:spLocks noGrp="1" noChangeArrowheads="1"/>
          </p:cNvSpPr>
          <p:nvPr>
            <p:ph type="ftr" sz="quarter" idx="10"/>
          </p:nvPr>
        </p:nvSpPr>
        <p:spPr>
          <a:xfrm>
            <a:off x="693739" y="6381752"/>
            <a:ext cx="8270875" cy="358775"/>
          </a:xfrm>
          <a:prstGeom prst="rect">
            <a:avLst/>
          </a:prstGeom>
          <a:ln/>
        </p:spPr>
        <p:txBody>
          <a:bodyPr/>
          <a:lstStyle>
            <a:lvl1pPr>
              <a:defRPr/>
            </a:lvl1pPr>
          </a:lstStyle>
          <a:p>
            <a:pPr algn="l">
              <a:defRPr/>
            </a:pPr>
            <a:endParaRPr lang="en-AU" altLang="zh-CN" dirty="0"/>
          </a:p>
        </p:txBody>
      </p:sp>
    </p:spTree>
    <p:extLst>
      <p:ext uri="{BB962C8B-B14F-4D97-AF65-F5344CB8AC3E}">
        <p14:creationId xmlns:p14="http://schemas.microsoft.com/office/powerpoint/2010/main" val="1309027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05" y="4967546"/>
            <a:ext cx="5486400" cy="400110"/>
          </a:xfrm>
        </p:spPr>
        <p:txBody>
          <a:bodyPr/>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1792605"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605" y="5367657"/>
            <a:ext cx="5486400" cy="80454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Rectangle 19"/>
          <p:cNvSpPr>
            <a:spLocks noGrp="1" noChangeArrowheads="1"/>
          </p:cNvSpPr>
          <p:nvPr>
            <p:ph type="ftr" sz="quarter" idx="10"/>
          </p:nvPr>
        </p:nvSpPr>
        <p:spPr>
          <a:xfrm>
            <a:off x="693739" y="6381752"/>
            <a:ext cx="8270875" cy="358775"/>
          </a:xfrm>
          <a:prstGeom prst="rect">
            <a:avLst/>
          </a:prstGeom>
          <a:ln/>
        </p:spPr>
        <p:txBody>
          <a:bodyPr/>
          <a:lstStyle>
            <a:lvl1pPr>
              <a:defRPr/>
            </a:lvl1pPr>
          </a:lstStyle>
          <a:p>
            <a:pPr algn="l">
              <a:defRPr/>
            </a:pPr>
            <a:endParaRPr lang="en-AU" altLang="zh-CN" dirty="0"/>
          </a:p>
        </p:txBody>
      </p:sp>
    </p:spTree>
    <p:extLst>
      <p:ext uri="{BB962C8B-B14F-4D97-AF65-F5344CB8AC3E}">
        <p14:creationId xmlns:p14="http://schemas.microsoft.com/office/powerpoint/2010/main" val="142108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6"/>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eaLnBrk="0" hangingPunct="0"/>
            <a:endParaRPr lang="en-US" altLang="zh-CN" sz="1600">
              <a:ea typeface="宋体" panose="02010600030101010101" pitchFamily="2" charset="-122"/>
            </a:endParaRPr>
          </a:p>
        </p:txBody>
      </p:sp>
      <p:sp>
        <p:nvSpPr>
          <p:cNvPr id="1027" name="Rectangle 9"/>
          <p:cNvSpPr>
            <a:spLocks noGrp="1" noChangeArrowheads="1"/>
          </p:cNvSpPr>
          <p:nvPr>
            <p:ph type="title" idx="4294967295"/>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zh-CN"/>
              <a:t>Click to edit Master title style</a:t>
            </a:r>
          </a:p>
        </p:txBody>
      </p:sp>
      <p:sp>
        <p:nvSpPr>
          <p:cNvPr id="1028" name="Rectangle 10"/>
          <p:cNvSpPr>
            <a:spLocks noGrp="1" noChangeArrowheads="1"/>
          </p:cNvSpPr>
          <p:nvPr>
            <p:ph type="body" idx="4294967295"/>
          </p:nvPr>
        </p:nvSpPr>
        <p:spPr bwMode="auto">
          <a:xfrm>
            <a:off x="684214"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zh-CN" dirty="0"/>
              <a:t>Click to edit Master text styles</a:t>
            </a:r>
          </a:p>
          <a:p>
            <a:pPr lvl="1"/>
            <a:r>
              <a:rPr lang="en-AU" altLang="zh-CN" dirty="0"/>
              <a:t>Second level</a:t>
            </a:r>
          </a:p>
          <a:p>
            <a:pPr lvl="2"/>
            <a:r>
              <a:rPr lang="en-AU" altLang="zh-CN" dirty="0"/>
              <a:t>Third level</a:t>
            </a:r>
          </a:p>
          <a:p>
            <a:pPr lvl="3"/>
            <a:r>
              <a:rPr lang="en-AU" altLang="zh-CN" dirty="0"/>
              <a:t>Fourth level</a:t>
            </a:r>
          </a:p>
          <a:p>
            <a:pPr lvl="4"/>
            <a:r>
              <a:rPr lang="en-AU" altLang="zh-CN" dirty="0"/>
              <a:t>Fifth level</a:t>
            </a:r>
          </a:p>
        </p:txBody>
      </p:sp>
      <p:sp>
        <p:nvSpPr>
          <p:cNvPr id="1030" name="Rectangle 25"/>
          <p:cNvSpPr>
            <a:spLocks noChangeArrowheads="1"/>
          </p:cNvSpPr>
          <p:nvPr/>
        </p:nvSpPr>
        <p:spPr bwMode="auto">
          <a:xfrm>
            <a:off x="250826" y="981075"/>
            <a:ext cx="8569325"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eaLnBrk="0" hangingPunct="0"/>
            <a:endParaRPr lang="en-US" altLang="zh-CN" sz="1600">
              <a:ea typeface="宋体" panose="02010600030101010101" pitchFamily="2" charset="-122"/>
            </a:endParaRPr>
          </a:p>
        </p:txBody>
      </p:sp>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484551" y="6407694"/>
            <a:ext cx="1589138" cy="306889"/>
          </a:xfrm>
          <a:prstGeom prst="rect">
            <a:avLst/>
          </a:prstGeom>
        </p:spPr>
      </p:pic>
      <p:pic>
        <p:nvPicPr>
          <p:cNvPr id="8" name="Picture 2" descr="https://www1.szu.edu.cn/images/szu.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269531" y="96046"/>
            <a:ext cx="1851424" cy="49371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www.szu.edu.cn/images/logo.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889584" y="46504"/>
            <a:ext cx="2249957" cy="66175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9">
            <a:extLst>
              <a:ext uri="{FF2B5EF4-FFF2-40B4-BE49-F238E27FC236}">
                <a16:creationId xmlns:a16="http://schemas.microsoft.com/office/drawing/2014/main" id="{F96B9019-718C-418E-97D4-7F7CACADBB3D}"/>
              </a:ext>
            </a:extLst>
          </p:cNvPr>
          <p:cNvSpPr>
            <a:spLocks noGrp="1" noChangeArrowheads="1"/>
          </p:cNvSpPr>
          <p:nvPr>
            <p:ph type="ftr" sz="quarter" idx="3"/>
          </p:nvPr>
        </p:nvSpPr>
        <p:spPr bwMode="auto">
          <a:xfrm>
            <a:off x="693739" y="6381752"/>
            <a:ext cx="8270875" cy="358775"/>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400" b="1" noProof="1">
                <a:ea typeface="宋体" panose="02010600030101010101" pitchFamily="2" charset="-122"/>
              </a:defRPr>
            </a:lvl1pPr>
          </a:lstStyle>
          <a:p>
            <a:pPr algn="l">
              <a:defRPr/>
            </a:pPr>
            <a:endParaRPr lang="en-US" altLang="zh-CN" dirty="0"/>
          </a:p>
        </p:txBody>
      </p:sp>
      <p:sp>
        <p:nvSpPr>
          <p:cNvPr id="12" name="Rectangle 19">
            <a:extLst>
              <a:ext uri="{FF2B5EF4-FFF2-40B4-BE49-F238E27FC236}">
                <a16:creationId xmlns:a16="http://schemas.microsoft.com/office/drawing/2014/main" id="{FEF0D560-83E5-4BB9-A213-7BCE1E1A24F6}"/>
              </a:ext>
            </a:extLst>
          </p:cNvPr>
          <p:cNvSpPr txBox="1">
            <a:spLocks noChangeArrowheads="1"/>
          </p:cNvSpPr>
          <p:nvPr userDrawn="1"/>
        </p:nvSpPr>
        <p:spPr bwMode="auto">
          <a:xfrm>
            <a:off x="1043755" y="6381752"/>
            <a:ext cx="8270875" cy="358775"/>
          </a:xfrm>
          <a:prstGeom prst="rect">
            <a:avLst/>
          </a:prstGeom>
          <a:noFill/>
          <a:ln w="9525">
            <a:noFill/>
            <a:miter lim="800000"/>
          </a:ln>
          <a:effectLst/>
        </p:spPr>
        <p:txBody>
          <a:bodyPr vert="horz" wrap="square" lIns="91440" tIns="45720" rIns="91440" bIns="45720" numCol="1" anchor="b" anchorCtr="0" compatLnSpc="1"/>
          <a:lstStyle>
            <a:defPPr>
              <a:defRPr lang="en-AU"/>
            </a:defPPr>
            <a:lvl1pPr algn="r" rtl="0" eaLnBrk="1" fontAlgn="base" hangingPunct="1">
              <a:spcBef>
                <a:spcPct val="0"/>
              </a:spcBef>
              <a:spcAft>
                <a:spcPct val="0"/>
              </a:spcAft>
              <a:buFont typeface="Arial" panose="020B0604020202020204" pitchFamily="34" charset="0"/>
              <a:defRPr sz="1400" b="1" kern="1200" noProof="1">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algn="l">
              <a:defRPr/>
            </a:pPr>
            <a:r>
              <a:rPr lang="zh-CN" altLang="en-US" dirty="0"/>
              <a:t>深圳大学    计算机与软件学院</a:t>
            </a:r>
            <a:r>
              <a:rPr lang="en-US" altLang="zh-CN" dirty="0"/>
              <a:t>	</a:t>
            </a:r>
            <a:r>
              <a:rPr lang="zh-CN" altLang="en-US" dirty="0"/>
              <a:t>罗秋明</a:t>
            </a:r>
            <a:endParaRPr lang="en-US" altLang="zh-CN" dirty="0"/>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ransition spd="slow"/>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panose="020B0604020202020204" pitchFamily="34" charset="0"/>
        </a:defRPr>
      </a:lvl2pPr>
      <a:lvl3pPr algn="l" rtl="0" eaLnBrk="0" fontAlgn="base" hangingPunct="0">
        <a:spcBef>
          <a:spcPct val="0"/>
        </a:spcBef>
        <a:spcAft>
          <a:spcPct val="0"/>
        </a:spcAft>
        <a:defRPr sz="4400" b="1">
          <a:solidFill>
            <a:schemeClr val="tx2"/>
          </a:solidFill>
          <a:latin typeface="Arial" panose="020B0604020202020204" pitchFamily="34" charset="0"/>
        </a:defRPr>
      </a:lvl3pPr>
      <a:lvl4pPr algn="l" rtl="0" eaLnBrk="0" fontAlgn="base" hangingPunct="0">
        <a:spcBef>
          <a:spcPct val="0"/>
        </a:spcBef>
        <a:spcAft>
          <a:spcPct val="0"/>
        </a:spcAft>
        <a:defRPr sz="4400" b="1">
          <a:solidFill>
            <a:schemeClr val="tx2"/>
          </a:solidFill>
          <a:latin typeface="Arial" panose="020B0604020202020204" pitchFamily="34" charset="0"/>
        </a:defRPr>
      </a:lvl4pPr>
      <a:lvl5pPr algn="l" rtl="0" eaLnBrk="0" fontAlgn="base" hangingPunct="0">
        <a:spcBef>
          <a:spcPct val="0"/>
        </a:spcBef>
        <a:spcAft>
          <a:spcPct val="0"/>
        </a:spcAft>
        <a:defRPr sz="4400" b="1">
          <a:solidFill>
            <a:schemeClr val="tx2"/>
          </a:solidFill>
          <a:latin typeface="Arial" panose="020B0604020202020204" pitchFamily="34" charset="0"/>
        </a:defRPr>
      </a:lvl5pPr>
      <a:lvl6pPr marL="457200" algn="l" rtl="0" fontAlgn="base">
        <a:spcBef>
          <a:spcPct val="0"/>
        </a:spcBef>
        <a:spcAft>
          <a:spcPct val="0"/>
        </a:spcAft>
        <a:defRPr sz="4400" b="1">
          <a:solidFill>
            <a:schemeClr val="tx2"/>
          </a:solidFill>
          <a:latin typeface="Arial" panose="020B0604020202020204" pitchFamily="34" charset="0"/>
        </a:defRPr>
      </a:lvl6pPr>
      <a:lvl7pPr marL="914400" algn="l" rtl="0" fontAlgn="base">
        <a:spcBef>
          <a:spcPct val="0"/>
        </a:spcBef>
        <a:spcAft>
          <a:spcPct val="0"/>
        </a:spcAft>
        <a:defRPr sz="4400" b="1">
          <a:solidFill>
            <a:schemeClr val="tx2"/>
          </a:solidFill>
          <a:latin typeface="Arial" panose="020B0604020202020204" pitchFamily="34" charset="0"/>
        </a:defRPr>
      </a:lvl7pPr>
      <a:lvl8pPr marL="1371600" algn="l" rtl="0" fontAlgn="base">
        <a:spcBef>
          <a:spcPct val="0"/>
        </a:spcBef>
        <a:spcAft>
          <a:spcPct val="0"/>
        </a:spcAft>
        <a:defRPr sz="4400" b="1">
          <a:solidFill>
            <a:schemeClr val="tx2"/>
          </a:solidFill>
          <a:latin typeface="Arial" panose="020B0604020202020204" pitchFamily="34" charset="0"/>
        </a:defRPr>
      </a:lvl8pPr>
      <a:lvl9pPr marL="1828800" algn="l" rtl="0" fontAlgn="base">
        <a:spcBef>
          <a:spcPct val="0"/>
        </a:spcBef>
        <a:spcAft>
          <a:spcPct val="0"/>
        </a:spcAft>
        <a:defRPr sz="44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professordeng/xv6-expansion/blob/master/mkfs.c#L223" TargetMode="External"/><Relationship Id="rId7" Type="http://schemas.openxmlformats.org/officeDocument/2006/relationships/hyperlink" Target="https://github.com/professordeng/xv6-expansion/blob/master/stat.h"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s://github.com/professordeng/xv6-expansion/blob/master/fs.c#L221" TargetMode="External"/><Relationship Id="rId5" Type="http://schemas.openxmlformats.org/officeDocument/2006/relationships/hyperlink" Target="https://github.com/professordeng/xv6-expansion/blob/master/fs.c#L288" TargetMode="External"/><Relationship Id="rId4" Type="http://schemas.openxmlformats.org/officeDocument/2006/relationships/hyperlink" Target="https://github.com/professordeng/xv6-expansion/blob/master/fs.c#L195"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4"/>
          <p:cNvSpPr>
            <a:spLocks noGrp="1" noChangeArrowheads="1"/>
          </p:cNvSpPr>
          <p:nvPr>
            <p:ph type="ctrTitle"/>
          </p:nvPr>
        </p:nvSpPr>
        <p:spPr>
          <a:xfrm>
            <a:off x="2409827" y="1844675"/>
            <a:ext cx="5832475" cy="768350"/>
          </a:xfrm>
        </p:spPr>
        <p:txBody>
          <a:bodyPr/>
          <a:lstStyle/>
          <a:p>
            <a:r>
              <a:rPr lang="en-US" altLang="ko-KR" dirty="0">
                <a:solidFill>
                  <a:schemeClr val="tx1"/>
                </a:solidFill>
                <a:ea typeface="Gulim" panose="020B0600000101010101" pitchFamily="34" charset="-127"/>
              </a:rPr>
              <a:t>Chapter 4</a:t>
            </a:r>
            <a:endParaRPr lang="ko-KR" altLang="en-US" dirty="0">
              <a:solidFill>
                <a:schemeClr val="tx1"/>
              </a:solidFill>
              <a:ea typeface="Gulim" panose="020B0600000101010101" pitchFamily="34" charset="-127"/>
            </a:endParaRPr>
          </a:p>
        </p:txBody>
      </p:sp>
      <p:sp>
        <p:nvSpPr>
          <p:cNvPr id="6146" name="Rectangle 5"/>
          <p:cNvSpPr>
            <a:spLocks noGrp="1" noChangeArrowheads="1"/>
          </p:cNvSpPr>
          <p:nvPr>
            <p:ph type="subTitle" idx="1"/>
          </p:nvPr>
        </p:nvSpPr>
        <p:spPr>
          <a:xfrm>
            <a:off x="2409827" y="2924177"/>
            <a:ext cx="5832475" cy="3190617"/>
          </a:xfrm>
        </p:spPr>
        <p:txBody>
          <a:bodyPr/>
          <a:lstStyle/>
          <a:p>
            <a:pPr>
              <a:spcBef>
                <a:spcPts val="800"/>
              </a:spcBef>
            </a:pPr>
            <a:r>
              <a:rPr lang="en-US" altLang="zh-CN" sz="3600" b="1" dirty="0">
                <a:latin typeface="宋体" panose="02010600030101010101" pitchFamily="2" charset="-122"/>
                <a:ea typeface="宋体" panose="02010600030101010101" pitchFamily="2" charset="-122"/>
              </a:rPr>
              <a:t>LA64 xv6</a:t>
            </a:r>
            <a:r>
              <a:rPr lang="zh-CN" altLang="en-US" sz="3600" b="1" dirty="0">
                <a:latin typeface="宋体" panose="02010600030101010101" pitchFamily="2" charset="-122"/>
                <a:ea typeface="宋体" panose="02010600030101010101" pitchFamily="2" charset="-122"/>
              </a:rPr>
              <a:t>操作系统</a:t>
            </a:r>
          </a:p>
          <a:p>
            <a:pPr>
              <a:spcBef>
                <a:spcPts val="800"/>
              </a:spcBef>
            </a:pPr>
            <a:r>
              <a:rPr lang="zh-CN" altLang="en-US" sz="3600" b="1" dirty="0">
                <a:latin typeface="宋体" panose="02010600030101010101" pitchFamily="2" charset="-122"/>
                <a:ea typeface="宋体" panose="02010600030101010101" pitchFamily="2" charset="-122"/>
              </a:rPr>
              <a:t>高级实验 </a:t>
            </a:r>
          </a:p>
          <a:p>
            <a:pPr>
              <a:spcBef>
                <a:spcPts val="800"/>
              </a:spcBef>
            </a:pPr>
            <a:r>
              <a:rPr lang="zh-CN" altLang="en-US" sz="3600" b="1" dirty="0">
                <a:latin typeface="宋体" panose="02010600030101010101" pitchFamily="2" charset="-122"/>
                <a:ea typeface="宋体" panose="02010600030101010101" pitchFamily="2" charset="-122"/>
              </a:rPr>
              <a:t> </a:t>
            </a:r>
            <a:endParaRPr lang="en-US" altLang="zh-CN" sz="2000" b="1" dirty="0">
              <a:latin typeface="宋体" panose="02010600030101010101" pitchFamily="2" charset="-122"/>
              <a:ea typeface="宋体" panose="02010600030101010101" pitchFamily="2" charset="-122"/>
            </a:endParaRPr>
          </a:p>
          <a:p>
            <a:pPr>
              <a:spcBef>
                <a:spcPts val="800"/>
              </a:spcBef>
            </a:pPr>
            <a:endParaRPr lang="en-US" altLang="zh-CN" sz="2000" b="1" dirty="0">
              <a:latin typeface="宋体" panose="02010600030101010101" pitchFamily="2" charset="-122"/>
              <a:ea typeface="宋体" panose="02010600030101010101" pitchFamily="2" charset="-122"/>
            </a:endParaRPr>
          </a:p>
          <a:p>
            <a:pPr algn="r">
              <a:spcBef>
                <a:spcPts val="800"/>
              </a:spcBef>
            </a:pPr>
            <a:r>
              <a:rPr lang="zh-CN" altLang="en-US" sz="2000" b="1" dirty="0">
                <a:latin typeface="宋体" panose="02010600030101010101" pitchFamily="2" charset="-122"/>
                <a:ea typeface="宋体" panose="02010600030101010101" pitchFamily="2" charset="-122"/>
              </a:rPr>
              <a:t>罗秋明</a:t>
            </a:r>
            <a:endParaRPr lang="en-US" altLang="zh-CN" sz="2000" b="1" dirty="0">
              <a:latin typeface="宋体" panose="02010600030101010101" pitchFamily="2" charset="-122"/>
              <a:ea typeface="宋体" panose="02010600030101010101" pitchFamily="2" charset="-122"/>
            </a:endParaRPr>
          </a:p>
          <a:p>
            <a:pPr algn="r">
              <a:spcBef>
                <a:spcPts val="800"/>
              </a:spcBef>
            </a:pPr>
            <a:r>
              <a:rPr lang="en-US" altLang="zh-CN" sz="2000" b="1" dirty="0">
                <a:latin typeface="宋体" panose="02010600030101010101" pitchFamily="2" charset="-122"/>
                <a:ea typeface="宋体" panose="02010600030101010101" pitchFamily="2" charset="-122"/>
              </a:rPr>
              <a:t>2022-12-16</a:t>
            </a:r>
            <a:endParaRPr lang="ko-KR" altLang="en-US" sz="2000" b="1" dirty="0">
              <a:ea typeface="Gulim" panose="020B0600000101010101" pitchFamily="34" charset="-127"/>
            </a:endParaRPr>
          </a:p>
        </p:txBody>
      </p:sp>
    </p:spTree>
  </p:cSld>
  <p:clrMapOvr>
    <a:masterClrMapping/>
  </p:clrMapOvr>
  <p:transition spd="slow" advTm="576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26680C-5EF1-4B8A-148A-0654CDE4CF7C}"/>
              </a:ext>
            </a:extLst>
          </p:cNvPr>
          <p:cNvSpPr>
            <a:spLocks noGrp="1"/>
          </p:cNvSpPr>
          <p:nvPr>
            <p:ph idx="1"/>
          </p:nvPr>
        </p:nvSpPr>
        <p:spPr>
          <a:xfrm>
            <a:off x="684530" y="1125858"/>
            <a:ext cx="8271510" cy="503018"/>
          </a:xfrm>
        </p:spPr>
        <p:txBody>
          <a:bodyPr/>
          <a:lstStyle/>
          <a:p>
            <a:r>
              <a:rPr lang="zh-CN" altLang="en-US" sz="2400" dirty="0"/>
              <a:t>线程库</a:t>
            </a:r>
            <a:r>
              <a:rPr lang="en-US" altLang="zh-CN" sz="2400" dirty="0" err="1"/>
              <a:t>uthread.c</a:t>
            </a:r>
            <a:r>
              <a:rPr lang="zh-CN" altLang="en-US" sz="2400" dirty="0"/>
              <a:t>的实现</a:t>
            </a:r>
            <a:r>
              <a:rPr lang="en-US" altLang="zh-CN" sz="2400" dirty="0"/>
              <a:t>(</a:t>
            </a:r>
            <a:r>
              <a:rPr lang="zh-CN" altLang="en-US" sz="2400" dirty="0"/>
              <a:t>续</a:t>
            </a:r>
            <a:r>
              <a:rPr lang="en-US" altLang="zh-CN" sz="2400" dirty="0"/>
              <a:t>)</a:t>
            </a:r>
          </a:p>
          <a:p>
            <a:pPr lvl="1"/>
            <a:endParaRPr lang="en-GB" altLang="zh-CN" sz="2000" dirty="0"/>
          </a:p>
          <a:p>
            <a:pPr lvl="1"/>
            <a:endParaRPr lang="en-GB" altLang="zh-CN" sz="2000" dirty="0"/>
          </a:p>
          <a:p>
            <a:pPr lvl="1"/>
            <a:endParaRPr lang="en-GB" altLang="zh-CN" sz="2000" dirty="0"/>
          </a:p>
          <a:p>
            <a:pPr lvl="1"/>
            <a:endParaRPr lang="en-US" altLang="zh-CN" sz="2000" dirty="0"/>
          </a:p>
        </p:txBody>
      </p:sp>
      <p:sp>
        <p:nvSpPr>
          <p:cNvPr id="2" name="文本框 1">
            <a:extLst>
              <a:ext uri="{FF2B5EF4-FFF2-40B4-BE49-F238E27FC236}">
                <a16:creationId xmlns:a16="http://schemas.microsoft.com/office/drawing/2014/main" id="{D74A26ED-5E35-B78C-AA2A-7B17BF14E8C9}"/>
              </a:ext>
            </a:extLst>
          </p:cNvPr>
          <p:cNvSpPr txBox="1"/>
          <p:nvPr/>
        </p:nvSpPr>
        <p:spPr>
          <a:xfrm>
            <a:off x="684530" y="1484865"/>
            <a:ext cx="8063759" cy="5478423"/>
          </a:xfrm>
          <a:prstGeom prst="rect">
            <a:avLst/>
          </a:prstGeom>
          <a:noFill/>
        </p:spPr>
        <p:txBody>
          <a:bodyPr wrap="square">
            <a:spAutoFit/>
          </a:bodyPr>
          <a:lstStyle/>
          <a:p>
            <a:pPr indent="266700" algn="ct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4-5 </a:t>
            </a:r>
            <a:r>
              <a:rPr lang="en-US" altLang="zh-CN" b="1" dirty="0" err="1">
                <a:effectLst/>
                <a:latin typeface="Calibri" panose="020F0502020204030204" pitchFamily="34" charset="0"/>
                <a:ea typeface="宋体" panose="02010600030101010101" pitchFamily="2" charset="-122"/>
                <a:cs typeface="Times New Roman" panose="02020603050405020304" pitchFamily="18" charset="0"/>
              </a:rPr>
              <a:t>uthread.c</a:t>
            </a:r>
            <a:endParaRPr lang="en-GB" altLang="zh-CN" b="1"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 add a TCB to thread table</a:t>
            </a: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void </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add_thread</a:t>
            </a:r>
            <a:r>
              <a:rPr lang="en-US" altLang="zh-CN" sz="1400" dirty="0">
                <a:latin typeface="楷体" panose="02010609060101010101" pitchFamily="49" charset="-122"/>
                <a:ea typeface="楷体" panose="02010609060101010101" pitchFamily="49" charset="-122"/>
                <a:cs typeface="Times New Roman" panose="02020603050405020304" pitchFamily="18" charset="0"/>
              </a:rPr>
              <a:t>(int* </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pid</a:t>
            </a:r>
            <a:r>
              <a:rPr lang="en-US" altLang="zh-CN" sz="1400" dirty="0">
                <a:latin typeface="楷体" panose="02010609060101010101" pitchFamily="49" charset="-122"/>
                <a:ea typeface="楷体" panose="02010609060101010101" pitchFamily="49" charset="-122"/>
                <a:cs typeface="Times New Roman" panose="02020603050405020304" pitchFamily="18" charset="0"/>
              </a:rPr>
              <a:t>, void* </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ustack</a:t>
            </a:r>
            <a:r>
              <a:rPr lang="en-US" altLang="zh-CN" sz="1400"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  for(int </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latin typeface="楷体" panose="02010609060101010101" pitchFamily="49" charset="-122"/>
                <a:ea typeface="楷体" panose="02010609060101010101" pitchFamily="49" charset="-122"/>
                <a:cs typeface="Times New Roman" panose="02020603050405020304" pitchFamily="18" charset="0"/>
              </a:rPr>
              <a:t> = 0; </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latin typeface="楷体" panose="02010609060101010101" pitchFamily="49" charset="-122"/>
                <a:ea typeface="楷体" panose="02010609060101010101" pitchFamily="49" charset="-122"/>
                <a:cs typeface="Times New Roman" panose="02020603050405020304" pitchFamily="18" charset="0"/>
              </a:rPr>
              <a:t> &lt; NTHREAD; </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   if(threads[</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latin typeface="楷体" panose="02010609060101010101" pitchFamily="49" charset="-122"/>
                <a:ea typeface="楷体" panose="02010609060101010101" pitchFamily="49" charset="-122"/>
                <a:cs typeface="Times New Roman" panose="02020603050405020304" pitchFamily="18" charset="0"/>
              </a:rPr>
              <a:t>].used == 0) {</a:t>
            </a: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     threads[</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latin typeface="楷体" panose="02010609060101010101" pitchFamily="49" charset="-122"/>
                <a:ea typeface="楷体" panose="02010609060101010101" pitchFamily="49" charset="-122"/>
                <a:cs typeface="Times New Roman" panose="02020603050405020304" pitchFamily="18" charset="0"/>
              </a:rPr>
              <a:t>].</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pid</a:t>
            </a:r>
            <a:r>
              <a:rPr lang="en-US" altLang="zh-CN" sz="1400" dirty="0">
                <a:latin typeface="楷体" panose="02010609060101010101" pitchFamily="49" charset="-122"/>
                <a:ea typeface="楷体" panose="02010609060101010101" pitchFamily="49" charset="-122"/>
                <a:cs typeface="Times New Roman" panose="02020603050405020304" pitchFamily="18" charset="0"/>
              </a:rPr>
              <a:t> = *</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pid</a:t>
            </a:r>
            <a:r>
              <a:rPr lang="en-US" altLang="zh-CN" sz="1400"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     threads[</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latin typeface="楷体" panose="02010609060101010101" pitchFamily="49" charset="-122"/>
                <a:ea typeface="楷体" panose="02010609060101010101" pitchFamily="49" charset="-122"/>
                <a:cs typeface="Times New Roman" panose="02020603050405020304" pitchFamily="18" charset="0"/>
              </a:rPr>
              <a:t>].</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ustack</a:t>
            </a:r>
            <a:r>
              <a:rPr lang="en-US" altLang="zh-CN" sz="1400" dirty="0">
                <a:latin typeface="楷体" panose="02010609060101010101" pitchFamily="49" charset="-122"/>
                <a:ea typeface="楷体" panose="02010609060101010101" pitchFamily="49" charset="-122"/>
                <a:cs typeface="Times New Roman" panose="02020603050405020304" pitchFamily="18" charset="0"/>
              </a:rPr>
              <a:t> = </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ustack</a:t>
            </a:r>
            <a:r>
              <a:rPr lang="en-US" altLang="zh-CN" sz="1400"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     threads[</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latin typeface="楷体" panose="02010609060101010101" pitchFamily="49" charset="-122"/>
                <a:ea typeface="楷体" panose="02010609060101010101" pitchFamily="49" charset="-122"/>
                <a:cs typeface="Times New Roman" panose="02020603050405020304" pitchFamily="18" charset="0"/>
              </a:rPr>
              <a:t>].used = 1;</a:t>
            </a: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     break;</a:t>
            </a: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void </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remove_thread</a:t>
            </a:r>
            <a:r>
              <a:rPr lang="en-US" altLang="zh-CN" sz="1400" dirty="0">
                <a:latin typeface="楷体" panose="02010609060101010101" pitchFamily="49" charset="-122"/>
                <a:ea typeface="楷体" panose="02010609060101010101" pitchFamily="49" charset="-122"/>
                <a:cs typeface="Times New Roman" panose="02020603050405020304" pitchFamily="18" charset="0"/>
              </a:rPr>
              <a:t>(int* </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pid</a:t>
            </a:r>
            <a:r>
              <a:rPr lang="en-US" altLang="zh-CN" sz="1400"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  for(int </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latin typeface="楷体" panose="02010609060101010101" pitchFamily="49" charset="-122"/>
                <a:ea typeface="楷体" panose="02010609060101010101" pitchFamily="49" charset="-122"/>
                <a:cs typeface="Times New Roman" panose="02020603050405020304" pitchFamily="18" charset="0"/>
              </a:rPr>
              <a:t> = 0; </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latin typeface="楷体" panose="02010609060101010101" pitchFamily="49" charset="-122"/>
                <a:ea typeface="楷体" panose="02010609060101010101" pitchFamily="49" charset="-122"/>
                <a:cs typeface="Times New Roman" panose="02020603050405020304" pitchFamily="18" charset="0"/>
              </a:rPr>
              <a:t> &lt; NTHREAD; </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latin typeface="楷体" panose="02010609060101010101" pitchFamily="49" charset="-122"/>
                <a:ea typeface="楷体" panose="02010609060101010101" pitchFamily="49" charset="-122"/>
                <a:cs typeface="Times New Roman" panose="02020603050405020304" pitchFamily="18" charset="0"/>
              </a:rPr>
              <a:t> ++) {</a:t>
            </a: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   if(threads[</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latin typeface="楷体" panose="02010609060101010101" pitchFamily="49" charset="-122"/>
                <a:ea typeface="楷体" panose="02010609060101010101" pitchFamily="49" charset="-122"/>
                <a:cs typeface="Times New Roman" panose="02020603050405020304" pitchFamily="18" charset="0"/>
              </a:rPr>
              <a:t>].used &amp;&amp; threads[</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latin typeface="楷体" panose="02010609060101010101" pitchFamily="49" charset="-122"/>
                <a:ea typeface="楷体" panose="02010609060101010101" pitchFamily="49" charset="-122"/>
                <a:cs typeface="Times New Roman" panose="02020603050405020304" pitchFamily="18" charset="0"/>
              </a:rPr>
              <a:t>].</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pid</a:t>
            </a:r>
            <a:r>
              <a:rPr lang="en-US" altLang="zh-CN" sz="1400" dirty="0">
                <a:latin typeface="楷体" panose="02010609060101010101" pitchFamily="49" charset="-122"/>
                <a:ea typeface="楷体" panose="02010609060101010101" pitchFamily="49" charset="-122"/>
                <a:cs typeface="Times New Roman" panose="02020603050405020304" pitchFamily="18" charset="0"/>
              </a:rPr>
              <a:t> == *</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pid</a:t>
            </a:r>
            <a:r>
              <a:rPr lang="en-US" altLang="zh-CN" sz="1400"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     free(threads[</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latin typeface="楷体" panose="02010609060101010101" pitchFamily="49" charset="-122"/>
                <a:ea typeface="楷体" panose="02010609060101010101" pitchFamily="49" charset="-122"/>
                <a:cs typeface="Times New Roman" panose="02020603050405020304" pitchFamily="18" charset="0"/>
              </a:rPr>
              <a:t>].</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ustack</a:t>
            </a:r>
            <a:r>
              <a:rPr lang="en-US" altLang="zh-CN" sz="1400" dirty="0">
                <a:latin typeface="楷体" panose="02010609060101010101" pitchFamily="49" charset="-122"/>
                <a:ea typeface="楷体" panose="02010609060101010101" pitchFamily="49" charset="-122"/>
                <a:cs typeface="Times New Roman" panose="02020603050405020304" pitchFamily="18" charset="0"/>
              </a:rPr>
              <a:t>); // </a:t>
            </a:r>
            <a:r>
              <a:rPr lang="zh-CN" altLang="en-US" sz="1400" dirty="0">
                <a:latin typeface="楷体" panose="02010609060101010101" pitchFamily="49" charset="-122"/>
                <a:ea typeface="楷体" panose="02010609060101010101" pitchFamily="49" charset="-122"/>
                <a:cs typeface="Times New Roman" panose="02020603050405020304" pitchFamily="18" charset="0"/>
              </a:rPr>
              <a:t>释放用户栈</a:t>
            </a: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     threads[</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latin typeface="楷体" panose="02010609060101010101" pitchFamily="49" charset="-122"/>
                <a:ea typeface="楷体" panose="02010609060101010101" pitchFamily="49" charset="-122"/>
                <a:cs typeface="Times New Roman" panose="02020603050405020304" pitchFamily="18" charset="0"/>
              </a:rPr>
              <a:t>].</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pid</a:t>
            </a:r>
            <a:r>
              <a:rPr lang="en-US" altLang="zh-CN" sz="1400" dirty="0">
                <a:latin typeface="楷体" panose="02010609060101010101" pitchFamily="49" charset="-122"/>
                <a:ea typeface="楷体" panose="02010609060101010101" pitchFamily="49" charset="-122"/>
                <a:cs typeface="Times New Roman" panose="02020603050405020304" pitchFamily="18" charset="0"/>
              </a:rPr>
              <a:t> = 0;</a:t>
            </a: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     threads[</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latin typeface="楷体" panose="02010609060101010101" pitchFamily="49" charset="-122"/>
                <a:ea typeface="楷体" panose="02010609060101010101" pitchFamily="49" charset="-122"/>
                <a:cs typeface="Times New Roman" panose="02020603050405020304" pitchFamily="18" charset="0"/>
              </a:rPr>
              <a:t>].</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ustack</a:t>
            </a:r>
            <a:r>
              <a:rPr lang="en-US" altLang="zh-CN" sz="1400" dirty="0">
                <a:latin typeface="楷体" panose="02010609060101010101" pitchFamily="49" charset="-122"/>
                <a:ea typeface="楷体" panose="02010609060101010101" pitchFamily="49" charset="-122"/>
                <a:cs typeface="Times New Roman" panose="02020603050405020304" pitchFamily="18" charset="0"/>
              </a:rPr>
              <a:t> = 0;</a:t>
            </a: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     threads[</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latin typeface="楷体" panose="02010609060101010101" pitchFamily="49" charset="-122"/>
                <a:ea typeface="楷体" panose="02010609060101010101" pitchFamily="49" charset="-122"/>
                <a:cs typeface="Times New Roman" panose="02020603050405020304" pitchFamily="18" charset="0"/>
              </a:rPr>
              <a:t>].used = 0;</a:t>
            </a: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     break;</a:t>
            </a: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startAt="1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12"/>
            </a:pPr>
            <a:endParaRPr lang="en-US" altLang="zh-CN" sz="1400"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8" name="组合 7">
            <a:extLst>
              <a:ext uri="{FF2B5EF4-FFF2-40B4-BE49-F238E27FC236}">
                <a16:creationId xmlns:a16="http://schemas.microsoft.com/office/drawing/2014/main" id="{88F5CAD4-1D12-D026-8EF4-3C388C9662DE}"/>
              </a:ext>
            </a:extLst>
          </p:cNvPr>
          <p:cNvGrpSpPr/>
          <p:nvPr/>
        </p:nvGrpSpPr>
        <p:grpSpPr>
          <a:xfrm>
            <a:off x="1259771" y="2460231"/>
            <a:ext cx="7199699" cy="1184784"/>
            <a:chOff x="1924778" y="3573010"/>
            <a:chExt cx="7199699" cy="1184784"/>
          </a:xfrm>
        </p:grpSpPr>
        <p:sp>
          <p:nvSpPr>
            <p:cNvPr id="9" name="矩形: 圆角 8">
              <a:extLst>
                <a:ext uri="{FF2B5EF4-FFF2-40B4-BE49-F238E27FC236}">
                  <a16:creationId xmlns:a16="http://schemas.microsoft.com/office/drawing/2014/main" id="{1AA88931-5218-166C-68FC-C2204F41E3EF}"/>
                </a:ext>
              </a:extLst>
            </p:cNvPr>
            <p:cNvSpPr/>
            <p:nvPr/>
          </p:nvSpPr>
          <p:spPr bwMode="auto">
            <a:xfrm>
              <a:off x="1924778" y="3573010"/>
              <a:ext cx="2880200" cy="1184784"/>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0" name="文本框 9">
              <a:extLst>
                <a:ext uri="{FF2B5EF4-FFF2-40B4-BE49-F238E27FC236}">
                  <a16:creationId xmlns:a16="http://schemas.microsoft.com/office/drawing/2014/main" id="{E058BFE1-23BD-4B5E-BBB2-12E6DB30338C}"/>
                </a:ext>
              </a:extLst>
            </p:cNvPr>
            <p:cNvSpPr txBox="1"/>
            <p:nvPr/>
          </p:nvSpPr>
          <p:spPr>
            <a:xfrm>
              <a:off x="6244278" y="3873014"/>
              <a:ext cx="2880199" cy="584775"/>
            </a:xfrm>
            <a:prstGeom prst="rect">
              <a:avLst/>
            </a:prstGeom>
            <a:noFill/>
          </p:spPr>
          <p:txBody>
            <a:bodyPr wrap="square" rtlCol="0">
              <a:spAutoFit/>
            </a:bodyPr>
            <a:lstStyle/>
            <a:p>
              <a:r>
                <a:rPr lang="zh-CN" altLang="en-US" dirty="0"/>
                <a:t>寻找</a:t>
              </a:r>
              <a:r>
                <a:rPr lang="en-US" altLang="zh-CN" dirty="0"/>
                <a:t>threads</a:t>
              </a:r>
              <a:r>
                <a:rPr lang="zh-CN" altLang="en-US" dirty="0"/>
                <a:t>数组空闲的位置，将子线程基本信息填写进去</a:t>
              </a:r>
            </a:p>
          </p:txBody>
        </p:sp>
        <p:cxnSp>
          <p:nvCxnSpPr>
            <p:cNvPr id="11" name="直接箭头连接符 10">
              <a:extLst>
                <a:ext uri="{FF2B5EF4-FFF2-40B4-BE49-F238E27FC236}">
                  <a16:creationId xmlns:a16="http://schemas.microsoft.com/office/drawing/2014/main" id="{1C91D09E-DE6D-6D53-2AD7-C06BF67DC45C}"/>
                </a:ext>
              </a:extLst>
            </p:cNvPr>
            <p:cNvCxnSpPr>
              <a:cxnSpLocks/>
              <a:stCxn id="10" idx="1"/>
              <a:endCxn id="9" idx="3"/>
            </p:cNvCxnSpPr>
            <p:nvPr/>
          </p:nvCxnSpPr>
          <p:spPr bwMode="auto">
            <a:xfrm flipH="1">
              <a:off x="4804978" y="4165402"/>
              <a:ext cx="1439300" cy="0"/>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18" name="组合 17">
            <a:extLst>
              <a:ext uri="{FF2B5EF4-FFF2-40B4-BE49-F238E27FC236}">
                <a16:creationId xmlns:a16="http://schemas.microsoft.com/office/drawing/2014/main" id="{4655AF75-D71D-DE79-30C0-35F374DED497}"/>
              </a:ext>
            </a:extLst>
          </p:cNvPr>
          <p:cNvGrpSpPr/>
          <p:nvPr/>
        </p:nvGrpSpPr>
        <p:grpSpPr>
          <a:xfrm>
            <a:off x="1349773" y="4558570"/>
            <a:ext cx="7794227" cy="1534615"/>
            <a:chOff x="1924777" y="3701356"/>
            <a:chExt cx="7794227" cy="1534615"/>
          </a:xfrm>
        </p:grpSpPr>
        <p:sp>
          <p:nvSpPr>
            <p:cNvPr id="19" name="矩形: 圆角 18">
              <a:extLst>
                <a:ext uri="{FF2B5EF4-FFF2-40B4-BE49-F238E27FC236}">
                  <a16:creationId xmlns:a16="http://schemas.microsoft.com/office/drawing/2014/main" id="{0F2CDF29-0430-5EB9-AEC9-68F633ED391B}"/>
                </a:ext>
              </a:extLst>
            </p:cNvPr>
            <p:cNvSpPr/>
            <p:nvPr/>
          </p:nvSpPr>
          <p:spPr bwMode="auto">
            <a:xfrm>
              <a:off x="1924777" y="3701356"/>
              <a:ext cx="4446312" cy="1534615"/>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20" name="文本框 19">
              <a:extLst>
                <a:ext uri="{FF2B5EF4-FFF2-40B4-BE49-F238E27FC236}">
                  <a16:creationId xmlns:a16="http://schemas.microsoft.com/office/drawing/2014/main" id="{C71E9F92-CC41-E48F-3E96-088FCE2C9A48}"/>
                </a:ext>
              </a:extLst>
            </p:cNvPr>
            <p:cNvSpPr txBox="1"/>
            <p:nvPr/>
          </p:nvSpPr>
          <p:spPr>
            <a:xfrm>
              <a:off x="6838805" y="4176276"/>
              <a:ext cx="2880199" cy="830997"/>
            </a:xfrm>
            <a:prstGeom prst="rect">
              <a:avLst/>
            </a:prstGeom>
            <a:noFill/>
          </p:spPr>
          <p:txBody>
            <a:bodyPr wrap="square" rtlCol="0">
              <a:spAutoFit/>
            </a:bodyPr>
            <a:lstStyle/>
            <a:p>
              <a:r>
                <a:rPr lang="zh-CN" altLang="en-US" dirty="0"/>
                <a:t>根据</a:t>
              </a:r>
              <a:r>
                <a:rPr lang="en-US" altLang="zh-CN" dirty="0" err="1"/>
                <a:t>pid</a:t>
              </a:r>
              <a:r>
                <a:rPr lang="zh-CN" altLang="en-US" dirty="0"/>
                <a:t>找到子线程信息，释放子线程的用户栈，将其从</a:t>
              </a:r>
              <a:r>
                <a:rPr lang="en-US" altLang="zh-CN" dirty="0"/>
                <a:t>threads</a:t>
              </a:r>
              <a:r>
                <a:rPr lang="zh-CN" altLang="en-US" dirty="0"/>
                <a:t>数组中删除</a:t>
              </a:r>
            </a:p>
          </p:txBody>
        </p:sp>
        <p:cxnSp>
          <p:nvCxnSpPr>
            <p:cNvPr id="21" name="直接箭头连接符 20">
              <a:extLst>
                <a:ext uri="{FF2B5EF4-FFF2-40B4-BE49-F238E27FC236}">
                  <a16:creationId xmlns:a16="http://schemas.microsoft.com/office/drawing/2014/main" id="{5765A691-96F5-7B21-0006-AE8B3AB31EED}"/>
                </a:ext>
              </a:extLst>
            </p:cNvPr>
            <p:cNvCxnSpPr>
              <a:cxnSpLocks/>
              <a:stCxn id="20" idx="1"/>
              <a:endCxn id="19" idx="3"/>
            </p:cNvCxnSpPr>
            <p:nvPr/>
          </p:nvCxnSpPr>
          <p:spPr bwMode="auto">
            <a:xfrm flipH="1" flipV="1">
              <a:off x="6371089" y="4468664"/>
              <a:ext cx="467716" cy="123111"/>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126977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26680C-5EF1-4B8A-148A-0654CDE4CF7C}"/>
              </a:ext>
            </a:extLst>
          </p:cNvPr>
          <p:cNvSpPr>
            <a:spLocks noGrp="1"/>
          </p:cNvSpPr>
          <p:nvPr>
            <p:ph idx="1"/>
          </p:nvPr>
        </p:nvSpPr>
        <p:spPr>
          <a:xfrm>
            <a:off x="684530" y="1125858"/>
            <a:ext cx="8271510" cy="503018"/>
          </a:xfrm>
        </p:spPr>
        <p:txBody>
          <a:bodyPr/>
          <a:lstStyle/>
          <a:p>
            <a:r>
              <a:rPr lang="zh-CN" altLang="en-US" sz="2400" dirty="0"/>
              <a:t>线程库</a:t>
            </a:r>
            <a:r>
              <a:rPr lang="en-US" altLang="zh-CN" sz="2400" dirty="0" err="1"/>
              <a:t>uthread.c</a:t>
            </a:r>
            <a:r>
              <a:rPr lang="zh-CN" altLang="en-US" sz="2400" dirty="0"/>
              <a:t>的实现</a:t>
            </a:r>
            <a:r>
              <a:rPr lang="en-US" altLang="zh-CN" sz="2400" dirty="0"/>
              <a:t>(</a:t>
            </a:r>
            <a:r>
              <a:rPr lang="zh-CN" altLang="en-US" sz="2400" dirty="0"/>
              <a:t>续</a:t>
            </a:r>
            <a:r>
              <a:rPr lang="en-US" altLang="zh-CN" sz="2400" dirty="0"/>
              <a:t>)</a:t>
            </a:r>
          </a:p>
          <a:p>
            <a:pPr lvl="1"/>
            <a:endParaRPr lang="en-GB" altLang="zh-CN" sz="2000" dirty="0"/>
          </a:p>
          <a:p>
            <a:pPr lvl="1"/>
            <a:endParaRPr lang="en-GB" altLang="zh-CN" sz="2000" dirty="0"/>
          </a:p>
          <a:p>
            <a:pPr lvl="1"/>
            <a:endParaRPr lang="en-GB" altLang="zh-CN" sz="2000" dirty="0"/>
          </a:p>
          <a:p>
            <a:pPr lvl="1"/>
            <a:endParaRPr lang="en-US" altLang="zh-CN" sz="2000" dirty="0"/>
          </a:p>
        </p:txBody>
      </p:sp>
      <p:sp>
        <p:nvSpPr>
          <p:cNvPr id="2" name="文本框 1">
            <a:extLst>
              <a:ext uri="{FF2B5EF4-FFF2-40B4-BE49-F238E27FC236}">
                <a16:creationId xmlns:a16="http://schemas.microsoft.com/office/drawing/2014/main" id="{D74A26ED-5E35-B78C-AA2A-7B17BF14E8C9}"/>
              </a:ext>
            </a:extLst>
          </p:cNvPr>
          <p:cNvSpPr txBox="1"/>
          <p:nvPr/>
        </p:nvSpPr>
        <p:spPr>
          <a:xfrm>
            <a:off x="684530" y="1484865"/>
            <a:ext cx="8459469" cy="5262979"/>
          </a:xfrm>
          <a:prstGeom prst="rect">
            <a:avLst/>
          </a:prstGeom>
          <a:noFill/>
        </p:spPr>
        <p:txBody>
          <a:bodyPr wrap="square">
            <a:spAutoFit/>
          </a:bodyPr>
          <a:lstStyle/>
          <a:p>
            <a:pPr indent="266700" algn="ct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4-5 </a:t>
            </a:r>
            <a:r>
              <a:rPr lang="en-US" altLang="zh-CN" b="1" dirty="0" err="1">
                <a:effectLst/>
                <a:latin typeface="Calibri" panose="020F0502020204030204" pitchFamily="34" charset="0"/>
                <a:ea typeface="宋体" panose="02010600030101010101" pitchFamily="2" charset="-122"/>
                <a:cs typeface="Times New Roman" panose="02020603050405020304" pitchFamily="18" charset="0"/>
              </a:rPr>
              <a:t>uthread.c</a:t>
            </a:r>
            <a:endParaRPr lang="en-GB" altLang="zh-CN" b="1"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startAt="35"/>
            </a:pPr>
            <a:r>
              <a:rPr lang="en-US" altLang="zh-CN" dirty="0">
                <a:latin typeface="楷体" panose="02010609060101010101" pitchFamily="49" charset="-122"/>
                <a:ea typeface="楷体" panose="02010609060101010101" pitchFamily="49" charset="-122"/>
                <a:cs typeface="Times New Roman" panose="02020603050405020304" pitchFamily="18" charset="0"/>
              </a:rPr>
              <a:t>int </a:t>
            </a:r>
            <a:r>
              <a:rPr lang="en-US" altLang="zh-CN" dirty="0" err="1">
                <a:solidFill>
                  <a:srgbClr val="FF0000"/>
                </a:solidFill>
                <a:latin typeface="楷体" panose="02010609060101010101" pitchFamily="49" charset="-122"/>
                <a:ea typeface="楷体" panose="02010609060101010101" pitchFamily="49" charset="-122"/>
                <a:cs typeface="Times New Roman" panose="02020603050405020304" pitchFamily="18" charset="0"/>
              </a:rPr>
              <a:t>thread_create</a:t>
            </a:r>
            <a:r>
              <a:rPr lang="en-US" altLang="zh-CN" dirty="0">
                <a:latin typeface="楷体" panose="02010609060101010101" pitchFamily="49" charset="-122"/>
                <a:ea typeface="楷体" panose="02010609060101010101" pitchFamily="49" charset="-122"/>
                <a:cs typeface="Times New Roman" panose="02020603050405020304" pitchFamily="18" charset="0"/>
              </a:rPr>
              <a:t>(void (*</a:t>
            </a:r>
            <a:r>
              <a:rPr lang="en-US" altLang="zh-CN" dirty="0" err="1">
                <a:latin typeface="楷体" panose="02010609060101010101" pitchFamily="49" charset="-122"/>
                <a:ea typeface="楷体" panose="02010609060101010101" pitchFamily="49" charset="-122"/>
                <a:cs typeface="Times New Roman" panose="02020603050405020304" pitchFamily="18" charset="0"/>
              </a:rPr>
              <a:t>start_routine</a:t>
            </a:r>
            <a:r>
              <a:rPr lang="en-US" altLang="zh-CN" dirty="0">
                <a:latin typeface="楷体" panose="02010609060101010101" pitchFamily="49" charset="-122"/>
                <a:ea typeface="楷体" panose="02010609060101010101" pitchFamily="49" charset="-122"/>
                <a:cs typeface="Times New Roman" panose="02020603050405020304" pitchFamily="18" charset="0"/>
              </a:rPr>
              <a:t>)(void*), void* </a:t>
            </a:r>
            <a:r>
              <a:rPr lang="en-US" altLang="zh-CN" dirty="0" err="1">
                <a:latin typeface="楷体" panose="02010609060101010101" pitchFamily="49" charset="-122"/>
                <a:ea typeface="楷体" panose="02010609060101010101" pitchFamily="49" charset="-122"/>
                <a:cs typeface="Times New Roman" panose="02020603050405020304" pitchFamily="18" charset="0"/>
              </a:rPr>
              <a:t>arg</a:t>
            </a:r>
            <a:r>
              <a:rPr lang="en-US" altLang="zh-CN"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35"/>
            </a:pPr>
            <a:r>
              <a:rPr lang="en-US" altLang="zh-CN" dirty="0">
                <a:latin typeface="楷体" panose="02010609060101010101" pitchFamily="49" charset="-122"/>
                <a:ea typeface="楷体" panose="02010609060101010101" pitchFamily="49" charset="-122"/>
                <a:cs typeface="Times New Roman" panose="02020603050405020304" pitchFamily="18" charset="0"/>
              </a:rPr>
              <a:t>   // If first time running any threads, initialize thread table with zeros</a:t>
            </a:r>
          </a:p>
          <a:p>
            <a:pPr marL="342900" lvl="0" indent="-342900" algn="just">
              <a:buFont typeface="+mj-lt"/>
              <a:buAutoNum type="arabicPeriod" startAt="35"/>
            </a:pPr>
            <a:r>
              <a:rPr lang="en-US" altLang="zh-CN" dirty="0">
                <a:latin typeface="楷体" panose="02010609060101010101" pitchFamily="49" charset="-122"/>
                <a:ea typeface="楷体" panose="02010609060101010101" pitchFamily="49" charset="-122"/>
                <a:cs typeface="Times New Roman" panose="02020603050405020304" pitchFamily="18" charset="0"/>
              </a:rPr>
              <a:t>   static int first = 1;</a:t>
            </a:r>
          </a:p>
          <a:p>
            <a:pPr marL="342900" lvl="0" indent="-342900" algn="just">
              <a:buFont typeface="+mj-lt"/>
              <a:buAutoNum type="arabicPeriod" startAt="35"/>
            </a:pPr>
            <a:r>
              <a:rPr lang="en-US" altLang="zh-CN" dirty="0">
                <a:latin typeface="楷体" panose="02010609060101010101" pitchFamily="49" charset="-122"/>
                <a:ea typeface="楷体" panose="02010609060101010101" pitchFamily="49" charset="-122"/>
                <a:cs typeface="Times New Roman" panose="02020603050405020304" pitchFamily="18" charset="0"/>
              </a:rPr>
              <a:t>   if(first) {</a:t>
            </a:r>
          </a:p>
          <a:p>
            <a:pPr marL="342900" lvl="0" indent="-342900" algn="just">
              <a:buFont typeface="+mj-lt"/>
              <a:buAutoNum type="arabicPeriod" startAt="35"/>
            </a:pPr>
            <a:r>
              <a:rPr lang="en-US" altLang="zh-CN" dirty="0">
                <a:latin typeface="楷体" panose="02010609060101010101" pitchFamily="49" charset="-122"/>
                <a:ea typeface="楷体" panose="02010609060101010101" pitchFamily="49" charset="-122"/>
                <a:cs typeface="Times New Roman" panose="02020603050405020304" pitchFamily="18" charset="0"/>
              </a:rPr>
              <a:t>     first = 0;</a:t>
            </a:r>
          </a:p>
          <a:p>
            <a:pPr marL="342900" lvl="0" indent="-342900" algn="just">
              <a:buFont typeface="+mj-lt"/>
              <a:buAutoNum type="arabicPeriod" startAt="35"/>
            </a:pPr>
            <a:r>
              <a:rPr lang="en-US" altLang="zh-CN" dirty="0">
                <a:latin typeface="楷体" panose="02010609060101010101" pitchFamily="49" charset="-122"/>
                <a:ea typeface="楷体" panose="02010609060101010101" pitchFamily="49" charset="-122"/>
                <a:cs typeface="Times New Roman" panose="02020603050405020304" pitchFamily="18" charset="0"/>
              </a:rPr>
              <a:t>     for(int </a:t>
            </a:r>
            <a:r>
              <a:rPr lang="en-US" altLang="zh-CN" dirty="0" err="1">
                <a:latin typeface="楷体" panose="02010609060101010101" pitchFamily="49" charset="-122"/>
                <a:ea typeface="楷体" panose="02010609060101010101" pitchFamily="49" charset="-122"/>
                <a:cs typeface="Times New Roman" panose="02020603050405020304" pitchFamily="18" charset="0"/>
              </a:rPr>
              <a:t>i</a:t>
            </a:r>
            <a:r>
              <a:rPr lang="en-US" altLang="zh-CN" dirty="0">
                <a:latin typeface="楷体" panose="02010609060101010101" pitchFamily="49" charset="-122"/>
                <a:ea typeface="楷体" panose="02010609060101010101" pitchFamily="49" charset="-122"/>
                <a:cs typeface="Times New Roman" panose="02020603050405020304" pitchFamily="18" charset="0"/>
              </a:rPr>
              <a:t> = 0; </a:t>
            </a:r>
            <a:r>
              <a:rPr lang="en-US" altLang="zh-CN" dirty="0" err="1">
                <a:latin typeface="楷体" panose="02010609060101010101" pitchFamily="49" charset="-122"/>
                <a:ea typeface="楷体" panose="02010609060101010101" pitchFamily="49" charset="-122"/>
                <a:cs typeface="Times New Roman" panose="02020603050405020304" pitchFamily="18" charset="0"/>
              </a:rPr>
              <a:t>i</a:t>
            </a:r>
            <a:r>
              <a:rPr lang="en-US" altLang="zh-CN" dirty="0">
                <a:latin typeface="楷体" panose="02010609060101010101" pitchFamily="49" charset="-122"/>
                <a:ea typeface="楷体" panose="02010609060101010101" pitchFamily="49" charset="-122"/>
                <a:cs typeface="Times New Roman" panose="02020603050405020304" pitchFamily="18" charset="0"/>
              </a:rPr>
              <a:t> &lt; NTHREAD; </a:t>
            </a:r>
            <a:r>
              <a:rPr lang="en-US" altLang="zh-CN" dirty="0" err="1">
                <a:latin typeface="楷体" panose="02010609060101010101" pitchFamily="49" charset="-122"/>
                <a:ea typeface="楷体" panose="02010609060101010101" pitchFamily="49" charset="-122"/>
                <a:cs typeface="Times New Roman" panose="02020603050405020304" pitchFamily="18" charset="0"/>
              </a:rPr>
              <a:t>i</a:t>
            </a:r>
            <a:r>
              <a:rPr lang="en-US" altLang="zh-CN"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35"/>
            </a:pPr>
            <a:r>
              <a:rPr lang="en-US" altLang="zh-CN" dirty="0">
                <a:latin typeface="楷体" panose="02010609060101010101" pitchFamily="49" charset="-122"/>
                <a:ea typeface="楷体" panose="02010609060101010101" pitchFamily="49" charset="-122"/>
                <a:cs typeface="Times New Roman" panose="02020603050405020304" pitchFamily="18" charset="0"/>
              </a:rPr>
              <a:t>       threads[</a:t>
            </a:r>
            <a:r>
              <a:rPr lang="en-US" altLang="zh-CN" dirty="0" err="1">
                <a:latin typeface="楷体" panose="02010609060101010101" pitchFamily="49" charset="-122"/>
                <a:ea typeface="楷体" panose="02010609060101010101" pitchFamily="49" charset="-122"/>
                <a:cs typeface="Times New Roman" panose="02020603050405020304" pitchFamily="18" charset="0"/>
              </a:rPr>
              <a:t>i</a:t>
            </a:r>
            <a:r>
              <a:rPr lang="en-US" altLang="zh-CN" dirty="0">
                <a:latin typeface="楷体" panose="02010609060101010101" pitchFamily="49" charset="-122"/>
                <a:ea typeface="楷体" panose="02010609060101010101" pitchFamily="49" charset="-122"/>
                <a:cs typeface="Times New Roman" panose="02020603050405020304" pitchFamily="18" charset="0"/>
              </a:rPr>
              <a:t>].</a:t>
            </a:r>
            <a:r>
              <a:rPr lang="en-US" altLang="zh-CN" dirty="0" err="1">
                <a:latin typeface="楷体" panose="02010609060101010101" pitchFamily="49" charset="-122"/>
                <a:ea typeface="楷体" panose="02010609060101010101" pitchFamily="49" charset="-122"/>
                <a:cs typeface="Times New Roman" panose="02020603050405020304" pitchFamily="18" charset="0"/>
              </a:rPr>
              <a:t>pid</a:t>
            </a:r>
            <a:r>
              <a:rPr lang="en-US" altLang="zh-CN" dirty="0">
                <a:latin typeface="楷体" panose="02010609060101010101" pitchFamily="49" charset="-122"/>
                <a:ea typeface="楷体" panose="02010609060101010101" pitchFamily="49" charset="-122"/>
                <a:cs typeface="Times New Roman" panose="02020603050405020304" pitchFamily="18" charset="0"/>
              </a:rPr>
              <a:t> = 0;</a:t>
            </a:r>
          </a:p>
          <a:p>
            <a:pPr marL="342900" lvl="0" indent="-342900" algn="just">
              <a:buFont typeface="+mj-lt"/>
              <a:buAutoNum type="arabicPeriod" startAt="35"/>
            </a:pPr>
            <a:r>
              <a:rPr lang="en-US" altLang="zh-CN" dirty="0">
                <a:latin typeface="楷体" panose="02010609060101010101" pitchFamily="49" charset="-122"/>
                <a:ea typeface="楷体" panose="02010609060101010101" pitchFamily="49" charset="-122"/>
                <a:cs typeface="Times New Roman" panose="02020603050405020304" pitchFamily="18" charset="0"/>
              </a:rPr>
              <a:t>       threads[</a:t>
            </a:r>
            <a:r>
              <a:rPr lang="en-US" altLang="zh-CN" dirty="0" err="1">
                <a:latin typeface="楷体" panose="02010609060101010101" pitchFamily="49" charset="-122"/>
                <a:ea typeface="楷体" panose="02010609060101010101" pitchFamily="49" charset="-122"/>
                <a:cs typeface="Times New Roman" panose="02020603050405020304" pitchFamily="18" charset="0"/>
              </a:rPr>
              <a:t>i</a:t>
            </a:r>
            <a:r>
              <a:rPr lang="en-US" altLang="zh-CN" dirty="0">
                <a:latin typeface="楷体" panose="02010609060101010101" pitchFamily="49" charset="-122"/>
                <a:ea typeface="楷体" panose="02010609060101010101" pitchFamily="49" charset="-122"/>
                <a:cs typeface="Times New Roman" panose="02020603050405020304" pitchFamily="18" charset="0"/>
              </a:rPr>
              <a:t>].</a:t>
            </a:r>
            <a:r>
              <a:rPr lang="en-US" altLang="zh-CN" dirty="0" err="1">
                <a:latin typeface="楷体" panose="02010609060101010101" pitchFamily="49" charset="-122"/>
                <a:ea typeface="楷体" panose="02010609060101010101" pitchFamily="49" charset="-122"/>
                <a:cs typeface="Times New Roman" panose="02020603050405020304" pitchFamily="18" charset="0"/>
              </a:rPr>
              <a:t>ustack</a:t>
            </a:r>
            <a:r>
              <a:rPr lang="en-US" altLang="zh-CN" dirty="0">
                <a:latin typeface="楷体" panose="02010609060101010101" pitchFamily="49" charset="-122"/>
                <a:ea typeface="楷体" panose="02010609060101010101" pitchFamily="49" charset="-122"/>
                <a:cs typeface="Times New Roman" panose="02020603050405020304" pitchFamily="18" charset="0"/>
              </a:rPr>
              <a:t> = 0;</a:t>
            </a:r>
          </a:p>
          <a:p>
            <a:pPr marL="342900" lvl="0" indent="-342900" algn="just">
              <a:buFont typeface="+mj-lt"/>
              <a:buAutoNum type="arabicPeriod" startAt="35"/>
            </a:pPr>
            <a:r>
              <a:rPr lang="en-US" altLang="zh-CN" dirty="0">
                <a:latin typeface="楷体" panose="02010609060101010101" pitchFamily="49" charset="-122"/>
                <a:ea typeface="楷体" panose="02010609060101010101" pitchFamily="49" charset="-122"/>
                <a:cs typeface="Times New Roman" panose="02020603050405020304" pitchFamily="18" charset="0"/>
              </a:rPr>
              <a:t>       threads[</a:t>
            </a:r>
            <a:r>
              <a:rPr lang="en-US" altLang="zh-CN" dirty="0" err="1">
                <a:latin typeface="楷体" panose="02010609060101010101" pitchFamily="49" charset="-122"/>
                <a:ea typeface="楷体" panose="02010609060101010101" pitchFamily="49" charset="-122"/>
                <a:cs typeface="Times New Roman" panose="02020603050405020304" pitchFamily="18" charset="0"/>
              </a:rPr>
              <a:t>i</a:t>
            </a:r>
            <a:r>
              <a:rPr lang="en-US" altLang="zh-CN" dirty="0">
                <a:latin typeface="楷体" panose="02010609060101010101" pitchFamily="49" charset="-122"/>
                <a:ea typeface="楷体" panose="02010609060101010101" pitchFamily="49" charset="-122"/>
                <a:cs typeface="Times New Roman" panose="02020603050405020304" pitchFamily="18" charset="0"/>
              </a:rPr>
              <a:t>].used = 0;</a:t>
            </a:r>
          </a:p>
          <a:p>
            <a:pPr marL="342900" lvl="0" indent="-342900" algn="just">
              <a:buFont typeface="+mj-lt"/>
              <a:buAutoNum type="arabicPeriod" startAt="35"/>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35"/>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35"/>
            </a:pPr>
            <a:r>
              <a:rPr lang="en-US" altLang="zh-CN" dirty="0">
                <a:latin typeface="楷体" panose="02010609060101010101" pitchFamily="49" charset="-122"/>
                <a:ea typeface="楷体" panose="02010609060101010101" pitchFamily="49" charset="-122"/>
                <a:cs typeface="Times New Roman" panose="02020603050405020304" pitchFamily="18" charset="0"/>
              </a:rPr>
              <a:t>   void* stack = malloc(PGSIZE);   // allocate one page for user stack</a:t>
            </a:r>
          </a:p>
          <a:p>
            <a:pPr marL="342900" lvl="0" indent="-342900" algn="just">
              <a:buFont typeface="+mj-lt"/>
              <a:buAutoNum type="arabicPeriod" startAt="35"/>
            </a:pPr>
            <a:r>
              <a:rPr lang="en-US" altLang="zh-CN" dirty="0">
                <a:latin typeface="楷体" panose="02010609060101010101" pitchFamily="49" charset="-122"/>
                <a:ea typeface="楷体" panose="02010609060101010101" pitchFamily="49" charset="-122"/>
                <a:cs typeface="Times New Roman" panose="02020603050405020304" pitchFamily="18" charset="0"/>
              </a:rPr>
              <a:t>   int </a:t>
            </a:r>
            <a:r>
              <a:rPr lang="en-US" altLang="zh-CN" dirty="0" err="1">
                <a:latin typeface="楷体" panose="02010609060101010101" pitchFamily="49" charset="-122"/>
                <a:ea typeface="楷体" panose="02010609060101010101" pitchFamily="49" charset="-122"/>
                <a:cs typeface="Times New Roman" panose="02020603050405020304" pitchFamily="18" charset="0"/>
              </a:rPr>
              <a:t>pid</a:t>
            </a:r>
            <a:r>
              <a:rPr lang="en-US" altLang="zh-CN" dirty="0">
                <a:latin typeface="楷体" panose="02010609060101010101" pitchFamily="49" charset="-122"/>
                <a:ea typeface="楷体" panose="02010609060101010101" pitchFamily="49" charset="-122"/>
                <a:cs typeface="Times New Roman" panose="02020603050405020304" pitchFamily="18" charset="0"/>
              </a:rPr>
              <a:t> = clone(</a:t>
            </a:r>
            <a:r>
              <a:rPr lang="en-US" altLang="zh-CN" dirty="0" err="1">
                <a:latin typeface="楷体" panose="02010609060101010101" pitchFamily="49" charset="-122"/>
                <a:ea typeface="楷体" panose="02010609060101010101" pitchFamily="49" charset="-122"/>
                <a:cs typeface="Times New Roman" panose="02020603050405020304" pitchFamily="18" charset="0"/>
              </a:rPr>
              <a:t>start_routine</a:t>
            </a:r>
            <a:r>
              <a:rPr lang="en-US" altLang="zh-CN" dirty="0">
                <a:latin typeface="楷体" panose="02010609060101010101" pitchFamily="49" charset="-122"/>
                <a:ea typeface="楷体" panose="02010609060101010101" pitchFamily="49" charset="-122"/>
                <a:cs typeface="Times New Roman" panose="02020603050405020304" pitchFamily="18" charset="0"/>
              </a:rPr>
              <a:t>, stack,(void*)</a:t>
            </a:r>
            <a:r>
              <a:rPr lang="en-US" altLang="zh-CN" dirty="0" err="1">
                <a:latin typeface="楷体" panose="02010609060101010101" pitchFamily="49" charset="-122"/>
                <a:ea typeface="楷体" panose="02010609060101010101" pitchFamily="49" charset="-122"/>
                <a:cs typeface="Times New Roman" panose="02020603050405020304" pitchFamily="18" charset="0"/>
              </a:rPr>
              <a:t>arg</a:t>
            </a:r>
            <a:r>
              <a:rPr lang="en-US" altLang="zh-CN" dirty="0">
                <a:latin typeface="楷体" panose="02010609060101010101" pitchFamily="49" charset="-122"/>
                <a:ea typeface="楷体" panose="02010609060101010101" pitchFamily="49" charset="-122"/>
                <a:cs typeface="Times New Roman" panose="02020603050405020304" pitchFamily="18" charset="0"/>
              </a:rPr>
              <a:t>); // system call for kernel thread</a:t>
            </a:r>
          </a:p>
          <a:p>
            <a:pPr marL="342900" lvl="0" indent="-342900" algn="just">
              <a:buFont typeface="+mj-lt"/>
              <a:buAutoNum type="arabicPeriod" startAt="35"/>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solidFill>
                  <a:srgbClr val="FF0000"/>
                </a:solidFill>
                <a:latin typeface="楷体" panose="02010609060101010101" pitchFamily="49" charset="-122"/>
                <a:ea typeface="楷体" panose="02010609060101010101" pitchFamily="49" charset="-122"/>
                <a:cs typeface="Times New Roman" panose="02020603050405020304" pitchFamily="18" charset="0"/>
              </a:rPr>
              <a:t>add_thread</a:t>
            </a:r>
            <a:r>
              <a:rPr lang="en-US" altLang="zh-CN" dirty="0">
                <a:latin typeface="楷体" panose="02010609060101010101" pitchFamily="49" charset="-122"/>
                <a:ea typeface="楷体" panose="02010609060101010101" pitchFamily="49" charset="-122"/>
                <a:cs typeface="Times New Roman" panose="02020603050405020304" pitchFamily="18" charset="0"/>
              </a:rPr>
              <a:t>(&amp;</a:t>
            </a:r>
            <a:r>
              <a:rPr lang="en-US" altLang="zh-CN" dirty="0" err="1">
                <a:latin typeface="楷体" panose="02010609060101010101" pitchFamily="49" charset="-122"/>
                <a:ea typeface="楷体" panose="02010609060101010101" pitchFamily="49" charset="-122"/>
                <a:cs typeface="Times New Roman" panose="02020603050405020304" pitchFamily="18" charset="0"/>
              </a:rPr>
              <a:t>pid</a:t>
            </a:r>
            <a:r>
              <a:rPr lang="en-US" altLang="zh-CN" dirty="0">
                <a:latin typeface="楷体" panose="02010609060101010101" pitchFamily="49" charset="-122"/>
                <a:ea typeface="楷体" panose="02010609060101010101" pitchFamily="49" charset="-122"/>
                <a:cs typeface="Times New Roman" panose="02020603050405020304" pitchFamily="18" charset="0"/>
              </a:rPr>
              <a:t>, stack);  // save new thread to thread table</a:t>
            </a:r>
          </a:p>
          <a:p>
            <a:pPr marL="342900" lvl="0" indent="-342900" algn="just">
              <a:buFont typeface="+mj-lt"/>
              <a:buAutoNum type="arabicPeriod" startAt="35"/>
            </a:pPr>
            <a:r>
              <a:rPr lang="en-US" altLang="zh-CN" dirty="0">
                <a:latin typeface="楷体" panose="02010609060101010101" pitchFamily="49" charset="-122"/>
                <a:ea typeface="楷体" panose="02010609060101010101" pitchFamily="49" charset="-122"/>
                <a:cs typeface="Times New Roman" panose="02020603050405020304" pitchFamily="18" charset="0"/>
              </a:rPr>
              <a:t>   return </a:t>
            </a:r>
            <a:r>
              <a:rPr lang="en-US" altLang="zh-CN" dirty="0" err="1">
                <a:latin typeface="楷体" panose="02010609060101010101" pitchFamily="49" charset="-122"/>
                <a:ea typeface="楷体" panose="02010609060101010101" pitchFamily="49" charset="-122"/>
                <a:cs typeface="Times New Roman" panose="02020603050405020304" pitchFamily="18" charset="0"/>
              </a:rPr>
              <a:t>pid</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startAt="35"/>
            </a:pP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startAt="35"/>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35"/>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35"/>
            </a:pP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4" name="组合 3">
            <a:extLst>
              <a:ext uri="{FF2B5EF4-FFF2-40B4-BE49-F238E27FC236}">
                <a16:creationId xmlns:a16="http://schemas.microsoft.com/office/drawing/2014/main" id="{445B3D0E-8800-6C6B-9A54-A3A074302380}"/>
              </a:ext>
            </a:extLst>
          </p:cNvPr>
          <p:cNvGrpSpPr/>
          <p:nvPr/>
        </p:nvGrpSpPr>
        <p:grpSpPr>
          <a:xfrm>
            <a:off x="1259770" y="877868"/>
            <a:ext cx="7037692" cy="3559203"/>
            <a:chOff x="1924777" y="2121491"/>
            <a:chExt cx="7037692" cy="3559203"/>
          </a:xfrm>
        </p:grpSpPr>
        <p:sp>
          <p:nvSpPr>
            <p:cNvPr id="5" name="矩形: 圆角 4">
              <a:extLst>
                <a:ext uri="{FF2B5EF4-FFF2-40B4-BE49-F238E27FC236}">
                  <a16:creationId xmlns:a16="http://schemas.microsoft.com/office/drawing/2014/main" id="{01118132-2988-09CE-2094-BF33307ACE9E}"/>
                </a:ext>
              </a:extLst>
            </p:cNvPr>
            <p:cNvSpPr/>
            <p:nvPr/>
          </p:nvSpPr>
          <p:spPr bwMode="auto">
            <a:xfrm>
              <a:off x="1924777" y="3736558"/>
              <a:ext cx="3888271" cy="1944136"/>
            </a:xfrm>
            <a:prstGeom prst="roundRect">
              <a:avLst>
                <a:gd name="adj" fmla="val 15018"/>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5D69B3AF-07B6-339A-4699-CDE101433CBB}"/>
                </a:ext>
              </a:extLst>
            </p:cNvPr>
            <p:cNvSpPr txBox="1"/>
            <p:nvPr/>
          </p:nvSpPr>
          <p:spPr>
            <a:xfrm>
              <a:off x="5741042" y="2121491"/>
              <a:ext cx="3221427" cy="584775"/>
            </a:xfrm>
            <a:prstGeom prst="rect">
              <a:avLst/>
            </a:prstGeom>
            <a:noFill/>
          </p:spPr>
          <p:txBody>
            <a:bodyPr wrap="square" rtlCol="0">
              <a:spAutoFit/>
            </a:bodyPr>
            <a:lstStyle/>
            <a:p>
              <a:r>
                <a:rPr lang="zh-CN" altLang="en-US" dirty="0"/>
                <a:t>若是第一次调用，对</a:t>
              </a:r>
              <a:r>
                <a:rPr lang="en-US" altLang="zh-CN" dirty="0"/>
                <a:t>threads</a:t>
              </a:r>
              <a:r>
                <a:rPr lang="zh-CN" altLang="en-US" dirty="0"/>
                <a:t>数组进行初始化。该代码只执行一次。</a:t>
              </a:r>
            </a:p>
          </p:txBody>
        </p:sp>
        <p:cxnSp>
          <p:nvCxnSpPr>
            <p:cNvPr id="7" name="直接箭头连接符 6">
              <a:extLst>
                <a:ext uri="{FF2B5EF4-FFF2-40B4-BE49-F238E27FC236}">
                  <a16:creationId xmlns:a16="http://schemas.microsoft.com/office/drawing/2014/main" id="{A80E006C-7783-0035-2BC1-29A2B165B3B7}"/>
                </a:ext>
              </a:extLst>
            </p:cNvPr>
            <p:cNvCxnSpPr>
              <a:cxnSpLocks/>
              <a:stCxn id="6" idx="2"/>
              <a:endCxn id="5" idx="0"/>
            </p:cNvCxnSpPr>
            <p:nvPr/>
          </p:nvCxnSpPr>
          <p:spPr bwMode="auto">
            <a:xfrm flipH="1">
              <a:off x="3868913" y="2706266"/>
              <a:ext cx="3482843" cy="1030292"/>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15" name="组合 14">
            <a:extLst>
              <a:ext uri="{FF2B5EF4-FFF2-40B4-BE49-F238E27FC236}">
                <a16:creationId xmlns:a16="http://schemas.microsoft.com/office/drawing/2014/main" id="{FDB08FE1-3489-48CD-611E-36BFA19A25AE}"/>
              </a:ext>
            </a:extLst>
          </p:cNvPr>
          <p:cNvGrpSpPr/>
          <p:nvPr/>
        </p:nvGrpSpPr>
        <p:grpSpPr>
          <a:xfrm>
            <a:off x="1301440" y="3215157"/>
            <a:ext cx="7643268" cy="2301988"/>
            <a:chOff x="1924778" y="1815120"/>
            <a:chExt cx="7643268" cy="2301988"/>
          </a:xfrm>
        </p:grpSpPr>
        <p:sp>
          <p:nvSpPr>
            <p:cNvPr id="16" name="矩形: 圆角 15">
              <a:extLst>
                <a:ext uri="{FF2B5EF4-FFF2-40B4-BE49-F238E27FC236}">
                  <a16:creationId xmlns:a16="http://schemas.microsoft.com/office/drawing/2014/main" id="{8D627AB8-1B68-8638-66A9-0E4BD2133014}"/>
                </a:ext>
              </a:extLst>
            </p:cNvPr>
            <p:cNvSpPr/>
            <p:nvPr/>
          </p:nvSpPr>
          <p:spPr bwMode="auto">
            <a:xfrm>
              <a:off x="1924778" y="3736558"/>
              <a:ext cx="2622516" cy="380550"/>
            </a:xfrm>
            <a:prstGeom prst="roundRect">
              <a:avLst>
                <a:gd name="adj" fmla="val 15018"/>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7" name="文本框 16">
              <a:extLst>
                <a:ext uri="{FF2B5EF4-FFF2-40B4-BE49-F238E27FC236}">
                  <a16:creationId xmlns:a16="http://schemas.microsoft.com/office/drawing/2014/main" id="{E6B38B3C-BC9E-395C-E570-D60B414DE87E}"/>
                </a:ext>
              </a:extLst>
            </p:cNvPr>
            <p:cNvSpPr txBox="1"/>
            <p:nvPr/>
          </p:nvSpPr>
          <p:spPr>
            <a:xfrm>
              <a:off x="7310087" y="1815120"/>
              <a:ext cx="2257959" cy="584775"/>
            </a:xfrm>
            <a:prstGeom prst="rect">
              <a:avLst/>
            </a:prstGeom>
            <a:noFill/>
          </p:spPr>
          <p:txBody>
            <a:bodyPr wrap="square" rtlCol="0">
              <a:spAutoFit/>
            </a:bodyPr>
            <a:lstStyle/>
            <a:p>
              <a:r>
                <a:rPr lang="zh-CN" altLang="en-US" dirty="0"/>
                <a:t>创建子线程后，登记到</a:t>
              </a:r>
              <a:r>
                <a:rPr lang="en-US" altLang="zh-CN" dirty="0"/>
                <a:t>threads</a:t>
              </a:r>
              <a:r>
                <a:rPr lang="zh-CN" altLang="en-US" dirty="0"/>
                <a:t>数组中</a:t>
              </a:r>
            </a:p>
          </p:txBody>
        </p:sp>
        <p:cxnSp>
          <p:nvCxnSpPr>
            <p:cNvPr id="18" name="直接箭头连接符 17">
              <a:extLst>
                <a:ext uri="{FF2B5EF4-FFF2-40B4-BE49-F238E27FC236}">
                  <a16:creationId xmlns:a16="http://schemas.microsoft.com/office/drawing/2014/main" id="{91942444-41F0-3BAE-C9CE-2BA5CC15A6ED}"/>
                </a:ext>
              </a:extLst>
            </p:cNvPr>
            <p:cNvCxnSpPr>
              <a:cxnSpLocks/>
              <a:stCxn id="17" idx="2"/>
              <a:endCxn id="16" idx="0"/>
            </p:cNvCxnSpPr>
            <p:nvPr/>
          </p:nvCxnSpPr>
          <p:spPr bwMode="auto">
            <a:xfrm flipH="1">
              <a:off x="3236036" y="2399895"/>
              <a:ext cx="5203031" cy="1336663"/>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186066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26680C-5EF1-4B8A-148A-0654CDE4CF7C}"/>
              </a:ext>
            </a:extLst>
          </p:cNvPr>
          <p:cNvSpPr>
            <a:spLocks noGrp="1"/>
          </p:cNvSpPr>
          <p:nvPr>
            <p:ph idx="1"/>
          </p:nvPr>
        </p:nvSpPr>
        <p:spPr>
          <a:xfrm>
            <a:off x="684530" y="1125858"/>
            <a:ext cx="8271510" cy="503018"/>
          </a:xfrm>
        </p:spPr>
        <p:txBody>
          <a:bodyPr/>
          <a:lstStyle/>
          <a:p>
            <a:r>
              <a:rPr lang="zh-CN" altLang="en-US" sz="2400" dirty="0"/>
              <a:t>线程库</a:t>
            </a:r>
            <a:r>
              <a:rPr lang="en-US" altLang="zh-CN" sz="2400" dirty="0" err="1"/>
              <a:t>uthread.c</a:t>
            </a:r>
            <a:r>
              <a:rPr lang="zh-CN" altLang="en-US" sz="2400" dirty="0"/>
              <a:t>的实现</a:t>
            </a:r>
            <a:r>
              <a:rPr lang="en-US" altLang="zh-CN" sz="2400" dirty="0"/>
              <a:t>(</a:t>
            </a:r>
            <a:r>
              <a:rPr lang="zh-CN" altLang="en-US" sz="2400" dirty="0"/>
              <a:t>续</a:t>
            </a:r>
            <a:r>
              <a:rPr lang="en-US" altLang="zh-CN" sz="2400" dirty="0"/>
              <a:t>)</a:t>
            </a:r>
          </a:p>
          <a:p>
            <a:pPr lvl="1"/>
            <a:endParaRPr lang="en-GB" altLang="zh-CN" sz="2000" dirty="0"/>
          </a:p>
          <a:p>
            <a:pPr lvl="1"/>
            <a:endParaRPr lang="en-GB" altLang="zh-CN" sz="2000" dirty="0"/>
          </a:p>
          <a:p>
            <a:pPr lvl="1"/>
            <a:endParaRPr lang="en-GB" altLang="zh-CN" sz="2000" dirty="0"/>
          </a:p>
          <a:p>
            <a:pPr lvl="1"/>
            <a:endParaRPr lang="en-US" altLang="zh-CN" sz="2000" dirty="0"/>
          </a:p>
        </p:txBody>
      </p:sp>
      <p:sp>
        <p:nvSpPr>
          <p:cNvPr id="2" name="文本框 1">
            <a:extLst>
              <a:ext uri="{FF2B5EF4-FFF2-40B4-BE49-F238E27FC236}">
                <a16:creationId xmlns:a16="http://schemas.microsoft.com/office/drawing/2014/main" id="{D74A26ED-5E35-B78C-AA2A-7B17BF14E8C9}"/>
              </a:ext>
            </a:extLst>
          </p:cNvPr>
          <p:cNvSpPr txBox="1"/>
          <p:nvPr/>
        </p:nvSpPr>
        <p:spPr>
          <a:xfrm>
            <a:off x="684531" y="1484865"/>
            <a:ext cx="6623659" cy="4770537"/>
          </a:xfrm>
          <a:prstGeom prst="rect">
            <a:avLst/>
          </a:prstGeom>
          <a:noFill/>
        </p:spPr>
        <p:txBody>
          <a:bodyPr wrap="square">
            <a:spAutoFit/>
          </a:bodyPr>
          <a:lstStyle/>
          <a:p>
            <a:pPr indent="266700" algn="ct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4-5 </a:t>
            </a:r>
            <a:r>
              <a:rPr lang="en-US" altLang="zh-CN" b="1" dirty="0" err="1">
                <a:effectLst/>
                <a:latin typeface="Calibri" panose="020F0502020204030204" pitchFamily="34" charset="0"/>
                <a:ea typeface="宋体" panose="02010600030101010101" pitchFamily="2" charset="-122"/>
                <a:cs typeface="Times New Roman" panose="02020603050405020304" pitchFamily="18" charset="0"/>
              </a:rPr>
              <a:t>uthread.c</a:t>
            </a:r>
            <a:endParaRPr lang="en-GB" altLang="zh-CN" b="1"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startAt="53"/>
            </a:pPr>
            <a:r>
              <a:rPr lang="en-US" altLang="zh-CN" dirty="0">
                <a:latin typeface="楷体" panose="02010609060101010101" pitchFamily="49" charset="-122"/>
                <a:ea typeface="楷体" panose="02010609060101010101" pitchFamily="49" charset="-122"/>
                <a:cs typeface="Times New Roman" panose="02020603050405020304" pitchFamily="18" charset="0"/>
              </a:rPr>
              <a:t>int </a:t>
            </a:r>
            <a:r>
              <a:rPr lang="en-US" altLang="zh-CN" dirty="0" err="1">
                <a:solidFill>
                  <a:srgbClr val="FF0000"/>
                </a:solidFill>
                <a:latin typeface="楷体" panose="02010609060101010101" pitchFamily="49" charset="-122"/>
                <a:ea typeface="楷体" panose="02010609060101010101" pitchFamily="49" charset="-122"/>
                <a:cs typeface="Times New Roman" panose="02020603050405020304" pitchFamily="18" charset="0"/>
              </a:rPr>
              <a:t>thread_join</a:t>
            </a:r>
            <a:r>
              <a:rPr lang="en-US" altLang="zh-CN" dirty="0">
                <a:latin typeface="楷体" panose="02010609060101010101" pitchFamily="49" charset="-122"/>
                <a:ea typeface="楷体" panose="02010609060101010101" pitchFamily="49" charset="-122"/>
                <a:cs typeface="Times New Roman" panose="02020603050405020304" pitchFamily="18" charset="0"/>
              </a:rPr>
              <a:t>(void) {</a:t>
            </a:r>
          </a:p>
          <a:p>
            <a:pPr marL="342900" lvl="0" indent="-342900" algn="just">
              <a:buFont typeface="+mj-lt"/>
              <a:buAutoNum type="arabicPeriod" startAt="53"/>
            </a:pPr>
            <a:r>
              <a:rPr lang="en-US" altLang="zh-CN" dirty="0">
                <a:latin typeface="楷体" panose="02010609060101010101" pitchFamily="49" charset="-122"/>
                <a:ea typeface="楷体" panose="02010609060101010101" pitchFamily="49" charset="-122"/>
                <a:cs typeface="Times New Roman" panose="02020603050405020304" pitchFamily="18" charset="0"/>
              </a:rPr>
              <a:t>   for(int </a:t>
            </a:r>
            <a:r>
              <a:rPr lang="en-US" altLang="zh-CN" dirty="0" err="1">
                <a:latin typeface="楷体" panose="02010609060101010101" pitchFamily="49" charset="-122"/>
                <a:ea typeface="楷体" panose="02010609060101010101" pitchFamily="49" charset="-122"/>
                <a:cs typeface="Times New Roman" panose="02020603050405020304" pitchFamily="18" charset="0"/>
              </a:rPr>
              <a:t>i</a:t>
            </a:r>
            <a:r>
              <a:rPr lang="en-US" altLang="zh-CN" dirty="0">
                <a:latin typeface="楷体" panose="02010609060101010101" pitchFamily="49" charset="-122"/>
                <a:ea typeface="楷体" panose="02010609060101010101" pitchFamily="49" charset="-122"/>
                <a:cs typeface="Times New Roman" panose="02020603050405020304" pitchFamily="18" charset="0"/>
              </a:rPr>
              <a:t> = 0; </a:t>
            </a:r>
            <a:r>
              <a:rPr lang="en-US" altLang="zh-CN" dirty="0" err="1">
                <a:latin typeface="楷体" panose="02010609060101010101" pitchFamily="49" charset="-122"/>
                <a:ea typeface="楷体" panose="02010609060101010101" pitchFamily="49" charset="-122"/>
                <a:cs typeface="Times New Roman" panose="02020603050405020304" pitchFamily="18" charset="0"/>
              </a:rPr>
              <a:t>i</a:t>
            </a:r>
            <a:r>
              <a:rPr lang="en-US" altLang="zh-CN" dirty="0">
                <a:latin typeface="楷体" panose="02010609060101010101" pitchFamily="49" charset="-122"/>
                <a:ea typeface="楷体" panose="02010609060101010101" pitchFamily="49" charset="-122"/>
                <a:cs typeface="Times New Roman" panose="02020603050405020304" pitchFamily="18" charset="0"/>
              </a:rPr>
              <a:t> &lt; NTHREAD; </a:t>
            </a:r>
            <a:r>
              <a:rPr lang="en-US" altLang="zh-CN" dirty="0" err="1">
                <a:latin typeface="楷体" panose="02010609060101010101" pitchFamily="49" charset="-122"/>
                <a:ea typeface="楷体" panose="02010609060101010101" pitchFamily="49" charset="-122"/>
                <a:cs typeface="Times New Roman" panose="02020603050405020304" pitchFamily="18" charset="0"/>
              </a:rPr>
              <a:t>i</a:t>
            </a:r>
            <a:r>
              <a:rPr lang="en-US" altLang="zh-CN" dirty="0">
                <a:latin typeface="楷体" panose="02010609060101010101" pitchFamily="49" charset="-122"/>
                <a:ea typeface="楷体" panose="02010609060101010101" pitchFamily="49" charset="-122"/>
                <a:cs typeface="Times New Roman" panose="02020603050405020304" pitchFamily="18" charset="0"/>
              </a:rPr>
              <a:t> ++) {</a:t>
            </a:r>
          </a:p>
          <a:p>
            <a:pPr marL="342900" lvl="0" indent="-342900" algn="just">
              <a:buFont typeface="+mj-lt"/>
              <a:buAutoNum type="arabicPeriod" startAt="53"/>
            </a:pPr>
            <a:r>
              <a:rPr lang="en-US" altLang="zh-CN" dirty="0">
                <a:latin typeface="楷体" panose="02010609060101010101" pitchFamily="49" charset="-122"/>
                <a:ea typeface="楷体" panose="02010609060101010101" pitchFamily="49" charset="-122"/>
                <a:cs typeface="Times New Roman" panose="02020603050405020304" pitchFamily="18" charset="0"/>
              </a:rPr>
              <a:t>     if(threads[</a:t>
            </a:r>
            <a:r>
              <a:rPr lang="en-US" altLang="zh-CN" dirty="0" err="1">
                <a:latin typeface="楷体" panose="02010609060101010101" pitchFamily="49" charset="-122"/>
                <a:ea typeface="楷体" panose="02010609060101010101" pitchFamily="49" charset="-122"/>
                <a:cs typeface="Times New Roman" panose="02020603050405020304" pitchFamily="18" charset="0"/>
              </a:rPr>
              <a:t>i</a:t>
            </a:r>
            <a:r>
              <a:rPr lang="en-US" altLang="zh-CN" dirty="0">
                <a:latin typeface="楷体" panose="02010609060101010101" pitchFamily="49" charset="-122"/>
                <a:ea typeface="楷体" panose="02010609060101010101" pitchFamily="49" charset="-122"/>
                <a:cs typeface="Times New Roman" panose="02020603050405020304" pitchFamily="18" charset="0"/>
              </a:rPr>
              <a:t>].used == 1) {</a:t>
            </a:r>
          </a:p>
          <a:p>
            <a:pPr marL="342900" lvl="0" indent="-342900" algn="just">
              <a:buFont typeface="+mj-lt"/>
              <a:buAutoNum type="arabicPeriod" startAt="53"/>
            </a:pPr>
            <a:r>
              <a:rPr lang="en-US" altLang="zh-CN" dirty="0">
                <a:latin typeface="楷体" panose="02010609060101010101" pitchFamily="49" charset="-122"/>
                <a:ea typeface="楷体" panose="02010609060101010101" pitchFamily="49" charset="-122"/>
                <a:cs typeface="Times New Roman" panose="02020603050405020304" pitchFamily="18" charset="0"/>
              </a:rPr>
              <a:t>     int </a:t>
            </a:r>
            <a:r>
              <a:rPr lang="en-US" altLang="zh-CN" dirty="0" err="1">
                <a:latin typeface="楷体" panose="02010609060101010101" pitchFamily="49" charset="-122"/>
                <a:ea typeface="楷体" panose="02010609060101010101" pitchFamily="49" charset="-122"/>
                <a:cs typeface="Times New Roman" panose="02020603050405020304" pitchFamily="18" charset="0"/>
              </a:rPr>
              <a:t>pid</a:t>
            </a:r>
            <a:r>
              <a:rPr lang="en-US" altLang="zh-CN" dirty="0">
                <a:latin typeface="楷体" panose="02010609060101010101" pitchFamily="49" charset="-122"/>
                <a:ea typeface="楷体" panose="02010609060101010101" pitchFamily="49" charset="-122"/>
                <a:cs typeface="Times New Roman" panose="02020603050405020304" pitchFamily="18" charset="0"/>
              </a:rPr>
              <a:t> = join();  // </a:t>
            </a:r>
            <a:r>
              <a:rPr lang="zh-CN" altLang="en-US" dirty="0">
                <a:latin typeface="楷体" panose="02010609060101010101" pitchFamily="49" charset="-122"/>
                <a:ea typeface="楷体" panose="02010609060101010101" pitchFamily="49" charset="-122"/>
                <a:cs typeface="Times New Roman" panose="02020603050405020304" pitchFamily="18" charset="0"/>
              </a:rPr>
              <a:t>回收子线程</a:t>
            </a:r>
          </a:p>
          <a:p>
            <a:pPr marL="342900" lvl="0" indent="-342900" algn="just">
              <a:buFont typeface="+mj-lt"/>
              <a:buAutoNum type="arabicPeriod" startAt="53"/>
            </a:pPr>
            <a:r>
              <a:rPr lang="en-US" altLang="zh-CN" dirty="0">
                <a:latin typeface="楷体" panose="02010609060101010101" pitchFamily="49" charset="-122"/>
                <a:ea typeface="楷体" panose="02010609060101010101" pitchFamily="49" charset="-122"/>
                <a:cs typeface="Times New Roman" panose="02020603050405020304" pitchFamily="18" charset="0"/>
              </a:rPr>
              <a:t>     if(</a:t>
            </a:r>
            <a:r>
              <a:rPr lang="en-US" altLang="zh-CN" dirty="0" err="1">
                <a:latin typeface="楷体" panose="02010609060101010101" pitchFamily="49" charset="-122"/>
                <a:ea typeface="楷体" panose="02010609060101010101" pitchFamily="49" charset="-122"/>
                <a:cs typeface="Times New Roman" panose="02020603050405020304" pitchFamily="18" charset="0"/>
              </a:rPr>
              <a:t>pid</a:t>
            </a:r>
            <a:r>
              <a:rPr lang="en-US" altLang="zh-CN" dirty="0">
                <a:latin typeface="楷体" panose="02010609060101010101" pitchFamily="49" charset="-122"/>
                <a:ea typeface="楷体" panose="02010609060101010101" pitchFamily="49" charset="-122"/>
                <a:cs typeface="Times New Roman" panose="02020603050405020304" pitchFamily="18" charset="0"/>
              </a:rPr>
              <a:t> &gt; 0) {</a:t>
            </a:r>
          </a:p>
          <a:p>
            <a:pPr marL="342900" lvl="0" indent="-342900" algn="just">
              <a:buFont typeface="+mj-lt"/>
              <a:buAutoNum type="arabicPeriod" startAt="53"/>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solidFill>
                  <a:srgbClr val="FF0000"/>
                </a:solidFill>
                <a:latin typeface="楷体" panose="02010609060101010101" pitchFamily="49" charset="-122"/>
                <a:ea typeface="楷体" panose="02010609060101010101" pitchFamily="49" charset="-122"/>
                <a:cs typeface="Times New Roman" panose="02020603050405020304" pitchFamily="18" charset="0"/>
              </a:rPr>
              <a:t>remove_thread</a:t>
            </a:r>
            <a:r>
              <a:rPr lang="en-US" altLang="zh-CN" dirty="0">
                <a:latin typeface="楷体" panose="02010609060101010101" pitchFamily="49" charset="-122"/>
                <a:ea typeface="楷体" panose="02010609060101010101" pitchFamily="49" charset="-122"/>
                <a:cs typeface="Times New Roman" panose="02020603050405020304" pitchFamily="18" charset="0"/>
              </a:rPr>
              <a:t>(&amp;</a:t>
            </a:r>
            <a:r>
              <a:rPr lang="en-US" altLang="zh-CN" dirty="0" err="1">
                <a:latin typeface="楷体" panose="02010609060101010101" pitchFamily="49" charset="-122"/>
                <a:ea typeface="楷体" panose="02010609060101010101" pitchFamily="49" charset="-122"/>
                <a:cs typeface="Times New Roman" panose="02020603050405020304" pitchFamily="18" charset="0"/>
              </a:rPr>
              <a:t>pid</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startAt="53"/>
            </a:pPr>
            <a:r>
              <a:rPr lang="en-US" altLang="zh-CN" dirty="0">
                <a:latin typeface="楷体" panose="02010609060101010101" pitchFamily="49" charset="-122"/>
                <a:ea typeface="楷体" panose="02010609060101010101" pitchFamily="49" charset="-122"/>
                <a:cs typeface="Times New Roman" panose="02020603050405020304" pitchFamily="18" charset="0"/>
              </a:rPr>
              <a:t>       return </a:t>
            </a:r>
            <a:r>
              <a:rPr lang="en-US" altLang="zh-CN" dirty="0" err="1">
                <a:latin typeface="楷体" panose="02010609060101010101" pitchFamily="49" charset="-122"/>
                <a:ea typeface="楷体" panose="02010609060101010101" pitchFamily="49" charset="-122"/>
                <a:cs typeface="Times New Roman" panose="02020603050405020304" pitchFamily="18" charset="0"/>
              </a:rPr>
              <a:t>pid</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startAt="53"/>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53"/>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53"/>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53"/>
            </a:pPr>
            <a:r>
              <a:rPr lang="en-US" altLang="zh-CN" dirty="0">
                <a:latin typeface="楷体" panose="02010609060101010101" pitchFamily="49" charset="-122"/>
                <a:ea typeface="楷体" panose="02010609060101010101" pitchFamily="49" charset="-122"/>
                <a:cs typeface="Times New Roman" panose="02020603050405020304" pitchFamily="18" charset="0"/>
              </a:rPr>
              <a:t>  return 0;</a:t>
            </a:r>
          </a:p>
          <a:p>
            <a:pPr marL="342900" lvl="0" indent="-342900" algn="just">
              <a:buFont typeface="+mj-lt"/>
              <a:buAutoNum type="arabicPeriod" startAt="53"/>
            </a:pP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startAt="53"/>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53"/>
            </a:pPr>
            <a:r>
              <a:rPr lang="en-US" altLang="zh-CN" dirty="0">
                <a:latin typeface="楷体" panose="02010609060101010101" pitchFamily="49" charset="-122"/>
                <a:ea typeface="楷体" panose="02010609060101010101" pitchFamily="49" charset="-122"/>
                <a:cs typeface="Times New Roman" panose="02020603050405020304" pitchFamily="18" charset="0"/>
              </a:rPr>
              <a:t>void </a:t>
            </a:r>
            <a:r>
              <a:rPr lang="en-US" altLang="zh-CN" dirty="0" err="1">
                <a:latin typeface="楷体" panose="02010609060101010101" pitchFamily="49" charset="-122"/>
                <a:ea typeface="楷体" panose="02010609060101010101" pitchFamily="49" charset="-122"/>
                <a:cs typeface="Times New Roman" panose="02020603050405020304" pitchFamily="18" charset="0"/>
              </a:rPr>
              <a:t>printTCB</a:t>
            </a:r>
            <a:r>
              <a:rPr lang="en-US" altLang="zh-CN" dirty="0">
                <a:latin typeface="楷体" panose="02010609060101010101" pitchFamily="49" charset="-122"/>
                <a:ea typeface="楷体" panose="02010609060101010101" pitchFamily="49" charset="-122"/>
                <a:cs typeface="Times New Roman" panose="02020603050405020304" pitchFamily="18" charset="0"/>
              </a:rPr>
              <a:t>(void) {</a:t>
            </a:r>
          </a:p>
          <a:p>
            <a:pPr marL="342900" lvl="0" indent="-342900" algn="just">
              <a:buFont typeface="+mj-lt"/>
              <a:buAutoNum type="arabicPeriod" startAt="53"/>
            </a:pPr>
            <a:r>
              <a:rPr lang="en-US" altLang="zh-CN" dirty="0">
                <a:latin typeface="楷体" panose="02010609060101010101" pitchFamily="49" charset="-122"/>
                <a:ea typeface="楷体" panose="02010609060101010101" pitchFamily="49" charset="-122"/>
                <a:cs typeface="Times New Roman" panose="02020603050405020304" pitchFamily="18" charset="0"/>
              </a:rPr>
              <a:t>  for(int </a:t>
            </a:r>
            <a:r>
              <a:rPr lang="en-US" altLang="zh-CN" dirty="0" err="1">
                <a:latin typeface="楷体" panose="02010609060101010101" pitchFamily="49" charset="-122"/>
                <a:ea typeface="楷体" panose="02010609060101010101" pitchFamily="49" charset="-122"/>
                <a:cs typeface="Times New Roman" panose="02020603050405020304" pitchFamily="18" charset="0"/>
              </a:rPr>
              <a:t>i</a:t>
            </a:r>
            <a:r>
              <a:rPr lang="en-US" altLang="zh-CN" dirty="0">
                <a:latin typeface="楷体" panose="02010609060101010101" pitchFamily="49" charset="-122"/>
                <a:ea typeface="楷体" panose="02010609060101010101" pitchFamily="49" charset="-122"/>
                <a:cs typeface="Times New Roman" panose="02020603050405020304" pitchFamily="18" charset="0"/>
              </a:rPr>
              <a:t> = 0; </a:t>
            </a:r>
            <a:r>
              <a:rPr lang="en-US" altLang="zh-CN" dirty="0" err="1">
                <a:latin typeface="楷体" panose="02010609060101010101" pitchFamily="49" charset="-122"/>
                <a:ea typeface="楷体" panose="02010609060101010101" pitchFamily="49" charset="-122"/>
                <a:cs typeface="Times New Roman" panose="02020603050405020304" pitchFamily="18" charset="0"/>
              </a:rPr>
              <a:t>i</a:t>
            </a:r>
            <a:r>
              <a:rPr lang="en-US" altLang="zh-CN" dirty="0">
                <a:latin typeface="楷体" panose="02010609060101010101" pitchFamily="49" charset="-122"/>
                <a:ea typeface="楷体" panose="02010609060101010101" pitchFamily="49" charset="-122"/>
                <a:cs typeface="Times New Roman" panose="02020603050405020304" pitchFamily="18" charset="0"/>
              </a:rPr>
              <a:t> &lt; NTHREAD; </a:t>
            </a:r>
            <a:r>
              <a:rPr lang="en-US" altLang="zh-CN" dirty="0" err="1">
                <a:latin typeface="楷体" panose="02010609060101010101" pitchFamily="49" charset="-122"/>
                <a:ea typeface="楷体" panose="02010609060101010101" pitchFamily="49" charset="-122"/>
                <a:cs typeface="Times New Roman" panose="02020603050405020304" pitchFamily="18" charset="0"/>
              </a:rPr>
              <a:t>i</a:t>
            </a:r>
            <a:r>
              <a:rPr lang="en-US" altLang="zh-CN"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53"/>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latin typeface="楷体" panose="02010609060101010101" pitchFamily="49" charset="-122"/>
                <a:ea typeface="楷体" panose="02010609060101010101" pitchFamily="49" charset="-122"/>
                <a:cs typeface="Times New Roman" panose="02020603050405020304" pitchFamily="18" charset="0"/>
              </a:rPr>
              <a:t>printf</a:t>
            </a:r>
            <a:r>
              <a:rPr lang="en-US" altLang="zh-CN" dirty="0">
                <a:latin typeface="楷体" panose="02010609060101010101" pitchFamily="49" charset="-122"/>
                <a:ea typeface="楷体" panose="02010609060101010101" pitchFamily="49" charset="-122"/>
                <a:cs typeface="Times New Roman" panose="02020603050405020304" pitchFamily="18" charset="0"/>
              </a:rPr>
              <a:t>("TCB %d: %d\n", </a:t>
            </a:r>
            <a:r>
              <a:rPr lang="en-US" altLang="zh-CN" dirty="0" err="1">
                <a:latin typeface="楷体" panose="02010609060101010101" pitchFamily="49" charset="-122"/>
                <a:ea typeface="楷体" panose="02010609060101010101" pitchFamily="49" charset="-122"/>
                <a:cs typeface="Times New Roman" panose="02020603050405020304" pitchFamily="18" charset="0"/>
              </a:rPr>
              <a:t>i</a:t>
            </a:r>
            <a:r>
              <a:rPr lang="en-US" altLang="zh-CN" dirty="0">
                <a:latin typeface="楷体" panose="02010609060101010101" pitchFamily="49" charset="-122"/>
                <a:ea typeface="楷体" panose="02010609060101010101" pitchFamily="49" charset="-122"/>
                <a:cs typeface="Times New Roman" panose="02020603050405020304" pitchFamily="18" charset="0"/>
              </a:rPr>
              <a:t>, threads[</a:t>
            </a:r>
            <a:r>
              <a:rPr lang="en-US" altLang="zh-CN" dirty="0" err="1">
                <a:latin typeface="楷体" panose="02010609060101010101" pitchFamily="49" charset="-122"/>
                <a:ea typeface="楷体" panose="02010609060101010101" pitchFamily="49" charset="-122"/>
                <a:cs typeface="Times New Roman" panose="02020603050405020304" pitchFamily="18" charset="0"/>
              </a:rPr>
              <a:t>i</a:t>
            </a:r>
            <a:r>
              <a:rPr lang="en-US" altLang="zh-CN" dirty="0">
                <a:latin typeface="楷体" panose="02010609060101010101" pitchFamily="49" charset="-122"/>
                <a:ea typeface="楷体" panose="02010609060101010101" pitchFamily="49" charset="-122"/>
                <a:cs typeface="Times New Roman" panose="02020603050405020304" pitchFamily="18" charset="0"/>
              </a:rPr>
              <a:t>].used);</a:t>
            </a:r>
          </a:p>
          <a:p>
            <a:pPr marL="342900" lvl="0" indent="-342900" algn="just">
              <a:buFont typeface="+mj-lt"/>
              <a:buAutoNum type="arabicPeriod" startAt="53"/>
            </a:pP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startAt="53"/>
            </a:pP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4" name="组合 3">
            <a:extLst>
              <a:ext uri="{FF2B5EF4-FFF2-40B4-BE49-F238E27FC236}">
                <a16:creationId xmlns:a16="http://schemas.microsoft.com/office/drawing/2014/main" id="{7A2AE141-A68C-6B5F-F502-C25D57F2985D}"/>
              </a:ext>
            </a:extLst>
          </p:cNvPr>
          <p:cNvGrpSpPr/>
          <p:nvPr/>
        </p:nvGrpSpPr>
        <p:grpSpPr>
          <a:xfrm>
            <a:off x="1557190" y="2496670"/>
            <a:ext cx="7147167" cy="2093145"/>
            <a:chOff x="1924778" y="3736558"/>
            <a:chExt cx="7147167" cy="2093145"/>
          </a:xfrm>
        </p:grpSpPr>
        <p:sp>
          <p:nvSpPr>
            <p:cNvPr id="5" name="矩形: 圆角 4">
              <a:extLst>
                <a:ext uri="{FF2B5EF4-FFF2-40B4-BE49-F238E27FC236}">
                  <a16:creationId xmlns:a16="http://schemas.microsoft.com/office/drawing/2014/main" id="{80C599AB-C1DA-D266-2F66-44D34E306DE4}"/>
                </a:ext>
              </a:extLst>
            </p:cNvPr>
            <p:cNvSpPr/>
            <p:nvPr/>
          </p:nvSpPr>
          <p:spPr bwMode="auto">
            <a:xfrm>
              <a:off x="1924778" y="3736558"/>
              <a:ext cx="3374836" cy="1292355"/>
            </a:xfrm>
            <a:prstGeom prst="roundRect">
              <a:avLst>
                <a:gd name="adj" fmla="val 15018"/>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F64E68FA-35CA-B820-221F-3FF6A09E9BF4}"/>
                </a:ext>
              </a:extLst>
            </p:cNvPr>
            <p:cNvSpPr txBox="1"/>
            <p:nvPr/>
          </p:nvSpPr>
          <p:spPr>
            <a:xfrm>
              <a:off x="5850518" y="5244928"/>
              <a:ext cx="3221427" cy="584775"/>
            </a:xfrm>
            <a:prstGeom prst="rect">
              <a:avLst/>
            </a:prstGeom>
            <a:noFill/>
          </p:spPr>
          <p:txBody>
            <a:bodyPr wrap="square" rtlCol="0">
              <a:spAutoFit/>
            </a:bodyPr>
            <a:lstStyle/>
            <a:p>
              <a:r>
                <a:rPr lang="en-US" altLang="zh-CN" dirty="0" err="1"/>
                <a:t>pid</a:t>
              </a:r>
              <a:r>
                <a:rPr lang="en-US" altLang="zh-CN" dirty="0"/>
                <a:t> &gt; 0 </a:t>
              </a:r>
              <a:r>
                <a:rPr lang="zh-CN" altLang="en-US" dirty="0"/>
                <a:t>说明成功撤销一个僵尸子线程，将其从</a:t>
              </a:r>
              <a:r>
                <a:rPr lang="en-US" altLang="zh-CN" dirty="0"/>
                <a:t>threads</a:t>
              </a:r>
              <a:r>
                <a:rPr lang="zh-CN" altLang="en-US" dirty="0"/>
                <a:t>数组中删去</a:t>
              </a:r>
            </a:p>
          </p:txBody>
        </p:sp>
        <p:cxnSp>
          <p:nvCxnSpPr>
            <p:cNvPr id="7" name="直接箭头连接符 6">
              <a:extLst>
                <a:ext uri="{FF2B5EF4-FFF2-40B4-BE49-F238E27FC236}">
                  <a16:creationId xmlns:a16="http://schemas.microsoft.com/office/drawing/2014/main" id="{CA1091BB-AD7A-E1B1-6010-1EF7D5E81C29}"/>
                </a:ext>
              </a:extLst>
            </p:cNvPr>
            <p:cNvCxnSpPr>
              <a:cxnSpLocks/>
              <a:stCxn id="6" idx="0"/>
              <a:endCxn id="5" idx="3"/>
            </p:cNvCxnSpPr>
            <p:nvPr/>
          </p:nvCxnSpPr>
          <p:spPr bwMode="auto">
            <a:xfrm flipH="1" flipV="1">
              <a:off x="5299614" y="4382736"/>
              <a:ext cx="2161618" cy="862192"/>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135730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26680C-5EF1-4B8A-148A-0654CDE4CF7C}"/>
              </a:ext>
            </a:extLst>
          </p:cNvPr>
          <p:cNvSpPr>
            <a:spLocks noGrp="1"/>
          </p:cNvSpPr>
          <p:nvPr>
            <p:ph idx="1"/>
          </p:nvPr>
        </p:nvSpPr>
        <p:spPr>
          <a:xfrm>
            <a:off x="684530" y="1125858"/>
            <a:ext cx="8271510" cy="503018"/>
          </a:xfrm>
        </p:spPr>
        <p:txBody>
          <a:bodyPr/>
          <a:lstStyle/>
          <a:p>
            <a:r>
              <a:rPr lang="zh-CN" altLang="en-US" sz="2400" dirty="0"/>
              <a:t>修改</a:t>
            </a:r>
            <a:r>
              <a:rPr lang="en-US" altLang="zh-CN" sz="2400" dirty="0"/>
              <a:t>kernel/</a:t>
            </a:r>
            <a:r>
              <a:rPr lang="en-US" altLang="zh-CN" sz="2400" dirty="0" err="1"/>
              <a:t>trap.c</a:t>
            </a:r>
            <a:endParaRPr lang="en-US" altLang="zh-CN" sz="2400" dirty="0"/>
          </a:p>
          <a:p>
            <a:pPr lvl="1"/>
            <a:r>
              <a:rPr lang="zh-CN" altLang="en-US" sz="2000" dirty="0"/>
              <a:t>在从内核态回到用户态时，需要判断</a:t>
            </a:r>
            <a:r>
              <a:rPr lang="en-US" altLang="zh-CN" sz="2000" dirty="0"/>
              <a:t>proc-&gt;</a:t>
            </a:r>
            <a:r>
              <a:rPr lang="en-US" altLang="zh-CN" sz="2000" dirty="0" err="1"/>
              <a:t>pthread</a:t>
            </a:r>
            <a:r>
              <a:rPr lang="zh-CN" altLang="en-US" sz="2000" dirty="0"/>
              <a:t>保存对应的</a:t>
            </a:r>
            <a:r>
              <a:rPr lang="en-US" altLang="zh-CN" sz="2000" dirty="0" err="1"/>
              <a:t>trapframe</a:t>
            </a:r>
            <a:r>
              <a:rPr lang="zh-CN" altLang="en-US" sz="2000" dirty="0"/>
              <a:t>。具体需要修改</a:t>
            </a:r>
            <a:r>
              <a:rPr lang="en-US" altLang="zh-CN" sz="2000" dirty="0"/>
              <a:t>kernel/</a:t>
            </a:r>
            <a:r>
              <a:rPr lang="en-US" altLang="zh-CN" sz="2000" dirty="0" err="1"/>
              <a:t>trap.c</a:t>
            </a:r>
            <a:r>
              <a:rPr lang="zh-CN" altLang="en-US" sz="2000" dirty="0"/>
              <a:t>的</a:t>
            </a:r>
            <a:r>
              <a:rPr lang="en-US" altLang="zh-CN" sz="2000" dirty="0" err="1"/>
              <a:t>usertrapret</a:t>
            </a:r>
            <a:r>
              <a:rPr lang="en-US" altLang="zh-CN" sz="2000" dirty="0"/>
              <a:t>()</a:t>
            </a:r>
            <a:r>
              <a:rPr lang="zh-CN" altLang="en-US" sz="2000" dirty="0"/>
              <a:t>函数。</a:t>
            </a:r>
            <a:endParaRPr lang="en-US" altLang="zh-CN" sz="2000" dirty="0"/>
          </a:p>
          <a:p>
            <a:pPr lvl="1"/>
            <a:endParaRPr lang="en-US" altLang="zh-CN" sz="2000" dirty="0"/>
          </a:p>
          <a:p>
            <a:pPr lvl="1"/>
            <a:endParaRPr lang="en-GB" altLang="zh-CN" sz="2000" dirty="0"/>
          </a:p>
          <a:p>
            <a:pPr lvl="1"/>
            <a:endParaRPr lang="en-GB" altLang="zh-CN" sz="2000" dirty="0"/>
          </a:p>
          <a:p>
            <a:pPr lvl="1"/>
            <a:endParaRPr lang="en-GB" altLang="zh-CN" sz="2000" dirty="0"/>
          </a:p>
          <a:p>
            <a:pPr lvl="1"/>
            <a:endParaRPr lang="en-US" altLang="zh-CN" sz="2000" dirty="0"/>
          </a:p>
        </p:txBody>
      </p:sp>
      <p:sp>
        <p:nvSpPr>
          <p:cNvPr id="2" name="文本框 1">
            <a:extLst>
              <a:ext uri="{FF2B5EF4-FFF2-40B4-BE49-F238E27FC236}">
                <a16:creationId xmlns:a16="http://schemas.microsoft.com/office/drawing/2014/main" id="{D74A26ED-5E35-B78C-AA2A-7B17BF14E8C9}"/>
              </a:ext>
            </a:extLst>
          </p:cNvPr>
          <p:cNvSpPr txBox="1"/>
          <p:nvPr/>
        </p:nvSpPr>
        <p:spPr>
          <a:xfrm>
            <a:off x="1043755" y="2276920"/>
            <a:ext cx="6623659" cy="2554545"/>
          </a:xfrm>
          <a:prstGeom prst="rect">
            <a:avLst/>
          </a:prstGeom>
          <a:noFill/>
        </p:spPr>
        <p:txBody>
          <a:bodyPr wrap="square">
            <a:spAutoFit/>
          </a:bodyPr>
          <a:lstStyle/>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jump to </a:t>
            </a:r>
            <a:r>
              <a:rPr lang="en-US" altLang="zh-CN" dirty="0" err="1">
                <a:latin typeface="楷体" panose="02010609060101010101" pitchFamily="49" charset="-122"/>
                <a:ea typeface="楷体" panose="02010609060101010101" pitchFamily="49" charset="-122"/>
                <a:cs typeface="Times New Roman" panose="02020603050405020304" pitchFamily="18" charset="0"/>
              </a:rPr>
              <a:t>uservec.S</a:t>
            </a:r>
            <a:r>
              <a:rPr lang="en-US" altLang="zh-CN" dirty="0">
                <a:latin typeface="楷体" panose="02010609060101010101" pitchFamily="49" charset="-122"/>
                <a:ea typeface="楷体" panose="02010609060101010101" pitchFamily="49" charset="-122"/>
                <a:cs typeface="Times New Roman" panose="02020603050405020304" pitchFamily="18" charset="0"/>
              </a:rPr>
              <a:t> at the top of memory, which </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switches to the user page table, restores user registers,</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and switches to user mode with </a:t>
            </a:r>
            <a:r>
              <a:rPr lang="en-US" altLang="zh-CN" dirty="0" err="1">
                <a:latin typeface="楷体" panose="02010609060101010101" pitchFamily="49" charset="-122"/>
                <a:ea typeface="楷体" panose="02010609060101010101" pitchFamily="49" charset="-122"/>
                <a:cs typeface="Times New Roman" panose="02020603050405020304" pitchFamily="18" charset="0"/>
              </a:rPr>
              <a:t>ertn</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latin typeface="楷体" panose="02010609060101010101" pitchFamily="49" charset="-122"/>
                <a:ea typeface="楷体" panose="02010609060101010101" pitchFamily="49" charset="-122"/>
                <a:cs typeface="Times New Roman" panose="02020603050405020304" pitchFamily="18" charset="0"/>
              </a:rPr>
              <a:t>userret</a:t>
            </a:r>
            <a:r>
              <a:rPr lang="en-US" altLang="zh-CN" dirty="0">
                <a:latin typeface="楷体" panose="02010609060101010101" pitchFamily="49" charset="-122"/>
                <a:ea typeface="楷体" panose="02010609060101010101" pitchFamily="49" charset="-122"/>
                <a:cs typeface="Times New Roman" panose="02020603050405020304" pitchFamily="18" charset="0"/>
              </a:rPr>
              <a:t>(TRAPFRAME, </a:t>
            </a:r>
            <a:r>
              <a:rPr lang="en-US" altLang="zh-CN" dirty="0" err="1">
                <a:latin typeface="楷体" panose="02010609060101010101" pitchFamily="49" charset="-122"/>
                <a:ea typeface="楷体" panose="02010609060101010101" pitchFamily="49" charset="-122"/>
                <a:cs typeface="Times New Roman" panose="02020603050405020304" pitchFamily="18" charset="0"/>
              </a:rPr>
              <a:t>pgdl</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if(p-&gt;</a:t>
            </a:r>
            <a:r>
              <a:rPr lang="en-US" altLang="zh-CN" dirty="0" err="1">
                <a:latin typeface="楷体" panose="02010609060101010101" pitchFamily="49" charset="-122"/>
                <a:ea typeface="楷体" panose="02010609060101010101" pitchFamily="49" charset="-122"/>
                <a:cs typeface="Times New Roman" panose="02020603050405020304" pitchFamily="18" charset="0"/>
              </a:rPr>
              <a:t>pthread</a:t>
            </a:r>
            <a:r>
              <a:rPr lang="en-US" altLang="zh-CN" dirty="0">
                <a:latin typeface="楷体" panose="02010609060101010101" pitchFamily="49" charset="-122"/>
                <a:ea typeface="楷体" panose="02010609060101010101" pitchFamily="49" charset="-122"/>
                <a:cs typeface="Times New Roman" panose="02020603050405020304" pitchFamily="18" charset="0"/>
              </a:rPr>
              <a:t> == 0){</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latin typeface="楷体" panose="02010609060101010101" pitchFamily="49" charset="-122"/>
                <a:ea typeface="楷体" panose="02010609060101010101" pitchFamily="49" charset="-122"/>
                <a:cs typeface="Times New Roman" panose="02020603050405020304" pitchFamily="18" charset="0"/>
              </a:rPr>
              <a:t>userret</a:t>
            </a:r>
            <a:r>
              <a:rPr lang="en-US" altLang="zh-CN" dirty="0">
                <a:latin typeface="楷体" panose="02010609060101010101" pitchFamily="49" charset="-122"/>
                <a:ea typeface="楷体" panose="02010609060101010101" pitchFamily="49" charset="-122"/>
                <a:cs typeface="Times New Roman" panose="02020603050405020304" pitchFamily="18" charset="0"/>
              </a:rPr>
              <a:t>(TRAPFRAME, </a:t>
            </a:r>
            <a:r>
              <a:rPr lang="en-US" altLang="zh-CN" dirty="0" err="1">
                <a:latin typeface="楷体" panose="02010609060101010101" pitchFamily="49" charset="-122"/>
                <a:ea typeface="楷体" panose="02010609060101010101" pitchFamily="49" charset="-122"/>
                <a:cs typeface="Times New Roman" panose="02020603050405020304" pitchFamily="18" charset="0"/>
              </a:rPr>
              <a:t>pgdl</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}else{</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latin typeface="楷体" panose="02010609060101010101" pitchFamily="49" charset="-122"/>
                <a:ea typeface="楷体" panose="02010609060101010101" pitchFamily="49" charset="-122"/>
                <a:cs typeface="Times New Roman" panose="02020603050405020304" pitchFamily="18" charset="0"/>
              </a:rPr>
              <a:t>userret</a:t>
            </a:r>
            <a:r>
              <a:rPr lang="en-US" altLang="zh-CN" dirty="0">
                <a:latin typeface="楷体" panose="02010609060101010101" pitchFamily="49" charset="-122"/>
                <a:ea typeface="楷体" panose="02010609060101010101" pitchFamily="49" charset="-122"/>
                <a:cs typeface="Times New Roman" panose="02020603050405020304" pitchFamily="18" charset="0"/>
              </a:rPr>
              <a:t>(TRAPFRAME - PGSIZE, </a:t>
            </a:r>
            <a:r>
              <a:rPr lang="en-US" altLang="zh-CN" dirty="0" err="1">
                <a:latin typeface="楷体" panose="02010609060101010101" pitchFamily="49" charset="-122"/>
                <a:ea typeface="楷体" panose="02010609060101010101" pitchFamily="49" charset="-122"/>
                <a:cs typeface="Times New Roman" panose="02020603050405020304" pitchFamily="18" charset="0"/>
              </a:rPr>
              <a:t>pgdl</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4" name="组合 3">
            <a:extLst>
              <a:ext uri="{FF2B5EF4-FFF2-40B4-BE49-F238E27FC236}">
                <a16:creationId xmlns:a16="http://schemas.microsoft.com/office/drawing/2014/main" id="{C0996412-3170-463C-3DC9-4AE6B21498E4}"/>
              </a:ext>
            </a:extLst>
          </p:cNvPr>
          <p:cNvGrpSpPr/>
          <p:nvPr/>
        </p:nvGrpSpPr>
        <p:grpSpPr>
          <a:xfrm>
            <a:off x="535987" y="3264465"/>
            <a:ext cx="8568595" cy="2630542"/>
            <a:chOff x="1038986" y="3736558"/>
            <a:chExt cx="8568595" cy="2630542"/>
          </a:xfrm>
        </p:grpSpPr>
        <p:sp>
          <p:nvSpPr>
            <p:cNvPr id="5" name="矩形: 圆角 4">
              <a:extLst>
                <a:ext uri="{FF2B5EF4-FFF2-40B4-BE49-F238E27FC236}">
                  <a16:creationId xmlns:a16="http://schemas.microsoft.com/office/drawing/2014/main" id="{EC1303BD-D235-39D2-C9BE-5F32EE2E1B29}"/>
                </a:ext>
              </a:extLst>
            </p:cNvPr>
            <p:cNvSpPr/>
            <p:nvPr/>
          </p:nvSpPr>
          <p:spPr bwMode="auto">
            <a:xfrm>
              <a:off x="1924777" y="3736558"/>
              <a:ext cx="3942277" cy="1316615"/>
            </a:xfrm>
            <a:prstGeom prst="roundRect">
              <a:avLst>
                <a:gd name="adj" fmla="val 15018"/>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984D7799-950E-C2C0-9C98-78064330DC06}"/>
                </a:ext>
              </a:extLst>
            </p:cNvPr>
            <p:cNvSpPr txBox="1"/>
            <p:nvPr/>
          </p:nvSpPr>
          <p:spPr>
            <a:xfrm>
              <a:off x="1038986" y="5536103"/>
              <a:ext cx="8568595" cy="830997"/>
            </a:xfrm>
            <a:prstGeom prst="rect">
              <a:avLst/>
            </a:prstGeom>
            <a:noFill/>
          </p:spPr>
          <p:txBody>
            <a:bodyPr wrap="square" rtlCol="0">
              <a:spAutoFit/>
            </a:bodyPr>
            <a:lstStyle/>
            <a:p>
              <a:r>
                <a:rPr lang="zh-CN" altLang="en-US" dirty="0"/>
                <a:t>分开讨论，</a:t>
              </a:r>
              <a:endParaRPr lang="en-US" altLang="zh-CN" dirty="0"/>
            </a:p>
            <a:p>
              <a:r>
                <a:rPr lang="en-US" altLang="zh-CN" dirty="0"/>
                <a:t>p-&gt;</a:t>
              </a:r>
              <a:r>
                <a:rPr lang="en-US" altLang="zh-CN" dirty="0" err="1"/>
                <a:t>pthread</a:t>
              </a:r>
              <a:r>
                <a:rPr lang="en-US" altLang="zh-CN" dirty="0"/>
                <a:t> == 0</a:t>
              </a:r>
              <a:r>
                <a:rPr lang="en-US" altLang="zh-CN" dirty="0">
                  <a:sym typeface="Wingdings" panose="05000000000000000000" pitchFamily="2" charset="2"/>
                </a:rPr>
                <a:t>(</a:t>
              </a:r>
              <a:r>
                <a:rPr lang="zh-CN" altLang="en-US" dirty="0"/>
                <a:t>当前是进程</a:t>
              </a:r>
              <a:r>
                <a:rPr lang="en-US" altLang="zh-CN" dirty="0"/>
                <a:t>):</a:t>
              </a:r>
              <a:r>
                <a:rPr lang="zh-CN" altLang="en-US" dirty="0"/>
                <a:t> 进程</a:t>
              </a:r>
              <a:r>
                <a:rPr lang="en-US" altLang="zh-CN" dirty="0" err="1"/>
                <a:t>trapframe</a:t>
              </a:r>
              <a:r>
                <a:rPr lang="zh-CN" altLang="en-US" dirty="0"/>
                <a:t>起始位置在虚拟地址为</a:t>
              </a:r>
              <a:r>
                <a:rPr lang="en-US" altLang="zh-CN" dirty="0"/>
                <a:t>TRAPFRAME</a:t>
              </a:r>
              <a:r>
                <a:rPr lang="zh-CN" altLang="en-US" dirty="0"/>
                <a:t>。</a:t>
              </a:r>
              <a:endParaRPr lang="en-US" altLang="zh-CN" dirty="0"/>
            </a:p>
            <a:p>
              <a:r>
                <a:rPr lang="en-US" altLang="zh-CN" dirty="0"/>
                <a:t>p-&gt;</a:t>
              </a:r>
              <a:r>
                <a:rPr lang="en-US" altLang="zh-CN" dirty="0" err="1"/>
                <a:t>pthread</a:t>
              </a:r>
              <a:r>
                <a:rPr lang="en-US" altLang="zh-CN" dirty="0"/>
                <a:t> != 0(</a:t>
              </a:r>
              <a:r>
                <a:rPr lang="zh-CN" altLang="en-US" dirty="0"/>
                <a:t>当前是线程</a:t>
              </a:r>
              <a:r>
                <a:rPr lang="en-US" altLang="zh-CN" dirty="0"/>
                <a:t>):</a:t>
              </a:r>
              <a:r>
                <a:rPr lang="zh-CN" altLang="en-US" dirty="0"/>
                <a:t> 线程</a:t>
              </a:r>
              <a:r>
                <a:rPr lang="en-US" altLang="zh-CN" dirty="0" err="1"/>
                <a:t>trapframe</a:t>
              </a:r>
              <a:r>
                <a:rPr lang="zh-CN" altLang="en-US" dirty="0"/>
                <a:t>起始位置在虚拟地址为</a:t>
              </a:r>
              <a:r>
                <a:rPr lang="en-US" altLang="zh-CN" dirty="0"/>
                <a:t>(TRAPFRAME – PGSIZE)</a:t>
              </a:r>
              <a:r>
                <a:rPr lang="zh-CN" altLang="en-US" dirty="0"/>
                <a:t>。</a:t>
              </a:r>
            </a:p>
          </p:txBody>
        </p:sp>
        <p:cxnSp>
          <p:nvCxnSpPr>
            <p:cNvPr id="7" name="直接箭头连接符 6">
              <a:extLst>
                <a:ext uri="{FF2B5EF4-FFF2-40B4-BE49-F238E27FC236}">
                  <a16:creationId xmlns:a16="http://schemas.microsoft.com/office/drawing/2014/main" id="{59B721E4-18AC-4C6B-6160-08FCAD9D7E04}"/>
                </a:ext>
              </a:extLst>
            </p:cNvPr>
            <p:cNvCxnSpPr>
              <a:cxnSpLocks/>
              <a:stCxn id="6" idx="0"/>
              <a:endCxn id="5" idx="2"/>
            </p:cNvCxnSpPr>
            <p:nvPr/>
          </p:nvCxnSpPr>
          <p:spPr bwMode="auto">
            <a:xfrm flipH="1" flipV="1">
              <a:off x="3895916" y="5053173"/>
              <a:ext cx="1427368" cy="482930"/>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163421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74A26ED-5E35-B78C-AA2A-7B17BF14E8C9}"/>
              </a:ext>
            </a:extLst>
          </p:cNvPr>
          <p:cNvSpPr txBox="1"/>
          <p:nvPr/>
        </p:nvSpPr>
        <p:spPr>
          <a:xfrm>
            <a:off x="682265" y="2060905"/>
            <a:ext cx="3887468" cy="4278094"/>
          </a:xfrm>
          <a:prstGeom prst="rect">
            <a:avLst/>
          </a:prstGeom>
          <a:noFill/>
        </p:spPr>
        <p:txBody>
          <a:bodyPr wrap="square">
            <a:spAutoFit/>
          </a:bodyPr>
          <a:lstStyle/>
          <a:p>
            <a:pPr indent="266700" algn="ct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4-6 </a:t>
            </a:r>
            <a:r>
              <a:rPr lang="en-US" altLang="zh-CN" b="1" dirty="0" err="1">
                <a:effectLst/>
                <a:latin typeface="Calibri" panose="020F0502020204030204" pitchFamily="34" charset="0"/>
                <a:ea typeface="宋体" panose="02010600030101010101" pitchFamily="2" charset="-122"/>
                <a:cs typeface="Times New Roman" panose="02020603050405020304" pitchFamily="18" charset="0"/>
              </a:rPr>
              <a:t>test.c</a:t>
            </a:r>
            <a:endParaRPr lang="en-GB" altLang="zh-CN" b="1"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#include "kernel/</a:t>
            </a:r>
            <a:r>
              <a:rPr lang="en-US" altLang="zh-CN" dirty="0" err="1">
                <a:latin typeface="楷体" panose="02010609060101010101" pitchFamily="49" charset="-122"/>
                <a:ea typeface="楷体" panose="02010609060101010101" pitchFamily="49" charset="-122"/>
                <a:cs typeface="Times New Roman" panose="02020603050405020304" pitchFamily="18" charset="0"/>
              </a:rPr>
              <a:t>fcntl.h</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#include "kernel/</a:t>
            </a:r>
            <a:r>
              <a:rPr lang="en-US" altLang="zh-CN" dirty="0" err="1">
                <a:latin typeface="楷体" panose="02010609060101010101" pitchFamily="49" charset="-122"/>
                <a:ea typeface="楷体" panose="02010609060101010101" pitchFamily="49" charset="-122"/>
                <a:cs typeface="Times New Roman" panose="02020603050405020304" pitchFamily="18" charset="0"/>
              </a:rPr>
              <a:t>types.h</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#include "user/</a:t>
            </a:r>
            <a:r>
              <a:rPr lang="en-US" altLang="zh-CN" dirty="0" err="1">
                <a:latin typeface="楷体" panose="02010609060101010101" pitchFamily="49" charset="-122"/>
                <a:ea typeface="楷体" panose="02010609060101010101" pitchFamily="49" charset="-122"/>
                <a:cs typeface="Times New Roman" panose="02020603050405020304" pitchFamily="18" charset="0"/>
              </a:rPr>
              <a:t>uthread.h</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#include "user/</a:t>
            </a:r>
            <a:r>
              <a:rPr lang="en-US" altLang="zh-CN" dirty="0" err="1">
                <a:latin typeface="楷体" panose="02010609060101010101" pitchFamily="49" charset="-122"/>
                <a:ea typeface="楷体" panose="02010609060101010101" pitchFamily="49" charset="-122"/>
                <a:cs typeface="Times New Roman" panose="02020603050405020304" pitchFamily="18" charset="0"/>
              </a:rPr>
              <a:t>user.h</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volatile int global = 1;</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int F(int n) {</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if (n &lt; 0)</a:t>
            </a:r>
          </a:p>
          <a:p>
            <a:pPr lvl="0" algn="just"/>
            <a:r>
              <a:rPr lang="en-US" altLang="zh-CN" dirty="0">
                <a:latin typeface="楷体" panose="02010609060101010101" pitchFamily="49" charset="-122"/>
                <a:ea typeface="楷体" panose="02010609060101010101" pitchFamily="49" charset="-122"/>
                <a:cs typeface="Times New Roman" panose="02020603050405020304" pitchFamily="18" charset="0"/>
              </a:rPr>
              <a:t>8. </a:t>
            </a:r>
            <a:r>
              <a:rPr lang="en-US" altLang="zh-CN" dirty="0" err="1">
                <a:latin typeface="楷体" panose="02010609060101010101" pitchFamily="49" charset="-122"/>
                <a:ea typeface="楷体" panose="02010609060101010101" pitchFamily="49" charset="-122"/>
                <a:cs typeface="Times New Roman" panose="02020603050405020304" pitchFamily="18" charset="0"/>
              </a:rPr>
              <a:t>printf</a:t>
            </a:r>
            <a:r>
              <a:rPr lang="en-US" altLang="zh-CN" dirty="0">
                <a:latin typeface="楷体" panose="02010609060101010101" pitchFamily="49" charset="-122"/>
                <a:ea typeface="楷体" panose="02010609060101010101" pitchFamily="49" charset="-122"/>
                <a:cs typeface="Times New Roman" panose="02020603050405020304" pitchFamily="18" charset="0"/>
              </a:rPr>
              <a:t>("input a positive integer\n");</a:t>
            </a:r>
          </a:p>
          <a:p>
            <a:pPr marL="342900" lvl="0" indent="-342900" algn="just">
              <a:buFont typeface="+mj-lt"/>
              <a:buAutoNum type="arabicPeriod" startAt="9"/>
            </a:pPr>
            <a:r>
              <a:rPr lang="en-US" altLang="zh-CN" dirty="0">
                <a:latin typeface="楷体" panose="02010609060101010101" pitchFamily="49" charset="-122"/>
                <a:ea typeface="楷体" panose="02010609060101010101" pitchFamily="49" charset="-122"/>
                <a:cs typeface="Times New Roman" panose="02020603050405020304" pitchFamily="18" charset="0"/>
              </a:rPr>
              <a:t>  else if (n == 1 || n == 2)</a:t>
            </a:r>
          </a:p>
          <a:p>
            <a:pPr marL="342900" lvl="0" indent="-342900" algn="just">
              <a:buFont typeface="+mj-lt"/>
              <a:buAutoNum type="arabicPeriod" startAt="9"/>
            </a:pPr>
            <a:r>
              <a:rPr lang="en-US" altLang="zh-CN" dirty="0">
                <a:latin typeface="楷体" panose="02010609060101010101" pitchFamily="49" charset="-122"/>
                <a:ea typeface="楷体" panose="02010609060101010101" pitchFamily="49" charset="-122"/>
                <a:cs typeface="Times New Roman" panose="02020603050405020304" pitchFamily="18" charset="0"/>
              </a:rPr>
              <a:t>    return 1;</a:t>
            </a:r>
          </a:p>
          <a:p>
            <a:pPr marL="342900" lvl="0" indent="-342900" algn="just">
              <a:buFont typeface="+mj-lt"/>
              <a:buAutoNum type="arabicPeriod" startAt="9"/>
            </a:pPr>
            <a:r>
              <a:rPr lang="en-US" altLang="zh-CN" dirty="0">
                <a:latin typeface="楷体" panose="02010609060101010101" pitchFamily="49" charset="-122"/>
                <a:ea typeface="楷体" panose="02010609060101010101" pitchFamily="49" charset="-122"/>
                <a:cs typeface="Times New Roman" panose="02020603050405020304" pitchFamily="18" charset="0"/>
              </a:rPr>
              <a:t>   else {</a:t>
            </a:r>
          </a:p>
          <a:p>
            <a:pPr marL="342900" lvl="0" indent="-342900" algn="just">
              <a:buFont typeface="+mj-lt"/>
              <a:buAutoNum type="arabicPeriod" startAt="9"/>
            </a:pPr>
            <a:r>
              <a:rPr lang="en-US" altLang="zh-CN" dirty="0">
                <a:latin typeface="楷体" panose="02010609060101010101" pitchFamily="49" charset="-122"/>
                <a:ea typeface="楷体" panose="02010609060101010101" pitchFamily="49" charset="-122"/>
                <a:cs typeface="Times New Roman" panose="02020603050405020304" pitchFamily="18" charset="0"/>
              </a:rPr>
              <a:t>    return F(n - 1) + F(n - 2);</a:t>
            </a:r>
          </a:p>
          <a:p>
            <a:pPr marL="342900" lvl="0" indent="-342900" algn="just">
              <a:buFont typeface="+mj-lt"/>
              <a:buAutoNum type="arabicPeriod" startAt="9"/>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9"/>
            </a:pPr>
            <a:r>
              <a:rPr lang="en-US" altLang="zh-CN" dirty="0">
                <a:latin typeface="楷体" panose="02010609060101010101" pitchFamily="49" charset="-122"/>
                <a:ea typeface="楷体" panose="02010609060101010101" pitchFamily="49" charset="-122"/>
                <a:cs typeface="Times New Roman" panose="02020603050405020304" pitchFamily="18" charset="0"/>
              </a:rPr>
              <a:t>   return 0;</a:t>
            </a:r>
          </a:p>
          <a:p>
            <a:pPr marL="342900" lvl="0" indent="-342900" algn="just">
              <a:buFont typeface="+mj-lt"/>
              <a:buAutoNum type="arabicPeriod" startAt="9"/>
            </a:pPr>
            <a:r>
              <a:rPr lang="en-US" altLang="zh-CN" dirty="0">
                <a:latin typeface="楷体" panose="02010609060101010101" pitchFamily="49" charset="-122"/>
                <a:ea typeface="楷体" panose="02010609060101010101" pitchFamily="49" charset="-122"/>
                <a:cs typeface="Times New Roman" panose="02020603050405020304" pitchFamily="18" charset="0"/>
              </a:rPr>
              <a:t>}</a:t>
            </a:r>
          </a:p>
        </p:txBody>
      </p:sp>
      <p:sp>
        <p:nvSpPr>
          <p:cNvPr id="4" name="文本框 3">
            <a:extLst>
              <a:ext uri="{FF2B5EF4-FFF2-40B4-BE49-F238E27FC236}">
                <a16:creationId xmlns:a16="http://schemas.microsoft.com/office/drawing/2014/main" id="{DA4FF279-DADA-B4DD-6985-8E1ACD0118E6}"/>
              </a:ext>
            </a:extLst>
          </p:cNvPr>
          <p:cNvSpPr txBox="1"/>
          <p:nvPr/>
        </p:nvSpPr>
        <p:spPr>
          <a:xfrm>
            <a:off x="4572000" y="1125858"/>
            <a:ext cx="4384040" cy="5509200"/>
          </a:xfrm>
          <a:prstGeom prst="rect">
            <a:avLst/>
          </a:prstGeom>
          <a:noFill/>
        </p:spPr>
        <p:txBody>
          <a:bodyPr wrap="square" rtlCol="0">
            <a:spAutoFit/>
          </a:bodyPr>
          <a:lstStyle/>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void worker(void* </a:t>
            </a:r>
            <a:r>
              <a:rPr lang="en-GB" altLang="zh-CN" dirty="0" err="1">
                <a:latin typeface="楷体" panose="02010609060101010101" pitchFamily="49" charset="-122"/>
                <a:ea typeface="楷体" panose="02010609060101010101" pitchFamily="49" charset="-122"/>
                <a:cs typeface="Times New Roman" panose="02020603050405020304" pitchFamily="18" charset="0"/>
              </a:rPr>
              <a:t>arg</a:t>
            </a:r>
            <a:r>
              <a:rPr lang="en-GB" altLang="zh-CN" dirty="0">
                <a:latin typeface="楷体" panose="02010609060101010101" pitchFamily="49" charset="-122"/>
                <a:ea typeface="楷体" panose="02010609060101010101" pitchFamily="49" charset="-122"/>
                <a:cs typeface="Times New Roman" panose="02020603050405020304" pitchFamily="18" charset="0"/>
              </a:rPr>
              <a:t>) {</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global = 100;</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a:t>
            </a:r>
            <a:r>
              <a:rPr lang="en-GB" altLang="zh-CN" dirty="0" err="1">
                <a:latin typeface="楷体" panose="02010609060101010101" pitchFamily="49" charset="-122"/>
                <a:ea typeface="楷体" panose="02010609060101010101" pitchFamily="49" charset="-122"/>
                <a:cs typeface="Times New Roman" panose="02020603050405020304" pitchFamily="18" charset="0"/>
              </a:rPr>
              <a:t>printf</a:t>
            </a:r>
            <a:r>
              <a:rPr lang="en-GB" altLang="zh-CN" dirty="0">
                <a:latin typeface="楷体" panose="02010609060101010101" pitchFamily="49" charset="-122"/>
                <a:ea typeface="楷体" panose="02010609060101010101" pitchFamily="49" charset="-122"/>
                <a:cs typeface="Times New Roman" panose="02020603050405020304" pitchFamily="18" charset="0"/>
              </a:rPr>
              <a:t>("thread %d is worker.\n", *(int *)</a:t>
            </a:r>
            <a:r>
              <a:rPr lang="en-GB" altLang="zh-CN" dirty="0" err="1">
                <a:latin typeface="楷体" panose="02010609060101010101" pitchFamily="49" charset="-122"/>
                <a:ea typeface="楷体" panose="02010609060101010101" pitchFamily="49" charset="-122"/>
                <a:cs typeface="Times New Roman" panose="02020603050405020304" pitchFamily="18" charset="0"/>
              </a:rPr>
              <a:t>arg</a:t>
            </a:r>
            <a:r>
              <a:rPr lang="en-GB" altLang="zh-CN" dirty="0">
                <a:latin typeface="楷体" panose="02010609060101010101" pitchFamily="49" charset="-122"/>
                <a:ea typeface="楷体" panose="02010609060101010101" pitchFamily="49" charset="-122"/>
                <a:cs typeface="Times New Roman" panose="02020603050405020304" pitchFamily="18" charset="0"/>
              </a:rPr>
              <a:t>);</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global = F(15);</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write(3, "hello\n", 6);</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exit(0);</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int main(){</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int t = 1;</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open("</a:t>
            </a:r>
            <a:r>
              <a:rPr lang="en-GB" altLang="zh-CN" dirty="0" err="1">
                <a:latin typeface="楷体" panose="02010609060101010101" pitchFamily="49" charset="-122"/>
                <a:ea typeface="楷体" panose="02010609060101010101" pitchFamily="49" charset="-122"/>
                <a:cs typeface="Times New Roman" panose="02020603050405020304" pitchFamily="18" charset="0"/>
              </a:rPr>
              <a:t>tmp</a:t>
            </a:r>
            <a:r>
              <a:rPr lang="en-GB" altLang="zh-CN" dirty="0">
                <a:latin typeface="楷体" panose="02010609060101010101" pitchFamily="49" charset="-122"/>
                <a:ea typeface="楷体" panose="02010609060101010101" pitchFamily="49" charset="-122"/>
                <a:cs typeface="Times New Roman" panose="02020603050405020304" pitchFamily="18" charset="0"/>
              </a:rPr>
              <a:t>", O_RDWR | O_CREATE);</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int </a:t>
            </a:r>
            <a:r>
              <a:rPr lang="en-GB" altLang="zh-CN" dirty="0" err="1">
                <a:latin typeface="楷体" panose="02010609060101010101" pitchFamily="49" charset="-122"/>
                <a:ea typeface="楷体" panose="02010609060101010101" pitchFamily="49" charset="-122"/>
                <a:cs typeface="Times New Roman" panose="02020603050405020304" pitchFamily="18" charset="0"/>
              </a:rPr>
              <a:t>pid</a:t>
            </a:r>
            <a:r>
              <a:rPr lang="en-GB" altLang="zh-CN" dirty="0">
                <a:latin typeface="楷体" panose="02010609060101010101" pitchFamily="49" charset="-122"/>
                <a:ea typeface="楷体" panose="02010609060101010101" pitchFamily="49" charset="-122"/>
                <a:cs typeface="Times New Roman" panose="02020603050405020304" pitchFamily="18" charset="0"/>
              </a:rPr>
              <a:t> = </a:t>
            </a:r>
            <a:r>
              <a:rPr lang="en-GB" altLang="zh-CN" dirty="0" err="1">
                <a:latin typeface="楷体" panose="02010609060101010101" pitchFamily="49" charset="-122"/>
                <a:ea typeface="楷体" panose="02010609060101010101" pitchFamily="49" charset="-122"/>
                <a:cs typeface="Times New Roman" panose="02020603050405020304" pitchFamily="18" charset="0"/>
              </a:rPr>
              <a:t>thread_create</a:t>
            </a:r>
            <a:r>
              <a:rPr lang="en-GB" altLang="zh-CN" dirty="0">
                <a:latin typeface="楷体" panose="02010609060101010101" pitchFamily="49" charset="-122"/>
                <a:ea typeface="楷体" panose="02010609060101010101" pitchFamily="49" charset="-122"/>
                <a:cs typeface="Times New Roman" panose="02020603050405020304" pitchFamily="18" charset="0"/>
              </a:rPr>
              <a:t>(worker, &amp;t);</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sleep(10);</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a:t>
            </a:r>
            <a:r>
              <a:rPr lang="en-GB" altLang="zh-CN" dirty="0" err="1">
                <a:latin typeface="楷体" panose="02010609060101010101" pitchFamily="49" charset="-122"/>
                <a:ea typeface="楷体" panose="02010609060101010101" pitchFamily="49" charset="-122"/>
                <a:cs typeface="Times New Roman" panose="02020603050405020304" pitchFamily="18" charset="0"/>
              </a:rPr>
              <a:t>thread_join</a:t>
            </a:r>
            <a:r>
              <a:rPr lang="en-GB" altLang="zh-CN" dirty="0">
                <a:latin typeface="楷体" panose="02010609060101010101" pitchFamily="49" charset="-122"/>
                <a:ea typeface="楷体" panose="02010609060101010101" pitchFamily="49" charset="-122"/>
                <a:cs typeface="Times New Roman" panose="02020603050405020304" pitchFamily="18" charset="0"/>
              </a:rPr>
              <a:t>();</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a:t>
            </a:r>
            <a:r>
              <a:rPr lang="en-GB" altLang="zh-CN" dirty="0" err="1">
                <a:latin typeface="楷体" panose="02010609060101010101" pitchFamily="49" charset="-122"/>
                <a:ea typeface="楷体" panose="02010609060101010101" pitchFamily="49" charset="-122"/>
                <a:cs typeface="Times New Roman" panose="02020603050405020304" pitchFamily="18" charset="0"/>
              </a:rPr>
              <a:t>printf</a:t>
            </a:r>
            <a:r>
              <a:rPr lang="en-GB" altLang="zh-CN" dirty="0">
                <a:latin typeface="楷体" panose="02010609060101010101" pitchFamily="49" charset="-122"/>
                <a:ea typeface="楷体" panose="02010609060101010101" pitchFamily="49" charset="-122"/>
                <a:cs typeface="Times New Roman" panose="02020603050405020304" pitchFamily="18" charset="0"/>
              </a:rPr>
              <a:t>("thread id = %d\n", </a:t>
            </a:r>
            <a:r>
              <a:rPr lang="en-GB" altLang="zh-CN" dirty="0" err="1">
                <a:latin typeface="楷体" panose="02010609060101010101" pitchFamily="49" charset="-122"/>
                <a:ea typeface="楷体" panose="02010609060101010101" pitchFamily="49" charset="-122"/>
                <a:cs typeface="Times New Roman" panose="02020603050405020304" pitchFamily="18" charset="0"/>
              </a:rPr>
              <a:t>pid</a:t>
            </a:r>
            <a:r>
              <a:rPr lang="en-GB" altLang="zh-CN" dirty="0">
                <a:latin typeface="楷体" panose="02010609060101010101" pitchFamily="49" charset="-122"/>
                <a:ea typeface="楷体" panose="02010609060101010101" pitchFamily="49" charset="-122"/>
                <a:cs typeface="Times New Roman" panose="02020603050405020304" pitchFamily="18" charset="0"/>
              </a:rPr>
              <a:t>);</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a:t>
            </a:r>
            <a:r>
              <a:rPr lang="en-GB" altLang="zh-CN" dirty="0" err="1">
                <a:latin typeface="楷体" panose="02010609060101010101" pitchFamily="49" charset="-122"/>
                <a:ea typeface="楷体" panose="02010609060101010101" pitchFamily="49" charset="-122"/>
                <a:cs typeface="Times New Roman" panose="02020603050405020304" pitchFamily="18" charset="0"/>
              </a:rPr>
              <a:t>printf</a:t>
            </a:r>
            <a:r>
              <a:rPr lang="en-GB" altLang="zh-CN" dirty="0">
                <a:latin typeface="楷体" panose="02010609060101010101" pitchFamily="49" charset="-122"/>
                <a:ea typeface="楷体" panose="02010609060101010101" pitchFamily="49" charset="-122"/>
                <a:cs typeface="Times New Roman" panose="02020603050405020304" pitchFamily="18" charset="0"/>
              </a:rPr>
              <a:t>("global = %d\n", global);</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exit(0);</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a:t>
            </a:r>
          </a:p>
          <a:p>
            <a:endParaRPr lang="zh-CN" altLang="en-US" dirty="0"/>
          </a:p>
        </p:txBody>
      </p:sp>
      <p:sp>
        <p:nvSpPr>
          <p:cNvPr id="5" name="标题 1">
            <a:extLst>
              <a:ext uri="{FF2B5EF4-FFF2-40B4-BE49-F238E27FC236}">
                <a16:creationId xmlns:a16="http://schemas.microsoft.com/office/drawing/2014/main" id="{96E57748-047A-BD73-5E58-737F3A24B7E9}"/>
              </a:ext>
            </a:extLst>
          </p:cNvPr>
          <p:cNvSpPr>
            <a:spLocks noGrp="1"/>
          </p:cNvSpPr>
          <p:nvPr>
            <p:ph type="title"/>
          </p:nvPr>
        </p:nvSpPr>
        <p:spPr>
          <a:xfrm>
            <a:off x="684530" y="385467"/>
            <a:ext cx="8260080" cy="523220"/>
          </a:xfrm>
        </p:spPr>
        <p:txBody>
          <a:bodyPr/>
          <a:lstStyle/>
          <a:p>
            <a:r>
              <a:rPr lang="en-US" altLang="zh-CN" sz="2800" dirty="0"/>
              <a:t>4.1.4.	</a:t>
            </a:r>
            <a:r>
              <a:rPr lang="zh-CN" altLang="en-US" sz="2800" dirty="0"/>
              <a:t>测试样例</a:t>
            </a:r>
          </a:p>
        </p:txBody>
      </p:sp>
      <p:sp>
        <p:nvSpPr>
          <p:cNvPr id="3" name="内容占位符 2">
            <a:extLst>
              <a:ext uri="{FF2B5EF4-FFF2-40B4-BE49-F238E27FC236}">
                <a16:creationId xmlns:a16="http://schemas.microsoft.com/office/drawing/2014/main" id="{67D5AD93-4C24-EF33-7768-7ED714AEE120}"/>
              </a:ext>
            </a:extLst>
          </p:cNvPr>
          <p:cNvSpPr>
            <a:spLocks noGrp="1"/>
          </p:cNvSpPr>
          <p:nvPr>
            <p:ph idx="1"/>
          </p:nvPr>
        </p:nvSpPr>
        <p:spPr>
          <a:xfrm>
            <a:off x="684530" y="1125857"/>
            <a:ext cx="8271510" cy="762635"/>
          </a:xfrm>
        </p:spPr>
        <p:txBody>
          <a:bodyPr/>
          <a:lstStyle/>
          <a:p>
            <a:r>
              <a:rPr lang="zh-CN" altLang="en-US" sz="2400" dirty="0">
                <a:solidFill>
                  <a:srgbClr val="FF0000"/>
                </a:solidFill>
                <a:ea typeface="+mn-ea"/>
                <a:cs typeface="+mn-cs"/>
              </a:rPr>
              <a:t>编写测试程序</a:t>
            </a:r>
            <a:endParaRPr lang="en-US" altLang="zh-CN" sz="2400" dirty="0">
              <a:solidFill>
                <a:srgbClr val="FF0000"/>
              </a:solidFill>
              <a:ea typeface="+mn-ea"/>
              <a:cs typeface="+mn-cs"/>
            </a:endParaRPr>
          </a:p>
          <a:p>
            <a:r>
              <a:rPr lang="zh-CN" altLang="en-US" sz="2400" dirty="0"/>
              <a:t>执行测试程序</a:t>
            </a:r>
            <a:endParaRPr lang="en-US" altLang="zh-CN" sz="2000" dirty="0"/>
          </a:p>
        </p:txBody>
      </p:sp>
      <p:grpSp>
        <p:nvGrpSpPr>
          <p:cNvPr id="7" name="组合 6">
            <a:extLst>
              <a:ext uri="{FF2B5EF4-FFF2-40B4-BE49-F238E27FC236}">
                <a16:creationId xmlns:a16="http://schemas.microsoft.com/office/drawing/2014/main" id="{42411294-1351-433C-3C29-2E51BD2912C6}"/>
              </a:ext>
            </a:extLst>
          </p:cNvPr>
          <p:cNvGrpSpPr/>
          <p:nvPr/>
        </p:nvGrpSpPr>
        <p:grpSpPr>
          <a:xfrm>
            <a:off x="3184210" y="746"/>
            <a:ext cx="5826486" cy="6164444"/>
            <a:chOff x="3849217" y="1244369"/>
            <a:chExt cx="5826486" cy="6164444"/>
          </a:xfrm>
        </p:grpSpPr>
        <p:sp>
          <p:nvSpPr>
            <p:cNvPr id="8" name="矩形: 圆角 7">
              <a:extLst>
                <a:ext uri="{FF2B5EF4-FFF2-40B4-BE49-F238E27FC236}">
                  <a16:creationId xmlns:a16="http://schemas.microsoft.com/office/drawing/2014/main" id="{B7B64113-73EB-B02A-E55B-AF43986C7DD2}"/>
                </a:ext>
              </a:extLst>
            </p:cNvPr>
            <p:cNvSpPr/>
            <p:nvPr/>
          </p:nvSpPr>
          <p:spPr bwMode="auto">
            <a:xfrm>
              <a:off x="5683624" y="5638486"/>
              <a:ext cx="3992079" cy="1770327"/>
            </a:xfrm>
            <a:prstGeom prst="roundRect">
              <a:avLst>
                <a:gd name="adj" fmla="val 15018"/>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53F0D9C5-AFAD-94F8-828B-751F4FDE6F24}"/>
                </a:ext>
              </a:extLst>
            </p:cNvPr>
            <p:cNvSpPr txBox="1"/>
            <p:nvPr/>
          </p:nvSpPr>
          <p:spPr>
            <a:xfrm>
              <a:off x="3849217" y="1244369"/>
              <a:ext cx="5760400" cy="1323439"/>
            </a:xfrm>
            <a:prstGeom prst="rect">
              <a:avLst/>
            </a:prstGeom>
            <a:noFill/>
          </p:spPr>
          <p:txBody>
            <a:bodyPr wrap="square" rtlCol="0">
              <a:spAutoFit/>
            </a:bodyPr>
            <a:lstStyle/>
            <a:p>
              <a:pPr marL="342900" indent="-342900">
                <a:buAutoNum type="arabicPeriod"/>
              </a:pPr>
              <a:r>
                <a:rPr lang="zh-CN" altLang="en-US" dirty="0"/>
                <a:t>创建子线程，让其执行</a:t>
              </a:r>
              <a:r>
                <a:rPr lang="en-US" altLang="zh-CN" dirty="0"/>
                <a:t>worker</a:t>
              </a:r>
              <a:r>
                <a:rPr lang="zh-CN" altLang="en-US" dirty="0"/>
                <a:t>函数</a:t>
              </a:r>
              <a:endParaRPr lang="en-US" altLang="zh-CN" dirty="0"/>
            </a:p>
            <a:p>
              <a:pPr marL="342900" indent="-342900">
                <a:buAutoNum type="arabicPeriod"/>
              </a:pPr>
              <a:r>
                <a:rPr lang="zh-CN" altLang="en-US" dirty="0"/>
                <a:t>父进程睡眠，让子线程有机会拿到</a:t>
              </a:r>
              <a:r>
                <a:rPr lang="en-US" altLang="zh-CN" dirty="0" err="1"/>
                <a:t>cpu</a:t>
              </a:r>
              <a:endParaRPr lang="en-US" altLang="zh-CN" dirty="0"/>
            </a:p>
            <a:p>
              <a:pPr marL="342900" indent="-342900">
                <a:buAutoNum type="arabicPeriod"/>
              </a:pPr>
              <a:r>
                <a:rPr lang="zh-CN" altLang="en-US" dirty="0"/>
                <a:t>调用</a:t>
              </a:r>
              <a:r>
                <a:rPr lang="en-US" altLang="zh-CN" dirty="0" err="1"/>
                <a:t>thread_join</a:t>
              </a:r>
              <a:r>
                <a:rPr lang="en-US" altLang="zh-CN" dirty="0"/>
                <a:t>()</a:t>
              </a:r>
              <a:r>
                <a:rPr lang="zh-CN" altLang="en-US" dirty="0"/>
                <a:t>等到子线程结束</a:t>
              </a:r>
              <a:endParaRPr lang="en-US" altLang="zh-CN" dirty="0"/>
            </a:p>
            <a:p>
              <a:pPr marL="342900" indent="-342900">
                <a:buAutoNum type="arabicPeriod"/>
              </a:pPr>
              <a:r>
                <a:rPr lang="zh-CN" altLang="en-US" dirty="0"/>
                <a:t>打印子线程号</a:t>
              </a:r>
              <a:endParaRPr lang="en-US" altLang="zh-CN" dirty="0"/>
            </a:p>
            <a:p>
              <a:pPr marL="342900" indent="-342900">
                <a:buAutoNum type="arabicPeriod"/>
              </a:pPr>
              <a:r>
                <a:rPr lang="zh-CN" altLang="en-US" dirty="0"/>
                <a:t>打印全局变量，看子线程是否成功完成任务</a:t>
              </a:r>
              <a:endParaRPr lang="en-US" altLang="zh-CN" dirty="0"/>
            </a:p>
          </p:txBody>
        </p:sp>
        <p:cxnSp>
          <p:nvCxnSpPr>
            <p:cNvPr id="10" name="直接箭头连接符 9">
              <a:extLst>
                <a:ext uri="{FF2B5EF4-FFF2-40B4-BE49-F238E27FC236}">
                  <a16:creationId xmlns:a16="http://schemas.microsoft.com/office/drawing/2014/main" id="{AB301F25-48E9-35AD-4F02-0CBC8390767C}"/>
                </a:ext>
              </a:extLst>
            </p:cNvPr>
            <p:cNvCxnSpPr>
              <a:cxnSpLocks/>
              <a:stCxn id="9" idx="2"/>
              <a:endCxn id="8" idx="0"/>
            </p:cNvCxnSpPr>
            <p:nvPr/>
          </p:nvCxnSpPr>
          <p:spPr bwMode="auto">
            <a:xfrm>
              <a:off x="6729417" y="2567808"/>
              <a:ext cx="950247" cy="3070678"/>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37" name="组合 36">
            <a:extLst>
              <a:ext uri="{FF2B5EF4-FFF2-40B4-BE49-F238E27FC236}">
                <a16:creationId xmlns:a16="http://schemas.microsoft.com/office/drawing/2014/main" id="{B4A30464-695F-8FFC-83CA-F1F3476CF224}"/>
              </a:ext>
            </a:extLst>
          </p:cNvPr>
          <p:cNvGrpSpPr/>
          <p:nvPr/>
        </p:nvGrpSpPr>
        <p:grpSpPr>
          <a:xfrm>
            <a:off x="5018617" y="2650896"/>
            <a:ext cx="4001129" cy="1570159"/>
            <a:chOff x="5018617" y="2650896"/>
            <a:chExt cx="4001129" cy="1570159"/>
          </a:xfrm>
        </p:grpSpPr>
        <p:grpSp>
          <p:nvGrpSpPr>
            <p:cNvPr id="22" name="组合 21">
              <a:extLst>
                <a:ext uri="{FF2B5EF4-FFF2-40B4-BE49-F238E27FC236}">
                  <a16:creationId xmlns:a16="http://schemas.microsoft.com/office/drawing/2014/main" id="{D9B7F9D1-0B25-09E8-8627-9BB9A40BEE87}"/>
                </a:ext>
              </a:extLst>
            </p:cNvPr>
            <p:cNvGrpSpPr/>
            <p:nvPr/>
          </p:nvGrpSpPr>
          <p:grpSpPr>
            <a:xfrm>
              <a:off x="5018617" y="2650896"/>
              <a:ext cx="4001129" cy="1070491"/>
              <a:chOff x="1924778" y="3736559"/>
              <a:chExt cx="4001129" cy="1070491"/>
            </a:xfrm>
          </p:grpSpPr>
          <p:sp>
            <p:nvSpPr>
              <p:cNvPr id="23" name="矩形: 圆角 22">
                <a:extLst>
                  <a:ext uri="{FF2B5EF4-FFF2-40B4-BE49-F238E27FC236}">
                    <a16:creationId xmlns:a16="http://schemas.microsoft.com/office/drawing/2014/main" id="{237E2451-9E73-CF02-BE4A-E4B0D088F5C9}"/>
                  </a:ext>
                </a:extLst>
              </p:cNvPr>
              <p:cNvSpPr/>
              <p:nvPr/>
            </p:nvSpPr>
            <p:spPr bwMode="auto">
              <a:xfrm>
                <a:off x="1924778" y="3736559"/>
                <a:ext cx="2865613" cy="274070"/>
              </a:xfrm>
              <a:prstGeom prst="roundRect">
                <a:avLst>
                  <a:gd name="adj" fmla="val 15018"/>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24" name="文本框 23">
                <a:extLst>
                  <a:ext uri="{FF2B5EF4-FFF2-40B4-BE49-F238E27FC236}">
                    <a16:creationId xmlns:a16="http://schemas.microsoft.com/office/drawing/2014/main" id="{4AC3EAA5-B690-5590-85DE-81B2D01F3A18}"/>
                  </a:ext>
                </a:extLst>
              </p:cNvPr>
              <p:cNvSpPr txBox="1"/>
              <p:nvPr/>
            </p:nvSpPr>
            <p:spPr>
              <a:xfrm>
                <a:off x="2259161" y="4222275"/>
                <a:ext cx="3666746" cy="584775"/>
              </a:xfrm>
              <a:prstGeom prst="rect">
                <a:avLst/>
              </a:prstGeom>
              <a:noFill/>
            </p:spPr>
            <p:txBody>
              <a:bodyPr wrap="square" rtlCol="0">
                <a:spAutoFit/>
              </a:bodyPr>
              <a:lstStyle/>
              <a:p>
                <a:r>
                  <a:rPr lang="zh-CN" altLang="en-US" dirty="0"/>
                  <a:t>子线程还会向文件描述符</a:t>
                </a:r>
                <a:r>
                  <a:rPr lang="en-US" altLang="zh-CN" dirty="0"/>
                  <a:t>3</a:t>
                </a:r>
                <a:r>
                  <a:rPr lang="zh-CN" altLang="en-US" dirty="0"/>
                  <a:t>，写入数据，看继承父进程文件描述符是否成功</a:t>
                </a:r>
              </a:p>
            </p:txBody>
          </p:sp>
          <p:cxnSp>
            <p:nvCxnSpPr>
              <p:cNvPr id="25" name="直接箭头连接符 24">
                <a:extLst>
                  <a:ext uri="{FF2B5EF4-FFF2-40B4-BE49-F238E27FC236}">
                    <a16:creationId xmlns:a16="http://schemas.microsoft.com/office/drawing/2014/main" id="{1F5DCBA2-0044-7C7B-F80A-9DFEF3F03F04}"/>
                  </a:ext>
                </a:extLst>
              </p:cNvPr>
              <p:cNvCxnSpPr>
                <a:cxnSpLocks/>
                <a:stCxn id="24" idx="0"/>
                <a:endCxn id="23" idx="2"/>
              </p:cNvCxnSpPr>
              <p:nvPr/>
            </p:nvCxnSpPr>
            <p:spPr bwMode="auto">
              <a:xfrm flipH="1" flipV="1">
                <a:off x="3357585" y="4010629"/>
                <a:ext cx="734949" cy="211646"/>
              </a:xfrm>
              <a:prstGeom prst="straightConnector1">
                <a:avLst/>
              </a:prstGeom>
              <a:solidFill>
                <a:schemeClr val="accent1"/>
              </a:solidFill>
              <a:ln w="9525" cap="flat" cmpd="sng" algn="ctr">
                <a:solidFill>
                  <a:schemeClr val="tx1"/>
                </a:solidFill>
                <a:prstDash val="solid"/>
                <a:round/>
                <a:headEnd type="none" w="med" len="med"/>
                <a:tailEnd type="triangle"/>
              </a:ln>
            </p:spPr>
          </p:cxnSp>
        </p:grpSp>
        <p:cxnSp>
          <p:nvCxnSpPr>
            <p:cNvPr id="34" name="直接箭头连接符 33">
              <a:extLst>
                <a:ext uri="{FF2B5EF4-FFF2-40B4-BE49-F238E27FC236}">
                  <a16:creationId xmlns:a16="http://schemas.microsoft.com/office/drawing/2014/main" id="{87501EE7-5566-D4EB-7F86-7B145EE05DE0}"/>
                </a:ext>
              </a:extLst>
            </p:cNvPr>
            <p:cNvCxnSpPr>
              <a:cxnSpLocks/>
              <a:stCxn id="24" idx="2"/>
            </p:cNvCxnSpPr>
            <p:nvPr/>
          </p:nvCxnSpPr>
          <p:spPr bwMode="auto">
            <a:xfrm flipH="1">
              <a:off x="6300120" y="3721387"/>
              <a:ext cx="886253" cy="499668"/>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393042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ppt_x"/>
                                          </p:val>
                                        </p:tav>
                                        <p:tav tm="100000">
                                          <p:val>
                                            <p:strVal val="#ppt_x"/>
                                          </p:val>
                                        </p:tav>
                                      </p:tavLst>
                                    </p:anim>
                                    <p:anim calcmode="lin" valueType="num">
                                      <p:cBhvr additive="base">
                                        <p:cTn id="1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74A26ED-5E35-B78C-AA2A-7B17BF14E8C9}"/>
              </a:ext>
            </a:extLst>
          </p:cNvPr>
          <p:cNvSpPr txBox="1"/>
          <p:nvPr/>
        </p:nvSpPr>
        <p:spPr>
          <a:xfrm>
            <a:off x="682265" y="2060905"/>
            <a:ext cx="3887468" cy="4278094"/>
          </a:xfrm>
          <a:prstGeom prst="rect">
            <a:avLst/>
          </a:prstGeom>
          <a:noFill/>
        </p:spPr>
        <p:txBody>
          <a:bodyPr wrap="square">
            <a:spAutoFit/>
          </a:bodyPr>
          <a:lstStyle/>
          <a:p>
            <a:pPr indent="266700" algn="ct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4-6 </a:t>
            </a:r>
            <a:r>
              <a:rPr lang="en-US" altLang="zh-CN" b="1" dirty="0" err="1">
                <a:effectLst/>
                <a:latin typeface="Calibri" panose="020F0502020204030204" pitchFamily="34" charset="0"/>
                <a:ea typeface="宋体" panose="02010600030101010101" pitchFamily="2" charset="-122"/>
                <a:cs typeface="Times New Roman" panose="02020603050405020304" pitchFamily="18" charset="0"/>
              </a:rPr>
              <a:t>test.c</a:t>
            </a:r>
            <a:endParaRPr lang="en-GB" altLang="zh-CN" b="1"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#include "kernel/</a:t>
            </a:r>
            <a:r>
              <a:rPr lang="en-US" altLang="zh-CN" dirty="0" err="1">
                <a:latin typeface="楷体" panose="02010609060101010101" pitchFamily="49" charset="-122"/>
                <a:ea typeface="楷体" panose="02010609060101010101" pitchFamily="49" charset="-122"/>
                <a:cs typeface="Times New Roman" panose="02020603050405020304" pitchFamily="18" charset="0"/>
              </a:rPr>
              <a:t>fcntl.h</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#include "kernel/</a:t>
            </a:r>
            <a:r>
              <a:rPr lang="en-US" altLang="zh-CN" dirty="0" err="1">
                <a:latin typeface="楷体" panose="02010609060101010101" pitchFamily="49" charset="-122"/>
                <a:ea typeface="楷体" panose="02010609060101010101" pitchFamily="49" charset="-122"/>
                <a:cs typeface="Times New Roman" panose="02020603050405020304" pitchFamily="18" charset="0"/>
              </a:rPr>
              <a:t>types.h</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#include "user/</a:t>
            </a:r>
            <a:r>
              <a:rPr lang="en-US" altLang="zh-CN" dirty="0" err="1">
                <a:latin typeface="楷体" panose="02010609060101010101" pitchFamily="49" charset="-122"/>
                <a:ea typeface="楷体" panose="02010609060101010101" pitchFamily="49" charset="-122"/>
                <a:cs typeface="Times New Roman" panose="02020603050405020304" pitchFamily="18" charset="0"/>
              </a:rPr>
              <a:t>uthread.h</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#include "user/</a:t>
            </a:r>
            <a:r>
              <a:rPr lang="en-US" altLang="zh-CN" dirty="0" err="1">
                <a:latin typeface="楷体" panose="02010609060101010101" pitchFamily="49" charset="-122"/>
                <a:ea typeface="楷体" panose="02010609060101010101" pitchFamily="49" charset="-122"/>
                <a:cs typeface="Times New Roman" panose="02020603050405020304" pitchFamily="18" charset="0"/>
              </a:rPr>
              <a:t>user.h</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volatile int global = 1;</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int F(int n) {</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if (n &lt; 0)</a:t>
            </a:r>
          </a:p>
          <a:p>
            <a:pPr lvl="0" algn="just"/>
            <a:r>
              <a:rPr lang="en-US" altLang="zh-CN" dirty="0">
                <a:latin typeface="楷体" panose="02010609060101010101" pitchFamily="49" charset="-122"/>
                <a:ea typeface="楷体" panose="02010609060101010101" pitchFamily="49" charset="-122"/>
                <a:cs typeface="Times New Roman" panose="02020603050405020304" pitchFamily="18" charset="0"/>
              </a:rPr>
              <a:t>8. </a:t>
            </a:r>
            <a:r>
              <a:rPr lang="en-US" altLang="zh-CN" dirty="0" err="1">
                <a:latin typeface="楷体" panose="02010609060101010101" pitchFamily="49" charset="-122"/>
                <a:ea typeface="楷体" panose="02010609060101010101" pitchFamily="49" charset="-122"/>
                <a:cs typeface="Times New Roman" panose="02020603050405020304" pitchFamily="18" charset="0"/>
              </a:rPr>
              <a:t>printf</a:t>
            </a:r>
            <a:r>
              <a:rPr lang="en-US" altLang="zh-CN" dirty="0">
                <a:latin typeface="楷体" panose="02010609060101010101" pitchFamily="49" charset="-122"/>
                <a:ea typeface="楷体" panose="02010609060101010101" pitchFamily="49" charset="-122"/>
                <a:cs typeface="Times New Roman" panose="02020603050405020304" pitchFamily="18" charset="0"/>
              </a:rPr>
              <a:t>("input a positive integer\n");</a:t>
            </a:r>
          </a:p>
          <a:p>
            <a:pPr marL="342900" lvl="0" indent="-342900" algn="just">
              <a:buFont typeface="+mj-lt"/>
              <a:buAutoNum type="arabicPeriod" startAt="9"/>
            </a:pPr>
            <a:r>
              <a:rPr lang="en-US" altLang="zh-CN" dirty="0">
                <a:latin typeface="楷体" panose="02010609060101010101" pitchFamily="49" charset="-122"/>
                <a:ea typeface="楷体" panose="02010609060101010101" pitchFamily="49" charset="-122"/>
                <a:cs typeface="Times New Roman" panose="02020603050405020304" pitchFamily="18" charset="0"/>
              </a:rPr>
              <a:t>  else if (n == 1 || n == 2)</a:t>
            </a:r>
          </a:p>
          <a:p>
            <a:pPr marL="342900" lvl="0" indent="-342900" algn="just">
              <a:buFont typeface="+mj-lt"/>
              <a:buAutoNum type="arabicPeriod" startAt="9"/>
            </a:pPr>
            <a:r>
              <a:rPr lang="en-US" altLang="zh-CN" dirty="0">
                <a:latin typeface="楷体" panose="02010609060101010101" pitchFamily="49" charset="-122"/>
                <a:ea typeface="楷体" panose="02010609060101010101" pitchFamily="49" charset="-122"/>
                <a:cs typeface="Times New Roman" panose="02020603050405020304" pitchFamily="18" charset="0"/>
              </a:rPr>
              <a:t>    return 1;</a:t>
            </a:r>
          </a:p>
          <a:p>
            <a:pPr marL="342900" lvl="0" indent="-342900" algn="just">
              <a:buFont typeface="+mj-lt"/>
              <a:buAutoNum type="arabicPeriod" startAt="9"/>
            </a:pPr>
            <a:r>
              <a:rPr lang="en-US" altLang="zh-CN" dirty="0">
                <a:latin typeface="楷体" panose="02010609060101010101" pitchFamily="49" charset="-122"/>
                <a:ea typeface="楷体" panose="02010609060101010101" pitchFamily="49" charset="-122"/>
                <a:cs typeface="Times New Roman" panose="02020603050405020304" pitchFamily="18" charset="0"/>
              </a:rPr>
              <a:t>   else {</a:t>
            </a:r>
          </a:p>
          <a:p>
            <a:pPr marL="342900" lvl="0" indent="-342900" algn="just">
              <a:buFont typeface="+mj-lt"/>
              <a:buAutoNum type="arabicPeriod" startAt="9"/>
            </a:pPr>
            <a:r>
              <a:rPr lang="en-US" altLang="zh-CN" dirty="0">
                <a:latin typeface="楷体" panose="02010609060101010101" pitchFamily="49" charset="-122"/>
                <a:ea typeface="楷体" panose="02010609060101010101" pitchFamily="49" charset="-122"/>
                <a:cs typeface="Times New Roman" panose="02020603050405020304" pitchFamily="18" charset="0"/>
              </a:rPr>
              <a:t>    return F(n - 1) + F(n - 2);</a:t>
            </a:r>
          </a:p>
          <a:p>
            <a:pPr marL="342900" lvl="0" indent="-342900" algn="just">
              <a:buFont typeface="+mj-lt"/>
              <a:buAutoNum type="arabicPeriod" startAt="9"/>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9"/>
            </a:pPr>
            <a:r>
              <a:rPr lang="en-US" altLang="zh-CN" dirty="0">
                <a:latin typeface="楷体" panose="02010609060101010101" pitchFamily="49" charset="-122"/>
                <a:ea typeface="楷体" panose="02010609060101010101" pitchFamily="49" charset="-122"/>
                <a:cs typeface="Times New Roman" panose="02020603050405020304" pitchFamily="18" charset="0"/>
              </a:rPr>
              <a:t>   return 0;</a:t>
            </a:r>
          </a:p>
          <a:p>
            <a:pPr marL="342900" lvl="0" indent="-342900" algn="just">
              <a:buFont typeface="+mj-lt"/>
              <a:buAutoNum type="arabicPeriod" startAt="9"/>
            </a:pPr>
            <a:r>
              <a:rPr lang="en-US" altLang="zh-CN" dirty="0">
                <a:latin typeface="楷体" panose="02010609060101010101" pitchFamily="49" charset="-122"/>
                <a:ea typeface="楷体" panose="02010609060101010101" pitchFamily="49" charset="-122"/>
                <a:cs typeface="Times New Roman" panose="02020603050405020304" pitchFamily="18" charset="0"/>
              </a:rPr>
              <a:t>}</a:t>
            </a:r>
          </a:p>
        </p:txBody>
      </p:sp>
      <p:sp>
        <p:nvSpPr>
          <p:cNvPr id="4" name="文本框 3">
            <a:extLst>
              <a:ext uri="{FF2B5EF4-FFF2-40B4-BE49-F238E27FC236}">
                <a16:creationId xmlns:a16="http://schemas.microsoft.com/office/drawing/2014/main" id="{DA4FF279-DADA-B4DD-6985-8E1ACD0118E6}"/>
              </a:ext>
            </a:extLst>
          </p:cNvPr>
          <p:cNvSpPr txBox="1"/>
          <p:nvPr/>
        </p:nvSpPr>
        <p:spPr>
          <a:xfrm>
            <a:off x="4572000" y="1125858"/>
            <a:ext cx="4384040" cy="5509200"/>
          </a:xfrm>
          <a:prstGeom prst="rect">
            <a:avLst/>
          </a:prstGeom>
          <a:noFill/>
        </p:spPr>
        <p:txBody>
          <a:bodyPr wrap="square" rtlCol="0">
            <a:spAutoFit/>
          </a:bodyPr>
          <a:lstStyle/>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void worker(void* </a:t>
            </a:r>
            <a:r>
              <a:rPr lang="en-GB" altLang="zh-CN" dirty="0" err="1">
                <a:latin typeface="楷体" panose="02010609060101010101" pitchFamily="49" charset="-122"/>
                <a:ea typeface="楷体" panose="02010609060101010101" pitchFamily="49" charset="-122"/>
                <a:cs typeface="Times New Roman" panose="02020603050405020304" pitchFamily="18" charset="0"/>
              </a:rPr>
              <a:t>arg</a:t>
            </a:r>
            <a:r>
              <a:rPr lang="en-GB" altLang="zh-CN" dirty="0">
                <a:latin typeface="楷体" panose="02010609060101010101" pitchFamily="49" charset="-122"/>
                <a:ea typeface="楷体" panose="02010609060101010101" pitchFamily="49" charset="-122"/>
                <a:cs typeface="Times New Roman" panose="02020603050405020304" pitchFamily="18" charset="0"/>
              </a:rPr>
              <a:t>) {</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global = 100;</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a:t>
            </a:r>
            <a:r>
              <a:rPr lang="en-GB" altLang="zh-CN" dirty="0" err="1">
                <a:latin typeface="楷体" panose="02010609060101010101" pitchFamily="49" charset="-122"/>
                <a:ea typeface="楷体" panose="02010609060101010101" pitchFamily="49" charset="-122"/>
                <a:cs typeface="Times New Roman" panose="02020603050405020304" pitchFamily="18" charset="0"/>
              </a:rPr>
              <a:t>printf</a:t>
            </a:r>
            <a:r>
              <a:rPr lang="en-GB" altLang="zh-CN" dirty="0">
                <a:latin typeface="楷体" panose="02010609060101010101" pitchFamily="49" charset="-122"/>
                <a:ea typeface="楷体" panose="02010609060101010101" pitchFamily="49" charset="-122"/>
                <a:cs typeface="Times New Roman" panose="02020603050405020304" pitchFamily="18" charset="0"/>
              </a:rPr>
              <a:t>("thread %d is worker.\n", *(int *)</a:t>
            </a:r>
            <a:r>
              <a:rPr lang="en-GB" altLang="zh-CN" dirty="0" err="1">
                <a:latin typeface="楷体" panose="02010609060101010101" pitchFamily="49" charset="-122"/>
                <a:ea typeface="楷体" panose="02010609060101010101" pitchFamily="49" charset="-122"/>
                <a:cs typeface="Times New Roman" panose="02020603050405020304" pitchFamily="18" charset="0"/>
              </a:rPr>
              <a:t>arg</a:t>
            </a:r>
            <a:r>
              <a:rPr lang="en-GB" altLang="zh-CN" dirty="0">
                <a:latin typeface="楷体" panose="02010609060101010101" pitchFamily="49" charset="-122"/>
                <a:ea typeface="楷体" panose="02010609060101010101" pitchFamily="49" charset="-122"/>
                <a:cs typeface="Times New Roman" panose="02020603050405020304" pitchFamily="18" charset="0"/>
              </a:rPr>
              <a:t>);</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global = F(15);</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write(3, "hello\n", 6);</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exit(0);</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int main(){</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int t = 1;</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open("</a:t>
            </a:r>
            <a:r>
              <a:rPr lang="en-GB" altLang="zh-CN" dirty="0" err="1">
                <a:latin typeface="楷体" panose="02010609060101010101" pitchFamily="49" charset="-122"/>
                <a:ea typeface="楷体" panose="02010609060101010101" pitchFamily="49" charset="-122"/>
                <a:cs typeface="Times New Roman" panose="02020603050405020304" pitchFamily="18" charset="0"/>
              </a:rPr>
              <a:t>tmp</a:t>
            </a:r>
            <a:r>
              <a:rPr lang="en-GB" altLang="zh-CN" dirty="0">
                <a:latin typeface="楷体" panose="02010609060101010101" pitchFamily="49" charset="-122"/>
                <a:ea typeface="楷体" panose="02010609060101010101" pitchFamily="49" charset="-122"/>
                <a:cs typeface="Times New Roman" panose="02020603050405020304" pitchFamily="18" charset="0"/>
              </a:rPr>
              <a:t>", O_RDWR | O_CREATE);</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int </a:t>
            </a:r>
            <a:r>
              <a:rPr lang="en-GB" altLang="zh-CN" dirty="0" err="1">
                <a:latin typeface="楷体" panose="02010609060101010101" pitchFamily="49" charset="-122"/>
                <a:ea typeface="楷体" panose="02010609060101010101" pitchFamily="49" charset="-122"/>
                <a:cs typeface="Times New Roman" panose="02020603050405020304" pitchFamily="18" charset="0"/>
              </a:rPr>
              <a:t>pid</a:t>
            </a:r>
            <a:r>
              <a:rPr lang="en-GB" altLang="zh-CN" dirty="0">
                <a:latin typeface="楷体" panose="02010609060101010101" pitchFamily="49" charset="-122"/>
                <a:ea typeface="楷体" panose="02010609060101010101" pitchFamily="49" charset="-122"/>
                <a:cs typeface="Times New Roman" panose="02020603050405020304" pitchFamily="18" charset="0"/>
              </a:rPr>
              <a:t> = </a:t>
            </a:r>
            <a:r>
              <a:rPr lang="en-GB" altLang="zh-CN" dirty="0" err="1">
                <a:latin typeface="楷体" panose="02010609060101010101" pitchFamily="49" charset="-122"/>
                <a:ea typeface="楷体" panose="02010609060101010101" pitchFamily="49" charset="-122"/>
                <a:cs typeface="Times New Roman" panose="02020603050405020304" pitchFamily="18" charset="0"/>
              </a:rPr>
              <a:t>thread_create</a:t>
            </a:r>
            <a:r>
              <a:rPr lang="en-GB" altLang="zh-CN" dirty="0">
                <a:latin typeface="楷体" panose="02010609060101010101" pitchFamily="49" charset="-122"/>
                <a:ea typeface="楷体" panose="02010609060101010101" pitchFamily="49" charset="-122"/>
                <a:cs typeface="Times New Roman" panose="02020603050405020304" pitchFamily="18" charset="0"/>
              </a:rPr>
              <a:t>(worker, &amp;t);</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sleep(10);</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a:t>
            </a:r>
            <a:r>
              <a:rPr lang="en-GB" altLang="zh-CN" dirty="0" err="1">
                <a:latin typeface="楷体" panose="02010609060101010101" pitchFamily="49" charset="-122"/>
                <a:ea typeface="楷体" panose="02010609060101010101" pitchFamily="49" charset="-122"/>
                <a:cs typeface="Times New Roman" panose="02020603050405020304" pitchFamily="18" charset="0"/>
              </a:rPr>
              <a:t>thread_join</a:t>
            </a:r>
            <a:r>
              <a:rPr lang="en-GB" altLang="zh-CN" dirty="0">
                <a:latin typeface="楷体" panose="02010609060101010101" pitchFamily="49" charset="-122"/>
                <a:ea typeface="楷体" panose="02010609060101010101" pitchFamily="49" charset="-122"/>
                <a:cs typeface="Times New Roman" panose="02020603050405020304" pitchFamily="18" charset="0"/>
              </a:rPr>
              <a:t>();</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a:t>
            </a:r>
            <a:r>
              <a:rPr lang="en-GB" altLang="zh-CN" dirty="0" err="1">
                <a:latin typeface="楷体" panose="02010609060101010101" pitchFamily="49" charset="-122"/>
                <a:ea typeface="楷体" panose="02010609060101010101" pitchFamily="49" charset="-122"/>
                <a:cs typeface="Times New Roman" panose="02020603050405020304" pitchFamily="18" charset="0"/>
              </a:rPr>
              <a:t>printf</a:t>
            </a:r>
            <a:r>
              <a:rPr lang="en-GB" altLang="zh-CN" dirty="0">
                <a:latin typeface="楷体" panose="02010609060101010101" pitchFamily="49" charset="-122"/>
                <a:ea typeface="楷体" panose="02010609060101010101" pitchFamily="49" charset="-122"/>
                <a:cs typeface="Times New Roman" panose="02020603050405020304" pitchFamily="18" charset="0"/>
              </a:rPr>
              <a:t>("thread id = %d\n", </a:t>
            </a:r>
            <a:r>
              <a:rPr lang="en-GB" altLang="zh-CN" dirty="0" err="1">
                <a:latin typeface="楷体" panose="02010609060101010101" pitchFamily="49" charset="-122"/>
                <a:ea typeface="楷体" panose="02010609060101010101" pitchFamily="49" charset="-122"/>
                <a:cs typeface="Times New Roman" panose="02020603050405020304" pitchFamily="18" charset="0"/>
              </a:rPr>
              <a:t>pid</a:t>
            </a:r>
            <a:r>
              <a:rPr lang="en-GB" altLang="zh-CN" dirty="0">
                <a:latin typeface="楷体" panose="02010609060101010101" pitchFamily="49" charset="-122"/>
                <a:ea typeface="楷体" panose="02010609060101010101" pitchFamily="49" charset="-122"/>
                <a:cs typeface="Times New Roman" panose="02020603050405020304" pitchFamily="18" charset="0"/>
              </a:rPr>
              <a:t>);</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a:t>
            </a:r>
            <a:r>
              <a:rPr lang="en-GB" altLang="zh-CN" dirty="0" err="1">
                <a:latin typeface="楷体" panose="02010609060101010101" pitchFamily="49" charset="-122"/>
                <a:ea typeface="楷体" panose="02010609060101010101" pitchFamily="49" charset="-122"/>
                <a:cs typeface="Times New Roman" panose="02020603050405020304" pitchFamily="18" charset="0"/>
              </a:rPr>
              <a:t>printf</a:t>
            </a:r>
            <a:r>
              <a:rPr lang="en-GB" altLang="zh-CN" dirty="0">
                <a:latin typeface="楷体" panose="02010609060101010101" pitchFamily="49" charset="-122"/>
                <a:ea typeface="楷体" panose="02010609060101010101" pitchFamily="49" charset="-122"/>
                <a:cs typeface="Times New Roman" panose="02020603050405020304" pitchFamily="18" charset="0"/>
              </a:rPr>
              <a:t>("global = %d\n", global);</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   exit(0);</a:t>
            </a:r>
          </a:p>
          <a:p>
            <a:pPr marL="342900" indent="-342900" algn="just">
              <a:buFont typeface="+mj-lt"/>
              <a:buAutoNum type="arabicPeriod" startAt="16"/>
            </a:pPr>
            <a:r>
              <a:rPr lang="en-GB" altLang="zh-CN" dirty="0">
                <a:latin typeface="楷体" panose="02010609060101010101" pitchFamily="49" charset="-122"/>
                <a:ea typeface="楷体" panose="02010609060101010101" pitchFamily="49" charset="-122"/>
                <a:cs typeface="Times New Roman" panose="02020603050405020304" pitchFamily="18" charset="0"/>
              </a:rPr>
              <a:t>}</a:t>
            </a:r>
          </a:p>
          <a:p>
            <a:endParaRPr lang="zh-CN" altLang="en-US" dirty="0"/>
          </a:p>
        </p:txBody>
      </p:sp>
      <p:sp>
        <p:nvSpPr>
          <p:cNvPr id="5" name="标题 1">
            <a:extLst>
              <a:ext uri="{FF2B5EF4-FFF2-40B4-BE49-F238E27FC236}">
                <a16:creationId xmlns:a16="http://schemas.microsoft.com/office/drawing/2014/main" id="{96E57748-047A-BD73-5E58-737F3A24B7E9}"/>
              </a:ext>
            </a:extLst>
          </p:cNvPr>
          <p:cNvSpPr>
            <a:spLocks noGrp="1"/>
          </p:cNvSpPr>
          <p:nvPr>
            <p:ph type="title"/>
          </p:nvPr>
        </p:nvSpPr>
        <p:spPr>
          <a:xfrm>
            <a:off x="684530" y="385467"/>
            <a:ext cx="8260080" cy="523220"/>
          </a:xfrm>
        </p:spPr>
        <p:txBody>
          <a:bodyPr/>
          <a:lstStyle/>
          <a:p>
            <a:r>
              <a:rPr lang="en-US" altLang="zh-CN" sz="2800" dirty="0"/>
              <a:t>4.1.4.	</a:t>
            </a:r>
            <a:r>
              <a:rPr lang="zh-CN" altLang="en-US" sz="2800" dirty="0"/>
              <a:t>测试样例</a:t>
            </a:r>
          </a:p>
        </p:txBody>
      </p:sp>
      <p:sp>
        <p:nvSpPr>
          <p:cNvPr id="3" name="内容占位符 2">
            <a:extLst>
              <a:ext uri="{FF2B5EF4-FFF2-40B4-BE49-F238E27FC236}">
                <a16:creationId xmlns:a16="http://schemas.microsoft.com/office/drawing/2014/main" id="{67D5AD93-4C24-EF33-7768-7ED714AEE120}"/>
              </a:ext>
            </a:extLst>
          </p:cNvPr>
          <p:cNvSpPr>
            <a:spLocks noGrp="1"/>
          </p:cNvSpPr>
          <p:nvPr>
            <p:ph idx="1"/>
          </p:nvPr>
        </p:nvSpPr>
        <p:spPr>
          <a:xfrm>
            <a:off x="684530" y="1125857"/>
            <a:ext cx="8271510" cy="762635"/>
          </a:xfrm>
        </p:spPr>
        <p:txBody>
          <a:bodyPr/>
          <a:lstStyle/>
          <a:p>
            <a:r>
              <a:rPr lang="zh-CN" altLang="en-US" sz="2400" dirty="0">
                <a:ea typeface="+mn-ea"/>
                <a:cs typeface="+mn-cs"/>
              </a:rPr>
              <a:t>编写测试程序</a:t>
            </a:r>
            <a:endParaRPr lang="en-US" altLang="zh-CN" sz="2400" dirty="0">
              <a:ea typeface="+mn-ea"/>
              <a:cs typeface="+mn-cs"/>
            </a:endParaRPr>
          </a:p>
          <a:p>
            <a:r>
              <a:rPr lang="zh-CN" altLang="en-US" sz="2400" dirty="0">
                <a:solidFill>
                  <a:srgbClr val="FF0000"/>
                </a:solidFill>
              </a:rPr>
              <a:t>执行测试程序</a:t>
            </a:r>
            <a:endParaRPr lang="en-US" altLang="zh-CN" sz="2000" dirty="0">
              <a:solidFill>
                <a:srgbClr val="FF0000"/>
              </a:solidFill>
            </a:endParaRPr>
          </a:p>
        </p:txBody>
      </p:sp>
      <p:sp>
        <p:nvSpPr>
          <p:cNvPr id="6" name="文本框 5">
            <a:extLst>
              <a:ext uri="{FF2B5EF4-FFF2-40B4-BE49-F238E27FC236}">
                <a16:creationId xmlns:a16="http://schemas.microsoft.com/office/drawing/2014/main" id="{2544EBDF-DB3F-94B4-8AE5-023045DB5D37}"/>
              </a:ext>
            </a:extLst>
          </p:cNvPr>
          <p:cNvSpPr txBox="1"/>
          <p:nvPr/>
        </p:nvSpPr>
        <p:spPr>
          <a:xfrm>
            <a:off x="682265" y="2060905"/>
            <a:ext cx="6916212" cy="1538883"/>
          </a:xfrm>
          <a:prstGeom prst="rect">
            <a:avLst/>
          </a:prstGeom>
          <a:solidFill>
            <a:schemeClr val="bg1"/>
          </a:solidFill>
          <a:ln>
            <a:solidFill>
              <a:srgbClr val="00B050"/>
            </a:solidFill>
          </a:ln>
        </p:spPr>
        <p:txBody>
          <a:bodyPr wrap="square">
            <a:spAutoFit/>
          </a:bodyPr>
          <a:lstStyle/>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test</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thread 1 is worker. </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thread id = 4		# </a:t>
            </a:r>
            <a:r>
              <a:rPr lang="zh-CN" altLang="en-US" dirty="0">
                <a:latin typeface="MS Gothic" panose="020B0609070205080204" pitchFamily="49" charset="-128"/>
                <a:ea typeface="MS Gothic" panose="020B0609070205080204" pitchFamily="49" charset="-128"/>
                <a:cs typeface="微软雅黑" panose="020B0503020204020204" pitchFamily="34" charset="-122"/>
              </a:rPr>
              <a:t>线程号</a:t>
            </a:r>
          </a:p>
          <a:p>
            <a:pPr>
              <a:spcBef>
                <a:spcPts val="600"/>
              </a:spcBef>
              <a:spcAft>
                <a:spcPts val="600"/>
              </a:spcAft>
            </a:pPr>
            <a:r>
              <a:rPr lang="en-US" altLang="zh-CN" b="1" dirty="0">
                <a:solidFill>
                  <a:srgbClr val="FF0000"/>
                </a:solidFill>
                <a:latin typeface="MS Gothic" panose="020B0609070205080204" pitchFamily="49" charset="-128"/>
                <a:ea typeface="MS Gothic" panose="020B0609070205080204" pitchFamily="49" charset="-128"/>
                <a:cs typeface="微软雅黑" panose="020B0503020204020204" pitchFamily="34" charset="-122"/>
              </a:rPr>
              <a:t>global = 610         </a:t>
            </a:r>
            <a:r>
              <a:rPr lang="en-US" altLang="zh-CN" dirty="0">
                <a:latin typeface="MS Gothic" panose="020B0609070205080204" pitchFamily="49" charset="-128"/>
                <a:ea typeface="MS Gothic" panose="020B0609070205080204" pitchFamily="49" charset="-128"/>
                <a:cs typeface="微软雅黑" panose="020B0503020204020204" pitchFamily="34" charset="-122"/>
              </a:rPr>
              <a:t># </a:t>
            </a:r>
            <a:r>
              <a:rPr lang="zh-CN" altLang="en-US" dirty="0">
                <a:latin typeface="MS Gothic" panose="020B0609070205080204" pitchFamily="49" charset="-128"/>
                <a:ea typeface="MS Gothic" panose="020B0609070205080204" pitchFamily="49" charset="-128"/>
                <a:cs typeface="微软雅黑" panose="020B0503020204020204" pitchFamily="34" charset="-122"/>
              </a:rPr>
              <a:t>线程共享变量 </a:t>
            </a:r>
            <a:r>
              <a:rPr lang="en-US" altLang="zh-CN" dirty="0">
                <a:latin typeface="MS Gothic" panose="020B0609070205080204" pitchFamily="49" charset="-128"/>
                <a:ea typeface="MS Gothic" panose="020B0609070205080204" pitchFamily="49" charset="-128"/>
                <a:cs typeface="微软雅黑" panose="020B0503020204020204" pitchFamily="34" charset="-122"/>
              </a:rPr>
              <a:t>global </a:t>
            </a:r>
            <a:r>
              <a:rPr lang="zh-CN" altLang="en-US" dirty="0">
                <a:latin typeface="MS Gothic" panose="020B0609070205080204" pitchFamily="49" charset="-128"/>
                <a:ea typeface="MS Gothic" panose="020B0609070205080204" pitchFamily="49" charset="-128"/>
                <a:cs typeface="微软雅黑" panose="020B0503020204020204" pitchFamily="34" charset="-122"/>
              </a:rPr>
              <a:t>记录斐波那契数列递归值</a:t>
            </a:r>
            <a:endParaRPr lang="en-US" altLang="zh-CN" dirty="0">
              <a:latin typeface="MS Gothic" panose="020B0609070205080204" pitchFamily="49" charset="-128"/>
              <a:ea typeface="MS Gothic" panose="020B0609070205080204" pitchFamily="49" charset="-128"/>
              <a:cs typeface="微软雅黑" panose="020B0503020204020204" pitchFamily="34" charset="-122"/>
            </a:endParaRPr>
          </a:p>
        </p:txBody>
      </p:sp>
      <p:grpSp>
        <p:nvGrpSpPr>
          <p:cNvPr id="11" name="组合 10">
            <a:extLst>
              <a:ext uri="{FF2B5EF4-FFF2-40B4-BE49-F238E27FC236}">
                <a16:creationId xmlns:a16="http://schemas.microsoft.com/office/drawing/2014/main" id="{120FBF85-A2ED-A849-CA9C-F76A036169BE}"/>
              </a:ext>
            </a:extLst>
          </p:cNvPr>
          <p:cNvGrpSpPr/>
          <p:nvPr/>
        </p:nvGrpSpPr>
        <p:grpSpPr>
          <a:xfrm>
            <a:off x="3097274" y="60300"/>
            <a:ext cx="3666746" cy="2000605"/>
            <a:chOff x="2682207" y="-108453"/>
            <a:chExt cx="3666746" cy="2000605"/>
          </a:xfrm>
        </p:grpSpPr>
        <p:sp>
          <p:nvSpPr>
            <p:cNvPr id="13" name="文本框 12">
              <a:extLst>
                <a:ext uri="{FF2B5EF4-FFF2-40B4-BE49-F238E27FC236}">
                  <a16:creationId xmlns:a16="http://schemas.microsoft.com/office/drawing/2014/main" id="{1FE07298-09E5-3605-F41F-76F513F93ADA}"/>
                </a:ext>
              </a:extLst>
            </p:cNvPr>
            <p:cNvSpPr txBox="1"/>
            <p:nvPr/>
          </p:nvSpPr>
          <p:spPr>
            <a:xfrm>
              <a:off x="2682207" y="-108453"/>
              <a:ext cx="3666746" cy="1323439"/>
            </a:xfrm>
            <a:prstGeom prst="rect">
              <a:avLst/>
            </a:prstGeom>
            <a:noFill/>
          </p:spPr>
          <p:txBody>
            <a:bodyPr wrap="square" rtlCol="0">
              <a:spAutoFit/>
            </a:bodyPr>
            <a:lstStyle/>
            <a:p>
              <a:r>
                <a:rPr lang="en-US" altLang="zh-CN" dirty="0"/>
                <a:t>global</a:t>
              </a:r>
              <a:r>
                <a:rPr lang="zh-CN" altLang="en-US" dirty="0"/>
                <a:t>结果表明成功创建了子线程，且父进程与子线程共享内存的现实。同学们还可以查看</a:t>
              </a:r>
              <a:r>
                <a:rPr lang="en-US" altLang="zh-CN" dirty="0" err="1"/>
                <a:t>tmp</a:t>
              </a:r>
              <a:r>
                <a:rPr lang="zh-CN" altLang="en-US" dirty="0"/>
                <a:t>文件是否有子线程写入的内容，以证明文件描述符是否继承成功。</a:t>
              </a:r>
            </a:p>
          </p:txBody>
        </p:sp>
        <p:cxnSp>
          <p:nvCxnSpPr>
            <p:cNvPr id="14" name="直接箭头连接符 13">
              <a:extLst>
                <a:ext uri="{FF2B5EF4-FFF2-40B4-BE49-F238E27FC236}">
                  <a16:creationId xmlns:a16="http://schemas.microsoft.com/office/drawing/2014/main" id="{44A1106E-1C24-5580-4419-D2D7996A69D3}"/>
                </a:ext>
              </a:extLst>
            </p:cNvPr>
            <p:cNvCxnSpPr>
              <a:cxnSpLocks/>
              <a:stCxn id="13" idx="2"/>
              <a:endCxn id="6" idx="0"/>
            </p:cNvCxnSpPr>
            <p:nvPr/>
          </p:nvCxnSpPr>
          <p:spPr bwMode="auto">
            <a:xfrm flipH="1">
              <a:off x="3725304" y="1214986"/>
              <a:ext cx="790276" cy="677166"/>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309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00BDE-9655-4FE2-9E50-5DA0622A87FA}"/>
              </a:ext>
            </a:extLst>
          </p:cNvPr>
          <p:cNvSpPr>
            <a:spLocks noGrp="1"/>
          </p:cNvSpPr>
          <p:nvPr>
            <p:ph type="title"/>
          </p:nvPr>
        </p:nvSpPr>
        <p:spPr/>
        <p:txBody>
          <a:bodyPr/>
          <a:lstStyle/>
          <a:p>
            <a:r>
              <a:rPr lang="en-US" altLang="zh-CN" dirty="0"/>
              <a:t>4.2. </a:t>
            </a:r>
            <a:r>
              <a:rPr lang="zh-CN" altLang="en-US" dirty="0"/>
              <a:t>文件系统实验</a:t>
            </a:r>
          </a:p>
        </p:txBody>
      </p:sp>
      <p:sp>
        <p:nvSpPr>
          <p:cNvPr id="3" name="文本框 2">
            <a:extLst>
              <a:ext uri="{FF2B5EF4-FFF2-40B4-BE49-F238E27FC236}">
                <a16:creationId xmlns:a16="http://schemas.microsoft.com/office/drawing/2014/main" id="{09A9F9BE-211B-30E7-9656-A247905F96CB}"/>
              </a:ext>
            </a:extLst>
          </p:cNvPr>
          <p:cNvSpPr txBox="1"/>
          <p:nvPr/>
        </p:nvSpPr>
        <p:spPr>
          <a:xfrm>
            <a:off x="971750" y="1593119"/>
            <a:ext cx="6912480" cy="830997"/>
          </a:xfrm>
          <a:prstGeom prst="rect">
            <a:avLst/>
          </a:prstGeom>
          <a:noFill/>
        </p:spPr>
        <p:txBody>
          <a:bodyPr wrap="square" rtlCol="0">
            <a:spAutoFit/>
          </a:bodyPr>
          <a:lstStyle/>
          <a:p>
            <a:pPr marL="457200" indent="-457200">
              <a:buFont typeface="Wingdings" panose="05000000000000000000" pitchFamily="2" charset="2"/>
              <a:buChar char="p"/>
            </a:pPr>
            <a:r>
              <a:rPr lang="en-US" altLang="zh-CN" sz="2400" dirty="0"/>
              <a:t>4.2.1.	</a:t>
            </a:r>
            <a:r>
              <a:rPr lang="zh-CN" altLang="en-US" sz="2400" dirty="0"/>
              <a:t>文件权限</a:t>
            </a:r>
            <a:endParaRPr lang="en-US" altLang="zh-CN" sz="2400" dirty="0"/>
          </a:p>
          <a:p>
            <a:pPr marL="457200" indent="-457200">
              <a:buFont typeface="Wingdings" panose="05000000000000000000" pitchFamily="2" charset="2"/>
              <a:buChar char="p"/>
            </a:pPr>
            <a:r>
              <a:rPr lang="en-US" altLang="zh-CN" sz="2400" dirty="0"/>
              <a:t>4.2.2.	</a:t>
            </a:r>
            <a:r>
              <a:rPr lang="zh-CN" altLang="en-US" sz="2400" dirty="0"/>
              <a:t>恢复被删除的文件</a:t>
            </a:r>
            <a:endParaRPr lang="en-US" altLang="zh-CN" sz="2400" dirty="0"/>
          </a:p>
        </p:txBody>
      </p:sp>
    </p:spTree>
    <p:extLst>
      <p:ext uri="{BB962C8B-B14F-4D97-AF65-F5344CB8AC3E}">
        <p14:creationId xmlns:p14="http://schemas.microsoft.com/office/powerpoint/2010/main" val="1610314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00BDE-9655-4FE2-9E50-5DA0622A87FA}"/>
              </a:ext>
            </a:extLst>
          </p:cNvPr>
          <p:cNvSpPr>
            <a:spLocks noGrp="1"/>
          </p:cNvSpPr>
          <p:nvPr>
            <p:ph type="title"/>
          </p:nvPr>
        </p:nvSpPr>
        <p:spPr>
          <a:xfrm>
            <a:off x="684530" y="385467"/>
            <a:ext cx="8260080" cy="523220"/>
          </a:xfrm>
        </p:spPr>
        <p:txBody>
          <a:bodyPr/>
          <a:lstStyle/>
          <a:p>
            <a:r>
              <a:rPr lang="en-US" altLang="zh-CN" sz="2800" dirty="0"/>
              <a:t>4.2.1 </a:t>
            </a:r>
            <a:r>
              <a:rPr lang="zh-CN" altLang="en-US" sz="2800" dirty="0"/>
              <a:t>文件权限</a:t>
            </a:r>
          </a:p>
        </p:txBody>
      </p:sp>
      <p:sp>
        <p:nvSpPr>
          <p:cNvPr id="4" name="内容占位符 2">
            <a:extLst>
              <a:ext uri="{FF2B5EF4-FFF2-40B4-BE49-F238E27FC236}">
                <a16:creationId xmlns:a16="http://schemas.microsoft.com/office/drawing/2014/main" id="{29A34CF4-0FA5-324F-2BE9-55CA9544DD26}"/>
              </a:ext>
            </a:extLst>
          </p:cNvPr>
          <p:cNvSpPr>
            <a:spLocks noGrp="1"/>
          </p:cNvSpPr>
          <p:nvPr>
            <p:ph idx="1"/>
          </p:nvPr>
        </p:nvSpPr>
        <p:spPr>
          <a:xfrm>
            <a:off x="684530" y="1125857"/>
            <a:ext cx="8271510" cy="1223068"/>
          </a:xfrm>
        </p:spPr>
        <p:txBody>
          <a:bodyPr/>
          <a:lstStyle/>
          <a:p>
            <a:r>
              <a:rPr lang="zh-CN" altLang="en-US" sz="2400" dirty="0">
                <a:ea typeface="+mn-ea"/>
                <a:cs typeface="+mn-cs"/>
              </a:rPr>
              <a:t>在 </a:t>
            </a:r>
            <a:r>
              <a:rPr lang="en-US" altLang="zh-CN" sz="2400" dirty="0" err="1">
                <a:ea typeface="+mn-ea"/>
                <a:cs typeface="+mn-cs"/>
              </a:rPr>
              <a:t>dinode</a:t>
            </a:r>
            <a:r>
              <a:rPr lang="zh-CN" altLang="en-US" sz="2400" dirty="0">
                <a:ea typeface="+mn-ea"/>
                <a:cs typeface="+mn-cs"/>
              </a:rPr>
              <a:t>上添加读写权限标志</a:t>
            </a:r>
            <a:endParaRPr lang="en-US" altLang="zh-CN" sz="2400" dirty="0">
              <a:ea typeface="+mn-ea"/>
              <a:cs typeface="+mn-cs"/>
            </a:endParaRPr>
          </a:p>
          <a:p>
            <a:pPr lvl="1"/>
            <a:r>
              <a:rPr lang="zh-CN" altLang="en-US" sz="2000" dirty="0">
                <a:ea typeface="+mn-ea"/>
                <a:cs typeface="+mn-cs"/>
              </a:rPr>
              <a:t>新的 </a:t>
            </a:r>
            <a:r>
              <a:rPr lang="en-GB" altLang="zh-CN" sz="2000" dirty="0" err="1">
                <a:ea typeface="+mn-ea"/>
                <a:cs typeface="+mn-cs"/>
              </a:rPr>
              <a:t>dinode</a:t>
            </a:r>
            <a:r>
              <a:rPr lang="en-GB" altLang="zh-CN" sz="2000" dirty="0">
                <a:ea typeface="+mn-ea"/>
                <a:cs typeface="+mn-cs"/>
              </a:rPr>
              <a:t> (kernel/</a:t>
            </a:r>
            <a:r>
              <a:rPr lang="en-GB" altLang="zh-CN" sz="2000" dirty="0" err="1">
                <a:ea typeface="+mn-ea"/>
                <a:cs typeface="+mn-cs"/>
              </a:rPr>
              <a:t>fs.h</a:t>
            </a:r>
            <a:r>
              <a:rPr lang="en-GB" altLang="zh-CN" sz="2000" dirty="0">
                <a:ea typeface="+mn-ea"/>
                <a:cs typeface="+mn-cs"/>
              </a:rPr>
              <a:t>)</a:t>
            </a:r>
            <a:r>
              <a:rPr lang="zh-CN" altLang="en-US" sz="2000" dirty="0">
                <a:ea typeface="+mn-ea"/>
                <a:cs typeface="+mn-cs"/>
              </a:rPr>
              <a:t>定义如代码</a:t>
            </a:r>
            <a:r>
              <a:rPr lang="en-US" altLang="zh-CN" sz="2000" dirty="0">
                <a:ea typeface="+mn-ea"/>
                <a:cs typeface="+mn-cs"/>
              </a:rPr>
              <a:t>4-7</a:t>
            </a:r>
          </a:p>
          <a:p>
            <a:pPr lvl="1"/>
            <a:r>
              <a:rPr lang="en-GB" altLang="zh-CN" sz="2000" dirty="0">
                <a:ea typeface="+mn-ea"/>
                <a:cs typeface="+mn-cs"/>
              </a:rPr>
              <a:t>kernel/</a:t>
            </a:r>
            <a:r>
              <a:rPr lang="en-GB" altLang="zh-CN" sz="2000" dirty="0" err="1">
                <a:ea typeface="+mn-ea"/>
                <a:cs typeface="+mn-cs"/>
              </a:rPr>
              <a:t>file.h</a:t>
            </a:r>
            <a:r>
              <a:rPr lang="zh-CN" altLang="en-US" sz="2000" dirty="0">
                <a:ea typeface="+mn-ea"/>
                <a:cs typeface="+mn-cs"/>
              </a:rPr>
              <a:t>中的</a:t>
            </a:r>
            <a:r>
              <a:rPr lang="en-GB" altLang="zh-CN" sz="2000" dirty="0" err="1">
                <a:ea typeface="+mn-ea"/>
                <a:cs typeface="+mn-cs"/>
              </a:rPr>
              <a:t>inode</a:t>
            </a:r>
            <a:r>
              <a:rPr lang="zh-CN" altLang="en-US" sz="2000" dirty="0">
                <a:ea typeface="+mn-ea"/>
                <a:cs typeface="+mn-cs"/>
              </a:rPr>
              <a:t>结构体也要做同样的修改</a:t>
            </a:r>
          </a:p>
          <a:p>
            <a:pPr lvl="1"/>
            <a:endParaRPr lang="en-US" altLang="zh-CN" sz="2000" dirty="0"/>
          </a:p>
        </p:txBody>
      </p:sp>
      <p:sp>
        <p:nvSpPr>
          <p:cNvPr id="3" name="文本框 2">
            <a:extLst>
              <a:ext uri="{FF2B5EF4-FFF2-40B4-BE49-F238E27FC236}">
                <a16:creationId xmlns:a16="http://schemas.microsoft.com/office/drawing/2014/main" id="{F65BC004-5673-E291-59F9-4656E72D3ACF}"/>
              </a:ext>
            </a:extLst>
          </p:cNvPr>
          <p:cNvSpPr txBox="1"/>
          <p:nvPr/>
        </p:nvSpPr>
        <p:spPr>
          <a:xfrm>
            <a:off x="971750" y="2492935"/>
            <a:ext cx="7128496" cy="2800767"/>
          </a:xfrm>
          <a:prstGeom prst="rect">
            <a:avLst/>
          </a:prstGeom>
          <a:noFill/>
        </p:spPr>
        <p:txBody>
          <a:bodyPr wrap="square">
            <a:spAutoFit/>
          </a:bodyPr>
          <a:lstStyle/>
          <a:p>
            <a:pPr indent="266700" algn="ct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4-7</a:t>
            </a: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增加访问权限的</a:t>
            </a:r>
            <a:r>
              <a:rPr lang="en-US" altLang="zh-CN" b="1" dirty="0" err="1">
                <a:effectLst/>
                <a:latin typeface="Calibri" panose="020F0502020204030204" pitchFamily="34" charset="0"/>
                <a:ea typeface="宋体" panose="02010600030101010101" pitchFamily="2" charset="-122"/>
                <a:cs typeface="Times New Roman" panose="02020603050405020304" pitchFamily="18" charset="0"/>
              </a:rPr>
              <a:t>dinode</a:t>
            </a:r>
            <a:endParaRPr lang="en-GB" altLang="zh-CN" b="1"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On-disk </a:t>
            </a:r>
            <a:r>
              <a:rPr lang="en-US" altLang="zh-CN" dirty="0" err="1">
                <a:latin typeface="楷体" panose="02010609060101010101" pitchFamily="49" charset="-122"/>
                <a:ea typeface="楷体" panose="02010609060101010101" pitchFamily="49" charset="-122"/>
                <a:cs typeface="Times New Roman" panose="02020603050405020304" pitchFamily="18" charset="0"/>
              </a:rPr>
              <a:t>inode</a:t>
            </a:r>
            <a:r>
              <a:rPr lang="en-US" altLang="zh-CN" dirty="0">
                <a:latin typeface="楷体" panose="02010609060101010101" pitchFamily="49" charset="-122"/>
                <a:ea typeface="楷体" panose="02010609060101010101" pitchFamily="49" charset="-122"/>
                <a:cs typeface="Times New Roman" panose="02020603050405020304" pitchFamily="18" charset="0"/>
              </a:rPr>
              <a:t> structure</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struct </a:t>
            </a:r>
            <a:r>
              <a:rPr lang="en-US" altLang="zh-CN" dirty="0" err="1">
                <a:latin typeface="楷体" panose="02010609060101010101" pitchFamily="49" charset="-122"/>
                <a:ea typeface="楷体" panose="02010609060101010101" pitchFamily="49" charset="-122"/>
                <a:cs typeface="Times New Roman" panose="02020603050405020304" pitchFamily="18" charset="0"/>
              </a:rPr>
              <a:t>dinode</a:t>
            </a:r>
            <a:r>
              <a:rPr lang="en-US" altLang="zh-CN"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char  mode;  	// </a:t>
            </a:r>
            <a:r>
              <a:rPr lang="zh-CN" altLang="en-US" dirty="0">
                <a:latin typeface="楷体" panose="02010609060101010101" pitchFamily="49" charset="-122"/>
                <a:ea typeface="楷体" panose="02010609060101010101" pitchFamily="49" charset="-122"/>
                <a:cs typeface="Times New Roman" panose="02020603050405020304" pitchFamily="18" charset="0"/>
              </a:rPr>
              <a:t>文件权限</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char  type;    // File type</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short major;   // Major device number (T_DEV only)</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short minor;   // Minor device number (T_DEV only)</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short </a:t>
            </a:r>
            <a:r>
              <a:rPr lang="en-US" altLang="zh-CN" dirty="0" err="1">
                <a:latin typeface="楷体" panose="02010609060101010101" pitchFamily="49" charset="-122"/>
                <a:ea typeface="楷体" panose="02010609060101010101" pitchFamily="49" charset="-122"/>
                <a:cs typeface="Times New Roman" panose="02020603050405020304" pitchFamily="18" charset="0"/>
              </a:rPr>
              <a:t>nlink</a:t>
            </a:r>
            <a:r>
              <a:rPr lang="en-US" altLang="zh-CN" dirty="0">
                <a:latin typeface="楷体" panose="02010609060101010101" pitchFamily="49" charset="-122"/>
                <a:ea typeface="楷体" panose="02010609060101010101" pitchFamily="49" charset="-122"/>
                <a:cs typeface="Times New Roman" panose="02020603050405020304" pitchFamily="18" charset="0"/>
              </a:rPr>
              <a:t>;   // Number of links to </a:t>
            </a:r>
            <a:r>
              <a:rPr lang="en-US" altLang="zh-CN" dirty="0" err="1">
                <a:latin typeface="楷体" panose="02010609060101010101" pitchFamily="49" charset="-122"/>
                <a:ea typeface="楷体" panose="02010609060101010101" pitchFamily="49" charset="-122"/>
                <a:cs typeface="Times New Roman" panose="02020603050405020304" pitchFamily="18" charset="0"/>
              </a:rPr>
              <a:t>inode</a:t>
            </a:r>
            <a:r>
              <a:rPr lang="en-US" altLang="zh-CN" dirty="0">
                <a:latin typeface="楷体" panose="02010609060101010101" pitchFamily="49" charset="-122"/>
                <a:ea typeface="楷体" panose="02010609060101010101" pitchFamily="49" charset="-122"/>
                <a:cs typeface="Times New Roman" panose="02020603050405020304" pitchFamily="18" charset="0"/>
              </a:rPr>
              <a:t> in file system</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latin typeface="楷体" panose="02010609060101010101" pitchFamily="49" charset="-122"/>
                <a:ea typeface="楷体" panose="02010609060101010101" pitchFamily="49" charset="-122"/>
                <a:cs typeface="Times New Roman" panose="02020603050405020304" pitchFamily="18" charset="0"/>
              </a:rPr>
              <a:t>uint</a:t>
            </a:r>
            <a:r>
              <a:rPr lang="en-US" altLang="zh-CN" dirty="0">
                <a:latin typeface="楷体" panose="02010609060101010101" pitchFamily="49" charset="-122"/>
                <a:ea typeface="楷体" panose="02010609060101010101" pitchFamily="49" charset="-122"/>
                <a:cs typeface="Times New Roman" panose="02020603050405020304" pitchFamily="18" charset="0"/>
              </a:rPr>
              <a:t> size;     // Size of file (bytes)</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latin typeface="楷体" panose="02010609060101010101" pitchFamily="49" charset="-122"/>
                <a:ea typeface="楷体" panose="02010609060101010101" pitchFamily="49" charset="-122"/>
                <a:cs typeface="Times New Roman" panose="02020603050405020304" pitchFamily="18" charset="0"/>
              </a:rPr>
              <a:t>uint</a:t>
            </a: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latin typeface="楷体" panose="02010609060101010101" pitchFamily="49" charset="-122"/>
                <a:ea typeface="楷体" panose="02010609060101010101" pitchFamily="49" charset="-122"/>
                <a:cs typeface="Times New Roman" panose="02020603050405020304" pitchFamily="18" charset="0"/>
              </a:rPr>
              <a:t>addrs</a:t>
            </a:r>
            <a:r>
              <a:rPr lang="en-US" altLang="zh-CN" dirty="0">
                <a:latin typeface="楷体" panose="02010609060101010101" pitchFamily="49" charset="-122"/>
                <a:ea typeface="楷体" panose="02010609060101010101" pitchFamily="49" charset="-122"/>
                <a:cs typeface="Times New Roman" panose="02020603050405020304" pitchFamily="18" charset="0"/>
              </a:rPr>
              <a:t>[NDIRECT+1];   // Data block addresses</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a:t>
            </a:r>
          </a:p>
        </p:txBody>
      </p:sp>
      <p:grpSp>
        <p:nvGrpSpPr>
          <p:cNvPr id="5" name="组合 4">
            <a:extLst>
              <a:ext uri="{FF2B5EF4-FFF2-40B4-BE49-F238E27FC236}">
                <a16:creationId xmlns:a16="http://schemas.microsoft.com/office/drawing/2014/main" id="{3A911767-3CE8-3970-77D5-DAA107CB9F7A}"/>
              </a:ext>
            </a:extLst>
          </p:cNvPr>
          <p:cNvGrpSpPr/>
          <p:nvPr/>
        </p:nvGrpSpPr>
        <p:grpSpPr>
          <a:xfrm>
            <a:off x="1331775" y="3305969"/>
            <a:ext cx="5616389" cy="2687393"/>
            <a:chOff x="1924778" y="3573010"/>
            <a:chExt cx="5361099" cy="2777632"/>
          </a:xfrm>
        </p:grpSpPr>
        <p:sp>
          <p:nvSpPr>
            <p:cNvPr id="6" name="矩形: 圆角 5">
              <a:extLst>
                <a:ext uri="{FF2B5EF4-FFF2-40B4-BE49-F238E27FC236}">
                  <a16:creationId xmlns:a16="http://schemas.microsoft.com/office/drawing/2014/main" id="{6DD0D769-A34C-D8F7-601D-5FF4C16DDF2E}"/>
                </a:ext>
              </a:extLst>
            </p:cNvPr>
            <p:cNvSpPr/>
            <p:nvPr/>
          </p:nvSpPr>
          <p:spPr bwMode="auto">
            <a:xfrm>
              <a:off x="1924778" y="3573010"/>
              <a:ext cx="1440100" cy="483058"/>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BB3D0134-8D91-B8E4-326D-DF87EB764CED}"/>
                </a:ext>
              </a:extLst>
            </p:cNvPr>
            <p:cNvSpPr txBox="1"/>
            <p:nvPr/>
          </p:nvSpPr>
          <p:spPr>
            <a:xfrm>
              <a:off x="3780542" y="5491741"/>
              <a:ext cx="3505335" cy="858901"/>
            </a:xfrm>
            <a:prstGeom prst="rect">
              <a:avLst/>
            </a:prstGeom>
            <a:noFill/>
          </p:spPr>
          <p:txBody>
            <a:bodyPr wrap="square" rtlCol="0">
              <a:spAutoFit/>
            </a:bodyPr>
            <a:lstStyle/>
            <a:p>
              <a:r>
                <a:rPr lang="zh-CN" altLang="en-US" dirty="0"/>
                <a:t>将原来</a:t>
              </a:r>
              <a:r>
                <a:rPr lang="en-US" altLang="zh-CN" dirty="0"/>
                <a:t>short</a:t>
              </a:r>
              <a:r>
                <a:rPr lang="zh-CN" altLang="en-US" dirty="0"/>
                <a:t>类型的成员变量</a:t>
              </a:r>
              <a:r>
                <a:rPr lang="en-US" altLang="zh-CN" dirty="0"/>
                <a:t>type</a:t>
              </a:r>
              <a:r>
                <a:rPr lang="zh-CN" altLang="en-US" dirty="0"/>
                <a:t>拆分成两个</a:t>
              </a:r>
              <a:r>
                <a:rPr lang="en-US" altLang="zh-CN" dirty="0"/>
                <a:t>char</a:t>
              </a:r>
              <a:r>
                <a:rPr lang="zh-CN" altLang="en-US" dirty="0"/>
                <a:t>类型成员变量，一个是</a:t>
              </a:r>
              <a:r>
                <a:rPr lang="en-US" altLang="zh-CN" dirty="0"/>
                <a:t>type</a:t>
              </a:r>
              <a:r>
                <a:rPr lang="zh-CN" altLang="en-US" dirty="0"/>
                <a:t>，一个是</a:t>
              </a:r>
              <a:r>
                <a:rPr lang="en-US" altLang="zh-CN" dirty="0"/>
                <a:t>mode</a:t>
              </a:r>
              <a:r>
                <a:rPr lang="zh-CN" altLang="en-US" dirty="0"/>
                <a:t>。</a:t>
              </a:r>
            </a:p>
          </p:txBody>
        </p:sp>
        <p:cxnSp>
          <p:nvCxnSpPr>
            <p:cNvPr id="8" name="直接箭头连接符 7">
              <a:extLst>
                <a:ext uri="{FF2B5EF4-FFF2-40B4-BE49-F238E27FC236}">
                  <a16:creationId xmlns:a16="http://schemas.microsoft.com/office/drawing/2014/main" id="{AA07A03A-B137-D9AC-C37C-EC8218FA3FEB}"/>
                </a:ext>
              </a:extLst>
            </p:cNvPr>
            <p:cNvCxnSpPr>
              <a:cxnSpLocks/>
              <a:endCxn id="6" idx="2"/>
            </p:cNvCxnSpPr>
            <p:nvPr/>
          </p:nvCxnSpPr>
          <p:spPr bwMode="auto">
            <a:xfrm flipH="1" flipV="1">
              <a:off x="2644828" y="4056068"/>
              <a:ext cx="2407258" cy="1435673"/>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3269389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29A34CF4-0FA5-324F-2BE9-55CA9544DD26}"/>
              </a:ext>
            </a:extLst>
          </p:cNvPr>
          <p:cNvSpPr>
            <a:spLocks noGrp="1"/>
          </p:cNvSpPr>
          <p:nvPr>
            <p:ph idx="1"/>
          </p:nvPr>
        </p:nvSpPr>
        <p:spPr>
          <a:xfrm>
            <a:off x="684530" y="1125857"/>
            <a:ext cx="8271510" cy="762635"/>
          </a:xfrm>
        </p:spPr>
        <p:txBody>
          <a:bodyPr/>
          <a:lstStyle/>
          <a:p>
            <a:r>
              <a:rPr lang="zh-CN" altLang="en-US" sz="2400" dirty="0">
                <a:ea typeface="+mn-ea"/>
                <a:cs typeface="+mn-cs"/>
              </a:rPr>
              <a:t>修改所有涉及</a:t>
            </a:r>
            <a:r>
              <a:rPr lang="en-US" altLang="zh-CN" sz="2400" dirty="0"/>
              <a:t>type</a:t>
            </a:r>
            <a:r>
              <a:rPr lang="zh-CN" altLang="en-US" sz="2400" dirty="0"/>
              <a:t>类型的函数和变量</a:t>
            </a:r>
            <a:endParaRPr lang="en-US" altLang="zh-CN" sz="2400" dirty="0"/>
          </a:p>
          <a:p>
            <a:pPr lvl="1"/>
            <a:r>
              <a:rPr lang="zh-CN" altLang="en-US" sz="2000" dirty="0">
                <a:ea typeface="+mn-ea"/>
                <a:cs typeface="+mn-cs"/>
              </a:rPr>
              <a:t>完成修改后，运行</a:t>
            </a:r>
            <a:r>
              <a:rPr lang="en-US" altLang="zh-CN" sz="2000" dirty="0">
                <a:ea typeface="+mn-ea"/>
                <a:cs typeface="+mn-cs"/>
              </a:rPr>
              <a:t>xv6</a:t>
            </a:r>
            <a:r>
              <a:rPr lang="zh-CN" altLang="en-US" sz="2000" dirty="0">
                <a:ea typeface="+mn-ea"/>
                <a:cs typeface="+mn-cs"/>
              </a:rPr>
              <a:t>，执行</a:t>
            </a:r>
            <a:r>
              <a:rPr lang="en-US" altLang="zh-CN" sz="2000" dirty="0">
                <a:ea typeface="+mn-ea"/>
                <a:cs typeface="+mn-cs"/>
              </a:rPr>
              <a:t>ls</a:t>
            </a:r>
            <a:r>
              <a:rPr lang="zh-CN" altLang="en-US" sz="2000" dirty="0">
                <a:ea typeface="+mn-ea"/>
                <a:cs typeface="+mn-cs"/>
              </a:rPr>
              <a:t>命令，查看文件访问权限信息。</a:t>
            </a:r>
            <a:endParaRPr lang="en-US" altLang="zh-CN" sz="2000" dirty="0"/>
          </a:p>
        </p:txBody>
      </p:sp>
      <p:sp>
        <p:nvSpPr>
          <p:cNvPr id="3" name="文本框 2">
            <a:extLst>
              <a:ext uri="{FF2B5EF4-FFF2-40B4-BE49-F238E27FC236}">
                <a16:creationId xmlns:a16="http://schemas.microsoft.com/office/drawing/2014/main" id="{F65BC004-5673-E291-59F9-4656E72D3ACF}"/>
              </a:ext>
            </a:extLst>
          </p:cNvPr>
          <p:cNvSpPr txBox="1"/>
          <p:nvPr/>
        </p:nvSpPr>
        <p:spPr>
          <a:xfrm>
            <a:off x="697240" y="1888492"/>
            <a:ext cx="7984290" cy="4020331"/>
          </a:xfrm>
          <a:prstGeom prst="rect">
            <a:avLst/>
          </a:prstGeom>
          <a:noFill/>
        </p:spPr>
        <p:txBody>
          <a:bodyPr wrap="square">
            <a:spAutoFit/>
          </a:bodyPr>
          <a:lstStyle/>
          <a:p>
            <a:pPr indent="266700" algn="just">
              <a:lnSpc>
                <a:spcPct val="115000"/>
              </a:lnSpc>
            </a:pPr>
            <a:r>
              <a:rPr lang="zh-CN" altLang="zh-CN" dirty="0">
                <a:effectLst/>
                <a:latin typeface="楷体" panose="02010609060101010101" pitchFamily="49" charset="-122"/>
                <a:ea typeface="楷体" panose="02010609060101010101" pitchFamily="49" charset="-122"/>
                <a:cs typeface="Times New Roman" panose="02020603050405020304" pitchFamily="18" charset="0"/>
              </a:rPr>
              <a:t>由于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type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的类型变化，我们要适配所有涉及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type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类型的函数或变量（使用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grep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rn</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"short type" *.c *.h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可以快速定位）。</a:t>
            </a:r>
          </a:p>
          <a:p>
            <a:pPr indent="266700" algn="just">
              <a:lnSpc>
                <a:spcPct val="115000"/>
              </a:lnSpc>
            </a:pPr>
            <a:r>
              <a:rPr lang="zh-CN"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1</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）在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mkfs</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mkfs.c</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中，对</a:t>
            </a:r>
            <a:r>
              <a:rPr lang="zh-CN" altLang="zh-CN" dirty="0">
                <a:latin typeface="楷体" panose="02010609060101010101" pitchFamily="49" charset="-122"/>
                <a:ea typeface="楷体" panose="02010609060101010101" pitchFamily="49" charset="-122"/>
                <a:cs typeface="Times New Roman" panose="02020603050405020304" pitchFamily="18" charset="0"/>
              </a:rPr>
              <a:t>函数 </a:t>
            </a:r>
            <a:r>
              <a:rPr lang="en-US" altLang="zh-CN" dirty="0" err="1">
                <a:solidFill>
                  <a:srgbClr val="00B0F0"/>
                </a:solidFill>
                <a:latin typeface="楷体" panose="02010609060101010101" pitchFamily="49" charset="-122"/>
                <a:ea typeface="楷体" panose="02010609060101010101" pitchFamily="49" charset="-122"/>
                <a:cs typeface="Times New Roman" panose="02020603050405020304" pitchFamily="18" charset="0"/>
                <a:hlinkClick r:id="rId3">
                  <a:extLst>
                    <a:ext uri="{A12FA001-AC4F-418D-AE19-62706E023703}">
                      <ahyp:hlinkClr xmlns:ahyp="http://schemas.microsoft.com/office/drawing/2018/hyperlinkcolor" val="tx"/>
                    </a:ext>
                  </a:extLst>
                </a:hlinkClick>
              </a:rPr>
              <a:t>ialloc</a:t>
            </a:r>
            <a:r>
              <a:rPr lang="en-US" altLang="zh-CN" dirty="0">
                <a:solidFill>
                  <a:srgbClr val="00B0F0"/>
                </a:solidFill>
                <a:latin typeface="楷体" panose="02010609060101010101" pitchFamily="49" charset="-122"/>
                <a:ea typeface="楷体" panose="02010609060101010101" pitchFamily="49" charset="-122"/>
                <a:cs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altLang="zh-CN" dirty="0">
                <a:solidFill>
                  <a:srgbClr val="00B0F0"/>
                </a:solidFill>
                <a:latin typeface="楷体" panose="02010609060101010101" pitchFamily="49" charset="-122"/>
                <a:ea typeface="楷体" panose="02010609060101010101" pitchFamily="49" charset="-122"/>
                <a:cs typeface="Times New Roman" panose="02020603050405020304" pitchFamily="18" charset="0"/>
              </a:rPr>
              <a:t> </a:t>
            </a:r>
            <a:r>
              <a:rPr lang="zh-CN" altLang="zh-CN" dirty="0">
                <a:latin typeface="楷体" panose="02010609060101010101" pitchFamily="49" charset="-122"/>
                <a:ea typeface="楷体" panose="02010609060101010101" pitchFamily="49" charset="-122"/>
                <a:cs typeface="Times New Roman" panose="02020603050405020304" pitchFamily="18" charset="0"/>
              </a:rPr>
              <a:t>进行修改，将参数中的 </a:t>
            </a:r>
            <a:r>
              <a:rPr lang="en-US" altLang="zh-CN" dirty="0">
                <a:latin typeface="楷体" panose="02010609060101010101" pitchFamily="49" charset="-122"/>
                <a:ea typeface="楷体" panose="02010609060101010101" pitchFamily="49" charset="-122"/>
                <a:cs typeface="Times New Roman" panose="02020603050405020304" pitchFamily="18" charset="0"/>
              </a:rPr>
              <a:t>type </a:t>
            </a:r>
            <a:r>
              <a:rPr lang="zh-CN" altLang="zh-CN" dirty="0">
                <a:latin typeface="楷体" panose="02010609060101010101" pitchFamily="49" charset="-122"/>
                <a:ea typeface="楷体" panose="02010609060101010101" pitchFamily="49" charset="-122"/>
                <a:cs typeface="Times New Roman" panose="02020603050405020304" pitchFamily="18" charset="0"/>
              </a:rPr>
              <a:t>全部改为 </a:t>
            </a:r>
            <a:r>
              <a:rPr lang="en-US" altLang="zh-CN" dirty="0" err="1">
                <a:latin typeface="楷体" panose="02010609060101010101" pitchFamily="49" charset="-122"/>
                <a:ea typeface="楷体" panose="02010609060101010101" pitchFamily="49" charset="-122"/>
                <a:cs typeface="Times New Roman" panose="02020603050405020304" pitchFamily="18" charset="0"/>
              </a:rPr>
              <a:t>uchar</a:t>
            </a: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zh-CN" altLang="zh-CN" dirty="0">
                <a:latin typeface="楷体" panose="02010609060101010101" pitchFamily="49" charset="-122"/>
                <a:ea typeface="楷体" panose="02010609060101010101" pitchFamily="49" charset="-122"/>
                <a:cs typeface="Times New Roman" panose="02020603050405020304" pitchFamily="18" charset="0"/>
              </a:rPr>
              <a:t>类型，并在函数中初始化 </a:t>
            </a:r>
            <a:r>
              <a:rPr lang="en-US" altLang="zh-CN" dirty="0">
                <a:latin typeface="楷体" panose="02010609060101010101" pitchFamily="49" charset="-122"/>
                <a:ea typeface="楷体" panose="02010609060101010101" pitchFamily="49" charset="-122"/>
                <a:cs typeface="Times New Roman" panose="02020603050405020304" pitchFamily="18" charset="0"/>
              </a:rPr>
              <a:t>mode </a:t>
            </a:r>
            <a:r>
              <a:rPr lang="zh-CN" altLang="zh-CN" dirty="0">
                <a:latin typeface="楷体" panose="02010609060101010101" pitchFamily="49" charset="-122"/>
                <a:ea typeface="楷体" panose="02010609060101010101" pitchFamily="49" charset="-122"/>
                <a:cs typeface="Times New Roman" panose="02020603050405020304" pitchFamily="18" charset="0"/>
              </a:rPr>
              <a:t>为</a:t>
            </a:r>
            <a:r>
              <a:rPr lang="en-US" altLang="zh-CN" dirty="0">
                <a:latin typeface="楷体" panose="02010609060101010101" pitchFamily="49" charset="-122"/>
                <a:ea typeface="楷体" panose="02010609060101010101" pitchFamily="49" charset="-122"/>
                <a:cs typeface="Times New Roman" panose="02020603050405020304" pitchFamily="18" charset="0"/>
              </a:rPr>
              <a:t> 3</a:t>
            </a:r>
            <a:r>
              <a:rPr lang="zh-CN" altLang="zh-CN" dirty="0">
                <a:latin typeface="楷体" panose="02010609060101010101" pitchFamily="49" charset="-122"/>
                <a:ea typeface="楷体" panose="02010609060101010101" pitchFamily="49" charset="-122"/>
                <a:cs typeface="Times New Roman" panose="02020603050405020304" pitchFamily="18" charset="0"/>
              </a:rPr>
              <a:t>。</a:t>
            </a:r>
          </a:p>
          <a:p>
            <a:pPr indent="266700" algn="just">
              <a:lnSpc>
                <a:spcPct val="115000"/>
              </a:lnSpc>
            </a:pPr>
            <a:r>
              <a:rPr lang="zh-CN" altLang="zh-CN" dirty="0">
                <a:latin typeface="楷体" panose="02010609060101010101" pitchFamily="49" charset="-122"/>
                <a:ea typeface="楷体" panose="02010609060101010101" pitchFamily="49" charset="-122"/>
                <a:cs typeface="Times New Roman" panose="02020603050405020304" pitchFamily="18" charset="0"/>
              </a:rPr>
              <a:t>（</a:t>
            </a:r>
            <a:r>
              <a:rPr lang="en-US" altLang="zh-CN" dirty="0">
                <a:latin typeface="楷体" panose="02010609060101010101" pitchFamily="49" charset="-122"/>
                <a:ea typeface="楷体" panose="02010609060101010101" pitchFamily="49" charset="-122"/>
                <a:cs typeface="Times New Roman" panose="02020603050405020304" pitchFamily="18" charset="0"/>
              </a:rPr>
              <a:t>2</a:t>
            </a:r>
            <a:r>
              <a:rPr lang="zh-CN" altLang="zh-CN" dirty="0">
                <a:latin typeface="楷体" panose="02010609060101010101" pitchFamily="49" charset="-122"/>
                <a:ea typeface="楷体" panose="02010609060101010101" pitchFamily="49" charset="-122"/>
                <a:cs typeface="Times New Roman" panose="02020603050405020304" pitchFamily="18" charset="0"/>
              </a:rPr>
              <a:t>）修改 </a:t>
            </a:r>
            <a:r>
              <a:rPr lang="en-US" altLang="zh-CN" dirty="0">
                <a:latin typeface="楷体" panose="02010609060101010101" pitchFamily="49" charset="-122"/>
                <a:ea typeface="楷体" panose="02010609060101010101" pitchFamily="49" charset="-122"/>
                <a:cs typeface="Times New Roman" panose="02020603050405020304" pitchFamily="18" charset="0"/>
              </a:rPr>
              <a:t>kernel/</a:t>
            </a:r>
            <a:r>
              <a:rPr lang="en-US" altLang="zh-CN" dirty="0" err="1">
                <a:latin typeface="楷体" panose="02010609060101010101" pitchFamily="49" charset="-122"/>
                <a:ea typeface="楷体" panose="02010609060101010101" pitchFamily="49" charset="-122"/>
                <a:cs typeface="Times New Roman" panose="02020603050405020304" pitchFamily="18" charset="0"/>
              </a:rPr>
              <a:t>fs.c</a:t>
            </a: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zh-CN" altLang="zh-CN" dirty="0">
                <a:latin typeface="楷体" panose="02010609060101010101" pitchFamily="49" charset="-122"/>
                <a:ea typeface="楷体" panose="02010609060101010101" pitchFamily="49" charset="-122"/>
                <a:cs typeface="Times New Roman" panose="02020603050405020304" pitchFamily="18" charset="0"/>
              </a:rPr>
              <a:t>中的 </a:t>
            </a:r>
            <a:r>
              <a:rPr lang="en-US" altLang="zh-CN" dirty="0" err="1">
                <a:solidFill>
                  <a:srgbClr val="00B0F0"/>
                </a:solidFill>
                <a:latin typeface="楷体" panose="02010609060101010101" pitchFamily="49" charset="-122"/>
                <a:ea typeface="楷体" panose="02010609060101010101" pitchFamily="49" charset="-122"/>
                <a:cs typeface="Times New Roman" panose="02020603050405020304" pitchFamily="18" charset="0"/>
                <a:hlinkClick r:id="rId4">
                  <a:extLst>
                    <a:ext uri="{A12FA001-AC4F-418D-AE19-62706E023703}">
                      <ahyp:hlinkClr xmlns:ahyp="http://schemas.microsoft.com/office/drawing/2018/hyperlinkcolor" val="tx"/>
                    </a:ext>
                  </a:extLst>
                </a:hlinkClick>
              </a:rPr>
              <a:t>ialloc</a:t>
            </a:r>
            <a:r>
              <a:rPr lang="en-US" altLang="zh-CN" dirty="0">
                <a:solidFill>
                  <a:srgbClr val="00B0F0"/>
                </a:solidFill>
                <a:latin typeface="楷体" panose="02010609060101010101" pitchFamily="49" charset="-122"/>
                <a:ea typeface="楷体" panose="02010609060101010101" pitchFamily="49" charset="-122"/>
                <a:cs typeface="Times New Roman" panose="02020603050405020304" pitchFamily="18" charset="0"/>
                <a:hlinkClick r:id="rId4">
                  <a:extLst>
                    <a:ext uri="{A12FA001-AC4F-418D-AE19-62706E023703}">
                      <ahyp:hlinkClr xmlns:ahyp="http://schemas.microsoft.com/office/drawing/2018/hyperlinkcolor" val="tx"/>
                    </a:ext>
                  </a:extLst>
                </a:hlinkClick>
              </a:rPr>
              <a:t>()</a:t>
            </a:r>
            <a:r>
              <a:rPr lang="en-US" altLang="zh-CN" dirty="0">
                <a:solidFill>
                  <a:srgbClr val="00B0F0"/>
                </a:solidFill>
                <a:latin typeface="楷体" panose="02010609060101010101" pitchFamily="49" charset="-122"/>
                <a:ea typeface="楷体" panose="02010609060101010101" pitchFamily="49" charset="-122"/>
                <a:cs typeface="Times New Roman" panose="02020603050405020304" pitchFamily="18" charset="0"/>
              </a:rPr>
              <a:t> </a:t>
            </a:r>
            <a:r>
              <a:rPr lang="zh-CN" altLang="zh-CN" dirty="0">
                <a:latin typeface="楷体" panose="02010609060101010101" pitchFamily="49" charset="-122"/>
                <a:ea typeface="楷体" panose="02010609060101010101" pitchFamily="49" charset="-122"/>
                <a:cs typeface="Times New Roman" panose="02020603050405020304" pitchFamily="18" charset="0"/>
              </a:rPr>
              <a:t>中参数 </a:t>
            </a:r>
            <a:r>
              <a:rPr lang="en-US" altLang="zh-CN" dirty="0">
                <a:latin typeface="楷体" panose="02010609060101010101" pitchFamily="49" charset="-122"/>
                <a:ea typeface="楷体" panose="02010609060101010101" pitchFamily="49" charset="-122"/>
                <a:cs typeface="Times New Roman" panose="02020603050405020304" pitchFamily="18" charset="0"/>
              </a:rPr>
              <a:t>type </a:t>
            </a:r>
            <a:r>
              <a:rPr lang="zh-CN" altLang="zh-CN" dirty="0">
                <a:latin typeface="楷体" panose="02010609060101010101" pitchFamily="49" charset="-122"/>
                <a:ea typeface="楷体" panose="02010609060101010101" pitchFamily="49" charset="-122"/>
                <a:cs typeface="Times New Roman" panose="02020603050405020304" pitchFamily="18" charset="0"/>
              </a:rPr>
              <a:t>改为 </a:t>
            </a:r>
            <a:r>
              <a:rPr lang="en-US" altLang="zh-CN" dirty="0">
                <a:latin typeface="楷体" panose="02010609060101010101" pitchFamily="49" charset="-122"/>
                <a:ea typeface="楷体" panose="02010609060101010101" pitchFamily="49" charset="-122"/>
                <a:cs typeface="Times New Roman" panose="02020603050405020304" pitchFamily="18" charset="0"/>
              </a:rPr>
              <a:t>char </a:t>
            </a:r>
            <a:r>
              <a:rPr lang="zh-CN" altLang="zh-CN" dirty="0">
                <a:latin typeface="楷体" panose="02010609060101010101" pitchFamily="49" charset="-122"/>
                <a:ea typeface="楷体" panose="02010609060101010101" pitchFamily="49" charset="-122"/>
                <a:cs typeface="Times New Roman" panose="02020603050405020304" pitchFamily="18" charset="0"/>
              </a:rPr>
              <a:t>类型，并在函数中初始化 </a:t>
            </a:r>
            <a:r>
              <a:rPr lang="en-US" altLang="zh-CN" dirty="0">
                <a:latin typeface="楷体" panose="02010609060101010101" pitchFamily="49" charset="-122"/>
                <a:ea typeface="楷体" panose="02010609060101010101" pitchFamily="49" charset="-122"/>
                <a:cs typeface="Times New Roman" panose="02020603050405020304" pitchFamily="18" charset="0"/>
              </a:rPr>
              <a:t>mode </a:t>
            </a:r>
            <a:r>
              <a:rPr lang="zh-CN" altLang="zh-CN" dirty="0">
                <a:latin typeface="楷体" panose="02010609060101010101" pitchFamily="49" charset="-122"/>
                <a:ea typeface="楷体" panose="02010609060101010101" pitchFamily="49" charset="-122"/>
                <a:cs typeface="Times New Roman" panose="02020603050405020304" pitchFamily="18" charset="0"/>
              </a:rPr>
              <a:t>为</a:t>
            </a:r>
            <a:r>
              <a:rPr lang="en-US" altLang="zh-CN" dirty="0">
                <a:latin typeface="楷体" panose="02010609060101010101" pitchFamily="49" charset="-122"/>
                <a:ea typeface="楷体" panose="02010609060101010101" pitchFamily="49" charset="-122"/>
                <a:cs typeface="Times New Roman" panose="02020603050405020304" pitchFamily="18" charset="0"/>
              </a:rPr>
              <a:t> 3</a:t>
            </a:r>
            <a:r>
              <a:rPr lang="zh-CN" altLang="zh-CN" dirty="0">
                <a:latin typeface="楷体" panose="02010609060101010101" pitchFamily="49" charset="-122"/>
                <a:ea typeface="楷体" panose="02010609060101010101" pitchFamily="49" charset="-122"/>
                <a:cs typeface="Times New Roman" panose="02020603050405020304" pitchFamily="18" charset="0"/>
              </a:rPr>
              <a:t>。同时修改在 </a:t>
            </a:r>
            <a:r>
              <a:rPr lang="en-US" altLang="zh-CN" dirty="0" err="1">
                <a:latin typeface="楷体" panose="02010609060101010101" pitchFamily="49" charset="-122"/>
                <a:ea typeface="楷体" panose="02010609060101010101" pitchFamily="49" charset="-122"/>
                <a:cs typeface="Times New Roman" panose="02020603050405020304" pitchFamily="18" charset="0"/>
              </a:rPr>
              <a:t>defs.h</a:t>
            </a: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zh-CN" altLang="zh-CN" dirty="0">
                <a:latin typeface="楷体" panose="02010609060101010101" pitchFamily="49" charset="-122"/>
                <a:ea typeface="楷体" panose="02010609060101010101" pitchFamily="49" charset="-122"/>
                <a:cs typeface="Times New Roman" panose="02020603050405020304" pitchFamily="18" charset="0"/>
              </a:rPr>
              <a:t>中的声明。</a:t>
            </a:r>
          </a:p>
          <a:p>
            <a:pPr indent="266700" algn="just">
              <a:lnSpc>
                <a:spcPct val="115000"/>
              </a:lnSpc>
            </a:pPr>
            <a:r>
              <a:rPr lang="zh-CN" altLang="zh-CN" dirty="0">
                <a:latin typeface="楷体" panose="02010609060101010101" pitchFamily="49" charset="-122"/>
                <a:ea typeface="楷体" panose="02010609060101010101" pitchFamily="49" charset="-122"/>
                <a:cs typeface="Times New Roman" panose="02020603050405020304" pitchFamily="18" charset="0"/>
              </a:rPr>
              <a:t>（</a:t>
            </a:r>
            <a:r>
              <a:rPr lang="en-US" altLang="zh-CN" dirty="0">
                <a:latin typeface="楷体" panose="02010609060101010101" pitchFamily="49" charset="-122"/>
                <a:ea typeface="楷体" panose="02010609060101010101" pitchFamily="49" charset="-122"/>
                <a:cs typeface="Times New Roman" panose="02020603050405020304" pitchFamily="18" charset="0"/>
              </a:rPr>
              <a:t>3</a:t>
            </a:r>
            <a:r>
              <a:rPr lang="zh-CN" altLang="zh-CN" dirty="0">
                <a:latin typeface="楷体" panose="02010609060101010101" pitchFamily="49" charset="-122"/>
                <a:ea typeface="楷体" panose="02010609060101010101" pitchFamily="49" charset="-122"/>
                <a:cs typeface="Times New Roman" panose="02020603050405020304" pitchFamily="18" charset="0"/>
              </a:rPr>
              <a:t>）修改 </a:t>
            </a:r>
            <a:r>
              <a:rPr lang="en-US" altLang="zh-CN" dirty="0">
                <a:latin typeface="楷体" panose="02010609060101010101" pitchFamily="49" charset="-122"/>
                <a:ea typeface="楷体" panose="02010609060101010101" pitchFamily="49" charset="-122"/>
                <a:cs typeface="Times New Roman" panose="02020603050405020304" pitchFamily="18" charset="0"/>
              </a:rPr>
              <a:t>kernel/</a:t>
            </a:r>
            <a:r>
              <a:rPr lang="en-US" altLang="zh-CN" dirty="0" err="1">
                <a:latin typeface="楷体" panose="02010609060101010101" pitchFamily="49" charset="-122"/>
                <a:ea typeface="楷体" panose="02010609060101010101" pitchFamily="49" charset="-122"/>
                <a:cs typeface="Times New Roman" panose="02020603050405020304" pitchFamily="18" charset="0"/>
              </a:rPr>
              <a:t>sysfile.c</a:t>
            </a: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zh-CN" altLang="zh-CN" dirty="0">
                <a:latin typeface="楷体" panose="02010609060101010101" pitchFamily="49" charset="-122"/>
                <a:ea typeface="楷体" panose="02010609060101010101" pitchFamily="49" charset="-122"/>
                <a:cs typeface="Times New Roman" panose="02020603050405020304" pitchFamily="18" charset="0"/>
              </a:rPr>
              <a:t>中的 </a:t>
            </a:r>
            <a:r>
              <a:rPr lang="en-US" altLang="zh-CN" u="sng" dirty="0">
                <a:solidFill>
                  <a:srgbClr val="00B0F0"/>
                </a:solidFill>
                <a:latin typeface="楷体" panose="02010609060101010101" pitchFamily="49" charset="-122"/>
                <a:ea typeface="楷体" panose="02010609060101010101" pitchFamily="49" charset="-122"/>
                <a:cs typeface="Times New Roman" panose="02020603050405020304" pitchFamily="18" charset="0"/>
              </a:rPr>
              <a:t>create() </a:t>
            </a:r>
            <a:r>
              <a:rPr lang="zh-CN" altLang="zh-CN" dirty="0">
                <a:latin typeface="楷体" panose="02010609060101010101" pitchFamily="49" charset="-122"/>
                <a:ea typeface="楷体" panose="02010609060101010101" pitchFamily="49" charset="-122"/>
                <a:cs typeface="Times New Roman" panose="02020603050405020304" pitchFamily="18" charset="0"/>
              </a:rPr>
              <a:t>函数，将其参数 </a:t>
            </a:r>
            <a:r>
              <a:rPr lang="en-US" altLang="zh-CN" dirty="0">
                <a:latin typeface="楷体" panose="02010609060101010101" pitchFamily="49" charset="-122"/>
                <a:ea typeface="楷体" panose="02010609060101010101" pitchFamily="49" charset="-122"/>
                <a:cs typeface="Times New Roman" panose="02020603050405020304" pitchFamily="18" charset="0"/>
              </a:rPr>
              <a:t>type </a:t>
            </a:r>
            <a:r>
              <a:rPr lang="zh-CN" altLang="zh-CN" dirty="0">
                <a:latin typeface="楷体" panose="02010609060101010101" pitchFamily="49" charset="-122"/>
                <a:ea typeface="楷体" panose="02010609060101010101" pitchFamily="49" charset="-122"/>
                <a:cs typeface="Times New Roman" panose="02020603050405020304" pitchFamily="18" charset="0"/>
              </a:rPr>
              <a:t>类型改为 </a:t>
            </a:r>
            <a:r>
              <a:rPr lang="en-US" altLang="zh-CN" dirty="0">
                <a:latin typeface="楷体" panose="02010609060101010101" pitchFamily="49" charset="-122"/>
                <a:ea typeface="楷体" panose="02010609060101010101" pitchFamily="49" charset="-122"/>
                <a:cs typeface="Times New Roman" panose="02020603050405020304" pitchFamily="18" charset="0"/>
              </a:rPr>
              <a:t>char</a:t>
            </a:r>
            <a:r>
              <a:rPr lang="zh-CN" altLang="zh-CN" dirty="0">
                <a:latin typeface="楷体" panose="02010609060101010101" pitchFamily="49" charset="-122"/>
                <a:ea typeface="楷体" panose="02010609060101010101" pitchFamily="49" charset="-122"/>
                <a:cs typeface="Times New Roman" panose="02020603050405020304" pitchFamily="18" charset="0"/>
              </a:rPr>
              <a:t>。</a:t>
            </a:r>
          </a:p>
          <a:p>
            <a:pPr indent="266700" algn="just">
              <a:lnSpc>
                <a:spcPct val="115000"/>
              </a:lnSpc>
            </a:pPr>
            <a:r>
              <a:rPr lang="zh-CN" altLang="zh-CN" dirty="0">
                <a:latin typeface="楷体" panose="02010609060101010101" pitchFamily="49" charset="-122"/>
                <a:ea typeface="楷体" panose="02010609060101010101" pitchFamily="49" charset="-122"/>
                <a:cs typeface="Times New Roman" panose="02020603050405020304" pitchFamily="18" charset="0"/>
              </a:rPr>
              <a:t>（</a:t>
            </a:r>
            <a:r>
              <a:rPr lang="en-US" altLang="zh-CN" dirty="0">
                <a:latin typeface="楷体" panose="02010609060101010101" pitchFamily="49" charset="-122"/>
                <a:ea typeface="楷体" panose="02010609060101010101" pitchFamily="49" charset="-122"/>
                <a:cs typeface="Times New Roman" panose="02020603050405020304" pitchFamily="18" charset="0"/>
              </a:rPr>
              <a:t>4</a:t>
            </a:r>
            <a:r>
              <a:rPr lang="zh-CN" altLang="zh-CN" dirty="0">
                <a:latin typeface="楷体" panose="02010609060101010101" pitchFamily="49" charset="-122"/>
                <a:ea typeface="楷体" panose="02010609060101010101" pitchFamily="49" charset="-122"/>
                <a:cs typeface="Times New Roman" panose="02020603050405020304" pitchFamily="18" charset="0"/>
              </a:rPr>
              <a:t>）在 </a:t>
            </a:r>
            <a:r>
              <a:rPr lang="en-US" altLang="zh-CN" dirty="0">
                <a:latin typeface="楷体" panose="02010609060101010101" pitchFamily="49" charset="-122"/>
                <a:ea typeface="楷体" panose="02010609060101010101" pitchFamily="49" charset="-122"/>
                <a:cs typeface="Times New Roman" panose="02020603050405020304" pitchFamily="18" charset="0"/>
              </a:rPr>
              <a:t>kernel/</a:t>
            </a:r>
            <a:r>
              <a:rPr lang="en-US" altLang="zh-CN" dirty="0" err="1">
                <a:latin typeface="楷体" panose="02010609060101010101" pitchFamily="49" charset="-122"/>
                <a:ea typeface="楷体" panose="02010609060101010101" pitchFamily="49" charset="-122"/>
                <a:cs typeface="Times New Roman" panose="02020603050405020304" pitchFamily="18" charset="0"/>
              </a:rPr>
              <a:t>fs.c</a:t>
            </a: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zh-CN" altLang="zh-CN" dirty="0">
                <a:latin typeface="楷体" panose="02010609060101010101" pitchFamily="49" charset="-122"/>
                <a:ea typeface="楷体" panose="02010609060101010101" pitchFamily="49" charset="-122"/>
                <a:cs typeface="Times New Roman" panose="02020603050405020304" pitchFamily="18" charset="0"/>
              </a:rPr>
              <a:t>中的 </a:t>
            </a:r>
            <a:r>
              <a:rPr lang="en-US" altLang="zh-CN" dirty="0" err="1">
                <a:solidFill>
                  <a:srgbClr val="00B0F0"/>
                </a:solidFill>
                <a:latin typeface="楷体" panose="02010609060101010101" pitchFamily="49" charset="-122"/>
                <a:ea typeface="楷体" panose="02010609060101010101" pitchFamily="49" charset="-122"/>
                <a:cs typeface="Times New Roman" panose="02020603050405020304" pitchFamily="18" charset="0"/>
                <a:hlinkClick r:id="rId5">
                  <a:extLst>
                    <a:ext uri="{A12FA001-AC4F-418D-AE19-62706E023703}">
                      <ahyp:hlinkClr xmlns:ahyp="http://schemas.microsoft.com/office/drawing/2018/hyperlinkcolor" val="tx"/>
                    </a:ext>
                  </a:extLst>
                </a:hlinkClick>
              </a:rPr>
              <a:t>ilock</a:t>
            </a:r>
            <a:r>
              <a:rPr lang="en-US" altLang="zh-CN" dirty="0">
                <a:solidFill>
                  <a:srgbClr val="00B0F0"/>
                </a:solidFill>
                <a:latin typeface="楷体" panose="02010609060101010101" pitchFamily="49" charset="-122"/>
                <a:ea typeface="楷体" panose="02010609060101010101" pitchFamily="49" charset="-122"/>
                <a:cs typeface="Times New Roman" panose="02020603050405020304" pitchFamily="18" charset="0"/>
                <a:hlinkClick r:id="rId5">
                  <a:extLst>
                    <a:ext uri="{A12FA001-AC4F-418D-AE19-62706E023703}">
                      <ahyp:hlinkClr xmlns:ahyp="http://schemas.microsoft.com/office/drawing/2018/hyperlinkcolor" val="tx"/>
                    </a:ext>
                  </a:extLst>
                </a:hlinkClick>
              </a:rPr>
              <a:t>()</a:t>
            </a:r>
            <a:r>
              <a:rPr lang="en-US" altLang="zh-CN" dirty="0">
                <a:solidFill>
                  <a:srgbClr val="00B0F0"/>
                </a:solidFill>
                <a:latin typeface="楷体" panose="02010609060101010101" pitchFamily="49" charset="-122"/>
                <a:ea typeface="楷体" panose="02010609060101010101" pitchFamily="49" charset="-122"/>
                <a:cs typeface="Times New Roman" panose="02020603050405020304" pitchFamily="18" charset="0"/>
              </a:rPr>
              <a:t> </a:t>
            </a:r>
            <a:r>
              <a:rPr lang="zh-CN" altLang="zh-CN" dirty="0">
                <a:latin typeface="楷体" panose="02010609060101010101" pitchFamily="49" charset="-122"/>
                <a:ea typeface="楷体" panose="02010609060101010101" pitchFamily="49" charset="-122"/>
                <a:cs typeface="Times New Roman" panose="02020603050405020304" pitchFamily="18" charset="0"/>
              </a:rPr>
              <a:t>中，将 </a:t>
            </a:r>
            <a:r>
              <a:rPr lang="en-US" altLang="zh-CN" dirty="0" err="1">
                <a:latin typeface="楷体" panose="02010609060101010101" pitchFamily="49" charset="-122"/>
                <a:ea typeface="楷体" panose="02010609060101010101" pitchFamily="49" charset="-122"/>
                <a:cs typeface="Times New Roman" panose="02020603050405020304" pitchFamily="18" charset="0"/>
              </a:rPr>
              <a:t>dinode</a:t>
            </a:r>
            <a:r>
              <a:rPr lang="en-US" altLang="zh-CN" dirty="0">
                <a:latin typeface="楷体" panose="02010609060101010101" pitchFamily="49" charset="-122"/>
                <a:ea typeface="楷体" panose="02010609060101010101" pitchFamily="49" charset="-122"/>
                <a:cs typeface="Times New Roman" panose="02020603050405020304" pitchFamily="18" charset="0"/>
              </a:rPr>
              <a:t>-&gt;mode </a:t>
            </a:r>
            <a:r>
              <a:rPr lang="zh-CN" altLang="zh-CN" dirty="0">
                <a:latin typeface="楷体" panose="02010609060101010101" pitchFamily="49" charset="-122"/>
                <a:ea typeface="楷体" panose="02010609060101010101" pitchFamily="49" charset="-122"/>
                <a:cs typeface="Times New Roman" panose="02020603050405020304" pitchFamily="18" charset="0"/>
              </a:rPr>
              <a:t>传递给 </a:t>
            </a:r>
            <a:r>
              <a:rPr lang="en-US" altLang="zh-CN" dirty="0" err="1">
                <a:latin typeface="楷体" panose="02010609060101010101" pitchFamily="49" charset="-122"/>
                <a:ea typeface="楷体" panose="02010609060101010101" pitchFamily="49" charset="-122"/>
                <a:cs typeface="Times New Roman" panose="02020603050405020304" pitchFamily="18" charset="0"/>
              </a:rPr>
              <a:t>inode</a:t>
            </a:r>
            <a:r>
              <a:rPr lang="en-US" altLang="zh-CN" dirty="0">
                <a:latin typeface="楷体" panose="02010609060101010101" pitchFamily="49" charset="-122"/>
                <a:ea typeface="楷体" panose="02010609060101010101" pitchFamily="49" charset="-122"/>
                <a:cs typeface="Times New Roman" panose="02020603050405020304" pitchFamily="18" charset="0"/>
              </a:rPr>
              <a:t>-&gt;mode</a:t>
            </a:r>
            <a:endParaRPr lang="zh-CN" altLang="zh-CN" dirty="0">
              <a:latin typeface="楷体" panose="02010609060101010101" pitchFamily="49" charset="-122"/>
              <a:ea typeface="楷体" panose="02010609060101010101" pitchFamily="49" charset="-122"/>
              <a:cs typeface="Times New Roman" panose="02020603050405020304" pitchFamily="18" charset="0"/>
            </a:endParaRPr>
          </a:p>
          <a:p>
            <a:pPr indent="266700" algn="just">
              <a:lnSpc>
                <a:spcPct val="115000"/>
              </a:lnSpc>
            </a:pPr>
            <a:r>
              <a:rPr lang="zh-CN" altLang="zh-CN" dirty="0">
                <a:latin typeface="楷体" panose="02010609060101010101" pitchFamily="49" charset="-122"/>
                <a:ea typeface="楷体" panose="02010609060101010101" pitchFamily="49" charset="-122"/>
                <a:cs typeface="Times New Roman" panose="02020603050405020304" pitchFamily="18" charset="0"/>
              </a:rPr>
              <a:t>（</a:t>
            </a:r>
            <a:r>
              <a:rPr lang="en-US" altLang="zh-CN" dirty="0">
                <a:latin typeface="楷体" panose="02010609060101010101" pitchFamily="49" charset="-122"/>
                <a:ea typeface="楷体" panose="02010609060101010101" pitchFamily="49" charset="-122"/>
                <a:cs typeface="Times New Roman" panose="02020603050405020304" pitchFamily="18" charset="0"/>
              </a:rPr>
              <a:t>5</a:t>
            </a:r>
            <a:r>
              <a:rPr lang="zh-CN" altLang="zh-CN" dirty="0">
                <a:latin typeface="楷体" panose="02010609060101010101" pitchFamily="49" charset="-122"/>
                <a:ea typeface="楷体" panose="02010609060101010101" pitchFamily="49" charset="-122"/>
                <a:cs typeface="Times New Roman" panose="02020603050405020304" pitchFamily="18" charset="0"/>
              </a:rPr>
              <a:t>）在 </a:t>
            </a:r>
            <a:r>
              <a:rPr lang="en-US" altLang="zh-CN" dirty="0">
                <a:latin typeface="楷体" panose="02010609060101010101" pitchFamily="49" charset="-122"/>
                <a:ea typeface="楷体" panose="02010609060101010101" pitchFamily="49" charset="-122"/>
                <a:cs typeface="Times New Roman" panose="02020603050405020304" pitchFamily="18" charset="0"/>
              </a:rPr>
              <a:t>kernel/</a:t>
            </a:r>
            <a:r>
              <a:rPr lang="en-US" altLang="zh-CN" dirty="0" err="1">
                <a:latin typeface="楷体" panose="02010609060101010101" pitchFamily="49" charset="-122"/>
                <a:ea typeface="楷体" panose="02010609060101010101" pitchFamily="49" charset="-122"/>
                <a:cs typeface="Times New Roman" panose="02020603050405020304" pitchFamily="18" charset="0"/>
              </a:rPr>
              <a:t>fs.c</a:t>
            </a: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zh-CN" altLang="zh-CN" dirty="0">
                <a:latin typeface="楷体" panose="02010609060101010101" pitchFamily="49" charset="-122"/>
                <a:ea typeface="楷体" panose="02010609060101010101" pitchFamily="49" charset="-122"/>
                <a:cs typeface="Times New Roman" panose="02020603050405020304" pitchFamily="18" charset="0"/>
              </a:rPr>
              <a:t>中的 </a:t>
            </a:r>
            <a:r>
              <a:rPr lang="en-US" altLang="zh-CN" dirty="0" err="1">
                <a:solidFill>
                  <a:srgbClr val="00B0F0"/>
                </a:solidFill>
                <a:latin typeface="楷体" panose="02010609060101010101" pitchFamily="49" charset="-122"/>
                <a:ea typeface="楷体" panose="02010609060101010101" pitchFamily="49" charset="-122"/>
                <a:cs typeface="Times New Roman" panose="02020603050405020304" pitchFamily="18" charset="0"/>
                <a:hlinkClick r:id="rId6">
                  <a:extLst>
                    <a:ext uri="{A12FA001-AC4F-418D-AE19-62706E023703}">
                      <ahyp:hlinkClr xmlns:ahyp="http://schemas.microsoft.com/office/drawing/2018/hyperlinkcolor" val="tx"/>
                    </a:ext>
                  </a:extLst>
                </a:hlinkClick>
              </a:rPr>
              <a:t>iupdate</a:t>
            </a:r>
            <a:r>
              <a:rPr lang="en-US" altLang="zh-CN" dirty="0">
                <a:solidFill>
                  <a:srgbClr val="00B0F0"/>
                </a:solidFill>
                <a:latin typeface="楷体" panose="02010609060101010101" pitchFamily="49" charset="-122"/>
                <a:ea typeface="楷体" panose="02010609060101010101" pitchFamily="49" charset="-122"/>
                <a:cs typeface="Times New Roman" panose="02020603050405020304" pitchFamily="18" charset="0"/>
                <a:hlinkClick r:id="rId6">
                  <a:extLst>
                    <a:ext uri="{A12FA001-AC4F-418D-AE19-62706E023703}">
                      <ahyp:hlinkClr xmlns:ahyp="http://schemas.microsoft.com/office/drawing/2018/hyperlinkcolor" val="tx"/>
                    </a:ext>
                  </a:extLst>
                </a:hlinkClick>
              </a:rPr>
              <a:t>()</a:t>
            </a:r>
            <a:r>
              <a:rPr lang="en-US" altLang="zh-CN" dirty="0">
                <a:solidFill>
                  <a:srgbClr val="00B0F0"/>
                </a:solidFill>
                <a:latin typeface="楷体" panose="02010609060101010101" pitchFamily="49" charset="-122"/>
                <a:ea typeface="楷体" panose="02010609060101010101" pitchFamily="49" charset="-122"/>
                <a:cs typeface="Times New Roman" panose="02020603050405020304" pitchFamily="18" charset="0"/>
              </a:rPr>
              <a:t> </a:t>
            </a:r>
            <a:r>
              <a:rPr lang="zh-CN" altLang="zh-CN" dirty="0">
                <a:latin typeface="楷体" panose="02010609060101010101" pitchFamily="49" charset="-122"/>
                <a:ea typeface="楷体" panose="02010609060101010101" pitchFamily="49" charset="-122"/>
                <a:cs typeface="Times New Roman" panose="02020603050405020304" pitchFamily="18" charset="0"/>
              </a:rPr>
              <a:t>中，将 </a:t>
            </a:r>
            <a:r>
              <a:rPr lang="en-US" altLang="zh-CN" dirty="0" err="1">
                <a:latin typeface="楷体" panose="02010609060101010101" pitchFamily="49" charset="-122"/>
                <a:ea typeface="楷体" panose="02010609060101010101" pitchFamily="49" charset="-122"/>
                <a:cs typeface="Times New Roman" panose="02020603050405020304" pitchFamily="18" charset="0"/>
              </a:rPr>
              <a:t>inode</a:t>
            </a:r>
            <a:r>
              <a:rPr lang="en-US" altLang="zh-CN" dirty="0">
                <a:latin typeface="楷体" panose="02010609060101010101" pitchFamily="49" charset="-122"/>
                <a:ea typeface="楷体" panose="02010609060101010101" pitchFamily="49" charset="-122"/>
                <a:cs typeface="Times New Roman" panose="02020603050405020304" pitchFamily="18" charset="0"/>
              </a:rPr>
              <a:t>-&gt;mode </a:t>
            </a:r>
            <a:r>
              <a:rPr lang="zh-CN" altLang="zh-CN" dirty="0">
                <a:latin typeface="楷体" panose="02010609060101010101" pitchFamily="49" charset="-122"/>
                <a:ea typeface="楷体" panose="02010609060101010101" pitchFamily="49" charset="-122"/>
                <a:cs typeface="Times New Roman" panose="02020603050405020304" pitchFamily="18" charset="0"/>
              </a:rPr>
              <a:t>传递给 </a:t>
            </a:r>
            <a:r>
              <a:rPr lang="en-US" altLang="zh-CN" dirty="0" err="1">
                <a:latin typeface="楷体" panose="02010609060101010101" pitchFamily="49" charset="-122"/>
                <a:ea typeface="楷体" panose="02010609060101010101" pitchFamily="49" charset="-122"/>
                <a:cs typeface="Times New Roman" panose="02020603050405020304" pitchFamily="18" charset="0"/>
              </a:rPr>
              <a:t>dinode</a:t>
            </a:r>
            <a:r>
              <a:rPr lang="en-US" altLang="zh-CN" dirty="0">
                <a:latin typeface="楷体" panose="02010609060101010101" pitchFamily="49" charset="-122"/>
                <a:ea typeface="楷体" panose="02010609060101010101" pitchFamily="49" charset="-122"/>
                <a:cs typeface="Times New Roman" panose="02020603050405020304" pitchFamily="18" charset="0"/>
              </a:rPr>
              <a:t>-&gt;mode </a:t>
            </a:r>
            <a:endParaRPr lang="zh-CN" altLang="zh-CN" dirty="0">
              <a:latin typeface="楷体" panose="02010609060101010101" pitchFamily="49" charset="-122"/>
              <a:ea typeface="楷体" panose="02010609060101010101" pitchFamily="49" charset="-122"/>
              <a:cs typeface="Times New Roman" panose="02020603050405020304" pitchFamily="18" charset="0"/>
            </a:endParaRPr>
          </a:p>
          <a:p>
            <a:pPr indent="266700" algn="just">
              <a:lnSpc>
                <a:spcPct val="115000"/>
              </a:lnSpc>
            </a:pPr>
            <a:r>
              <a:rPr lang="zh-CN" altLang="zh-CN" dirty="0">
                <a:latin typeface="楷体" panose="02010609060101010101" pitchFamily="49" charset="-122"/>
                <a:ea typeface="楷体" panose="02010609060101010101" pitchFamily="49" charset="-122"/>
                <a:cs typeface="Times New Roman" panose="02020603050405020304" pitchFamily="18" charset="0"/>
              </a:rPr>
              <a:t>（</a:t>
            </a:r>
            <a:r>
              <a:rPr lang="en-US" altLang="zh-CN" dirty="0">
                <a:latin typeface="楷体" panose="02010609060101010101" pitchFamily="49" charset="-122"/>
                <a:ea typeface="楷体" panose="02010609060101010101" pitchFamily="49" charset="-122"/>
                <a:cs typeface="Times New Roman" panose="02020603050405020304" pitchFamily="18" charset="0"/>
              </a:rPr>
              <a:t>6</a:t>
            </a:r>
            <a:r>
              <a:rPr lang="zh-CN" altLang="zh-CN" dirty="0">
                <a:latin typeface="楷体" panose="02010609060101010101" pitchFamily="49" charset="-122"/>
                <a:ea typeface="楷体" panose="02010609060101010101" pitchFamily="49" charset="-122"/>
                <a:cs typeface="Times New Roman" panose="02020603050405020304" pitchFamily="18" charset="0"/>
              </a:rPr>
              <a:t>）在 </a:t>
            </a:r>
            <a:r>
              <a:rPr lang="en-US" altLang="zh-CN" dirty="0">
                <a:latin typeface="楷体" panose="02010609060101010101" pitchFamily="49" charset="-122"/>
                <a:ea typeface="楷体" panose="02010609060101010101" pitchFamily="49" charset="-122"/>
                <a:cs typeface="Times New Roman" panose="02020603050405020304" pitchFamily="18" charset="0"/>
              </a:rPr>
              <a:t>kernel/</a:t>
            </a:r>
            <a:r>
              <a:rPr lang="en-US" altLang="zh-CN" dirty="0" err="1">
                <a:latin typeface="楷体" panose="02010609060101010101" pitchFamily="49" charset="-122"/>
                <a:ea typeface="楷体" panose="02010609060101010101" pitchFamily="49" charset="-122"/>
                <a:cs typeface="Times New Roman" panose="02020603050405020304" pitchFamily="18" charset="0"/>
              </a:rPr>
              <a:t>stat.h</a:t>
            </a: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zh-CN" altLang="zh-CN" dirty="0">
                <a:latin typeface="楷体" panose="02010609060101010101" pitchFamily="49" charset="-122"/>
                <a:ea typeface="楷体" panose="02010609060101010101" pitchFamily="49" charset="-122"/>
                <a:cs typeface="Times New Roman" panose="02020603050405020304" pitchFamily="18" charset="0"/>
              </a:rPr>
              <a:t>中，修改 </a:t>
            </a:r>
            <a:r>
              <a:rPr lang="en-US" altLang="zh-CN" dirty="0">
                <a:solidFill>
                  <a:srgbClr val="00B0F0"/>
                </a:solidFill>
                <a:latin typeface="楷体" panose="02010609060101010101" pitchFamily="49" charset="-122"/>
                <a:ea typeface="楷体" panose="02010609060101010101" pitchFamily="49" charset="-122"/>
                <a:cs typeface="Times New Roman" panose="02020603050405020304" pitchFamily="18" charset="0"/>
                <a:hlinkClick r:id="rId7">
                  <a:extLst>
                    <a:ext uri="{A12FA001-AC4F-418D-AE19-62706E023703}">
                      <ahyp:hlinkClr xmlns:ahyp="http://schemas.microsoft.com/office/drawing/2018/hyperlinkcolor" val="tx"/>
                    </a:ext>
                  </a:extLst>
                </a:hlinkClick>
              </a:rPr>
              <a:t>stat</a:t>
            </a:r>
            <a:r>
              <a:rPr lang="en-US" altLang="zh-CN" dirty="0">
                <a:solidFill>
                  <a:srgbClr val="00B0F0"/>
                </a:solidFill>
                <a:latin typeface="楷体" panose="02010609060101010101" pitchFamily="49" charset="-122"/>
                <a:ea typeface="楷体" panose="02010609060101010101" pitchFamily="49" charset="-122"/>
                <a:cs typeface="Times New Roman" panose="02020603050405020304" pitchFamily="18" charset="0"/>
              </a:rPr>
              <a:t> </a:t>
            </a:r>
            <a:r>
              <a:rPr lang="zh-CN" altLang="zh-CN" dirty="0">
                <a:solidFill>
                  <a:srgbClr val="00B0F0"/>
                </a:solidFill>
                <a:latin typeface="楷体" panose="02010609060101010101" pitchFamily="49" charset="-122"/>
                <a:ea typeface="楷体" panose="02010609060101010101" pitchFamily="49" charset="-122"/>
                <a:cs typeface="Times New Roman" panose="02020603050405020304" pitchFamily="18" charset="0"/>
              </a:rPr>
              <a:t>结构体</a:t>
            </a:r>
            <a:r>
              <a:rPr lang="zh-CN" altLang="zh-CN" dirty="0">
                <a:latin typeface="楷体" panose="02010609060101010101" pitchFamily="49" charset="-122"/>
                <a:ea typeface="楷体" panose="02010609060101010101" pitchFamily="49" charset="-122"/>
                <a:cs typeface="Times New Roman" panose="02020603050405020304" pitchFamily="18" charset="0"/>
              </a:rPr>
              <a:t>，添加 </a:t>
            </a:r>
            <a:r>
              <a:rPr lang="en-US" altLang="zh-CN" dirty="0">
                <a:latin typeface="楷体" panose="02010609060101010101" pitchFamily="49" charset="-122"/>
                <a:ea typeface="楷体" panose="02010609060101010101" pitchFamily="49" charset="-122"/>
                <a:cs typeface="Times New Roman" panose="02020603050405020304" pitchFamily="18" charset="0"/>
              </a:rPr>
              <a:t>char </a:t>
            </a:r>
            <a:r>
              <a:rPr lang="zh-CN" altLang="zh-CN" dirty="0">
                <a:latin typeface="楷体" panose="02010609060101010101" pitchFamily="49" charset="-122"/>
                <a:ea typeface="楷体" panose="02010609060101010101" pitchFamily="49" charset="-122"/>
                <a:cs typeface="Times New Roman" panose="02020603050405020304" pitchFamily="18" charset="0"/>
              </a:rPr>
              <a:t>类型的 </a:t>
            </a:r>
            <a:r>
              <a:rPr lang="en-US" altLang="zh-CN" dirty="0">
                <a:latin typeface="楷体" panose="02010609060101010101" pitchFamily="49" charset="-122"/>
                <a:ea typeface="楷体" panose="02010609060101010101" pitchFamily="49" charset="-122"/>
                <a:cs typeface="Times New Roman" panose="02020603050405020304" pitchFamily="18" charset="0"/>
              </a:rPr>
              <a:t>mode</a:t>
            </a:r>
            <a:r>
              <a:rPr lang="zh-CN" altLang="zh-CN" dirty="0">
                <a:latin typeface="楷体" panose="02010609060101010101" pitchFamily="49" charset="-122"/>
                <a:ea typeface="楷体" panose="02010609060101010101" pitchFamily="49" charset="-122"/>
                <a:cs typeface="Times New Roman" panose="02020603050405020304" pitchFamily="18" charset="0"/>
              </a:rPr>
              <a:t>，并把 </a:t>
            </a:r>
            <a:r>
              <a:rPr lang="en-US" altLang="zh-CN" dirty="0">
                <a:latin typeface="楷体" panose="02010609060101010101" pitchFamily="49" charset="-122"/>
                <a:ea typeface="楷体" panose="02010609060101010101" pitchFamily="49" charset="-122"/>
                <a:cs typeface="Times New Roman" panose="02020603050405020304" pitchFamily="18" charset="0"/>
              </a:rPr>
              <a:t>type </a:t>
            </a:r>
            <a:r>
              <a:rPr lang="zh-CN" altLang="zh-CN" dirty="0">
                <a:latin typeface="楷体" panose="02010609060101010101" pitchFamily="49" charset="-122"/>
                <a:ea typeface="楷体" panose="02010609060101010101" pitchFamily="49" charset="-122"/>
                <a:cs typeface="Times New Roman" panose="02020603050405020304" pitchFamily="18" charset="0"/>
              </a:rPr>
              <a:t>修改为 </a:t>
            </a:r>
            <a:r>
              <a:rPr lang="en-US" altLang="zh-CN" dirty="0">
                <a:latin typeface="楷体" panose="02010609060101010101" pitchFamily="49" charset="-122"/>
                <a:ea typeface="楷体" panose="02010609060101010101" pitchFamily="49" charset="-122"/>
                <a:cs typeface="Times New Roman" panose="02020603050405020304" pitchFamily="18" charset="0"/>
              </a:rPr>
              <a:t>char </a:t>
            </a:r>
            <a:r>
              <a:rPr lang="zh-CN" altLang="zh-CN" dirty="0">
                <a:latin typeface="楷体" panose="02010609060101010101" pitchFamily="49" charset="-122"/>
                <a:ea typeface="楷体" panose="02010609060101010101" pitchFamily="49" charset="-122"/>
                <a:cs typeface="Times New Roman" panose="02020603050405020304" pitchFamily="18" charset="0"/>
              </a:rPr>
              <a:t>类型。</a:t>
            </a:r>
          </a:p>
          <a:p>
            <a:pPr indent="266700" algn="just">
              <a:lnSpc>
                <a:spcPct val="115000"/>
              </a:lnSpc>
            </a:pPr>
            <a:r>
              <a:rPr lang="zh-CN" altLang="zh-CN" dirty="0">
                <a:latin typeface="楷体" panose="02010609060101010101" pitchFamily="49" charset="-122"/>
                <a:ea typeface="楷体" panose="02010609060101010101" pitchFamily="49" charset="-122"/>
                <a:cs typeface="Times New Roman" panose="02020603050405020304" pitchFamily="18" charset="0"/>
              </a:rPr>
              <a:t>（</a:t>
            </a:r>
            <a:r>
              <a:rPr lang="en-US" altLang="zh-CN" dirty="0">
                <a:latin typeface="楷体" panose="02010609060101010101" pitchFamily="49" charset="-122"/>
                <a:ea typeface="楷体" panose="02010609060101010101" pitchFamily="49" charset="-122"/>
                <a:cs typeface="Times New Roman" panose="02020603050405020304" pitchFamily="18" charset="0"/>
              </a:rPr>
              <a:t>7</a:t>
            </a:r>
            <a:r>
              <a:rPr lang="zh-CN" altLang="zh-CN" dirty="0">
                <a:latin typeface="楷体" panose="02010609060101010101" pitchFamily="49" charset="-122"/>
                <a:ea typeface="楷体" panose="02010609060101010101" pitchFamily="49" charset="-122"/>
                <a:cs typeface="Times New Roman" panose="02020603050405020304" pitchFamily="18" charset="0"/>
              </a:rPr>
              <a:t>）在 </a:t>
            </a:r>
            <a:r>
              <a:rPr lang="en-US" altLang="zh-CN" dirty="0">
                <a:latin typeface="楷体" panose="02010609060101010101" pitchFamily="49" charset="-122"/>
                <a:ea typeface="楷体" panose="02010609060101010101" pitchFamily="49" charset="-122"/>
                <a:cs typeface="Times New Roman" panose="02020603050405020304" pitchFamily="18" charset="0"/>
              </a:rPr>
              <a:t>kernel/</a:t>
            </a:r>
            <a:r>
              <a:rPr lang="en-US" altLang="zh-CN" dirty="0" err="1">
                <a:latin typeface="楷体" panose="02010609060101010101" pitchFamily="49" charset="-122"/>
                <a:ea typeface="楷体" panose="02010609060101010101" pitchFamily="49" charset="-122"/>
                <a:cs typeface="Times New Roman" panose="02020603050405020304" pitchFamily="18" charset="0"/>
              </a:rPr>
              <a:t>fs.c</a:t>
            </a: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zh-CN" altLang="zh-CN" dirty="0">
                <a:latin typeface="楷体" panose="02010609060101010101" pitchFamily="49" charset="-122"/>
                <a:ea typeface="楷体" panose="02010609060101010101" pitchFamily="49" charset="-122"/>
                <a:cs typeface="Times New Roman" panose="02020603050405020304" pitchFamily="18" charset="0"/>
              </a:rPr>
              <a:t>中的 </a:t>
            </a:r>
            <a:r>
              <a:rPr lang="en-US" altLang="zh-CN" dirty="0" err="1">
                <a:solidFill>
                  <a:srgbClr val="00B0F0"/>
                </a:solidFill>
                <a:latin typeface="楷体" panose="02010609060101010101" pitchFamily="49" charset="-122"/>
                <a:ea typeface="楷体" panose="02010609060101010101" pitchFamily="49" charset="-122"/>
                <a:cs typeface="Times New Roman" panose="02020603050405020304" pitchFamily="18" charset="0"/>
                <a:hlinkClick r:id="rId6">
                  <a:extLst>
                    <a:ext uri="{A12FA001-AC4F-418D-AE19-62706E023703}">
                      <ahyp:hlinkClr xmlns:ahyp="http://schemas.microsoft.com/office/drawing/2018/hyperlinkcolor" val="tx"/>
                    </a:ext>
                  </a:extLst>
                </a:hlinkClick>
              </a:rPr>
              <a:t>stati</a:t>
            </a:r>
            <a:r>
              <a:rPr lang="en-US" altLang="zh-CN" dirty="0">
                <a:solidFill>
                  <a:srgbClr val="00B0F0"/>
                </a:solidFill>
                <a:latin typeface="楷体" panose="02010609060101010101" pitchFamily="49" charset="-122"/>
                <a:ea typeface="楷体" panose="02010609060101010101" pitchFamily="49" charset="-122"/>
                <a:cs typeface="Times New Roman" panose="02020603050405020304" pitchFamily="18" charset="0"/>
                <a:hlinkClick r:id="rId6">
                  <a:extLst>
                    <a:ext uri="{A12FA001-AC4F-418D-AE19-62706E023703}">
                      <ahyp:hlinkClr xmlns:ahyp="http://schemas.microsoft.com/office/drawing/2018/hyperlinkcolor" val="tx"/>
                    </a:ext>
                  </a:extLst>
                </a:hlinkClick>
              </a:rPr>
              <a:t>()</a:t>
            </a:r>
            <a:r>
              <a:rPr lang="en-US" altLang="zh-CN" dirty="0">
                <a:solidFill>
                  <a:srgbClr val="00B0F0"/>
                </a:solidFill>
                <a:latin typeface="楷体" panose="02010609060101010101" pitchFamily="49" charset="-122"/>
                <a:ea typeface="楷体" panose="02010609060101010101" pitchFamily="49" charset="-122"/>
                <a:cs typeface="Times New Roman" panose="02020603050405020304" pitchFamily="18" charset="0"/>
              </a:rPr>
              <a:t> </a:t>
            </a:r>
            <a:r>
              <a:rPr lang="zh-CN" altLang="zh-CN" dirty="0">
                <a:latin typeface="楷体" panose="02010609060101010101" pitchFamily="49" charset="-122"/>
                <a:ea typeface="楷体" panose="02010609060101010101" pitchFamily="49" charset="-122"/>
                <a:cs typeface="Times New Roman" panose="02020603050405020304" pitchFamily="18" charset="0"/>
              </a:rPr>
              <a:t>中，将 </a:t>
            </a:r>
            <a:r>
              <a:rPr lang="en-US" altLang="zh-CN" dirty="0" err="1">
                <a:latin typeface="楷体" panose="02010609060101010101" pitchFamily="49" charset="-122"/>
                <a:ea typeface="楷体" panose="02010609060101010101" pitchFamily="49" charset="-122"/>
                <a:cs typeface="Times New Roman" panose="02020603050405020304" pitchFamily="18" charset="0"/>
              </a:rPr>
              <a:t>inode</a:t>
            </a:r>
            <a:r>
              <a:rPr lang="en-US" altLang="zh-CN" dirty="0">
                <a:latin typeface="楷体" panose="02010609060101010101" pitchFamily="49" charset="-122"/>
                <a:ea typeface="楷体" panose="02010609060101010101" pitchFamily="49" charset="-122"/>
                <a:cs typeface="Times New Roman" panose="02020603050405020304" pitchFamily="18" charset="0"/>
              </a:rPr>
              <a:t>-&gt;mode </a:t>
            </a:r>
            <a:r>
              <a:rPr lang="zh-CN" altLang="zh-CN" dirty="0">
                <a:latin typeface="楷体" panose="02010609060101010101" pitchFamily="49" charset="-122"/>
                <a:ea typeface="楷体" panose="02010609060101010101" pitchFamily="49" charset="-122"/>
                <a:cs typeface="Times New Roman" panose="02020603050405020304" pitchFamily="18" charset="0"/>
              </a:rPr>
              <a:t>传递给</a:t>
            </a:r>
            <a:r>
              <a:rPr lang="en-US" altLang="zh-CN" dirty="0">
                <a:latin typeface="楷体" panose="02010609060101010101" pitchFamily="49" charset="-122"/>
                <a:ea typeface="楷体" panose="02010609060101010101" pitchFamily="49" charset="-122"/>
                <a:cs typeface="Times New Roman" panose="02020603050405020304" pitchFamily="18" charset="0"/>
              </a:rPr>
              <a:t> stat-&gt;mode</a:t>
            </a:r>
            <a:endParaRPr lang="zh-CN" altLang="zh-CN" dirty="0">
              <a:latin typeface="楷体" panose="02010609060101010101" pitchFamily="49" charset="-122"/>
              <a:ea typeface="楷体" panose="02010609060101010101" pitchFamily="49" charset="-122"/>
              <a:cs typeface="Times New Roman" panose="02020603050405020304" pitchFamily="18" charset="0"/>
            </a:endParaRPr>
          </a:p>
          <a:p>
            <a:pPr indent="266700" algn="just">
              <a:lnSpc>
                <a:spcPct val="115000"/>
              </a:lnSpc>
            </a:pPr>
            <a:r>
              <a:rPr lang="zh-CN" altLang="zh-CN" dirty="0">
                <a:latin typeface="楷体" panose="02010609060101010101" pitchFamily="49" charset="-122"/>
                <a:ea typeface="楷体" panose="02010609060101010101" pitchFamily="49" charset="-122"/>
                <a:cs typeface="Times New Roman" panose="02020603050405020304" pitchFamily="18" charset="0"/>
              </a:rPr>
              <a:t>（</a:t>
            </a:r>
            <a:r>
              <a:rPr lang="en-US" altLang="zh-CN" dirty="0">
                <a:latin typeface="楷体" panose="02010609060101010101" pitchFamily="49" charset="-122"/>
                <a:ea typeface="楷体" panose="02010609060101010101" pitchFamily="49" charset="-122"/>
                <a:cs typeface="Times New Roman" panose="02020603050405020304" pitchFamily="18" charset="0"/>
              </a:rPr>
              <a:t>8</a:t>
            </a:r>
            <a:r>
              <a:rPr lang="zh-CN" altLang="zh-CN" dirty="0">
                <a:latin typeface="楷体" panose="02010609060101010101" pitchFamily="49" charset="-122"/>
                <a:ea typeface="楷体" panose="02010609060101010101" pitchFamily="49" charset="-122"/>
                <a:cs typeface="Times New Roman" panose="02020603050405020304" pitchFamily="18" charset="0"/>
              </a:rPr>
              <a:t>）在 </a:t>
            </a:r>
            <a:r>
              <a:rPr lang="en-US" altLang="zh-CN" dirty="0">
                <a:latin typeface="楷体" panose="02010609060101010101" pitchFamily="49" charset="-122"/>
                <a:ea typeface="楷体" panose="02010609060101010101" pitchFamily="49" charset="-122"/>
                <a:cs typeface="Times New Roman" panose="02020603050405020304" pitchFamily="18" charset="0"/>
              </a:rPr>
              <a:t>user/</a:t>
            </a:r>
            <a:r>
              <a:rPr lang="en-US" altLang="zh-CN" dirty="0" err="1">
                <a:latin typeface="楷体" panose="02010609060101010101" pitchFamily="49" charset="-122"/>
                <a:ea typeface="楷体" panose="02010609060101010101" pitchFamily="49" charset="-122"/>
                <a:cs typeface="Times New Roman" panose="02020603050405020304" pitchFamily="18" charset="0"/>
              </a:rPr>
              <a:t>ls.c</a:t>
            </a: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zh-CN" altLang="zh-CN" dirty="0">
                <a:latin typeface="楷体" panose="02010609060101010101" pitchFamily="49" charset="-122"/>
                <a:ea typeface="楷体" panose="02010609060101010101" pitchFamily="49" charset="-122"/>
                <a:cs typeface="Times New Roman" panose="02020603050405020304" pitchFamily="18" charset="0"/>
              </a:rPr>
              <a:t>中，修改其中的几处</a:t>
            </a:r>
            <a:r>
              <a:rPr lang="en-US" altLang="zh-CN" dirty="0" err="1">
                <a:latin typeface="楷体" panose="02010609060101010101" pitchFamily="49" charset="-122"/>
                <a:ea typeface="楷体" panose="02010609060101010101" pitchFamily="49" charset="-122"/>
                <a:cs typeface="Times New Roman" panose="02020603050405020304" pitchFamily="18" charset="0"/>
              </a:rPr>
              <a:t>printf</a:t>
            </a:r>
            <a:r>
              <a:rPr lang="zh-CN" altLang="zh-CN" dirty="0">
                <a:latin typeface="楷体" panose="02010609060101010101" pitchFamily="49" charset="-122"/>
                <a:ea typeface="楷体" panose="02010609060101010101" pitchFamily="49" charset="-122"/>
                <a:cs typeface="Times New Roman" panose="02020603050405020304" pitchFamily="18" charset="0"/>
              </a:rPr>
              <a:t>输出</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语句，使得能打印文件的访问权限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mode</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a:t>
            </a:r>
          </a:p>
        </p:txBody>
      </p:sp>
      <p:sp>
        <p:nvSpPr>
          <p:cNvPr id="5" name="文本框 4">
            <a:extLst>
              <a:ext uri="{FF2B5EF4-FFF2-40B4-BE49-F238E27FC236}">
                <a16:creationId xmlns:a16="http://schemas.microsoft.com/office/drawing/2014/main" id="{1771346F-7647-CEAF-92A6-EB675502211A}"/>
              </a:ext>
            </a:extLst>
          </p:cNvPr>
          <p:cNvSpPr txBox="1"/>
          <p:nvPr/>
        </p:nvSpPr>
        <p:spPr>
          <a:xfrm>
            <a:off x="697240" y="1966807"/>
            <a:ext cx="6488415" cy="4739759"/>
          </a:xfrm>
          <a:prstGeom prst="rect">
            <a:avLst/>
          </a:prstGeom>
          <a:solidFill>
            <a:schemeClr val="bg1"/>
          </a:solidFill>
          <a:ln>
            <a:solidFill>
              <a:srgbClr val="00B050"/>
            </a:solidFill>
          </a:ln>
        </p:spPr>
        <p:txBody>
          <a:bodyPr wrap="square">
            <a:spAutoFit/>
          </a:bodyPr>
          <a:lstStyle/>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ls</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a:t>
            </a:r>
            <a:r>
              <a:rPr lang="en-US" altLang="zh-CN" b="1" dirty="0">
                <a:solidFill>
                  <a:srgbClr val="FF0000"/>
                </a:solidFill>
                <a:latin typeface="MS Gothic" panose="020B0609070205080204" pitchFamily="49" charset="-128"/>
                <a:ea typeface="MS Gothic" panose="020B0609070205080204" pitchFamily="49" charset="-128"/>
                <a:cs typeface="微软雅黑" panose="020B0503020204020204" pitchFamily="34" charset="-122"/>
              </a:rPr>
              <a:t>3</a:t>
            </a:r>
            <a:r>
              <a:rPr lang="en-US" altLang="zh-CN" dirty="0">
                <a:latin typeface="MS Gothic" panose="020B0609070205080204" pitchFamily="49" charset="-128"/>
                <a:ea typeface="MS Gothic" panose="020B0609070205080204" pitchFamily="49" charset="-128"/>
                <a:cs typeface="微软雅黑" panose="020B0503020204020204" pitchFamily="34" charset="-122"/>
              </a:rPr>
              <a:t> 1 1 1024</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a:t>
            </a:r>
            <a:r>
              <a:rPr lang="en-US" altLang="zh-CN" b="1" dirty="0">
                <a:solidFill>
                  <a:srgbClr val="FF0000"/>
                </a:solidFill>
                <a:latin typeface="MS Gothic" panose="020B0609070205080204" pitchFamily="49" charset="-128"/>
                <a:ea typeface="MS Gothic" panose="020B0609070205080204" pitchFamily="49" charset="-128"/>
                <a:cs typeface="微软雅黑" panose="020B0503020204020204" pitchFamily="34" charset="-122"/>
              </a:rPr>
              <a:t>3</a:t>
            </a:r>
            <a:r>
              <a:rPr lang="en-US" altLang="zh-CN" dirty="0">
                <a:latin typeface="MS Gothic" panose="020B0609070205080204" pitchFamily="49" charset="-128"/>
                <a:ea typeface="MS Gothic" panose="020B0609070205080204" pitchFamily="49" charset="-128"/>
                <a:cs typeface="微软雅黑" panose="020B0503020204020204" pitchFamily="34" charset="-122"/>
              </a:rPr>
              <a:t> 1 1 1024</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README         </a:t>
            </a:r>
            <a:r>
              <a:rPr lang="en-US" altLang="zh-CN" b="1" dirty="0">
                <a:solidFill>
                  <a:srgbClr val="FF0000"/>
                </a:solidFill>
                <a:latin typeface="MS Gothic" panose="020B0609070205080204" pitchFamily="49" charset="-128"/>
                <a:ea typeface="MS Gothic" panose="020B0609070205080204" pitchFamily="49" charset="-128"/>
                <a:cs typeface="微软雅黑" panose="020B0503020204020204" pitchFamily="34" charset="-122"/>
              </a:rPr>
              <a:t>3</a:t>
            </a:r>
            <a:r>
              <a:rPr lang="en-US" altLang="zh-CN" dirty="0">
                <a:latin typeface="MS Gothic" panose="020B0609070205080204" pitchFamily="49" charset="-128"/>
                <a:ea typeface="MS Gothic" panose="020B0609070205080204" pitchFamily="49" charset="-128"/>
                <a:cs typeface="微软雅黑" panose="020B0503020204020204" pitchFamily="34" charset="-122"/>
              </a:rPr>
              <a:t> 2 2 2226 </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cat            </a:t>
            </a:r>
            <a:r>
              <a:rPr lang="en-US" altLang="zh-CN" b="1" dirty="0">
                <a:solidFill>
                  <a:srgbClr val="FF0000"/>
                </a:solidFill>
                <a:latin typeface="MS Gothic" panose="020B0609070205080204" pitchFamily="49" charset="-128"/>
                <a:ea typeface="MS Gothic" panose="020B0609070205080204" pitchFamily="49" charset="-128"/>
                <a:cs typeface="微软雅黑" panose="020B0503020204020204" pitchFamily="34" charset="-122"/>
              </a:rPr>
              <a:t>3</a:t>
            </a:r>
            <a:r>
              <a:rPr lang="en-US" altLang="zh-CN" dirty="0">
                <a:latin typeface="MS Gothic" panose="020B0609070205080204" pitchFamily="49" charset="-128"/>
                <a:ea typeface="MS Gothic" panose="020B0609070205080204" pitchFamily="49" charset="-128"/>
                <a:cs typeface="微软雅黑" panose="020B0503020204020204" pitchFamily="34" charset="-122"/>
              </a:rPr>
              <a:t> 2 3 20272 </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echo           </a:t>
            </a:r>
            <a:r>
              <a:rPr lang="en-US" altLang="zh-CN" b="1" dirty="0">
                <a:solidFill>
                  <a:srgbClr val="FF0000"/>
                </a:solidFill>
                <a:latin typeface="MS Gothic" panose="020B0609070205080204" pitchFamily="49" charset="-128"/>
                <a:ea typeface="MS Gothic" panose="020B0609070205080204" pitchFamily="49" charset="-128"/>
                <a:cs typeface="微软雅黑" panose="020B0503020204020204" pitchFamily="34" charset="-122"/>
              </a:rPr>
              <a:t>3</a:t>
            </a:r>
            <a:r>
              <a:rPr lang="en-US" altLang="zh-CN" dirty="0">
                <a:latin typeface="MS Gothic" panose="020B0609070205080204" pitchFamily="49" charset="-128"/>
                <a:ea typeface="MS Gothic" panose="020B0609070205080204" pitchFamily="49" charset="-128"/>
                <a:cs typeface="微软雅黑" panose="020B0503020204020204" pitchFamily="34" charset="-122"/>
              </a:rPr>
              <a:t> 2 4 19272 </a:t>
            </a:r>
          </a:p>
          <a:p>
            <a:pPr>
              <a:spcBef>
                <a:spcPts val="600"/>
              </a:spcBef>
              <a:spcAft>
                <a:spcPts val="600"/>
              </a:spcAft>
            </a:pPr>
            <a:r>
              <a:rPr lang="en-US" altLang="zh-CN" dirty="0" err="1">
                <a:latin typeface="MS Gothic" panose="020B0609070205080204" pitchFamily="49" charset="-128"/>
                <a:ea typeface="MS Gothic" panose="020B0609070205080204" pitchFamily="49" charset="-128"/>
                <a:cs typeface="微软雅黑" panose="020B0503020204020204" pitchFamily="34" charset="-122"/>
              </a:rPr>
              <a:t>forktest</a:t>
            </a:r>
            <a:r>
              <a:rPr lang="en-US" altLang="zh-CN" dirty="0">
                <a:latin typeface="MS Gothic" panose="020B0609070205080204" pitchFamily="49" charset="-128"/>
                <a:ea typeface="MS Gothic" panose="020B0609070205080204" pitchFamily="49" charset="-128"/>
                <a:cs typeface="微软雅黑" panose="020B0503020204020204" pitchFamily="34" charset="-122"/>
              </a:rPr>
              <a:t>       </a:t>
            </a:r>
            <a:r>
              <a:rPr lang="en-US" altLang="zh-CN" b="1" dirty="0">
                <a:solidFill>
                  <a:srgbClr val="FF0000"/>
                </a:solidFill>
                <a:latin typeface="MS Gothic" panose="020B0609070205080204" pitchFamily="49" charset="-128"/>
                <a:ea typeface="MS Gothic" panose="020B0609070205080204" pitchFamily="49" charset="-128"/>
                <a:cs typeface="微软雅黑" panose="020B0503020204020204" pitchFamily="34" charset="-122"/>
              </a:rPr>
              <a:t>3</a:t>
            </a:r>
            <a:r>
              <a:rPr lang="en-US" altLang="zh-CN" dirty="0">
                <a:latin typeface="MS Gothic" panose="020B0609070205080204" pitchFamily="49" charset="-128"/>
                <a:ea typeface="MS Gothic" panose="020B0609070205080204" pitchFamily="49" charset="-128"/>
                <a:cs typeface="微软雅黑" panose="020B0503020204020204" pitchFamily="34" charset="-122"/>
              </a:rPr>
              <a:t> 2 5 11464 </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grep           </a:t>
            </a:r>
            <a:r>
              <a:rPr lang="en-US" altLang="zh-CN" b="1" dirty="0">
                <a:solidFill>
                  <a:srgbClr val="FF0000"/>
                </a:solidFill>
                <a:latin typeface="MS Gothic" panose="020B0609070205080204" pitchFamily="49" charset="-128"/>
                <a:ea typeface="MS Gothic" panose="020B0609070205080204" pitchFamily="49" charset="-128"/>
                <a:cs typeface="微软雅黑" panose="020B0503020204020204" pitchFamily="34" charset="-122"/>
              </a:rPr>
              <a:t>3</a:t>
            </a:r>
            <a:r>
              <a:rPr lang="en-US" altLang="zh-CN" dirty="0">
                <a:latin typeface="MS Gothic" panose="020B0609070205080204" pitchFamily="49" charset="-128"/>
                <a:ea typeface="MS Gothic" panose="020B0609070205080204" pitchFamily="49" charset="-128"/>
                <a:cs typeface="微软雅黑" panose="020B0503020204020204" pitchFamily="34" charset="-122"/>
              </a:rPr>
              <a:t> 2 6 22792 </a:t>
            </a:r>
          </a:p>
          <a:p>
            <a:pPr>
              <a:spcBef>
                <a:spcPts val="600"/>
              </a:spcBef>
              <a:spcAft>
                <a:spcPts val="600"/>
              </a:spcAft>
            </a:pPr>
            <a:r>
              <a:rPr lang="en-US" altLang="zh-CN" dirty="0" err="1">
                <a:latin typeface="MS Gothic" panose="020B0609070205080204" pitchFamily="49" charset="-128"/>
                <a:ea typeface="MS Gothic" panose="020B0609070205080204" pitchFamily="49" charset="-128"/>
                <a:cs typeface="微软雅黑" panose="020B0503020204020204" pitchFamily="34" charset="-122"/>
              </a:rPr>
              <a:t>init</a:t>
            </a:r>
            <a:r>
              <a:rPr lang="en-US" altLang="zh-CN" dirty="0">
                <a:latin typeface="MS Gothic" panose="020B0609070205080204" pitchFamily="49" charset="-128"/>
                <a:ea typeface="MS Gothic" panose="020B0609070205080204" pitchFamily="49" charset="-128"/>
                <a:cs typeface="微软雅黑" panose="020B0503020204020204" pitchFamily="34" charset="-122"/>
              </a:rPr>
              <a:t>           </a:t>
            </a:r>
            <a:r>
              <a:rPr lang="en-US" altLang="zh-CN" b="1" dirty="0">
                <a:solidFill>
                  <a:srgbClr val="FF0000"/>
                </a:solidFill>
                <a:latin typeface="MS Gothic" panose="020B0609070205080204" pitchFamily="49" charset="-128"/>
                <a:ea typeface="MS Gothic" panose="020B0609070205080204" pitchFamily="49" charset="-128"/>
                <a:cs typeface="微软雅黑" panose="020B0503020204020204" pitchFamily="34" charset="-122"/>
              </a:rPr>
              <a:t>3</a:t>
            </a:r>
            <a:r>
              <a:rPr lang="en-US" altLang="zh-CN" dirty="0">
                <a:latin typeface="MS Gothic" panose="020B0609070205080204" pitchFamily="49" charset="-128"/>
                <a:ea typeface="MS Gothic" panose="020B0609070205080204" pitchFamily="49" charset="-128"/>
                <a:cs typeface="微软雅黑" panose="020B0503020204020204" pitchFamily="34" charset="-122"/>
              </a:rPr>
              <a:t> 2 7 19984 </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kill           </a:t>
            </a:r>
            <a:r>
              <a:rPr lang="en-US" altLang="zh-CN" b="1" dirty="0">
                <a:solidFill>
                  <a:srgbClr val="FF0000"/>
                </a:solidFill>
                <a:latin typeface="MS Gothic" panose="020B0609070205080204" pitchFamily="49" charset="-128"/>
                <a:ea typeface="MS Gothic" panose="020B0609070205080204" pitchFamily="49" charset="-128"/>
                <a:cs typeface="微软雅黑" panose="020B0503020204020204" pitchFamily="34" charset="-122"/>
              </a:rPr>
              <a:t>3</a:t>
            </a:r>
            <a:r>
              <a:rPr lang="en-US" altLang="zh-CN" dirty="0">
                <a:latin typeface="MS Gothic" panose="020B0609070205080204" pitchFamily="49" charset="-128"/>
                <a:ea typeface="MS Gothic" panose="020B0609070205080204" pitchFamily="49" charset="-128"/>
                <a:cs typeface="微软雅黑" panose="020B0503020204020204" pitchFamily="34" charset="-122"/>
              </a:rPr>
              <a:t> 2 8 19160 </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ln             </a:t>
            </a:r>
            <a:r>
              <a:rPr lang="en-US" altLang="zh-CN" b="1" dirty="0">
                <a:solidFill>
                  <a:srgbClr val="FF0000"/>
                </a:solidFill>
                <a:latin typeface="MS Gothic" panose="020B0609070205080204" pitchFamily="49" charset="-128"/>
                <a:ea typeface="MS Gothic" panose="020B0609070205080204" pitchFamily="49" charset="-128"/>
                <a:cs typeface="微软雅黑" panose="020B0503020204020204" pitchFamily="34" charset="-122"/>
              </a:rPr>
              <a:t>3</a:t>
            </a:r>
            <a:r>
              <a:rPr lang="en-US" altLang="zh-CN" dirty="0">
                <a:latin typeface="MS Gothic" panose="020B0609070205080204" pitchFamily="49" charset="-128"/>
                <a:ea typeface="MS Gothic" panose="020B0609070205080204" pitchFamily="49" charset="-128"/>
                <a:cs typeface="微软雅黑" panose="020B0503020204020204" pitchFamily="34" charset="-122"/>
              </a:rPr>
              <a:t> 2 9 19056 </a:t>
            </a:r>
          </a:p>
          <a:p>
            <a:pPr>
              <a:spcBef>
                <a:spcPts val="600"/>
              </a:spcBef>
              <a:spcAft>
                <a:spcPts val="600"/>
              </a:spcAft>
            </a:pPr>
            <a:r>
              <a:rPr lang="zh-CN" altLang="en-US" dirty="0">
                <a:latin typeface="MS Gothic" panose="020B0609070205080204" pitchFamily="49" charset="-128"/>
                <a:ea typeface="MS Gothic" panose="020B0609070205080204" pitchFamily="49" charset="-128"/>
                <a:cs typeface="微软雅黑" panose="020B0503020204020204" pitchFamily="34" charset="-122"/>
              </a:rPr>
              <a:t>从左到右分别是：文件名、</a:t>
            </a:r>
            <a:r>
              <a:rPr lang="zh-CN" altLang="en-US" b="1" dirty="0">
                <a:solidFill>
                  <a:srgbClr val="FF0000"/>
                </a:solidFill>
                <a:latin typeface="MS Gothic" panose="020B0609070205080204" pitchFamily="49" charset="-128"/>
                <a:ea typeface="MS Gothic" panose="020B0609070205080204" pitchFamily="49" charset="-128"/>
                <a:cs typeface="微软雅黑" panose="020B0503020204020204" pitchFamily="34" charset="-122"/>
              </a:rPr>
              <a:t>访问权限</a:t>
            </a:r>
            <a:r>
              <a:rPr lang="zh-CN" altLang="en-US" dirty="0">
                <a:latin typeface="MS Gothic" panose="020B0609070205080204" pitchFamily="49" charset="-128"/>
                <a:ea typeface="MS Gothic" panose="020B0609070205080204" pitchFamily="49" charset="-128"/>
                <a:cs typeface="微软雅黑" panose="020B0503020204020204" pitchFamily="34" charset="-122"/>
              </a:rPr>
              <a:t>、文件类型、索引节点、文件大小。</a:t>
            </a:r>
          </a:p>
        </p:txBody>
      </p:sp>
    </p:spTree>
    <p:extLst>
      <p:ext uri="{BB962C8B-B14F-4D97-AF65-F5344CB8AC3E}">
        <p14:creationId xmlns:p14="http://schemas.microsoft.com/office/powerpoint/2010/main" val="397223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29A34CF4-0FA5-324F-2BE9-55CA9544DD26}"/>
              </a:ext>
            </a:extLst>
          </p:cNvPr>
          <p:cNvSpPr>
            <a:spLocks noGrp="1"/>
          </p:cNvSpPr>
          <p:nvPr>
            <p:ph idx="1"/>
          </p:nvPr>
        </p:nvSpPr>
        <p:spPr>
          <a:xfrm>
            <a:off x="684530" y="1125857"/>
            <a:ext cx="8271510" cy="762635"/>
          </a:xfrm>
        </p:spPr>
        <p:txBody>
          <a:bodyPr/>
          <a:lstStyle/>
          <a:p>
            <a:r>
              <a:rPr lang="zh-CN" altLang="en-US" sz="2400" dirty="0">
                <a:ea typeface="+mn-ea"/>
                <a:cs typeface="+mn-cs"/>
              </a:rPr>
              <a:t>设置权限的系统调用</a:t>
            </a:r>
            <a:endParaRPr lang="en-US" altLang="zh-CN" sz="2000" dirty="0"/>
          </a:p>
        </p:txBody>
      </p:sp>
      <p:sp>
        <p:nvSpPr>
          <p:cNvPr id="3" name="文本框 2">
            <a:extLst>
              <a:ext uri="{FF2B5EF4-FFF2-40B4-BE49-F238E27FC236}">
                <a16:creationId xmlns:a16="http://schemas.microsoft.com/office/drawing/2014/main" id="{E8698616-EA58-2E69-C346-BA6E193C9AA7}"/>
              </a:ext>
            </a:extLst>
          </p:cNvPr>
          <p:cNvSpPr txBox="1"/>
          <p:nvPr/>
        </p:nvSpPr>
        <p:spPr>
          <a:xfrm>
            <a:off x="782290" y="1628875"/>
            <a:ext cx="8173750" cy="3293209"/>
          </a:xfrm>
          <a:prstGeom prst="rect">
            <a:avLst/>
          </a:prstGeom>
          <a:noFill/>
        </p:spPr>
        <p:txBody>
          <a:bodyPr wrap="square">
            <a:spAutoFit/>
          </a:bodyPr>
          <a:lstStyle/>
          <a:p>
            <a:pPr indent="266700" algn="ct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4-8 </a:t>
            </a:r>
            <a:r>
              <a:rPr lang="en-GB" altLang="zh-CN" b="1" dirty="0" err="1">
                <a:effectLst/>
                <a:latin typeface="Calibri" panose="020F0502020204030204" pitchFamily="34" charset="0"/>
                <a:ea typeface="宋体" panose="02010600030101010101" pitchFamily="2" charset="-122"/>
                <a:cs typeface="Times New Roman" panose="02020603050405020304" pitchFamily="18" charset="0"/>
              </a:rPr>
              <a:t>sys_chmod</a:t>
            </a:r>
            <a:r>
              <a:rPr lang="en-GB" altLang="zh-CN" b="1" dirty="0">
                <a:effectLst/>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uint64</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sys_chmod</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(void)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char *pathname =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int mode;</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struct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inode</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ip</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if(</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argstr</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(0, pathname, 20) &lt; 0){</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return -1;</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if(</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argint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(1, &amp;mode) &lt; 0)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return -1;</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BE9CD64D-8806-5235-230E-2CC9A753890E}"/>
              </a:ext>
            </a:extLst>
          </p:cNvPr>
          <p:cNvSpPr txBox="1"/>
          <p:nvPr/>
        </p:nvSpPr>
        <p:spPr>
          <a:xfrm>
            <a:off x="4592480" y="1941411"/>
            <a:ext cx="4551520" cy="4770537"/>
          </a:xfrm>
          <a:prstGeom prst="rect">
            <a:avLst/>
          </a:prstGeom>
          <a:noFill/>
        </p:spPr>
        <p:txBody>
          <a:bodyPr wrap="square">
            <a:spAutoFit/>
          </a:bodyPr>
          <a:lstStyle/>
          <a:p>
            <a:pPr marL="342900" lvl="0" indent="-342900" algn="just">
              <a:buFont typeface="+mj-lt"/>
              <a:buAutoNum type="arabicPeriod" startAt="13"/>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begin_op</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3"/>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3"/>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if((</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ip</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namei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((char *)pathname)) == 0)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3"/>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end_op</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3"/>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return -1;</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3"/>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3"/>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3"/>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ilock</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ip</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3"/>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3"/>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ip</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-&gt;mode = mode;</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3"/>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3"/>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iupdate</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ip</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3"/>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iunlock</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ip</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3"/>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3"/>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end_op</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3"/>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3"/>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return 0;</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r>
              <a:rPr lang="en-US" altLang="zh-CN" dirty="0">
                <a:effectLst/>
                <a:latin typeface="楷体" panose="02010609060101010101" pitchFamily="49" charset="-122"/>
                <a:ea typeface="楷体" panose="02010609060101010101" pitchFamily="49" charset="-122"/>
                <a:cs typeface="Times New Roman" panose="02020603050405020304" pitchFamily="18" charset="0"/>
              </a:rPr>
              <a:t>30. }</a:t>
            </a: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6" name="组合 5">
            <a:extLst>
              <a:ext uri="{FF2B5EF4-FFF2-40B4-BE49-F238E27FC236}">
                <a16:creationId xmlns:a16="http://schemas.microsoft.com/office/drawing/2014/main" id="{3F6B90EC-00C3-DE6F-1A81-44EFFAFA5B0D}"/>
              </a:ext>
            </a:extLst>
          </p:cNvPr>
          <p:cNvGrpSpPr/>
          <p:nvPr/>
        </p:nvGrpSpPr>
        <p:grpSpPr>
          <a:xfrm>
            <a:off x="5076034" y="4326681"/>
            <a:ext cx="3267906" cy="1267697"/>
            <a:chOff x="1924777" y="3573010"/>
            <a:chExt cx="3119365" cy="1310264"/>
          </a:xfrm>
        </p:grpSpPr>
        <p:sp>
          <p:nvSpPr>
            <p:cNvPr id="7" name="矩形: 圆角 6">
              <a:extLst>
                <a:ext uri="{FF2B5EF4-FFF2-40B4-BE49-F238E27FC236}">
                  <a16:creationId xmlns:a16="http://schemas.microsoft.com/office/drawing/2014/main" id="{302853D9-6C71-2FA2-BB31-95164BB12FFB}"/>
                </a:ext>
              </a:extLst>
            </p:cNvPr>
            <p:cNvSpPr/>
            <p:nvPr/>
          </p:nvSpPr>
          <p:spPr bwMode="auto">
            <a:xfrm>
              <a:off x="1924777" y="3573010"/>
              <a:ext cx="1855765" cy="483058"/>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2CC37511-BAF1-5EC4-C84C-3F8D8A100AA3}"/>
                </a:ext>
              </a:extLst>
            </p:cNvPr>
            <p:cNvSpPr txBox="1"/>
            <p:nvPr/>
          </p:nvSpPr>
          <p:spPr>
            <a:xfrm>
              <a:off x="3772600" y="4533352"/>
              <a:ext cx="1271542" cy="349922"/>
            </a:xfrm>
            <a:prstGeom prst="rect">
              <a:avLst/>
            </a:prstGeom>
            <a:noFill/>
          </p:spPr>
          <p:txBody>
            <a:bodyPr wrap="square" rtlCol="0">
              <a:spAutoFit/>
            </a:bodyPr>
            <a:lstStyle/>
            <a:p>
              <a:r>
                <a:rPr lang="zh-CN" altLang="en-US" dirty="0"/>
                <a:t>设置权限</a:t>
              </a:r>
            </a:p>
          </p:txBody>
        </p:sp>
        <p:cxnSp>
          <p:nvCxnSpPr>
            <p:cNvPr id="9" name="直接箭头连接符 8">
              <a:extLst>
                <a:ext uri="{FF2B5EF4-FFF2-40B4-BE49-F238E27FC236}">
                  <a16:creationId xmlns:a16="http://schemas.microsoft.com/office/drawing/2014/main" id="{CF952106-48A8-033B-E8F1-25FDC6C8A89F}"/>
                </a:ext>
              </a:extLst>
            </p:cNvPr>
            <p:cNvCxnSpPr>
              <a:cxnSpLocks/>
              <a:stCxn id="8" idx="0"/>
              <a:endCxn id="7" idx="2"/>
            </p:cNvCxnSpPr>
            <p:nvPr/>
          </p:nvCxnSpPr>
          <p:spPr bwMode="auto">
            <a:xfrm flipH="1" flipV="1">
              <a:off x="2852660" y="4056068"/>
              <a:ext cx="1555711" cy="477284"/>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132378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00BDE-9655-4FE2-9E50-5DA0622A87FA}"/>
              </a:ext>
            </a:extLst>
          </p:cNvPr>
          <p:cNvSpPr>
            <a:spLocks noGrp="1"/>
          </p:cNvSpPr>
          <p:nvPr>
            <p:ph type="title"/>
          </p:nvPr>
        </p:nvSpPr>
        <p:spPr/>
        <p:txBody>
          <a:bodyPr/>
          <a:lstStyle/>
          <a:p>
            <a:r>
              <a:rPr lang="en-US" altLang="zh-CN" dirty="0"/>
              <a:t>4.1.</a:t>
            </a:r>
            <a:r>
              <a:rPr lang="zh-CN" altLang="en-US" sz="4400" dirty="0"/>
              <a:t>实现</a:t>
            </a:r>
            <a:r>
              <a:rPr lang="en-US" altLang="zh-CN" sz="4400" dirty="0"/>
              <a:t>xv6</a:t>
            </a:r>
            <a:r>
              <a:rPr lang="zh-CN" altLang="en-US" sz="4400" dirty="0"/>
              <a:t>内核线程</a:t>
            </a:r>
            <a:endParaRPr lang="zh-CN" altLang="en-US" dirty="0"/>
          </a:p>
        </p:txBody>
      </p:sp>
      <p:sp>
        <p:nvSpPr>
          <p:cNvPr id="3" name="文本框 2">
            <a:extLst>
              <a:ext uri="{FF2B5EF4-FFF2-40B4-BE49-F238E27FC236}">
                <a16:creationId xmlns:a16="http://schemas.microsoft.com/office/drawing/2014/main" id="{09A9F9BE-211B-30E7-9656-A247905F96CB}"/>
              </a:ext>
            </a:extLst>
          </p:cNvPr>
          <p:cNvSpPr txBox="1"/>
          <p:nvPr/>
        </p:nvSpPr>
        <p:spPr>
          <a:xfrm>
            <a:off x="971750" y="1593119"/>
            <a:ext cx="6912480" cy="1569660"/>
          </a:xfrm>
          <a:prstGeom prst="rect">
            <a:avLst/>
          </a:prstGeom>
          <a:noFill/>
        </p:spPr>
        <p:txBody>
          <a:bodyPr wrap="square" rtlCol="0">
            <a:spAutoFit/>
          </a:bodyPr>
          <a:lstStyle/>
          <a:p>
            <a:pPr marL="457200" indent="-457200">
              <a:buFont typeface="Wingdings" panose="05000000000000000000" pitchFamily="2" charset="2"/>
              <a:buChar char="p"/>
            </a:pPr>
            <a:r>
              <a:rPr lang="en-US" altLang="zh-CN" sz="2400" dirty="0"/>
              <a:t>4.1.1.	</a:t>
            </a:r>
            <a:r>
              <a:rPr lang="zh-CN" altLang="en-US" sz="2400" dirty="0"/>
              <a:t>修改</a:t>
            </a:r>
            <a:r>
              <a:rPr lang="en-US" altLang="zh-CN" sz="2400" dirty="0"/>
              <a:t>PCB</a:t>
            </a:r>
          </a:p>
          <a:p>
            <a:pPr marL="457200" indent="-457200">
              <a:buFont typeface="Wingdings" panose="05000000000000000000" pitchFamily="2" charset="2"/>
              <a:buChar char="p"/>
            </a:pPr>
            <a:r>
              <a:rPr lang="en-US" altLang="zh-CN" sz="2400" dirty="0"/>
              <a:t>4.1.2.	</a:t>
            </a:r>
            <a:r>
              <a:rPr lang="en-US" altLang="zh-CN" sz="2400" dirty="0" err="1"/>
              <a:t>sys_clone</a:t>
            </a:r>
            <a:r>
              <a:rPr lang="zh-CN" altLang="en-US" sz="2400" dirty="0"/>
              <a:t>和</a:t>
            </a:r>
            <a:r>
              <a:rPr lang="en-US" altLang="zh-CN" sz="2400" dirty="0" err="1"/>
              <a:t>sys_join</a:t>
            </a:r>
            <a:r>
              <a:rPr lang="zh-CN" altLang="en-US" sz="2400" dirty="0"/>
              <a:t>系统调用</a:t>
            </a:r>
            <a:endParaRPr lang="en-US" altLang="zh-CN" sz="2400" dirty="0"/>
          </a:p>
          <a:p>
            <a:pPr marL="457200" indent="-457200">
              <a:buFont typeface="Wingdings" panose="05000000000000000000" pitchFamily="2" charset="2"/>
              <a:buChar char="p"/>
            </a:pPr>
            <a:r>
              <a:rPr lang="en-US" altLang="zh-CN" sz="2400" dirty="0"/>
              <a:t>4.1.3.	</a:t>
            </a:r>
            <a:r>
              <a:rPr lang="zh-CN" altLang="en-US" sz="2400" dirty="0"/>
              <a:t>线程库的实现</a:t>
            </a:r>
            <a:endParaRPr lang="en-US" altLang="zh-CN" sz="2400" dirty="0"/>
          </a:p>
          <a:p>
            <a:pPr marL="457200" indent="-457200">
              <a:buFont typeface="Wingdings" panose="05000000000000000000" pitchFamily="2" charset="2"/>
              <a:buChar char="p"/>
            </a:pPr>
            <a:r>
              <a:rPr lang="en-US" altLang="zh-CN" sz="2400" dirty="0"/>
              <a:t>4.1.4.       </a:t>
            </a:r>
            <a:r>
              <a:rPr lang="zh-CN" altLang="en-US" sz="2400" dirty="0"/>
              <a:t>测试样例</a:t>
            </a:r>
          </a:p>
        </p:txBody>
      </p:sp>
    </p:spTree>
    <p:extLst>
      <p:ext uri="{BB962C8B-B14F-4D97-AF65-F5344CB8AC3E}">
        <p14:creationId xmlns:p14="http://schemas.microsoft.com/office/powerpoint/2010/main" val="1765887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29A34CF4-0FA5-324F-2BE9-55CA9544DD26}"/>
              </a:ext>
            </a:extLst>
          </p:cNvPr>
          <p:cNvSpPr>
            <a:spLocks noGrp="1"/>
          </p:cNvSpPr>
          <p:nvPr>
            <p:ph idx="1"/>
          </p:nvPr>
        </p:nvSpPr>
        <p:spPr>
          <a:xfrm>
            <a:off x="684530" y="1125857"/>
            <a:ext cx="8271510" cy="762635"/>
          </a:xfrm>
        </p:spPr>
        <p:txBody>
          <a:bodyPr/>
          <a:lstStyle/>
          <a:p>
            <a:r>
              <a:rPr lang="zh-CN" altLang="en-US" sz="2400" dirty="0">
                <a:ea typeface="+mn-ea"/>
                <a:cs typeface="+mn-cs"/>
              </a:rPr>
              <a:t>读写前判断</a:t>
            </a:r>
            <a:endParaRPr lang="en-US" altLang="zh-CN" sz="2400" dirty="0">
              <a:ea typeface="+mn-ea"/>
              <a:cs typeface="+mn-cs"/>
            </a:endParaRPr>
          </a:p>
        </p:txBody>
      </p:sp>
      <p:sp>
        <p:nvSpPr>
          <p:cNvPr id="3" name="文本框 2">
            <a:extLst>
              <a:ext uri="{FF2B5EF4-FFF2-40B4-BE49-F238E27FC236}">
                <a16:creationId xmlns:a16="http://schemas.microsoft.com/office/drawing/2014/main" id="{7A758A9C-64AB-6820-455F-2F06AFA662FD}"/>
              </a:ext>
            </a:extLst>
          </p:cNvPr>
          <p:cNvSpPr txBox="1"/>
          <p:nvPr/>
        </p:nvSpPr>
        <p:spPr>
          <a:xfrm>
            <a:off x="467715" y="1891342"/>
            <a:ext cx="4752330" cy="2831544"/>
          </a:xfrm>
          <a:prstGeom prst="rect">
            <a:avLst/>
          </a:prstGeom>
          <a:noFill/>
        </p:spPr>
        <p:txBody>
          <a:bodyPr wrap="square">
            <a:spAutoFit/>
          </a:bodyPr>
          <a:lstStyle/>
          <a:p>
            <a:pPr indent="266700" algn="ct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4-9 </a:t>
            </a: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具有权限检查的</a:t>
            </a:r>
            <a:r>
              <a:rPr lang="en-US" altLang="zh-CN" b="1" dirty="0" err="1">
                <a:effectLst/>
                <a:latin typeface="Calibri" panose="020F0502020204030204" pitchFamily="34" charset="0"/>
                <a:ea typeface="宋体" panose="02010600030101010101" pitchFamily="2" charset="-122"/>
                <a:cs typeface="Times New Roman" panose="02020603050405020304" pitchFamily="18" charset="0"/>
              </a:rPr>
              <a:t>fileread</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if(f-&gt;type == FD_INODE){   // </a:t>
            </a:r>
            <a:r>
              <a:rPr lang="zh-CN" altLang="en-US" dirty="0">
                <a:effectLst/>
                <a:latin typeface="楷体" panose="02010609060101010101" pitchFamily="49" charset="-122"/>
                <a:ea typeface="楷体" panose="02010609060101010101" pitchFamily="49" charset="-122"/>
                <a:cs typeface="Times New Roman" panose="02020603050405020304" pitchFamily="18" charset="0"/>
              </a:rPr>
              <a:t>文件类型</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ilock</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(f-&gt;</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ip</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 </a:t>
            </a:r>
            <a:r>
              <a:rPr lang="zh-CN" altLang="en-US" dirty="0">
                <a:effectLst/>
                <a:latin typeface="楷体" panose="02010609060101010101" pitchFamily="49" charset="-122"/>
                <a:ea typeface="楷体" panose="02010609060101010101" pitchFamily="49" charset="-122"/>
                <a:cs typeface="Times New Roman" panose="02020603050405020304" pitchFamily="18" charset="0"/>
              </a:rPr>
              <a:t>索引节点为临界资源</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if((f-&gt;</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ip</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-&gt;mode &amp; 1) == 0) { // </a:t>
            </a:r>
            <a:r>
              <a:rPr lang="zh-CN" altLang="en-US" dirty="0">
                <a:effectLst/>
                <a:latin typeface="楷体" panose="02010609060101010101" pitchFamily="49" charset="-122"/>
                <a:ea typeface="楷体" panose="02010609060101010101" pitchFamily="49" charset="-122"/>
                <a:cs typeface="Times New Roman" panose="02020603050405020304" pitchFamily="18" charset="0"/>
              </a:rPr>
              <a:t>不可读</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iunlock</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(f-&gt;</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ip</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return -1;//</a:t>
            </a:r>
            <a:r>
              <a:rPr lang="zh-CN" altLang="en-US" dirty="0">
                <a:effectLst/>
                <a:latin typeface="楷体" panose="02010609060101010101" pitchFamily="49" charset="-122"/>
                <a:ea typeface="楷体" panose="02010609060101010101" pitchFamily="49" charset="-122"/>
                <a:cs typeface="Times New Roman" panose="02020603050405020304" pitchFamily="18" charset="0"/>
              </a:rPr>
              <a:t>表示读操作失败</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12378225-575D-15E1-9D8E-5FE9EF01460B}"/>
              </a:ext>
            </a:extLst>
          </p:cNvPr>
          <p:cNvSpPr txBox="1"/>
          <p:nvPr/>
        </p:nvSpPr>
        <p:spPr>
          <a:xfrm>
            <a:off x="5011228" y="1888492"/>
            <a:ext cx="4087430" cy="4031873"/>
          </a:xfrm>
          <a:prstGeom prst="rect">
            <a:avLst/>
          </a:prstGeom>
          <a:noFill/>
        </p:spPr>
        <p:txBody>
          <a:bodyPr wrap="square">
            <a:spAutoFit/>
          </a:bodyPr>
          <a:lstStyle/>
          <a:p>
            <a:pPr indent="266700" algn="ct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4-10 </a:t>
            </a: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具有权限检查的</a:t>
            </a:r>
            <a:r>
              <a:rPr lang="en-US" altLang="zh-CN" b="1" dirty="0" err="1">
                <a:effectLst/>
                <a:latin typeface="Calibri" panose="020F0502020204030204" pitchFamily="34" charset="0"/>
                <a:ea typeface="宋体" panose="02010600030101010101" pitchFamily="2" charset="-122"/>
                <a:cs typeface="Times New Roman" panose="02020603050405020304" pitchFamily="18" charset="0"/>
              </a:rPr>
              <a:t>filewrite</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if(f-&gt;type == FD_INODE){</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begin_op</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ilock</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(f-&gt;</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ip</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if((f-&gt;</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ip</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-&gt;mode &amp; 2) == 0){ // </a:t>
            </a:r>
            <a:r>
              <a:rPr lang="zh-CN" altLang="en-US" dirty="0">
                <a:effectLst/>
                <a:latin typeface="楷体" panose="02010609060101010101" pitchFamily="49" charset="-122"/>
                <a:ea typeface="楷体" panose="02010609060101010101" pitchFamily="49" charset="-122"/>
                <a:cs typeface="Times New Roman" panose="02020603050405020304" pitchFamily="18" charset="0"/>
              </a:rPr>
              <a:t>判断是否可写</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iunlock</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(f-&gt;</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ip</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end_op</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return -1;    //</a:t>
            </a:r>
            <a:r>
              <a:rPr lang="zh-CN" altLang="en-US" dirty="0">
                <a:effectLst/>
                <a:latin typeface="楷体" panose="02010609060101010101" pitchFamily="49" charset="-122"/>
                <a:ea typeface="楷体" panose="02010609060101010101" pitchFamily="49" charset="-122"/>
                <a:cs typeface="Times New Roman" panose="02020603050405020304" pitchFamily="18" charset="0"/>
              </a:rPr>
              <a:t>表示写操作失败</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iunlock</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(f-&gt;</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ip</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end_op</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a:pPr>
            <a:endParaRPr lang="zh-CN" altLang="zh-CN"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24" name="组合 23">
            <a:extLst>
              <a:ext uri="{FF2B5EF4-FFF2-40B4-BE49-F238E27FC236}">
                <a16:creationId xmlns:a16="http://schemas.microsoft.com/office/drawing/2014/main" id="{66BFBA05-BA15-C5DE-E050-2A565710F222}"/>
              </a:ext>
            </a:extLst>
          </p:cNvPr>
          <p:cNvGrpSpPr/>
          <p:nvPr/>
        </p:nvGrpSpPr>
        <p:grpSpPr>
          <a:xfrm>
            <a:off x="1187766" y="2637465"/>
            <a:ext cx="6405710" cy="3042785"/>
            <a:chOff x="1187766" y="2637465"/>
            <a:chExt cx="6405710" cy="3042785"/>
          </a:xfrm>
        </p:grpSpPr>
        <p:grpSp>
          <p:nvGrpSpPr>
            <p:cNvPr id="6" name="组合 5">
              <a:extLst>
                <a:ext uri="{FF2B5EF4-FFF2-40B4-BE49-F238E27FC236}">
                  <a16:creationId xmlns:a16="http://schemas.microsoft.com/office/drawing/2014/main" id="{5AEB187B-28E1-6156-898E-8535DFB0D969}"/>
                </a:ext>
              </a:extLst>
            </p:cNvPr>
            <p:cNvGrpSpPr/>
            <p:nvPr/>
          </p:nvGrpSpPr>
          <p:grpSpPr>
            <a:xfrm>
              <a:off x="1187766" y="2637465"/>
              <a:ext cx="2945008" cy="3042785"/>
              <a:chOff x="1438345" y="1684682"/>
              <a:chExt cx="4732045" cy="3144959"/>
            </a:xfrm>
          </p:grpSpPr>
          <p:sp>
            <p:nvSpPr>
              <p:cNvPr id="7" name="矩形: 圆角 6">
                <a:extLst>
                  <a:ext uri="{FF2B5EF4-FFF2-40B4-BE49-F238E27FC236}">
                    <a16:creationId xmlns:a16="http://schemas.microsoft.com/office/drawing/2014/main" id="{C4095AFB-D5F7-9215-4F36-8D312F6A1AC4}"/>
                  </a:ext>
                </a:extLst>
              </p:cNvPr>
              <p:cNvSpPr/>
              <p:nvPr/>
            </p:nvSpPr>
            <p:spPr bwMode="auto">
              <a:xfrm>
                <a:off x="1901135" y="1684682"/>
                <a:ext cx="2661049" cy="371577"/>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2282760C-1188-B27A-DA37-F1A36C4A423A}"/>
                  </a:ext>
                </a:extLst>
              </p:cNvPr>
              <p:cNvSpPr txBox="1"/>
              <p:nvPr/>
            </p:nvSpPr>
            <p:spPr>
              <a:xfrm>
                <a:off x="1438345" y="3970740"/>
                <a:ext cx="4732045" cy="858901"/>
              </a:xfrm>
              <a:prstGeom prst="rect">
                <a:avLst/>
              </a:prstGeom>
              <a:noFill/>
            </p:spPr>
            <p:txBody>
              <a:bodyPr wrap="square" rtlCol="0">
                <a:spAutoFit/>
              </a:bodyPr>
              <a:lstStyle/>
              <a:p>
                <a:r>
                  <a:rPr lang="zh-CN" altLang="en-US" dirty="0"/>
                  <a:t>在原有的逻辑上加上读写控制。</a:t>
                </a:r>
                <a:endParaRPr lang="en-US" altLang="zh-CN" dirty="0"/>
              </a:p>
              <a:p>
                <a:r>
                  <a:rPr lang="en-US" altLang="zh-CN" dirty="0"/>
                  <a:t>1</a:t>
                </a:r>
                <a:r>
                  <a:rPr lang="zh-CN" altLang="en-US" dirty="0"/>
                  <a:t>表示只读，</a:t>
                </a:r>
                <a:r>
                  <a:rPr lang="en-US" altLang="zh-CN" dirty="0"/>
                  <a:t>2</a:t>
                </a:r>
                <a:r>
                  <a:rPr lang="zh-CN" altLang="en-US" dirty="0"/>
                  <a:t>表示只写</a:t>
                </a:r>
                <a:endParaRPr lang="en-US" altLang="zh-CN" dirty="0"/>
              </a:p>
              <a:p>
                <a:r>
                  <a:rPr lang="en-US" altLang="zh-CN" dirty="0"/>
                  <a:t>3</a:t>
                </a:r>
                <a:r>
                  <a:rPr lang="zh-CN" altLang="en-US" dirty="0"/>
                  <a:t>表示可读可写</a:t>
                </a:r>
              </a:p>
            </p:txBody>
          </p:sp>
          <p:cxnSp>
            <p:nvCxnSpPr>
              <p:cNvPr id="9" name="直接箭头连接符 8">
                <a:extLst>
                  <a:ext uri="{FF2B5EF4-FFF2-40B4-BE49-F238E27FC236}">
                    <a16:creationId xmlns:a16="http://schemas.microsoft.com/office/drawing/2014/main" id="{16722867-377A-3780-3FEB-B86F7F86D9C5}"/>
                  </a:ext>
                </a:extLst>
              </p:cNvPr>
              <p:cNvCxnSpPr>
                <a:cxnSpLocks/>
                <a:stCxn id="8" idx="0"/>
                <a:endCxn id="7" idx="2"/>
              </p:cNvCxnSpPr>
              <p:nvPr/>
            </p:nvCxnSpPr>
            <p:spPr bwMode="auto">
              <a:xfrm flipH="1" flipV="1">
                <a:off x="3231660" y="2056259"/>
                <a:ext cx="572708" cy="1914481"/>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
          <p:nvSpPr>
            <p:cNvPr id="14" name="矩形: 圆角 13">
              <a:extLst>
                <a:ext uri="{FF2B5EF4-FFF2-40B4-BE49-F238E27FC236}">
                  <a16:creationId xmlns:a16="http://schemas.microsoft.com/office/drawing/2014/main" id="{54E48C81-F69A-A742-AE68-88B744FFC075}"/>
                </a:ext>
              </a:extLst>
            </p:cNvPr>
            <p:cNvSpPr/>
            <p:nvPr/>
          </p:nvSpPr>
          <p:spPr bwMode="auto">
            <a:xfrm>
              <a:off x="6045398" y="2947379"/>
              <a:ext cx="1548078" cy="359505"/>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cxnSp>
          <p:nvCxnSpPr>
            <p:cNvPr id="15" name="直接箭头连接符 14">
              <a:extLst>
                <a:ext uri="{FF2B5EF4-FFF2-40B4-BE49-F238E27FC236}">
                  <a16:creationId xmlns:a16="http://schemas.microsoft.com/office/drawing/2014/main" id="{971CA8BD-8E27-BA33-060B-68DDA314C391}"/>
                </a:ext>
              </a:extLst>
            </p:cNvPr>
            <p:cNvCxnSpPr>
              <a:cxnSpLocks/>
              <a:stCxn id="8" idx="3"/>
              <a:endCxn id="14" idx="2"/>
            </p:cNvCxnSpPr>
            <p:nvPr/>
          </p:nvCxnSpPr>
          <p:spPr bwMode="auto">
            <a:xfrm flipV="1">
              <a:off x="4132774" y="3306884"/>
              <a:ext cx="2686663" cy="1957868"/>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3108350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29A34CF4-0FA5-324F-2BE9-55CA9544DD26}"/>
              </a:ext>
            </a:extLst>
          </p:cNvPr>
          <p:cNvSpPr>
            <a:spLocks noGrp="1"/>
          </p:cNvSpPr>
          <p:nvPr>
            <p:ph idx="1"/>
          </p:nvPr>
        </p:nvSpPr>
        <p:spPr>
          <a:xfrm>
            <a:off x="684530" y="1125857"/>
            <a:ext cx="8271510" cy="1244153"/>
          </a:xfrm>
        </p:spPr>
        <p:txBody>
          <a:bodyPr/>
          <a:lstStyle/>
          <a:p>
            <a:r>
              <a:rPr lang="zh-CN" altLang="en-US" sz="2400" dirty="0">
                <a:ea typeface="+mn-ea"/>
                <a:cs typeface="+mn-cs"/>
              </a:rPr>
              <a:t>测试</a:t>
            </a:r>
            <a:endParaRPr lang="en-GB" altLang="zh-CN" sz="2400" dirty="0">
              <a:ea typeface="+mn-ea"/>
              <a:cs typeface="+mn-cs"/>
            </a:endParaRPr>
          </a:p>
          <a:p>
            <a:pPr lvl="1"/>
            <a:r>
              <a:rPr lang="zh-CN" altLang="en-US" sz="2000" dirty="0">
                <a:solidFill>
                  <a:srgbClr val="FF0000"/>
                </a:solidFill>
                <a:ea typeface="+mn-ea"/>
                <a:cs typeface="+mn-cs"/>
              </a:rPr>
              <a:t>编写用户程序</a:t>
            </a:r>
            <a:r>
              <a:rPr lang="en-US" altLang="zh-CN" sz="2000" dirty="0" err="1">
                <a:solidFill>
                  <a:srgbClr val="FF0000"/>
                </a:solidFill>
                <a:ea typeface="+mn-ea"/>
                <a:cs typeface="+mn-cs"/>
              </a:rPr>
              <a:t>chmod</a:t>
            </a:r>
            <a:r>
              <a:rPr lang="zh-CN" altLang="en-US" sz="2000" dirty="0">
                <a:solidFill>
                  <a:srgbClr val="FF0000"/>
                </a:solidFill>
                <a:ea typeface="+mn-ea"/>
                <a:cs typeface="+mn-cs"/>
              </a:rPr>
              <a:t>用于设置文件权限</a:t>
            </a:r>
            <a:endParaRPr lang="en-US" altLang="zh-CN" sz="2000" dirty="0">
              <a:solidFill>
                <a:srgbClr val="FF0000"/>
              </a:solidFill>
              <a:ea typeface="+mn-ea"/>
              <a:cs typeface="+mn-cs"/>
            </a:endParaRPr>
          </a:p>
          <a:p>
            <a:pPr lvl="1"/>
            <a:r>
              <a:rPr lang="zh-CN" altLang="en-US" sz="2000" dirty="0">
                <a:ea typeface="+mn-ea"/>
                <a:cs typeface="+mn-cs"/>
              </a:rPr>
              <a:t>分别测试 可读可写，可读不可写，可写不可读三种情况</a:t>
            </a:r>
            <a:endParaRPr lang="en-US" altLang="zh-CN" sz="2000" dirty="0"/>
          </a:p>
        </p:txBody>
      </p:sp>
      <p:sp>
        <p:nvSpPr>
          <p:cNvPr id="3" name="文本框 2">
            <a:extLst>
              <a:ext uri="{FF2B5EF4-FFF2-40B4-BE49-F238E27FC236}">
                <a16:creationId xmlns:a16="http://schemas.microsoft.com/office/drawing/2014/main" id="{00212895-7504-FA67-32BF-774E0370B1CB}"/>
              </a:ext>
            </a:extLst>
          </p:cNvPr>
          <p:cNvSpPr txBox="1"/>
          <p:nvPr/>
        </p:nvSpPr>
        <p:spPr>
          <a:xfrm>
            <a:off x="1187765" y="2322832"/>
            <a:ext cx="5040350" cy="3816429"/>
          </a:xfrm>
          <a:prstGeom prst="rect">
            <a:avLst/>
          </a:prstGeom>
          <a:noFill/>
        </p:spPr>
        <p:txBody>
          <a:bodyPr wrap="square">
            <a:spAutoFit/>
          </a:bodyPr>
          <a:lstStyle/>
          <a:p>
            <a:pPr indent="266700" algn="ct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4-11 </a:t>
            </a:r>
            <a:r>
              <a:rPr lang="en-GB" altLang="zh-CN" b="1" dirty="0" err="1">
                <a:effectLst/>
                <a:latin typeface="Calibri" panose="020F0502020204030204" pitchFamily="34" charset="0"/>
                <a:ea typeface="宋体" panose="02010600030101010101" pitchFamily="2" charset="-122"/>
                <a:cs typeface="Times New Roman" panose="02020603050405020304" pitchFamily="18" charset="0"/>
              </a:rPr>
              <a:t>chmod</a:t>
            </a: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程序</a:t>
            </a:r>
            <a:endParaRPr lang="en-US" altLang="zh-CN" b="1"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#include"kernel/types.h"</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#include"kernel/stat.h"</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#include"user/user.h"</a:t>
            </a:r>
          </a:p>
          <a:p>
            <a:pPr marL="342900" lvl="0" indent="-342900" algn="just">
              <a:buFont typeface="+mj-lt"/>
              <a:buAutoNum type="arabicPeriod"/>
            </a:pPr>
            <a:r>
              <a:rPr lang="en-GB" altLang="zh-CN" dirty="0">
                <a:latin typeface="楷体" panose="02010609060101010101" pitchFamily="49" charset="-122"/>
                <a:ea typeface="楷体" panose="02010609060101010101" pitchFamily="49" charset="-122"/>
                <a:cs typeface="Times New Roman" panose="02020603050405020304" pitchFamily="18" charset="0"/>
              </a:rPr>
              <a:t> </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int</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main(int </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argc</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char *</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argv</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if(</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argc</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&lt;= 2) {</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printf</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("format: </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chmod</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pathname mode\n");</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	    </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chmod</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argv</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[1], </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atoi</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argv</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[2]));</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exit(0);</a:t>
            </a: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6" name="组合 5">
            <a:extLst>
              <a:ext uri="{FF2B5EF4-FFF2-40B4-BE49-F238E27FC236}">
                <a16:creationId xmlns:a16="http://schemas.microsoft.com/office/drawing/2014/main" id="{86DCEEA4-F2A5-87B1-3558-24A6C1FB24D9}"/>
              </a:ext>
            </a:extLst>
          </p:cNvPr>
          <p:cNvGrpSpPr/>
          <p:nvPr/>
        </p:nvGrpSpPr>
        <p:grpSpPr>
          <a:xfrm>
            <a:off x="1808128" y="4782405"/>
            <a:ext cx="4780013" cy="1513916"/>
            <a:chOff x="1924777" y="3573010"/>
            <a:chExt cx="4562740" cy="1564752"/>
          </a:xfrm>
        </p:grpSpPr>
        <p:sp>
          <p:nvSpPr>
            <p:cNvPr id="8" name="矩形: 圆角 7">
              <a:extLst>
                <a:ext uri="{FF2B5EF4-FFF2-40B4-BE49-F238E27FC236}">
                  <a16:creationId xmlns:a16="http://schemas.microsoft.com/office/drawing/2014/main" id="{324B4E8F-211A-0351-5270-C34EBDB10E7B}"/>
                </a:ext>
              </a:extLst>
            </p:cNvPr>
            <p:cNvSpPr/>
            <p:nvPr/>
          </p:nvSpPr>
          <p:spPr bwMode="auto">
            <a:xfrm>
              <a:off x="1924777" y="3573010"/>
              <a:ext cx="3050634" cy="483058"/>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0" name="文本框 9">
              <a:extLst>
                <a:ext uri="{FF2B5EF4-FFF2-40B4-BE49-F238E27FC236}">
                  <a16:creationId xmlns:a16="http://schemas.microsoft.com/office/drawing/2014/main" id="{58DA5835-9E41-D9BA-4314-824A86C70537}"/>
                </a:ext>
              </a:extLst>
            </p:cNvPr>
            <p:cNvSpPr txBox="1"/>
            <p:nvPr/>
          </p:nvSpPr>
          <p:spPr>
            <a:xfrm>
              <a:off x="3772600" y="4533351"/>
              <a:ext cx="2714917" cy="604411"/>
            </a:xfrm>
            <a:prstGeom prst="rect">
              <a:avLst/>
            </a:prstGeom>
            <a:noFill/>
          </p:spPr>
          <p:txBody>
            <a:bodyPr wrap="square" rtlCol="0">
              <a:spAutoFit/>
            </a:bodyPr>
            <a:lstStyle/>
            <a:p>
              <a:r>
                <a:rPr lang="zh-CN" altLang="en-US" dirty="0"/>
                <a:t>用户传入的参数</a:t>
              </a:r>
              <a:r>
                <a:rPr lang="en-US" altLang="zh-CN" dirty="0"/>
                <a:t>1</a:t>
              </a:r>
              <a:r>
                <a:rPr lang="zh-CN" altLang="en-US" dirty="0"/>
                <a:t>作为文件名，参数</a:t>
              </a:r>
              <a:r>
                <a:rPr lang="en-US" altLang="zh-CN" dirty="0"/>
                <a:t>2</a:t>
              </a:r>
              <a:r>
                <a:rPr lang="zh-CN" altLang="en-US" dirty="0"/>
                <a:t>作为文件权限</a:t>
              </a:r>
            </a:p>
          </p:txBody>
        </p:sp>
        <p:cxnSp>
          <p:nvCxnSpPr>
            <p:cNvPr id="14" name="直接箭头连接符 13">
              <a:extLst>
                <a:ext uri="{FF2B5EF4-FFF2-40B4-BE49-F238E27FC236}">
                  <a16:creationId xmlns:a16="http://schemas.microsoft.com/office/drawing/2014/main" id="{8DAB0FF2-818E-4960-F506-5F27183D3C6D}"/>
                </a:ext>
              </a:extLst>
            </p:cNvPr>
            <p:cNvCxnSpPr>
              <a:cxnSpLocks/>
              <a:stCxn id="10" idx="0"/>
              <a:endCxn id="8" idx="2"/>
            </p:cNvCxnSpPr>
            <p:nvPr/>
          </p:nvCxnSpPr>
          <p:spPr bwMode="auto">
            <a:xfrm flipH="1" flipV="1">
              <a:off x="3450094" y="4056068"/>
              <a:ext cx="1679965" cy="477283"/>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337210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29A34CF4-0FA5-324F-2BE9-55CA9544DD26}"/>
              </a:ext>
            </a:extLst>
          </p:cNvPr>
          <p:cNvSpPr>
            <a:spLocks noGrp="1"/>
          </p:cNvSpPr>
          <p:nvPr>
            <p:ph idx="1"/>
          </p:nvPr>
        </p:nvSpPr>
        <p:spPr>
          <a:xfrm>
            <a:off x="684530" y="1125857"/>
            <a:ext cx="8271510" cy="1244153"/>
          </a:xfrm>
        </p:spPr>
        <p:txBody>
          <a:bodyPr/>
          <a:lstStyle/>
          <a:p>
            <a:r>
              <a:rPr lang="zh-CN" altLang="en-US" sz="2400" dirty="0">
                <a:ea typeface="+mn-ea"/>
                <a:cs typeface="+mn-cs"/>
              </a:rPr>
              <a:t>测试</a:t>
            </a:r>
            <a:endParaRPr lang="en-GB" altLang="zh-CN" sz="2400" dirty="0">
              <a:ea typeface="+mn-ea"/>
              <a:cs typeface="+mn-cs"/>
            </a:endParaRPr>
          </a:p>
          <a:p>
            <a:pPr lvl="1"/>
            <a:r>
              <a:rPr lang="zh-CN" altLang="en-US" sz="2000" dirty="0">
                <a:ea typeface="+mn-ea"/>
                <a:cs typeface="+mn-cs"/>
              </a:rPr>
              <a:t>编写用户程序</a:t>
            </a:r>
            <a:r>
              <a:rPr lang="en-US" altLang="zh-CN" sz="2000" dirty="0" err="1">
                <a:ea typeface="+mn-ea"/>
                <a:cs typeface="+mn-cs"/>
              </a:rPr>
              <a:t>chmod</a:t>
            </a:r>
            <a:r>
              <a:rPr lang="zh-CN" altLang="en-US" sz="2000" dirty="0">
                <a:ea typeface="+mn-ea"/>
                <a:cs typeface="+mn-cs"/>
              </a:rPr>
              <a:t>用于设置文件权限</a:t>
            </a:r>
            <a:endParaRPr lang="en-US" altLang="zh-CN" sz="2000" dirty="0">
              <a:ea typeface="+mn-ea"/>
              <a:cs typeface="+mn-cs"/>
            </a:endParaRPr>
          </a:p>
          <a:p>
            <a:pPr lvl="1"/>
            <a:r>
              <a:rPr lang="zh-CN" altLang="en-US" sz="2000" dirty="0">
                <a:ea typeface="+mn-ea"/>
                <a:cs typeface="+mn-cs"/>
              </a:rPr>
              <a:t>分别</a:t>
            </a:r>
            <a:r>
              <a:rPr lang="zh-CN" altLang="en-US" sz="2000" dirty="0">
                <a:solidFill>
                  <a:srgbClr val="FF0000"/>
                </a:solidFill>
                <a:ea typeface="+mn-ea"/>
                <a:cs typeface="+mn-cs"/>
              </a:rPr>
              <a:t>测试 可读可写</a:t>
            </a:r>
            <a:r>
              <a:rPr lang="zh-CN" altLang="en-US" sz="2000" dirty="0">
                <a:ea typeface="+mn-ea"/>
                <a:cs typeface="+mn-cs"/>
              </a:rPr>
              <a:t>，可读不可写，可写不可读三种情况</a:t>
            </a:r>
            <a:endParaRPr lang="en-US" altLang="zh-CN" sz="2000" dirty="0"/>
          </a:p>
        </p:txBody>
      </p:sp>
      <p:sp>
        <p:nvSpPr>
          <p:cNvPr id="7" name="文本框 6">
            <a:extLst>
              <a:ext uri="{FF2B5EF4-FFF2-40B4-BE49-F238E27FC236}">
                <a16:creationId xmlns:a16="http://schemas.microsoft.com/office/drawing/2014/main" id="{1F538C5A-20C0-AA7C-8920-8F3EF2B2596B}"/>
              </a:ext>
            </a:extLst>
          </p:cNvPr>
          <p:cNvSpPr txBox="1"/>
          <p:nvPr/>
        </p:nvSpPr>
        <p:spPr>
          <a:xfrm>
            <a:off x="1017620" y="2370010"/>
            <a:ext cx="6002549" cy="3139321"/>
          </a:xfrm>
          <a:prstGeom prst="rect">
            <a:avLst/>
          </a:prstGeom>
          <a:solidFill>
            <a:schemeClr val="bg1"/>
          </a:solidFill>
          <a:ln>
            <a:solidFill>
              <a:srgbClr val="00B050"/>
            </a:solidFill>
          </a:ln>
        </p:spPr>
        <p:txBody>
          <a:bodyPr wrap="square">
            <a:spAutoFit/>
          </a:bodyPr>
          <a:lstStyle/>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echo hello &gt; content   # </a:t>
            </a:r>
            <a:r>
              <a:rPr lang="zh-CN" altLang="en-US" dirty="0">
                <a:latin typeface="MS Gothic" panose="020B0609070205080204" pitchFamily="49" charset="-128"/>
                <a:ea typeface="MS Gothic" panose="020B0609070205080204" pitchFamily="49" charset="-128"/>
                <a:cs typeface="微软雅黑" panose="020B0503020204020204" pitchFamily="34" charset="-122"/>
              </a:rPr>
              <a:t>利用重定向生成 </a:t>
            </a:r>
            <a:r>
              <a:rPr lang="en-US" altLang="zh-CN" dirty="0">
                <a:latin typeface="MS Gothic" panose="020B0609070205080204" pitchFamily="49" charset="-128"/>
                <a:ea typeface="MS Gothic" panose="020B0609070205080204" pitchFamily="49" charset="-128"/>
                <a:cs typeface="微软雅黑" panose="020B0503020204020204" pitchFamily="34" charset="-122"/>
              </a:rPr>
              <a:t>content </a:t>
            </a:r>
            <a:r>
              <a:rPr lang="zh-CN" altLang="en-US" dirty="0">
                <a:latin typeface="MS Gothic" panose="020B0609070205080204" pitchFamily="49" charset="-128"/>
                <a:ea typeface="MS Gothic" panose="020B0609070205080204" pitchFamily="49" charset="-128"/>
                <a:cs typeface="微软雅黑" panose="020B0503020204020204" pitchFamily="34" charset="-122"/>
              </a:rPr>
              <a:t>文件</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ls                     # </a:t>
            </a:r>
            <a:r>
              <a:rPr lang="zh-CN" altLang="en-US" dirty="0">
                <a:latin typeface="MS Gothic" panose="020B0609070205080204" pitchFamily="49" charset="-128"/>
                <a:ea typeface="MS Gothic" panose="020B0609070205080204" pitchFamily="49" charset="-128"/>
                <a:cs typeface="微软雅黑" panose="020B0503020204020204" pitchFamily="34" charset="-122"/>
              </a:rPr>
              <a:t>显示 </a:t>
            </a:r>
            <a:r>
              <a:rPr lang="en-US" altLang="zh-CN" dirty="0">
                <a:latin typeface="MS Gothic" panose="020B0609070205080204" pitchFamily="49" charset="-128"/>
                <a:ea typeface="MS Gothic" panose="020B0609070205080204" pitchFamily="49" charset="-128"/>
                <a:cs typeface="微软雅黑" panose="020B0503020204020204" pitchFamily="34" charset="-122"/>
              </a:rPr>
              <a:t>content </a:t>
            </a:r>
            <a:r>
              <a:rPr lang="zh-CN" altLang="en-US" dirty="0">
                <a:latin typeface="MS Gothic" panose="020B0609070205080204" pitchFamily="49" charset="-128"/>
                <a:ea typeface="MS Gothic" panose="020B0609070205080204" pitchFamily="49" charset="-128"/>
                <a:cs typeface="微软雅黑" panose="020B0503020204020204" pitchFamily="34" charset="-122"/>
              </a:rPr>
              <a:t>文件属性</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content        3 2 18 6  # 3 </a:t>
            </a:r>
            <a:r>
              <a:rPr lang="zh-CN" altLang="en-US" dirty="0">
                <a:latin typeface="MS Gothic" panose="020B0609070205080204" pitchFamily="49" charset="-128"/>
                <a:ea typeface="MS Gothic" panose="020B0609070205080204" pitchFamily="49" charset="-128"/>
                <a:cs typeface="微软雅黑" panose="020B0503020204020204" pitchFamily="34" charset="-122"/>
              </a:rPr>
              <a:t>表示可读可写</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cat content            # </a:t>
            </a:r>
            <a:r>
              <a:rPr lang="zh-CN" altLang="en-US" dirty="0">
                <a:latin typeface="MS Gothic" panose="020B0609070205080204" pitchFamily="49" charset="-128"/>
                <a:ea typeface="MS Gothic" panose="020B0609070205080204" pitchFamily="49" charset="-128"/>
                <a:cs typeface="微软雅黑" panose="020B0503020204020204" pitchFamily="34" charset="-122"/>
              </a:rPr>
              <a:t>读 </a:t>
            </a:r>
            <a:r>
              <a:rPr lang="en-US" altLang="zh-CN" dirty="0">
                <a:latin typeface="MS Gothic" panose="020B0609070205080204" pitchFamily="49" charset="-128"/>
                <a:ea typeface="MS Gothic" panose="020B0609070205080204" pitchFamily="49" charset="-128"/>
                <a:cs typeface="微软雅黑" panose="020B0503020204020204" pitchFamily="34" charset="-122"/>
              </a:rPr>
              <a:t>content </a:t>
            </a:r>
            <a:r>
              <a:rPr lang="zh-CN" altLang="en-US" dirty="0">
                <a:latin typeface="MS Gothic" panose="020B0609070205080204" pitchFamily="49" charset="-128"/>
                <a:ea typeface="MS Gothic" panose="020B0609070205080204" pitchFamily="49" charset="-128"/>
                <a:cs typeface="微软雅黑" panose="020B0503020204020204" pitchFamily="34" charset="-122"/>
              </a:rPr>
              <a:t>的内容</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hello                    # </a:t>
            </a:r>
            <a:r>
              <a:rPr lang="zh-CN" altLang="en-US" dirty="0">
                <a:latin typeface="MS Gothic" panose="020B0609070205080204" pitchFamily="49" charset="-128"/>
                <a:ea typeface="MS Gothic" panose="020B0609070205080204" pitchFamily="49" charset="-128"/>
                <a:cs typeface="微软雅黑" panose="020B0503020204020204" pitchFamily="34" charset="-122"/>
              </a:rPr>
              <a:t>成功读取</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echo world &gt; content   # </a:t>
            </a:r>
            <a:r>
              <a:rPr lang="zh-CN" altLang="en-US" dirty="0">
                <a:latin typeface="MS Gothic" panose="020B0609070205080204" pitchFamily="49" charset="-128"/>
                <a:ea typeface="MS Gothic" panose="020B0609070205080204" pitchFamily="49" charset="-128"/>
                <a:cs typeface="微软雅黑" panose="020B0503020204020204" pitchFamily="34" charset="-122"/>
              </a:rPr>
              <a:t>修改 </a:t>
            </a:r>
            <a:r>
              <a:rPr lang="en-US" altLang="zh-CN" dirty="0">
                <a:latin typeface="MS Gothic" panose="020B0609070205080204" pitchFamily="49" charset="-128"/>
                <a:ea typeface="MS Gothic" panose="020B0609070205080204" pitchFamily="49" charset="-128"/>
                <a:cs typeface="微软雅黑" panose="020B0503020204020204" pitchFamily="34" charset="-122"/>
              </a:rPr>
              <a:t>content </a:t>
            </a:r>
            <a:r>
              <a:rPr lang="zh-CN" altLang="en-US" dirty="0">
                <a:latin typeface="MS Gothic" panose="020B0609070205080204" pitchFamily="49" charset="-128"/>
                <a:ea typeface="MS Gothic" panose="020B0609070205080204" pitchFamily="49" charset="-128"/>
                <a:cs typeface="微软雅黑" panose="020B0503020204020204" pitchFamily="34" charset="-122"/>
              </a:rPr>
              <a:t>内容</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cat content            # </a:t>
            </a:r>
            <a:r>
              <a:rPr lang="zh-CN" altLang="en-US" dirty="0">
                <a:latin typeface="MS Gothic" panose="020B0609070205080204" pitchFamily="49" charset="-128"/>
                <a:ea typeface="MS Gothic" panose="020B0609070205080204" pitchFamily="49" charset="-128"/>
                <a:cs typeface="微软雅黑" panose="020B0503020204020204" pitchFamily="34" charset="-122"/>
              </a:rPr>
              <a:t>查看内容</a:t>
            </a:r>
            <a:r>
              <a:rPr lang="en-US" altLang="zh-CN" dirty="0">
                <a:latin typeface="MS Gothic" panose="020B0609070205080204" pitchFamily="49" charset="-128"/>
                <a:ea typeface="MS Gothic" panose="020B0609070205080204" pitchFamily="49" charset="-128"/>
                <a:cs typeface="微软雅黑" panose="020B0503020204020204" pitchFamily="34" charset="-122"/>
              </a:rPr>
              <a:t>, </a:t>
            </a:r>
            <a:r>
              <a:rPr lang="zh-CN" altLang="en-US" dirty="0">
                <a:latin typeface="MS Gothic" panose="020B0609070205080204" pitchFamily="49" charset="-128"/>
                <a:ea typeface="MS Gothic" panose="020B0609070205080204" pitchFamily="49" charset="-128"/>
                <a:cs typeface="微软雅黑" panose="020B0503020204020204" pitchFamily="34" charset="-122"/>
              </a:rPr>
              <a:t>发现修改成功</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world</a:t>
            </a:r>
          </a:p>
        </p:txBody>
      </p:sp>
    </p:spTree>
    <p:extLst>
      <p:ext uri="{BB962C8B-B14F-4D97-AF65-F5344CB8AC3E}">
        <p14:creationId xmlns:p14="http://schemas.microsoft.com/office/powerpoint/2010/main" val="151328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29A34CF4-0FA5-324F-2BE9-55CA9544DD26}"/>
              </a:ext>
            </a:extLst>
          </p:cNvPr>
          <p:cNvSpPr>
            <a:spLocks noGrp="1"/>
          </p:cNvSpPr>
          <p:nvPr>
            <p:ph idx="1"/>
          </p:nvPr>
        </p:nvSpPr>
        <p:spPr>
          <a:xfrm>
            <a:off x="684530" y="1125857"/>
            <a:ext cx="8271510" cy="1244153"/>
          </a:xfrm>
        </p:spPr>
        <p:txBody>
          <a:bodyPr/>
          <a:lstStyle/>
          <a:p>
            <a:r>
              <a:rPr lang="zh-CN" altLang="en-US" sz="2400" dirty="0">
                <a:ea typeface="+mn-ea"/>
                <a:cs typeface="+mn-cs"/>
              </a:rPr>
              <a:t>测试</a:t>
            </a:r>
            <a:endParaRPr lang="en-GB" altLang="zh-CN" sz="2400" dirty="0">
              <a:ea typeface="+mn-ea"/>
              <a:cs typeface="+mn-cs"/>
            </a:endParaRPr>
          </a:p>
          <a:p>
            <a:pPr lvl="1"/>
            <a:r>
              <a:rPr lang="zh-CN" altLang="en-US" sz="2000" dirty="0">
                <a:ea typeface="+mn-ea"/>
                <a:cs typeface="+mn-cs"/>
              </a:rPr>
              <a:t>编写用户程序</a:t>
            </a:r>
            <a:r>
              <a:rPr lang="en-US" altLang="zh-CN" sz="2000" dirty="0" err="1">
                <a:ea typeface="+mn-ea"/>
                <a:cs typeface="+mn-cs"/>
              </a:rPr>
              <a:t>chmod</a:t>
            </a:r>
            <a:r>
              <a:rPr lang="zh-CN" altLang="en-US" sz="2000" dirty="0">
                <a:ea typeface="+mn-ea"/>
                <a:cs typeface="+mn-cs"/>
              </a:rPr>
              <a:t>用于设置文件权限</a:t>
            </a:r>
            <a:endParaRPr lang="en-US" altLang="zh-CN" sz="2000" dirty="0">
              <a:ea typeface="+mn-ea"/>
              <a:cs typeface="+mn-cs"/>
            </a:endParaRPr>
          </a:p>
          <a:p>
            <a:pPr lvl="1"/>
            <a:r>
              <a:rPr lang="zh-CN" altLang="en-US" sz="2000" dirty="0">
                <a:ea typeface="+mn-ea"/>
                <a:cs typeface="+mn-cs"/>
              </a:rPr>
              <a:t>分别测试 可读可写，</a:t>
            </a:r>
            <a:r>
              <a:rPr lang="zh-CN" altLang="en-US" sz="2000" dirty="0">
                <a:solidFill>
                  <a:srgbClr val="FF0000"/>
                </a:solidFill>
                <a:ea typeface="+mn-ea"/>
                <a:cs typeface="+mn-cs"/>
              </a:rPr>
              <a:t>可读不可写</a:t>
            </a:r>
            <a:r>
              <a:rPr lang="zh-CN" altLang="en-US" sz="2000" dirty="0">
                <a:ea typeface="+mn-ea"/>
                <a:cs typeface="+mn-cs"/>
              </a:rPr>
              <a:t>，可写不可读三种情况</a:t>
            </a:r>
            <a:endParaRPr lang="en-US" altLang="zh-CN" sz="2000" dirty="0"/>
          </a:p>
        </p:txBody>
      </p:sp>
      <p:sp>
        <p:nvSpPr>
          <p:cNvPr id="9" name="文本框 8">
            <a:extLst>
              <a:ext uri="{FF2B5EF4-FFF2-40B4-BE49-F238E27FC236}">
                <a16:creationId xmlns:a16="http://schemas.microsoft.com/office/drawing/2014/main" id="{71C34D00-8B65-0AD6-15B9-4E51BD7B43C0}"/>
              </a:ext>
            </a:extLst>
          </p:cNvPr>
          <p:cNvSpPr txBox="1"/>
          <p:nvPr/>
        </p:nvSpPr>
        <p:spPr>
          <a:xfrm>
            <a:off x="1093821" y="2351364"/>
            <a:ext cx="5926350" cy="4339650"/>
          </a:xfrm>
          <a:prstGeom prst="rect">
            <a:avLst/>
          </a:prstGeom>
          <a:solidFill>
            <a:schemeClr val="bg1"/>
          </a:solidFill>
          <a:ln>
            <a:solidFill>
              <a:srgbClr val="00B050"/>
            </a:solidFill>
          </a:ln>
        </p:spPr>
        <p:txBody>
          <a:bodyPr wrap="square">
            <a:spAutoFit/>
          </a:bodyPr>
          <a:lstStyle/>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echo hello &gt; content    # </a:t>
            </a:r>
            <a:r>
              <a:rPr lang="zh-CN" altLang="en-US" dirty="0">
                <a:latin typeface="MS Gothic" panose="020B0609070205080204" pitchFamily="49" charset="-128"/>
                <a:ea typeface="MS Gothic" panose="020B0609070205080204" pitchFamily="49" charset="-128"/>
                <a:cs typeface="微软雅黑" panose="020B0503020204020204" pitchFamily="34" charset="-122"/>
              </a:rPr>
              <a:t>创建 </a:t>
            </a:r>
            <a:r>
              <a:rPr lang="en-US" altLang="zh-CN" dirty="0">
                <a:latin typeface="MS Gothic" panose="020B0609070205080204" pitchFamily="49" charset="-128"/>
                <a:ea typeface="MS Gothic" panose="020B0609070205080204" pitchFamily="49" charset="-128"/>
                <a:cs typeface="微软雅黑" panose="020B0503020204020204" pitchFamily="34" charset="-122"/>
              </a:rPr>
              <a:t>content</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cat content             # </a:t>
            </a:r>
            <a:r>
              <a:rPr lang="zh-CN" altLang="en-US" dirty="0">
                <a:latin typeface="MS Gothic" panose="020B0609070205080204" pitchFamily="49" charset="-128"/>
                <a:ea typeface="MS Gothic" panose="020B0609070205080204" pitchFamily="49" charset="-128"/>
                <a:cs typeface="微软雅黑" panose="020B0503020204020204" pitchFamily="34" charset="-122"/>
              </a:rPr>
              <a:t>查看 </a:t>
            </a:r>
            <a:r>
              <a:rPr lang="en-US" altLang="zh-CN" dirty="0">
                <a:latin typeface="MS Gothic" panose="020B0609070205080204" pitchFamily="49" charset="-128"/>
                <a:ea typeface="MS Gothic" panose="020B0609070205080204" pitchFamily="49" charset="-128"/>
                <a:cs typeface="微软雅黑" panose="020B0503020204020204" pitchFamily="34" charset="-122"/>
              </a:rPr>
              <a:t>content </a:t>
            </a:r>
            <a:r>
              <a:rPr lang="zh-CN" altLang="en-US" dirty="0">
                <a:latin typeface="MS Gothic" panose="020B0609070205080204" pitchFamily="49" charset="-128"/>
                <a:ea typeface="MS Gothic" panose="020B0609070205080204" pitchFamily="49" charset="-128"/>
                <a:cs typeface="微软雅黑" panose="020B0503020204020204" pitchFamily="34" charset="-122"/>
              </a:rPr>
              <a:t>内容</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hello</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ls                      # </a:t>
            </a:r>
            <a:r>
              <a:rPr lang="zh-CN" altLang="en-US" dirty="0">
                <a:latin typeface="MS Gothic" panose="020B0609070205080204" pitchFamily="49" charset="-128"/>
                <a:ea typeface="MS Gothic" panose="020B0609070205080204" pitchFamily="49" charset="-128"/>
                <a:cs typeface="微软雅黑" panose="020B0503020204020204" pitchFamily="34" charset="-122"/>
              </a:rPr>
              <a:t>查看 </a:t>
            </a:r>
            <a:r>
              <a:rPr lang="en-US" altLang="zh-CN" dirty="0">
                <a:latin typeface="MS Gothic" panose="020B0609070205080204" pitchFamily="49" charset="-128"/>
                <a:ea typeface="MS Gothic" panose="020B0609070205080204" pitchFamily="49" charset="-128"/>
                <a:cs typeface="微软雅黑" panose="020B0503020204020204" pitchFamily="34" charset="-122"/>
              </a:rPr>
              <a:t>content </a:t>
            </a:r>
            <a:r>
              <a:rPr lang="zh-CN" altLang="en-US" dirty="0">
                <a:latin typeface="MS Gothic" panose="020B0609070205080204" pitchFamily="49" charset="-128"/>
                <a:ea typeface="MS Gothic" panose="020B0609070205080204" pitchFamily="49" charset="-128"/>
                <a:cs typeface="微软雅黑" panose="020B0503020204020204" pitchFamily="34" charset="-122"/>
              </a:rPr>
              <a:t>文件属性</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content        3 2 18 6</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a:t>
            </a:r>
            <a:r>
              <a:rPr lang="en-US" altLang="zh-CN" dirty="0" err="1">
                <a:latin typeface="MS Gothic" panose="020B0609070205080204" pitchFamily="49" charset="-128"/>
                <a:ea typeface="MS Gothic" panose="020B0609070205080204" pitchFamily="49" charset="-128"/>
                <a:cs typeface="微软雅黑" panose="020B0503020204020204" pitchFamily="34" charset="-122"/>
              </a:rPr>
              <a:t>chmod</a:t>
            </a:r>
            <a:r>
              <a:rPr lang="en-US" altLang="zh-CN" dirty="0">
                <a:latin typeface="MS Gothic" panose="020B0609070205080204" pitchFamily="49" charset="-128"/>
                <a:ea typeface="MS Gothic" panose="020B0609070205080204" pitchFamily="49" charset="-128"/>
                <a:cs typeface="微软雅黑" panose="020B0503020204020204" pitchFamily="34" charset="-122"/>
              </a:rPr>
              <a:t> content 1         # </a:t>
            </a:r>
            <a:r>
              <a:rPr lang="zh-CN" altLang="en-US" dirty="0">
                <a:latin typeface="MS Gothic" panose="020B0609070205080204" pitchFamily="49" charset="-128"/>
                <a:ea typeface="MS Gothic" panose="020B0609070205080204" pitchFamily="49" charset="-128"/>
                <a:cs typeface="微软雅黑" panose="020B0503020204020204" pitchFamily="34" charset="-122"/>
              </a:rPr>
              <a:t>修改 </a:t>
            </a:r>
            <a:r>
              <a:rPr lang="en-US" altLang="zh-CN" dirty="0">
                <a:latin typeface="MS Gothic" panose="020B0609070205080204" pitchFamily="49" charset="-128"/>
                <a:ea typeface="MS Gothic" panose="020B0609070205080204" pitchFamily="49" charset="-128"/>
                <a:cs typeface="微软雅黑" panose="020B0503020204020204" pitchFamily="34" charset="-122"/>
              </a:rPr>
              <a:t>content </a:t>
            </a:r>
            <a:r>
              <a:rPr lang="zh-CN" altLang="en-US" dirty="0">
                <a:latin typeface="MS Gothic" panose="020B0609070205080204" pitchFamily="49" charset="-128"/>
                <a:ea typeface="MS Gothic" panose="020B0609070205080204" pitchFamily="49" charset="-128"/>
                <a:cs typeface="微软雅黑" panose="020B0503020204020204" pitchFamily="34" charset="-122"/>
              </a:rPr>
              <a:t>的访问权限</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ls                      # </a:t>
            </a:r>
            <a:r>
              <a:rPr lang="zh-CN" altLang="en-US" dirty="0">
                <a:latin typeface="MS Gothic" panose="020B0609070205080204" pitchFamily="49" charset="-128"/>
                <a:ea typeface="MS Gothic" panose="020B0609070205080204" pitchFamily="49" charset="-128"/>
                <a:cs typeface="微软雅黑" panose="020B0503020204020204" pitchFamily="34" charset="-122"/>
              </a:rPr>
              <a:t>查看修改后的文件属性</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content        1 2 18 6</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echo world &gt; content    # </a:t>
            </a:r>
            <a:r>
              <a:rPr lang="zh-CN" altLang="en-US" dirty="0">
                <a:latin typeface="MS Gothic" panose="020B0609070205080204" pitchFamily="49" charset="-128"/>
                <a:ea typeface="MS Gothic" panose="020B0609070205080204" pitchFamily="49" charset="-128"/>
                <a:cs typeface="微软雅黑" panose="020B0503020204020204" pitchFamily="34" charset="-122"/>
              </a:rPr>
              <a:t>修改 </a:t>
            </a:r>
            <a:r>
              <a:rPr lang="en-US" altLang="zh-CN" dirty="0">
                <a:latin typeface="MS Gothic" panose="020B0609070205080204" pitchFamily="49" charset="-128"/>
                <a:ea typeface="MS Gothic" panose="020B0609070205080204" pitchFamily="49" charset="-128"/>
                <a:cs typeface="微软雅黑" panose="020B0503020204020204" pitchFamily="34" charset="-122"/>
              </a:rPr>
              <a:t>content </a:t>
            </a:r>
            <a:r>
              <a:rPr lang="zh-CN" altLang="en-US" dirty="0">
                <a:latin typeface="MS Gothic" panose="020B0609070205080204" pitchFamily="49" charset="-128"/>
                <a:ea typeface="MS Gothic" panose="020B0609070205080204" pitchFamily="49" charset="-128"/>
                <a:cs typeface="微软雅黑" panose="020B0503020204020204" pitchFamily="34" charset="-122"/>
              </a:rPr>
              <a:t>内容</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cat content             # </a:t>
            </a:r>
            <a:r>
              <a:rPr lang="zh-CN" altLang="en-US" dirty="0">
                <a:latin typeface="MS Gothic" panose="020B0609070205080204" pitchFamily="49" charset="-128"/>
                <a:ea typeface="MS Gothic" panose="020B0609070205080204" pitchFamily="49" charset="-128"/>
                <a:cs typeface="微软雅黑" panose="020B0503020204020204" pitchFamily="34" charset="-122"/>
              </a:rPr>
              <a:t>查看内容</a:t>
            </a:r>
            <a:r>
              <a:rPr lang="en-US" altLang="zh-CN" dirty="0">
                <a:latin typeface="MS Gothic" panose="020B0609070205080204" pitchFamily="49" charset="-128"/>
                <a:ea typeface="MS Gothic" panose="020B0609070205080204" pitchFamily="49" charset="-128"/>
                <a:cs typeface="微软雅黑" panose="020B0503020204020204" pitchFamily="34" charset="-122"/>
              </a:rPr>
              <a:t>, </a:t>
            </a:r>
            <a:r>
              <a:rPr lang="zh-CN" altLang="en-US" dirty="0">
                <a:latin typeface="MS Gothic" panose="020B0609070205080204" pitchFamily="49" charset="-128"/>
                <a:ea typeface="MS Gothic" panose="020B0609070205080204" pitchFamily="49" charset="-128"/>
                <a:cs typeface="微软雅黑" panose="020B0503020204020204" pitchFamily="34" charset="-122"/>
              </a:rPr>
              <a:t>发现修改失败</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hello</a:t>
            </a:r>
          </a:p>
        </p:txBody>
      </p:sp>
    </p:spTree>
    <p:extLst>
      <p:ext uri="{BB962C8B-B14F-4D97-AF65-F5344CB8AC3E}">
        <p14:creationId xmlns:p14="http://schemas.microsoft.com/office/powerpoint/2010/main" val="105081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29A34CF4-0FA5-324F-2BE9-55CA9544DD26}"/>
              </a:ext>
            </a:extLst>
          </p:cNvPr>
          <p:cNvSpPr>
            <a:spLocks noGrp="1"/>
          </p:cNvSpPr>
          <p:nvPr>
            <p:ph idx="1"/>
          </p:nvPr>
        </p:nvSpPr>
        <p:spPr>
          <a:xfrm>
            <a:off x="684530" y="1125857"/>
            <a:ext cx="8271510" cy="1244153"/>
          </a:xfrm>
        </p:spPr>
        <p:txBody>
          <a:bodyPr/>
          <a:lstStyle/>
          <a:p>
            <a:r>
              <a:rPr lang="zh-CN" altLang="en-US" sz="2400" dirty="0">
                <a:ea typeface="+mn-ea"/>
                <a:cs typeface="+mn-cs"/>
              </a:rPr>
              <a:t>测试</a:t>
            </a:r>
            <a:endParaRPr lang="en-GB" altLang="zh-CN" sz="2400" dirty="0">
              <a:ea typeface="+mn-ea"/>
              <a:cs typeface="+mn-cs"/>
            </a:endParaRPr>
          </a:p>
          <a:p>
            <a:pPr lvl="1"/>
            <a:r>
              <a:rPr lang="zh-CN" altLang="en-US" sz="2000" dirty="0">
                <a:ea typeface="+mn-ea"/>
                <a:cs typeface="+mn-cs"/>
              </a:rPr>
              <a:t>编写用户程序</a:t>
            </a:r>
            <a:r>
              <a:rPr lang="en-US" altLang="zh-CN" sz="2000" dirty="0" err="1">
                <a:ea typeface="+mn-ea"/>
                <a:cs typeface="+mn-cs"/>
              </a:rPr>
              <a:t>chmod</a:t>
            </a:r>
            <a:r>
              <a:rPr lang="zh-CN" altLang="en-US" sz="2000" dirty="0">
                <a:ea typeface="+mn-ea"/>
                <a:cs typeface="+mn-cs"/>
              </a:rPr>
              <a:t>用于设置文件权限</a:t>
            </a:r>
            <a:endParaRPr lang="en-US" altLang="zh-CN" sz="2000" dirty="0">
              <a:ea typeface="+mn-ea"/>
              <a:cs typeface="+mn-cs"/>
            </a:endParaRPr>
          </a:p>
          <a:p>
            <a:pPr lvl="1"/>
            <a:r>
              <a:rPr lang="zh-CN" altLang="en-US" sz="2000" dirty="0">
                <a:ea typeface="+mn-ea"/>
                <a:cs typeface="+mn-cs"/>
              </a:rPr>
              <a:t>分别测试 可读可写，可读不可写，</a:t>
            </a:r>
            <a:r>
              <a:rPr lang="zh-CN" altLang="en-US" sz="2000" dirty="0">
                <a:solidFill>
                  <a:srgbClr val="FF0000"/>
                </a:solidFill>
                <a:ea typeface="+mn-ea"/>
                <a:cs typeface="+mn-cs"/>
              </a:rPr>
              <a:t>可写不可读</a:t>
            </a:r>
            <a:r>
              <a:rPr lang="zh-CN" altLang="en-US" sz="2000" dirty="0">
                <a:ea typeface="+mn-ea"/>
                <a:cs typeface="+mn-cs"/>
              </a:rPr>
              <a:t>三种情况</a:t>
            </a:r>
            <a:endParaRPr lang="en-US" altLang="zh-CN" sz="2000" dirty="0"/>
          </a:p>
        </p:txBody>
      </p:sp>
      <p:sp>
        <p:nvSpPr>
          <p:cNvPr id="13" name="文本框 12">
            <a:extLst>
              <a:ext uri="{FF2B5EF4-FFF2-40B4-BE49-F238E27FC236}">
                <a16:creationId xmlns:a16="http://schemas.microsoft.com/office/drawing/2014/main" id="{0C357946-8768-C39D-D7A4-12C96064FF80}"/>
              </a:ext>
            </a:extLst>
          </p:cNvPr>
          <p:cNvSpPr txBox="1"/>
          <p:nvPr/>
        </p:nvSpPr>
        <p:spPr>
          <a:xfrm>
            <a:off x="1115760" y="2362580"/>
            <a:ext cx="6002549" cy="4339650"/>
          </a:xfrm>
          <a:prstGeom prst="rect">
            <a:avLst/>
          </a:prstGeom>
          <a:solidFill>
            <a:schemeClr val="bg1"/>
          </a:solidFill>
          <a:ln>
            <a:solidFill>
              <a:srgbClr val="00B050"/>
            </a:solidFill>
          </a:ln>
        </p:spPr>
        <p:txBody>
          <a:bodyPr wrap="square">
            <a:spAutoFit/>
          </a:bodyPr>
          <a:lstStyle/>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echo hello &gt; content    # </a:t>
            </a:r>
            <a:r>
              <a:rPr lang="zh-CN" altLang="en-US" dirty="0">
                <a:latin typeface="MS Gothic" panose="020B0609070205080204" pitchFamily="49" charset="-128"/>
                <a:ea typeface="MS Gothic" panose="020B0609070205080204" pitchFamily="49" charset="-128"/>
                <a:cs typeface="微软雅黑" panose="020B0503020204020204" pitchFamily="34" charset="-122"/>
              </a:rPr>
              <a:t>生成 </a:t>
            </a:r>
            <a:r>
              <a:rPr lang="en-US" altLang="zh-CN" dirty="0">
                <a:latin typeface="MS Gothic" panose="020B0609070205080204" pitchFamily="49" charset="-128"/>
                <a:ea typeface="MS Gothic" panose="020B0609070205080204" pitchFamily="49" charset="-128"/>
                <a:cs typeface="微软雅黑" panose="020B0503020204020204" pitchFamily="34" charset="-122"/>
              </a:rPr>
              <a:t>content </a:t>
            </a:r>
            <a:r>
              <a:rPr lang="zh-CN" altLang="en-US" dirty="0">
                <a:latin typeface="MS Gothic" panose="020B0609070205080204" pitchFamily="49" charset="-128"/>
                <a:ea typeface="MS Gothic" panose="020B0609070205080204" pitchFamily="49" charset="-128"/>
                <a:cs typeface="微软雅黑" panose="020B0503020204020204" pitchFamily="34" charset="-122"/>
              </a:rPr>
              <a:t>文件</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cat content             # </a:t>
            </a:r>
            <a:r>
              <a:rPr lang="zh-CN" altLang="en-US" dirty="0">
                <a:latin typeface="MS Gothic" panose="020B0609070205080204" pitchFamily="49" charset="-128"/>
                <a:ea typeface="MS Gothic" panose="020B0609070205080204" pitchFamily="49" charset="-128"/>
                <a:cs typeface="微软雅黑" panose="020B0503020204020204" pitchFamily="34" charset="-122"/>
              </a:rPr>
              <a:t>读取文件</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hello</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ls                      # </a:t>
            </a:r>
            <a:r>
              <a:rPr lang="zh-CN" altLang="en-US" dirty="0">
                <a:latin typeface="MS Gothic" panose="020B0609070205080204" pitchFamily="49" charset="-128"/>
                <a:ea typeface="MS Gothic" panose="020B0609070205080204" pitchFamily="49" charset="-128"/>
                <a:cs typeface="微软雅黑" panose="020B0503020204020204" pitchFamily="34" charset="-122"/>
              </a:rPr>
              <a:t>查看文件属性</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content        3 2 21 6</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a:t>
            </a:r>
            <a:r>
              <a:rPr lang="en-US" altLang="zh-CN" dirty="0" err="1">
                <a:latin typeface="MS Gothic" panose="020B0609070205080204" pitchFamily="49" charset="-128"/>
                <a:ea typeface="MS Gothic" panose="020B0609070205080204" pitchFamily="49" charset="-128"/>
                <a:cs typeface="微软雅黑" panose="020B0503020204020204" pitchFamily="34" charset="-122"/>
              </a:rPr>
              <a:t>chmod</a:t>
            </a:r>
            <a:r>
              <a:rPr lang="en-US" altLang="zh-CN" dirty="0">
                <a:latin typeface="MS Gothic" panose="020B0609070205080204" pitchFamily="49" charset="-128"/>
                <a:ea typeface="MS Gothic" panose="020B0609070205080204" pitchFamily="49" charset="-128"/>
                <a:cs typeface="微软雅黑" panose="020B0503020204020204" pitchFamily="34" charset="-122"/>
              </a:rPr>
              <a:t> content 2         # </a:t>
            </a:r>
            <a:r>
              <a:rPr lang="zh-CN" altLang="en-US" dirty="0">
                <a:latin typeface="MS Gothic" panose="020B0609070205080204" pitchFamily="49" charset="-128"/>
                <a:ea typeface="MS Gothic" panose="020B0609070205080204" pitchFamily="49" charset="-128"/>
                <a:cs typeface="微软雅黑" panose="020B0503020204020204" pitchFamily="34" charset="-122"/>
              </a:rPr>
              <a:t>修改访问权限</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ls                      # </a:t>
            </a:r>
            <a:r>
              <a:rPr lang="zh-CN" altLang="en-US" dirty="0">
                <a:latin typeface="MS Gothic" panose="020B0609070205080204" pitchFamily="49" charset="-128"/>
                <a:ea typeface="MS Gothic" panose="020B0609070205080204" pitchFamily="49" charset="-128"/>
                <a:cs typeface="微软雅黑" panose="020B0503020204020204" pitchFamily="34" charset="-122"/>
              </a:rPr>
              <a:t>查看修改后的文件属性</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content        2 2 21 6   </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cat content             # </a:t>
            </a:r>
            <a:r>
              <a:rPr lang="zh-CN" altLang="en-US" dirty="0">
                <a:latin typeface="MS Gothic" panose="020B0609070205080204" pitchFamily="49" charset="-128"/>
                <a:ea typeface="MS Gothic" panose="020B0609070205080204" pitchFamily="49" charset="-128"/>
                <a:cs typeface="微软雅黑" panose="020B0503020204020204" pitchFamily="34" charset="-122"/>
              </a:rPr>
              <a:t>读取内容失败</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cat: read error</a:t>
            </a:r>
          </a:p>
          <a:p>
            <a:pPr>
              <a:spcBef>
                <a:spcPts val="600"/>
              </a:spcBef>
              <a:spcAft>
                <a:spcPts val="600"/>
              </a:spcAft>
            </a:pPr>
            <a:endParaRPr lang="en-US" altLang="zh-CN" dirty="0">
              <a:latin typeface="MS Gothic" panose="020B0609070205080204" pitchFamily="49" charset="-128"/>
              <a:ea typeface="MS Gothic" panose="020B0609070205080204" pitchFamily="49" charset="-128"/>
              <a:cs typeface="微软雅黑" panose="020B0503020204020204" pitchFamily="34" charset="-122"/>
            </a:endParaRPr>
          </a:p>
        </p:txBody>
      </p:sp>
    </p:spTree>
    <p:extLst>
      <p:ext uri="{BB962C8B-B14F-4D97-AF65-F5344CB8AC3E}">
        <p14:creationId xmlns:p14="http://schemas.microsoft.com/office/powerpoint/2010/main" val="21153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00BDE-9655-4FE2-9E50-5DA0622A87FA}"/>
              </a:ext>
            </a:extLst>
          </p:cNvPr>
          <p:cNvSpPr>
            <a:spLocks noGrp="1"/>
          </p:cNvSpPr>
          <p:nvPr>
            <p:ph type="title"/>
          </p:nvPr>
        </p:nvSpPr>
        <p:spPr>
          <a:xfrm>
            <a:off x="684530" y="385467"/>
            <a:ext cx="8260080" cy="523220"/>
          </a:xfrm>
        </p:spPr>
        <p:txBody>
          <a:bodyPr/>
          <a:lstStyle/>
          <a:p>
            <a:r>
              <a:rPr lang="en-US" altLang="zh-CN" sz="2800" dirty="0"/>
              <a:t>4.2.2 </a:t>
            </a:r>
            <a:r>
              <a:rPr lang="zh-CN" altLang="en-US" sz="2800" dirty="0"/>
              <a:t>恢复被删除的文件</a:t>
            </a:r>
          </a:p>
        </p:txBody>
      </p:sp>
      <p:sp>
        <p:nvSpPr>
          <p:cNvPr id="4" name="内容占位符 2">
            <a:extLst>
              <a:ext uri="{FF2B5EF4-FFF2-40B4-BE49-F238E27FC236}">
                <a16:creationId xmlns:a16="http://schemas.microsoft.com/office/drawing/2014/main" id="{5F869F1A-6250-5B18-A988-B88DC50E8245}"/>
              </a:ext>
            </a:extLst>
          </p:cNvPr>
          <p:cNvSpPr>
            <a:spLocks noGrp="1"/>
          </p:cNvSpPr>
          <p:nvPr>
            <p:ph idx="1"/>
          </p:nvPr>
        </p:nvSpPr>
        <p:spPr>
          <a:xfrm>
            <a:off x="684530" y="1125857"/>
            <a:ext cx="8271510" cy="762635"/>
          </a:xfrm>
        </p:spPr>
        <p:txBody>
          <a:bodyPr/>
          <a:lstStyle/>
          <a:p>
            <a:r>
              <a:rPr lang="zh-CN" altLang="en-US" sz="2400" dirty="0"/>
              <a:t>记录索引表</a:t>
            </a:r>
            <a:endParaRPr lang="en-US" altLang="zh-CN" sz="2000" dirty="0"/>
          </a:p>
        </p:txBody>
      </p:sp>
      <p:sp>
        <p:nvSpPr>
          <p:cNvPr id="3" name="文本框 2">
            <a:extLst>
              <a:ext uri="{FF2B5EF4-FFF2-40B4-BE49-F238E27FC236}">
                <a16:creationId xmlns:a16="http://schemas.microsoft.com/office/drawing/2014/main" id="{7698F83D-AB28-B9FE-85C6-9F6F7C8C63CA}"/>
              </a:ext>
            </a:extLst>
          </p:cNvPr>
          <p:cNvSpPr txBox="1"/>
          <p:nvPr/>
        </p:nvSpPr>
        <p:spPr>
          <a:xfrm>
            <a:off x="677875" y="1455637"/>
            <a:ext cx="8260080" cy="5509200"/>
          </a:xfrm>
          <a:prstGeom prst="rect">
            <a:avLst/>
          </a:prstGeom>
          <a:noFill/>
        </p:spPr>
        <p:txBody>
          <a:bodyPr wrap="square">
            <a:spAutoFit/>
          </a:bodyPr>
          <a:lstStyle/>
          <a:p>
            <a:pPr indent="266700" algn="ct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4-12 </a:t>
            </a:r>
            <a:r>
              <a:rPr lang="en-GB" altLang="zh-CN" b="1" dirty="0" err="1">
                <a:effectLst/>
                <a:latin typeface="Calibri" panose="020F0502020204030204" pitchFamily="34" charset="0"/>
                <a:ea typeface="宋体" panose="02010600030101010101" pitchFamily="2" charset="-122"/>
                <a:cs typeface="Times New Roman" panose="02020603050405020304" pitchFamily="18" charset="0"/>
              </a:rPr>
              <a:t>savei.c</a:t>
            </a:r>
            <a:endParaRPr lang="en-US" altLang="zh-CN" b="1"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#include "kernel/</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types.h</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#include "kernel/</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stat.h</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#include "user/</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user.h</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#include "kernel/</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fcntl.h</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int main(int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argc</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char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argv</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if(</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argc</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&lt; 2) {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printf</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("format: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savei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filename temp\n");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exit(0);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uint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addrs</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[13];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存储索引信息的数组</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geti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argv</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[1],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addrs</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新增系统调用，用于获取索引信息，详见下文</a:t>
            </a:r>
            <a:endParaRPr lang="en-GB" altLang="zh-CN" sz="1800" dirty="0">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int </a:t>
            </a:r>
            <a:r>
              <a:rPr lang="en-GB" altLang="zh-CN" dirty="0" err="1">
                <a:effectLst/>
                <a:latin typeface="楷体" panose="02010609060101010101" pitchFamily="49" charset="-122"/>
                <a:ea typeface="楷体" panose="02010609060101010101" pitchFamily="49" charset="-122"/>
                <a:cs typeface="Times New Roman" panose="02020603050405020304" pitchFamily="18" charset="0"/>
              </a:rPr>
              <a:t>fd</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 = open(“temp”, O_CREATE | O_RDWR);   // </a:t>
            </a:r>
            <a:r>
              <a:rPr lang="zh-CN" altLang="en-US" dirty="0">
                <a:latin typeface="楷体" panose="02010609060101010101" pitchFamily="49" charset="-122"/>
                <a:ea typeface="楷体" panose="02010609060101010101" pitchFamily="49" charset="-122"/>
                <a:cs typeface="Times New Roman" panose="02020603050405020304" pitchFamily="18" charset="0"/>
              </a:rPr>
              <a:t>将</a:t>
            </a:r>
            <a:r>
              <a:rPr lang="zh-CN" altLang="en-US" dirty="0">
                <a:effectLst/>
                <a:latin typeface="楷体" panose="02010609060101010101" pitchFamily="49" charset="-122"/>
                <a:ea typeface="楷体" panose="02010609060101010101" pitchFamily="49" charset="-122"/>
                <a:cs typeface="Times New Roman" panose="02020603050405020304" pitchFamily="18" charset="0"/>
              </a:rPr>
              <a:t>索引信息写到</a:t>
            </a:r>
            <a:r>
              <a:rPr lang="en-GB" altLang="zh-CN" dirty="0">
                <a:effectLst/>
                <a:latin typeface="楷体" panose="02010609060101010101" pitchFamily="49" charset="-122"/>
                <a:ea typeface="楷体" panose="02010609060101010101" pitchFamily="49" charset="-122"/>
                <a:cs typeface="Times New Roman" panose="02020603050405020304" pitchFamily="18" charset="0"/>
              </a:rPr>
              <a:t>temp</a:t>
            </a:r>
            <a:r>
              <a:rPr lang="zh-CN" altLang="en-US" dirty="0">
                <a:effectLst/>
                <a:latin typeface="楷体" panose="02010609060101010101" pitchFamily="49" charset="-122"/>
                <a:ea typeface="楷体" panose="02010609060101010101" pitchFamily="49" charset="-122"/>
                <a:cs typeface="Times New Roman" panose="02020603050405020304" pitchFamily="18" charset="0"/>
              </a:rPr>
              <a:t>文件上</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startAt="15"/>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for(int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0;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&lt; 13;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5"/>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printf</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("a:%x\n",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addrs</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5"/>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5"/>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write(</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fd</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addrs</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sizeof</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addrs</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5"/>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close(</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fd</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5"/>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exit(0);</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r>
              <a:rPr lang="en-US" altLang="zh-CN" dirty="0">
                <a:effectLst/>
                <a:latin typeface="楷体" panose="02010609060101010101" pitchFamily="49" charset="-122"/>
                <a:ea typeface="楷体" panose="02010609060101010101" pitchFamily="49" charset="-122"/>
                <a:cs typeface="Times New Roman" panose="02020603050405020304" pitchFamily="18" charset="0"/>
              </a:rPr>
              <a:t>21.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endParaRPr lang="en-US"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p:txBody>
      </p:sp>
      <p:grpSp>
        <p:nvGrpSpPr>
          <p:cNvPr id="5" name="组合 4">
            <a:extLst>
              <a:ext uri="{FF2B5EF4-FFF2-40B4-BE49-F238E27FC236}">
                <a16:creationId xmlns:a16="http://schemas.microsoft.com/office/drawing/2014/main" id="{5C6654E3-B7B4-1C8F-D959-3C3006ED524E}"/>
              </a:ext>
            </a:extLst>
          </p:cNvPr>
          <p:cNvGrpSpPr/>
          <p:nvPr/>
        </p:nvGrpSpPr>
        <p:grpSpPr>
          <a:xfrm>
            <a:off x="1331775" y="2218273"/>
            <a:ext cx="6948484" cy="2218798"/>
            <a:chOff x="1924777" y="1514157"/>
            <a:chExt cx="6632644" cy="2293303"/>
          </a:xfrm>
        </p:grpSpPr>
        <p:sp>
          <p:nvSpPr>
            <p:cNvPr id="6" name="矩形: 圆角 5">
              <a:extLst>
                <a:ext uri="{FF2B5EF4-FFF2-40B4-BE49-F238E27FC236}">
                  <a16:creationId xmlns:a16="http://schemas.microsoft.com/office/drawing/2014/main" id="{5C794EE3-E8F5-6B43-EC5A-D8E546061D10}"/>
                </a:ext>
              </a:extLst>
            </p:cNvPr>
            <p:cNvSpPr/>
            <p:nvPr/>
          </p:nvSpPr>
          <p:spPr bwMode="auto">
            <a:xfrm>
              <a:off x="1924777" y="3573010"/>
              <a:ext cx="2199426" cy="23445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F5248DC8-7C94-4D5E-BBCD-CF73127967AD}"/>
                </a:ext>
              </a:extLst>
            </p:cNvPr>
            <p:cNvSpPr txBox="1"/>
            <p:nvPr/>
          </p:nvSpPr>
          <p:spPr>
            <a:xfrm>
              <a:off x="5842504" y="1514157"/>
              <a:ext cx="2714917" cy="604411"/>
            </a:xfrm>
            <a:prstGeom prst="rect">
              <a:avLst/>
            </a:prstGeom>
            <a:noFill/>
          </p:spPr>
          <p:txBody>
            <a:bodyPr wrap="square" rtlCol="0">
              <a:spAutoFit/>
            </a:bodyPr>
            <a:lstStyle/>
            <a:p>
              <a:r>
                <a:rPr lang="en-US" altLang="zh-CN" dirty="0" err="1"/>
                <a:t>geti</a:t>
              </a:r>
              <a:r>
                <a:rPr lang="zh-CN" altLang="en-US" dirty="0"/>
                <a:t>获取文件</a:t>
              </a:r>
              <a:r>
                <a:rPr lang="en-US" altLang="zh-CN" dirty="0" err="1"/>
                <a:t>argv</a:t>
              </a:r>
              <a:r>
                <a:rPr lang="en-US" altLang="zh-CN" dirty="0"/>
                <a:t>[1]</a:t>
              </a:r>
              <a:r>
                <a:rPr lang="zh-CN" altLang="en-US" dirty="0"/>
                <a:t>的索引信息，存放到</a:t>
              </a:r>
              <a:r>
                <a:rPr lang="en-US" altLang="zh-CN" dirty="0" err="1"/>
                <a:t>addrs</a:t>
              </a:r>
              <a:r>
                <a:rPr lang="zh-CN" altLang="en-US" dirty="0"/>
                <a:t>中</a:t>
              </a:r>
            </a:p>
          </p:txBody>
        </p:sp>
        <p:cxnSp>
          <p:nvCxnSpPr>
            <p:cNvPr id="8" name="直接箭头连接符 7">
              <a:extLst>
                <a:ext uri="{FF2B5EF4-FFF2-40B4-BE49-F238E27FC236}">
                  <a16:creationId xmlns:a16="http://schemas.microsoft.com/office/drawing/2014/main" id="{A46FA70D-F6D3-ADBD-B4D6-56E75DC4CD37}"/>
                </a:ext>
              </a:extLst>
            </p:cNvPr>
            <p:cNvCxnSpPr>
              <a:cxnSpLocks/>
              <a:stCxn id="7" idx="2"/>
              <a:endCxn id="6" idx="0"/>
            </p:cNvCxnSpPr>
            <p:nvPr/>
          </p:nvCxnSpPr>
          <p:spPr bwMode="auto">
            <a:xfrm flipH="1">
              <a:off x="3024491" y="2118568"/>
              <a:ext cx="4175472" cy="1454442"/>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12" name="组合 11">
            <a:extLst>
              <a:ext uri="{FF2B5EF4-FFF2-40B4-BE49-F238E27FC236}">
                <a16:creationId xmlns:a16="http://schemas.microsoft.com/office/drawing/2014/main" id="{C44DF765-A325-448B-43A1-37F4D040CC18}"/>
              </a:ext>
            </a:extLst>
          </p:cNvPr>
          <p:cNvGrpSpPr/>
          <p:nvPr/>
        </p:nvGrpSpPr>
        <p:grpSpPr>
          <a:xfrm>
            <a:off x="1321156" y="5278937"/>
            <a:ext cx="7463137" cy="584775"/>
            <a:chOff x="1924777" y="3388028"/>
            <a:chExt cx="7123904" cy="604410"/>
          </a:xfrm>
        </p:grpSpPr>
        <p:sp>
          <p:nvSpPr>
            <p:cNvPr id="13" name="矩形: 圆角 12">
              <a:extLst>
                <a:ext uri="{FF2B5EF4-FFF2-40B4-BE49-F238E27FC236}">
                  <a16:creationId xmlns:a16="http://schemas.microsoft.com/office/drawing/2014/main" id="{1E6992B5-CB55-50FD-F3DD-F240BF7D7779}"/>
                </a:ext>
              </a:extLst>
            </p:cNvPr>
            <p:cNvSpPr/>
            <p:nvPr/>
          </p:nvSpPr>
          <p:spPr bwMode="auto">
            <a:xfrm>
              <a:off x="1924777" y="3573010"/>
              <a:ext cx="3240543" cy="23445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4" name="文本框 13">
              <a:extLst>
                <a:ext uri="{FF2B5EF4-FFF2-40B4-BE49-F238E27FC236}">
                  <a16:creationId xmlns:a16="http://schemas.microsoft.com/office/drawing/2014/main" id="{FF5A7D8E-E694-CE45-99D1-E355F9B4C9B0}"/>
                </a:ext>
              </a:extLst>
            </p:cNvPr>
            <p:cNvSpPr txBox="1"/>
            <p:nvPr/>
          </p:nvSpPr>
          <p:spPr>
            <a:xfrm>
              <a:off x="6333764" y="3388028"/>
              <a:ext cx="2714917" cy="604410"/>
            </a:xfrm>
            <a:prstGeom prst="rect">
              <a:avLst/>
            </a:prstGeom>
            <a:noFill/>
          </p:spPr>
          <p:txBody>
            <a:bodyPr wrap="square" rtlCol="0">
              <a:spAutoFit/>
            </a:bodyPr>
            <a:lstStyle/>
            <a:p>
              <a:r>
                <a:rPr lang="zh-CN" altLang="en-US" dirty="0"/>
                <a:t>将索引信息</a:t>
              </a:r>
              <a:r>
                <a:rPr lang="en-US" altLang="zh-CN" dirty="0" err="1"/>
                <a:t>addrs</a:t>
              </a:r>
              <a:r>
                <a:rPr lang="zh-CN" altLang="en-US" dirty="0"/>
                <a:t>写入到文件</a:t>
              </a:r>
              <a:r>
                <a:rPr lang="en-US" altLang="zh-CN" dirty="0" err="1"/>
                <a:t>fd</a:t>
              </a:r>
              <a:r>
                <a:rPr lang="zh-CN" altLang="en-US" dirty="0"/>
                <a:t>中，以便恢复</a:t>
              </a:r>
            </a:p>
          </p:txBody>
        </p:sp>
        <p:cxnSp>
          <p:nvCxnSpPr>
            <p:cNvPr id="15" name="直接箭头连接符 14">
              <a:extLst>
                <a:ext uri="{FF2B5EF4-FFF2-40B4-BE49-F238E27FC236}">
                  <a16:creationId xmlns:a16="http://schemas.microsoft.com/office/drawing/2014/main" id="{03CA4510-71E6-06F7-2682-EAFB4EFB168E}"/>
                </a:ext>
              </a:extLst>
            </p:cNvPr>
            <p:cNvCxnSpPr>
              <a:cxnSpLocks/>
              <a:stCxn id="14" idx="1"/>
            </p:cNvCxnSpPr>
            <p:nvPr/>
          </p:nvCxnSpPr>
          <p:spPr bwMode="auto">
            <a:xfrm flipH="1" flipV="1">
              <a:off x="5165320" y="3690231"/>
              <a:ext cx="1168444" cy="2"/>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39891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5F869F1A-6250-5B18-A988-B88DC50E8245}"/>
              </a:ext>
            </a:extLst>
          </p:cNvPr>
          <p:cNvSpPr>
            <a:spLocks noGrp="1"/>
          </p:cNvSpPr>
          <p:nvPr>
            <p:ph idx="1"/>
          </p:nvPr>
        </p:nvSpPr>
        <p:spPr>
          <a:xfrm>
            <a:off x="684530" y="1125857"/>
            <a:ext cx="8271510" cy="762635"/>
          </a:xfrm>
        </p:spPr>
        <p:txBody>
          <a:bodyPr/>
          <a:lstStyle/>
          <a:p>
            <a:r>
              <a:rPr lang="zh-CN" altLang="en-US" sz="2400" dirty="0"/>
              <a:t>读取索引表的系统调用</a:t>
            </a:r>
            <a:endParaRPr lang="en-US" altLang="zh-CN" sz="2000" dirty="0"/>
          </a:p>
        </p:txBody>
      </p:sp>
      <p:sp>
        <p:nvSpPr>
          <p:cNvPr id="3" name="文本框 2">
            <a:extLst>
              <a:ext uri="{FF2B5EF4-FFF2-40B4-BE49-F238E27FC236}">
                <a16:creationId xmlns:a16="http://schemas.microsoft.com/office/drawing/2014/main" id="{7698F83D-AB28-B9FE-85C6-9F6F7C8C63CA}"/>
              </a:ext>
            </a:extLst>
          </p:cNvPr>
          <p:cNvSpPr txBox="1"/>
          <p:nvPr/>
        </p:nvSpPr>
        <p:spPr>
          <a:xfrm>
            <a:off x="677875" y="1455637"/>
            <a:ext cx="8260080" cy="4524315"/>
          </a:xfrm>
          <a:prstGeom prst="rect">
            <a:avLst/>
          </a:prstGeom>
          <a:noFill/>
        </p:spPr>
        <p:txBody>
          <a:bodyPr wrap="square">
            <a:spAutoFit/>
          </a:bodyPr>
          <a:lstStyle/>
          <a:p>
            <a:pPr indent="266700" algn="ct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4-13 </a:t>
            </a:r>
            <a:r>
              <a:rPr lang="en-GB" altLang="zh-CN" b="1" dirty="0" err="1">
                <a:effectLst/>
                <a:latin typeface="Calibri" panose="020F0502020204030204" pitchFamily="34" charset="0"/>
                <a:ea typeface="宋体" panose="02010600030101010101" pitchFamily="2" charset="-122"/>
                <a:cs typeface="Times New Roman" panose="02020603050405020304" pitchFamily="18" charset="0"/>
              </a:rPr>
              <a:t>sys_geti</a:t>
            </a:r>
            <a:r>
              <a:rPr lang="en-GB" altLang="zh-CN" b="1"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b="1"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uint64</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sys_geti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(void)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char *filename = "";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文件名</a:t>
            </a:r>
            <a:endParaRPr lang="en-US"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将索引表拷贝到内存地址</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addrs</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处</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uint64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addrs</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0;</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struct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inode</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ip</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if(</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argstr</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(0, filename, 100) &lt; 0)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return -1;</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if(</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argaddr</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(1, &amp;</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addrs</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&lt; 0)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return -1;</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begin_op</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if((</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ip</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namei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(filename)) == 0)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得不到对应索引节点</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end_op</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return -1;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p:txBody>
      </p:sp>
      <p:sp>
        <p:nvSpPr>
          <p:cNvPr id="9" name="文本框 8">
            <a:extLst>
              <a:ext uri="{FF2B5EF4-FFF2-40B4-BE49-F238E27FC236}">
                <a16:creationId xmlns:a16="http://schemas.microsoft.com/office/drawing/2014/main" id="{E0A8179D-BD55-E186-D538-5C8CD5D3315A}"/>
              </a:ext>
            </a:extLst>
          </p:cNvPr>
          <p:cNvSpPr txBox="1"/>
          <p:nvPr/>
        </p:nvSpPr>
        <p:spPr>
          <a:xfrm>
            <a:off x="4644006" y="1443574"/>
            <a:ext cx="4499994" cy="4093428"/>
          </a:xfrm>
          <a:prstGeom prst="rect">
            <a:avLst/>
          </a:prstGeom>
          <a:noFill/>
        </p:spPr>
        <p:txBody>
          <a:bodyPr wrap="square">
            <a:spAutoFit/>
          </a:bodyPr>
          <a:lstStyle/>
          <a:p>
            <a:pPr lvl="0" algn="just"/>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ilock</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ip</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同步</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inode</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和</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dinode</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int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printf</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("dev:%d\n",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ip</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-&gt;dev);</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for(</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0;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&lt; 13;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printf</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("%x\n",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ip</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-&gt;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addrs</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copyout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myproc</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()-&gt;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pagetable</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addrs</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4, (char *)(&amp;</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ip</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-&gt;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addrs</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sizeof</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uint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拷贝索引</a:t>
            </a: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iunlock</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ip</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end_op</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return 0;</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p:txBody>
      </p:sp>
      <p:grpSp>
        <p:nvGrpSpPr>
          <p:cNvPr id="7" name="组合 6">
            <a:extLst>
              <a:ext uri="{FF2B5EF4-FFF2-40B4-BE49-F238E27FC236}">
                <a16:creationId xmlns:a16="http://schemas.microsoft.com/office/drawing/2014/main" id="{73CA5062-538F-78E1-E13E-6FA8B4920312}"/>
              </a:ext>
            </a:extLst>
          </p:cNvPr>
          <p:cNvGrpSpPr/>
          <p:nvPr/>
        </p:nvGrpSpPr>
        <p:grpSpPr>
          <a:xfrm>
            <a:off x="1577840" y="4472031"/>
            <a:ext cx="4110239" cy="1535176"/>
            <a:chOff x="1924777" y="3573010"/>
            <a:chExt cx="3923410" cy="1586723"/>
          </a:xfrm>
        </p:grpSpPr>
        <p:sp>
          <p:nvSpPr>
            <p:cNvPr id="8" name="矩形: 圆角 7">
              <a:extLst>
                <a:ext uri="{FF2B5EF4-FFF2-40B4-BE49-F238E27FC236}">
                  <a16:creationId xmlns:a16="http://schemas.microsoft.com/office/drawing/2014/main" id="{E6F0F75B-2B94-8042-8388-8E6A5F6F6344}"/>
                </a:ext>
              </a:extLst>
            </p:cNvPr>
            <p:cNvSpPr/>
            <p:nvPr/>
          </p:nvSpPr>
          <p:spPr bwMode="auto">
            <a:xfrm>
              <a:off x="1924777" y="3573010"/>
              <a:ext cx="2789330" cy="23445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0" name="文本框 9">
              <a:extLst>
                <a:ext uri="{FF2B5EF4-FFF2-40B4-BE49-F238E27FC236}">
                  <a16:creationId xmlns:a16="http://schemas.microsoft.com/office/drawing/2014/main" id="{32428BB5-A4C5-AEF0-2D44-345EB6D2B389}"/>
                </a:ext>
              </a:extLst>
            </p:cNvPr>
            <p:cNvSpPr txBox="1"/>
            <p:nvPr/>
          </p:nvSpPr>
          <p:spPr>
            <a:xfrm>
              <a:off x="2583413" y="4809811"/>
              <a:ext cx="3264774" cy="349922"/>
            </a:xfrm>
            <a:prstGeom prst="rect">
              <a:avLst/>
            </a:prstGeom>
            <a:noFill/>
          </p:spPr>
          <p:txBody>
            <a:bodyPr wrap="square" rtlCol="0">
              <a:spAutoFit/>
            </a:bodyPr>
            <a:lstStyle/>
            <a:p>
              <a:r>
                <a:rPr lang="zh-CN" altLang="en-US" dirty="0"/>
                <a:t>调用</a:t>
              </a:r>
              <a:r>
                <a:rPr lang="en-US" altLang="zh-CN" dirty="0" err="1"/>
                <a:t>namei</a:t>
              </a:r>
              <a:r>
                <a:rPr lang="zh-CN" altLang="en-US" dirty="0"/>
                <a:t>获得文件索引节点信息</a:t>
              </a:r>
            </a:p>
          </p:txBody>
        </p:sp>
        <p:cxnSp>
          <p:nvCxnSpPr>
            <p:cNvPr id="11" name="直接箭头连接符 10">
              <a:extLst>
                <a:ext uri="{FF2B5EF4-FFF2-40B4-BE49-F238E27FC236}">
                  <a16:creationId xmlns:a16="http://schemas.microsoft.com/office/drawing/2014/main" id="{0566500F-7D05-969C-F1AE-86D1591302F6}"/>
                </a:ext>
              </a:extLst>
            </p:cNvPr>
            <p:cNvCxnSpPr>
              <a:cxnSpLocks/>
              <a:stCxn id="10" idx="0"/>
              <a:endCxn id="8" idx="2"/>
            </p:cNvCxnSpPr>
            <p:nvPr/>
          </p:nvCxnSpPr>
          <p:spPr bwMode="auto">
            <a:xfrm flipH="1" flipV="1">
              <a:off x="3319442" y="3807460"/>
              <a:ext cx="896358" cy="1002351"/>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15" name="组合 14">
            <a:extLst>
              <a:ext uri="{FF2B5EF4-FFF2-40B4-BE49-F238E27FC236}">
                <a16:creationId xmlns:a16="http://schemas.microsoft.com/office/drawing/2014/main" id="{AFB0FDE9-C18E-F4C5-7498-2ECE5F522B56}"/>
              </a:ext>
            </a:extLst>
          </p:cNvPr>
          <p:cNvGrpSpPr/>
          <p:nvPr/>
        </p:nvGrpSpPr>
        <p:grpSpPr>
          <a:xfrm>
            <a:off x="5004030" y="3504984"/>
            <a:ext cx="4077936" cy="2748445"/>
            <a:chOff x="1775191" y="2543105"/>
            <a:chExt cx="3892575" cy="2840730"/>
          </a:xfrm>
        </p:grpSpPr>
        <p:sp>
          <p:nvSpPr>
            <p:cNvPr id="16" name="矩形: 圆角 15">
              <a:extLst>
                <a:ext uri="{FF2B5EF4-FFF2-40B4-BE49-F238E27FC236}">
                  <a16:creationId xmlns:a16="http://schemas.microsoft.com/office/drawing/2014/main" id="{651DB4F5-3E79-D3E4-CE6C-FEAAC56B1D3B}"/>
                </a:ext>
              </a:extLst>
            </p:cNvPr>
            <p:cNvSpPr/>
            <p:nvPr/>
          </p:nvSpPr>
          <p:spPr bwMode="auto">
            <a:xfrm>
              <a:off x="1775191" y="2543105"/>
              <a:ext cx="3892575" cy="999518"/>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7" name="文本框 16">
              <a:extLst>
                <a:ext uri="{FF2B5EF4-FFF2-40B4-BE49-F238E27FC236}">
                  <a16:creationId xmlns:a16="http://schemas.microsoft.com/office/drawing/2014/main" id="{5053D541-C82F-4BBA-306E-C04E9E3E3AF4}"/>
                </a:ext>
              </a:extLst>
            </p:cNvPr>
            <p:cNvSpPr txBox="1"/>
            <p:nvPr/>
          </p:nvSpPr>
          <p:spPr>
            <a:xfrm>
              <a:off x="3049482" y="4779425"/>
              <a:ext cx="2375414" cy="604410"/>
            </a:xfrm>
            <a:prstGeom prst="rect">
              <a:avLst/>
            </a:prstGeom>
            <a:noFill/>
          </p:spPr>
          <p:txBody>
            <a:bodyPr wrap="square" rtlCol="0">
              <a:spAutoFit/>
            </a:bodyPr>
            <a:lstStyle/>
            <a:p>
              <a:r>
                <a:rPr lang="zh-CN" altLang="en-US" dirty="0"/>
                <a:t>将索引表信息返回给上层调用者</a:t>
              </a:r>
            </a:p>
          </p:txBody>
        </p:sp>
        <p:cxnSp>
          <p:nvCxnSpPr>
            <p:cNvPr id="18" name="直接箭头连接符 17">
              <a:extLst>
                <a:ext uri="{FF2B5EF4-FFF2-40B4-BE49-F238E27FC236}">
                  <a16:creationId xmlns:a16="http://schemas.microsoft.com/office/drawing/2014/main" id="{C13D0E38-5385-2526-19A1-61CDAE830F62}"/>
                </a:ext>
              </a:extLst>
            </p:cNvPr>
            <p:cNvCxnSpPr>
              <a:cxnSpLocks/>
              <a:stCxn id="17" idx="0"/>
              <a:endCxn id="16" idx="2"/>
            </p:cNvCxnSpPr>
            <p:nvPr/>
          </p:nvCxnSpPr>
          <p:spPr bwMode="auto">
            <a:xfrm flipH="1" flipV="1">
              <a:off x="3721479" y="3542623"/>
              <a:ext cx="515711" cy="1236802"/>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222469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698F83D-AB28-B9FE-85C6-9F6F7C8C63CA}"/>
              </a:ext>
            </a:extLst>
          </p:cNvPr>
          <p:cNvSpPr txBox="1"/>
          <p:nvPr/>
        </p:nvSpPr>
        <p:spPr>
          <a:xfrm>
            <a:off x="827740" y="1484865"/>
            <a:ext cx="6624460" cy="4524315"/>
          </a:xfrm>
          <a:prstGeom prst="rect">
            <a:avLst/>
          </a:prstGeom>
          <a:noFill/>
        </p:spPr>
        <p:txBody>
          <a:bodyPr wrap="square">
            <a:spAutoFit/>
          </a:bodyPr>
          <a:lstStyle/>
          <a:p>
            <a:pPr indent="266700" algn="ct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4-14 </a:t>
            </a:r>
            <a:r>
              <a:rPr lang="en-GB" altLang="zh-CN" b="1" dirty="0" err="1">
                <a:latin typeface="Calibri" panose="020F0502020204030204" pitchFamily="34" charset="0"/>
                <a:ea typeface="宋体" panose="02010600030101010101" pitchFamily="2" charset="-122"/>
                <a:cs typeface="Times New Roman" panose="02020603050405020304" pitchFamily="18" charset="0"/>
              </a:rPr>
              <a:t>recoveri.c</a:t>
            </a:r>
            <a:endParaRPr lang="en-GB" altLang="zh-CN" b="1"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#include "kernel/</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types.h</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#include "kernel/</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stat.h</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#include "user/</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user.h</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#include "kernel/</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fcntl.h</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char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buf</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[1024 * 256];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盘块缓冲区</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int main(int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argc</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char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argv</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if(</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argc</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&lt; 2)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printf</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("format: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savei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filename temp\n"); exit(0);</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uint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addrs</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[13];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int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fd</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fd</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open("temp", O_RDONLY);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从</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temp</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文件读取索引表</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read(</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fd</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addrs</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sizeof</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addrs</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p:txBody>
      </p:sp>
      <p:sp>
        <p:nvSpPr>
          <p:cNvPr id="6" name="内容占位符 2">
            <a:extLst>
              <a:ext uri="{FF2B5EF4-FFF2-40B4-BE49-F238E27FC236}">
                <a16:creationId xmlns:a16="http://schemas.microsoft.com/office/drawing/2014/main" id="{9F06BAC6-94C0-DCA5-A4FF-AA4814848283}"/>
              </a:ext>
            </a:extLst>
          </p:cNvPr>
          <p:cNvSpPr>
            <a:spLocks noGrp="1"/>
          </p:cNvSpPr>
          <p:nvPr>
            <p:ph idx="1"/>
          </p:nvPr>
        </p:nvSpPr>
        <p:spPr>
          <a:xfrm>
            <a:off x="684213" y="1125539"/>
            <a:ext cx="8272462" cy="298008"/>
          </a:xfrm>
        </p:spPr>
        <p:txBody>
          <a:bodyPr/>
          <a:lstStyle/>
          <a:p>
            <a:r>
              <a:rPr lang="zh-CN" altLang="en-US" sz="2400" dirty="0"/>
              <a:t>恢复数据</a:t>
            </a:r>
            <a:endParaRPr lang="en-US" altLang="zh-CN" sz="2000" dirty="0"/>
          </a:p>
        </p:txBody>
      </p:sp>
      <p:grpSp>
        <p:nvGrpSpPr>
          <p:cNvPr id="11" name="组合 10">
            <a:extLst>
              <a:ext uri="{FF2B5EF4-FFF2-40B4-BE49-F238E27FC236}">
                <a16:creationId xmlns:a16="http://schemas.microsoft.com/office/drawing/2014/main" id="{F08AC9F3-8AB1-9992-1A33-1AAAFAAD171F}"/>
              </a:ext>
            </a:extLst>
          </p:cNvPr>
          <p:cNvGrpSpPr/>
          <p:nvPr/>
        </p:nvGrpSpPr>
        <p:grpSpPr>
          <a:xfrm>
            <a:off x="1539538" y="2276920"/>
            <a:ext cx="5786336" cy="3672254"/>
            <a:chOff x="1924777" y="298411"/>
            <a:chExt cx="5523321" cy="3795557"/>
          </a:xfrm>
        </p:grpSpPr>
        <p:sp>
          <p:nvSpPr>
            <p:cNvPr id="12" name="矩形: 圆角 11">
              <a:extLst>
                <a:ext uri="{FF2B5EF4-FFF2-40B4-BE49-F238E27FC236}">
                  <a16:creationId xmlns:a16="http://schemas.microsoft.com/office/drawing/2014/main" id="{9358F598-7535-584D-D8C6-206638BA2E11}"/>
                </a:ext>
              </a:extLst>
            </p:cNvPr>
            <p:cNvSpPr/>
            <p:nvPr/>
          </p:nvSpPr>
          <p:spPr bwMode="auto">
            <a:xfrm>
              <a:off x="1924777" y="3573009"/>
              <a:ext cx="3032087" cy="520959"/>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3" name="文本框 12">
              <a:extLst>
                <a:ext uri="{FF2B5EF4-FFF2-40B4-BE49-F238E27FC236}">
                  <a16:creationId xmlns:a16="http://schemas.microsoft.com/office/drawing/2014/main" id="{AC8D95DE-7571-903A-C536-85A8CB0C1F2A}"/>
                </a:ext>
              </a:extLst>
            </p:cNvPr>
            <p:cNvSpPr txBox="1"/>
            <p:nvPr/>
          </p:nvSpPr>
          <p:spPr>
            <a:xfrm>
              <a:off x="4888132" y="298411"/>
              <a:ext cx="2559966" cy="604410"/>
            </a:xfrm>
            <a:prstGeom prst="rect">
              <a:avLst/>
            </a:prstGeom>
            <a:noFill/>
          </p:spPr>
          <p:txBody>
            <a:bodyPr wrap="square" rtlCol="0">
              <a:spAutoFit/>
            </a:bodyPr>
            <a:lstStyle/>
            <a:p>
              <a:r>
                <a:rPr lang="zh-CN" altLang="en-US" dirty="0"/>
                <a:t>从文件</a:t>
              </a:r>
              <a:r>
                <a:rPr lang="en-US" altLang="zh-CN" dirty="0"/>
                <a:t>temp</a:t>
              </a:r>
              <a:r>
                <a:rPr lang="zh-CN" altLang="en-US" dirty="0"/>
                <a:t>中获取之前保存的索引表信息</a:t>
              </a:r>
            </a:p>
          </p:txBody>
        </p:sp>
        <p:cxnSp>
          <p:nvCxnSpPr>
            <p:cNvPr id="14" name="直接箭头连接符 13">
              <a:extLst>
                <a:ext uri="{FF2B5EF4-FFF2-40B4-BE49-F238E27FC236}">
                  <a16:creationId xmlns:a16="http://schemas.microsoft.com/office/drawing/2014/main" id="{2017606F-0A1C-9DE7-9D05-943CD79C5260}"/>
                </a:ext>
              </a:extLst>
            </p:cNvPr>
            <p:cNvCxnSpPr>
              <a:cxnSpLocks/>
              <a:stCxn id="13" idx="2"/>
              <a:endCxn id="12" idx="0"/>
            </p:cNvCxnSpPr>
            <p:nvPr/>
          </p:nvCxnSpPr>
          <p:spPr bwMode="auto">
            <a:xfrm flipH="1">
              <a:off x="3440821" y="902821"/>
              <a:ext cx="2727295" cy="2670188"/>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10" name="组合 9">
            <a:extLst>
              <a:ext uri="{FF2B5EF4-FFF2-40B4-BE49-F238E27FC236}">
                <a16:creationId xmlns:a16="http://schemas.microsoft.com/office/drawing/2014/main" id="{D3E96484-61A5-249E-4FBF-B9E95C97D76A}"/>
              </a:ext>
            </a:extLst>
          </p:cNvPr>
          <p:cNvGrpSpPr/>
          <p:nvPr/>
        </p:nvGrpSpPr>
        <p:grpSpPr>
          <a:xfrm>
            <a:off x="1223450" y="1765012"/>
            <a:ext cx="7920550" cy="4031873"/>
            <a:chOff x="1223450" y="1731086"/>
            <a:chExt cx="7920550" cy="4031873"/>
          </a:xfrm>
        </p:grpSpPr>
        <p:sp>
          <p:nvSpPr>
            <p:cNvPr id="4" name="文本框 3">
              <a:extLst>
                <a:ext uri="{FF2B5EF4-FFF2-40B4-BE49-F238E27FC236}">
                  <a16:creationId xmlns:a16="http://schemas.microsoft.com/office/drawing/2014/main" id="{B58DFF05-F6C1-AE19-B809-5A0C036AF487}"/>
                </a:ext>
              </a:extLst>
            </p:cNvPr>
            <p:cNvSpPr txBox="1"/>
            <p:nvPr/>
          </p:nvSpPr>
          <p:spPr>
            <a:xfrm>
              <a:off x="1223450" y="1731086"/>
              <a:ext cx="7920550" cy="4031873"/>
            </a:xfrm>
            <a:prstGeom prst="rect">
              <a:avLst/>
            </a:prstGeom>
            <a:solidFill>
              <a:schemeClr val="bg1"/>
            </a:solidFill>
          </p:spPr>
          <p:txBody>
            <a:bodyPr wrap="square">
              <a:spAutoFit/>
            </a:bodyPr>
            <a:lstStyle/>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close(</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fd</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fd</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open(</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argv</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[1], O_CREATE | O_RDWR);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根据索引信息读取对应盘块</a:t>
              </a: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int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for(</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0;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&lt; 12 &amp;&amp;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addrs</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0;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recoverb</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addrs</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buf</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0);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读取数据到缓存块</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buf</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中</a:t>
              </a: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write(</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fd</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buf</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1024);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写到新文件</a:t>
              </a: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0;</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if(</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addrs</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[12] != 0)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int ret =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recoverb</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addrs</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[12],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buf</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1)</a:t>
              </a:r>
              <a:r>
                <a:rPr lang="en-US" altLang="zh-CN" dirty="0">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write(</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fd</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buf</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ret);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close(</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fd</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exit(0);</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p:txBody>
        </p:sp>
        <p:grpSp>
          <p:nvGrpSpPr>
            <p:cNvPr id="5" name="组合 4">
              <a:extLst>
                <a:ext uri="{FF2B5EF4-FFF2-40B4-BE49-F238E27FC236}">
                  <a16:creationId xmlns:a16="http://schemas.microsoft.com/office/drawing/2014/main" id="{32FFEDBF-902B-31F1-7B9C-70C82FE64331}"/>
                </a:ext>
              </a:extLst>
            </p:cNvPr>
            <p:cNvGrpSpPr/>
            <p:nvPr/>
          </p:nvGrpSpPr>
          <p:grpSpPr>
            <a:xfrm>
              <a:off x="2051825" y="3020600"/>
              <a:ext cx="6798185" cy="1887442"/>
              <a:chOff x="2104084" y="3293028"/>
              <a:chExt cx="8464405" cy="1887442"/>
            </a:xfrm>
          </p:grpSpPr>
          <p:sp>
            <p:nvSpPr>
              <p:cNvPr id="7" name="矩形: 圆角 6">
                <a:extLst>
                  <a:ext uri="{FF2B5EF4-FFF2-40B4-BE49-F238E27FC236}">
                    <a16:creationId xmlns:a16="http://schemas.microsoft.com/office/drawing/2014/main" id="{C94BFF2D-8E4A-57F7-1B09-58EE39C5CC38}"/>
                  </a:ext>
                </a:extLst>
              </p:cNvPr>
              <p:cNvSpPr/>
              <p:nvPr/>
            </p:nvSpPr>
            <p:spPr bwMode="auto">
              <a:xfrm>
                <a:off x="2104084" y="3293028"/>
                <a:ext cx="1255146" cy="28802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dirty="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8D586619-2254-923F-418C-F9255E7F936E}"/>
                  </a:ext>
                </a:extLst>
              </p:cNvPr>
              <p:cNvSpPr txBox="1"/>
              <p:nvPr/>
            </p:nvSpPr>
            <p:spPr>
              <a:xfrm>
                <a:off x="6968239" y="4349473"/>
                <a:ext cx="3600250" cy="830997"/>
              </a:xfrm>
              <a:prstGeom prst="rect">
                <a:avLst/>
              </a:prstGeom>
              <a:noFill/>
            </p:spPr>
            <p:txBody>
              <a:bodyPr wrap="square" rtlCol="0">
                <a:spAutoFit/>
              </a:bodyPr>
              <a:lstStyle/>
              <a:p>
                <a:r>
                  <a:rPr lang="en-US" altLang="zh-CN" dirty="0" err="1"/>
                  <a:t>recoverb</a:t>
                </a:r>
                <a:r>
                  <a:rPr lang="en-US" altLang="zh-CN" dirty="0"/>
                  <a:t>() </a:t>
                </a:r>
                <a:r>
                  <a:rPr lang="zh-CN" altLang="en-US" dirty="0"/>
                  <a:t>是新增的系统调用，根据索引表</a:t>
                </a:r>
                <a:r>
                  <a:rPr lang="en-US" altLang="zh-CN" dirty="0" err="1"/>
                  <a:t>addrs</a:t>
                </a:r>
                <a:r>
                  <a:rPr lang="zh-CN" altLang="en-US" dirty="0"/>
                  <a:t>记录的盘块号，将盘块数据读到到</a:t>
                </a:r>
                <a:r>
                  <a:rPr lang="en-US" altLang="zh-CN" dirty="0" err="1"/>
                  <a:t>buf</a:t>
                </a:r>
                <a:r>
                  <a:rPr lang="zh-CN" altLang="en-US" dirty="0"/>
                  <a:t>中</a:t>
                </a:r>
              </a:p>
            </p:txBody>
          </p:sp>
          <p:cxnSp>
            <p:nvCxnSpPr>
              <p:cNvPr id="9" name="直接箭头连接符 8">
                <a:extLst>
                  <a:ext uri="{FF2B5EF4-FFF2-40B4-BE49-F238E27FC236}">
                    <a16:creationId xmlns:a16="http://schemas.microsoft.com/office/drawing/2014/main" id="{80F8C612-9CB3-613D-1A89-59494698558E}"/>
                  </a:ext>
                </a:extLst>
              </p:cNvPr>
              <p:cNvCxnSpPr>
                <a:cxnSpLocks/>
                <a:stCxn id="8" idx="0"/>
                <a:endCxn id="7" idx="3"/>
              </p:cNvCxnSpPr>
              <p:nvPr/>
            </p:nvCxnSpPr>
            <p:spPr bwMode="auto">
              <a:xfrm flipH="1" flipV="1">
                <a:off x="3359230" y="3437038"/>
                <a:ext cx="5409134" cy="912435"/>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spTree>
    <p:extLst>
      <p:ext uri="{BB962C8B-B14F-4D97-AF65-F5344CB8AC3E}">
        <p14:creationId xmlns:p14="http://schemas.microsoft.com/office/powerpoint/2010/main" val="160140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9F06BAC6-94C0-DCA5-A4FF-AA4814848283}"/>
              </a:ext>
            </a:extLst>
          </p:cNvPr>
          <p:cNvSpPr>
            <a:spLocks noGrp="1"/>
          </p:cNvSpPr>
          <p:nvPr>
            <p:ph idx="1"/>
          </p:nvPr>
        </p:nvSpPr>
        <p:spPr>
          <a:xfrm>
            <a:off x="684213" y="1125539"/>
            <a:ext cx="8272462" cy="503336"/>
          </a:xfrm>
        </p:spPr>
        <p:txBody>
          <a:bodyPr/>
          <a:lstStyle/>
          <a:p>
            <a:r>
              <a:rPr lang="zh-CN" altLang="en-US" sz="2400" dirty="0"/>
              <a:t>新增的系统调用</a:t>
            </a:r>
            <a:r>
              <a:rPr lang="en-GB" altLang="zh-CN" sz="2400" dirty="0" err="1"/>
              <a:t>recoverb</a:t>
            </a:r>
            <a:r>
              <a:rPr lang="en-GB" altLang="zh-CN" sz="2400" dirty="0"/>
              <a:t>()</a:t>
            </a:r>
            <a:r>
              <a:rPr lang="zh-CN" altLang="en-US" sz="2400" dirty="0"/>
              <a:t>，获取盘块数据</a:t>
            </a:r>
            <a:endParaRPr lang="en-US" altLang="zh-CN" sz="2400" dirty="0"/>
          </a:p>
          <a:p>
            <a:pPr lvl="1"/>
            <a:r>
              <a:rPr lang="zh-CN" altLang="en-US" sz="2000" dirty="0"/>
              <a:t>分</a:t>
            </a:r>
            <a:r>
              <a:rPr lang="en-US" altLang="zh-CN" sz="2000" dirty="0"/>
              <a:t>2</a:t>
            </a:r>
            <a:r>
              <a:rPr lang="zh-CN" altLang="en-US" sz="2000" dirty="0"/>
              <a:t>中情况，直接索引和间接索引</a:t>
            </a:r>
            <a:endParaRPr lang="en-US" altLang="zh-CN" sz="2000" dirty="0"/>
          </a:p>
          <a:p>
            <a:pPr lvl="1"/>
            <a:endParaRPr lang="en-US" altLang="zh-CN" sz="2000" dirty="0"/>
          </a:p>
        </p:txBody>
      </p:sp>
      <p:sp>
        <p:nvSpPr>
          <p:cNvPr id="3" name="文本框 2">
            <a:extLst>
              <a:ext uri="{FF2B5EF4-FFF2-40B4-BE49-F238E27FC236}">
                <a16:creationId xmlns:a16="http://schemas.microsoft.com/office/drawing/2014/main" id="{7698F83D-AB28-B9FE-85C6-9F6F7C8C63CA}"/>
              </a:ext>
            </a:extLst>
          </p:cNvPr>
          <p:cNvSpPr txBox="1"/>
          <p:nvPr/>
        </p:nvSpPr>
        <p:spPr>
          <a:xfrm>
            <a:off x="854295" y="2060905"/>
            <a:ext cx="7920550" cy="4278094"/>
          </a:xfrm>
          <a:prstGeom prst="rect">
            <a:avLst/>
          </a:prstGeom>
          <a:noFill/>
        </p:spPr>
        <p:txBody>
          <a:bodyPr wrap="square">
            <a:spAutoFit/>
          </a:bodyPr>
          <a:lstStyle/>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uint64</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sys_recoverb</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(void)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uint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blockno</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char*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buf</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0;</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uint64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0;</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int indirect = 0;</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if(</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argint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(0, (int *)&amp;</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blockno</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&lt; 0 ||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argaddr</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(1, &amp;</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&lt; 0 ||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argint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(2, (int *)&amp;indirect) &lt; 0)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return -1;</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struct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buf</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*b = 0;</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if(indirect == 0) {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直接索引</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b = bread(1,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blockno</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copyout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myproc</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()-&gt;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pagetable</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(char *)b-&gt;data, 1024);</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return 0;</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p:txBody>
      </p:sp>
      <p:grpSp>
        <p:nvGrpSpPr>
          <p:cNvPr id="5" name="组合 4">
            <a:extLst>
              <a:ext uri="{FF2B5EF4-FFF2-40B4-BE49-F238E27FC236}">
                <a16:creationId xmlns:a16="http://schemas.microsoft.com/office/drawing/2014/main" id="{CAF77396-5FF6-3F8D-F300-6220F461F05A}"/>
              </a:ext>
            </a:extLst>
          </p:cNvPr>
          <p:cNvGrpSpPr/>
          <p:nvPr/>
        </p:nvGrpSpPr>
        <p:grpSpPr>
          <a:xfrm>
            <a:off x="1501857" y="2421767"/>
            <a:ext cx="6120425" cy="3866100"/>
            <a:chOff x="1689897" y="372976"/>
            <a:chExt cx="5842224" cy="3995911"/>
          </a:xfrm>
        </p:grpSpPr>
        <p:sp>
          <p:nvSpPr>
            <p:cNvPr id="7" name="矩形: 圆角 6">
              <a:extLst>
                <a:ext uri="{FF2B5EF4-FFF2-40B4-BE49-F238E27FC236}">
                  <a16:creationId xmlns:a16="http://schemas.microsoft.com/office/drawing/2014/main" id="{9511B22C-A4F0-A211-204A-1C1E6302344C}"/>
                </a:ext>
              </a:extLst>
            </p:cNvPr>
            <p:cNvSpPr/>
            <p:nvPr/>
          </p:nvSpPr>
          <p:spPr bwMode="auto">
            <a:xfrm>
              <a:off x="1689897" y="3032393"/>
              <a:ext cx="5842224" cy="1336494"/>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23337FEE-E34B-58B9-DD16-7EFAB3F956AD}"/>
                </a:ext>
              </a:extLst>
            </p:cNvPr>
            <p:cNvSpPr txBox="1"/>
            <p:nvPr/>
          </p:nvSpPr>
          <p:spPr>
            <a:xfrm>
              <a:off x="3614394" y="372976"/>
              <a:ext cx="3648213" cy="1113387"/>
            </a:xfrm>
            <a:prstGeom prst="rect">
              <a:avLst/>
            </a:prstGeom>
            <a:noFill/>
          </p:spPr>
          <p:txBody>
            <a:bodyPr wrap="square" rtlCol="0">
              <a:spAutoFit/>
            </a:bodyPr>
            <a:lstStyle/>
            <a:p>
              <a:r>
                <a:rPr lang="zh-CN" altLang="en-US" dirty="0"/>
                <a:t>情况</a:t>
              </a:r>
              <a:r>
                <a:rPr lang="en-US" altLang="zh-CN" dirty="0"/>
                <a:t>1</a:t>
              </a:r>
              <a:r>
                <a:rPr lang="zh-CN" altLang="en-US" dirty="0"/>
                <a:t>：直接索引，盘块</a:t>
              </a:r>
              <a:r>
                <a:rPr lang="en-US" altLang="zh-CN" dirty="0" err="1"/>
                <a:t>blockno</a:t>
              </a:r>
              <a:r>
                <a:rPr lang="zh-CN" altLang="en-US" dirty="0"/>
                <a:t>存放的就是数据。</a:t>
              </a:r>
              <a:endParaRPr lang="en-US" altLang="zh-CN" dirty="0"/>
            </a:p>
            <a:p>
              <a:pPr marL="342900" indent="-342900">
                <a:buFont typeface="+mj-lt"/>
                <a:buAutoNum type="arabicPeriod"/>
              </a:pPr>
              <a:r>
                <a:rPr lang="zh-CN" altLang="en-US" dirty="0"/>
                <a:t>直接读取盘块数据放到缓存</a:t>
              </a:r>
              <a:r>
                <a:rPr lang="en-US" altLang="zh-CN" dirty="0"/>
                <a:t>b</a:t>
              </a:r>
            </a:p>
            <a:p>
              <a:pPr marL="342900" indent="-342900">
                <a:buFont typeface="+mj-lt"/>
                <a:buAutoNum type="arabicPeriod"/>
              </a:pPr>
              <a:r>
                <a:rPr lang="zh-CN" altLang="en-US" dirty="0"/>
                <a:t>将缓存</a:t>
              </a:r>
              <a:r>
                <a:rPr lang="en-US" altLang="zh-CN" dirty="0"/>
                <a:t>b</a:t>
              </a:r>
              <a:r>
                <a:rPr lang="zh-CN" altLang="en-US" dirty="0"/>
                <a:t>写入到用户指定位置</a:t>
              </a:r>
              <a:r>
                <a:rPr lang="en-US" altLang="zh-CN" dirty="0" err="1"/>
                <a:t>addr</a:t>
              </a:r>
              <a:endParaRPr lang="zh-CN" altLang="en-US" dirty="0"/>
            </a:p>
          </p:txBody>
        </p:sp>
        <p:cxnSp>
          <p:nvCxnSpPr>
            <p:cNvPr id="9" name="直接箭头连接符 8">
              <a:extLst>
                <a:ext uri="{FF2B5EF4-FFF2-40B4-BE49-F238E27FC236}">
                  <a16:creationId xmlns:a16="http://schemas.microsoft.com/office/drawing/2014/main" id="{21BE4ADA-358E-7B14-62DB-9D3E3D494C68}"/>
                </a:ext>
              </a:extLst>
            </p:cNvPr>
            <p:cNvCxnSpPr>
              <a:cxnSpLocks/>
              <a:stCxn id="8" idx="2"/>
            </p:cNvCxnSpPr>
            <p:nvPr/>
          </p:nvCxnSpPr>
          <p:spPr bwMode="auto">
            <a:xfrm flipH="1">
              <a:off x="4611009" y="1486363"/>
              <a:ext cx="827492" cy="1546029"/>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39" name="组合 38">
            <a:extLst>
              <a:ext uri="{FF2B5EF4-FFF2-40B4-BE49-F238E27FC236}">
                <a16:creationId xmlns:a16="http://schemas.microsoft.com/office/drawing/2014/main" id="{719CD2F1-4E50-48A2-CE25-0BEB1530A625}"/>
              </a:ext>
            </a:extLst>
          </p:cNvPr>
          <p:cNvGrpSpPr/>
          <p:nvPr/>
        </p:nvGrpSpPr>
        <p:grpSpPr>
          <a:xfrm>
            <a:off x="1187765" y="2060905"/>
            <a:ext cx="7403237" cy="4788000"/>
            <a:chOff x="-5361060" y="2277120"/>
            <a:chExt cx="7403237" cy="4788000"/>
          </a:xfrm>
        </p:grpSpPr>
        <p:sp>
          <p:nvSpPr>
            <p:cNvPr id="4" name="文本框 3">
              <a:extLst>
                <a:ext uri="{FF2B5EF4-FFF2-40B4-BE49-F238E27FC236}">
                  <a16:creationId xmlns:a16="http://schemas.microsoft.com/office/drawing/2014/main" id="{9E436141-8B87-2CEC-7944-681DEC2B9919}"/>
                </a:ext>
              </a:extLst>
            </p:cNvPr>
            <p:cNvSpPr txBox="1"/>
            <p:nvPr/>
          </p:nvSpPr>
          <p:spPr>
            <a:xfrm>
              <a:off x="-5361060" y="2277120"/>
              <a:ext cx="7403237" cy="4788000"/>
            </a:xfrm>
            <a:prstGeom prst="rect">
              <a:avLst/>
            </a:prstGeom>
            <a:solidFill>
              <a:schemeClr val="bg1"/>
            </a:solidFill>
          </p:spPr>
          <p:txBody>
            <a:bodyPr wrap="square">
              <a:spAutoFit/>
            </a:bodyPr>
            <a:lstStyle/>
            <a:p>
              <a:pPr marL="342900" lvl="0" indent="-342900" algn="just">
                <a:buFont typeface="+mj-lt"/>
                <a:buAutoNum type="arabicPeriod" startAt="17"/>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struct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buf</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 = 0;</a:t>
              </a:r>
            </a:p>
            <a:p>
              <a:pPr marL="342900" lvl="0" indent="-342900" algn="just">
                <a:buFont typeface="+mj-lt"/>
                <a:buAutoNum type="arabicPeriod" startAt="17"/>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int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0;</a:t>
              </a:r>
            </a:p>
            <a:p>
              <a:pPr marL="342900" lvl="0" indent="-342900" algn="just">
                <a:buFont typeface="+mj-lt"/>
                <a:buAutoNum type="arabicPeriod" startAt="17"/>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 = bread(1,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blockno</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startAt="17"/>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uint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addrList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uint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*)a-&gt;data;</a:t>
              </a:r>
            </a:p>
            <a:p>
              <a:pPr marL="342900" lvl="0" indent="-342900" algn="just">
                <a:buFont typeface="+mj-lt"/>
                <a:buAutoNum type="arabicPeriod" startAt="17"/>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while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addrList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0)        // </a:t>
              </a:r>
              <a:r>
                <a:rPr lang="zh-CN" altLang="en-US" dirty="0">
                  <a:effectLst/>
                  <a:latin typeface="楷体" panose="02010609060101010101" pitchFamily="49" charset="-122"/>
                  <a:ea typeface="楷体" panose="02010609060101010101" pitchFamily="49" charset="-122"/>
                  <a:cs typeface="Times New Roman" panose="02020603050405020304" pitchFamily="18" charset="0"/>
                </a:rPr>
                <a:t>间接索引读取</a:t>
              </a:r>
            </a:p>
            <a:p>
              <a:pPr marL="342900" lvl="0" indent="-342900" algn="just">
                <a:buFont typeface="+mj-lt"/>
                <a:buAutoNum type="arabicPeriod" startAt="17"/>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17"/>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b = bread(1,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addrList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startAt="17"/>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copyout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myproc</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()-&gt;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pagetable</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(char *)b-&gt;data, 1024);</a:t>
              </a:r>
            </a:p>
            <a:p>
              <a:pPr marL="342900" lvl="0" indent="-342900" algn="just">
                <a:buFont typeface="+mj-lt"/>
                <a:buAutoNum type="arabicPeriod" startAt="17"/>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addr</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1024;</a:t>
              </a:r>
            </a:p>
            <a:p>
              <a:pPr marL="342900" lvl="0" indent="-342900" algn="just">
                <a:buFont typeface="+mj-lt"/>
                <a:buAutoNum type="arabicPeriod" startAt="17"/>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startAt="17"/>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17"/>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return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1024;</a:t>
              </a:r>
            </a:p>
            <a:p>
              <a:pPr marL="342900" lvl="0" indent="-342900" algn="just">
                <a:buFont typeface="+mj-lt"/>
                <a:buAutoNum type="arabicPeriod" startAt="17"/>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startAt="17"/>
              </a:pP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7"/>
              </a:pPr>
              <a:endParaRPr lang="en-US"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7"/>
              </a:pP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7"/>
              </a:pPr>
              <a:endParaRPr lang="en-US"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7"/>
              </a:pP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7"/>
              </a:pPr>
              <a:endParaRPr lang="en-US"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7"/>
              </a:pP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7"/>
              </a:pPr>
              <a:endParaRPr lang="en-US"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7"/>
              </a:pPr>
              <a:endParaRPr lang="en-US" altLang="zh-CN" dirty="0">
                <a:effectLst/>
                <a:latin typeface="楷体" panose="02010609060101010101" pitchFamily="49" charset="-122"/>
                <a:ea typeface="楷体" panose="02010609060101010101" pitchFamily="49" charset="-122"/>
                <a:cs typeface="Times New Roman" panose="02020603050405020304" pitchFamily="18" charset="0"/>
              </a:endParaRPr>
            </a:p>
          </p:txBody>
        </p:sp>
        <p:grpSp>
          <p:nvGrpSpPr>
            <p:cNvPr id="29" name="组合 28">
              <a:extLst>
                <a:ext uri="{FF2B5EF4-FFF2-40B4-BE49-F238E27FC236}">
                  <a16:creationId xmlns:a16="http://schemas.microsoft.com/office/drawing/2014/main" id="{13458DD4-17AE-861A-5FD5-1B0E44737809}"/>
                </a:ext>
              </a:extLst>
            </p:cNvPr>
            <p:cNvGrpSpPr/>
            <p:nvPr/>
          </p:nvGrpSpPr>
          <p:grpSpPr>
            <a:xfrm>
              <a:off x="-4682157" y="2315857"/>
              <a:ext cx="6336440" cy="4604558"/>
              <a:chOff x="-4686045" y="1159870"/>
              <a:chExt cx="6048420" cy="4759164"/>
            </a:xfrm>
          </p:grpSpPr>
          <p:sp>
            <p:nvSpPr>
              <p:cNvPr id="30" name="矩形: 圆角 29">
                <a:extLst>
                  <a:ext uri="{FF2B5EF4-FFF2-40B4-BE49-F238E27FC236}">
                    <a16:creationId xmlns:a16="http://schemas.microsoft.com/office/drawing/2014/main" id="{08DC01D6-7120-BF14-37F7-F46EF112A1AC}"/>
                  </a:ext>
                </a:extLst>
              </p:cNvPr>
              <p:cNvSpPr/>
              <p:nvPr/>
            </p:nvSpPr>
            <p:spPr bwMode="auto">
              <a:xfrm>
                <a:off x="-4686045" y="1159870"/>
                <a:ext cx="6048420" cy="3197755"/>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31" name="文本框 30">
                <a:extLst>
                  <a:ext uri="{FF2B5EF4-FFF2-40B4-BE49-F238E27FC236}">
                    <a16:creationId xmlns:a16="http://schemas.microsoft.com/office/drawing/2014/main" id="{FB6C4E1E-BABA-6E1D-104D-10BCC9E5E213}"/>
                  </a:ext>
                </a:extLst>
              </p:cNvPr>
              <p:cNvSpPr txBox="1"/>
              <p:nvPr/>
            </p:nvSpPr>
            <p:spPr>
              <a:xfrm>
                <a:off x="-3485942" y="4551158"/>
                <a:ext cx="3648213" cy="1367876"/>
              </a:xfrm>
              <a:prstGeom prst="rect">
                <a:avLst/>
              </a:prstGeom>
              <a:noFill/>
            </p:spPr>
            <p:txBody>
              <a:bodyPr wrap="square" rtlCol="0">
                <a:spAutoFit/>
              </a:bodyPr>
              <a:lstStyle/>
              <a:p>
                <a:r>
                  <a:rPr lang="zh-CN" altLang="en-US" dirty="0"/>
                  <a:t>情况</a:t>
                </a:r>
                <a:r>
                  <a:rPr lang="en-US" altLang="zh-CN" dirty="0"/>
                  <a:t>2 </a:t>
                </a:r>
                <a:r>
                  <a:rPr lang="zh-CN" altLang="en-US" dirty="0"/>
                  <a:t>间接索引，盘块</a:t>
                </a:r>
                <a:r>
                  <a:rPr lang="en-US" altLang="zh-CN" dirty="0" err="1"/>
                  <a:t>blockno</a:t>
                </a:r>
                <a:r>
                  <a:rPr lang="zh-CN" altLang="en-US" dirty="0"/>
                  <a:t>存放的是二级索引表。</a:t>
                </a:r>
                <a:endParaRPr lang="en-US" altLang="zh-CN" dirty="0"/>
              </a:p>
              <a:p>
                <a:pPr marL="342900" indent="-342900">
                  <a:buFont typeface="+mj-lt"/>
                  <a:buAutoNum type="arabicPeriod"/>
                </a:pPr>
                <a:r>
                  <a:rPr lang="zh-CN" altLang="en-US" dirty="0"/>
                  <a:t>读取</a:t>
                </a:r>
                <a:r>
                  <a:rPr lang="en-US" altLang="zh-CN" dirty="0" err="1"/>
                  <a:t>blockno</a:t>
                </a:r>
                <a:r>
                  <a:rPr lang="zh-CN" altLang="en-US" dirty="0"/>
                  <a:t>盘块二级索引表数据</a:t>
                </a:r>
                <a:endParaRPr lang="en-US" altLang="zh-CN" dirty="0"/>
              </a:p>
              <a:p>
                <a:pPr marL="342900" indent="-342900">
                  <a:buFont typeface="+mj-lt"/>
                  <a:buAutoNum type="arabicPeriod"/>
                </a:pPr>
                <a:r>
                  <a:rPr lang="en-US" altLang="zh-CN" dirty="0"/>
                  <a:t>while</a:t>
                </a:r>
                <a:r>
                  <a:rPr lang="zh-CN" altLang="en-US" dirty="0"/>
                  <a:t>循环二级索引表，将表中盘块数据读出，再写入到用户指定位置</a:t>
                </a:r>
              </a:p>
            </p:txBody>
          </p:sp>
          <p:cxnSp>
            <p:nvCxnSpPr>
              <p:cNvPr id="32" name="直接箭头连接符 31">
                <a:extLst>
                  <a:ext uri="{FF2B5EF4-FFF2-40B4-BE49-F238E27FC236}">
                    <a16:creationId xmlns:a16="http://schemas.microsoft.com/office/drawing/2014/main" id="{0AECE9C1-FBD1-77D9-E250-8A364AE7049F}"/>
                  </a:ext>
                </a:extLst>
              </p:cNvPr>
              <p:cNvCxnSpPr>
                <a:cxnSpLocks/>
                <a:stCxn id="31" idx="0"/>
                <a:endCxn id="30" idx="2"/>
              </p:cNvCxnSpPr>
              <p:nvPr/>
            </p:nvCxnSpPr>
            <p:spPr bwMode="auto">
              <a:xfrm flipV="1">
                <a:off x="-1661835" y="4357625"/>
                <a:ext cx="0" cy="193533"/>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spTree>
    <p:extLst>
      <p:ext uri="{BB962C8B-B14F-4D97-AF65-F5344CB8AC3E}">
        <p14:creationId xmlns:p14="http://schemas.microsoft.com/office/powerpoint/2010/main" val="285437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D0298650-EF28-CB5B-0EFE-DE2E51A6F486}"/>
              </a:ext>
            </a:extLst>
          </p:cNvPr>
          <p:cNvSpPr txBox="1"/>
          <p:nvPr/>
        </p:nvSpPr>
        <p:spPr>
          <a:xfrm>
            <a:off x="1047064" y="2277757"/>
            <a:ext cx="7887776" cy="3939540"/>
          </a:xfrm>
          <a:prstGeom prst="rect">
            <a:avLst/>
          </a:prstGeom>
          <a:solidFill>
            <a:schemeClr val="bg1"/>
          </a:solidFill>
          <a:ln>
            <a:solidFill>
              <a:srgbClr val="00B050"/>
            </a:solidFill>
          </a:ln>
        </p:spPr>
        <p:txBody>
          <a:bodyPr wrap="square">
            <a:spAutoFit/>
          </a:bodyPr>
          <a:lstStyle/>
          <a:p>
            <a:pPr lvl="0">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ls                    # </a:t>
            </a:r>
            <a:r>
              <a:rPr lang="zh-CN" altLang="en-US" dirty="0">
                <a:latin typeface="MS Gothic" panose="020B0609070205080204" pitchFamily="49" charset="-128"/>
                <a:ea typeface="MS Gothic" panose="020B0609070205080204" pitchFamily="49" charset="-128"/>
                <a:cs typeface="微软雅黑" panose="020B0503020204020204" pitchFamily="34" charset="-122"/>
              </a:rPr>
              <a:t>查看待删除文件的属性 </a:t>
            </a:r>
          </a:p>
          <a:p>
            <a:pPr lvl="0">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README      2 2 2226 </a:t>
            </a:r>
          </a:p>
          <a:p>
            <a:pPr lvl="0">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cat README         # </a:t>
            </a:r>
            <a:r>
              <a:rPr lang="zh-CN" altLang="en-US" dirty="0">
                <a:latin typeface="MS Gothic" panose="020B0609070205080204" pitchFamily="49" charset="-128"/>
                <a:ea typeface="MS Gothic" panose="020B0609070205080204" pitchFamily="49" charset="-128"/>
                <a:cs typeface="微软雅黑" panose="020B0503020204020204" pitchFamily="34" charset="-122"/>
              </a:rPr>
              <a:t>查看待删除文件的内容 </a:t>
            </a:r>
          </a:p>
          <a:p>
            <a:pPr lvl="0">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a:t>
            </a:r>
          </a:p>
          <a:p>
            <a:pPr lvl="0">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You will need a RISC-V "</a:t>
            </a:r>
            <a:r>
              <a:rPr lang="en-US" altLang="zh-CN" dirty="0" err="1">
                <a:latin typeface="MS Gothic" panose="020B0609070205080204" pitchFamily="49" charset="-128"/>
                <a:ea typeface="MS Gothic" panose="020B0609070205080204" pitchFamily="49" charset="-128"/>
                <a:cs typeface="微软雅黑" panose="020B0503020204020204" pitchFamily="34" charset="-122"/>
              </a:rPr>
              <a:t>newlib</a:t>
            </a:r>
            <a:r>
              <a:rPr lang="en-US" altLang="zh-CN" dirty="0">
                <a:latin typeface="MS Gothic" panose="020B0609070205080204" pitchFamily="49" charset="-128"/>
                <a:ea typeface="MS Gothic" panose="020B0609070205080204" pitchFamily="49" charset="-128"/>
                <a:cs typeface="微软雅黑" panose="020B0503020204020204" pitchFamily="34" charset="-122"/>
              </a:rPr>
              <a:t>" tool chain from</a:t>
            </a:r>
          </a:p>
          <a:p>
            <a:pPr lvl="0">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a:t>
            </a:r>
          </a:p>
          <a:p>
            <a:pPr lvl="0">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a:t>
            </a:r>
          </a:p>
          <a:p>
            <a:pPr lvl="0">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a:t>
            </a:r>
            <a:r>
              <a:rPr lang="en-US" altLang="zh-CN" b="1" dirty="0" err="1">
                <a:latin typeface="MS Gothic" panose="020B0609070205080204" pitchFamily="49" charset="-128"/>
                <a:ea typeface="MS Gothic" panose="020B0609070205080204" pitchFamily="49" charset="-128"/>
                <a:cs typeface="微软雅黑" panose="020B0503020204020204" pitchFamily="34" charset="-122"/>
              </a:rPr>
              <a:t>savei</a:t>
            </a:r>
            <a:r>
              <a:rPr lang="en-US" altLang="zh-CN" b="1" dirty="0">
                <a:latin typeface="MS Gothic" panose="020B0609070205080204" pitchFamily="49" charset="-128"/>
                <a:ea typeface="MS Gothic" panose="020B0609070205080204" pitchFamily="49" charset="-128"/>
                <a:cs typeface="微软雅黑" panose="020B0503020204020204" pitchFamily="34" charset="-122"/>
              </a:rPr>
              <a:t> README       </a:t>
            </a:r>
            <a:r>
              <a:rPr lang="en-US" altLang="zh-CN" dirty="0">
                <a:latin typeface="MS Gothic" panose="020B0609070205080204" pitchFamily="49" charset="-128"/>
                <a:ea typeface="MS Gothic" panose="020B0609070205080204" pitchFamily="49" charset="-128"/>
                <a:cs typeface="微软雅黑" panose="020B0503020204020204" pitchFamily="34" charset="-122"/>
              </a:rPr>
              <a:t># </a:t>
            </a:r>
            <a:r>
              <a:rPr lang="zh-CN" altLang="en-US" dirty="0">
                <a:solidFill>
                  <a:srgbClr val="FF0000"/>
                </a:solidFill>
                <a:latin typeface="MS Gothic" panose="020B0609070205080204" pitchFamily="49" charset="-128"/>
                <a:ea typeface="MS Gothic" panose="020B0609070205080204" pitchFamily="49" charset="-128"/>
                <a:cs typeface="微软雅黑" panose="020B0503020204020204" pitchFamily="34" charset="-122"/>
              </a:rPr>
              <a:t>存储待删除文件的索引信息 </a:t>
            </a:r>
          </a:p>
          <a:p>
            <a:pPr lvl="0">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ls                    # </a:t>
            </a:r>
            <a:r>
              <a:rPr lang="zh-CN" altLang="en-US" dirty="0">
                <a:latin typeface="MS Gothic" panose="020B0609070205080204" pitchFamily="49" charset="-128"/>
                <a:ea typeface="MS Gothic" panose="020B0609070205080204" pitchFamily="49" charset="-128"/>
                <a:cs typeface="微软雅黑" panose="020B0503020204020204" pitchFamily="34" charset="-122"/>
              </a:rPr>
              <a:t>查看索引信息文件属性 </a:t>
            </a:r>
          </a:p>
          <a:p>
            <a:pPr lvl="0">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temp           2 19 52</a:t>
            </a:r>
          </a:p>
        </p:txBody>
      </p:sp>
      <p:sp>
        <p:nvSpPr>
          <p:cNvPr id="6" name="内容占位符 2">
            <a:extLst>
              <a:ext uri="{FF2B5EF4-FFF2-40B4-BE49-F238E27FC236}">
                <a16:creationId xmlns:a16="http://schemas.microsoft.com/office/drawing/2014/main" id="{9F06BAC6-94C0-DCA5-A4FF-AA4814848283}"/>
              </a:ext>
            </a:extLst>
          </p:cNvPr>
          <p:cNvSpPr>
            <a:spLocks noGrp="1"/>
          </p:cNvSpPr>
          <p:nvPr>
            <p:ph idx="1"/>
          </p:nvPr>
        </p:nvSpPr>
        <p:spPr>
          <a:xfrm>
            <a:off x="684213" y="1125539"/>
            <a:ext cx="8272462" cy="1079376"/>
          </a:xfrm>
        </p:spPr>
        <p:txBody>
          <a:bodyPr/>
          <a:lstStyle/>
          <a:p>
            <a:r>
              <a:rPr lang="zh-CN" altLang="en-US" sz="2400" dirty="0"/>
              <a:t>样例演示</a:t>
            </a:r>
            <a:endParaRPr lang="en-US" altLang="zh-CN" sz="2400" dirty="0"/>
          </a:p>
          <a:p>
            <a:pPr lvl="1"/>
            <a:r>
              <a:rPr lang="zh-CN" altLang="en-US" sz="2000" dirty="0">
                <a:solidFill>
                  <a:srgbClr val="FF0000"/>
                </a:solidFill>
                <a:ea typeface="+mn-ea"/>
                <a:cs typeface="+mn-cs"/>
              </a:rPr>
              <a:t>保存文件索引信息到</a:t>
            </a:r>
            <a:r>
              <a:rPr lang="en-US" altLang="zh-CN" sz="2000" dirty="0">
                <a:solidFill>
                  <a:srgbClr val="FF0000"/>
                </a:solidFill>
                <a:ea typeface="+mn-ea"/>
                <a:cs typeface="+mn-cs"/>
              </a:rPr>
              <a:t>temp</a:t>
            </a:r>
            <a:r>
              <a:rPr lang="zh-CN" altLang="en-US" sz="2000" dirty="0">
                <a:solidFill>
                  <a:srgbClr val="FF0000"/>
                </a:solidFill>
                <a:ea typeface="+mn-ea"/>
                <a:cs typeface="+mn-cs"/>
              </a:rPr>
              <a:t>中</a:t>
            </a:r>
            <a:endParaRPr lang="en-US" altLang="zh-CN" sz="2000" dirty="0">
              <a:solidFill>
                <a:srgbClr val="FF0000"/>
              </a:solidFill>
              <a:ea typeface="+mn-ea"/>
              <a:cs typeface="+mn-cs"/>
            </a:endParaRPr>
          </a:p>
          <a:p>
            <a:pPr lvl="1"/>
            <a:r>
              <a:rPr lang="zh-CN" altLang="en-US" sz="2000" dirty="0">
                <a:ea typeface="+mn-ea"/>
                <a:cs typeface="+mn-cs"/>
              </a:rPr>
              <a:t>利用</a:t>
            </a:r>
            <a:r>
              <a:rPr lang="en-US" altLang="zh-CN" sz="2000" dirty="0">
                <a:ea typeface="+mn-ea"/>
                <a:cs typeface="+mn-cs"/>
              </a:rPr>
              <a:t>temp</a:t>
            </a:r>
            <a:r>
              <a:rPr lang="zh-CN" altLang="en-US" sz="2000" dirty="0">
                <a:ea typeface="+mn-ea"/>
                <a:cs typeface="+mn-cs"/>
              </a:rPr>
              <a:t>中的索引信息恢复文件</a:t>
            </a:r>
            <a:endParaRPr lang="en-US" altLang="zh-CN" sz="2000" dirty="0">
              <a:ea typeface="+mn-ea"/>
              <a:cs typeface="+mn-cs"/>
            </a:endParaRPr>
          </a:p>
        </p:txBody>
      </p:sp>
    </p:spTree>
    <p:extLst>
      <p:ext uri="{BB962C8B-B14F-4D97-AF65-F5344CB8AC3E}">
        <p14:creationId xmlns:p14="http://schemas.microsoft.com/office/powerpoint/2010/main" val="2013574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D1F31-85D7-7365-4BED-0CE511A2BA3C}"/>
              </a:ext>
            </a:extLst>
          </p:cNvPr>
          <p:cNvSpPr>
            <a:spLocks noGrp="1"/>
          </p:cNvSpPr>
          <p:nvPr>
            <p:ph type="title"/>
          </p:nvPr>
        </p:nvSpPr>
        <p:spPr>
          <a:xfrm>
            <a:off x="684530" y="385467"/>
            <a:ext cx="8260080" cy="523220"/>
          </a:xfrm>
        </p:spPr>
        <p:txBody>
          <a:bodyPr/>
          <a:lstStyle/>
          <a:p>
            <a:r>
              <a:rPr lang="en-US" altLang="zh-CN" sz="2800" dirty="0"/>
              <a:t>4.1.1.	</a:t>
            </a:r>
            <a:r>
              <a:rPr lang="zh-CN" altLang="en-US" sz="2800" dirty="0"/>
              <a:t>修改</a:t>
            </a:r>
            <a:r>
              <a:rPr lang="en-US" altLang="zh-CN" sz="2800" dirty="0"/>
              <a:t>PCB</a:t>
            </a:r>
            <a:endParaRPr lang="zh-CN" altLang="en-US" sz="2800" dirty="0"/>
          </a:p>
        </p:txBody>
      </p:sp>
      <p:sp>
        <p:nvSpPr>
          <p:cNvPr id="3" name="内容占位符 2">
            <a:extLst>
              <a:ext uri="{FF2B5EF4-FFF2-40B4-BE49-F238E27FC236}">
                <a16:creationId xmlns:a16="http://schemas.microsoft.com/office/drawing/2014/main" id="{0413AE55-6ECB-E94F-A740-4A54A2BC246C}"/>
              </a:ext>
            </a:extLst>
          </p:cNvPr>
          <p:cNvSpPr>
            <a:spLocks noGrp="1"/>
          </p:cNvSpPr>
          <p:nvPr>
            <p:ph idx="1"/>
          </p:nvPr>
        </p:nvSpPr>
        <p:spPr>
          <a:xfrm>
            <a:off x="611725" y="1173754"/>
            <a:ext cx="8271510" cy="1583093"/>
          </a:xfrm>
        </p:spPr>
        <p:txBody>
          <a:bodyPr/>
          <a:lstStyle/>
          <a:p>
            <a:r>
              <a:rPr lang="zh-CN" altLang="en-US" sz="2400" dirty="0">
                <a:ea typeface="+mn-ea"/>
                <a:cs typeface="+mn-cs"/>
              </a:rPr>
              <a:t>将进程控制块</a:t>
            </a:r>
            <a:r>
              <a:rPr lang="en-US" altLang="zh-CN" sz="2400" dirty="0">
                <a:ea typeface="+mn-ea"/>
                <a:cs typeface="+mn-cs"/>
              </a:rPr>
              <a:t>PCB</a:t>
            </a:r>
            <a:r>
              <a:rPr lang="zh-CN" altLang="en-US" sz="2400" dirty="0">
                <a:ea typeface="+mn-ea"/>
                <a:cs typeface="+mn-cs"/>
              </a:rPr>
              <a:t>改造成线程控制块</a:t>
            </a:r>
            <a:r>
              <a:rPr lang="en-US" altLang="zh-CN" sz="2400" dirty="0">
                <a:ea typeface="+mn-ea"/>
                <a:cs typeface="+mn-cs"/>
              </a:rPr>
              <a:t>TCB</a:t>
            </a:r>
          </a:p>
          <a:p>
            <a:pPr lvl="1"/>
            <a:r>
              <a:rPr lang="zh-CN" altLang="en-US" sz="2000" dirty="0"/>
              <a:t>在 </a:t>
            </a:r>
            <a:r>
              <a:rPr lang="en-US" altLang="zh-CN" sz="2000" dirty="0" err="1"/>
              <a:t>proc.h</a:t>
            </a:r>
            <a:r>
              <a:rPr lang="zh-CN" altLang="en-US" sz="2000" dirty="0"/>
              <a:t>的</a:t>
            </a:r>
            <a:r>
              <a:rPr lang="en-US" altLang="zh-CN" sz="2000" dirty="0"/>
              <a:t>proc </a:t>
            </a:r>
            <a:r>
              <a:rPr lang="zh-CN" altLang="en-US" sz="2000" dirty="0"/>
              <a:t>结构体定义中添加两个变量</a:t>
            </a:r>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p:txBody>
      </p:sp>
      <p:sp>
        <p:nvSpPr>
          <p:cNvPr id="5" name="文本框 4">
            <a:extLst>
              <a:ext uri="{FF2B5EF4-FFF2-40B4-BE49-F238E27FC236}">
                <a16:creationId xmlns:a16="http://schemas.microsoft.com/office/drawing/2014/main" id="{9900125D-7218-D443-28FC-5369FC65E92A}"/>
              </a:ext>
            </a:extLst>
          </p:cNvPr>
          <p:cNvSpPr txBox="1"/>
          <p:nvPr/>
        </p:nvSpPr>
        <p:spPr>
          <a:xfrm>
            <a:off x="973277" y="2065272"/>
            <a:ext cx="7704535" cy="584775"/>
          </a:xfrm>
          <a:prstGeom prst="rect">
            <a:avLst/>
          </a:prstGeom>
          <a:noFill/>
        </p:spPr>
        <p:txBody>
          <a:bodyPr wrap="square">
            <a:spAutoFit/>
          </a:bodyPr>
          <a:lstStyle/>
          <a:p>
            <a:pPr marL="342900" lvl="0" indent="-342900" algn="just">
              <a:buFont typeface="+mj-lt"/>
              <a:buAutoNum type="arabicPeriod"/>
            </a:pPr>
            <a:r>
              <a:rPr lang="en-US" altLang="zh-CN" sz="1600" dirty="0">
                <a:effectLst/>
                <a:latin typeface="楷体" panose="02010609060101010101" pitchFamily="49" charset="-122"/>
                <a:ea typeface="楷体" panose="02010609060101010101" pitchFamily="49" charset="-122"/>
                <a:cs typeface="Times New Roman" panose="02020603050405020304" pitchFamily="18" charset="0"/>
              </a:rPr>
              <a:t>struct proc *</a:t>
            </a:r>
            <a:r>
              <a:rPr lang="en-US" altLang="zh-CN" sz="1600" dirty="0" err="1">
                <a:effectLst/>
                <a:latin typeface="楷体" panose="02010609060101010101" pitchFamily="49" charset="-122"/>
                <a:ea typeface="楷体" panose="02010609060101010101" pitchFamily="49" charset="-122"/>
                <a:cs typeface="Times New Roman" panose="02020603050405020304" pitchFamily="18" charset="0"/>
              </a:rPr>
              <a:t>pthread</a:t>
            </a:r>
            <a:r>
              <a:rPr lang="en-US" altLang="zh-CN" sz="1600" dirty="0">
                <a:effectLst/>
                <a:latin typeface="楷体" panose="02010609060101010101" pitchFamily="49" charset="-122"/>
                <a:ea typeface="楷体" panose="02010609060101010101" pitchFamily="49" charset="-122"/>
                <a:cs typeface="Times New Roman" panose="02020603050405020304" pitchFamily="18" charset="0"/>
              </a:rPr>
              <a:t>;      // Parent thread</a:t>
            </a:r>
          </a:p>
          <a:p>
            <a:pPr marL="342900" lvl="0" indent="-342900" algn="just">
              <a:buFont typeface="+mj-lt"/>
              <a:buAutoNum type="arabicPeriod"/>
            </a:pPr>
            <a:r>
              <a:rPr lang="en-US" altLang="zh-CN" sz="1600" dirty="0">
                <a:effectLst/>
                <a:latin typeface="楷体" panose="02010609060101010101" pitchFamily="49" charset="-122"/>
                <a:ea typeface="楷体" panose="02010609060101010101" pitchFamily="49" charset="-122"/>
                <a:cs typeface="Times New Roman" panose="02020603050405020304" pitchFamily="18" charset="0"/>
              </a:rPr>
              <a:t>void *</a:t>
            </a:r>
            <a:r>
              <a:rPr lang="en-US" altLang="zh-CN" sz="1600" dirty="0" err="1">
                <a:effectLst/>
                <a:latin typeface="楷体" panose="02010609060101010101" pitchFamily="49" charset="-122"/>
                <a:ea typeface="楷体" panose="02010609060101010101" pitchFamily="49" charset="-122"/>
                <a:cs typeface="Times New Roman" panose="02020603050405020304" pitchFamily="18" charset="0"/>
              </a:rPr>
              <a:t>ustack</a:t>
            </a:r>
            <a:r>
              <a:rPr lang="en-US" altLang="zh-CN" sz="1600" dirty="0">
                <a:effectLst/>
                <a:latin typeface="楷体" panose="02010609060101010101" pitchFamily="49" charset="-122"/>
                <a:ea typeface="楷体" panose="02010609060101010101" pitchFamily="49" charset="-122"/>
                <a:cs typeface="Times New Roman" panose="02020603050405020304" pitchFamily="18" charset="0"/>
              </a:rPr>
              <a:t>;              // User thread stack</a:t>
            </a:r>
          </a:p>
        </p:txBody>
      </p:sp>
      <p:grpSp>
        <p:nvGrpSpPr>
          <p:cNvPr id="7" name="组合 6">
            <a:extLst>
              <a:ext uri="{FF2B5EF4-FFF2-40B4-BE49-F238E27FC236}">
                <a16:creationId xmlns:a16="http://schemas.microsoft.com/office/drawing/2014/main" id="{18A5B7F3-F962-5942-EB7C-8D34895FC4AE}"/>
              </a:ext>
            </a:extLst>
          </p:cNvPr>
          <p:cNvGrpSpPr/>
          <p:nvPr/>
        </p:nvGrpSpPr>
        <p:grpSpPr>
          <a:xfrm>
            <a:off x="2699870" y="2134888"/>
            <a:ext cx="5904409" cy="1095832"/>
            <a:chOff x="1924777" y="3573010"/>
            <a:chExt cx="5904409" cy="1095832"/>
          </a:xfrm>
        </p:grpSpPr>
        <p:sp>
          <p:nvSpPr>
            <p:cNvPr id="8" name="矩形: 圆角 7">
              <a:extLst>
                <a:ext uri="{FF2B5EF4-FFF2-40B4-BE49-F238E27FC236}">
                  <a16:creationId xmlns:a16="http://schemas.microsoft.com/office/drawing/2014/main" id="{2C42B211-1A4D-984D-B57B-B1A6BAA50FBF}"/>
                </a:ext>
              </a:extLst>
            </p:cNvPr>
            <p:cNvSpPr/>
            <p:nvPr/>
          </p:nvSpPr>
          <p:spPr bwMode="auto">
            <a:xfrm>
              <a:off x="1924777" y="3573010"/>
              <a:ext cx="792055" cy="28802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C2396B23-94A0-2768-BD64-35F89D35F42F}"/>
                </a:ext>
              </a:extLst>
            </p:cNvPr>
            <p:cNvSpPr txBox="1"/>
            <p:nvPr/>
          </p:nvSpPr>
          <p:spPr>
            <a:xfrm>
              <a:off x="2896843" y="4330288"/>
              <a:ext cx="4932343" cy="338554"/>
            </a:xfrm>
            <a:prstGeom prst="rect">
              <a:avLst/>
            </a:prstGeom>
            <a:noFill/>
          </p:spPr>
          <p:txBody>
            <a:bodyPr wrap="square" rtlCol="0">
              <a:spAutoFit/>
            </a:bodyPr>
            <a:lstStyle/>
            <a:p>
              <a:r>
                <a:rPr lang="zh-CN" altLang="en-US" dirty="0"/>
                <a:t>记录父线程，在</a:t>
              </a:r>
              <a:r>
                <a:rPr lang="en-US" altLang="zh-CN" dirty="0" err="1"/>
                <a:t>allocproc</a:t>
              </a:r>
              <a:r>
                <a:rPr lang="en-US" altLang="zh-CN" dirty="0"/>
                <a:t>()</a:t>
              </a:r>
              <a:r>
                <a:rPr lang="zh-CN" altLang="en-US" dirty="0"/>
                <a:t>中要将</a:t>
              </a:r>
              <a:r>
                <a:rPr lang="en-US" altLang="zh-CN" dirty="0" err="1"/>
                <a:t>pthread</a:t>
              </a:r>
              <a:r>
                <a:rPr lang="zh-CN" altLang="en-US" dirty="0"/>
                <a:t>初始化为</a:t>
              </a:r>
              <a:r>
                <a:rPr lang="en-US" altLang="zh-CN" dirty="0"/>
                <a:t>0</a:t>
              </a:r>
              <a:endParaRPr lang="zh-CN" altLang="en-US" dirty="0"/>
            </a:p>
          </p:txBody>
        </p:sp>
        <p:cxnSp>
          <p:nvCxnSpPr>
            <p:cNvPr id="10" name="直接箭头连接符 9">
              <a:extLst>
                <a:ext uri="{FF2B5EF4-FFF2-40B4-BE49-F238E27FC236}">
                  <a16:creationId xmlns:a16="http://schemas.microsoft.com/office/drawing/2014/main" id="{2AB2132A-420F-9D4F-4EA6-935CA847F883}"/>
                </a:ext>
              </a:extLst>
            </p:cNvPr>
            <p:cNvCxnSpPr>
              <a:cxnSpLocks/>
              <a:stCxn id="9" idx="0"/>
              <a:endCxn id="8" idx="3"/>
            </p:cNvCxnSpPr>
            <p:nvPr/>
          </p:nvCxnSpPr>
          <p:spPr bwMode="auto">
            <a:xfrm flipH="1" flipV="1">
              <a:off x="2716832" y="3717020"/>
              <a:ext cx="2646183" cy="613268"/>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13" name="组合 12">
            <a:extLst>
              <a:ext uri="{FF2B5EF4-FFF2-40B4-BE49-F238E27FC236}">
                <a16:creationId xmlns:a16="http://schemas.microsoft.com/office/drawing/2014/main" id="{AD22CF0B-2EF8-9B96-8EB4-1B7A068236C4}"/>
              </a:ext>
            </a:extLst>
          </p:cNvPr>
          <p:cNvGrpSpPr/>
          <p:nvPr/>
        </p:nvGrpSpPr>
        <p:grpSpPr>
          <a:xfrm>
            <a:off x="1511786" y="2406066"/>
            <a:ext cx="4626321" cy="1390414"/>
            <a:chOff x="2896843" y="2684268"/>
            <a:chExt cx="4626321" cy="1390414"/>
          </a:xfrm>
        </p:grpSpPr>
        <p:sp>
          <p:nvSpPr>
            <p:cNvPr id="14" name="矩形: 圆角 13">
              <a:extLst>
                <a:ext uri="{FF2B5EF4-FFF2-40B4-BE49-F238E27FC236}">
                  <a16:creationId xmlns:a16="http://schemas.microsoft.com/office/drawing/2014/main" id="{D6C6CFC9-9AA7-F736-D68A-B638AC73F692}"/>
                </a:ext>
              </a:extLst>
            </p:cNvPr>
            <p:cNvSpPr/>
            <p:nvPr/>
          </p:nvSpPr>
          <p:spPr bwMode="auto">
            <a:xfrm>
              <a:off x="3410671" y="2684268"/>
              <a:ext cx="792055" cy="28802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5" name="文本框 14">
              <a:extLst>
                <a:ext uri="{FF2B5EF4-FFF2-40B4-BE49-F238E27FC236}">
                  <a16:creationId xmlns:a16="http://schemas.microsoft.com/office/drawing/2014/main" id="{66F895B5-E370-6C58-CE60-E7B23CB00A64}"/>
                </a:ext>
              </a:extLst>
            </p:cNvPr>
            <p:cNvSpPr txBox="1"/>
            <p:nvPr/>
          </p:nvSpPr>
          <p:spPr>
            <a:xfrm>
              <a:off x="2896843" y="3736128"/>
              <a:ext cx="4626321" cy="338554"/>
            </a:xfrm>
            <a:prstGeom prst="rect">
              <a:avLst/>
            </a:prstGeom>
            <a:noFill/>
          </p:spPr>
          <p:txBody>
            <a:bodyPr wrap="square" rtlCol="0">
              <a:spAutoFit/>
            </a:bodyPr>
            <a:lstStyle/>
            <a:p>
              <a:r>
                <a:rPr lang="zh-CN" altLang="en-US" dirty="0"/>
                <a:t>用户栈：记录线程执行的起点，传递的参数值</a:t>
              </a:r>
            </a:p>
          </p:txBody>
        </p:sp>
        <p:cxnSp>
          <p:nvCxnSpPr>
            <p:cNvPr id="16" name="直接箭头连接符 15">
              <a:extLst>
                <a:ext uri="{FF2B5EF4-FFF2-40B4-BE49-F238E27FC236}">
                  <a16:creationId xmlns:a16="http://schemas.microsoft.com/office/drawing/2014/main" id="{17E48E3F-AD14-D9F3-28A6-80A836653086}"/>
                </a:ext>
              </a:extLst>
            </p:cNvPr>
            <p:cNvCxnSpPr>
              <a:cxnSpLocks/>
              <a:stCxn id="15" idx="0"/>
              <a:endCxn id="14" idx="3"/>
            </p:cNvCxnSpPr>
            <p:nvPr/>
          </p:nvCxnSpPr>
          <p:spPr bwMode="auto">
            <a:xfrm flipH="1" flipV="1">
              <a:off x="4202726" y="2828278"/>
              <a:ext cx="1007278" cy="907850"/>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
        <p:nvSpPr>
          <p:cNvPr id="22" name="内容占位符 2">
            <a:extLst>
              <a:ext uri="{FF2B5EF4-FFF2-40B4-BE49-F238E27FC236}">
                <a16:creationId xmlns:a16="http://schemas.microsoft.com/office/drawing/2014/main" id="{848100AE-E9CF-6067-9A9B-6617A3A6D3F3}"/>
              </a:ext>
            </a:extLst>
          </p:cNvPr>
          <p:cNvSpPr txBox="1">
            <a:spLocks/>
          </p:cNvSpPr>
          <p:nvPr/>
        </p:nvSpPr>
        <p:spPr bwMode="auto">
          <a:xfrm>
            <a:off x="580134" y="4014648"/>
            <a:ext cx="8271510" cy="1583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r>
              <a:rPr lang="zh-CN" altLang="en-US" sz="2400" kern="0" dirty="0"/>
              <a:t>在这里的简化线程方案中，我们确定几个称谓：进程在未创建新的线程时，就只有一个执行流，称</a:t>
            </a:r>
            <a:r>
              <a:rPr lang="zh-CN" altLang="en-US" sz="2400" kern="0" dirty="0">
                <a:solidFill>
                  <a:srgbClr val="FF0000"/>
                </a:solidFill>
              </a:rPr>
              <a:t>为主线程或父线程</a:t>
            </a:r>
            <a:r>
              <a:rPr lang="zh-CN" altLang="en-US" sz="2400" kern="0" dirty="0"/>
              <a:t>；新创建的执行流称为</a:t>
            </a:r>
            <a:r>
              <a:rPr lang="zh-CN" altLang="en-US" sz="2400" kern="0" dirty="0">
                <a:solidFill>
                  <a:srgbClr val="FF0000"/>
                </a:solidFill>
              </a:rPr>
              <a:t>子线程</a:t>
            </a:r>
            <a:r>
              <a:rPr lang="zh-CN" altLang="en-US" sz="2400" kern="0" dirty="0"/>
              <a:t>。主线程随着进程创建而存在，子线程创建后共享主线程的进程映像。</a:t>
            </a:r>
          </a:p>
          <a:p>
            <a:pPr lvl="1"/>
            <a:endParaRPr lang="en-US" altLang="zh-CN" sz="2000" kern="0" dirty="0"/>
          </a:p>
          <a:p>
            <a:pPr lvl="1"/>
            <a:endParaRPr lang="en-US" altLang="zh-CN" sz="2000" kern="0" dirty="0"/>
          </a:p>
          <a:p>
            <a:pPr lvl="1"/>
            <a:endParaRPr lang="en-US" altLang="zh-CN" sz="2000" kern="0" dirty="0"/>
          </a:p>
          <a:p>
            <a:pPr lvl="1"/>
            <a:endParaRPr lang="en-US" altLang="zh-CN" sz="2000" kern="0" dirty="0"/>
          </a:p>
          <a:p>
            <a:pPr lvl="1"/>
            <a:endParaRPr lang="en-US" altLang="zh-CN" sz="2000" kern="0" dirty="0"/>
          </a:p>
          <a:p>
            <a:pPr lvl="1"/>
            <a:endParaRPr lang="en-US" altLang="zh-CN" sz="2000" kern="0" dirty="0"/>
          </a:p>
          <a:p>
            <a:pPr lvl="1"/>
            <a:endParaRPr lang="en-US" altLang="zh-CN" sz="2000" kern="0" dirty="0"/>
          </a:p>
          <a:p>
            <a:pPr lvl="1"/>
            <a:endParaRPr lang="en-US" altLang="zh-CN" sz="2000" kern="0" dirty="0"/>
          </a:p>
        </p:txBody>
      </p:sp>
    </p:spTree>
    <p:extLst>
      <p:ext uri="{BB962C8B-B14F-4D97-AF65-F5344CB8AC3E}">
        <p14:creationId xmlns:p14="http://schemas.microsoft.com/office/powerpoint/2010/main" val="235509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9F06BAC6-94C0-DCA5-A4FF-AA4814848283}"/>
              </a:ext>
            </a:extLst>
          </p:cNvPr>
          <p:cNvSpPr>
            <a:spLocks noGrp="1"/>
          </p:cNvSpPr>
          <p:nvPr>
            <p:ph idx="1"/>
          </p:nvPr>
        </p:nvSpPr>
        <p:spPr>
          <a:xfrm>
            <a:off x="684213" y="1125539"/>
            <a:ext cx="8272462" cy="935366"/>
          </a:xfrm>
        </p:spPr>
        <p:txBody>
          <a:bodyPr/>
          <a:lstStyle/>
          <a:p>
            <a:r>
              <a:rPr lang="zh-CN" altLang="en-US" sz="2400" dirty="0"/>
              <a:t>样例演示</a:t>
            </a:r>
            <a:endParaRPr lang="en-US" altLang="zh-CN" sz="2400" dirty="0"/>
          </a:p>
          <a:p>
            <a:pPr lvl="1"/>
            <a:r>
              <a:rPr lang="zh-CN" altLang="en-US" sz="2000" dirty="0">
                <a:ea typeface="+mn-ea"/>
                <a:cs typeface="+mn-cs"/>
              </a:rPr>
              <a:t>保存文件索引信息到</a:t>
            </a:r>
            <a:r>
              <a:rPr lang="en-US" altLang="zh-CN" sz="2000" dirty="0">
                <a:ea typeface="+mn-ea"/>
                <a:cs typeface="+mn-cs"/>
              </a:rPr>
              <a:t>temp</a:t>
            </a:r>
            <a:r>
              <a:rPr lang="zh-CN" altLang="en-US" sz="2000" dirty="0">
                <a:ea typeface="+mn-ea"/>
                <a:cs typeface="+mn-cs"/>
              </a:rPr>
              <a:t>中</a:t>
            </a:r>
            <a:endParaRPr lang="en-US" altLang="zh-CN" sz="2000" dirty="0">
              <a:ea typeface="+mn-ea"/>
              <a:cs typeface="+mn-cs"/>
            </a:endParaRPr>
          </a:p>
          <a:p>
            <a:pPr lvl="1"/>
            <a:r>
              <a:rPr lang="zh-CN" altLang="en-US" sz="2000" dirty="0">
                <a:solidFill>
                  <a:srgbClr val="FF0000"/>
                </a:solidFill>
                <a:ea typeface="+mn-ea"/>
                <a:cs typeface="+mn-cs"/>
              </a:rPr>
              <a:t>利用</a:t>
            </a:r>
            <a:r>
              <a:rPr lang="en-US" altLang="zh-CN" sz="2000" dirty="0">
                <a:solidFill>
                  <a:srgbClr val="FF0000"/>
                </a:solidFill>
                <a:ea typeface="+mn-ea"/>
                <a:cs typeface="+mn-cs"/>
              </a:rPr>
              <a:t>temp</a:t>
            </a:r>
            <a:r>
              <a:rPr lang="zh-CN" altLang="en-US" sz="2000" dirty="0">
                <a:solidFill>
                  <a:srgbClr val="FF0000"/>
                </a:solidFill>
                <a:ea typeface="+mn-ea"/>
                <a:cs typeface="+mn-cs"/>
              </a:rPr>
              <a:t>中的索引信息恢复文件</a:t>
            </a:r>
            <a:endParaRPr lang="en-US" altLang="zh-CN" sz="2000" dirty="0">
              <a:solidFill>
                <a:srgbClr val="FF0000"/>
              </a:solidFill>
              <a:ea typeface="+mn-ea"/>
              <a:cs typeface="+mn-cs"/>
            </a:endParaRPr>
          </a:p>
        </p:txBody>
      </p:sp>
      <p:sp>
        <p:nvSpPr>
          <p:cNvPr id="4" name="文本框 3">
            <a:extLst>
              <a:ext uri="{FF2B5EF4-FFF2-40B4-BE49-F238E27FC236}">
                <a16:creationId xmlns:a16="http://schemas.microsoft.com/office/drawing/2014/main" id="{122F14A6-DD1E-AEBB-9ED9-6CA397599321}"/>
              </a:ext>
            </a:extLst>
          </p:cNvPr>
          <p:cNvSpPr txBox="1"/>
          <p:nvPr/>
        </p:nvSpPr>
        <p:spPr>
          <a:xfrm>
            <a:off x="1073324" y="2279674"/>
            <a:ext cx="7887776" cy="3939540"/>
          </a:xfrm>
          <a:prstGeom prst="rect">
            <a:avLst/>
          </a:prstGeom>
          <a:solidFill>
            <a:schemeClr val="bg1"/>
          </a:solidFill>
          <a:ln>
            <a:solidFill>
              <a:srgbClr val="00B050"/>
            </a:solidFill>
          </a:ln>
        </p:spPr>
        <p:txBody>
          <a:bodyPr wrap="square">
            <a:spAutoFit/>
          </a:bodyPr>
          <a:lstStyle/>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a:t>
            </a:r>
            <a:r>
              <a:rPr lang="en-US" altLang="zh-CN" b="1" dirty="0">
                <a:latin typeface="MS Gothic" panose="020B0609070205080204" pitchFamily="49" charset="-128"/>
                <a:ea typeface="MS Gothic" panose="020B0609070205080204" pitchFamily="49" charset="-128"/>
                <a:cs typeface="微软雅黑" panose="020B0503020204020204" pitchFamily="34" charset="-122"/>
              </a:rPr>
              <a:t>rm README          </a:t>
            </a:r>
            <a:r>
              <a:rPr lang="en-US" altLang="zh-CN" dirty="0">
                <a:latin typeface="MS Gothic" panose="020B0609070205080204" pitchFamily="49" charset="-128"/>
                <a:ea typeface="MS Gothic" panose="020B0609070205080204" pitchFamily="49" charset="-128"/>
                <a:cs typeface="微软雅黑" panose="020B0503020204020204" pitchFamily="34" charset="-122"/>
              </a:rPr>
              <a:t># </a:t>
            </a:r>
            <a:r>
              <a:rPr lang="zh-CN" altLang="en-US" dirty="0">
                <a:latin typeface="MS Gothic" panose="020B0609070205080204" pitchFamily="49" charset="-128"/>
                <a:ea typeface="MS Gothic" panose="020B0609070205080204" pitchFamily="49" charset="-128"/>
                <a:cs typeface="微软雅黑" panose="020B0503020204020204" pitchFamily="34" charset="-122"/>
              </a:rPr>
              <a:t>删除 </a:t>
            </a:r>
            <a:r>
              <a:rPr lang="en-US" altLang="zh-CN" dirty="0">
                <a:latin typeface="MS Gothic" panose="020B0609070205080204" pitchFamily="49" charset="-128"/>
                <a:ea typeface="MS Gothic" panose="020B0609070205080204" pitchFamily="49" charset="-128"/>
                <a:cs typeface="微软雅黑" panose="020B0503020204020204" pitchFamily="34" charset="-122"/>
              </a:rPr>
              <a:t>README.md </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a:t>
            </a:r>
            <a:r>
              <a:rPr lang="en-US" altLang="zh-CN" b="1" dirty="0" err="1">
                <a:latin typeface="MS Gothic" panose="020B0609070205080204" pitchFamily="49" charset="-128"/>
                <a:ea typeface="MS Gothic" panose="020B0609070205080204" pitchFamily="49" charset="-128"/>
                <a:cs typeface="微软雅黑" panose="020B0503020204020204" pitchFamily="34" charset="-122"/>
              </a:rPr>
              <a:t>recoveri</a:t>
            </a:r>
            <a:r>
              <a:rPr lang="en-US" altLang="zh-CN" b="1" dirty="0">
                <a:latin typeface="MS Gothic" panose="020B0609070205080204" pitchFamily="49" charset="-128"/>
                <a:ea typeface="MS Gothic" panose="020B0609070205080204" pitchFamily="49" charset="-128"/>
                <a:cs typeface="微软雅黑" panose="020B0503020204020204" pitchFamily="34" charset="-122"/>
              </a:rPr>
              <a:t> </a:t>
            </a:r>
            <a:r>
              <a:rPr lang="en-US" altLang="zh-CN" b="1" dirty="0" err="1">
                <a:latin typeface="MS Gothic" panose="020B0609070205080204" pitchFamily="49" charset="-128"/>
                <a:ea typeface="MS Gothic" panose="020B0609070205080204" pitchFamily="49" charset="-128"/>
                <a:cs typeface="微软雅黑" panose="020B0503020204020204" pitchFamily="34" charset="-122"/>
              </a:rPr>
              <a:t>newfile</a:t>
            </a:r>
            <a:r>
              <a:rPr lang="en-US" altLang="zh-CN" dirty="0">
                <a:latin typeface="MS Gothic" panose="020B0609070205080204" pitchFamily="49" charset="-128"/>
                <a:ea typeface="MS Gothic" panose="020B0609070205080204" pitchFamily="49" charset="-128"/>
                <a:cs typeface="微软雅黑" panose="020B0503020204020204" pitchFamily="34" charset="-122"/>
              </a:rPr>
              <a:t> # </a:t>
            </a:r>
            <a:r>
              <a:rPr lang="zh-CN" altLang="en-US" dirty="0">
                <a:solidFill>
                  <a:srgbClr val="FF0000"/>
                </a:solidFill>
                <a:latin typeface="MS Gothic" panose="020B0609070205080204" pitchFamily="49" charset="-128"/>
                <a:ea typeface="MS Gothic" panose="020B0609070205080204" pitchFamily="49" charset="-128"/>
                <a:cs typeface="微软雅黑" panose="020B0503020204020204" pitchFamily="34" charset="-122"/>
              </a:rPr>
              <a:t>利用 </a:t>
            </a:r>
            <a:r>
              <a:rPr lang="en-US" altLang="zh-CN" dirty="0">
                <a:solidFill>
                  <a:srgbClr val="FF0000"/>
                </a:solidFill>
                <a:latin typeface="MS Gothic" panose="020B0609070205080204" pitchFamily="49" charset="-128"/>
                <a:ea typeface="MS Gothic" panose="020B0609070205080204" pitchFamily="49" charset="-128"/>
                <a:cs typeface="微软雅黑" panose="020B0503020204020204" pitchFamily="34" charset="-122"/>
              </a:rPr>
              <a:t>temp </a:t>
            </a:r>
            <a:r>
              <a:rPr lang="zh-CN" altLang="en-US" dirty="0">
                <a:solidFill>
                  <a:srgbClr val="FF0000"/>
                </a:solidFill>
                <a:latin typeface="MS Gothic" panose="020B0609070205080204" pitchFamily="49" charset="-128"/>
                <a:ea typeface="MS Gothic" panose="020B0609070205080204" pitchFamily="49" charset="-128"/>
                <a:cs typeface="微软雅黑" panose="020B0503020204020204" pitchFamily="34" charset="-122"/>
              </a:rPr>
              <a:t>中的索引信息读取盘块恢复文件，保存在 </a:t>
            </a:r>
            <a:r>
              <a:rPr lang="en-US" altLang="zh-CN" dirty="0" err="1">
                <a:solidFill>
                  <a:srgbClr val="FF0000"/>
                </a:solidFill>
                <a:latin typeface="MS Gothic" panose="020B0609070205080204" pitchFamily="49" charset="-128"/>
                <a:ea typeface="MS Gothic" panose="020B0609070205080204" pitchFamily="49" charset="-128"/>
                <a:cs typeface="微软雅黑" panose="020B0503020204020204" pitchFamily="34" charset="-122"/>
              </a:rPr>
              <a:t>newfile</a:t>
            </a:r>
            <a:r>
              <a:rPr lang="en-US" altLang="zh-CN" dirty="0">
                <a:solidFill>
                  <a:srgbClr val="FF0000"/>
                </a:solidFill>
                <a:latin typeface="MS Gothic" panose="020B0609070205080204" pitchFamily="49" charset="-128"/>
                <a:ea typeface="MS Gothic" panose="020B0609070205080204" pitchFamily="49" charset="-128"/>
                <a:cs typeface="微软雅黑" panose="020B0503020204020204" pitchFamily="34" charset="-122"/>
              </a:rPr>
              <a:t> </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ls                     </a:t>
            </a:r>
          </a:p>
          <a:p>
            <a:pPr>
              <a:spcBef>
                <a:spcPts val="600"/>
              </a:spcBef>
              <a:spcAft>
                <a:spcPts val="600"/>
              </a:spcAft>
            </a:pPr>
            <a:r>
              <a:rPr lang="en-US" altLang="zh-CN" dirty="0" err="1">
                <a:latin typeface="MS Gothic" panose="020B0609070205080204" pitchFamily="49" charset="-128"/>
                <a:ea typeface="MS Gothic" panose="020B0609070205080204" pitchFamily="49" charset="-128"/>
                <a:cs typeface="微软雅黑" panose="020B0503020204020204" pitchFamily="34" charset="-122"/>
              </a:rPr>
              <a:t>newfile</a:t>
            </a:r>
            <a:r>
              <a:rPr lang="en-US" altLang="zh-CN" dirty="0">
                <a:latin typeface="MS Gothic" panose="020B0609070205080204" pitchFamily="49" charset="-128"/>
                <a:ea typeface="MS Gothic" panose="020B0609070205080204" pitchFamily="49" charset="-128"/>
                <a:cs typeface="微软雅黑" panose="020B0503020204020204" pitchFamily="34" charset="-122"/>
              </a:rPr>
              <a:t>        2 20 3072 # </a:t>
            </a:r>
            <a:r>
              <a:rPr lang="zh-CN" altLang="en-US" dirty="0">
                <a:latin typeface="MS Gothic" panose="020B0609070205080204" pitchFamily="49" charset="-128"/>
                <a:ea typeface="MS Gothic" panose="020B0609070205080204" pitchFamily="49" charset="-128"/>
                <a:cs typeface="微软雅黑" panose="020B0503020204020204" pitchFamily="34" charset="-122"/>
              </a:rPr>
              <a:t>可以看到新文件占用了索引节点号 </a:t>
            </a:r>
            <a:r>
              <a:rPr lang="en-US" altLang="zh-CN" dirty="0">
                <a:latin typeface="MS Gothic" panose="020B0609070205080204" pitchFamily="49" charset="-128"/>
                <a:ea typeface="MS Gothic" panose="020B0609070205080204" pitchFamily="49" charset="-128"/>
                <a:cs typeface="微软雅黑" panose="020B0503020204020204" pitchFamily="34" charset="-122"/>
              </a:rPr>
              <a:t>2 </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cat </a:t>
            </a:r>
            <a:r>
              <a:rPr lang="en-US" altLang="zh-CN" dirty="0" err="1">
                <a:latin typeface="MS Gothic" panose="020B0609070205080204" pitchFamily="49" charset="-128"/>
                <a:ea typeface="MS Gothic" panose="020B0609070205080204" pitchFamily="49" charset="-128"/>
                <a:cs typeface="微软雅黑" panose="020B0503020204020204" pitchFamily="34" charset="-122"/>
              </a:rPr>
              <a:t>newfile</a:t>
            </a:r>
            <a:r>
              <a:rPr lang="en-US" altLang="zh-CN" dirty="0">
                <a:latin typeface="MS Gothic" panose="020B0609070205080204" pitchFamily="49" charset="-128"/>
                <a:ea typeface="MS Gothic" panose="020B0609070205080204" pitchFamily="49" charset="-128"/>
                <a:cs typeface="微软雅黑" panose="020B0503020204020204" pitchFamily="34" charset="-122"/>
              </a:rPr>
              <a:t>           # </a:t>
            </a:r>
            <a:r>
              <a:rPr lang="zh-CN" altLang="en-US" dirty="0">
                <a:latin typeface="MS Gothic" panose="020B0609070205080204" pitchFamily="49" charset="-128"/>
                <a:ea typeface="MS Gothic" panose="020B0609070205080204" pitchFamily="49" charset="-128"/>
                <a:cs typeface="微软雅黑" panose="020B0503020204020204" pitchFamily="34" charset="-122"/>
              </a:rPr>
              <a:t>查看内容，恢复成功 </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 </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You will need a RISC-V "</a:t>
            </a:r>
            <a:r>
              <a:rPr lang="en-US" altLang="zh-CN" dirty="0" err="1">
                <a:latin typeface="MS Gothic" panose="020B0609070205080204" pitchFamily="49" charset="-128"/>
                <a:ea typeface="MS Gothic" panose="020B0609070205080204" pitchFamily="49" charset="-128"/>
                <a:cs typeface="微软雅黑" panose="020B0503020204020204" pitchFamily="34" charset="-122"/>
              </a:rPr>
              <a:t>newlib</a:t>
            </a:r>
            <a:r>
              <a:rPr lang="en-US" altLang="zh-CN" dirty="0">
                <a:latin typeface="MS Gothic" panose="020B0609070205080204" pitchFamily="49" charset="-128"/>
                <a:ea typeface="MS Gothic" panose="020B0609070205080204" pitchFamily="49" charset="-128"/>
                <a:cs typeface="微软雅黑" panose="020B0503020204020204" pitchFamily="34" charset="-122"/>
              </a:rPr>
              <a:t>" tool chain from</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https://github.com/riscv/riscv-gnu-toolchain, and </a:t>
            </a:r>
            <a:r>
              <a:rPr lang="en-US" altLang="zh-CN" dirty="0" err="1">
                <a:latin typeface="MS Gothic" panose="020B0609070205080204" pitchFamily="49" charset="-128"/>
                <a:ea typeface="MS Gothic" panose="020B0609070205080204" pitchFamily="49" charset="-128"/>
                <a:cs typeface="微软雅黑" panose="020B0503020204020204" pitchFamily="34" charset="-122"/>
              </a:rPr>
              <a:t>qemu</a:t>
            </a:r>
            <a:r>
              <a:rPr lang="en-US" altLang="zh-CN" dirty="0">
                <a:latin typeface="MS Gothic" panose="020B0609070205080204" pitchFamily="49" charset="-128"/>
                <a:ea typeface="MS Gothic" panose="020B0609070205080204" pitchFamily="49" charset="-128"/>
                <a:cs typeface="微软雅黑" panose="020B0503020204020204" pitchFamily="34" charset="-122"/>
              </a:rPr>
              <a:t> compiled for</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a:t>
            </a:r>
          </a:p>
          <a:p>
            <a:pPr>
              <a:spcBef>
                <a:spcPts val="600"/>
              </a:spcBef>
              <a:spcAft>
                <a:spcPts val="600"/>
              </a:spcAft>
            </a:pPr>
            <a:r>
              <a:rPr lang="en-US" altLang="zh-CN" dirty="0">
                <a:latin typeface="MS Gothic" panose="020B0609070205080204" pitchFamily="49" charset="-128"/>
                <a:ea typeface="MS Gothic" panose="020B0609070205080204" pitchFamily="49" charset="-128"/>
                <a:cs typeface="微软雅黑" panose="020B0503020204020204" pitchFamily="34" charset="-122"/>
              </a:rPr>
              <a:t>```</a:t>
            </a:r>
          </a:p>
        </p:txBody>
      </p:sp>
    </p:spTree>
    <p:extLst>
      <p:ext uri="{BB962C8B-B14F-4D97-AF65-F5344CB8AC3E}">
        <p14:creationId xmlns:p14="http://schemas.microsoft.com/office/powerpoint/2010/main" val="851532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00BDE-9655-4FE2-9E50-5DA0622A87FA}"/>
              </a:ext>
            </a:extLst>
          </p:cNvPr>
          <p:cNvSpPr>
            <a:spLocks noGrp="1"/>
          </p:cNvSpPr>
          <p:nvPr>
            <p:ph type="title"/>
          </p:nvPr>
        </p:nvSpPr>
        <p:spPr/>
        <p:txBody>
          <a:bodyPr/>
          <a:lstStyle/>
          <a:p>
            <a:r>
              <a:rPr lang="en-US" altLang="zh-CN" dirty="0"/>
              <a:t>4.3. </a:t>
            </a:r>
            <a:r>
              <a:rPr lang="zh-CN" altLang="en-US" dirty="0"/>
              <a:t>虚拟内存</a:t>
            </a:r>
          </a:p>
        </p:txBody>
      </p:sp>
      <p:sp>
        <p:nvSpPr>
          <p:cNvPr id="5" name="文本框 4">
            <a:extLst>
              <a:ext uri="{FF2B5EF4-FFF2-40B4-BE49-F238E27FC236}">
                <a16:creationId xmlns:a16="http://schemas.microsoft.com/office/drawing/2014/main" id="{4C54F2AD-EA1A-467D-9520-A1B5FD55E3A3}"/>
              </a:ext>
            </a:extLst>
          </p:cNvPr>
          <p:cNvSpPr txBox="1"/>
          <p:nvPr/>
        </p:nvSpPr>
        <p:spPr>
          <a:xfrm>
            <a:off x="971750" y="1593119"/>
            <a:ext cx="6912480" cy="1200329"/>
          </a:xfrm>
          <a:prstGeom prst="rect">
            <a:avLst/>
          </a:prstGeom>
          <a:noFill/>
        </p:spPr>
        <p:txBody>
          <a:bodyPr wrap="square" rtlCol="0">
            <a:spAutoFit/>
          </a:bodyPr>
          <a:lstStyle/>
          <a:p>
            <a:pPr marL="457200" indent="-457200">
              <a:buFont typeface="Wingdings" panose="05000000000000000000" pitchFamily="2" charset="2"/>
              <a:buChar char="p"/>
            </a:pPr>
            <a:r>
              <a:rPr lang="en-US" altLang="zh-CN" sz="2400" dirty="0"/>
              <a:t>4.3.1.	</a:t>
            </a:r>
            <a:r>
              <a:rPr lang="zh-CN" altLang="en-US" sz="2400" dirty="0"/>
              <a:t>虚存交换机制</a:t>
            </a:r>
            <a:endParaRPr lang="en-US" altLang="zh-CN" sz="2400" dirty="0"/>
          </a:p>
          <a:p>
            <a:pPr marL="457200" indent="-457200">
              <a:buFont typeface="Wingdings" panose="05000000000000000000" pitchFamily="2" charset="2"/>
              <a:buChar char="p"/>
            </a:pPr>
            <a:r>
              <a:rPr lang="en-US" altLang="zh-CN" sz="2400" dirty="0"/>
              <a:t>4.3.2.	</a:t>
            </a:r>
            <a:r>
              <a:rPr lang="zh-CN" altLang="en-US" sz="2400" dirty="0"/>
              <a:t>缺页异常</a:t>
            </a:r>
            <a:endParaRPr lang="en-US" altLang="zh-CN" sz="2400" dirty="0"/>
          </a:p>
          <a:p>
            <a:pPr marL="457200" indent="-457200">
              <a:buFont typeface="Wingdings" panose="05000000000000000000" pitchFamily="2" charset="2"/>
              <a:buChar char="p"/>
            </a:pPr>
            <a:r>
              <a:rPr lang="en-US" altLang="zh-CN" sz="2400" dirty="0"/>
              <a:t>4.3.3.	</a:t>
            </a:r>
            <a:r>
              <a:rPr lang="zh-CN" altLang="en-US" sz="2400" dirty="0"/>
              <a:t>功能验证</a:t>
            </a:r>
            <a:endParaRPr lang="en-US" altLang="zh-CN" sz="2400" dirty="0"/>
          </a:p>
        </p:txBody>
      </p:sp>
    </p:spTree>
    <p:extLst>
      <p:ext uri="{BB962C8B-B14F-4D97-AF65-F5344CB8AC3E}">
        <p14:creationId xmlns:p14="http://schemas.microsoft.com/office/powerpoint/2010/main" val="889538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00BDE-9655-4FE2-9E50-5DA0622A87FA}"/>
              </a:ext>
            </a:extLst>
          </p:cNvPr>
          <p:cNvSpPr>
            <a:spLocks noGrp="1"/>
          </p:cNvSpPr>
          <p:nvPr>
            <p:ph type="title"/>
          </p:nvPr>
        </p:nvSpPr>
        <p:spPr>
          <a:xfrm>
            <a:off x="684530" y="385467"/>
            <a:ext cx="8260080" cy="523220"/>
          </a:xfrm>
        </p:spPr>
        <p:txBody>
          <a:bodyPr/>
          <a:lstStyle/>
          <a:p>
            <a:r>
              <a:rPr lang="en-US" altLang="zh-CN" sz="2800" dirty="0"/>
              <a:t>4.3.1 </a:t>
            </a:r>
            <a:r>
              <a:rPr lang="zh-CN" altLang="en-US" sz="2800" dirty="0"/>
              <a:t>虚存交换机制</a:t>
            </a:r>
          </a:p>
        </p:txBody>
      </p:sp>
      <p:sp>
        <p:nvSpPr>
          <p:cNvPr id="5" name="文本框 4">
            <a:extLst>
              <a:ext uri="{FF2B5EF4-FFF2-40B4-BE49-F238E27FC236}">
                <a16:creationId xmlns:a16="http://schemas.microsoft.com/office/drawing/2014/main" id="{AAEFBC60-0D7B-0894-D60E-D1133ADAF30B}"/>
              </a:ext>
            </a:extLst>
          </p:cNvPr>
          <p:cNvSpPr txBox="1"/>
          <p:nvPr/>
        </p:nvSpPr>
        <p:spPr>
          <a:xfrm>
            <a:off x="612125" y="1268850"/>
            <a:ext cx="8404890" cy="369332"/>
          </a:xfrm>
          <a:prstGeom prst="rect">
            <a:avLst/>
          </a:prstGeom>
          <a:noFill/>
        </p:spPr>
        <p:txBody>
          <a:bodyPr wrap="square">
            <a:spAutoFit/>
          </a:bodyPr>
          <a:lstStyle/>
          <a:p>
            <a:pPr lvl="0" algn="just"/>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6" name="内容占位符 2">
            <a:extLst>
              <a:ext uri="{FF2B5EF4-FFF2-40B4-BE49-F238E27FC236}">
                <a16:creationId xmlns:a16="http://schemas.microsoft.com/office/drawing/2014/main" id="{6FBA7B35-6E0D-3287-16BD-4D511B3421E3}"/>
              </a:ext>
            </a:extLst>
          </p:cNvPr>
          <p:cNvSpPr>
            <a:spLocks noGrp="1"/>
          </p:cNvSpPr>
          <p:nvPr>
            <p:ph idx="1"/>
          </p:nvPr>
        </p:nvSpPr>
        <p:spPr>
          <a:xfrm>
            <a:off x="684530" y="1125856"/>
            <a:ext cx="8271510" cy="4967329"/>
          </a:xfrm>
        </p:spPr>
        <p:txBody>
          <a:bodyPr/>
          <a:lstStyle/>
          <a:p>
            <a:r>
              <a:rPr lang="zh-CN" altLang="en-US" sz="2400" dirty="0"/>
              <a:t>前期准备工作</a:t>
            </a:r>
            <a:endParaRPr lang="en-US" altLang="zh-CN" sz="2400" dirty="0"/>
          </a:p>
          <a:p>
            <a:pPr lvl="1"/>
            <a:r>
              <a:rPr lang="zh-CN" altLang="en-US" sz="2000" dirty="0"/>
              <a:t>本实验只是演示一个进程启动后，分配和使用的内存总量超过系统剩余的内存总量时，呈现的本进程内部的交换过程。</a:t>
            </a:r>
            <a:endParaRPr lang="en-US" altLang="zh-CN" sz="2000" dirty="0"/>
          </a:p>
          <a:p>
            <a:pPr lvl="1"/>
            <a:r>
              <a:rPr lang="zh-CN" altLang="en-US" sz="2000" dirty="0"/>
              <a:t>在 </a:t>
            </a:r>
            <a:r>
              <a:rPr lang="en-US" altLang="zh-CN" sz="2000" dirty="0" err="1">
                <a:solidFill>
                  <a:srgbClr val="FF0000"/>
                </a:solidFill>
              </a:rPr>
              <a:t>proc.h</a:t>
            </a:r>
            <a:r>
              <a:rPr lang="en-US" altLang="zh-CN" sz="2000" dirty="0"/>
              <a:t> </a:t>
            </a:r>
            <a:r>
              <a:rPr lang="zh-CN" altLang="en-US" sz="2000" dirty="0"/>
              <a:t>的</a:t>
            </a:r>
            <a:r>
              <a:rPr lang="en-US" altLang="zh-CN" sz="2000" dirty="0">
                <a:solidFill>
                  <a:srgbClr val="FF0000"/>
                </a:solidFill>
              </a:rPr>
              <a:t>proc</a:t>
            </a:r>
            <a:r>
              <a:rPr lang="zh-CN" altLang="en-US" sz="2000" dirty="0">
                <a:solidFill>
                  <a:srgbClr val="FF0000"/>
                </a:solidFill>
              </a:rPr>
              <a:t>结构体</a:t>
            </a:r>
            <a:r>
              <a:rPr lang="zh-CN" altLang="en-US" sz="2000" dirty="0"/>
              <a:t>中添加一个变量 </a:t>
            </a:r>
            <a:r>
              <a:rPr lang="en-US" altLang="zh-CN" sz="2000" dirty="0">
                <a:solidFill>
                  <a:srgbClr val="FF0000"/>
                </a:solidFill>
              </a:rPr>
              <a:t>uint64 </a:t>
            </a:r>
            <a:r>
              <a:rPr lang="en-US" altLang="zh-CN" sz="2000" dirty="0" err="1">
                <a:solidFill>
                  <a:srgbClr val="FF0000"/>
                </a:solidFill>
              </a:rPr>
              <a:t>swap_start</a:t>
            </a:r>
            <a:r>
              <a:rPr lang="zh-CN" altLang="en-US" sz="2000" dirty="0"/>
              <a:t>，用来记录 </a:t>
            </a:r>
            <a:r>
              <a:rPr lang="en-US" altLang="zh-CN" sz="2000" dirty="0" err="1"/>
              <a:t>sbrk</a:t>
            </a:r>
            <a:r>
              <a:rPr lang="en-US" altLang="zh-CN" sz="2000" dirty="0"/>
              <a:t>() </a:t>
            </a:r>
            <a:r>
              <a:rPr lang="zh-CN" altLang="en-US" sz="2000" dirty="0"/>
              <a:t>的起始地址。</a:t>
            </a:r>
            <a:r>
              <a:rPr lang="en-US" altLang="zh-CN" sz="2000" dirty="0" err="1"/>
              <a:t>swap_start</a:t>
            </a:r>
            <a:r>
              <a:rPr lang="en-US" altLang="zh-CN" sz="2000" dirty="0"/>
              <a:t> </a:t>
            </a:r>
            <a:r>
              <a:rPr lang="zh-CN" altLang="en-US" sz="2000" dirty="0"/>
              <a:t>以下的空间是进程创建时建立的空间，它们在本实验中不涉及交换的内存区间。</a:t>
            </a:r>
            <a:r>
              <a:rPr lang="zh-CN" altLang="en-US" sz="2000" dirty="0">
                <a:solidFill>
                  <a:srgbClr val="FF0000"/>
                </a:solidFill>
              </a:rPr>
              <a:t>修改</a:t>
            </a:r>
            <a:r>
              <a:rPr lang="en-US" altLang="zh-CN" sz="2000" dirty="0">
                <a:solidFill>
                  <a:srgbClr val="FF0000"/>
                </a:solidFill>
              </a:rPr>
              <a:t>xv6</a:t>
            </a:r>
            <a:r>
              <a:rPr lang="zh-CN" altLang="en-US" sz="2000" dirty="0">
                <a:solidFill>
                  <a:srgbClr val="FF0000"/>
                </a:solidFill>
              </a:rPr>
              <a:t>代码，在 </a:t>
            </a:r>
            <a:r>
              <a:rPr lang="en-US" altLang="zh-CN" sz="2000" dirty="0">
                <a:solidFill>
                  <a:srgbClr val="FF0000"/>
                </a:solidFill>
              </a:rPr>
              <a:t>exec() </a:t>
            </a:r>
            <a:r>
              <a:rPr lang="zh-CN" altLang="en-US" sz="2000" dirty="0">
                <a:solidFill>
                  <a:srgbClr val="FF0000"/>
                </a:solidFill>
              </a:rPr>
              <a:t>和 </a:t>
            </a:r>
            <a:r>
              <a:rPr lang="en-US" altLang="zh-CN" sz="2000" dirty="0">
                <a:solidFill>
                  <a:srgbClr val="FF0000"/>
                </a:solidFill>
              </a:rPr>
              <a:t>fork() </a:t>
            </a:r>
            <a:r>
              <a:rPr lang="zh-CN" altLang="en-US" sz="2000" dirty="0">
                <a:solidFill>
                  <a:srgbClr val="FF0000"/>
                </a:solidFill>
              </a:rPr>
              <a:t>中对 </a:t>
            </a:r>
            <a:r>
              <a:rPr lang="en-US" altLang="zh-CN" sz="2000" dirty="0" err="1">
                <a:solidFill>
                  <a:srgbClr val="FF0000"/>
                </a:solidFill>
              </a:rPr>
              <a:t>swap_start</a:t>
            </a:r>
            <a:r>
              <a:rPr lang="en-US" altLang="zh-CN" sz="2000" dirty="0">
                <a:solidFill>
                  <a:srgbClr val="FF0000"/>
                </a:solidFill>
              </a:rPr>
              <a:t> </a:t>
            </a:r>
            <a:r>
              <a:rPr lang="zh-CN" altLang="en-US" sz="2000" dirty="0">
                <a:solidFill>
                  <a:srgbClr val="FF0000"/>
                </a:solidFill>
              </a:rPr>
              <a:t>进行初始化。</a:t>
            </a:r>
            <a:r>
              <a:rPr lang="zh-CN" altLang="en-US" sz="2000" dirty="0"/>
              <a:t>交换机制的作用范围仅限于本进程的</a:t>
            </a:r>
            <a:r>
              <a:rPr lang="en-US" altLang="zh-CN" sz="2000" dirty="0" err="1"/>
              <a:t>sbrk</a:t>
            </a:r>
            <a:r>
              <a:rPr lang="en-US" altLang="zh-CN" sz="2000" dirty="0"/>
              <a:t>()</a:t>
            </a:r>
            <a:r>
              <a:rPr lang="zh-CN" altLang="en-US" sz="2000" dirty="0"/>
              <a:t>之上的物理页帧，而且一个进程并不会去抢占其他进程的物理页帧。</a:t>
            </a:r>
            <a:endParaRPr lang="en-US" altLang="zh-CN" sz="2000" dirty="0">
              <a:solidFill>
                <a:srgbClr val="FF0000"/>
              </a:solidFill>
            </a:endParaRPr>
          </a:p>
          <a:p>
            <a:pPr lvl="1"/>
            <a:r>
              <a:rPr lang="zh-CN" altLang="en-US" sz="2000" dirty="0"/>
              <a:t>修改</a:t>
            </a:r>
            <a:r>
              <a:rPr lang="en-US" altLang="zh-CN" sz="2000" dirty="0">
                <a:solidFill>
                  <a:srgbClr val="FF0000"/>
                </a:solidFill>
              </a:rPr>
              <a:t>kernel/</a:t>
            </a:r>
            <a:r>
              <a:rPr lang="en-US" altLang="zh-CN" sz="2000" dirty="0" err="1">
                <a:solidFill>
                  <a:srgbClr val="FF0000"/>
                </a:solidFill>
              </a:rPr>
              <a:t>memlayout.h</a:t>
            </a:r>
            <a:r>
              <a:rPr lang="en-US" altLang="zh-CN" sz="2000" dirty="0">
                <a:solidFill>
                  <a:srgbClr val="FF0000"/>
                </a:solidFill>
              </a:rPr>
              <a:t> </a:t>
            </a:r>
            <a:r>
              <a:rPr lang="zh-CN" altLang="en-US" sz="2000" dirty="0"/>
              <a:t>中的参数 </a:t>
            </a:r>
            <a:r>
              <a:rPr lang="en-US" altLang="zh-CN" sz="2000" dirty="0">
                <a:solidFill>
                  <a:srgbClr val="FF0000"/>
                </a:solidFill>
              </a:rPr>
              <a:t>RAMSTOP</a:t>
            </a:r>
            <a:r>
              <a:rPr lang="en-US" altLang="zh-CN" sz="2000" dirty="0"/>
              <a:t> </a:t>
            </a:r>
            <a:r>
              <a:rPr lang="zh-CN" altLang="en-US" sz="2000" dirty="0"/>
              <a:t>为</a:t>
            </a:r>
            <a:r>
              <a:rPr lang="en-US" altLang="zh-CN" sz="2000" dirty="0">
                <a:solidFill>
                  <a:srgbClr val="FF0000"/>
                </a:solidFill>
              </a:rPr>
              <a:t>RAMBASE + 300*4*1024</a:t>
            </a:r>
            <a:r>
              <a:rPr lang="zh-CN" altLang="en-US" sz="2000" dirty="0"/>
              <a:t>。实验中，观察到上述配置下系统的物理页大概在 </a:t>
            </a:r>
            <a:r>
              <a:rPr lang="en-US" altLang="zh-CN" sz="2000" dirty="0"/>
              <a:t>300 </a:t>
            </a:r>
            <a:r>
              <a:rPr lang="zh-CN" altLang="en-US" sz="2000" dirty="0"/>
              <a:t>个左右。</a:t>
            </a:r>
            <a:endParaRPr lang="en-US" altLang="zh-CN" sz="2000" dirty="0"/>
          </a:p>
          <a:p>
            <a:pPr lvl="1"/>
            <a:r>
              <a:rPr lang="zh-CN" altLang="en-US" sz="2000" dirty="0"/>
              <a:t>需要修改</a:t>
            </a:r>
            <a:r>
              <a:rPr lang="en-US" altLang="zh-CN" sz="2000" dirty="0">
                <a:solidFill>
                  <a:srgbClr val="FF0000"/>
                </a:solidFill>
              </a:rPr>
              <a:t>kernel/</a:t>
            </a:r>
            <a:r>
              <a:rPr lang="en-US" altLang="zh-CN" sz="2000" dirty="0" err="1">
                <a:solidFill>
                  <a:srgbClr val="FF0000"/>
                </a:solidFill>
              </a:rPr>
              <a:t>kalloc.c</a:t>
            </a:r>
            <a:r>
              <a:rPr lang="zh-CN" altLang="en-US" sz="2000" dirty="0"/>
              <a:t>中的</a:t>
            </a:r>
            <a:r>
              <a:rPr lang="en-US" altLang="zh-CN" sz="2000" dirty="0" err="1">
                <a:solidFill>
                  <a:srgbClr val="FF0000"/>
                </a:solidFill>
              </a:rPr>
              <a:t>kmem</a:t>
            </a:r>
            <a:r>
              <a:rPr lang="zh-CN" altLang="en-US" sz="2000" dirty="0">
                <a:solidFill>
                  <a:srgbClr val="FF0000"/>
                </a:solidFill>
              </a:rPr>
              <a:t>结构体</a:t>
            </a:r>
            <a:r>
              <a:rPr lang="zh-CN" altLang="en-US" sz="2000" dirty="0"/>
              <a:t>，加上一个 </a:t>
            </a:r>
            <a:r>
              <a:rPr lang="en-US" altLang="zh-CN" sz="2000" dirty="0">
                <a:solidFill>
                  <a:srgbClr val="FF0000"/>
                </a:solidFill>
              </a:rPr>
              <a:t>count </a:t>
            </a:r>
            <a:r>
              <a:rPr lang="zh-CN" altLang="en-US" sz="2000" dirty="0">
                <a:solidFill>
                  <a:srgbClr val="FF0000"/>
                </a:solidFill>
              </a:rPr>
              <a:t>计数值</a:t>
            </a:r>
            <a:r>
              <a:rPr lang="zh-CN" altLang="en-US" sz="2000" dirty="0"/>
              <a:t>（</a:t>
            </a:r>
            <a:r>
              <a:rPr lang="en-US" altLang="zh-CN" sz="2000" dirty="0"/>
              <a:t>=</a:t>
            </a:r>
            <a:r>
              <a:rPr lang="en-US" altLang="zh-CN" sz="2000" dirty="0" err="1"/>
              <a:t>freelist</a:t>
            </a:r>
            <a:r>
              <a:rPr lang="zh-CN" altLang="en-US" sz="2000" dirty="0"/>
              <a:t>长度），记录剩余页帧数量，每次</a:t>
            </a:r>
            <a:r>
              <a:rPr lang="en-US" altLang="zh-CN" sz="2000" dirty="0" err="1">
                <a:solidFill>
                  <a:srgbClr val="FF0000"/>
                </a:solidFill>
              </a:rPr>
              <a:t>kalloc</a:t>
            </a:r>
            <a:r>
              <a:rPr lang="en-US" altLang="zh-CN" sz="2000" dirty="0">
                <a:solidFill>
                  <a:srgbClr val="FF0000"/>
                </a:solidFill>
              </a:rPr>
              <a:t>()</a:t>
            </a:r>
            <a:r>
              <a:rPr lang="zh-CN" altLang="en-US" sz="2000" dirty="0">
                <a:solidFill>
                  <a:srgbClr val="FF0000"/>
                </a:solidFill>
              </a:rPr>
              <a:t>和</a:t>
            </a:r>
            <a:r>
              <a:rPr lang="en-US" altLang="zh-CN" sz="2000" dirty="0" err="1">
                <a:solidFill>
                  <a:srgbClr val="FF0000"/>
                </a:solidFill>
              </a:rPr>
              <a:t>kfree</a:t>
            </a:r>
            <a:r>
              <a:rPr lang="en-US" altLang="zh-CN" sz="2000" dirty="0">
                <a:solidFill>
                  <a:srgbClr val="FF0000"/>
                </a:solidFill>
              </a:rPr>
              <a:t>()</a:t>
            </a:r>
            <a:r>
              <a:rPr lang="zh-CN" altLang="en-US" sz="2000" dirty="0">
                <a:solidFill>
                  <a:srgbClr val="FF0000"/>
                </a:solidFill>
              </a:rPr>
              <a:t>后以做相应修改</a:t>
            </a:r>
            <a:r>
              <a:rPr lang="zh-CN" altLang="en-US" sz="2000" dirty="0"/>
              <a:t>。</a:t>
            </a:r>
            <a:endParaRPr lang="en-US" altLang="zh-CN" sz="2000" dirty="0"/>
          </a:p>
        </p:txBody>
      </p:sp>
    </p:spTree>
    <p:extLst>
      <p:ext uri="{BB962C8B-B14F-4D97-AF65-F5344CB8AC3E}">
        <p14:creationId xmlns:p14="http://schemas.microsoft.com/office/powerpoint/2010/main" val="371210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00BDE-9655-4FE2-9E50-5DA0622A87FA}"/>
              </a:ext>
            </a:extLst>
          </p:cNvPr>
          <p:cNvSpPr>
            <a:spLocks noGrp="1"/>
          </p:cNvSpPr>
          <p:nvPr>
            <p:ph type="title"/>
          </p:nvPr>
        </p:nvSpPr>
        <p:spPr>
          <a:xfrm>
            <a:off x="684530" y="385467"/>
            <a:ext cx="8260080" cy="523220"/>
          </a:xfrm>
        </p:spPr>
        <p:txBody>
          <a:bodyPr/>
          <a:lstStyle/>
          <a:p>
            <a:r>
              <a:rPr lang="en-US" altLang="zh-CN" sz="2800" dirty="0"/>
              <a:t>4.3.1 </a:t>
            </a:r>
            <a:r>
              <a:rPr lang="zh-CN" altLang="en-US" sz="2800" dirty="0"/>
              <a:t>虚存交换机制</a:t>
            </a:r>
          </a:p>
        </p:txBody>
      </p:sp>
      <p:sp>
        <p:nvSpPr>
          <p:cNvPr id="5" name="文本框 4">
            <a:extLst>
              <a:ext uri="{FF2B5EF4-FFF2-40B4-BE49-F238E27FC236}">
                <a16:creationId xmlns:a16="http://schemas.microsoft.com/office/drawing/2014/main" id="{AAEFBC60-0D7B-0894-D60E-D1133ADAF30B}"/>
              </a:ext>
            </a:extLst>
          </p:cNvPr>
          <p:cNvSpPr txBox="1"/>
          <p:nvPr/>
        </p:nvSpPr>
        <p:spPr>
          <a:xfrm>
            <a:off x="612125" y="1268850"/>
            <a:ext cx="8404890" cy="369332"/>
          </a:xfrm>
          <a:prstGeom prst="rect">
            <a:avLst/>
          </a:prstGeom>
          <a:noFill/>
        </p:spPr>
        <p:txBody>
          <a:bodyPr wrap="square">
            <a:spAutoFit/>
          </a:bodyPr>
          <a:lstStyle/>
          <a:p>
            <a:pPr lvl="0" algn="just"/>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6" name="内容占位符 2">
            <a:extLst>
              <a:ext uri="{FF2B5EF4-FFF2-40B4-BE49-F238E27FC236}">
                <a16:creationId xmlns:a16="http://schemas.microsoft.com/office/drawing/2014/main" id="{6FBA7B35-6E0D-3287-16BD-4D511B3421E3}"/>
              </a:ext>
            </a:extLst>
          </p:cNvPr>
          <p:cNvSpPr>
            <a:spLocks noGrp="1"/>
          </p:cNvSpPr>
          <p:nvPr>
            <p:ph idx="1"/>
          </p:nvPr>
        </p:nvSpPr>
        <p:spPr>
          <a:xfrm>
            <a:off x="684530" y="1125857"/>
            <a:ext cx="8271510" cy="872488"/>
          </a:xfrm>
        </p:spPr>
        <p:txBody>
          <a:bodyPr/>
          <a:lstStyle/>
          <a:p>
            <a:r>
              <a:rPr lang="zh-CN" altLang="en-US" sz="2400" dirty="0"/>
              <a:t>连续盘块的读写操作</a:t>
            </a:r>
            <a:endParaRPr lang="en-US" altLang="zh-CN" sz="2400" dirty="0"/>
          </a:p>
        </p:txBody>
      </p:sp>
      <p:sp>
        <p:nvSpPr>
          <p:cNvPr id="8" name="文本框 7">
            <a:extLst>
              <a:ext uri="{FF2B5EF4-FFF2-40B4-BE49-F238E27FC236}">
                <a16:creationId xmlns:a16="http://schemas.microsoft.com/office/drawing/2014/main" id="{DD41541E-428E-5636-1FD0-3AEDF48DB833}"/>
              </a:ext>
            </a:extLst>
          </p:cNvPr>
          <p:cNvSpPr txBox="1"/>
          <p:nvPr/>
        </p:nvSpPr>
        <p:spPr>
          <a:xfrm>
            <a:off x="578954" y="1638182"/>
            <a:ext cx="8562815" cy="3631763"/>
          </a:xfrm>
          <a:prstGeom prst="rect">
            <a:avLst/>
          </a:prstGeom>
          <a:noFill/>
        </p:spPr>
        <p:txBody>
          <a:bodyPr wrap="square">
            <a:spAutoFit/>
          </a:bodyPr>
          <a:lstStyle/>
          <a:p>
            <a:pPr indent="266700" algn="ct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4-15 </a:t>
            </a:r>
            <a:r>
              <a:rPr lang="en-US" altLang="zh-CN" b="1" dirty="0" err="1">
                <a:latin typeface="Calibri" panose="020F0502020204030204" pitchFamily="34" charset="0"/>
                <a:ea typeface="宋体" panose="02010600030101010101" pitchFamily="2" charset="-122"/>
                <a:cs typeface="Times New Roman" panose="02020603050405020304" pitchFamily="18" charset="0"/>
              </a:rPr>
              <a:t>write_page_to_disk</a:t>
            </a:r>
            <a:r>
              <a:rPr lang="en-US" altLang="zh-CN" b="1" dirty="0">
                <a:latin typeface="Calibri" panose="020F0502020204030204" pitchFamily="34" charset="0"/>
                <a:ea typeface="宋体" panose="02010600030101010101" pitchFamily="2" charset="-122"/>
                <a:cs typeface="Times New Roman" panose="02020603050405020304" pitchFamily="18" charset="0"/>
              </a:rPr>
              <a:t>() </a:t>
            </a:r>
            <a:r>
              <a:rPr lang="zh-CN" altLang="en-US" b="1" dirty="0">
                <a:latin typeface="Calibri" panose="020F0502020204030204" pitchFamily="34" charset="0"/>
                <a:ea typeface="宋体" panose="02010600030101010101" pitchFamily="2" charset="-122"/>
                <a:cs typeface="Times New Roman" panose="02020603050405020304" pitchFamily="18" charset="0"/>
              </a:rPr>
              <a:t>和 </a:t>
            </a:r>
            <a:r>
              <a:rPr lang="en-US" altLang="zh-CN" b="1" dirty="0" err="1">
                <a:latin typeface="Calibri" panose="020F0502020204030204" pitchFamily="34" charset="0"/>
                <a:ea typeface="宋体" panose="02010600030101010101" pitchFamily="2" charset="-122"/>
                <a:cs typeface="Times New Roman" panose="02020603050405020304" pitchFamily="18" charset="0"/>
              </a:rPr>
              <a:t>read_page_from_disk</a:t>
            </a:r>
            <a:r>
              <a:rPr lang="en-US" altLang="zh-CN" b="1" dirty="0">
                <a:latin typeface="Calibri" panose="020F0502020204030204" pitchFamily="34" charset="0"/>
                <a:ea typeface="宋体" panose="02010600030101010101" pitchFamily="2" charset="-122"/>
                <a:cs typeface="Times New Roman" panose="02020603050405020304" pitchFamily="18" charset="0"/>
              </a:rPr>
              <a:t>()</a:t>
            </a:r>
            <a:endParaRPr lang="en-GB" altLang="zh-CN" b="1"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b="1" dirty="0" err="1">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blockno</a:t>
            </a:r>
            <a:r>
              <a:rPr lang="en-US" altLang="zh-CN"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 </a:t>
            </a:r>
            <a:r>
              <a:rPr lang="zh-CN" altLang="zh-CN"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起始的连续</a:t>
            </a:r>
            <a:r>
              <a:rPr lang="en-US" altLang="zh-CN"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 4 </a:t>
            </a:r>
            <a:r>
              <a:rPr lang="zh-CN" altLang="zh-CN"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块盘块数据拷贝到</a:t>
            </a:r>
            <a:r>
              <a:rPr lang="en-US" altLang="zh-CN"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 </a:t>
            </a:r>
            <a:r>
              <a:rPr lang="en-US" altLang="zh-CN"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p</a:t>
            </a:r>
            <a:r>
              <a:rPr lang="en-US" altLang="zh-CN"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 </a:t>
            </a:r>
            <a:r>
              <a:rPr lang="zh-CN" altLang="zh-CN"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起始的物理页帧中</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void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read_page_from_disk</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(int dev, char *pa,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uint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blockno</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struct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buf</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b; // xv6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的读写必须经过缓存块</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for(int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0;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&lt; 4;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 //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物理页帧分</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4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片存入</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4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个盘块</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b = bread(dev,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blockno</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将磁盘数据读到缓存块</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memmove</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((void *)(pa +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1024), b-&gt;data, 1024); //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将缓存块数据写入物理页帧</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brelse</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(b); //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释放缓存块</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p>
          <a:p>
            <a:pPr lvl="0" algn="just"/>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startAt="18"/>
            </a:pP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4" name="组合 3">
            <a:extLst>
              <a:ext uri="{FF2B5EF4-FFF2-40B4-BE49-F238E27FC236}">
                <a16:creationId xmlns:a16="http://schemas.microsoft.com/office/drawing/2014/main" id="{88284591-9A48-DFF7-1199-8C8663F4E959}"/>
              </a:ext>
            </a:extLst>
          </p:cNvPr>
          <p:cNvGrpSpPr/>
          <p:nvPr/>
        </p:nvGrpSpPr>
        <p:grpSpPr>
          <a:xfrm>
            <a:off x="1134291" y="2918977"/>
            <a:ext cx="5111824" cy="2347003"/>
            <a:chOff x="1924778" y="3573009"/>
            <a:chExt cx="4879468" cy="2425810"/>
          </a:xfrm>
        </p:grpSpPr>
        <p:sp>
          <p:nvSpPr>
            <p:cNvPr id="7" name="矩形: 圆角 6">
              <a:extLst>
                <a:ext uri="{FF2B5EF4-FFF2-40B4-BE49-F238E27FC236}">
                  <a16:creationId xmlns:a16="http://schemas.microsoft.com/office/drawing/2014/main" id="{880C17F6-ADA0-49EE-AAA0-97CD7459C921}"/>
                </a:ext>
              </a:extLst>
            </p:cNvPr>
            <p:cNvSpPr/>
            <p:nvPr/>
          </p:nvSpPr>
          <p:spPr bwMode="auto">
            <a:xfrm>
              <a:off x="1924778" y="3573009"/>
              <a:ext cx="4879468" cy="1345919"/>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DE6FE1F6-9378-D96E-3716-CC0C80FC61D1}"/>
                </a:ext>
              </a:extLst>
            </p:cNvPr>
            <p:cNvSpPr txBox="1"/>
            <p:nvPr/>
          </p:nvSpPr>
          <p:spPr>
            <a:xfrm>
              <a:off x="5206226" y="5648897"/>
              <a:ext cx="1528570" cy="349922"/>
            </a:xfrm>
            <a:prstGeom prst="rect">
              <a:avLst/>
            </a:prstGeom>
            <a:noFill/>
          </p:spPr>
          <p:txBody>
            <a:bodyPr wrap="square" rtlCol="0">
              <a:spAutoFit/>
            </a:bodyPr>
            <a:lstStyle/>
            <a:p>
              <a:r>
                <a:rPr lang="zh-CN" altLang="en-US" dirty="0"/>
                <a:t>调用</a:t>
              </a:r>
              <a:r>
                <a:rPr lang="en-US" altLang="zh-CN" dirty="0"/>
                <a:t>4</a:t>
              </a:r>
              <a:r>
                <a:rPr lang="zh-CN" altLang="en-US" dirty="0"/>
                <a:t>次</a:t>
              </a:r>
              <a:r>
                <a:rPr lang="en-US" altLang="zh-CN" dirty="0"/>
                <a:t>bread</a:t>
              </a:r>
              <a:endParaRPr lang="zh-CN" altLang="en-US" dirty="0"/>
            </a:p>
          </p:txBody>
        </p:sp>
        <p:cxnSp>
          <p:nvCxnSpPr>
            <p:cNvPr id="10" name="直接箭头连接符 9">
              <a:extLst>
                <a:ext uri="{FF2B5EF4-FFF2-40B4-BE49-F238E27FC236}">
                  <a16:creationId xmlns:a16="http://schemas.microsoft.com/office/drawing/2014/main" id="{5848AC5B-B1E8-08E2-6A49-EF1C81614ED0}"/>
                </a:ext>
              </a:extLst>
            </p:cNvPr>
            <p:cNvCxnSpPr>
              <a:cxnSpLocks/>
              <a:stCxn id="9" idx="0"/>
              <a:endCxn id="7" idx="2"/>
            </p:cNvCxnSpPr>
            <p:nvPr/>
          </p:nvCxnSpPr>
          <p:spPr bwMode="auto">
            <a:xfrm flipH="1" flipV="1">
              <a:off x="4364512" y="4918928"/>
              <a:ext cx="1606000" cy="729969"/>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
        <p:nvSpPr>
          <p:cNvPr id="3" name="文本框 2">
            <a:extLst>
              <a:ext uri="{FF2B5EF4-FFF2-40B4-BE49-F238E27FC236}">
                <a16:creationId xmlns:a16="http://schemas.microsoft.com/office/drawing/2014/main" id="{D2C9BF86-6F56-D3CF-5014-A3D9E951E776}"/>
              </a:ext>
            </a:extLst>
          </p:cNvPr>
          <p:cNvSpPr txBox="1"/>
          <p:nvPr/>
        </p:nvSpPr>
        <p:spPr>
          <a:xfrm>
            <a:off x="612125" y="1912847"/>
            <a:ext cx="8056295" cy="4616648"/>
          </a:xfrm>
          <a:prstGeom prst="rect">
            <a:avLst/>
          </a:prstGeom>
          <a:solidFill>
            <a:schemeClr val="bg1"/>
          </a:solidFill>
        </p:spPr>
        <p:txBody>
          <a:bodyPr wrap="square">
            <a:spAutoFit/>
          </a:bodyPr>
          <a:lstStyle/>
          <a:p>
            <a:pPr marL="342900" lvl="0" indent="-342900" algn="just">
              <a:buFont typeface="+mj-lt"/>
              <a:buAutoNum type="arabicPeriod" startAt="11"/>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zh-CN" altLang="en-US"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将 </a:t>
            </a:r>
            <a:r>
              <a:rPr lang="en-US" altLang="zh-CN"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4096 </a:t>
            </a:r>
            <a:r>
              <a:rPr lang="zh-CN" altLang="en-US"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字节的物理页帧写到 </a:t>
            </a:r>
            <a:r>
              <a:rPr lang="en-US" altLang="zh-CN" b="1" dirty="0" err="1">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blockno</a:t>
            </a:r>
            <a:r>
              <a:rPr lang="en-US" altLang="zh-CN"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 </a:t>
            </a:r>
            <a:r>
              <a:rPr lang="zh-CN" altLang="en-US"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起始的连续 </a:t>
            </a:r>
            <a:r>
              <a:rPr lang="en-US" altLang="zh-CN"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4 </a:t>
            </a:r>
            <a:r>
              <a:rPr lang="zh-CN" altLang="en-US"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块盘块中</a:t>
            </a:r>
          </a:p>
          <a:p>
            <a:pPr marL="342900" lvl="0" indent="-342900" algn="just">
              <a:buFont typeface="+mj-lt"/>
              <a:buAutoNum type="arabicPeriod" startAt="11"/>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void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write_page_to_disk</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(int dev, char *pa,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uint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blockno</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11"/>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startAt="11"/>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begin_op</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startAt="11"/>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struct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buf</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b;</a:t>
            </a:r>
          </a:p>
          <a:p>
            <a:pPr marL="342900" lvl="0" indent="-342900" algn="just">
              <a:buFont typeface="+mj-lt"/>
              <a:buAutoNum type="arabicPeriod" startAt="11"/>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for(int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0;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&lt; 4;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p>
          <a:p>
            <a:pPr marL="342900" lvl="0" indent="-342900" algn="just">
              <a:buFont typeface="+mj-lt"/>
              <a:buAutoNum type="arabicPeriod" startAt="11"/>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startAt="11"/>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b = bread(dev,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blockno</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r>
              <a:rPr lang="zh-CN" altLang="en-US" dirty="0">
                <a:effectLst/>
                <a:latin typeface="楷体" panose="02010609060101010101" pitchFamily="49" charset="-122"/>
                <a:ea typeface="楷体" panose="02010609060101010101" pitchFamily="49" charset="-122"/>
                <a:cs typeface="Times New Roman" panose="02020603050405020304" pitchFamily="18" charset="0"/>
              </a:rPr>
              <a:t>获取设备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1 </a:t>
            </a:r>
            <a:r>
              <a:rPr lang="zh-CN" altLang="en-US" dirty="0">
                <a:effectLst/>
                <a:latin typeface="楷体" panose="02010609060101010101" pitchFamily="49" charset="-122"/>
                <a:ea typeface="楷体" panose="02010609060101010101" pitchFamily="49" charset="-122"/>
                <a:cs typeface="Times New Roman" panose="02020603050405020304" pitchFamily="18" charset="0"/>
              </a:rPr>
              <a:t>上第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blockno+i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zh-CN" altLang="en-US" dirty="0">
                <a:effectLst/>
                <a:latin typeface="楷体" panose="02010609060101010101" pitchFamily="49" charset="-122"/>
                <a:ea typeface="楷体" panose="02010609060101010101" pitchFamily="49" charset="-122"/>
                <a:cs typeface="Times New Roman" panose="02020603050405020304" pitchFamily="18" charset="0"/>
              </a:rPr>
              <a:t>个盘块</a:t>
            </a:r>
          </a:p>
          <a:p>
            <a:pPr marL="342900" lvl="0" indent="-342900" algn="just">
              <a:buFont typeface="+mj-lt"/>
              <a:buAutoNum type="arabicPeriod" startAt="11"/>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memmove</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(b-&gt;data, (void *)((uint64)(pa +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1024) | DMWIN_MASK), 1024); // </a:t>
            </a:r>
            <a:r>
              <a:rPr lang="zh-CN" altLang="en-US" dirty="0">
                <a:effectLst/>
                <a:latin typeface="楷体" panose="02010609060101010101" pitchFamily="49" charset="-122"/>
                <a:ea typeface="楷体" panose="02010609060101010101" pitchFamily="49" charset="-122"/>
                <a:cs typeface="Times New Roman" panose="02020603050405020304" pitchFamily="18" charset="0"/>
              </a:rPr>
              <a:t>将数据移动到物理内存上</a:t>
            </a:r>
            <a:endParaRPr lang="en-US"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1"/>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bwrite</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(b);</a:t>
            </a:r>
          </a:p>
          <a:p>
            <a:pPr marL="342900" lvl="0" indent="-342900" algn="just">
              <a:buFont typeface="+mj-lt"/>
              <a:buAutoNum type="arabicPeriod" startAt="11"/>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brelse</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(b); // </a:t>
            </a:r>
            <a:r>
              <a:rPr lang="zh-CN" altLang="en-US" dirty="0">
                <a:effectLst/>
                <a:latin typeface="楷体" panose="02010609060101010101" pitchFamily="49" charset="-122"/>
                <a:ea typeface="楷体" panose="02010609060101010101" pitchFamily="49" charset="-122"/>
                <a:cs typeface="Times New Roman" panose="02020603050405020304" pitchFamily="18" charset="0"/>
              </a:rPr>
              <a:t>释放缓存块</a:t>
            </a:r>
          </a:p>
          <a:p>
            <a:pPr marL="342900" lvl="0" indent="-342900" algn="just">
              <a:buFont typeface="+mj-lt"/>
              <a:buAutoNum type="arabicPeriod" startAt="11"/>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11"/>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end_op</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startAt="11"/>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p>
          <a:p>
            <a:pPr lvl="0" algn="just"/>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startAt="18"/>
            </a:pP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14" name="组合 13">
            <a:extLst>
              <a:ext uri="{FF2B5EF4-FFF2-40B4-BE49-F238E27FC236}">
                <a16:creationId xmlns:a16="http://schemas.microsoft.com/office/drawing/2014/main" id="{4D4D930D-5292-0449-6C37-4D5CB60CF914}"/>
              </a:ext>
            </a:extLst>
          </p:cNvPr>
          <p:cNvGrpSpPr/>
          <p:nvPr/>
        </p:nvGrpSpPr>
        <p:grpSpPr>
          <a:xfrm>
            <a:off x="1237359" y="4349863"/>
            <a:ext cx="4118734" cy="1219414"/>
            <a:chOff x="1924778" y="3573009"/>
            <a:chExt cx="3931519" cy="1260359"/>
          </a:xfrm>
        </p:grpSpPr>
        <p:sp>
          <p:nvSpPr>
            <p:cNvPr id="15" name="矩形: 圆角 14">
              <a:extLst>
                <a:ext uri="{FF2B5EF4-FFF2-40B4-BE49-F238E27FC236}">
                  <a16:creationId xmlns:a16="http://schemas.microsoft.com/office/drawing/2014/main" id="{A20834EB-3E38-3F9B-254A-0CA411B1289C}"/>
                </a:ext>
              </a:extLst>
            </p:cNvPr>
            <p:cNvSpPr/>
            <p:nvPr/>
          </p:nvSpPr>
          <p:spPr bwMode="auto">
            <a:xfrm>
              <a:off x="1924778" y="3573009"/>
              <a:ext cx="1739693" cy="313404"/>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6" name="文本框 15">
              <a:extLst>
                <a:ext uri="{FF2B5EF4-FFF2-40B4-BE49-F238E27FC236}">
                  <a16:creationId xmlns:a16="http://schemas.microsoft.com/office/drawing/2014/main" id="{0ECE8489-B5C5-93BC-CD29-6073E09D5BCE}"/>
                </a:ext>
              </a:extLst>
            </p:cNvPr>
            <p:cNvSpPr txBox="1"/>
            <p:nvPr/>
          </p:nvSpPr>
          <p:spPr>
            <a:xfrm>
              <a:off x="4327727" y="4483446"/>
              <a:ext cx="1528570" cy="349922"/>
            </a:xfrm>
            <a:prstGeom prst="rect">
              <a:avLst/>
            </a:prstGeom>
            <a:noFill/>
          </p:spPr>
          <p:txBody>
            <a:bodyPr wrap="square" rtlCol="0">
              <a:spAutoFit/>
            </a:bodyPr>
            <a:lstStyle/>
            <a:p>
              <a:r>
                <a:rPr lang="zh-CN" altLang="en-US" dirty="0"/>
                <a:t>调用</a:t>
              </a:r>
              <a:r>
                <a:rPr lang="en-US" altLang="zh-CN" dirty="0"/>
                <a:t>4</a:t>
              </a:r>
              <a:r>
                <a:rPr lang="zh-CN" altLang="en-US" dirty="0"/>
                <a:t>次</a:t>
              </a:r>
              <a:r>
                <a:rPr lang="en-US" altLang="zh-CN" dirty="0" err="1"/>
                <a:t>bwrite</a:t>
              </a:r>
              <a:endParaRPr lang="zh-CN" altLang="en-US" dirty="0"/>
            </a:p>
          </p:txBody>
        </p:sp>
        <p:cxnSp>
          <p:nvCxnSpPr>
            <p:cNvPr id="17" name="直接箭头连接符 16">
              <a:extLst>
                <a:ext uri="{FF2B5EF4-FFF2-40B4-BE49-F238E27FC236}">
                  <a16:creationId xmlns:a16="http://schemas.microsoft.com/office/drawing/2014/main" id="{B71BCCC2-9AE1-D64A-09C9-B16780A51A90}"/>
                </a:ext>
              </a:extLst>
            </p:cNvPr>
            <p:cNvCxnSpPr>
              <a:cxnSpLocks/>
              <a:stCxn id="16" idx="0"/>
              <a:endCxn id="15" idx="2"/>
            </p:cNvCxnSpPr>
            <p:nvPr/>
          </p:nvCxnSpPr>
          <p:spPr bwMode="auto">
            <a:xfrm flipH="1" flipV="1">
              <a:off x="2794625" y="3886414"/>
              <a:ext cx="2297388" cy="597033"/>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350253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AEFBC60-0D7B-0894-D60E-D1133ADAF30B}"/>
              </a:ext>
            </a:extLst>
          </p:cNvPr>
          <p:cNvSpPr txBox="1"/>
          <p:nvPr/>
        </p:nvSpPr>
        <p:spPr>
          <a:xfrm>
            <a:off x="612125" y="1268850"/>
            <a:ext cx="8404890" cy="369332"/>
          </a:xfrm>
          <a:prstGeom prst="rect">
            <a:avLst/>
          </a:prstGeom>
          <a:noFill/>
        </p:spPr>
        <p:txBody>
          <a:bodyPr wrap="square">
            <a:spAutoFit/>
          </a:bodyPr>
          <a:lstStyle/>
          <a:p>
            <a:pPr lvl="0" algn="just"/>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6" name="内容占位符 2">
            <a:extLst>
              <a:ext uri="{FF2B5EF4-FFF2-40B4-BE49-F238E27FC236}">
                <a16:creationId xmlns:a16="http://schemas.microsoft.com/office/drawing/2014/main" id="{6FBA7B35-6E0D-3287-16BD-4D511B3421E3}"/>
              </a:ext>
            </a:extLst>
          </p:cNvPr>
          <p:cNvSpPr>
            <a:spLocks noGrp="1"/>
          </p:cNvSpPr>
          <p:nvPr>
            <p:ph idx="1"/>
          </p:nvPr>
        </p:nvSpPr>
        <p:spPr>
          <a:xfrm>
            <a:off x="684530" y="1125857"/>
            <a:ext cx="8271510" cy="872488"/>
          </a:xfrm>
        </p:spPr>
        <p:txBody>
          <a:bodyPr/>
          <a:lstStyle/>
          <a:p>
            <a:r>
              <a:rPr lang="zh-CN" altLang="en-US" sz="2400" dirty="0"/>
              <a:t>缓存块的分配和释放</a:t>
            </a:r>
            <a:r>
              <a:rPr lang="en-US" altLang="zh-CN" sz="2400" dirty="0"/>
              <a:t>(</a:t>
            </a:r>
            <a:r>
              <a:rPr lang="zh-CN" altLang="en-US" sz="2400" dirty="0"/>
              <a:t>物理页帧和盘块的接口</a:t>
            </a:r>
            <a:r>
              <a:rPr lang="en-US" altLang="zh-CN" sz="2400" dirty="0"/>
              <a:t>)</a:t>
            </a:r>
            <a:endParaRPr lang="zh-CN" altLang="en-US" sz="2400" dirty="0"/>
          </a:p>
        </p:txBody>
      </p:sp>
      <p:sp>
        <p:nvSpPr>
          <p:cNvPr id="8" name="文本框 7">
            <a:extLst>
              <a:ext uri="{FF2B5EF4-FFF2-40B4-BE49-F238E27FC236}">
                <a16:creationId xmlns:a16="http://schemas.microsoft.com/office/drawing/2014/main" id="{DD41541E-428E-5636-1FD0-3AEDF48DB833}"/>
              </a:ext>
            </a:extLst>
          </p:cNvPr>
          <p:cNvSpPr txBox="1"/>
          <p:nvPr/>
        </p:nvSpPr>
        <p:spPr>
          <a:xfrm>
            <a:off x="1043755" y="1549254"/>
            <a:ext cx="7776540" cy="5016758"/>
          </a:xfrm>
          <a:prstGeom prst="rect">
            <a:avLst/>
          </a:prstGeom>
          <a:noFill/>
        </p:spPr>
        <p:txBody>
          <a:bodyPr wrap="square">
            <a:spAutoFit/>
          </a:bodyPr>
          <a:lstStyle/>
          <a:p>
            <a:pPr indent="266700" algn="ct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4-16 </a:t>
            </a:r>
            <a:r>
              <a:rPr lang="en-US" altLang="zh-CN" b="1" dirty="0">
                <a:latin typeface="Calibri" panose="020F0502020204030204" pitchFamily="34" charset="0"/>
                <a:ea typeface="宋体" panose="02010600030101010101" pitchFamily="2" charset="-122"/>
                <a:cs typeface="Times New Roman" panose="02020603050405020304" pitchFamily="18" charset="0"/>
              </a:rPr>
              <a:t>balloc4() </a:t>
            </a:r>
            <a:r>
              <a:rPr lang="zh-CN" altLang="en-US" b="1" dirty="0">
                <a:latin typeface="Calibri" panose="020F0502020204030204" pitchFamily="34" charset="0"/>
                <a:ea typeface="宋体" panose="02010600030101010101" pitchFamily="2" charset="-122"/>
                <a:cs typeface="Times New Roman" panose="02020603050405020304" pitchFamily="18" charset="0"/>
              </a:rPr>
              <a:t>和 </a:t>
            </a:r>
            <a:r>
              <a:rPr lang="en-GB" altLang="zh-CN" b="1" dirty="0">
                <a:latin typeface="Calibri" panose="020F0502020204030204" pitchFamily="34" charset="0"/>
                <a:ea typeface="宋体" panose="02010600030101010101" pitchFamily="2" charset="-122"/>
                <a:cs typeface="Times New Roman" panose="02020603050405020304" pitchFamily="18" charset="0"/>
              </a:rPr>
              <a:t>bfree4</a:t>
            </a:r>
            <a:r>
              <a:rPr lang="en-US" altLang="zh-CN" b="1" dirty="0">
                <a:latin typeface="Calibri" panose="020F0502020204030204" pitchFamily="34" charset="0"/>
                <a:ea typeface="宋体" panose="02010600030101010101" pitchFamily="2" charset="-122"/>
                <a:cs typeface="Times New Roman" panose="02020603050405020304" pitchFamily="18" charset="0"/>
              </a:rPr>
              <a:t>()</a:t>
            </a:r>
            <a:endParaRPr lang="en-GB" altLang="zh-CN" b="1"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buFont typeface="+mj-lt"/>
              <a:buAutoNum type="arabicPeriod"/>
            </a:pPr>
            <a:r>
              <a:rPr lang="en-US" altLang="zh-CN" dirty="0" err="1">
                <a:latin typeface="楷体" panose="02010609060101010101" pitchFamily="49" charset="-122"/>
                <a:ea typeface="楷体" panose="02010609060101010101" pitchFamily="49" charset="-122"/>
              </a:rPr>
              <a:t>uint</a:t>
            </a:r>
            <a:r>
              <a:rPr lang="en-US" altLang="zh-CN" dirty="0">
                <a:latin typeface="楷体" panose="02010609060101010101" pitchFamily="49" charset="-122"/>
                <a:ea typeface="楷体" panose="02010609060101010101" pitchFamily="49" charset="-122"/>
              </a:rPr>
              <a:t>  balloc4(</a:t>
            </a:r>
            <a:r>
              <a:rPr lang="en-US" altLang="zh-CN" dirty="0" err="1">
                <a:latin typeface="楷体" panose="02010609060101010101" pitchFamily="49" charset="-122"/>
                <a:ea typeface="楷体" panose="02010609060101010101" pitchFamily="49" charset="-122"/>
              </a:rPr>
              <a:t>uint</a:t>
            </a:r>
            <a:r>
              <a:rPr lang="en-US" altLang="zh-CN" dirty="0">
                <a:latin typeface="楷体" panose="02010609060101010101" pitchFamily="49" charset="-122"/>
                <a:ea typeface="楷体" panose="02010609060101010101" pitchFamily="49" charset="-122"/>
              </a:rPr>
              <a:t> dev) { </a:t>
            </a:r>
            <a:endParaRPr lang="zh-CN" altLang="zh-CN" dirty="0">
              <a:latin typeface="楷体" panose="02010609060101010101" pitchFamily="49" charset="-122"/>
              <a:ea typeface="楷体" panose="02010609060101010101" pitchFamily="49" charset="-122"/>
            </a:endParaRPr>
          </a:p>
          <a:p>
            <a:pPr marL="342900" lvl="0" indent="-342900">
              <a:buFont typeface="+mj-lt"/>
              <a:buAutoNum type="arabicPeriod"/>
            </a:pPr>
            <a:r>
              <a:rPr lang="en-US" altLang="zh-CN" dirty="0">
                <a:latin typeface="楷体" panose="02010609060101010101" pitchFamily="49" charset="-122"/>
                <a:ea typeface="楷体" panose="02010609060101010101" pitchFamily="49" charset="-122"/>
              </a:rPr>
              <a:t>  for(</a:t>
            </a:r>
            <a:r>
              <a:rPr lang="en-US" altLang="zh-CN" dirty="0" err="1">
                <a:latin typeface="楷体" panose="02010609060101010101" pitchFamily="49" charset="-122"/>
                <a:ea typeface="楷体" panose="02010609060101010101" pitchFamily="49" charset="-122"/>
              </a:rPr>
              <a:t>uint</a:t>
            </a:r>
            <a:r>
              <a:rPr lang="en-US" altLang="zh-CN" dirty="0">
                <a:latin typeface="楷体" panose="02010609060101010101" pitchFamily="49" charset="-122"/>
                <a:ea typeface="楷体" panose="02010609060101010101" pitchFamily="49" charset="-122"/>
              </a:rPr>
              <a:t> b = 0; b &lt; </a:t>
            </a:r>
            <a:r>
              <a:rPr lang="en-US" altLang="zh-CN" dirty="0" err="1">
                <a:latin typeface="楷体" panose="02010609060101010101" pitchFamily="49" charset="-122"/>
                <a:ea typeface="楷体" panose="02010609060101010101" pitchFamily="49" charset="-122"/>
              </a:rPr>
              <a:t>sb.size</a:t>
            </a:r>
            <a:r>
              <a:rPr lang="en-US" altLang="zh-CN" dirty="0">
                <a:latin typeface="楷体" panose="02010609060101010101" pitchFamily="49" charset="-122"/>
                <a:ea typeface="楷体" panose="02010609060101010101" pitchFamily="49" charset="-122"/>
              </a:rPr>
              <a:t>; b += BPB) { // </a:t>
            </a:r>
            <a:r>
              <a:rPr lang="zh-CN" altLang="zh-CN" dirty="0">
                <a:latin typeface="楷体" panose="02010609060101010101" pitchFamily="49" charset="-122"/>
                <a:ea typeface="楷体" panose="02010609060101010101" pitchFamily="49" charset="-122"/>
              </a:rPr>
              <a:t>逐块遍历位图</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rPr>
              <a:t>    struct </a:t>
            </a:r>
            <a:r>
              <a:rPr lang="en-US" altLang="zh-CN" dirty="0" err="1">
                <a:latin typeface="楷体" panose="02010609060101010101" pitchFamily="49" charset="-122"/>
                <a:ea typeface="楷体" panose="02010609060101010101" pitchFamily="49" charset="-122"/>
              </a:rPr>
              <a:t>buf</a:t>
            </a:r>
            <a:r>
              <a:rPr lang="en-US" altLang="zh-CN" dirty="0">
                <a:latin typeface="楷体" panose="02010609060101010101" pitchFamily="49" charset="-122"/>
                <a:ea typeface="楷体" panose="02010609060101010101" pitchFamily="49" charset="-122"/>
              </a:rPr>
              <a:t>* bp = bread(dev, BBLOCK(b, sb)); // </a:t>
            </a:r>
            <a:r>
              <a:rPr lang="zh-CN" altLang="zh-CN" dirty="0">
                <a:latin typeface="楷体" panose="02010609060101010101" pitchFamily="49" charset="-122"/>
                <a:ea typeface="楷体" panose="02010609060101010101" pitchFamily="49" charset="-122"/>
              </a:rPr>
              <a:t>读取某一块位图</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rPr>
              <a:t>    for(</a:t>
            </a:r>
            <a:r>
              <a:rPr lang="en-US" altLang="zh-CN" dirty="0" err="1">
                <a:latin typeface="楷体" panose="02010609060101010101" pitchFamily="49" charset="-122"/>
                <a:ea typeface="楷体" panose="02010609060101010101" pitchFamily="49" charset="-122"/>
              </a:rPr>
              <a:t>uint</a:t>
            </a:r>
            <a:r>
              <a:rPr lang="en-US" altLang="zh-CN" dirty="0">
                <a:latin typeface="楷体" panose="02010609060101010101" pitchFamily="49" charset="-122"/>
                <a:ea typeface="楷体" panose="02010609060101010101" pitchFamily="49" charset="-122"/>
              </a:rPr>
              <a:t> bi = 0; bi &lt; BPB &amp;&amp; b + bi &lt; </a:t>
            </a:r>
            <a:r>
              <a:rPr lang="en-US" altLang="zh-CN" dirty="0" err="1">
                <a:latin typeface="楷体" panose="02010609060101010101" pitchFamily="49" charset="-122"/>
                <a:ea typeface="楷体" panose="02010609060101010101" pitchFamily="49" charset="-122"/>
              </a:rPr>
              <a:t>sb.size</a:t>
            </a:r>
            <a:r>
              <a:rPr lang="en-US" altLang="zh-CN" dirty="0">
                <a:latin typeface="楷体" panose="02010609060101010101" pitchFamily="49" charset="-122"/>
                <a:ea typeface="楷体" panose="02010609060101010101" pitchFamily="49" charset="-122"/>
              </a:rPr>
              <a:t>; bi += 8){</a:t>
            </a:r>
            <a:endParaRPr lang="zh-CN" altLang="zh-CN" dirty="0">
              <a:latin typeface="楷体" panose="02010609060101010101" pitchFamily="49" charset="-122"/>
              <a:ea typeface="楷体" panose="02010609060101010101" pitchFamily="49" charset="-122"/>
            </a:endParaRPr>
          </a:p>
          <a:p>
            <a:pPr marL="342900" lvl="0" indent="-342900">
              <a:buFont typeface="+mj-lt"/>
              <a:buAutoNum type="arabicPeriod"/>
            </a:pPr>
            <a:r>
              <a:rPr lang="en-US" altLang="zh-CN" dirty="0">
                <a:latin typeface="楷体" panose="02010609060101010101" pitchFamily="49" charset="-122"/>
                <a:ea typeface="楷体" panose="02010609060101010101" pitchFamily="49" charset="-122"/>
              </a:rPr>
              <a:t>      if(bp-&gt;data[bi/8] == 0) { // </a:t>
            </a:r>
            <a:r>
              <a:rPr lang="zh-CN" altLang="zh-CN" dirty="0">
                <a:latin typeface="楷体" panose="02010609060101010101" pitchFamily="49" charset="-122"/>
                <a:ea typeface="楷体" panose="02010609060101010101" pitchFamily="49" charset="-122"/>
              </a:rPr>
              <a:t>连续</a:t>
            </a:r>
            <a:r>
              <a:rPr lang="en-US" altLang="zh-CN" dirty="0">
                <a:latin typeface="楷体" panose="02010609060101010101" pitchFamily="49" charset="-122"/>
                <a:ea typeface="楷体" panose="02010609060101010101" pitchFamily="49" charset="-122"/>
              </a:rPr>
              <a:t> 4 </a:t>
            </a:r>
            <a:r>
              <a:rPr lang="zh-CN" altLang="zh-CN" dirty="0">
                <a:latin typeface="楷体" panose="02010609060101010101" pitchFamily="49" charset="-122"/>
                <a:ea typeface="楷体" panose="02010609060101010101" pitchFamily="49" charset="-122"/>
              </a:rPr>
              <a:t>块未分配（</a:t>
            </a:r>
            <a:r>
              <a:rPr lang="en-US" altLang="zh-CN" dirty="0">
                <a:latin typeface="楷体" panose="02010609060101010101" pitchFamily="49" charset="-122"/>
                <a:ea typeface="楷体" panose="02010609060101010101" pitchFamily="49" charset="-122"/>
              </a:rPr>
              <a:t>1 </a:t>
            </a:r>
            <a:r>
              <a:rPr lang="zh-CN" altLang="zh-CN" dirty="0">
                <a:latin typeface="楷体" panose="02010609060101010101" pitchFamily="49" charset="-122"/>
                <a:ea typeface="楷体" panose="02010609060101010101" pitchFamily="49" charset="-122"/>
              </a:rPr>
              <a:t>字节）</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rPr>
              <a:t>        bp-&gt;data[bi/8] = 0xff; // </a:t>
            </a:r>
            <a:r>
              <a:rPr lang="zh-CN" altLang="zh-CN" dirty="0">
                <a:latin typeface="楷体" panose="02010609060101010101" pitchFamily="49" charset="-122"/>
                <a:ea typeface="楷体" panose="02010609060101010101" pitchFamily="49" charset="-122"/>
              </a:rPr>
              <a:t>按位取反，全</a:t>
            </a:r>
            <a:r>
              <a:rPr lang="en-US" altLang="zh-CN" dirty="0">
                <a:latin typeface="楷体" panose="02010609060101010101" pitchFamily="49" charset="-122"/>
                <a:ea typeface="楷体" panose="02010609060101010101" pitchFamily="49" charset="-122"/>
              </a:rPr>
              <a:t>1</a:t>
            </a:r>
            <a:endParaRPr lang="zh-CN" altLang="zh-CN" dirty="0">
              <a:latin typeface="楷体" panose="02010609060101010101" pitchFamily="49" charset="-122"/>
              <a:ea typeface="楷体" panose="02010609060101010101" pitchFamily="49" charset="-122"/>
            </a:endParaRPr>
          </a:p>
          <a:p>
            <a:pPr marL="342900" lvl="0" indent="-342900">
              <a:buFont typeface="+mj-lt"/>
              <a:buAutoNum type="arabicPeriod"/>
            </a:pPr>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bwrite</a:t>
            </a:r>
            <a:r>
              <a:rPr lang="en-US" altLang="zh-CN" dirty="0">
                <a:latin typeface="楷体" panose="02010609060101010101" pitchFamily="49" charset="-122"/>
                <a:ea typeface="楷体" panose="02010609060101010101" pitchFamily="49" charset="-122"/>
              </a:rPr>
              <a:t>(bp); // </a:t>
            </a:r>
            <a:r>
              <a:rPr lang="zh-CN" altLang="zh-CN" dirty="0">
                <a:latin typeface="楷体" panose="02010609060101010101" pitchFamily="49" charset="-122"/>
                <a:ea typeface="楷体" panose="02010609060101010101" pitchFamily="49" charset="-122"/>
              </a:rPr>
              <a:t>更新位图</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brelse</a:t>
            </a:r>
            <a:r>
              <a:rPr lang="en-US" altLang="zh-CN" dirty="0">
                <a:latin typeface="楷体" panose="02010609060101010101" pitchFamily="49" charset="-122"/>
                <a:ea typeface="楷体" panose="02010609060101010101" pitchFamily="49" charset="-122"/>
              </a:rPr>
              <a:t>(bp); // </a:t>
            </a:r>
            <a:r>
              <a:rPr lang="zh-CN" altLang="zh-CN" dirty="0">
                <a:latin typeface="楷体" panose="02010609060101010101" pitchFamily="49" charset="-122"/>
                <a:ea typeface="楷体" panose="02010609060101010101" pitchFamily="49" charset="-122"/>
              </a:rPr>
              <a:t>释放缓存位图的缓存块</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rPr>
              <a:t>        return b + bi; // </a:t>
            </a:r>
            <a:r>
              <a:rPr lang="zh-CN" altLang="zh-CN" dirty="0">
                <a:latin typeface="楷体" panose="02010609060101010101" pitchFamily="49" charset="-122"/>
                <a:ea typeface="楷体" panose="02010609060101010101" pitchFamily="49" charset="-122"/>
              </a:rPr>
              <a:t>返回连续</a:t>
            </a:r>
            <a:r>
              <a:rPr lang="en-US" altLang="zh-CN" dirty="0">
                <a:latin typeface="楷体" panose="02010609060101010101" pitchFamily="49" charset="-122"/>
                <a:ea typeface="楷体" panose="02010609060101010101" pitchFamily="49" charset="-122"/>
              </a:rPr>
              <a:t> 4 </a:t>
            </a:r>
            <a:r>
              <a:rPr lang="zh-CN" altLang="zh-CN" dirty="0">
                <a:latin typeface="楷体" panose="02010609060101010101" pitchFamily="49" charset="-122"/>
                <a:ea typeface="楷体" panose="02010609060101010101" pitchFamily="49" charset="-122"/>
              </a:rPr>
              <a:t>块的第一块</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rPr>
              <a:t>      }</a:t>
            </a:r>
            <a:endParaRPr lang="zh-CN" altLang="zh-CN" dirty="0">
              <a:latin typeface="楷体" panose="02010609060101010101" pitchFamily="49" charset="-122"/>
              <a:ea typeface="楷体" panose="02010609060101010101" pitchFamily="49" charset="-122"/>
            </a:endParaRPr>
          </a:p>
          <a:p>
            <a:pPr marL="342900" lvl="0" indent="-342900">
              <a:buFont typeface="+mj-lt"/>
              <a:buAutoNum type="arabicPeriod"/>
            </a:pPr>
            <a:r>
              <a:rPr lang="en-US" altLang="zh-CN" dirty="0">
                <a:latin typeface="楷体" panose="02010609060101010101" pitchFamily="49" charset="-122"/>
                <a:ea typeface="楷体" panose="02010609060101010101" pitchFamily="49" charset="-122"/>
              </a:rPr>
              <a:t>    }</a:t>
            </a:r>
            <a:endParaRPr lang="zh-CN" altLang="zh-CN" dirty="0">
              <a:latin typeface="楷体" panose="02010609060101010101" pitchFamily="49" charset="-122"/>
              <a:ea typeface="楷体" panose="02010609060101010101" pitchFamily="49" charset="-122"/>
            </a:endParaRPr>
          </a:p>
          <a:p>
            <a:pPr marL="342900" lvl="0" indent="-342900">
              <a:buFont typeface="+mj-lt"/>
              <a:buAutoNum type="arabicPeriod"/>
            </a:pPr>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brelse</a:t>
            </a:r>
            <a:r>
              <a:rPr lang="en-US" altLang="zh-CN" dirty="0">
                <a:latin typeface="楷体" panose="02010609060101010101" pitchFamily="49" charset="-122"/>
                <a:ea typeface="楷体" panose="02010609060101010101" pitchFamily="49" charset="-122"/>
              </a:rPr>
              <a:t>(bp);</a:t>
            </a:r>
            <a:endParaRPr lang="zh-CN" altLang="zh-CN" dirty="0">
              <a:latin typeface="楷体" panose="02010609060101010101" pitchFamily="49" charset="-122"/>
              <a:ea typeface="楷体" panose="02010609060101010101" pitchFamily="49" charset="-122"/>
            </a:endParaRPr>
          </a:p>
          <a:p>
            <a:pPr marL="342900" lvl="0" indent="-342900">
              <a:buFont typeface="+mj-lt"/>
              <a:buAutoNum type="arabicPeriod"/>
            </a:pPr>
            <a:r>
              <a:rPr lang="en-US" altLang="zh-CN" dirty="0">
                <a:latin typeface="楷体" panose="02010609060101010101" pitchFamily="49" charset="-122"/>
                <a:ea typeface="楷体" panose="02010609060101010101" pitchFamily="49" charset="-122"/>
              </a:rPr>
              <a:t>  }</a:t>
            </a:r>
            <a:endParaRPr lang="zh-CN" altLang="zh-CN" dirty="0">
              <a:latin typeface="楷体" panose="02010609060101010101" pitchFamily="49" charset="-122"/>
              <a:ea typeface="楷体" panose="02010609060101010101" pitchFamily="49" charset="-122"/>
            </a:endParaRPr>
          </a:p>
          <a:p>
            <a:pPr marL="342900" lvl="0" indent="-342900">
              <a:buFont typeface="+mj-lt"/>
              <a:buAutoNum type="arabicPeriod"/>
            </a:pPr>
            <a:r>
              <a:rPr lang="en-US" altLang="zh-CN" dirty="0">
                <a:latin typeface="楷体" panose="02010609060101010101" pitchFamily="49" charset="-122"/>
                <a:ea typeface="楷体" panose="02010609060101010101" pitchFamily="49" charset="-122"/>
              </a:rPr>
              <a:t>  panic("</a:t>
            </a:r>
            <a:r>
              <a:rPr lang="en-US" altLang="zh-CN" dirty="0" err="1">
                <a:latin typeface="楷体" panose="02010609060101010101" pitchFamily="49" charset="-122"/>
                <a:ea typeface="楷体" panose="02010609060101010101" pitchFamily="49" charset="-122"/>
              </a:rPr>
              <a:t>balloc</a:t>
            </a:r>
            <a:r>
              <a:rPr lang="en-US" altLang="zh-CN" dirty="0">
                <a:latin typeface="楷体" panose="02010609060101010101" pitchFamily="49" charset="-122"/>
                <a:ea typeface="楷体" panose="02010609060101010101" pitchFamily="49" charset="-122"/>
              </a:rPr>
              <a:t>: out of blocks");</a:t>
            </a:r>
            <a:endParaRPr lang="zh-CN" altLang="zh-CN" dirty="0">
              <a:latin typeface="楷体" panose="02010609060101010101" pitchFamily="49" charset="-122"/>
              <a:ea typeface="楷体" panose="02010609060101010101" pitchFamily="49" charset="-122"/>
            </a:endParaRPr>
          </a:p>
          <a:p>
            <a:pPr marL="342900" lvl="0" indent="-342900">
              <a:buFont typeface="+mj-lt"/>
              <a:buAutoNum type="arabicPeriod"/>
            </a:pPr>
            <a:r>
              <a:rPr lang="en-US" altLang="zh-CN" dirty="0">
                <a:latin typeface="楷体" panose="02010609060101010101" pitchFamily="49" charset="-122"/>
                <a:ea typeface="楷体" panose="02010609060101010101" pitchFamily="49" charset="-122"/>
              </a:rPr>
              <a:t> } </a:t>
            </a:r>
          </a:p>
          <a:p>
            <a:pPr marL="342900" lvl="0" indent="-342900">
              <a:buFont typeface="+mj-lt"/>
              <a:buAutoNum type="arabicPeriod" startAt="20"/>
            </a:pPr>
            <a:r>
              <a:rPr lang="en-US" altLang="zh-CN" dirty="0">
                <a:latin typeface="楷体" panose="02010609060101010101" pitchFamily="49" charset="-122"/>
                <a:ea typeface="楷体" panose="02010609060101010101" pitchFamily="49" charset="-122"/>
              </a:rPr>
              <a:t>void bfree4(int dev, </a:t>
            </a:r>
            <a:r>
              <a:rPr lang="en-US" altLang="zh-CN" dirty="0" err="1">
                <a:latin typeface="楷体" panose="02010609060101010101" pitchFamily="49" charset="-122"/>
                <a:ea typeface="楷体" panose="02010609060101010101" pitchFamily="49" charset="-122"/>
              </a:rPr>
              <a:t>uint</a:t>
            </a:r>
            <a:r>
              <a:rPr lang="en-US" altLang="zh-CN" dirty="0">
                <a:latin typeface="楷体" panose="02010609060101010101" pitchFamily="49" charset="-122"/>
                <a:ea typeface="楷体" panose="02010609060101010101" pitchFamily="49" charset="-122"/>
              </a:rPr>
              <a:t> b){</a:t>
            </a:r>
          </a:p>
          <a:p>
            <a:pPr marL="342900" indent="-342900">
              <a:buFont typeface="+mj-lt"/>
              <a:buAutoNum type="arabicPeriod" startAt="20"/>
            </a:pPr>
            <a:r>
              <a:rPr lang="en-US" altLang="zh-CN" dirty="0">
                <a:latin typeface="楷体" panose="02010609060101010101" pitchFamily="49" charset="-122"/>
                <a:ea typeface="楷体" panose="02010609060101010101" pitchFamily="49" charset="-122"/>
              </a:rPr>
              <a:t>  for(</a:t>
            </a:r>
            <a:r>
              <a:rPr lang="en-US" altLang="zh-CN" dirty="0" err="1">
                <a:latin typeface="楷体" panose="02010609060101010101" pitchFamily="49" charset="-122"/>
                <a:ea typeface="楷体" panose="02010609060101010101" pitchFamily="49" charset="-122"/>
              </a:rPr>
              <a:t>uint</a:t>
            </a:r>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 = 0; </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 &lt; 4; </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 ++) // </a:t>
            </a:r>
            <a:r>
              <a:rPr lang="zh-CN" altLang="en-US" dirty="0">
                <a:latin typeface="楷体" panose="02010609060101010101" pitchFamily="49" charset="-122"/>
                <a:ea typeface="楷体" panose="02010609060101010101" pitchFamily="49" charset="-122"/>
              </a:rPr>
              <a:t>逐个调用 </a:t>
            </a:r>
            <a:r>
              <a:rPr lang="en-US" altLang="zh-CN" dirty="0" err="1">
                <a:latin typeface="楷体" panose="02010609060101010101" pitchFamily="49" charset="-122"/>
                <a:ea typeface="楷体" panose="02010609060101010101" pitchFamily="49" charset="-122"/>
              </a:rPr>
              <a:t>bfree</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即可</a:t>
            </a:r>
          </a:p>
          <a:p>
            <a:pPr marL="342900" lvl="0" indent="-342900">
              <a:buFont typeface="+mj-lt"/>
              <a:buAutoNum type="arabicPeriod" startAt="20"/>
            </a:pPr>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bfree</a:t>
            </a:r>
            <a:r>
              <a:rPr lang="en-US" altLang="zh-CN" dirty="0">
                <a:latin typeface="楷体" panose="02010609060101010101" pitchFamily="49" charset="-122"/>
                <a:ea typeface="楷体" panose="02010609060101010101" pitchFamily="49" charset="-122"/>
              </a:rPr>
              <a:t>(dev, b + </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a:t>
            </a:r>
          </a:p>
          <a:p>
            <a:pPr marL="342900" lvl="0" indent="-342900">
              <a:buFont typeface="+mj-lt"/>
              <a:buAutoNum type="arabicPeriod" startAt="20"/>
            </a:pPr>
            <a:r>
              <a:rPr lang="en-US" altLang="zh-CN" dirty="0">
                <a:latin typeface="楷体" panose="02010609060101010101" pitchFamily="49" charset="-122"/>
                <a:ea typeface="楷体" panose="02010609060101010101" pitchFamily="49" charset="-122"/>
              </a:rPr>
              <a:t>}</a:t>
            </a:r>
            <a:endParaRPr lang="zh-CN" altLang="zh-CN" sz="1400"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3" name="组合 2">
            <a:extLst>
              <a:ext uri="{FF2B5EF4-FFF2-40B4-BE49-F238E27FC236}">
                <a16:creationId xmlns:a16="http://schemas.microsoft.com/office/drawing/2014/main" id="{A234A6D3-CB37-A423-73A6-C1A360F93C92}"/>
              </a:ext>
            </a:extLst>
          </p:cNvPr>
          <p:cNvGrpSpPr/>
          <p:nvPr/>
        </p:nvGrpSpPr>
        <p:grpSpPr>
          <a:xfrm>
            <a:off x="1922841" y="2846856"/>
            <a:ext cx="6893949" cy="1886970"/>
            <a:chOff x="1924778" y="3573010"/>
            <a:chExt cx="6580587" cy="1950329"/>
          </a:xfrm>
        </p:grpSpPr>
        <p:sp>
          <p:nvSpPr>
            <p:cNvPr id="4" name="矩形: 圆角 3">
              <a:extLst>
                <a:ext uri="{FF2B5EF4-FFF2-40B4-BE49-F238E27FC236}">
                  <a16:creationId xmlns:a16="http://schemas.microsoft.com/office/drawing/2014/main" id="{3F4E8F69-0F48-F53E-9489-DA24997F55CE}"/>
                </a:ext>
              </a:extLst>
            </p:cNvPr>
            <p:cNvSpPr/>
            <p:nvPr/>
          </p:nvSpPr>
          <p:spPr bwMode="auto">
            <a:xfrm>
              <a:off x="1924778" y="3573010"/>
              <a:ext cx="2291024" cy="23445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969D0AFB-8494-C0E6-4EDF-C93ACF3E9526}"/>
                </a:ext>
              </a:extLst>
            </p:cNvPr>
            <p:cNvSpPr txBox="1"/>
            <p:nvPr/>
          </p:nvSpPr>
          <p:spPr>
            <a:xfrm>
              <a:off x="5103127" y="4918929"/>
              <a:ext cx="3402238" cy="604410"/>
            </a:xfrm>
            <a:prstGeom prst="rect">
              <a:avLst/>
            </a:prstGeom>
            <a:noFill/>
          </p:spPr>
          <p:txBody>
            <a:bodyPr wrap="square" rtlCol="0">
              <a:spAutoFit/>
            </a:bodyPr>
            <a:lstStyle/>
            <a:p>
              <a:r>
                <a:rPr lang="zh-CN" altLang="en-US" dirty="0"/>
                <a:t>一个字节表示</a:t>
              </a:r>
              <a:r>
                <a:rPr lang="en-US" altLang="zh-CN" dirty="0"/>
                <a:t>8</a:t>
              </a:r>
              <a:r>
                <a:rPr lang="zh-CN" altLang="en-US" dirty="0"/>
                <a:t>个块的使用情况，这里表示</a:t>
              </a:r>
              <a:r>
                <a:rPr lang="en-US" altLang="zh-CN" dirty="0" err="1"/>
                <a:t>b+bi</a:t>
              </a:r>
              <a:r>
                <a:rPr lang="zh-CN" altLang="en-US" dirty="0"/>
                <a:t>开始的</a:t>
              </a:r>
              <a:r>
                <a:rPr lang="en-US" altLang="zh-CN" dirty="0"/>
                <a:t>8</a:t>
              </a:r>
              <a:r>
                <a:rPr lang="zh-CN" altLang="en-US" dirty="0"/>
                <a:t>个连续盘块都空闲</a:t>
              </a:r>
            </a:p>
          </p:txBody>
        </p:sp>
        <p:cxnSp>
          <p:nvCxnSpPr>
            <p:cNvPr id="9" name="直接箭头连接符 8">
              <a:extLst>
                <a:ext uri="{FF2B5EF4-FFF2-40B4-BE49-F238E27FC236}">
                  <a16:creationId xmlns:a16="http://schemas.microsoft.com/office/drawing/2014/main" id="{EA396332-4E2D-D49D-A4A9-25E089028F23}"/>
                </a:ext>
              </a:extLst>
            </p:cNvPr>
            <p:cNvCxnSpPr>
              <a:cxnSpLocks/>
              <a:stCxn id="7" idx="0"/>
              <a:endCxn id="4" idx="2"/>
            </p:cNvCxnSpPr>
            <p:nvPr/>
          </p:nvCxnSpPr>
          <p:spPr bwMode="auto">
            <a:xfrm flipH="1" flipV="1">
              <a:off x="3070291" y="3807460"/>
              <a:ext cx="3733955" cy="1111469"/>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15" name="组合 14">
            <a:extLst>
              <a:ext uri="{FF2B5EF4-FFF2-40B4-BE49-F238E27FC236}">
                <a16:creationId xmlns:a16="http://schemas.microsoft.com/office/drawing/2014/main" id="{A7B1CF5C-9EEE-F745-0A98-921C5C498CA6}"/>
              </a:ext>
            </a:extLst>
          </p:cNvPr>
          <p:cNvGrpSpPr/>
          <p:nvPr/>
        </p:nvGrpSpPr>
        <p:grpSpPr>
          <a:xfrm>
            <a:off x="1922841" y="5311261"/>
            <a:ext cx="6338663" cy="941137"/>
            <a:chOff x="1924778" y="2913675"/>
            <a:chExt cx="6050542" cy="972738"/>
          </a:xfrm>
        </p:grpSpPr>
        <p:sp>
          <p:nvSpPr>
            <p:cNvPr id="16" name="矩形: 圆角 15">
              <a:extLst>
                <a:ext uri="{FF2B5EF4-FFF2-40B4-BE49-F238E27FC236}">
                  <a16:creationId xmlns:a16="http://schemas.microsoft.com/office/drawing/2014/main" id="{F7ED475A-9127-E460-42FD-8F11FAEC8934}"/>
                </a:ext>
              </a:extLst>
            </p:cNvPr>
            <p:cNvSpPr/>
            <p:nvPr/>
          </p:nvSpPr>
          <p:spPr bwMode="auto">
            <a:xfrm>
              <a:off x="1924778" y="3573009"/>
              <a:ext cx="1739693" cy="313404"/>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7" name="文本框 16">
              <a:extLst>
                <a:ext uri="{FF2B5EF4-FFF2-40B4-BE49-F238E27FC236}">
                  <a16:creationId xmlns:a16="http://schemas.microsoft.com/office/drawing/2014/main" id="{97FBA3AD-9453-2FF0-D47D-24F30F18AB40}"/>
                </a:ext>
              </a:extLst>
            </p:cNvPr>
            <p:cNvSpPr txBox="1"/>
            <p:nvPr/>
          </p:nvSpPr>
          <p:spPr>
            <a:xfrm>
              <a:off x="6446750" y="2913675"/>
              <a:ext cx="1528570" cy="349922"/>
            </a:xfrm>
            <a:prstGeom prst="rect">
              <a:avLst/>
            </a:prstGeom>
            <a:noFill/>
          </p:spPr>
          <p:txBody>
            <a:bodyPr wrap="square" rtlCol="0">
              <a:spAutoFit/>
            </a:bodyPr>
            <a:lstStyle/>
            <a:p>
              <a:r>
                <a:rPr lang="zh-CN" altLang="en-US" dirty="0"/>
                <a:t>调用</a:t>
              </a:r>
              <a:r>
                <a:rPr lang="en-US" altLang="zh-CN" dirty="0"/>
                <a:t>4</a:t>
              </a:r>
              <a:r>
                <a:rPr lang="zh-CN" altLang="en-US" dirty="0"/>
                <a:t>次</a:t>
              </a:r>
              <a:r>
                <a:rPr lang="en-US" altLang="zh-CN" dirty="0" err="1"/>
                <a:t>bfree</a:t>
              </a:r>
              <a:endParaRPr lang="zh-CN" altLang="en-US" dirty="0"/>
            </a:p>
          </p:txBody>
        </p:sp>
        <p:cxnSp>
          <p:nvCxnSpPr>
            <p:cNvPr id="18" name="直接箭头连接符 17">
              <a:extLst>
                <a:ext uri="{FF2B5EF4-FFF2-40B4-BE49-F238E27FC236}">
                  <a16:creationId xmlns:a16="http://schemas.microsoft.com/office/drawing/2014/main" id="{C98BB327-81A9-ED4C-FAF9-795B1DFCE37B}"/>
                </a:ext>
              </a:extLst>
            </p:cNvPr>
            <p:cNvCxnSpPr>
              <a:cxnSpLocks/>
              <a:stCxn id="17" idx="1"/>
              <a:endCxn id="16" idx="3"/>
            </p:cNvCxnSpPr>
            <p:nvPr/>
          </p:nvCxnSpPr>
          <p:spPr bwMode="auto">
            <a:xfrm flipH="1">
              <a:off x="3664471" y="3088636"/>
              <a:ext cx="2782279" cy="641075"/>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40198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00BDE-9655-4FE2-9E50-5DA0622A87FA}"/>
              </a:ext>
            </a:extLst>
          </p:cNvPr>
          <p:cNvSpPr>
            <a:spLocks noGrp="1"/>
          </p:cNvSpPr>
          <p:nvPr>
            <p:ph type="title"/>
          </p:nvPr>
        </p:nvSpPr>
        <p:spPr>
          <a:xfrm>
            <a:off x="684530" y="385467"/>
            <a:ext cx="8260080" cy="523220"/>
          </a:xfrm>
        </p:spPr>
        <p:txBody>
          <a:bodyPr/>
          <a:lstStyle/>
          <a:p>
            <a:r>
              <a:rPr lang="en-US" altLang="zh-CN" sz="2800" dirty="0"/>
              <a:t>4.3.2 </a:t>
            </a:r>
            <a:r>
              <a:rPr lang="zh-CN" altLang="en-US" sz="2800" dirty="0"/>
              <a:t>缺页异常</a:t>
            </a:r>
          </a:p>
        </p:txBody>
      </p:sp>
      <p:sp>
        <p:nvSpPr>
          <p:cNvPr id="4" name="文本框 3">
            <a:extLst>
              <a:ext uri="{FF2B5EF4-FFF2-40B4-BE49-F238E27FC236}">
                <a16:creationId xmlns:a16="http://schemas.microsoft.com/office/drawing/2014/main" id="{83CD0BF3-DBFD-B514-E7D9-57AB60936113}"/>
              </a:ext>
            </a:extLst>
          </p:cNvPr>
          <p:cNvSpPr txBox="1"/>
          <p:nvPr/>
        </p:nvSpPr>
        <p:spPr>
          <a:xfrm>
            <a:off x="539720" y="1196845"/>
            <a:ext cx="8404890" cy="369332"/>
          </a:xfrm>
          <a:prstGeom prst="rect">
            <a:avLst/>
          </a:prstGeom>
          <a:noFill/>
        </p:spPr>
        <p:txBody>
          <a:bodyPr wrap="square">
            <a:spAutoFit/>
          </a:bodyPr>
          <a:lstStyle/>
          <a:p>
            <a:pPr lvl="0" algn="just"/>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88B71CBD-B9AB-C3FC-95E2-7A72BC3A2583}"/>
              </a:ext>
            </a:extLst>
          </p:cNvPr>
          <p:cNvSpPr>
            <a:spLocks noGrp="1"/>
          </p:cNvSpPr>
          <p:nvPr>
            <p:ph idx="1"/>
          </p:nvPr>
        </p:nvSpPr>
        <p:spPr>
          <a:xfrm>
            <a:off x="684530" y="1125856"/>
            <a:ext cx="8271510" cy="1151063"/>
          </a:xfrm>
        </p:spPr>
        <p:txBody>
          <a:bodyPr/>
          <a:lstStyle/>
          <a:p>
            <a:r>
              <a:rPr lang="zh-CN" altLang="en-US" sz="2400" dirty="0"/>
              <a:t>添加缺页中断处理</a:t>
            </a:r>
            <a:endParaRPr lang="en-US" altLang="zh-CN" sz="2400" dirty="0"/>
          </a:p>
          <a:p>
            <a:pPr lvl="1"/>
            <a:r>
              <a:rPr lang="zh-CN" altLang="en-US" sz="2000" dirty="0">
                <a:solidFill>
                  <a:srgbClr val="FF0000"/>
                </a:solidFill>
              </a:rPr>
              <a:t>先要知道</a:t>
            </a:r>
            <a:r>
              <a:rPr lang="en-US" altLang="zh-CN" sz="2000" dirty="0">
                <a:solidFill>
                  <a:srgbClr val="FF0000"/>
                </a:solidFill>
              </a:rPr>
              <a:t>xv6</a:t>
            </a:r>
            <a:r>
              <a:rPr lang="zh-CN" altLang="en-US" sz="2000" dirty="0">
                <a:solidFill>
                  <a:srgbClr val="FF0000"/>
                </a:solidFill>
              </a:rPr>
              <a:t>的缺页中断号</a:t>
            </a:r>
            <a:endParaRPr lang="en-US" altLang="zh-CN" sz="2000" dirty="0">
              <a:solidFill>
                <a:srgbClr val="FF0000"/>
              </a:solidFill>
            </a:endParaRPr>
          </a:p>
          <a:p>
            <a:pPr lvl="1"/>
            <a:r>
              <a:rPr lang="zh-CN" altLang="en-US" sz="2000" dirty="0"/>
              <a:t>修改 </a:t>
            </a:r>
            <a:r>
              <a:rPr lang="en-US" altLang="zh-CN" sz="2000" dirty="0"/>
              <a:t>kernel/</a:t>
            </a:r>
            <a:r>
              <a:rPr lang="en-US" altLang="zh-CN" sz="2000" dirty="0" err="1"/>
              <a:t>trap.c</a:t>
            </a:r>
            <a:r>
              <a:rPr lang="en-US" altLang="zh-CN" sz="2000" dirty="0"/>
              <a:t> </a:t>
            </a:r>
            <a:r>
              <a:rPr lang="zh-CN" altLang="en-US" sz="2000" dirty="0"/>
              <a:t>的</a:t>
            </a:r>
            <a:r>
              <a:rPr lang="en-US" altLang="zh-CN" sz="2000" dirty="0" err="1"/>
              <a:t>usertrap</a:t>
            </a:r>
            <a:r>
              <a:rPr lang="en-US" altLang="zh-CN" sz="2000" dirty="0"/>
              <a:t>()</a:t>
            </a:r>
            <a:endParaRPr lang="en-GB" altLang="zh-CN" sz="2000" dirty="0">
              <a:ea typeface="+mn-ea"/>
              <a:cs typeface="+mn-cs"/>
            </a:endParaRPr>
          </a:p>
        </p:txBody>
      </p:sp>
      <p:sp>
        <p:nvSpPr>
          <p:cNvPr id="6" name="文本框 5">
            <a:extLst>
              <a:ext uri="{FF2B5EF4-FFF2-40B4-BE49-F238E27FC236}">
                <a16:creationId xmlns:a16="http://schemas.microsoft.com/office/drawing/2014/main" id="{DCCDB7D4-69A1-076B-62BE-BFABBF05610D}"/>
              </a:ext>
            </a:extLst>
          </p:cNvPr>
          <p:cNvSpPr txBox="1"/>
          <p:nvPr/>
        </p:nvSpPr>
        <p:spPr>
          <a:xfrm>
            <a:off x="911947" y="2468291"/>
            <a:ext cx="8028240" cy="1815882"/>
          </a:xfrm>
          <a:prstGeom prst="rect">
            <a:avLst/>
          </a:prstGeom>
          <a:solidFill>
            <a:schemeClr val="bg1"/>
          </a:solidFill>
        </p:spPr>
        <p:txBody>
          <a:bodyPr wrap="square" rtlCol="0">
            <a:spAutoFit/>
          </a:bodyPr>
          <a:lstStyle/>
          <a:p>
            <a:pPr lvl="0"/>
            <a:r>
              <a:rPr lang="zh-CN" altLang="en-US" dirty="0">
                <a:latin typeface="楷体" panose="02010609060101010101" pitchFamily="49" charset="-122"/>
                <a:ea typeface="楷体" panose="02010609060101010101" pitchFamily="49" charset="-122"/>
              </a:rPr>
              <a:t>我们知道在 </a:t>
            </a:r>
            <a:r>
              <a:rPr lang="en-US" altLang="zh-CN" dirty="0" err="1">
                <a:latin typeface="楷体" panose="02010609060101010101" pitchFamily="49" charset="-122"/>
                <a:ea typeface="楷体" panose="02010609060101010101" pitchFamily="49" charset="-122"/>
              </a:rPr>
              <a:t>sys_sbrk</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函数中会调用 </a:t>
            </a:r>
            <a:r>
              <a:rPr lang="en-US" altLang="zh-CN" dirty="0" err="1">
                <a:latin typeface="楷体" panose="02010609060101010101" pitchFamily="49" charset="-122"/>
                <a:ea typeface="楷体" panose="02010609060101010101" pitchFamily="49" charset="-122"/>
              </a:rPr>
              <a:t>growproc</a:t>
            </a:r>
            <a:r>
              <a:rPr lang="en-US" altLang="zh-CN" dirty="0">
                <a:latin typeface="楷体" panose="02010609060101010101" pitchFamily="49" charset="-122"/>
                <a:ea typeface="楷体" panose="02010609060101010101" pitchFamily="49" charset="-122"/>
              </a:rPr>
              <a:t>(n) </a:t>
            </a:r>
            <a:r>
              <a:rPr lang="zh-CN" altLang="en-US" dirty="0">
                <a:latin typeface="楷体" panose="02010609060101010101" pitchFamily="49" charset="-122"/>
                <a:ea typeface="楷体" panose="02010609060101010101" pitchFamily="49" charset="-122"/>
              </a:rPr>
              <a:t>来申请物理页帧，我们将其注释掉，重新运行 </a:t>
            </a:r>
            <a:r>
              <a:rPr lang="en-US" altLang="zh-CN" dirty="0">
                <a:latin typeface="楷体" panose="02010609060101010101" pitchFamily="49" charset="-122"/>
                <a:ea typeface="楷体" panose="02010609060101010101" pitchFamily="49" charset="-122"/>
              </a:rPr>
              <a:t>xv6</a:t>
            </a:r>
            <a:r>
              <a:rPr lang="zh-CN" altLang="en-US" dirty="0">
                <a:latin typeface="楷体" panose="02010609060101010101" pitchFamily="49" charset="-122"/>
                <a:ea typeface="楷体" panose="02010609060101010101" pitchFamily="49" charset="-122"/>
              </a:rPr>
              <a:t>，执行某个可执行文件（例如 </a:t>
            </a:r>
            <a:r>
              <a:rPr lang="en-US" altLang="zh-CN" dirty="0">
                <a:latin typeface="楷体" panose="02010609060101010101" pitchFamily="49" charset="-122"/>
                <a:ea typeface="楷体" panose="02010609060101010101" pitchFamily="49" charset="-122"/>
              </a:rPr>
              <a:t>ls </a:t>
            </a:r>
            <a:r>
              <a:rPr lang="zh-CN" altLang="en-US" dirty="0">
                <a:latin typeface="楷体" panose="02010609060101010101" pitchFamily="49" charset="-122"/>
                <a:ea typeface="楷体" panose="02010609060101010101" pitchFamily="49" charset="-122"/>
              </a:rPr>
              <a:t>）后会出现如下语句。</a:t>
            </a:r>
            <a:endParaRPr lang="en-US" altLang="zh-CN" dirty="0">
              <a:latin typeface="楷体" panose="02010609060101010101" pitchFamily="49" charset="-122"/>
              <a:ea typeface="楷体" panose="02010609060101010101" pitchFamily="49" charset="-122"/>
            </a:endParaRPr>
          </a:p>
          <a:p>
            <a:pPr lvl="0"/>
            <a:endParaRPr lang="en-US" altLang="zh-CN" dirty="0">
              <a:latin typeface="楷体" panose="02010609060101010101" pitchFamily="49" charset="-122"/>
              <a:ea typeface="楷体" panose="02010609060101010101" pitchFamily="49" charset="-122"/>
            </a:endParaRPr>
          </a:p>
          <a:p>
            <a:pPr lvl="0"/>
            <a:endParaRPr lang="en-US" altLang="zh-CN" dirty="0">
              <a:latin typeface="楷体" panose="02010609060101010101" pitchFamily="49" charset="-122"/>
              <a:ea typeface="楷体" panose="02010609060101010101" pitchFamily="49" charset="-122"/>
            </a:endParaRPr>
          </a:p>
          <a:p>
            <a:pPr lvl="0"/>
            <a:endParaRPr lang="en-US" altLang="zh-CN" dirty="0">
              <a:latin typeface="楷体" panose="02010609060101010101" pitchFamily="49" charset="-122"/>
              <a:ea typeface="楷体" panose="02010609060101010101" pitchFamily="49" charset="-122"/>
            </a:endParaRPr>
          </a:p>
          <a:p>
            <a:pPr lvl="0"/>
            <a:endParaRPr lang="en-US" altLang="zh-CN" dirty="0">
              <a:latin typeface="楷体" panose="02010609060101010101" pitchFamily="49" charset="-122"/>
              <a:ea typeface="楷体" panose="02010609060101010101" pitchFamily="49" charset="-122"/>
            </a:endParaRPr>
          </a:p>
          <a:p>
            <a:pPr lvl="0"/>
            <a:endParaRPr lang="en-US" altLang="zh-CN" dirty="0">
              <a:latin typeface="楷体" panose="02010609060101010101" pitchFamily="49" charset="-122"/>
              <a:ea typeface="楷体" panose="02010609060101010101" pitchFamily="49" charset="-122"/>
            </a:endParaRPr>
          </a:p>
        </p:txBody>
      </p:sp>
      <p:grpSp>
        <p:nvGrpSpPr>
          <p:cNvPr id="16" name="组合 15">
            <a:extLst>
              <a:ext uri="{FF2B5EF4-FFF2-40B4-BE49-F238E27FC236}">
                <a16:creationId xmlns:a16="http://schemas.microsoft.com/office/drawing/2014/main" id="{0B3A1F62-8647-A878-F605-438739B1C212}"/>
              </a:ext>
            </a:extLst>
          </p:cNvPr>
          <p:cNvGrpSpPr/>
          <p:nvPr/>
        </p:nvGrpSpPr>
        <p:grpSpPr>
          <a:xfrm>
            <a:off x="1043755" y="3068975"/>
            <a:ext cx="7701531" cy="1016072"/>
            <a:chOff x="1043755" y="3068975"/>
            <a:chExt cx="7701531" cy="1016072"/>
          </a:xfrm>
        </p:grpSpPr>
        <p:pic>
          <p:nvPicPr>
            <p:cNvPr id="15" name="图片 14">
              <a:extLst>
                <a:ext uri="{FF2B5EF4-FFF2-40B4-BE49-F238E27FC236}">
                  <a16:creationId xmlns:a16="http://schemas.microsoft.com/office/drawing/2014/main" id="{9B63B333-C678-0F24-5A5F-44C44D3D4605}"/>
                </a:ext>
              </a:extLst>
            </p:cNvPr>
            <p:cNvPicPr>
              <a:picLocks noChangeAspect="1"/>
            </p:cNvPicPr>
            <p:nvPr/>
          </p:nvPicPr>
          <p:blipFill>
            <a:blip r:embed="rId3"/>
            <a:stretch>
              <a:fillRect/>
            </a:stretch>
          </p:blipFill>
          <p:spPr>
            <a:xfrm>
              <a:off x="1043755" y="3068975"/>
              <a:ext cx="7701531" cy="1016072"/>
            </a:xfrm>
            <a:prstGeom prst="rect">
              <a:avLst/>
            </a:prstGeom>
          </p:spPr>
        </p:pic>
        <p:sp>
          <p:nvSpPr>
            <p:cNvPr id="12" name="矩形: 圆角 11">
              <a:extLst>
                <a:ext uri="{FF2B5EF4-FFF2-40B4-BE49-F238E27FC236}">
                  <a16:creationId xmlns:a16="http://schemas.microsoft.com/office/drawing/2014/main" id="{3B5B5956-5E17-B054-495C-1AACC615D235}"/>
                </a:ext>
              </a:extLst>
            </p:cNvPr>
            <p:cNvSpPr/>
            <p:nvPr/>
          </p:nvSpPr>
          <p:spPr bwMode="auto">
            <a:xfrm>
              <a:off x="4415563" y="3284990"/>
              <a:ext cx="798014" cy="288020"/>
            </a:xfrm>
            <a:prstGeom prst="roundRect">
              <a:avLst/>
            </a:prstGeom>
            <a:noFill/>
            <a:ln w="222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grpSp>
      <p:sp>
        <p:nvSpPr>
          <p:cNvPr id="18" name="文本框 17">
            <a:extLst>
              <a:ext uri="{FF2B5EF4-FFF2-40B4-BE49-F238E27FC236}">
                <a16:creationId xmlns:a16="http://schemas.microsoft.com/office/drawing/2014/main" id="{50ED92BE-02A6-6B1A-5980-144748994B7E}"/>
              </a:ext>
            </a:extLst>
          </p:cNvPr>
          <p:cNvSpPr txBox="1"/>
          <p:nvPr/>
        </p:nvSpPr>
        <p:spPr>
          <a:xfrm>
            <a:off x="911947" y="4279599"/>
            <a:ext cx="7908348" cy="1815882"/>
          </a:xfrm>
          <a:prstGeom prst="rect">
            <a:avLst/>
          </a:prstGeom>
          <a:noFill/>
        </p:spPr>
        <p:txBody>
          <a:bodyPr wrap="square">
            <a:spAutoFit/>
          </a:bodyPr>
          <a:lstStyle/>
          <a:p>
            <a:pPr lvl="0"/>
            <a:r>
              <a:rPr lang="zh-CN" altLang="en-US" dirty="0">
                <a:latin typeface="楷体" panose="02010609060101010101" pitchFamily="49" charset="-122"/>
                <a:ea typeface="楷体" panose="02010609060101010101" pitchFamily="49" charset="-122"/>
              </a:rPr>
              <a:t>上面的提示说明缺页中断号是 </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ls</a:t>
            </a:r>
            <a:r>
              <a:rPr lang="zh-CN" altLang="en-US" dirty="0">
                <a:latin typeface="楷体" panose="02010609060101010101" pitchFamily="49" charset="-122"/>
                <a:ea typeface="楷体" panose="02010609060101010101" pitchFamily="49" charset="-122"/>
              </a:rPr>
              <a:t>进程因缺页异常而被撤销。</a:t>
            </a:r>
            <a:endParaRPr lang="en-GB" altLang="zh-CN" dirty="0">
              <a:latin typeface="楷体" panose="02010609060101010101" pitchFamily="49" charset="-122"/>
              <a:ea typeface="楷体" panose="02010609060101010101" pitchFamily="49" charset="-122"/>
            </a:endParaRPr>
          </a:p>
          <a:p>
            <a:pPr lvl="0"/>
            <a:endParaRPr lang="en-GB" altLang="zh-CN" dirty="0">
              <a:latin typeface="楷体" panose="02010609060101010101" pitchFamily="49" charset="-122"/>
              <a:ea typeface="楷体" panose="02010609060101010101" pitchFamily="49" charset="-122"/>
            </a:endParaRPr>
          </a:p>
          <a:p>
            <a:pPr lvl="0"/>
            <a:r>
              <a:rPr lang="zh-CN" altLang="en-US" dirty="0">
                <a:latin typeface="楷体" panose="02010609060101010101" pitchFamily="49" charset="-122"/>
                <a:ea typeface="楷体" panose="02010609060101010101" pitchFamily="49" charset="-122"/>
              </a:rPr>
              <a:t>既然要实现换入换出机制，我们索性实现</a:t>
            </a:r>
            <a:r>
              <a:rPr lang="zh-CN" altLang="en-US" b="1" dirty="0">
                <a:solidFill>
                  <a:srgbClr val="FF0000"/>
                </a:solidFill>
                <a:latin typeface="楷体" panose="02010609060101010101" pitchFamily="49" charset="-122"/>
                <a:ea typeface="楷体" panose="02010609060101010101" pitchFamily="49" charset="-122"/>
              </a:rPr>
              <a:t>延迟分配物理页帧</a:t>
            </a:r>
            <a:r>
              <a:rPr lang="en-US" altLang="zh-CN" dirty="0">
                <a:latin typeface="楷体" panose="02010609060101010101" pitchFamily="49" charset="-122"/>
                <a:ea typeface="楷体" panose="02010609060101010101" pitchFamily="49" charset="-122"/>
              </a:rPr>
              <a:t>——</a:t>
            </a:r>
            <a:r>
              <a:rPr lang="en-US" altLang="zh-CN" b="1" dirty="0" err="1">
                <a:solidFill>
                  <a:srgbClr val="FF0000"/>
                </a:solidFill>
                <a:latin typeface="楷体" panose="02010609060101010101" pitchFamily="49" charset="-122"/>
                <a:ea typeface="楷体" panose="02010609060101010101" pitchFamily="49" charset="-122"/>
              </a:rPr>
              <a:t>sys_sbrk</a:t>
            </a:r>
            <a:r>
              <a:rPr lang="en-US" altLang="zh-CN" b="1" dirty="0">
                <a:solidFill>
                  <a:srgbClr val="FF0000"/>
                </a:solidFill>
                <a:latin typeface="楷体" panose="02010609060101010101" pitchFamily="49" charset="-122"/>
                <a:ea typeface="楷体" panose="02010609060101010101" pitchFamily="49" charset="-122"/>
              </a:rPr>
              <a:t>()</a:t>
            </a:r>
            <a:r>
              <a:rPr lang="zh-CN" altLang="en-US" b="1" dirty="0">
                <a:solidFill>
                  <a:srgbClr val="FF0000"/>
                </a:solidFill>
                <a:latin typeface="楷体" panose="02010609060101010101" pitchFamily="49" charset="-122"/>
                <a:ea typeface="楷体" panose="02010609060101010101" pitchFamily="49" charset="-122"/>
              </a:rPr>
              <a:t>只修改进程空间大小而不进行物理页帧的分配和页表的映射</a:t>
            </a:r>
            <a:r>
              <a:rPr lang="zh-CN" altLang="en-US" dirty="0">
                <a:latin typeface="楷体" panose="02010609060101010101" pitchFamily="49" charset="-122"/>
                <a:ea typeface="楷体" panose="02010609060101010101" pitchFamily="49" charset="-122"/>
              </a:rPr>
              <a:t>，也就是将请求式分页和交换结合。</a:t>
            </a:r>
            <a:endParaRPr lang="en-US" altLang="zh-CN" dirty="0">
              <a:latin typeface="楷体" panose="02010609060101010101" pitchFamily="49" charset="-122"/>
              <a:ea typeface="楷体" panose="02010609060101010101" pitchFamily="49" charset="-122"/>
            </a:endParaRPr>
          </a:p>
          <a:p>
            <a:pPr lvl="0"/>
            <a:r>
              <a:rPr lang="zh-CN" altLang="en-US" dirty="0">
                <a:latin typeface="楷体" panose="02010609060101010101" pitchFamily="49" charset="-122"/>
                <a:ea typeface="楷体" panose="02010609060101010101" pitchFamily="49" charset="-122"/>
              </a:rPr>
              <a:t>需要注意，只有调用 </a:t>
            </a:r>
            <a:r>
              <a:rPr lang="en-US" altLang="zh-CN" dirty="0" err="1">
                <a:latin typeface="楷体" panose="02010609060101010101" pitchFamily="49" charset="-122"/>
                <a:ea typeface="楷体" panose="02010609060101010101" pitchFamily="49" charset="-122"/>
              </a:rPr>
              <a:t>sys_sbrk</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函数才会“假装”分配内存（只修改 </a:t>
            </a:r>
            <a:r>
              <a:rPr lang="en-US" altLang="zh-CN" dirty="0">
                <a:latin typeface="楷体" panose="02010609060101010101" pitchFamily="49" charset="-122"/>
                <a:ea typeface="楷体" panose="02010609060101010101" pitchFamily="49" charset="-122"/>
              </a:rPr>
              <a:t>proc-&gt;</a:t>
            </a:r>
            <a:r>
              <a:rPr lang="en-US" altLang="zh-CN" dirty="0" err="1">
                <a:latin typeface="楷体" panose="02010609060101010101" pitchFamily="49" charset="-122"/>
                <a:ea typeface="楷体" panose="02010609060101010101" pitchFamily="49" charset="-122"/>
              </a:rPr>
              <a:t>sz</a:t>
            </a:r>
            <a:r>
              <a:rPr lang="zh-CN" altLang="en-US" dirty="0">
                <a:latin typeface="楷体" panose="02010609060101010101" pitchFamily="49" charset="-122"/>
                <a:ea typeface="楷体" panose="02010609060101010101" pitchFamily="49" charset="-122"/>
              </a:rPr>
              <a:t>），才涉及我们实现的交换机制。对于</a:t>
            </a:r>
            <a:r>
              <a:rPr lang="en-US" altLang="zh-CN" dirty="0" err="1">
                <a:latin typeface="楷体" panose="02010609060101010101" pitchFamily="49" charset="-122"/>
                <a:ea typeface="楷体" panose="02010609060101010101" pitchFamily="49" charset="-122"/>
              </a:rPr>
              <a:t>sys_sbrk</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分配的内存，直到真正访问对应内存区的时候才因</a:t>
            </a:r>
            <a:r>
              <a:rPr lang="en-US" altLang="zh-CN" dirty="0" err="1">
                <a:latin typeface="楷体" panose="02010609060101010101" pitchFamily="49" charset="-122"/>
                <a:ea typeface="楷体" panose="02010609060101010101" pitchFamily="49" charset="-122"/>
              </a:rPr>
              <a:t>pte</a:t>
            </a:r>
            <a:r>
              <a:rPr lang="zh-CN" altLang="en-US" dirty="0">
                <a:latin typeface="楷体" panose="02010609060101010101" pitchFamily="49" charset="-122"/>
                <a:ea typeface="楷体" panose="02010609060101010101" pitchFamily="49" charset="-122"/>
              </a:rPr>
              <a:t>没有有效映射而引起缺页，再</a:t>
            </a:r>
            <a:r>
              <a:rPr lang="zh-CN" altLang="en-US" b="1" dirty="0">
                <a:solidFill>
                  <a:srgbClr val="FF0000"/>
                </a:solidFill>
                <a:latin typeface="楷体" panose="02010609060101010101" pitchFamily="49" charset="-122"/>
                <a:ea typeface="楷体" panose="02010609060101010101" pitchFamily="49" charset="-122"/>
              </a:rPr>
              <a:t>由缺页中断程序执行分配操作</a:t>
            </a:r>
            <a:r>
              <a:rPr lang="zh-CN" altLang="en-US" dirty="0">
                <a:latin typeface="楷体" panose="02010609060101010101" pitchFamily="49" charset="-122"/>
                <a:ea typeface="楷体" panose="02010609060101010101" pitchFamily="49" charset="-122"/>
              </a:rPr>
              <a:t>。</a:t>
            </a:r>
            <a:endParaRPr lang="en-GB"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1962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00BDE-9655-4FE2-9E50-5DA0622A87FA}"/>
              </a:ext>
            </a:extLst>
          </p:cNvPr>
          <p:cNvSpPr>
            <a:spLocks noGrp="1"/>
          </p:cNvSpPr>
          <p:nvPr>
            <p:ph type="title"/>
          </p:nvPr>
        </p:nvSpPr>
        <p:spPr>
          <a:xfrm>
            <a:off x="684530" y="385467"/>
            <a:ext cx="8260080" cy="523220"/>
          </a:xfrm>
        </p:spPr>
        <p:txBody>
          <a:bodyPr/>
          <a:lstStyle/>
          <a:p>
            <a:r>
              <a:rPr lang="en-US" altLang="zh-CN" sz="2800" dirty="0"/>
              <a:t>4.3.2 </a:t>
            </a:r>
            <a:r>
              <a:rPr lang="zh-CN" altLang="en-US" sz="2800" dirty="0"/>
              <a:t>缺页异常</a:t>
            </a:r>
          </a:p>
        </p:txBody>
      </p:sp>
      <p:sp>
        <p:nvSpPr>
          <p:cNvPr id="4" name="文本框 3">
            <a:extLst>
              <a:ext uri="{FF2B5EF4-FFF2-40B4-BE49-F238E27FC236}">
                <a16:creationId xmlns:a16="http://schemas.microsoft.com/office/drawing/2014/main" id="{83CD0BF3-DBFD-B514-E7D9-57AB60936113}"/>
              </a:ext>
            </a:extLst>
          </p:cNvPr>
          <p:cNvSpPr txBox="1"/>
          <p:nvPr/>
        </p:nvSpPr>
        <p:spPr>
          <a:xfrm>
            <a:off x="539720" y="1196845"/>
            <a:ext cx="8404890" cy="369332"/>
          </a:xfrm>
          <a:prstGeom prst="rect">
            <a:avLst/>
          </a:prstGeom>
          <a:noFill/>
        </p:spPr>
        <p:txBody>
          <a:bodyPr wrap="square">
            <a:spAutoFit/>
          </a:bodyPr>
          <a:lstStyle/>
          <a:p>
            <a:pPr lvl="0" algn="just"/>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88B71CBD-B9AB-C3FC-95E2-7A72BC3A2583}"/>
              </a:ext>
            </a:extLst>
          </p:cNvPr>
          <p:cNvSpPr>
            <a:spLocks noGrp="1"/>
          </p:cNvSpPr>
          <p:nvPr>
            <p:ph idx="1"/>
          </p:nvPr>
        </p:nvSpPr>
        <p:spPr>
          <a:xfrm>
            <a:off x="684530" y="1125856"/>
            <a:ext cx="8271510" cy="1295073"/>
          </a:xfrm>
        </p:spPr>
        <p:txBody>
          <a:bodyPr/>
          <a:lstStyle/>
          <a:p>
            <a:r>
              <a:rPr lang="zh-CN" altLang="en-US" sz="2400" dirty="0"/>
              <a:t>添加缺页中断处理</a:t>
            </a:r>
            <a:endParaRPr lang="en-US" altLang="zh-CN" sz="2400" dirty="0"/>
          </a:p>
          <a:p>
            <a:pPr lvl="1"/>
            <a:r>
              <a:rPr lang="zh-CN" altLang="en-US" sz="2000" dirty="0"/>
              <a:t>测试</a:t>
            </a:r>
            <a:r>
              <a:rPr lang="en-US" altLang="zh-CN" sz="2000" dirty="0"/>
              <a:t>xv6</a:t>
            </a:r>
            <a:r>
              <a:rPr lang="zh-CN" altLang="en-US" sz="2000" dirty="0"/>
              <a:t>的缺页中断号</a:t>
            </a:r>
            <a:endParaRPr lang="en-US" altLang="zh-CN" sz="2000" dirty="0"/>
          </a:p>
          <a:p>
            <a:pPr lvl="1"/>
            <a:r>
              <a:rPr lang="zh-CN" altLang="en-US" sz="2000" dirty="0">
                <a:solidFill>
                  <a:srgbClr val="FF0000"/>
                </a:solidFill>
              </a:rPr>
              <a:t>修改 </a:t>
            </a:r>
            <a:r>
              <a:rPr lang="en-US" altLang="zh-CN" sz="2000" dirty="0">
                <a:solidFill>
                  <a:srgbClr val="FF0000"/>
                </a:solidFill>
              </a:rPr>
              <a:t>kernel/</a:t>
            </a:r>
            <a:r>
              <a:rPr lang="en-US" altLang="zh-CN" sz="2000" dirty="0" err="1">
                <a:solidFill>
                  <a:srgbClr val="FF0000"/>
                </a:solidFill>
              </a:rPr>
              <a:t>trap.c</a:t>
            </a:r>
            <a:r>
              <a:rPr lang="en-US" altLang="zh-CN" sz="2000" dirty="0">
                <a:solidFill>
                  <a:srgbClr val="FF0000"/>
                </a:solidFill>
              </a:rPr>
              <a:t> </a:t>
            </a:r>
            <a:r>
              <a:rPr lang="zh-CN" altLang="en-US" sz="2000" dirty="0">
                <a:solidFill>
                  <a:srgbClr val="FF0000"/>
                </a:solidFill>
              </a:rPr>
              <a:t>的</a:t>
            </a:r>
            <a:r>
              <a:rPr lang="en-US" altLang="zh-CN" sz="2000" dirty="0" err="1">
                <a:solidFill>
                  <a:srgbClr val="FF0000"/>
                </a:solidFill>
              </a:rPr>
              <a:t>usertrap</a:t>
            </a:r>
            <a:r>
              <a:rPr lang="en-US" altLang="zh-CN" sz="2000" dirty="0">
                <a:solidFill>
                  <a:srgbClr val="FF0000"/>
                </a:solidFill>
              </a:rPr>
              <a:t>()</a:t>
            </a:r>
            <a:r>
              <a:rPr lang="zh-CN" altLang="en-US" sz="2000" dirty="0">
                <a:solidFill>
                  <a:srgbClr val="FF0000"/>
                </a:solidFill>
              </a:rPr>
              <a:t>：当缺页时，调用</a:t>
            </a:r>
            <a:r>
              <a:rPr lang="en-US" altLang="zh-CN" sz="2000" dirty="0" err="1">
                <a:solidFill>
                  <a:srgbClr val="FF0000"/>
                </a:solidFill>
              </a:rPr>
              <a:t>pgfault</a:t>
            </a:r>
            <a:r>
              <a:rPr lang="en-US" altLang="zh-CN" sz="2000" dirty="0">
                <a:solidFill>
                  <a:srgbClr val="FF0000"/>
                </a:solidFill>
              </a:rPr>
              <a:t>()</a:t>
            </a:r>
            <a:r>
              <a:rPr lang="zh-CN" altLang="en-US" sz="2000" dirty="0">
                <a:solidFill>
                  <a:srgbClr val="FF0000"/>
                </a:solidFill>
              </a:rPr>
              <a:t>。</a:t>
            </a:r>
            <a:endParaRPr lang="en-GB" altLang="zh-CN" sz="2000" dirty="0">
              <a:solidFill>
                <a:srgbClr val="FF0000"/>
              </a:solidFill>
              <a:ea typeface="+mn-ea"/>
              <a:cs typeface="+mn-cs"/>
            </a:endParaRPr>
          </a:p>
        </p:txBody>
      </p:sp>
      <p:pic>
        <p:nvPicPr>
          <p:cNvPr id="5" name="图片 4">
            <a:extLst>
              <a:ext uri="{FF2B5EF4-FFF2-40B4-BE49-F238E27FC236}">
                <a16:creationId xmlns:a16="http://schemas.microsoft.com/office/drawing/2014/main" id="{C1FEDC40-2D04-FF3B-AE27-D4E54386C5CD}"/>
              </a:ext>
            </a:extLst>
          </p:cNvPr>
          <p:cNvPicPr>
            <a:picLocks noChangeAspect="1"/>
          </p:cNvPicPr>
          <p:nvPr/>
        </p:nvPicPr>
        <p:blipFill>
          <a:blip r:embed="rId3"/>
          <a:stretch>
            <a:fillRect/>
          </a:stretch>
        </p:blipFill>
        <p:spPr>
          <a:xfrm>
            <a:off x="794811" y="2852960"/>
            <a:ext cx="8315594" cy="3086770"/>
          </a:xfrm>
          <a:prstGeom prst="rect">
            <a:avLst/>
          </a:prstGeom>
          <a:solidFill>
            <a:srgbClr val="FFC000"/>
          </a:solidFill>
        </p:spPr>
      </p:pic>
      <p:grpSp>
        <p:nvGrpSpPr>
          <p:cNvPr id="6" name="组合 5">
            <a:extLst>
              <a:ext uri="{FF2B5EF4-FFF2-40B4-BE49-F238E27FC236}">
                <a16:creationId xmlns:a16="http://schemas.microsoft.com/office/drawing/2014/main" id="{4C54724A-5F8B-7007-FA04-C03FF531AA44}"/>
              </a:ext>
            </a:extLst>
          </p:cNvPr>
          <p:cNvGrpSpPr/>
          <p:nvPr/>
        </p:nvGrpSpPr>
        <p:grpSpPr>
          <a:xfrm>
            <a:off x="2354010" y="1188618"/>
            <a:ext cx="6502289" cy="2211217"/>
            <a:chOff x="2012590" y="3574971"/>
            <a:chExt cx="6206729" cy="2285463"/>
          </a:xfrm>
        </p:grpSpPr>
        <p:sp>
          <p:nvSpPr>
            <p:cNvPr id="7" name="矩形: 圆角 6">
              <a:extLst>
                <a:ext uri="{FF2B5EF4-FFF2-40B4-BE49-F238E27FC236}">
                  <a16:creationId xmlns:a16="http://schemas.microsoft.com/office/drawing/2014/main" id="{D5942DA3-BF90-71FC-07A4-9A9A4AFDBD7C}"/>
                </a:ext>
              </a:extLst>
            </p:cNvPr>
            <p:cNvSpPr/>
            <p:nvPr/>
          </p:nvSpPr>
          <p:spPr bwMode="auto">
            <a:xfrm>
              <a:off x="2012590" y="5625984"/>
              <a:ext cx="891417" cy="23445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dirty="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AFAF6940-B640-72E6-ABDD-E563069E2CD8}"/>
                </a:ext>
              </a:extLst>
            </p:cNvPr>
            <p:cNvSpPr txBox="1"/>
            <p:nvPr/>
          </p:nvSpPr>
          <p:spPr>
            <a:xfrm>
              <a:off x="6947774" y="3574971"/>
              <a:ext cx="1271545" cy="349922"/>
            </a:xfrm>
            <a:prstGeom prst="rect">
              <a:avLst/>
            </a:prstGeom>
            <a:noFill/>
          </p:spPr>
          <p:txBody>
            <a:bodyPr wrap="square" rtlCol="0">
              <a:spAutoFit/>
            </a:bodyPr>
            <a:lstStyle/>
            <a:p>
              <a:r>
                <a:rPr lang="zh-CN" altLang="en-US" dirty="0"/>
                <a:t>缺页中断号</a:t>
              </a:r>
            </a:p>
          </p:txBody>
        </p:sp>
        <p:cxnSp>
          <p:nvCxnSpPr>
            <p:cNvPr id="9" name="直接箭头连接符 8">
              <a:extLst>
                <a:ext uri="{FF2B5EF4-FFF2-40B4-BE49-F238E27FC236}">
                  <a16:creationId xmlns:a16="http://schemas.microsoft.com/office/drawing/2014/main" id="{0F719187-CB62-24DD-637D-28DF0EDD83F6}"/>
                </a:ext>
              </a:extLst>
            </p:cNvPr>
            <p:cNvCxnSpPr>
              <a:cxnSpLocks/>
              <a:stCxn id="8" idx="2"/>
              <a:endCxn id="7" idx="0"/>
            </p:cNvCxnSpPr>
            <p:nvPr/>
          </p:nvCxnSpPr>
          <p:spPr bwMode="auto">
            <a:xfrm flipH="1">
              <a:off x="2458299" y="3924893"/>
              <a:ext cx="5125248" cy="170109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85F0C540-9C1F-AB98-1F87-5D8F30DD0A7A}"/>
              </a:ext>
            </a:extLst>
          </p:cNvPr>
          <p:cNvGrpSpPr/>
          <p:nvPr/>
        </p:nvGrpSpPr>
        <p:grpSpPr>
          <a:xfrm>
            <a:off x="1168580" y="2336585"/>
            <a:ext cx="7581490" cy="1872840"/>
            <a:chOff x="2012590" y="3924710"/>
            <a:chExt cx="7236875" cy="1935724"/>
          </a:xfrm>
        </p:grpSpPr>
        <p:sp>
          <p:nvSpPr>
            <p:cNvPr id="18" name="矩形: 圆角 17">
              <a:extLst>
                <a:ext uri="{FF2B5EF4-FFF2-40B4-BE49-F238E27FC236}">
                  <a16:creationId xmlns:a16="http://schemas.microsoft.com/office/drawing/2014/main" id="{CCA447A9-B3D8-4873-D687-950171DDB0E3}"/>
                </a:ext>
              </a:extLst>
            </p:cNvPr>
            <p:cNvSpPr/>
            <p:nvPr/>
          </p:nvSpPr>
          <p:spPr bwMode="auto">
            <a:xfrm>
              <a:off x="2012590" y="5625984"/>
              <a:ext cx="891417" cy="23445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dirty="0">
                <a:ln>
                  <a:noFill/>
                </a:ln>
                <a:solidFill>
                  <a:schemeClr val="tx1"/>
                </a:solidFill>
                <a:effectLst/>
                <a:latin typeface="Arial" panose="020B0604020202020204" pitchFamily="34" charset="0"/>
              </a:endParaRPr>
            </a:p>
          </p:txBody>
        </p:sp>
        <p:sp>
          <p:nvSpPr>
            <p:cNvPr id="19" name="文本框 18">
              <a:extLst>
                <a:ext uri="{FF2B5EF4-FFF2-40B4-BE49-F238E27FC236}">
                  <a16:creationId xmlns:a16="http://schemas.microsoft.com/office/drawing/2014/main" id="{E9745CA7-4845-C276-3C5B-691C124E2B1E}"/>
                </a:ext>
              </a:extLst>
            </p:cNvPr>
            <p:cNvSpPr txBox="1"/>
            <p:nvPr/>
          </p:nvSpPr>
          <p:spPr>
            <a:xfrm>
              <a:off x="7666930" y="3924710"/>
              <a:ext cx="1582535" cy="349922"/>
            </a:xfrm>
            <a:prstGeom prst="rect">
              <a:avLst/>
            </a:prstGeom>
            <a:noFill/>
          </p:spPr>
          <p:txBody>
            <a:bodyPr wrap="square" rtlCol="0">
              <a:spAutoFit/>
            </a:bodyPr>
            <a:lstStyle/>
            <a:p>
              <a:r>
                <a:rPr lang="zh-CN" altLang="en-US" dirty="0"/>
                <a:t>中断处理函数</a:t>
              </a:r>
            </a:p>
          </p:txBody>
        </p:sp>
        <p:cxnSp>
          <p:nvCxnSpPr>
            <p:cNvPr id="20" name="直接箭头连接符 19">
              <a:extLst>
                <a:ext uri="{FF2B5EF4-FFF2-40B4-BE49-F238E27FC236}">
                  <a16:creationId xmlns:a16="http://schemas.microsoft.com/office/drawing/2014/main" id="{04B6EA64-642B-85C4-07F4-F167262081B9}"/>
                </a:ext>
              </a:extLst>
            </p:cNvPr>
            <p:cNvCxnSpPr>
              <a:cxnSpLocks/>
              <a:stCxn id="19" idx="2"/>
              <a:endCxn id="18" idx="0"/>
            </p:cNvCxnSpPr>
            <p:nvPr/>
          </p:nvCxnSpPr>
          <p:spPr bwMode="auto">
            <a:xfrm flipH="1">
              <a:off x="2458299" y="4274632"/>
              <a:ext cx="5999899" cy="135135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9118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CD0BF3-DBFD-B514-E7D9-57AB60936113}"/>
              </a:ext>
            </a:extLst>
          </p:cNvPr>
          <p:cNvSpPr txBox="1"/>
          <p:nvPr/>
        </p:nvSpPr>
        <p:spPr>
          <a:xfrm>
            <a:off x="539720" y="1196845"/>
            <a:ext cx="8404890" cy="369332"/>
          </a:xfrm>
          <a:prstGeom prst="rect">
            <a:avLst/>
          </a:prstGeom>
          <a:noFill/>
        </p:spPr>
        <p:txBody>
          <a:bodyPr wrap="square">
            <a:spAutoFit/>
          </a:bodyPr>
          <a:lstStyle/>
          <a:p>
            <a:pPr lvl="0" algn="just"/>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88B71CBD-B9AB-C3FC-95E2-7A72BC3A2583}"/>
              </a:ext>
            </a:extLst>
          </p:cNvPr>
          <p:cNvSpPr>
            <a:spLocks noGrp="1"/>
          </p:cNvSpPr>
          <p:nvPr>
            <p:ph idx="1"/>
          </p:nvPr>
        </p:nvSpPr>
        <p:spPr>
          <a:xfrm>
            <a:off x="684530" y="1125857"/>
            <a:ext cx="8271510" cy="575023"/>
          </a:xfrm>
        </p:spPr>
        <p:txBody>
          <a:bodyPr/>
          <a:lstStyle/>
          <a:p>
            <a:r>
              <a:rPr lang="zh-CN" altLang="en-US" sz="2400" dirty="0"/>
              <a:t>缺页中断处理函数</a:t>
            </a:r>
            <a:endParaRPr lang="en-US" altLang="zh-CN" sz="2400" dirty="0"/>
          </a:p>
        </p:txBody>
      </p:sp>
      <p:sp>
        <p:nvSpPr>
          <p:cNvPr id="6" name="文本框 5">
            <a:extLst>
              <a:ext uri="{FF2B5EF4-FFF2-40B4-BE49-F238E27FC236}">
                <a16:creationId xmlns:a16="http://schemas.microsoft.com/office/drawing/2014/main" id="{8C37EDE6-D38E-461A-6AAB-C9D616C785DB}"/>
              </a:ext>
            </a:extLst>
          </p:cNvPr>
          <p:cNvSpPr txBox="1"/>
          <p:nvPr/>
        </p:nvSpPr>
        <p:spPr>
          <a:xfrm>
            <a:off x="813870" y="1561232"/>
            <a:ext cx="8271510" cy="5016758"/>
          </a:xfrm>
          <a:prstGeom prst="rect">
            <a:avLst/>
          </a:prstGeom>
          <a:noFill/>
        </p:spPr>
        <p:txBody>
          <a:bodyPr wrap="square">
            <a:spAutoFit/>
          </a:bodyPr>
          <a:lstStyle/>
          <a:p>
            <a:pPr indent="266700" algn="ct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4-17 </a:t>
            </a:r>
            <a:r>
              <a:rPr lang="en-US" altLang="zh-CN" b="1" dirty="0" err="1">
                <a:effectLst/>
                <a:latin typeface="Calibri" panose="020F0502020204030204" pitchFamily="34" charset="0"/>
                <a:ea typeface="宋体" panose="02010600030101010101" pitchFamily="2" charset="-122"/>
                <a:cs typeface="Times New Roman" panose="02020603050405020304" pitchFamily="18" charset="0"/>
              </a:rPr>
              <a:t>pgfault</a:t>
            </a:r>
            <a:r>
              <a:rPr lang="en-US" altLang="zh-CN" b="1" dirty="0">
                <a:latin typeface="Calibri" panose="020F0502020204030204" pitchFamily="34" charset="0"/>
                <a:ea typeface="宋体" panose="02010600030101010101" pitchFamily="2" charset="-122"/>
                <a:cs typeface="Times New Roman" panose="02020603050405020304" pitchFamily="18" charset="0"/>
              </a:rPr>
              <a:t>()</a:t>
            </a:r>
            <a:endParaRPr lang="en-GB" altLang="zh-CN" b="1"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r>
              <a:rPr lang="zh-CN" altLang="en-US" dirty="0">
                <a:latin typeface="楷体" panose="02010609060101010101" pitchFamily="49" charset="-122"/>
                <a:ea typeface="楷体" panose="02010609060101010101" pitchFamily="49" charset="-122"/>
                <a:cs typeface="Calibri" panose="020F0502020204030204" pitchFamily="34" charset="0"/>
              </a:rPr>
              <a:t>缺页中断处理</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void </a:t>
            </a:r>
            <a:r>
              <a:rPr lang="en-GB" altLang="zh-CN" dirty="0" err="1">
                <a:latin typeface="楷体" panose="02010609060101010101" pitchFamily="49" charset="-122"/>
                <a:ea typeface="楷体" panose="02010609060101010101" pitchFamily="49" charset="-122"/>
                <a:cs typeface="Calibri" panose="020F0502020204030204" pitchFamily="34" charset="0"/>
              </a:rPr>
              <a:t>pgfault</a:t>
            </a:r>
            <a:r>
              <a:rPr lang="en-GB" altLang="zh-CN" dirty="0">
                <a:latin typeface="楷体" panose="02010609060101010101" pitchFamily="49" charset="-122"/>
                <a:ea typeface="楷体" panose="02010609060101010101" pitchFamily="49" charset="-122"/>
                <a:cs typeface="Calibri" panose="020F0502020204030204" pitchFamily="34" charset="0"/>
              </a:rPr>
              <a:t>()</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uint64 </a:t>
            </a:r>
            <a:r>
              <a:rPr lang="en-GB" altLang="zh-CN" dirty="0" err="1">
                <a:latin typeface="楷体" panose="02010609060101010101" pitchFamily="49" charset="-122"/>
                <a:ea typeface="楷体" panose="02010609060101010101" pitchFamily="49" charset="-122"/>
                <a:cs typeface="Calibri" panose="020F0502020204030204" pitchFamily="34" charset="0"/>
              </a:rPr>
              <a:t>addr</a:t>
            </a:r>
            <a:r>
              <a:rPr lang="en-GB" altLang="zh-CN" dirty="0">
                <a:latin typeface="楷体" panose="02010609060101010101" pitchFamily="49" charset="-122"/>
                <a:ea typeface="楷体" panose="02010609060101010101" pitchFamily="49" charset="-122"/>
                <a:cs typeface="Calibri" panose="020F0502020204030204" pitchFamily="34" charset="0"/>
              </a:rPr>
              <a:t> = PGROUNDDOWN(</a:t>
            </a:r>
            <a:r>
              <a:rPr lang="en-GB" altLang="zh-CN" dirty="0" err="1">
                <a:latin typeface="楷体" panose="02010609060101010101" pitchFamily="49" charset="-122"/>
                <a:ea typeface="楷体" panose="02010609060101010101" pitchFamily="49" charset="-122"/>
                <a:cs typeface="Calibri" panose="020F0502020204030204" pitchFamily="34" charset="0"/>
              </a:rPr>
              <a:t>r_csr_badv</a:t>
            </a:r>
            <a:r>
              <a:rPr lang="en-GB" altLang="zh-CN" dirty="0">
                <a:latin typeface="楷体" panose="02010609060101010101" pitchFamily="49" charset="-122"/>
                <a:ea typeface="楷体" panose="02010609060101010101" pitchFamily="49" charset="-122"/>
                <a:cs typeface="Calibri" panose="020F0502020204030204" pitchFamily="34" charset="0"/>
              </a:rPr>
              <a:t>()); // </a:t>
            </a:r>
            <a:r>
              <a:rPr lang="zh-CN" altLang="en-US" dirty="0">
                <a:latin typeface="楷体" panose="02010609060101010101" pitchFamily="49" charset="-122"/>
                <a:ea typeface="楷体" panose="02010609060101010101" pitchFamily="49" charset="-122"/>
                <a:cs typeface="Calibri" panose="020F0502020204030204" pitchFamily="34" charset="0"/>
              </a:rPr>
              <a:t>获取导致中断的线性地址</a:t>
            </a:r>
            <a:r>
              <a:rPr lang="en-US" altLang="zh-CN" dirty="0">
                <a:latin typeface="楷体" panose="02010609060101010101" pitchFamily="49" charset="-122"/>
                <a:ea typeface="楷体" panose="02010609060101010101" pitchFamily="49" charset="-122"/>
                <a:cs typeface="Calibri" panose="020F0502020204030204" pitchFamily="34" charset="0"/>
              </a:rPr>
              <a:t>,</a:t>
            </a:r>
            <a:r>
              <a:rPr lang="zh-CN" altLang="en-US" dirty="0">
                <a:latin typeface="楷体" panose="02010609060101010101" pitchFamily="49" charset="-122"/>
                <a:ea typeface="楷体" panose="02010609060101010101" pitchFamily="49" charset="-122"/>
                <a:cs typeface="Calibri" panose="020F0502020204030204" pitchFamily="34" charset="0"/>
              </a:rPr>
              <a:t>要取整</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r>
              <a:rPr lang="en-GB" altLang="zh-CN" dirty="0">
                <a:latin typeface="楷体" panose="02010609060101010101" pitchFamily="49" charset="-122"/>
                <a:ea typeface="楷体" panose="02010609060101010101" pitchFamily="49" charset="-122"/>
                <a:cs typeface="Calibri" panose="020F0502020204030204" pitchFamily="34" charset="0"/>
              </a:rPr>
              <a:t>struct proc *proc = </a:t>
            </a:r>
            <a:r>
              <a:rPr lang="en-GB" altLang="zh-CN" dirty="0" err="1">
                <a:latin typeface="楷体" panose="02010609060101010101" pitchFamily="49" charset="-122"/>
                <a:ea typeface="楷体" panose="02010609060101010101" pitchFamily="49" charset="-122"/>
                <a:cs typeface="Calibri" panose="020F0502020204030204" pitchFamily="34" charset="0"/>
              </a:rPr>
              <a:t>myproc</a:t>
            </a:r>
            <a:r>
              <a:rPr lang="en-GB" altLang="zh-CN" dirty="0">
                <a:latin typeface="楷体" panose="02010609060101010101" pitchFamily="49" charset="-122"/>
                <a:ea typeface="楷体" panose="02010609060101010101" pitchFamily="49" charset="-122"/>
                <a:cs typeface="Calibri" panose="020F0502020204030204" pitchFamily="34" charset="0"/>
              </a:rPr>
              <a:t>();</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char* mem;</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if(</a:t>
            </a:r>
            <a:r>
              <a:rPr lang="en-GB" altLang="zh-CN" dirty="0" err="1">
                <a:latin typeface="楷体" panose="02010609060101010101" pitchFamily="49" charset="-122"/>
                <a:ea typeface="楷体" panose="02010609060101010101" pitchFamily="49" charset="-122"/>
                <a:cs typeface="Calibri" panose="020F0502020204030204" pitchFamily="34" charset="0"/>
              </a:rPr>
              <a:t>r_csr_badv</a:t>
            </a:r>
            <a:r>
              <a:rPr lang="en-GB" altLang="zh-CN" dirty="0">
                <a:latin typeface="楷体" panose="02010609060101010101" pitchFamily="49" charset="-122"/>
                <a:ea typeface="楷体" panose="02010609060101010101" pitchFamily="49" charset="-122"/>
                <a:cs typeface="Calibri" panose="020F0502020204030204" pitchFamily="34" charset="0"/>
              </a:rPr>
              <a:t>() &gt; proc-&gt;</a:t>
            </a:r>
            <a:r>
              <a:rPr lang="en-GB" altLang="zh-CN" dirty="0" err="1">
                <a:latin typeface="楷体" panose="02010609060101010101" pitchFamily="49" charset="-122"/>
                <a:ea typeface="楷体" panose="02010609060101010101" pitchFamily="49" charset="-122"/>
                <a:cs typeface="Calibri" panose="020F0502020204030204" pitchFamily="34" charset="0"/>
              </a:rPr>
              <a:t>sz</a:t>
            </a:r>
            <a:r>
              <a:rPr lang="en-GB" altLang="zh-CN" dirty="0">
                <a:latin typeface="楷体" panose="02010609060101010101" pitchFamily="49" charset="-122"/>
                <a:ea typeface="楷体" panose="02010609060101010101" pitchFamily="49" charset="-122"/>
                <a:cs typeface="Calibri" panose="020F0502020204030204" pitchFamily="34" charset="0"/>
              </a:rPr>
              <a:t>) { // </a:t>
            </a:r>
            <a:r>
              <a:rPr lang="zh-CN" altLang="en-US" dirty="0">
                <a:latin typeface="楷体" panose="02010609060101010101" pitchFamily="49" charset="-122"/>
                <a:ea typeface="楷体" panose="02010609060101010101" pitchFamily="49" charset="-122"/>
                <a:cs typeface="Calibri" panose="020F0502020204030204" pitchFamily="34" charset="0"/>
              </a:rPr>
              <a:t>越界</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r>
              <a:rPr lang="en-GB" altLang="zh-CN" dirty="0" err="1">
                <a:latin typeface="楷体" panose="02010609060101010101" pitchFamily="49" charset="-122"/>
                <a:ea typeface="楷体" panose="02010609060101010101" pitchFamily="49" charset="-122"/>
                <a:cs typeface="Calibri" panose="020F0502020204030204" pitchFamily="34" charset="0"/>
              </a:rPr>
              <a:t>printf</a:t>
            </a:r>
            <a:r>
              <a:rPr lang="en-GB" altLang="zh-CN" dirty="0">
                <a:latin typeface="楷体" panose="02010609060101010101" pitchFamily="49" charset="-122"/>
                <a:ea typeface="楷体" panose="02010609060101010101" pitchFamily="49" charset="-122"/>
                <a:cs typeface="Calibri" panose="020F0502020204030204" pitchFamily="34" charset="0"/>
              </a:rPr>
              <a:t>("</a:t>
            </a:r>
            <a:r>
              <a:rPr lang="en-GB" altLang="zh-CN" dirty="0" err="1">
                <a:latin typeface="楷体" panose="02010609060101010101" pitchFamily="49" charset="-122"/>
                <a:ea typeface="楷体" panose="02010609060101010101" pitchFamily="49" charset="-122"/>
                <a:cs typeface="Calibri" panose="020F0502020204030204" pitchFamily="34" charset="0"/>
              </a:rPr>
              <a:t>kalloc</a:t>
            </a:r>
            <a:r>
              <a:rPr lang="en-GB" altLang="zh-CN" dirty="0">
                <a:latin typeface="楷体" panose="02010609060101010101" pitchFamily="49" charset="-122"/>
                <a:ea typeface="楷体" panose="02010609060101010101" pitchFamily="49" charset="-122"/>
                <a:cs typeface="Calibri" panose="020F0502020204030204" pitchFamily="34" charset="0"/>
              </a:rPr>
              <a:t> out of memory!  %p  %d\n",</a:t>
            </a:r>
            <a:r>
              <a:rPr lang="en-GB" altLang="zh-CN" dirty="0" err="1">
                <a:latin typeface="楷体" panose="02010609060101010101" pitchFamily="49" charset="-122"/>
                <a:ea typeface="楷体" panose="02010609060101010101" pitchFamily="49" charset="-122"/>
                <a:cs typeface="Calibri" panose="020F0502020204030204" pitchFamily="34" charset="0"/>
              </a:rPr>
              <a:t>addr,proc</a:t>
            </a:r>
            <a:r>
              <a:rPr lang="en-GB" altLang="zh-CN" dirty="0">
                <a:latin typeface="楷体" panose="02010609060101010101" pitchFamily="49" charset="-122"/>
                <a:ea typeface="楷体" panose="02010609060101010101" pitchFamily="49" charset="-122"/>
                <a:cs typeface="Calibri" panose="020F0502020204030204" pitchFamily="34" charset="0"/>
              </a:rPr>
              <a:t>-&gt;</a:t>
            </a:r>
            <a:r>
              <a:rPr lang="en-GB" altLang="zh-CN" dirty="0" err="1">
                <a:latin typeface="楷体" panose="02010609060101010101" pitchFamily="49" charset="-122"/>
                <a:ea typeface="楷体" panose="02010609060101010101" pitchFamily="49" charset="-122"/>
                <a:cs typeface="Calibri" panose="020F0502020204030204" pitchFamily="34" charset="0"/>
              </a:rPr>
              <a:t>pid</a:t>
            </a:r>
            <a:r>
              <a:rPr lang="en-GB" altLang="zh-CN" dirty="0">
                <a:latin typeface="楷体" panose="02010609060101010101" pitchFamily="49" charset="-122"/>
                <a:ea typeface="楷体" panose="02010609060101010101" pitchFamily="49" charset="-122"/>
                <a:cs typeface="Calibri" panose="020F0502020204030204" pitchFamily="34" charset="0"/>
              </a:rPr>
              <a:t>);</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proc-&gt;killed = 1;</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return;</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 </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mem = </a:t>
            </a:r>
            <a:r>
              <a:rPr lang="en-GB" altLang="zh-CN" dirty="0" err="1">
                <a:latin typeface="楷体" panose="02010609060101010101" pitchFamily="49" charset="-122"/>
                <a:ea typeface="楷体" panose="02010609060101010101" pitchFamily="49" charset="-122"/>
                <a:cs typeface="Calibri" panose="020F0502020204030204" pitchFamily="34" charset="0"/>
              </a:rPr>
              <a:t>kalloc</a:t>
            </a:r>
            <a:r>
              <a:rPr lang="en-GB" altLang="zh-CN" dirty="0">
                <a:latin typeface="楷体" panose="02010609060101010101" pitchFamily="49" charset="-122"/>
                <a:ea typeface="楷体" panose="02010609060101010101" pitchFamily="49" charset="-122"/>
                <a:cs typeface="Calibri" panose="020F0502020204030204" pitchFamily="34" charset="0"/>
              </a:rPr>
              <a:t>(); // </a:t>
            </a:r>
            <a:r>
              <a:rPr lang="zh-CN" altLang="en-US" dirty="0">
                <a:latin typeface="楷体" panose="02010609060101010101" pitchFamily="49" charset="-122"/>
                <a:ea typeface="楷体" panose="02010609060101010101" pitchFamily="49" charset="-122"/>
                <a:cs typeface="Calibri" panose="020F0502020204030204" pitchFamily="34" charset="0"/>
              </a:rPr>
              <a:t>分配一块物理页帧</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r>
              <a:rPr lang="en-GB" altLang="zh-CN" dirty="0">
                <a:latin typeface="楷体" panose="02010609060101010101" pitchFamily="49" charset="-122"/>
                <a:ea typeface="楷体" panose="02010609060101010101" pitchFamily="49" charset="-122"/>
                <a:cs typeface="Calibri" panose="020F0502020204030204" pitchFamily="34" charset="0"/>
              </a:rPr>
              <a:t>while(mem == 0) { // </a:t>
            </a:r>
            <a:r>
              <a:rPr lang="zh-CN" altLang="en-US" dirty="0">
                <a:latin typeface="楷体" panose="02010609060101010101" pitchFamily="49" charset="-122"/>
                <a:ea typeface="楷体" panose="02010609060101010101" pitchFamily="49" charset="-122"/>
                <a:cs typeface="Calibri" panose="020F0502020204030204" pitchFamily="34" charset="0"/>
              </a:rPr>
              <a:t>没有页帧了</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r>
              <a:rPr lang="en-GB" altLang="zh-CN" dirty="0" err="1">
                <a:latin typeface="楷体" panose="02010609060101010101" pitchFamily="49" charset="-122"/>
                <a:ea typeface="楷体" panose="02010609060101010101" pitchFamily="49" charset="-122"/>
                <a:cs typeface="Calibri" panose="020F0502020204030204" pitchFamily="34" charset="0"/>
              </a:rPr>
              <a:t>printf</a:t>
            </a:r>
            <a:r>
              <a:rPr lang="en-GB" altLang="zh-CN" dirty="0">
                <a:latin typeface="楷体" panose="02010609060101010101" pitchFamily="49" charset="-122"/>
                <a:ea typeface="楷体" panose="02010609060101010101" pitchFamily="49" charset="-122"/>
                <a:cs typeface="Calibri" panose="020F0502020204030204" pitchFamily="34" charset="0"/>
              </a:rPr>
              <a:t>("</a:t>
            </a:r>
            <a:r>
              <a:rPr lang="zh-CN" altLang="en-US" dirty="0">
                <a:latin typeface="楷体" panose="02010609060101010101" pitchFamily="49" charset="-122"/>
                <a:ea typeface="楷体" panose="02010609060101010101" pitchFamily="49" charset="-122"/>
                <a:cs typeface="Calibri" panose="020F0502020204030204" pitchFamily="34" charset="0"/>
              </a:rPr>
              <a:t>执行换出操作</a:t>
            </a:r>
            <a:r>
              <a:rPr lang="en-US" altLang="zh-CN" dirty="0">
                <a:latin typeface="楷体" panose="02010609060101010101" pitchFamily="49" charset="-122"/>
                <a:ea typeface="楷体" panose="02010609060101010101" pitchFamily="49" charset="-122"/>
                <a:cs typeface="Calibri" panose="020F0502020204030204" pitchFamily="34" charset="0"/>
              </a:rPr>
              <a:t>\</a:t>
            </a:r>
            <a:r>
              <a:rPr lang="en-GB" altLang="zh-CN" dirty="0">
                <a:latin typeface="楷体" panose="02010609060101010101" pitchFamily="49" charset="-122"/>
                <a:ea typeface="楷体" panose="02010609060101010101" pitchFamily="49" charset="-122"/>
                <a:cs typeface="Calibri" panose="020F0502020204030204" pitchFamily="34" charset="0"/>
              </a:rPr>
              <a:t>n");</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a:t>
            </a:r>
            <a:r>
              <a:rPr lang="en-GB" altLang="zh-CN" dirty="0" err="1">
                <a:latin typeface="楷体" panose="02010609060101010101" pitchFamily="49" charset="-122"/>
                <a:ea typeface="楷体" panose="02010609060101010101" pitchFamily="49" charset="-122"/>
                <a:cs typeface="Calibri" panose="020F0502020204030204" pitchFamily="34" charset="0"/>
              </a:rPr>
              <a:t>swapout</a:t>
            </a:r>
            <a:r>
              <a:rPr lang="en-GB" altLang="zh-CN" dirty="0">
                <a:latin typeface="楷体" panose="02010609060101010101" pitchFamily="49" charset="-122"/>
                <a:ea typeface="楷体" panose="02010609060101010101" pitchFamily="49" charset="-122"/>
                <a:cs typeface="Calibri" panose="020F0502020204030204" pitchFamily="34" charset="0"/>
              </a:rPr>
              <a:t>(</a:t>
            </a:r>
            <a:r>
              <a:rPr lang="en-GB" altLang="zh-CN" dirty="0" err="1">
                <a:latin typeface="楷体" panose="02010609060101010101" pitchFamily="49" charset="-122"/>
                <a:ea typeface="楷体" panose="02010609060101010101" pitchFamily="49" charset="-122"/>
                <a:cs typeface="Calibri" panose="020F0502020204030204" pitchFamily="34" charset="0"/>
              </a:rPr>
              <a:t>myproc</a:t>
            </a:r>
            <a:r>
              <a:rPr lang="en-GB" altLang="zh-CN" dirty="0">
                <a:latin typeface="楷体" panose="02010609060101010101" pitchFamily="49" charset="-122"/>
                <a:ea typeface="楷体" panose="02010609060101010101" pitchFamily="49" charset="-122"/>
                <a:cs typeface="Calibri" panose="020F0502020204030204" pitchFamily="34" charset="0"/>
              </a:rPr>
              <a:t>()); // </a:t>
            </a:r>
            <a:r>
              <a:rPr lang="zh-CN" altLang="en-US" dirty="0">
                <a:latin typeface="楷体" panose="02010609060101010101" pitchFamily="49" charset="-122"/>
                <a:ea typeface="楷体" panose="02010609060101010101" pitchFamily="49" charset="-122"/>
                <a:cs typeface="Calibri" panose="020F0502020204030204" pitchFamily="34" charset="0"/>
              </a:rPr>
              <a:t>进程空间找个页扔出去</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r>
              <a:rPr lang="en-GB" altLang="zh-CN" dirty="0">
                <a:latin typeface="楷体" panose="02010609060101010101" pitchFamily="49" charset="-122"/>
                <a:ea typeface="楷体" panose="02010609060101010101" pitchFamily="49" charset="-122"/>
                <a:cs typeface="Calibri" panose="020F0502020204030204" pitchFamily="34" charset="0"/>
              </a:rPr>
              <a:t>mem = </a:t>
            </a:r>
            <a:r>
              <a:rPr lang="en-GB" altLang="zh-CN" dirty="0" err="1">
                <a:latin typeface="楷体" panose="02010609060101010101" pitchFamily="49" charset="-122"/>
                <a:ea typeface="楷体" panose="02010609060101010101" pitchFamily="49" charset="-122"/>
                <a:cs typeface="Calibri" panose="020F0502020204030204" pitchFamily="34" charset="0"/>
              </a:rPr>
              <a:t>kalloc</a:t>
            </a:r>
            <a:r>
              <a:rPr lang="en-GB" altLang="zh-CN" dirty="0">
                <a:latin typeface="楷体" panose="02010609060101010101" pitchFamily="49" charset="-122"/>
                <a:ea typeface="楷体" panose="02010609060101010101" pitchFamily="49" charset="-122"/>
                <a:cs typeface="Calibri" panose="020F0502020204030204" pitchFamily="34" charset="0"/>
              </a:rPr>
              <a:t>(); // </a:t>
            </a:r>
            <a:r>
              <a:rPr lang="zh-CN" altLang="en-US" dirty="0">
                <a:latin typeface="楷体" panose="02010609060101010101" pitchFamily="49" charset="-122"/>
                <a:ea typeface="楷体" panose="02010609060101010101" pitchFamily="49" charset="-122"/>
                <a:cs typeface="Calibri" panose="020F0502020204030204" pitchFamily="34" charset="0"/>
              </a:rPr>
              <a:t>再分配一次</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	</a:t>
            </a:r>
            <a:endParaRPr lang="en-GB" altLang="zh-CN" dirty="0">
              <a:latin typeface="楷体" panose="02010609060101010101" pitchFamily="49" charset="-122"/>
              <a:ea typeface="楷体" panose="02010609060101010101" pitchFamily="49" charset="-122"/>
              <a:cs typeface="Calibri" panose="020F0502020204030204" pitchFamily="34" charset="0"/>
            </a:endParaRPr>
          </a:p>
          <a:p>
            <a:pPr lvl="0"/>
            <a:endParaRPr lang="zh-CN" altLang="zh-CN" dirty="0"/>
          </a:p>
          <a:p>
            <a:pPr lvl="0"/>
            <a:endParaRPr lang="en-US" altLang="zh-CN"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29" name="组合 28">
            <a:extLst>
              <a:ext uri="{FF2B5EF4-FFF2-40B4-BE49-F238E27FC236}">
                <a16:creationId xmlns:a16="http://schemas.microsoft.com/office/drawing/2014/main" id="{716C1F4B-6817-3DEA-695C-E27E7C0632C6}"/>
              </a:ext>
            </a:extLst>
          </p:cNvPr>
          <p:cNvGrpSpPr/>
          <p:nvPr/>
        </p:nvGrpSpPr>
        <p:grpSpPr>
          <a:xfrm>
            <a:off x="1433531" y="1931814"/>
            <a:ext cx="7106802" cy="4379117"/>
            <a:chOff x="1433531" y="1931814"/>
            <a:chExt cx="7106802" cy="4379117"/>
          </a:xfrm>
        </p:grpSpPr>
        <p:grpSp>
          <p:nvGrpSpPr>
            <p:cNvPr id="5" name="组合 4">
              <a:extLst>
                <a:ext uri="{FF2B5EF4-FFF2-40B4-BE49-F238E27FC236}">
                  <a16:creationId xmlns:a16="http://schemas.microsoft.com/office/drawing/2014/main" id="{F76A02D9-DE4B-9B0E-BC6F-D8F9D35AA2E3}"/>
                </a:ext>
              </a:extLst>
            </p:cNvPr>
            <p:cNvGrpSpPr/>
            <p:nvPr/>
          </p:nvGrpSpPr>
          <p:grpSpPr>
            <a:xfrm>
              <a:off x="4133676" y="1931814"/>
              <a:ext cx="4406657" cy="926576"/>
              <a:chOff x="1846479" y="2934454"/>
              <a:chExt cx="4406657" cy="926576"/>
            </a:xfrm>
          </p:grpSpPr>
          <p:sp>
            <p:nvSpPr>
              <p:cNvPr id="8" name="矩形: 圆角 7">
                <a:extLst>
                  <a:ext uri="{FF2B5EF4-FFF2-40B4-BE49-F238E27FC236}">
                    <a16:creationId xmlns:a16="http://schemas.microsoft.com/office/drawing/2014/main" id="{3165ABDE-E7B8-0F2C-E396-217B6AFE4495}"/>
                  </a:ext>
                </a:extLst>
              </p:cNvPr>
              <p:cNvSpPr/>
              <p:nvPr/>
            </p:nvSpPr>
            <p:spPr bwMode="auto">
              <a:xfrm>
                <a:off x="1846479" y="3573010"/>
                <a:ext cx="1296090" cy="28802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4F23BAF9-E7FC-5224-2F35-C0CACD56E79D}"/>
                  </a:ext>
                </a:extLst>
              </p:cNvPr>
              <p:cNvSpPr txBox="1"/>
              <p:nvPr/>
            </p:nvSpPr>
            <p:spPr>
              <a:xfrm>
                <a:off x="4361480" y="2934454"/>
                <a:ext cx="1891656" cy="584775"/>
              </a:xfrm>
              <a:prstGeom prst="rect">
                <a:avLst/>
              </a:prstGeom>
              <a:noFill/>
            </p:spPr>
            <p:txBody>
              <a:bodyPr wrap="square" rtlCol="0">
                <a:spAutoFit/>
              </a:bodyPr>
              <a:lstStyle/>
              <a:p>
                <a:r>
                  <a:rPr lang="zh-CN" altLang="en-US" dirty="0"/>
                  <a:t>获取导致中断的线性地址</a:t>
                </a:r>
              </a:p>
            </p:txBody>
          </p:sp>
          <p:cxnSp>
            <p:nvCxnSpPr>
              <p:cNvPr id="10" name="直接箭头连接符 9">
                <a:extLst>
                  <a:ext uri="{FF2B5EF4-FFF2-40B4-BE49-F238E27FC236}">
                    <a16:creationId xmlns:a16="http://schemas.microsoft.com/office/drawing/2014/main" id="{CCE3DDC7-F35C-18DE-0D04-49F60E484C20}"/>
                  </a:ext>
                </a:extLst>
              </p:cNvPr>
              <p:cNvCxnSpPr>
                <a:cxnSpLocks/>
                <a:stCxn id="9" idx="1"/>
                <a:endCxn id="8" idx="0"/>
              </p:cNvCxnSpPr>
              <p:nvPr/>
            </p:nvCxnSpPr>
            <p:spPr bwMode="auto">
              <a:xfrm flipH="1">
                <a:off x="2494524" y="3226842"/>
                <a:ext cx="1866956" cy="346168"/>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
          <p:nvSpPr>
            <p:cNvPr id="23" name="文本框 22">
              <a:extLst>
                <a:ext uri="{FF2B5EF4-FFF2-40B4-BE49-F238E27FC236}">
                  <a16:creationId xmlns:a16="http://schemas.microsoft.com/office/drawing/2014/main" id="{DCC8921B-C3E8-086E-9C2F-90B90D2ACA6C}"/>
                </a:ext>
              </a:extLst>
            </p:cNvPr>
            <p:cNvSpPr txBox="1"/>
            <p:nvPr/>
          </p:nvSpPr>
          <p:spPr>
            <a:xfrm>
              <a:off x="1433531" y="4248828"/>
              <a:ext cx="6762077" cy="2062103"/>
            </a:xfrm>
            <a:prstGeom prst="rect">
              <a:avLst/>
            </a:prstGeom>
            <a:solidFill>
              <a:schemeClr val="bg1"/>
            </a:solidFill>
            <a:ln>
              <a:solidFill>
                <a:schemeClr val="accent1"/>
              </a:solidFill>
            </a:ln>
          </p:spPr>
          <p:txBody>
            <a:bodyPr wrap="square">
              <a:spAutoFit/>
            </a:bodyPr>
            <a:lstStyle/>
            <a:p>
              <a:pPr marL="342900" lvl="0" indent="-342900">
                <a:buFont typeface="+mj-lt"/>
                <a:buAutoNum type="arabicPeriod"/>
              </a:pP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在</a:t>
              </a:r>
              <a:r>
                <a:rPr lang="en-US" altLang="zh-CN" dirty="0">
                  <a:latin typeface="楷体" panose="02010609060101010101" pitchFamily="49" charset="-122"/>
                  <a:ea typeface="楷体" panose="02010609060101010101" pitchFamily="49" charset="-122"/>
                </a:rPr>
                <a:t>kernel/</a:t>
              </a:r>
              <a:r>
                <a:rPr lang="en-US" altLang="zh-CN" dirty="0" err="1">
                  <a:latin typeface="楷体" panose="02010609060101010101" pitchFamily="49" charset="-122"/>
                  <a:ea typeface="楷体" panose="02010609060101010101" pitchFamily="49" charset="-122"/>
                </a:rPr>
                <a:t>loongarch.h</a:t>
              </a:r>
              <a:r>
                <a:rPr lang="zh-CN" altLang="en-US" dirty="0">
                  <a:latin typeface="楷体" panose="02010609060101010101" pitchFamily="49" charset="-122"/>
                  <a:ea typeface="楷体" panose="02010609060101010101" pitchFamily="49" charset="-122"/>
                </a:rPr>
                <a:t>中实现</a:t>
              </a:r>
              <a:endParaRPr lang="en-US" altLang="zh-CN" dirty="0">
                <a:latin typeface="楷体" panose="02010609060101010101" pitchFamily="49" charset="-122"/>
                <a:ea typeface="楷体" panose="02010609060101010101" pitchFamily="49" charset="-122"/>
              </a:endParaRPr>
            </a:p>
            <a:p>
              <a:pPr marL="342900" lvl="0" indent="-342900">
                <a:buFont typeface="+mj-lt"/>
                <a:buAutoNum type="arabicPeriod"/>
              </a:pPr>
              <a:r>
                <a:rPr lang="en-US" altLang="zh-CN" dirty="0">
                  <a:latin typeface="楷体" panose="02010609060101010101" pitchFamily="49" charset="-122"/>
                  <a:ea typeface="楷体" panose="02010609060101010101" pitchFamily="49" charset="-122"/>
                </a:rPr>
                <a:t>static inline uint32</a:t>
              </a:r>
            </a:p>
            <a:p>
              <a:pPr marL="342900" lvl="0" indent="-342900">
                <a:buFont typeface="+mj-lt"/>
                <a:buAutoNum type="arabicPeriod"/>
              </a:pPr>
              <a:r>
                <a:rPr lang="en-US" altLang="zh-CN" dirty="0" err="1">
                  <a:latin typeface="楷体" panose="02010609060101010101" pitchFamily="49" charset="-122"/>
                  <a:ea typeface="楷体" panose="02010609060101010101" pitchFamily="49" charset="-122"/>
                </a:rPr>
                <a:t>r_csr_badv</a:t>
              </a:r>
              <a:r>
                <a:rPr lang="en-US" altLang="zh-CN" dirty="0">
                  <a:latin typeface="楷体" panose="02010609060101010101" pitchFamily="49" charset="-122"/>
                  <a:ea typeface="楷体" panose="02010609060101010101" pitchFamily="49" charset="-122"/>
                </a:rPr>
                <a:t>()</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rPr>
                <a:t>{</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rPr>
                <a:t>   uint32 x;</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asm</a:t>
              </a:r>
              <a:r>
                <a:rPr lang="en-US" altLang="zh-CN" dirty="0">
                  <a:latin typeface="楷体" panose="02010609060101010101" pitchFamily="49" charset="-122"/>
                  <a:ea typeface="楷体" panose="02010609060101010101" pitchFamily="49" charset="-122"/>
                </a:rPr>
                <a:t> volatile("</a:t>
              </a:r>
              <a:r>
                <a:rPr lang="en-US" altLang="zh-CN" dirty="0" err="1">
                  <a:latin typeface="楷体" panose="02010609060101010101" pitchFamily="49" charset="-122"/>
                  <a:ea typeface="楷体" panose="02010609060101010101" pitchFamily="49" charset="-122"/>
                </a:rPr>
                <a:t>csrrd</a:t>
              </a:r>
              <a:r>
                <a:rPr lang="en-US" altLang="zh-CN" dirty="0">
                  <a:latin typeface="楷体" panose="02010609060101010101" pitchFamily="49" charset="-122"/>
                  <a:ea typeface="楷体" panose="02010609060101010101" pitchFamily="49" charset="-122"/>
                </a:rPr>
                <a:t> %0, 0x7" : "=r" (x) );</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rPr>
                <a:t>   return x;</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rPr>
                <a:t>}	</a:t>
              </a:r>
              <a:endParaRPr lang="en-GB" altLang="zh-CN" dirty="0">
                <a:latin typeface="楷体" panose="02010609060101010101" pitchFamily="49" charset="-122"/>
                <a:ea typeface="楷体" panose="02010609060101010101" pitchFamily="49" charset="-122"/>
              </a:endParaRPr>
            </a:p>
          </p:txBody>
        </p:sp>
        <p:cxnSp>
          <p:nvCxnSpPr>
            <p:cNvPr id="24" name="直接箭头连接符 23">
              <a:extLst>
                <a:ext uri="{FF2B5EF4-FFF2-40B4-BE49-F238E27FC236}">
                  <a16:creationId xmlns:a16="http://schemas.microsoft.com/office/drawing/2014/main" id="{F97D7CEC-EBC6-5B37-E1CB-2B999E3E8177}"/>
                </a:ext>
              </a:extLst>
            </p:cNvPr>
            <p:cNvCxnSpPr>
              <a:cxnSpLocks/>
              <a:stCxn id="9" idx="2"/>
              <a:endCxn id="23" idx="0"/>
            </p:cNvCxnSpPr>
            <p:nvPr/>
          </p:nvCxnSpPr>
          <p:spPr bwMode="auto">
            <a:xfrm flipH="1">
              <a:off x="4814570" y="2516589"/>
              <a:ext cx="2779935" cy="1732239"/>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368190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CD0BF3-DBFD-B514-E7D9-57AB60936113}"/>
              </a:ext>
            </a:extLst>
          </p:cNvPr>
          <p:cNvSpPr txBox="1"/>
          <p:nvPr/>
        </p:nvSpPr>
        <p:spPr>
          <a:xfrm>
            <a:off x="539720" y="1196845"/>
            <a:ext cx="8404890" cy="369332"/>
          </a:xfrm>
          <a:prstGeom prst="rect">
            <a:avLst/>
          </a:prstGeom>
          <a:noFill/>
        </p:spPr>
        <p:txBody>
          <a:bodyPr wrap="square">
            <a:spAutoFit/>
          </a:bodyPr>
          <a:lstStyle/>
          <a:p>
            <a:pPr lvl="0" algn="just"/>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88B71CBD-B9AB-C3FC-95E2-7A72BC3A2583}"/>
              </a:ext>
            </a:extLst>
          </p:cNvPr>
          <p:cNvSpPr>
            <a:spLocks noGrp="1"/>
          </p:cNvSpPr>
          <p:nvPr>
            <p:ph idx="1"/>
          </p:nvPr>
        </p:nvSpPr>
        <p:spPr>
          <a:xfrm>
            <a:off x="684530" y="1125857"/>
            <a:ext cx="8271510" cy="575023"/>
          </a:xfrm>
        </p:spPr>
        <p:txBody>
          <a:bodyPr/>
          <a:lstStyle/>
          <a:p>
            <a:r>
              <a:rPr lang="zh-CN" altLang="en-US" sz="2400" dirty="0"/>
              <a:t>缺页中断处理函数</a:t>
            </a:r>
            <a:endParaRPr lang="en-US" altLang="zh-CN" sz="2400" dirty="0"/>
          </a:p>
        </p:txBody>
      </p:sp>
      <p:sp>
        <p:nvSpPr>
          <p:cNvPr id="6" name="文本框 5">
            <a:extLst>
              <a:ext uri="{FF2B5EF4-FFF2-40B4-BE49-F238E27FC236}">
                <a16:creationId xmlns:a16="http://schemas.microsoft.com/office/drawing/2014/main" id="{8C37EDE6-D38E-461A-6AAB-C9D616C785DB}"/>
              </a:ext>
            </a:extLst>
          </p:cNvPr>
          <p:cNvSpPr txBox="1"/>
          <p:nvPr/>
        </p:nvSpPr>
        <p:spPr>
          <a:xfrm>
            <a:off x="813870" y="1561232"/>
            <a:ext cx="8271510" cy="5755422"/>
          </a:xfrm>
          <a:prstGeom prst="rect">
            <a:avLst/>
          </a:prstGeom>
          <a:noFill/>
        </p:spPr>
        <p:txBody>
          <a:bodyPr wrap="square">
            <a:spAutoFit/>
          </a:bodyPr>
          <a:lstStyle/>
          <a:p>
            <a:pPr indent="266700" algn="ct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4-17 </a:t>
            </a:r>
            <a:r>
              <a:rPr lang="en-US" altLang="zh-CN" b="1" dirty="0" err="1">
                <a:effectLst/>
                <a:latin typeface="Calibri" panose="020F0502020204030204" pitchFamily="34" charset="0"/>
                <a:ea typeface="宋体" panose="02010600030101010101" pitchFamily="2" charset="-122"/>
                <a:cs typeface="Times New Roman" panose="02020603050405020304" pitchFamily="18" charset="0"/>
              </a:rPr>
              <a:t>pgfault</a:t>
            </a:r>
            <a:r>
              <a:rPr lang="en-US" altLang="zh-CN" b="1" dirty="0">
                <a:latin typeface="Calibri" panose="020F0502020204030204" pitchFamily="34" charset="0"/>
                <a:ea typeface="宋体" panose="02010600030101010101" pitchFamily="2" charset="-122"/>
                <a:cs typeface="Times New Roman" panose="02020603050405020304" pitchFamily="18" charset="0"/>
              </a:rPr>
              <a:t>()</a:t>
            </a:r>
            <a:endParaRPr lang="en-GB" altLang="zh-CN" b="1"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r>
              <a:rPr lang="zh-CN" altLang="en-US" dirty="0">
                <a:latin typeface="楷体" panose="02010609060101010101" pitchFamily="49" charset="-122"/>
                <a:ea typeface="楷体" panose="02010609060101010101" pitchFamily="49" charset="-122"/>
                <a:cs typeface="Calibri" panose="020F0502020204030204" pitchFamily="34" charset="0"/>
              </a:rPr>
              <a:t>缺页中断处理</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void </a:t>
            </a:r>
            <a:r>
              <a:rPr lang="en-GB" altLang="zh-CN" dirty="0" err="1">
                <a:latin typeface="楷体" panose="02010609060101010101" pitchFamily="49" charset="-122"/>
                <a:ea typeface="楷体" panose="02010609060101010101" pitchFamily="49" charset="-122"/>
                <a:cs typeface="Calibri" panose="020F0502020204030204" pitchFamily="34" charset="0"/>
              </a:rPr>
              <a:t>pgfault</a:t>
            </a:r>
            <a:r>
              <a:rPr lang="en-GB" altLang="zh-CN" dirty="0">
                <a:latin typeface="楷体" panose="02010609060101010101" pitchFamily="49" charset="-122"/>
                <a:ea typeface="楷体" panose="02010609060101010101" pitchFamily="49" charset="-122"/>
                <a:cs typeface="Calibri" panose="020F0502020204030204" pitchFamily="34" charset="0"/>
              </a:rPr>
              <a:t>()</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uint64 </a:t>
            </a:r>
            <a:r>
              <a:rPr lang="en-GB" altLang="zh-CN" dirty="0" err="1">
                <a:latin typeface="楷体" panose="02010609060101010101" pitchFamily="49" charset="-122"/>
                <a:ea typeface="楷体" panose="02010609060101010101" pitchFamily="49" charset="-122"/>
                <a:cs typeface="Calibri" panose="020F0502020204030204" pitchFamily="34" charset="0"/>
              </a:rPr>
              <a:t>addr</a:t>
            </a:r>
            <a:r>
              <a:rPr lang="en-GB" altLang="zh-CN" dirty="0">
                <a:latin typeface="楷体" panose="02010609060101010101" pitchFamily="49" charset="-122"/>
                <a:ea typeface="楷体" panose="02010609060101010101" pitchFamily="49" charset="-122"/>
                <a:cs typeface="Calibri" panose="020F0502020204030204" pitchFamily="34" charset="0"/>
              </a:rPr>
              <a:t> = PGROUNDDOWN(</a:t>
            </a:r>
            <a:r>
              <a:rPr lang="en-GB" altLang="zh-CN" dirty="0" err="1">
                <a:latin typeface="楷体" panose="02010609060101010101" pitchFamily="49" charset="-122"/>
                <a:ea typeface="楷体" panose="02010609060101010101" pitchFamily="49" charset="-122"/>
                <a:cs typeface="Calibri" panose="020F0502020204030204" pitchFamily="34" charset="0"/>
              </a:rPr>
              <a:t>r_csr_badv</a:t>
            </a:r>
            <a:r>
              <a:rPr lang="en-GB" altLang="zh-CN" dirty="0">
                <a:latin typeface="楷体" panose="02010609060101010101" pitchFamily="49" charset="-122"/>
                <a:ea typeface="楷体" panose="02010609060101010101" pitchFamily="49" charset="-122"/>
                <a:cs typeface="Calibri" panose="020F0502020204030204" pitchFamily="34" charset="0"/>
              </a:rPr>
              <a:t>()); // </a:t>
            </a:r>
            <a:r>
              <a:rPr lang="zh-CN" altLang="en-US" dirty="0">
                <a:latin typeface="楷体" panose="02010609060101010101" pitchFamily="49" charset="-122"/>
                <a:ea typeface="楷体" panose="02010609060101010101" pitchFamily="49" charset="-122"/>
                <a:cs typeface="Calibri" panose="020F0502020204030204" pitchFamily="34" charset="0"/>
              </a:rPr>
              <a:t>获取导致中断的线性地址</a:t>
            </a:r>
            <a:r>
              <a:rPr lang="en-US" altLang="zh-CN" dirty="0">
                <a:latin typeface="楷体" panose="02010609060101010101" pitchFamily="49" charset="-122"/>
                <a:ea typeface="楷体" panose="02010609060101010101" pitchFamily="49" charset="-122"/>
                <a:cs typeface="Calibri" panose="020F0502020204030204" pitchFamily="34" charset="0"/>
              </a:rPr>
              <a:t>,</a:t>
            </a:r>
            <a:r>
              <a:rPr lang="zh-CN" altLang="en-US" dirty="0">
                <a:latin typeface="楷体" panose="02010609060101010101" pitchFamily="49" charset="-122"/>
                <a:ea typeface="楷体" panose="02010609060101010101" pitchFamily="49" charset="-122"/>
                <a:cs typeface="Calibri" panose="020F0502020204030204" pitchFamily="34" charset="0"/>
              </a:rPr>
              <a:t>要取整</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r>
              <a:rPr lang="en-GB" altLang="zh-CN" dirty="0">
                <a:latin typeface="楷体" panose="02010609060101010101" pitchFamily="49" charset="-122"/>
                <a:ea typeface="楷体" panose="02010609060101010101" pitchFamily="49" charset="-122"/>
                <a:cs typeface="Calibri" panose="020F0502020204030204" pitchFamily="34" charset="0"/>
              </a:rPr>
              <a:t>struct proc *proc = </a:t>
            </a:r>
            <a:r>
              <a:rPr lang="en-GB" altLang="zh-CN" dirty="0" err="1">
                <a:latin typeface="楷体" panose="02010609060101010101" pitchFamily="49" charset="-122"/>
                <a:ea typeface="楷体" panose="02010609060101010101" pitchFamily="49" charset="-122"/>
                <a:cs typeface="Calibri" panose="020F0502020204030204" pitchFamily="34" charset="0"/>
              </a:rPr>
              <a:t>myproc</a:t>
            </a:r>
            <a:r>
              <a:rPr lang="en-GB" altLang="zh-CN" dirty="0">
                <a:latin typeface="楷体" panose="02010609060101010101" pitchFamily="49" charset="-122"/>
                <a:ea typeface="楷体" panose="02010609060101010101" pitchFamily="49" charset="-122"/>
                <a:cs typeface="Calibri" panose="020F0502020204030204" pitchFamily="34" charset="0"/>
              </a:rPr>
              <a:t>();</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char* mem;</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if(</a:t>
            </a:r>
            <a:r>
              <a:rPr lang="en-GB" altLang="zh-CN" dirty="0" err="1">
                <a:latin typeface="楷体" panose="02010609060101010101" pitchFamily="49" charset="-122"/>
                <a:ea typeface="楷体" panose="02010609060101010101" pitchFamily="49" charset="-122"/>
                <a:cs typeface="Calibri" panose="020F0502020204030204" pitchFamily="34" charset="0"/>
              </a:rPr>
              <a:t>r_csr_badv</a:t>
            </a:r>
            <a:r>
              <a:rPr lang="en-GB" altLang="zh-CN" dirty="0">
                <a:latin typeface="楷体" panose="02010609060101010101" pitchFamily="49" charset="-122"/>
                <a:ea typeface="楷体" panose="02010609060101010101" pitchFamily="49" charset="-122"/>
                <a:cs typeface="Calibri" panose="020F0502020204030204" pitchFamily="34" charset="0"/>
              </a:rPr>
              <a:t>() &gt; proc-&gt;</a:t>
            </a:r>
            <a:r>
              <a:rPr lang="en-GB" altLang="zh-CN" dirty="0" err="1">
                <a:latin typeface="楷体" panose="02010609060101010101" pitchFamily="49" charset="-122"/>
                <a:ea typeface="楷体" panose="02010609060101010101" pitchFamily="49" charset="-122"/>
                <a:cs typeface="Calibri" panose="020F0502020204030204" pitchFamily="34" charset="0"/>
              </a:rPr>
              <a:t>sz</a:t>
            </a:r>
            <a:r>
              <a:rPr lang="en-GB" altLang="zh-CN" dirty="0">
                <a:latin typeface="楷体" panose="02010609060101010101" pitchFamily="49" charset="-122"/>
                <a:ea typeface="楷体" panose="02010609060101010101" pitchFamily="49" charset="-122"/>
                <a:cs typeface="Calibri" panose="020F0502020204030204" pitchFamily="34" charset="0"/>
              </a:rPr>
              <a:t>) { // </a:t>
            </a:r>
            <a:r>
              <a:rPr lang="zh-CN" altLang="en-US" dirty="0">
                <a:latin typeface="楷体" panose="02010609060101010101" pitchFamily="49" charset="-122"/>
                <a:ea typeface="楷体" panose="02010609060101010101" pitchFamily="49" charset="-122"/>
                <a:cs typeface="Calibri" panose="020F0502020204030204" pitchFamily="34" charset="0"/>
              </a:rPr>
              <a:t>越界</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r>
              <a:rPr lang="en-GB" altLang="zh-CN" dirty="0" err="1">
                <a:latin typeface="楷体" panose="02010609060101010101" pitchFamily="49" charset="-122"/>
                <a:ea typeface="楷体" panose="02010609060101010101" pitchFamily="49" charset="-122"/>
                <a:cs typeface="Calibri" panose="020F0502020204030204" pitchFamily="34" charset="0"/>
              </a:rPr>
              <a:t>printf</a:t>
            </a:r>
            <a:r>
              <a:rPr lang="en-GB" altLang="zh-CN" dirty="0">
                <a:latin typeface="楷体" panose="02010609060101010101" pitchFamily="49" charset="-122"/>
                <a:ea typeface="楷体" panose="02010609060101010101" pitchFamily="49" charset="-122"/>
                <a:cs typeface="Calibri" panose="020F0502020204030204" pitchFamily="34" charset="0"/>
              </a:rPr>
              <a:t>("</a:t>
            </a:r>
            <a:r>
              <a:rPr lang="en-GB" altLang="zh-CN" dirty="0" err="1">
                <a:latin typeface="楷体" panose="02010609060101010101" pitchFamily="49" charset="-122"/>
                <a:ea typeface="楷体" panose="02010609060101010101" pitchFamily="49" charset="-122"/>
                <a:cs typeface="Calibri" panose="020F0502020204030204" pitchFamily="34" charset="0"/>
              </a:rPr>
              <a:t>kalloc</a:t>
            </a:r>
            <a:r>
              <a:rPr lang="en-GB" altLang="zh-CN" dirty="0">
                <a:latin typeface="楷体" panose="02010609060101010101" pitchFamily="49" charset="-122"/>
                <a:ea typeface="楷体" panose="02010609060101010101" pitchFamily="49" charset="-122"/>
                <a:cs typeface="Calibri" panose="020F0502020204030204" pitchFamily="34" charset="0"/>
              </a:rPr>
              <a:t> out of memory!  %p  %d\n",</a:t>
            </a:r>
            <a:r>
              <a:rPr lang="en-GB" altLang="zh-CN" dirty="0" err="1">
                <a:latin typeface="楷体" panose="02010609060101010101" pitchFamily="49" charset="-122"/>
                <a:ea typeface="楷体" panose="02010609060101010101" pitchFamily="49" charset="-122"/>
                <a:cs typeface="Calibri" panose="020F0502020204030204" pitchFamily="34" charset="0"/>
              </a:rPr>
              <a:t>addr,proc</a:t>
            </a:r>
            <a:r>
              <a:rPr lang="en-GB" altLang="zh-CN" dirty="0">
                <a:latin typeface="楷体" panose="02010609060101010101" pitchFamily="49" charset="-122"/>
                <a:ea typeface="楷体" panose="02010609060101010101" pitchFamily="49" charset="-122"/>
                <a:cs typeface="Calibri" panose="020F0502020204030204" pitchFamily="34" charset="0"/>
              </a:rPr>
              <a:t>-&gt;</a:t>
            </a:r>
            <a:r>
              <a:rPr lang="en-GB" altLang="zh-CN" dirty="0" err="1">
                <a:latin typeface="楷体" panose="02010609060101010101" pitchFamily="49" charset="-122"/>
                <a:ea typeface="楷体" panose="02010609060101010101" pitchFamily="49" charset="-122"/>
                <a:cs typeface="Calibri" panose="020F0502020204030204" pitchFamily="34" charset="0"/>
              </a:rPr>
              <a:t>pid</a:t>
            </a:r>
            <a:r>
              <a:rPr lang="en-GB" altLang="zh-CN" dirty="0">
                <a:latin typeface="楷体" panose="02010609060101010101" pitchFamily="49" charset="-122"/>
                <a:ea typeface="楷体" panose="02010609060101010101" pitchFamily="49" charset="-122"/>
                <a:cs typeface="Calibri" panose="020F0502020204030204" pitchFamily="34" charset="0"/>
              </a:rPr>
              <a:t>);</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proc-&gt;killed = 1;</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return;</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 </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mem = </a:t>
            </a:r>
            <a:r>
              <a:rPr lang="en-GB" altLang="zh-CN" dirty="0" err="1">
                <a:latin typeface="楷体" panose="02010609060101010101" pitchFamily="49" charset="-122"/>
                <a:ea typeface="楷体" panose="02010609060101010101" pitchFamily="49" charset="-122"/>
                <a:cs typeface="Calibri" panose="020F0502020204030204" pitchFamily="34" charset="0"/>
              </a:rPr>
              <a:t>kalloc</a:t>
            </a:r>
            <a:r>
              <a:rPr lang="en-GB" altLang="zh-CN" dirty="0">
                <a:latin typeface="楷体" panose="02010609060101010101" pitchFamily="49" charset="-122"/>
                <a:ea typeface="楷体" panose="02010609060101010101" pitchFamily="49" charset="-122"/>
                <a:cs typeface="Calibri" panose="020F0502020204030204" pitchFamily="34" charset="0"/>
              </a:rPr>
              <a:t>(); // </a:t>
            </a:r>
            <a:r>
              <a:rPr lang="zh-CN" altLang="en-US" dirty="0">
                <a:latin typeface="楷体" panose="02010609060101010101" pitchFamily="49" charset="-122"/>
                <a:ea typeface="楷体" panose="02010609060101010101" pitchFamily="49" charset="-122"/>
                <a:cs typeface="Calibri" panose="020F0502020204030204" pitchFamily="34" charset="0"/>
              </a:rPr>
              <a:t>分配一块物理页帧</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r>
              <a:rPr lang="en-GB" altLang="zh-CN" dirty="0">
                <a:latin typeface="楷体" panose="02010609060101010101" pitchFamily="49" charset="-122"/>
                <a:ea typeface="楷体" panose="02010609060101010101" pitchFamily="49" charset="-122"/>
                <a:cs typeface="Calibri" panose="020F0502020204030204" pitchFamily="34" charset="0"/>
              </a:rPr>
              <a:t>while(mem == 0) { // </a:t>
            </a:r>
            <a:r>
              <a:rPr lang="zh-CN" altLang="en-US" dirty="0">
                <a:latin typeface="楷体" panose="02010609060101010101" pitchFamily="49" charset="-122"/>
                <a:ea typeface="楷体" panose="02010609060101010101" pitchFamily="49" charset="-122"/>
                <a:cs typeface="Calibri" panose="020F0502020204030204" pitchFamily="34" charset="0"/>
              </a:rPr>
              <a:t>没有页帧了</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r>
              <a:rPr lang="en-GB" altLang="zh-CN" dirty="0" err="1">
                <a:latin typeface="楷体" panose="02010609060101010101" pitchFamily="49" charset="-122"/>
                <a:ea typeface="楷体" panose="02010609060101010101" pitchFamily="49" charset="-122"/>
                <a:cs typeface="Calibri" panose="020F0502020204030204" pitchFamily="34" charset="0"/>
              </a:rPr>
              <a:t>printf</a:t>
            </a:r>
            <a:r>
              <a:rPr lang="en-GB" altLang="zh-CN" dirty="0">
                <a:latin typeface="楷体" panose="02010609060101010101" pitchFamily="49" charset="-122"/>
                <a:ea typeface="楷体" panose="02010609060101010101" pitchFamily="49" charset="-122"/>
                <a:cs typeface="Calibri" panose="020F0502020204030204" pitchFamily="34" charset="0"/>
              </a:rPr>
              <a:t>("</a:t>
            </a:r>
            <a:r>
              <a:rPr lang="zh-CN" altLang="en-US" dirty="0">
                <a:latin typeface="楷体" panose="02010609060101010101" pitchFamily="49" charset="-122"/>
                <a:ea typeface="楷体" panose="02010609060101010101" pitchFamily="49" charset="-122"/>
                <a:cs typeface="Calibri" panose="020F0502020204030204" pitchFamily="34" charset="0"/>
              </a:rPr>
              <a:t>执行换出操作</a:t>
            </a:r>
            <a:r>
              <a:rPr lang="en-US" altLang="zh-CN" dirty="0">
                <a:latin typeface="楷体" panose="02010609060101010101" pitchFamily="49" charset="-122"/>
                <a:ea typeface="楷体" panose="02010609060101010101" pitchFamily="49" charset="-122"/>
                <a:cs typeface="Calibri" panose="020F0502020204030204" pitchFamily="34" charset="0"/>
              </a:rPr>
              <a:t>\</a:t>
            </a:r>
            <a:r>
              <a:rPr lang="en-GB" altLang="zh-CN" dirty="0">
                <a:latin typeface="楷体" panose="02010609060101010101" pitchFamily="49" charset="-122"/>
                <a:ea typeface="楷体" panose="02010609060101010101" pitchFamily="49" charset="-122"/>
                <a:cs typeface="Calibri" panose="020F0502020204030204" pitchFamily="34" charset="0"/>
              </a:rPr>
              <a:t>n");</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a:t>
            </a:r>
            <a:r>
              <a:rPr lang="en-GB" altLang="zh-CN" dirty="0" err="1">
                <a:latin typeface="楷体" panose="02010609060101010101" pitchFamily="49" charset="-122"/>
                <a:ea typeface="楷体" panose="02010609060101010101" pitchFamily="49" charset="-122"/>
                <a:cs typeface="Calibri" panose="020F0502020204030204" pitchFamily="34" charset="0"/>
              </a:rPr>
              <a:t>swapout</a:t>
            </a:r>
            <a:r>
              <a:rPr lang="en-GB" altLang="zh-CN" dirty="0">
                <a:latin typeface="楷体" panose="02010609060101010101" pitchFamily="49" charset="-122"/>
                <a:ea typeface="楷体" panose="02010609060101010101" pitchFamily="49" charset="-122"/>
                <a:cs typeface="Calibri" panose="020F0502020204030204" pitchFamily="34" charset="0"/>
              </a:rPr>
              <a:t>(</a:t>
            </a:r>
            <a:r>
              <a:rPr lang="en-GB" altLang="zh-CN" dirty="0" err="1">
                <a:latin typeface="楷体" panose="02010609060101010101" pitchFamily="49" charset="-122"/>
                <a:ea typeface="楷体" panose="02010609060101010101" pitchFamily="49" charset="-122"/>
                <a:cs typeface="Calibri" panose="020F0502020204030204" pitchFamily="34" charset="0"/>
              </a:rPr>
              <a:t>myproc</a:t>
            </a:r>
            <a:r>
              <a:rPr lang="en-GB" altLang="zh-CN" dirty="0">
                <a:latin typeface="楷体" panose="02010609060101010101" pitchFamily="49" charset="-122"/>
                <a:ea typeface="楷体" panose="02010609060101010101" pitchFamily="49" charset="-122"/>
                <a:cs typeface="Calibri" panose="020F0502020204030204" pitchFamily="34" charset="0"/>
              </a:rPr>
              <a:t>()); // </a:t>
            </a:r>
            <a:r>
              <a:rPr lang="zh-CN" altLang="en-US" dirty="0">
                <a:latin typeface="楷体" panose="02010609060101010101" pitchFamily="49" charset="-122"/>
                <a:ea typeface="楷体" panose="02010609060101010101" pitchFamily="49" charset="-122"/>
                <a:cs typeface="Calibri" panose="020F0502020204030204" pitchFamily="34" charset="0"/>
              </a:rPr>
              <a:t>进程空间找个页扔出去</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r>
              <a:rPr lang="en-GB" altLang="zh-CN" dirty="0">
                <a:latin typeface="楷体" panose="02010609060101010101" pitchFamily="49" charset="-122"/>
                <a:ea typeface="楷体" panose="02010609060101010101" pitchFamily="49" charset="-122"/>
                <a:cs typeface="Calibri" panose="020F0502020204030204" pitchFamily="34" charset="0"/>
              </a:rPr>
              <a:t>mem = </a:t>
            </a:r>
            <a:r>
              <a:rPr lang="en-GB" altLang="zh-CN" dirty="0" err="1">
                <a:latin typeface="楷体" panose="02010609060101010101" pitchFamily="49" charset="-122"/>
                <a:ea typeface="楷体" panose="02010609060101010101" pitchFamily="49" charset="-122"/>
                <a:cs typeface="Calibri" panose="020F0502020204030204" pitchFamily="34" charset="0"/>
              </a:rPr>
              <a:t>kalloc</a:t>
            </a:r>
            <a:r>
              <a:rPr lang="en-GB" altLang="zh-CN" dirty="0">
                <a:latin typeface="楷体" panose="02010609060101010101" pitchFamily="49" charset="-122"/>
                <a:ea typeface="楷体" panose="02010609060101010101" pitchFamily="49" charset="-122"/>
                <a:cs typeface="Calibri" panose="020F0502020204030204" pitchFamily="34" charset="0"/>
              </a:rPr>
              <a:t>(); // </a:t>
            </a:r>
            <a:r>
              <a:rPr lang="zh-CN" altLang="en-US" dirty="0">
                <a:latin typeface="楷体" panose="02010609060101010101" pitchFamily="49" charset="-122"/>
                <a:ea typeface="楷体" panose="02010609060101010101" pitchFamily="49" charset="-122"/>
                <a:cs typeface="Calibri" panose="020F0502020204030204" pitchFamily="34" charset="0"/>
              </a:rPr>
              <a:t>再分配一次</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	</a:t>
            </a:r>
          </a:p>
          <a:p>
            <a:pPr lvl="0"/>
            <a:endParaRPr lang="zh-CN" altLang="en-US" dirty="0"/>
          </a:p>
          <a:p>
            <a:pPr lvl="0"/>
            <a:endParaRPr lang="en-US" altLang="zh-CN"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endParaRPr lang="zh-CN" altLang="zh-CN"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endParaRPr lang="zh-CN" altLang="zh-CN"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startAt="18"/>
            </a:pPr>
            <a:endParaRPr lang="zh-CN" altLang="zh-CN"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5" name="组合 4">
            <a:extLst>
              <a:ext uri="{FF2B5EF4-FFF2-40B4-BE49-F238E27FC236}">
                <a16:creationId xmlns:a16="http://schemas.microsoft.com/office/drawing/2014/main" id="{F76A02D9-DE4B-9B0E-BC6F-D8F9D35AA2E3}"/>
              </a:ext>
            </a:extLst>
          </p:cNvPr>
          <p:cNvGrpSpPr/>
          <p:nvPr/>
        </p:nvGrpSpPr>
        <p:grpSpPr>
          <a:xfrm>
            <a:off x="4133676" y="1931814"/>
            <a:ext cx="4406657" cy="926576"/>
            <a:chOff x="1846479" y="2934454"/>
            <a:chExt cx="4406657" cy="926576"/>
          </a:xfrm>
        </p:grpSpPr>
        <p:sp>
          <p:nvSpPr>
            <p:cNvPr id="8" name="矩形: 圆角 7">
              <a:extLst>
                <a:ext uri="{FF2B5EF4-FFF2-40B4-BE49-F238E27FC236}">
                  <a16:creationId xmlns:a16="http://schemas.microsoft.com/office/drawing/2014/main" id="{3165ABDE-E7B8-0F2C-E396-217B6AFE4495}"/>
                </a:ext>
              </a:extLst>
            </p:cNvPr>
            <p:cNvSpPr/>
            <p:nvPr/>
          </p:nvSpPr>
          <p:spPr bwMode="auto">
            <a:xfrm>
              <a:off x="1846479" y="3573010"/>
              <a:ext cx="1296090" cy="28802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4F23BAF9-E7FC-5224-2F35-C0CACD56E79D}"/>
                </a:ext>
              </a:extLst>
            </p:cNvPr>
            <p:cNvSpPr txBox="1"/>
            <p:nvPr/>
          </p:nvSpPr>
          <p:spPr>
            <a:xfrm>
              <a:off x="4361480" y="2934454"/>
              <a:ext cx="1891656" cy="584775"/>
            </a:xfrm>
            <a:prstGeom prst="rect">
              <a:avLst/>
            </a:prstGeom>
            <a:noFill/>
          </p:spPr>
          <p:txBody>
            <a:bodyPr wrap="square" rtlCol="0">
              <a:spAutoFit/>
            </a:bodyPr>
            <a:lstStyle/>
            <a:p>
              <a:r>
                <a:rPr lang="zh-CN" altLang="en-US" dirty="0"/>
                <a:t>获取导致中断的线性地址</a:t>
              </a:r>
            </a:p>
          </p:txBody>
        </p:sp>
        <p:cxnSp>
          <p:nvCxnSpPr>
            <p:cNvPr id="10" name="直接箭头连接符 9">
              <a:extLst>
                <a:ext uri="{FF2B5EF4-FFF2-40B4-BE49-F238E27FC236}">
                  <a16:creationId xmlns:a16="http://schemas.microsoft.com/office/drawing/2014/main" id="{CCE3DDC7-F35C-18DE-0D04-49F60E484C20}"/>
                </a:ext>
              </a:extLst>
            </p:cNvPr>
            <p:cNvCxnSpPr>
              <a:cxnSpLocks/>
              <a:stCxn id="9" idx="1"/>
              <a:endCxn id="8" idx="0"/>
            </p:cNvCxnSpPr>
            <p:nvPr/>
          </p:nvCxnSpPr>
          <p:spPr bwMode="auto">
            <a:xfrm flipH="1">
              <a:off x="2494524" y="3226842"/>
              <a:ext cx="1866956" cy="346168"/>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12" name="组合 11">
            <a:extLst>
              <a:ext uri="{FF2B5EF4-FFF2-40B4-BE49-F238E27FC236}">
                <a16:creationId xmlns:a16="http://schemas.microsoft.com/office/drawing/2014/main" id="{E25721BC-FB82-CD49-CB94-719628DD13C0}"/>
              </a:ext>
            </a:extLst>
          </p:cNvPr>
          <p:cNvGrpSpPr/>
          <p:nvPr/>
        </p:nvGrpSpPr>
        <p:grpSpPr>
          <a:xfrm>
            <a:off x="1810575" y="2881851"/>
            <a:ext cx="5783930" cy="728785"/>
            <a:chOff x="1846478" y="3132245"/>
            <a:chExt cx="5783930" cy="728785"/>
          </a:xfrm>
        </p:grpSpPr>
        <p:sp>
          <p:nvSpPr>
            <p:cNvPr id="13" name="矩形: 圆角 12">
              <a:extLst>
                <a:ext uri="{FF2B5EF4-FFF2-40B4-BE49-F238E27FC236}">
                  <a16:creationId xmlns:a16="http://schemas.microsoft.com/office/drawing/2014/main" id="{83BDAF86-52ED-08F9-F82B-6F4B55AA1E2F}"/>
                </a:ext>
              </a:extLst>
            </p:cNvPr>
            <p:cNvSpPr/>
            <p:nvPr/>
          </p:nvSpPr>
          <p:spPr bwMode="auto">
            <a:xfrm>
              <a:off x="1846478" y="3573010"/>
              <a:ext cx="2401399" cy="28802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4" name="文本框 13">
              <a:extLst>
                <a:ext uri="{FF2B5EF4-FFF2-40B4-BE49-F238E27FC236}">
                  <a16:creationId xmlns:a16="http://schemas.microsoft.com/office/drawing/2014/main" id="{B1E5C63B-1C28-4B23-44CE-DF1F6019A387}"/>
                </a:ext>
              </a:extLst>
            </p:cNvPr>
            <p:cNvSpPr txBox="1"/>
            <p:nvPr/>
          </p:nvSpPr>
          <p:spPr>
            <a:xfrm>
              <a:off x="5738752" y="3132245"/>
              <a:ext cx="1891656" cy="338554"/>
            </a:xfrm>
            <a:prstGeom prst="rect">
              <a:avLst/>
            </a:prstGeom>
            <a:noFill/>
          </p:spPr>
          <p:txBody>
            <a:bodyPr wrap="square" rtlCol="0">
              <a:spAutoFit/>
            </a:bodyPr>
            <a:lstStyle/>
            <a:p>
              <a:r>
                <a:rPr lang="zh-CN" altLang="en-US" dirty="0"/>
                <a:t>判断是否越界</a:t>
              </a:r>
            </a:p>
          </p:txBody>
        </p:sp>
        <p:cxnSp>
          <p:nvCxnSpPr>
            <p:cNvPr id="15" name="直接箭头连接符 14">
              <a:extLst>
                <a:ext uri="{FF2B5EF4-FFF2-40B4-BE49-F238E27FC236}">
                  <a16:creationId xmlns:a16="http://schemas.microsoft.com/office/drawing/2014/main" id="{6C05A586-6F4F-BC26-E2F8-8E61B54A21D9}"/>
                </a:ext>
              </a:extLst>
            </p:cNvPr>
            <p:cNvCxnSpPr>
              <a:cxnSpLocks/>
              <a:stCxn id="14" idx="1"/>
              <a:endCxn id="13" idx="0"/>
            </p:cNvCxnSpPr>
            <p:nvPr/>
          </p:nvCxnSpPr>
          <p:spPr bwMode="auto">
            <a:xfrm flipH="1">
              <a:off x="3047178" y="3301522"/>
              <a:ext cx="2691574" cy="271488"/>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19" name="组合 18">
            <a:extLst>
              <a:ext uri="{FF2B5EF4-FFF2-40B4-BE49-F238E27FC236}">
                <a16:creationId xmlns:a16="http://schemas.microsoft.com/office/drawing/2014/main" id="{34258FD3-1793-C286-2BC7-42A289654B30}"/>
              </a:ext>
            </a:extLst>
          </p:cNvPr>
          <p:cNvGrpSpPr/>
          <p:nvPr/>
        </p:nvGrpSpPr>
        <p:grpSpPr>
          <a:xfrm>
            <a:off x="1691800" y="4062822"/>
            <a:ext cx="6865285" cy="1521966"/>
            <a:chOff x="2065869" y="3052740"/>
            <a:chExt cx="6865285" cy="1521966"/>
          </a:xfrm>
        </p:grpSpPr>
        <p:sp>
          <p:nvSpPr>
            <p:cNvPr id="20" name="矩形: 圆角 19">
              <a:extLst>
                <a:ext uri="{FF2B5EF4-FFF2-40B4-BE49-F238E27FC236}">
                  <a16:creationId xmlns:a16="http://schemas.microsoft.com/office/drawing/2014/main" id="{64E47F5B-BBD4-A67D-2D22-D0C11C12173C}"/>
                </a:ext>
              </a:extLst>
            </p:cNvPr>
            <p:cNvSpPr/>
            <p:nvPr/>
          </p:nvSpPr>
          <p:spPr bwMode="auto">
            <a:xfrm>
              <a:off x="2065869" y="4286686"/>
              <a:ext cx="1944136" cy="28802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dirty="0">
                <a:ln>
                  <a:noFill/>
                </a:ln>
                <a:solidFill>
                  <a:schemeClr val="tx1"/>
                </a:solidFill>
                <a:effectLst/>
                <a:latin typeface="Arial" panose="020B0604020202020204" pitchFamily="34" charset="0"/>
              </a:endParaRPr>
            </a:p>
          </p:txBody>
        </p:sp>
        <p:sp>
          <p:nvSpPr>
            <p:cNvPr id="21" name="文本框 20">
              <a:extLst>
                <a:ext uri="{FF2B5EF4-FFF2-40B4-BE49-F238E27FC236}">
                  <a16:creationId xmlns:a16="http://schemas.microsoft.com/office/drawing/2014/main" id="{072ED261-3890-67A6-B106-4D0E61CA573B}"/>
                </a:ext>
              </a:extLst>
            </p:cNvPr>
            <p:cNvSpPr txBox="1"/>
            <p:nvPr/>
          </p:nvSpPr>
          <p:spPr>
            <a:xfrm>
              <a:off x="5666119" y="3052740"/>
              <a:ext cx="3265035" cy="1077218"/>
            </a:xfrm>
            <a:prstGeom prst="rect">
              <a:avLst/>
            </a:prstGeom>
            <a:noFill/>
          </p:spPr>
          <p:txBody>
            <a:bodyPr wrap="square" rtlCol="0">
              <a:spAutoFit/>
            </a:bodyPr>
            <a:lstStyle/>
            <a:p>
              <a:r>
                <a:rPr lang="zh-CN" altLang="en-US" dirty="0"/>
                <a:t>如果系统没有空闲的页帧，则调用</a:t>
              </a:r>
              <a:r>
                <a:rPr lang="en-US" altLang="zh-CN" dirty="0" err="1"/>
                <a:t>swapout</a:t>
              </a:r>
              <a:r>
                <a:rPr lang="en-US" altLang="zh-CN" dirty="0"/>
                <a:t> </a:t>
              </a:r>
              <a:r>
                <a:rPr lang="zh-CN" altLang="en-US" dirty="0"/>
                <a:t>换出本进程的一个物理页帧到磁盘上，使之变为空闲。再重新尝试获取。</a:t>
              </a:r>
            </a:p>
          </p:txBody>
        </p:sp>
        <p:cxnSp>
          <p:nvCxnSpPr>
            <p:cNvPr id="22" name="直接箭头连接符 21">
              <a:extLst>
                <a:ext uri="{FF2B5EF4-FFF2-40B4-BE49-F238E27FC236}">
                  <a16:creationId xmlns:a16="http://schemas.microsoft.com/office/drawing/2014/main" id="{DEB7C76B-2274-3A2E-3D1C-A961BB150381}"/>
                </a:ext>
              </a:extLst>
            </p:cNvPr>
            <p:cNvCxnSpPr>
              <a:cxnSpLocks/>
              <a:stCxn id="21" idx="2"/>
              <a:endCxn id="20" idx="3"/>
            </p:cNvCxnSpPr>
            <p:nvPr/>
          </p:nvCxnSpPr>
          <p:spPr bwMode="auto">
            <a:xfrm flipH="1">
              <a:off x="4010005" y="4129958"/>
              <a:ext cx="3288632" cy="300738"/>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217098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CD0BF3-DBFD-B514-E7D9-57AB60936113}"/>
              </a:ext>
            </a:extLst>
          </p:cNvPr>
          <p:cNvSpPr txBox="1"/>
          <p:nvPr/>
        </p:nvSpPr>
        <p:spPr>
          <a:xfrm>
            <a:off x="539720" y="1196845"/>
            <a:ext cx="8404890" cy="369332"/>
          </a:xfrm>
          <a:prstGeom prst="rect">
            <a:avLst/>
          </a:prstGeom>
          <a:noFill/>
        </p:spPr>
        <p:txBody>
          <a:bodyPr wrap="square">
            <a:spAutoFit/>
          </a:bodyPr>
          <a:lstStyle/>
          <a:p>
            <a:pPr lvl="0" algn="just"/>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88B71CBD-B9AB-C3FC-95E2-7A72BC3A2583}"/>
              </a:ext>
            </a:extLst>
          </p:cNvPr>
          <p:cNvSpPr>
            <a:spLocks noGrp="1"/>
          </p:cNvSpPr>
          <p:nvPr>
            <p:ph idx="1"/>
          </p:nvPr>
        </p:nvSpPr>
        <p:spPr>
          <a:xfrm>
            <a:off x="684530" y="1125857"/>
            <a:ext cx="8271510" cy="575023"/>
          </a:xfrm>
        </p:spPr>
        <p:txBody>
          <a:bodyPr/>
          <a:lstStyle/>
          <a:p>
            <a:r>
              <a:rPr lang="zh-CN" altLang="en-US" sz="2400" dirty="0"/>
              <a:t>缺页中断处理函数</a:t>
            </a:r>
            <a:endParaRPr lang="en-US" altLang="zh-CN" sz="2400" dirty="0"/>
          </a:p>
        </p:txBody>
      </p:sp>
      <p:sp>
        <p:nvSpPr>
          <p:cNvPr id="6" name="文本框 5">
            <a:extLst>
              <a:ext uri="{FF2B5EF4-FFF2-40B4-BE49-F238E27FC236}">
                <a16:creationId xmlns:a16="http://schemas.microsoft.com/office/drawing/2014/main" id="{8C37EDE6-D38E-461A-6AAB-C9D616C785DB}"/>
              </a:ext>
            </a:extLst>
          </p:cNvPr>
          <p:cNvSpPr txBox="1"/>
          <p:nvPr/>
        </p:nvSpPr>
        <p:spPr>
          <a:xfrm>
            <a:off x="813870" y="1561232"/>
            <a:ext cx="8271510" cy="5262979"/>
          </a:xfrm>
          <a:prstGeom prst="rect">
            <a:avLst/>
          </a:prstGeom>
          <a:noFill/>
        </p:spPr>
        <p:txBody>
          <a:bodyPr wrap="square">
            <a:spAutoFit/>
          </a:bodyPr>
          <a:lstStyle/>
          <a:p>
            <a:pPr indent="266700" algn="ct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4-17 </a:t>
            </a:r>
            <a:r>
              <a:rPr lang="en-US" altLang="zh-CN" b="1" dirty="0" err="1">
                <a:effectLst/>
                <a:latin typeface="Calibri" panose="020F0502020204030204" pitchFamily="34" charset="0"/>
                <a:ea typeface="宋体" panose="02010600030101010101" pitchFamily="2" charset="-122"/>
                <a:cs typeface="Times New Roman" panose="02020603050405020304" pitchFamily="18" charset="0"/>
              </a:rPr>
              <a:t>pgfault</a:t>
            </a:r>
            <a:r>
              <a:rPr lang="en-US" altLang="zh-CN" b="1" dirty="0">
                <a:latin typeface="Calibri" panose="020F0502020204030204" pitchFamily="34" charset="0"/>
                <a:ea typeface="宋体" panose="02010600030101010101" pitchFamily="2" charset="-122"/>
                <a:cs typeface="Times New Roman" panose="02020603050405020304" pitchFamily="18" charset="0"/>
              </a:rPr>
              <a:t>()</a:t>
            </a:r>
            <a:endParaRPr lang="en-GB" altLang="zh-CN" b="1"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r>
              <a:rPr lang="zh-CN" altLang="en-US" dirty="0">
                <a:latin typeface="楷体" panose="02010609060101010101" pitchFamily="49" charset="-122"/>
                <a:ea typeface="楷体" panose="02010609060101010101" pitchFamily="49" charset="-122"/>
                <a:cs typeface="Calibri" panose="020F0502020204030204" pitchFamily="34" charset="0"/>
              </a:rPr>
              <a:t>缺页中断处理</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void </a:t>
            </a:r>
            <a:r>
              <a:rPr lang="en-GB" altLang="zh-CN" dirty="0" err="1">
                <a:latin typeface="楷体" panose="02010609060101010101" pitchFamily="49" charset="-122"/>
                <a:ea typeface="楷体" panose="02010609060101010101" pitchFamily="49" charset="-122"/>
                <a:cs typeface="Calibri" panose="020F0502020204030204" pitchFamily="34" charset="0"/>
              </a:rPr>
              <a:t>pgfault</a:t>
            </a:r>
            <a:r>
              <a:rPr lang="en-GB" altLang="zh-CN" dirty="0">
                <a:latin typeface="楷体" panose="02010609060101010101" pitchFamily="49" charset="-122"/>
                <a:ea typeface="楷体" panose="02010609060101010101" pitchFamily="49" charset="-122"/>
                <a:cs typeface="Calibri" panose="020F0502020204030204" pitchFamily="34" charset="0"/>
              </a:rPr>
              <a:t>()</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uint64 </a:t>
            </a:r>
            <a:r>
              <a:rPr lang="en-GB" altLang="zh-CN" dirty="0" err="1">
                <a:latin typeface="楷体" panose="02010609060101010101" pitchFamily="49" charset="-122"/>
                <a:ea typeface="楷体" panose="02010609060101010101" pitchFamily="49" charset="-122"/>
                <a:cs typeface="Calibri" panose="020F0502020204030204" pitchFamily="34" charset="0"/>
              </a:rPr>
              <a:t>addr</a:t>
            </a:r>
            <a:r>
              <a:rPr lang="en-GB" altLang="zh-CN" dirty="0">
                <a:latin typeface="楷体" panose="02010609060101010101" pitchFamily="49" charset="-122"/>
                <a:ea typeface="楷体" panose="02010609060101010101" pitchFamily="49" charset="-122"/>
                <a:cs typeface="Calibri" panose="020F0502020204030204" pitchFamily="34" charset="0"/>
              </a:rPr>
              <a:t> = PGROUNDDOWN(</a:t>
            </a:r>
            <a:r>
              <a:rPr lang="en-GB" altLang="zh-CN" dirty="0" err="1">
                <a:latin typeface="楷体" panose="02010609060101010101" pitchFamily="49" charset="-122"/>
                <a:ea typeface="楷体" panose="02010609060101010101" pitchFamily="49" charset="-122"/>
                <a:cs typeface="Calibri" panose="020F0502020204030204" pitchFamily="34" charset="0"/>
              </a:rPr>
              <a:t>r_csr_badv</a:t>
            </a:r>
            <a:r>
              <a:rPr lang="en-GB" altLang="zh-CN" dirty="0">
                <a:latin typeface="楷体" panose="02010609060101010101" pitchFamily="49" charset="-122"/>
                <a:ea typeface="楷体" panose="02010609060101010101" pitchFamily="49" charset="-122"/>
                <a:cs typeface="Calibri" panose="020F0502020204030204" pitchFamily="34" charset="0"/>
              </a:rPr>
              <a:t>()); // </a:t>
            </a:r>
            <a:r>
              <a:rPr lang="zh-CN" altLang="en-US" dirty="0">
                <a:latin typeface="楷体" panose="02010609060101010101" pitchFamily="49" charset="-122"/>
                <a:ea typeface="楷体" panose="02010609060101010101" pitchFamily="49" charset="-122"/>
                <a:cs typeface="Calibri" panose="020F0502020204030204" pitchFamily="34" charset="0"/>
              </a:rPr>
              <a:t>获取导致中断的线性地址</a:t>
            </a:r>
            <a:r>
              <a:rPr lang="en-US" altLang="zh-CN" dirty="0">
                <a:latin typeface="楷体" panose="02010609060101010101" pitchFamily="49" charset="-122"/>
                <a:ea typeface="楷体" panose="02010609060101010101" pitchFamily="49" charset="-122"/>
                <a:cs typeface="Calibri" panose="020F0502020204030204" pitchFamily="34" charset="0"/>
              </a:rPr>
              <a:t>,</a:t>
            </a:r>
            <a:r>
              <a:rPr lang="zh-CN" altLang="en-US" dirty="0">
                <a:latin typeface="楷体" panose="02010609060101010101" pitchFamily="49" charset="-122"/>
                <a:ea typeface="楷体" panose="02010609060101010101" pitchFamily="49" charset="-122"/>
                <a:cs typeface="Calibri" panose="020F0502020204030204" pitchFamily="34" charset="0"/>
              </a:rPr>
              <a:t>要取整</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r>
              <a:rPr lang="en-GB" altLang="zh-CN" dirty="0">
                <a:latin typeface="楷体" panose="02010609060101010101" pitchFamily="49" charset="-122"/>
                <a:ea typeface="楷体" panose="02010609060101010101" pitchFamily="49" charset="-122"/>
                <a:cs typeface="Calibri" panose="020F0502020204030204" pitchFamily="34" charset="0"/>
              </a:rPr>
              <a:t>struct proc *proc = </a:t>
            </a:r>
            <a:r>
              <a:rPr lang="en-GB" altLang="zh-CN" dirty="0" err="1">
                <a:latin typeface="楷体" panose="02010609060101010101" pitchFamily="49" charset="-122"/>
                <a:ea typeface="楷体" panose="02010609060101010101" pitchFamily="49" charset="-122"/>
                <a:cs typeface="Calibri" panose="020F0502020204030204" pitchFamily="34" charset="0"/>
              </a:rPr>
              <a:t>myproc</a:t>
            </a:r>
            <a:r>
              <a:rPr lang="en-GB" altLang="zh-CN" dirty="0">
                <a:latin typeface="楷体" panose="02010609060101010101" pitchFamily="49" charset="-122"/>
                <a:ea typeface="楷体" panose="02010609060101010101" pitchFamily="49" charset="-122"/>
                <a:cs typeface="Calibri" panose="020F0502020204030204" pitchFamily="34" charset="0"/>
              </a:rPr>
              <a:t>();</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char* mem;</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if(</a:t>
            </a:r>
            <a:r>
              <a:rPr lang="en-GB" altLang="zh-CN" dirty="0" err="1">
                <a:latin typeface="楷体" panose="02010609060101010101" pitchFamily="49" charset="-122"/>
                <a:ea typeface="楷体" panose="02010609060101010101" pitchFamily="49" charset="-122"/>
                <a:cs typeface="Calibri" panose="020F0502020204030204" pitchFamily="34" charset="0"/>
              </a:rPr>
              <a:t>r_csr_badv</a:t>
            </a:r>
            <a:r>
              <a:rPr lang="en-GB" altLang="zh-CN" dirty="0">
                <a:latin typeface="楷体" panose="02010609060101010101" pitchFamily="49" charset="-122"/>
                <a:ea typeface="楷体" panose="02010609060101010101" pitchFamily="49" charset="-122"/>
                <a:cs typeface="Calibri" panose="020F0502020204030204" pitchFamily="34" charset="0"/>
              </a:rPr>
              <a:t>() &gt; proc-&gt;</a:t>
            </a:r>
            <a:r>
              <a:rPr lang="en-GB" altLang="zh-CN" dirty="0" err="1">
                <a:latin typeface="楷体" panose="02010609060101010101" pitchFamily="49" charset="-122"/>
                <a:ea typeface="楷体" panose="02010609060101010101" pitchFamily="49" charset="-122"/>
                <a:cs typeface="Calibri" panose="020F0502020204030204" pitchFamily="34" charset="0"/>
              </a:rPr>
              <a:t>sz</a:t>
            </a:r>
            <a:r>
              <a:rPr lang="en-GB" altLang="zh-CN" dirty="0">
                <a:latin typeface="楷体" panose="02010609060101010101" pitchFamily="49" charset="-122"/>
                <a:ea typeface="楷体" panose="02010609060101010101" pitchFamily="49" charset="-122"/>
                <a:cs typeface="Calibri" panose="020F0502020204030204" pitchFamily="34" charset="0"/>
              </a:rPr>
              <a:t>) { // </a:t>
            </a:r>
            <a:r>
              <a:rPr lang="zh-CN" altLang="en-US" dirty="0">
                <a:latin typeface="楷体" panose="02010609060101010101" pitchFamily="49" charset="-122"/>
                <a:ea typeface="楷体" panose="02010609060101010101" pitchFamily="49" charset="-122"/>
                <a:cs typeface="Calibri" panose="020F0502020204030204" pitchFamily="34" charset="0"/>
              </a:rPr>
              <a:t>越界</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r>
              <a:rPr lang="en-GB" altLang="zh-CN" dirty="0" err="1">
                <a:latin typeface="楷体" panose="02010609060101010101" pitchFamily="49" charset="-122"/>
                <a:ea typeface="楷体" panose="02010609060101010101" pitchFamily="49" charset="-122"/>
                <a:cs typeface="Calibri" panose="020F0502020204030204" pitchFamily="34" charset="0"/>
              </a:rPr>
              <a:t>printf</a:t>
            </a:r>
            <a:r>
              <a:rPr lang="en-GB" altLang="zh-CN" dirty="0">
                <a:latin typeface="楷体" panose="02010609060101010101" pitchFamily="49" charset="-122"/>
                <a:ea typeface="楷体" panose="02010609060101010101" pitchFamily="49" charset="-122"/>
                <a:cs typeface="Calibri" panose="020F0502020204030204" pitchFamily="34" charset="0"/>
              </a:rPr>
              <a:t>("</a:t>
            </a:r>
            <a:r>
              <a:rPr lang="en-GB" altLang="zh-CN" dirty="0" err="1">
                <a:latin typeface="楷体" panose="02010609060101010101" pitchFamily="49" charset="-122"/>
                <a:ea typeface="楷体" panose="02010609060101010101" pitchFamily="49" charset="-122"/>
                <a:cs typeface="Calibri" panose="020F0502020204030204" pitchFamily="34" charset="0"/>
              </a:rPr>
              <a:t>kalloc</a:t>
            </a:r>
            <a:r>
              <a:rPr lang="en-GB" altLang="zh-CN" dirty="0">
                <a:latin typeface="楷体" panose="02010609060101010101" pitchFamily="49" charset="-122"/>
                <a:ea typeface="楷体" panose="02010609060101010101" pitchFamily="49" charset="-122"/>
                <a:cs typeface="Calibri" panose="020F0502020204030204" pitchFamily="34" charset="0"/>
              </a:rPr>
              <a:t> out of memory!  %p  %d\n",</a:t>
            </a:r>
            <a:r>
              <a:rPr lang="en-GB" altLang="zh-CN" dirty="0" err="1">
                <a:latin typeface="楷体" panose="02010609060101010101" pitchFamily="49" charset="-122"/>
                <a:ea typeface="楷体" panose="02010609060101010101" pitchFamily="49" charset="-122"/>
                <a:cs typeface="Calibri" panose="020F0502020204030204" pitchFamily="34" charset="0"/>
              </a:rPr>
              <a:t>addr,proc</a:t>
            </a:r>
            <a:r>
              <a:rPr lang="en-GB" altLang="zh-CN" dirty="0">
                <a:latin typeface="楷体" panose="02010609060101010101" pitchFamily="49" charset="-122"/>
                <a:ea typeface="楷体" panose="02010609060101010101" pitchFamily="49" charset="-122"/>
                <a:cs typeface="Calibri" panose="020F0502020204030204" pitchFamily="34" charset="0"/>
              </a:rPr>
              <a:t>-&gt;</a:t>
            </a:r>
            <a:r>
              <a:rPr lang="en-GB" altLang="zh-CN" dirty="0" err="1">
                <a:latin typeface="楷体" panose="02010609060101010101" pitchFamily="49" charset="-122"/>
                <a:ea typeface="楷体" panose="02010609060101010101" pitchFamily="49" charset="-122"/>
                <a:cs typeface="Calibri" panose="020F0502020204030204" pitchFamily="34" charset="0"/>
              </a:rPr>
              <a:t>pid</a:t>
            </a:r>
            <a:r>
              <a:rPr lang="en-GB" altLang="zh-CN" dirty="0">
                <a:latin typeface="楷体" panose="02010609060101010101" pitchFamily="49" charset="-122"/>
                <a:ea typeface="楷体" panose="02010609060101010101" pitchFamily="49" charset="-122"/>
                <a:cs typeface="Calibri" panose="020F0502020204030204" pitchFamily="34" charset="0"/>
              </a:rPr>
              <a:t>);</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proc-&gt;killed = 1;</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return;</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 </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mem = </a:t>
            </a:r>
            <a:r>
              <a:rPr lang="en-GB" altLang="zh-CN" dirty="0" err="1">
                <a:latin typeface="楷体" panose="02010609060101010101" pitchFamily="49" charset="-122"/>
                <a:ea typeface="楷体" panose="02010609060101010101" pitchFamily="49" charset="-122"/>
                <a:cs typeface="Calibri" panose="020F0502020204030204" pitchFamily="34" charset="0"/>
              </a:rPr>
              <a:t>kalloc</a:t>
            </a:r>
            <a:r>
              <a:rPr lang="en-GB" altLang="zh-CN" dirty="0">
                <a:latin typeface="楷体" panose="02010609060101010101" pitchFamily="49" charset="-122"/>
                <a:ea typeface="楷体" panose="02010609060101010101" pitchFamily="49" charset="-122"/>
                <a:cs typeface="Calibri" panose="020F0502020204030204" pitchFamily="34" charset="0"/>
              </a:rPr>
              <a:t>(); // </a:t>
            </a:r>
            <a:r>
              <a:rPr lang="zh-CN" altLang="en-US" dirty="0">
                <a:latin typeface="楷体" panose="02010609060101010101" pitchFamily="49" charset="-122"/>
                <a:ea typeface="楷体" panose="02010609060101010101" pitchFamily="49" charset="-122"/>
                <a:cs typeface="Calibri" panose="020F0502020204030204" pitchFamily="34" charset="0"/>
              </a:rPr>
              <a:t>分配一块物理页帧</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r>
              <a:rPr lang="en-GB" altLang="zh-CN" dirty="0">
                <a:latin typeface="楷体" panose="02010609060101010101" pitchFamily="49" charset="-122"/>
                <a:ea typeface="楷体" panose="02010609060101010101" pitchFamily="49" charset="-122"/>
                <a:cs typeface="Calibri" panose="020F0502020204030204" pitchFamily="34" charset="0"/>
              </a:rPr>
              <a:t>while(mem == 0) { // </a:t>
            </a:r>
            <a:r>
              <a:rPr lang="zh-CN" altLang="en-US" dirty="0">
                <a:latin typeface="楷体" panose="02010609060101010101" pitchFamily="49" charset="-122"/>
                <a:ea typeface="楷体" panose="02010609060101010101" pitchFamily="49" charset="-122"/>
                <a:cs typeface="Calibri" panose="020F0502020204030204" pitchFamily="34" charset="0"/>
              </a:rPr>
              <a:t>没有页帧了</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r>
              <a:rPr lang="en-GB" altLang="zh-CN" dirty="0" err="1">
                <a:latin typeface="楷体" panose="02010609060101010101" pitchFamily="49" charset="-122"/>
                <a:ea typeface="楷体" panose="02010609060101010101" pitchFamily="49" charset="-122"/>
                <a:cs typeface="Calibri" panose="020F0502020204030204" pitchFamily="34" charset="0"/>
              </a:rPr>
              <a:t>printf</a:t>
            </a:r>
            <a:r>
              <a:rPr lang="en-GB" altLang="zh-CN" dirty="0">
                <a:latin typeface="楷体" panose="02010609060101010101" pitchFamily="49" charset="-122"/>
                <a:ea typeface="楷体" panose="02010609060101010101" pitchFamily="49" charset="-122"/>
                <a:cs typeface="Calibri" panose="020F0502020204030204" pitchFamily="34" charset="0"/>
              </a:rPr>
              <a:t>("</a:t>
            </a:r>
            <a:r>
              <a:rPr lang="zh-CN" altLang="en-US" dirty="0">
                <a:latin typeface="楷体" panose="02010609060101010101" pitchFamily="49" charset="-122"/>
                <a:ea typeface="楷体" panose="02010609060101010101" pitchFamily="49" charset="-122"/>
                <a:cs typeface="Calibri" panose="020F0502020204030204" pitchFamily="34" charset="0"/>
              </a:rPr>
              <a:t>执行换出操作</a:t>
            </a:r>
            <a:r>
              <a:rPr lang="en-US" altLang="zh-CN" dirty="0">
                <a:latin typeface="楷体" panose="02010609060101010101" pitchFamily="49" charset="-122"/>
                <a:ea typeface="楷体" panose="02010609060101010101" pitchFamily="49" charset="-122"/>
                <a:cs typeface="Calibri" panose="020F0502020204030204" pitchFamily="34" charset="0"/>
              </a:rPr>
              <a:t>\</a:t>
            </a:r>
            <a:r>
              <a:rPr lang="en-GB" altLang="zh-CN" dirty="0">
                <a:latin typeface="楷体" panose="02010609060101010101" pitchFamily="49" charset="-122"/>
                <a:ea typeface="楷体" panose="02010609060101010101" pitchFamily="49" charset="-122"/>
                <a:cs typeface="Calibri" panose="020F0502020204030204" pitchFamily="34" charset="0"/>
              </a:rPr>
              <a:t>n");</a:t>
            </a:r>
          </a:p>
          <a:p>
            <a:pPr marL="342900" lvl="0" indent="-342900">
              <a:buFont typeface="+mj-lt"/>
              <a:buAutoNum type="arabicPeriod"/>
            </a:pPr>
            <a:r>
              <a:rPr lang="en-GB" altLang="zh-CN" dirty="0">
                <a:latin typeface="楷体" panose="02010609060101010101" pitchFamily="49" charset="-122"/>
                <a:ea typeface="楷体" panose="02010609060101010101" pitchFamily="49" charset="-122"/>
                <a:cs typeface="Calibri" panose="020F0502020204030204" pitchFamily="34" charset="0"/>
              </a:rPr>
              <a:t>     </a:t>
            </a:r>
            <a:r>
              <a:rPr lang="en-GB" altLang="zh-CN" dirty="0" err="1">
                <a:latin typeface="楷体" panose="02010609060101010101" pitchFamily="49" charset="-122"/>
                <a:ea typeface="楷体" panose="02010609060101010101" pitchFamily="49" charset="-122"/>
                <a:cs typeface="Calibri" panose="020F0502020204030204" pitchFamily="34" charset="0"/>
              </a:rPr>
              <a:t>swapout</a:t>
            </a:r>
            <a:r>
              <a:rPr lang="en-GB" altLang="zh-CN" dirty="0">
                <a:latin typeface="楷体" panose="02010609060101010101" pitchFamily="49" charset="-122"/>
                <a:ea typeface="楷体" panose="02010609060101010101" pitchFamily="49" charset="-122"/>
                <a:cs typeface="Calibri" panose="020F0502020204030204" pitchFamily="34" charset="0"/>
              </a:rPr>
              <a:t>(</a:t>
            </a:r>
            <a:r>
              <a:rPr lang="en-GB" altLang="zh-CN" dirty="0" err="1">
                <a:latin typeface="楷体" panose="02010609060101010101" pitchFamily="49" charset="-122"/>
                <a:ea typeface="楷体" panose="02010609060101010101" pitchFamily="49" charset="-122"/>
                <a:cs typeface="Calibri" panose="020F0502020204030204" pitchFamily="34" charset="0"/>
              </a:rPr>
              <a:t>myproc</a:t>
            </a:r>
            <a:r>
              <a:rPr lang="en-GB" altLang="zh-CN" dirty="0">
                <a:latin typeface="楷体" panose="02010609060101010101" pitchFamily="49" charset="-122"/>
                <a:ea typeface="楷体" panose="02010609060101010101" pitchFamily="49" charset="-122"/>
                <a:cs typeface="Calibri" panose="020F0502020204030204" pitchFamily="34" charset="0"/>
              </a:rPr>
              <a:t>()); // </a:t>
            </a:r>
            <a:r>
              <a:rPr lang="zh-CN" altLang="en-US" dirty="0">
                <a:latin typeface="楷体" panose="02010609060101010101" pitchFamily="49" charset="-122"/>
                <a:ea typeface="楷体" panose="02010609060101010101" pitchFamily="49" charset="-122"/>
                <a:cs typeface="Calibri" panose="020F0502020204030204" pitchFamily="34" charset="0"/>
              </a:rPr>
              <a:t>进程空间找个页扔出去</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r>
              <a:rPr lang="en-GB" altLang="zh-CN" dirty="0">
                <a:latin typeface="楷体" panose="02010609060101010101" pitchFamily="49" charset="-122"/>
                <a:ea typeface="楷体" panose="02010609060101010101" pitchFamily="49" charset="-122"/>
                <a:cs typeface="Calibri" panose="020F0502020204030204" pitchFamily="34" charset="0"/>
              </a:rPr>
              <a:t>mem = </a:t>
            </a:r>
            <a:r>
              <a:rPr lang="en-GB" altLang="zh-CN" dirty="0" err="1">
                <a:latin typeface="楷体" panose="02010609060101010101" pitchFamily="49" charset="-122"/>
                <a:ea typeface="楷体" panose="02010609060101010101" pitchFamily="49" charset="-122"/>
                <a:cs typeface="Calibri" panose="020F0502020204030204" pitchFamily="34" charset="0"/>
              </a:rPr>
              <a:t>kalloc</a:t>
            </a:r>
            <a:r>
              <a:rPr lang="en-GB" altLang="zh-CN" dirty="0">
                <a:latin typeface="楷体" panose="02010609060101010101" pitchFamily="49" charset="-122"/>
                <a:ea typeface="楷体" panose="02010609060101010101" pitchFamily="49" charset="-122"/>
                <a:cs typeface="Calibri" panose="020F0502020204030204" pitchFamily="34" charset="0"/>
              </a:rPr>
              <a:t>(); // </a:t>
            </a:r>
            <a:r>
              <a:rPr lang="zh-CN" altLang="en-US" dirty="0">
                <a:latin typeface="楷体" panose="02010609060101010101" pitchFamily="49" charset="-122"/>
                <a:ea typeface="楷体" panose="02010609060101010101" pitchFamily="49" charset="-122"/>
                <a:cs typeface="Calibri" panose="020F0502020204030204" pitchFamily="34" charset="0"/>
              </a:rPr>
              <a:t>再分配一次</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	</a:t>
            </a:r>
            <a:endParaRPr lang="en-GB" altLang="zh-CN" dirty="0">
              <a:latin typeface="楷体" panose="02010609060101010101" pitchFamily="49" charset="-122"/>
              <a:ea typeface="楷体" panose="02010609060101010101" pitchFamily="49" charset="-122"/>
              <a:cs typeface="Calibri" panose="020F0502020204030204" pitchFamily="34" charset="0"/>
            </a:endParaRPr>
          </a:p>
          <a:p>
            <a:pPr lvl="0"/>
            <a:endParaRPr lang="zh-CN" altLang="zh-CN" dirty="0"/>
          </a:p>
          <a:p>
            <a:pPr lvl="0"/>
            <a:endParaRPr lang="en-US" altLang="zh-CN"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endParaRPr lang="zh-CN" altLang="zh-CN"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5" name="组合 4">
            <a:extLst>
              <a:ext uri="{FF2B5EF4-FFF2-40B4-BE49-F238E27FC236}">
                <a16:creationId xmlns:a16="http://schemas.microsoft.com/office/drawing/2014/main" id="{F76A02D9-DE4B-9B0E-BC6F-D8F9D35AA2E3}"/>
              </a:ext>
            </a:extLst>
          </p:cNvPr>
          <p:cNvGrpSpPr/>
          <p:nvPr/>
        </p:nvGrpSpPr>
        <p:grpSpPr>
          <a:xfrm>
            <a:off x="4133676" y="1931814"/>
            <a:ext cx="4406657" cy="926576"/>
            <a:chOff x="1846479" y="2934454"/>
            <a:chExt cx="4406657" cy="926576"/>
          </a:xfrm>
        </p:grpSpPr>
        <p:sp>
          <p:nvSpPr>
            <p:cNvPr id="8" name="矩形: 圆角 7">
              <a:extLst>
                <a:ext uri="{FF2B5EF4-FFF2-40B4-BE49-F238E27FC236}">
                  <a16:creationId xmlns:a16="http://schemas.microsoft.com/office/drawing/2014/main" id="{3165ABDE-E7B8-0F2C-E396-217B6AFE4495}"/>
                </a:ext>
              </a:extLst>
            </p:cNvPr>
            <p:cNvSpPr/>
            <p:nvPr/>
          </p:nvSpPr>
          <p:spPr bwMode="auto">
            <a:xfrm>
              <a:off x="1846479" y="3573010"/>
              <a:ext cx="1296090" cy="28802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4F23BAF9-E7FC-5224-2F35-C0CACD56E79D}"/>
                </a:ext>
              </a:extLst>
            </p:cNvPr>
            <p:cNvSpPr txBox="1"/>
            <p:nvPr/>
          </p:nvSpPr>
          <p:spPr>
            <a:xfrm>
              <a:off x="4361480" y="2934454"/>
              <a:ext cx="1891656" cy="584775"/>
            </a:xfrm>
            <a:prstGeom prst="rect">
              <a:avLst/>
            </a:prstGeom>
            <a:noFill/>
          </p:spPr>
          <p:txBody>
            <a:bodyPr wrap="square" rtlCol="0">
              <a:spAutoFit/>
            </a:bodyPr>
            <a:lstStyle/>
            <a:p>
              <a:r>
                <a:rPr lang="zh-CN" altLang="en-US" dirty="0"/>
                <a:t>获取导致中断的线性地址</a:t>
              </a:r>
            </a:p>
          </p:txBody>
        </p:sp>
        <p:cxnSp>
          <p:nvCxnSpPr>
            <p:cNvPr id="10" name="直接箭头连接符 9">
              <a:extLst>
                <a:ext uri="{FF2B5EF4-FFF2-40B4-BE49-F238E27FC236}">
                  <a16:creationId xmlns:a16="http://schemas.microsoft.com/office/drawing/2014/main" id="{CCE3DDC7-F35C-18DE-0D04-49F60E484C20}"/>
                </a:ext>
              </a:extLst>
            </p:cNvPr>
            <p:cNvCxnSpPr>
              <a:cxnSpLocks/>
              <a:stCxn id="9" idx="1"/>
              <a:endCxn id="8" idx="0"/>
            </p:cNvCxnSpPr>
            <p:nvPr/>
          </p:nvCxnSpPr>
          <p:spPr bwMode="auto">
            <a:xfrm flipH="1">
              <a:off x="2494524" y="3226842"/>
              <a:ext cx="1866956" cy="346168"/>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12" name="组合 11">
            <a:extLst>
              <a:ext uri="{FF2B5EF4-FFF2-40B4-BE49-F238E27FC236}">
                <a16:creationId xmlns:a16="http://schemas.microsoft.com/office/drawing/2014/main" id="{E25721BC-FB82-CD49-CB94-719628DD13C0}"/>
              </a:ext>
            </a:extLst>
          </p:cNvPr>
          <p:cNvGrpSpPr/>
          <p:nvPr/>
        </p:nvGrpSpPr>
        <p:grpSpPr>
          <a:xfrm>
            <a:off x="1810575" y="2881851"/>
            <a:ext cx="5783930" cy="728785"/>
            <a:chOff x="1846478" y="3132245"/>
            <a:chExt cx="5783930" cy="728785"/>
          </a:xfrm>
        </p:grpSpPr>
        <p:sp>
          <p:nvSpPr>
            <p:cNvPr id="13" name="矩形: 圆角 12">
              <a:extLst>
                <a:ext uri="{FF2B5EF4-FFF2-40B4-BE49-F238E27FC236}">
                  <a16:creationId xmlns:a16="http://schemas.microsoft.com/office/drawing/2014/main" id="{83BDAF86-52ED-08F9-F82B-6F4B55AA1E2F}"/>
                </a:ext>
              </a:extLst>
            </p:cNvPr>
            <p:cNvSpPr/>
            <p:nvPr/>
          </p:nvSpPr>
          <p:spPr bwMode="auto">
            <a:xfrm>
              <a:off x="1846478" y="3573010"/>
              <a:ext cx="2401399" cy="28802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4" name="文本框 13">
              <a:extLst>
                <a:ext uri="{FF2B5EF4-FFF2-40B4-BE49-F238E27FC236}">
                  <a16:creationId xmlns:a16="http://schemas.microsoft.com/office/drawing/2014/main" id="{B1E5C63B-1C28-4B23-44CE-DF1F6019A387}"/>
                </a:ext>
              </a:extLst>
            </p:cNvPr>
            <p:cNvSpPr txBox="1"/>
            <p:nvPr/>
          </p:nvSpPr>
          <p:spPr>
            <a:xfrm>
              <a:off x="5738752" y="3132245"/>
              <a:ext cx="1891656" cy="338554"/>
            </a:xfrm>
            <a:prstGeom prst="rect">
              <a:avLst/>
            </a:prstGeom>
            <a:noFill/>
          </p:spPr>
          <p:txBody>
            <a:bodyPr wrap="square" rtlCol="0">
              <a:spAutoFit/>
            </a:bodyPr>
            <a:lstStyle/>
            <a:p>
              <a:r>
                <a:rPr lang="zh-CN" altLang="en-US" dirty="0"/>
                <a:t>判断是否越界</a:t>
              </a:r>
            </a:p>
          </p:txBody>
        </p:sp>
        <p:cxnSp>
          <p:nvCxnSpPr>
            <p:cNvPr id="15" name="直接箭头连接符 14">
              <a:extLst>
                <a:ext uri="{FF2B5EF4-FFF2-40B4-BE49-F238E27FC236}">
                  <a16:creationId xmlns:a16="http://schemas.microsoft.com/office/drawing/2014/main" id="{6C05A586-6F4F-BC26-E2F8-8E61B54A21D9}"/>
                </a:ext>
              </a:extLst>
            </p:cNvPr>
            <p:cNvCxnSpPr>
              <a:cxnSpLocks/>
              <a:stCxn id="14" idx="1"/>
              <a:endCxn id="13" idx="0"/>
            </p:cNvCxnSpPr>
            <p:nvPr/>
          </p:nvCxnSpPr>
          <p:spPr bwMode="auto">
            <a:xfrm flipH="1">
              <a:off x="3047178" y="3301522"/>
              <a:ext cx="2691574" cy="271488"/>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19" name="组合 18">
            <a:extLst>
              <a:ext uri="{FF2B5EF4-FFF2-40B4-BE49-F238E27FC236}">
                <a16:creationId xmlns:a16="http://schemas.microsoft.com/office/drawing/2014/main" id="{34258FD3-1793-C286-2BC7-42A289654B30}"/>
              </a:ext>
            </a:extLst>
          </p:cNvPr>
          <p:cNvGrpSpPr/>
          <p:nvPr/>
        </p:nvGrpSpPr>
        <p:grpSpPr>
          <a:xfrm>
            <a:off x="1691800" y="4062822"/>
            <a:ext cx="6865285" cy="1521966"/>
            <a:chOff x="2065869" y="3052740"/>
            <a:chExt cx="6865285" cy="1521966"/>
          </a:xfrm>
        </p:grpSpPr>
        <p:sp>
          <p:nvSpPr>
            <p:cNvPr id="20" name="矩形: 圆角 19">
              <a:extLst>
                <a:ext uri="{FF2B5EF4-FFF2-40B4-BE49-F238E27FC236}">
                  <a16:creationId xmlns:a16="http://schemas.microsoft.com/office/drawing/2014/main" id="{64E47F5B-BBD4-A67D-2D22-D0C11C12173C}"/>
                </a:ext>
              </a:extLst>
            </p:cNvPr>
            <p:cNvSpPr/>
            <p:nvPr/>
          </p:nvSpPr>
          <p:spPr bwMode="auto">
            <a:xfrm>
              <a:off x="2065869" y="4286686"/>
              <a:ext cx="1944136" cy="28802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dirty="0">
                <a:ln>
                  <a:noFill/>
                </a:ln>
                <a:solidFill>
                  <a:schemeClr val="tx1"/>
                </a:solidFill>
                <a:effectLst/>
                <a:latin typeface="Arial" panose="020B0604020202020204" pitchFamily="34" charset="0"/>
              </a:endParaRPr>
            </a:p>
          </p:txBody>
        </p:sp>
        <p:sp>
          <p:nvSpPr>
            <p:cNvPr id="21" name="文本框 20">
              <a:extLst>
                <a:ext uri="{FF2B5EF4-FFF2-40B4-BE49-F238E27FC236}">
                  <a16:creationId xmlns:a16="http://schemas.microsoft.com/office/drawing/2014/main" id="{072ED261-3890-67A6-B106-4D0E61CA573B}"/>
                </a:ext>
              </a:extLst>
            </p:cNvPr>
            <p:cNvSpPr txBox="1"/>
            <p:nvPr/>
          </p:nvSpPr>
          <p:spPr>
            <a:xfrm>
              <a:off x="5666119" y="3052740"/>
              <a:ext cx="3265035" cy="1077218"/>
            </a:xfrm>
            <a:prstGeom prst="rect">
              <a:avLst/>
            </a:prstGeom>
            <a:noFill/>
          </p:spPr>
          <p:txBody>
            <a:bodyPr wrap="square" rtlCol="0">
              <a:spAutoFit/>
            </a:bodyPr>
            <a:lstStyle/>
            <a:p>
              <a:r>
                <a:rPr lang="zh-CN" altLang="en-US" dirty="0"/>
                <a:t>如果系统没有空闲的页帧，则调用</a:t>
              </a:r>
              <a:r>
                <a:rPr lang="en-US" altLang="zh-CN" dirty="0" err="1"/>
                <a:t>swapout</a:t>
              </a:r>
              <a:r>
                <a:rPr lang="en-US" altLang="zh-CN" dirty="0"/>
                <a:t> </a:t>
              </a:r>
              <a:r>
                <a:rPr lang="zh-CN" altLang="en-US" dirty="0"/>
                <a:t>换出本进程的一个物理页帧到磁盘上，使之变为空闲。再重新尝试获取。</a:t>
              </a:r>
            </a:p>
          </p:txBody>
        </p:sp>
        <p:cxnSp>
          <p:nvCxnSpPr>
            <p:cNvPr id="22" name="直接箭头连接符 21">
              <a:extLst>
                <a:ext uri="{FF2B5EF4-FFF2-40B4-BE49-F238E27FC236}">
                  <a16:creationId xmlns:a16="http://schemas.microsoft.com/office/drawing/2014/main" id="{DEB7C76B-2274-3A2E-3D1C-A961BB150381}"/>
                </a:ext>
              </a:extLst>
            </p:cNvPr>
            <p:cNvCxnSpPr>
              <a:cxnSpLocks/>
              <a:stCxn id="21" idx="2"/>
              <a:endCxn id="20" idx="3"/>
            </p:cNvCxnSpPr>
            <p:nvPr/>
          </p:nvCxnSpPr>
          <p:spPr bwMode="auto">
            <a:xfrm flipH="1">
              <a:off x="4010005" y="4129958"/>
              <a:ext cx="3288632" cy="300738"/>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
        <p:nvSpPr>
          <p:cNvPr id="7" name="文本框 6">
            <a:extLst>
              <a:ext uri="{FF2B5EF4-FFF2-40B4-BE49-F238E27FC236}">
                <a16:creationId xmlns:a16="http://schemas.microsoft.com/office/drawing/2014/main" id="{6C859C3D-E6D4-6F6D-982D-C8C9BEF6D9C5}"/>
              </a:ext>
            </a:extLst>
          </p:cNvPr>
          <p:cNvSpPr txBox="1"/>
          <p:nvPr/>
        </p:nvSpPr>
        <p:spPr>
          <a:xfrm>
            <a:off x="1026918" y="1920335"/>
            <a:ext cx="8123132" cy="3293209"/>
          </a:xfrm>
          <a:prstGeom prst="rect">
            <a:avLst/>
          </a:prstGeom>
          <a:solidFill>
            <a:schemeClr val="bg1"/>
          </a:solidFill>
          <a:ln>
            <a:solidFill>
              <a:schemeClr val="accent1"/>
            </a:solidFill>
          </a:ln>
        </p:spPr>
        <p:txBody>
          <a:bodyPr wrap="square" rtlCol="0">
            <a:spAutoFit/>
          </a:bodyPr>
          <a:lstStyle/>
          <a:p>
            <a:pPr marL="342900" lvl="0" indent="-342900">
              <a:buFont typeface="+mj-lt"/>
              <a:buAutoNum type="arabicPeriod" startAt="18"/>
            </a:pPr>
            <a:r>
              <a:rPr lang="en-GB" altLang="zh-CN" dirty="0">
                <a:latin typeface="楷体" panose="02010609060101010101" pitchFamily="49" charset="-122"/>
                <a:ea typeface="楷体" panose="02010609060101010101" pitchFamily="49" charset="-122"/>
              </a:rPr>
              <a:t>   </a:t>
            </a:r>
            <a:r>
              <a:rPr lang="en-GB" altLang="zh-CN" dirty="0" err="1">
                <a:latin typeface="楷体" panose="02010609060101010101" pitchFamily="49" charset="-122"/>
                <a:ea typeface="楷体" panose="02010609060101010101" pitchFamily="49" charset="-122"/>
              </a:rPr>
              <a:t>pte_t</a:t>
            </a:r>
            <a:r>
              <a:rPr lang="en-GB" altLang="zh-CN" dirty="0">
                <a:latin typeface="楷体" panose="02010609060101010101" pitchFamily="49" charset="-122"/>
                <a:ea typeface="楷体" panose="02010609060101010101" pitchFamily="49" charset="-122"/>
              </a:rPr>
              <a:t>* </a:t>
            </a:r>
            <a:r>
              <a:rPr lang="en-GB" altLang="zh-CN" dirty="0" err="1">
                <a:latin typeface="楷体" panose="02010609060101010101" pitchFamily="49" charset="-122"/>
                <a:ea typeface="楷体" panose="02010609060101010101" pitchFamily="49" charset="-122"/>
              </a:rPr>
              <a:t>pte</a:t>
            </a:r>
            <a:r>
              <a:rPr lang="en-GB" altLang="zh-CN" dirty="0">
                <a:latin typeface="楷体" panose="02010609060101010101" pitchFamily="49" charset="-122"/>
                <a:ea typeface="楷体" panose="02010609060101010101" pitchFamily="49" charset="-122"/>
              </a:rPr>
              <a:t> = walk(proc-&gt;</a:t>
            </a:r>
            <a:r>
              <a:rPr lang="en-GB" altLang="zh-CN" dirty="0" err="1">
                <a:latin typeface="楷体" panose="02010609060101010101" pitchFamily="49" charset="-122"/>
                <a:ea typeface="楷体" panose="02010609060101010101" pitchFamily="49" charset="-122"/>
              </a:rPr>
              <a:t>pagetable</a:t>
            </a:r>
            <a:r>
              <a:rPr lang="en-GB" altLang="zh-CN" dirty="0">
                <a:latin typeface="楷体" panose="02010609060101010101" pitchFamily="49" charset="-122"/>
                <a:ea typeface="楷体" panose="02010609060101010101" pitchFamily="49" charset="-122"/>
              </a:rPr>
              <a:t>, </a:t>
            </a:r>
            <a:r>
              <a:rPr lang="en-GB" altLang="zh-CN" dirty="0" err="1">
                <a:latin typeface="楷体" panose="02010609060101010101" pitchFamily="49" charset="-122"/>
                <a:ea typeface="楷体" panose="02010609060101010101" pitchFamily="49" charset="-122"/>
              </a:rPr>
              <a:t>addr</a:t>
            </a:r>
            <a:r>
              <a:rPr lang="en-GB" altLang="zh-CN" dirty="0">
                <a:latin typeface="楷体" panose="02010609060101010101" pitchFamily="49" charset="-122"/>
                <a:ea typeface="楷体" panose="02010609060101010101" pitchFamily="49" charset="-122"/>
              </a:rPr>
              <a:t>, 1);//</a:t>
            </a:r>
            <a:r>
              <a:rPr lang="zh-CN" altLang="en-US" dirty="0">
                <a:latin typeface="楷体" panose="02010609060101010101" pitchFamily="49" charset="-122"/>
                <a:ea typeface="楷体" panose="02010609060101010101" pitchFamily="49" charset="-122"/>
              </a:rPr>
              <a:t>查看</a:t>
            </a:r>
            <a:r>
              <a:rPr lang="en-GB" altLang="zh-CN" dirty="0" err="1">
                <a:latin typeface="楷体" panose="02010609060101010101" pitchFamily="49" charset="-122"/>
                <a:ea typeface="楷体" panose="02010609060101010101" pitchFamily="49" charset="-122"/>
              </a:rPr>
              <a:t>va</a:t>
            </a:r>
            <a:r>
              <a:rPr lang="zh-CN" altLang="en-US" dirty="0">
                <a:latin typeface="楷体" panose="02010609060101010101" pitchFamily="49" charset="-122"/>
                <a:ea typeface="楷体" panose="02010609060101010101" pitchFamily="49" charset="-122"/>
              </a:rPr>
              <a:t>的页表项</a:t>
            </a:r>
            <a:endParaRPr lang="en-US" altLang="zh-CN" dirty="0">
              <a:latin typeface="楷体" panose="02010609060101010101" pitchFamily="49" charset="-122"/>
              <a:ea typeface="楷体" panose="02010609060101010101" pitchFamily="49" charset="-122"/>
            </a:endParaRPr>
          </a:p>
          <a:p>
            <a:pPr marL="342900" lvl="0" indent="-342900">
              <a:buFont typeface="+mj-lt"/>
              <a:buAutoNum type="arabicPeriod" startAt="18"/>
            </a:pPr>
            <a:r>
              <a:rPr lang="en-US" altLang="zh-CN" dirty="0">
                <a:latin typeface="楷体" panose="02010609060101010101" pitchFamily="49" charset="-122"/>
                <a:ea typeface="楷体" panose="02010609060101010101" pitchFamily="49" charset="-122"/>
              </a:rPr>
              <a:t>   </a:t>
            </a:r>
            <a:r>
              <a:rPr lang="en-GB" altLang="zh-CN" dirty="0">
                <a:latin typeface="楷体" panose="02010609060101010101" pitchFamily="49" charset="-122"/>
                <a:ea typeface="楷体" panose="02010609060101010101" pitchFamily="49" charset="-122"/>
              </a:rPr>
              <a:t>if((*</a:t>
            </a:r>
            <a:r>
              <a:rPr lang="en-GB" altLang="zh-CN" dirty="0" err="1">
                <a:latin typeface="楷体" panose="02010609060101010101" pitchFamily="49" charset="-122"/>
                <a:ea typeface="楷体" panose="02010609060101010101" pitchFamily="49" charset="-122"/>
              </a:rPr>
              <a:t>pte</a:t>
            </a:r>
            <a:r>
              <a:rPr lang="en-GB" altLang="zh-CN" dirty="0">
                <a:latin typeface="楷体" panose="02010609060101010101" pitchFamily="49" charset="-122"/>
                <a:ea typeface="楷体" panose="02010609060101010101" pitchFamily="49" charset="-122"/>
              </a:rPr>
              <a:t> &amp; PTE_SWAPPED) == 0) { // </a:t>
            </a:r>
            <a:r>
              <a:rPr lang="zh-CN" altLang="en-US" dirty="0">
                <a:latin typeface="楷体" panose="02010609060101010101" pitchFamily="49" charset="-122"/>
                <a:ea typeface="楷体" panose="02010609060101010101" pitchFamily="49" charset="-122"/>
              </a:rPr>
              <a:t>第一次分配</a:t>
            </a:r>
          </a:p>
          <a:p>
            <a:pPr marL="342900" lvl="0" indent="-342900">
              <a:buFont typeface="+mj-lt"/>
              <a:buAutoNum type="arabicPeriod" startAt="18"/>
            </a:pPr>
            <a:r>
              <a:rPr lang="en-US" altLang="zh-CN" dirty="0">
                <a:latin typeface="楷体" panose="02010609060101010101" pitchFamily="49" charset="-122"/>
                <a:ea typeface="楷体" panose="02010609060101010101" pitchFamily="49" charset="-122"/>
              </a:rPr>
              <a:t>     </a:t>
            </a:r>
            <a:r>
              <a:rPr lang="en-GB" altLang="zh-CN" dirty="0" err="1">
                <a:latin typeface="楷体" panose="02010609060101010101" pitchFamily="49" charset="-122"/>
                <a:ea typeface="楷体" panose="02010609060101010101" pitchFamily="49" charset="-122"/>
              </a:rPr>
              <a:t>memset</a:t>
            </a:r>
            <a:r>
              <a:rPr lang="en-GB" altLang="zh-CN" dirty="0">
                <a:latin typeface="楷体" panose="02010609060101010101" pitchFamily="49" charset="-122"/>
                <a:ea typeface="楷体" panose="02010609060101010101" pitchFamily="49" charset="-122"/>
              </a:rPr>
              <a:t>(mem, 0, PGSIZE);</a:t>
            </a:r>
          </a:p>
          <a:p>
            <a:pPr marL="342900" lvl="0" indent="-342900">
              <a:buFont typeface="+mj-lt"/>
              <a:buAutoNum type="arabicPeriod" startAt="18"/>
            </a:pPr>
            <a:r>
              <a:rPr lang="en-GB" altLang="zh-CN" dirty="0">
                <a:latin typeface="楷体" panose="02010609060101010101" pitchFamily="49" charset="-122"/>
                <a:ea typeface="楷体" panose="02010609060101010101" pitchFamily="49" charset="-122"/>
              </a:rPr>
              <a:t>   }</a:t>
            </a:r>
          </a:p>
          <a:p>
            <a:pPr marL="342900" lvl="0" indent="-342900">
              <a:buFont typeface="+mj-lt"/>
              <a:buAutoNum type="arabicPeriod" startAt="18"/>
            </a:pPr>
            <a:r>
              <a:rPr lang="en-GB" altLang="zh-CN" dirty="0">
                <a:latin typeface="楷体" panose="02010609060101010101" pitchFamily="49" charset="-122"/>
                <a:ea typeface="楷体" panose="02010609060101010101" pitchFamily="49" charset="-122"/>
              </a:rPr>
              <a:t>   else { // </a:t>
            </a:r>
            <a:r>
              <a:rPr lang="zh-CN" altLang="en-US" dirty="0">
                <a:latin typeface="楷体" panose="02010609060101010101" pitchFamily="49" charset="-122"/>
                <a:ea typeface="楷体" panose="02010609060101010101" pitchFamily="49" charset="-122"/>
              </a:rPr>
              <a:t>已分配但被换出的页</a:t>
            </a:r>
          </a:p>
          <a:p>
            <a:pPr marL="342900" lvl="0" indent="-342900">
              <a:buFont typeface="+mj-lt"/>
              <a:buAutoNum type="arabicPeriod" startAt="18"/>
            </a:pPr>
            <a:r>
              <a:rPr lang="en-US" altLang="zh-CN" dirty="0">
                <a:latin typeface="楷体" panose="02010609060101010101" pitchFamily="49" charset="-122"/>
                <a:ea typeface="楷体" panose="02010609060101010101" pitchFamily="49" charset="-122"/>
              </a:rPr>
              <a:t>     </a:t>
            </a:r>
            <a:r>
              <a:rPr lang="en-GB" altLang="zh-CN" dirty="0" err="1">
                <a:latin typeface="楷体" panose="02010609060101010101" pitchFamily="49" charset="-122"/>
                <a:ea typeface="楷体" panose="02010609060101010101" pitchFamily="49" charset="-122"/>
              </a:rPr>
              <a:t>printf</a:t>
            </a:r>
            <a:r>
              <a:rPr lang="en-GB"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将物理页从磁盘调入内存</a:t>
            </a:r>
            <a:r>
              <a:rPr lang="en-US" altLang="zh-CN" dirty="0">
                <a:latin typeface="楷体" panose="02010609060101010101" pitchFamily="49" charset="-122"/>
                <a:ea typeface="楷体" panose="02010609060101010101" pitchFamily="49" charset="-122"/>
              </a:rPr>
              <a:t>\</a:t>
            </a:r>
            <a:r>
              <a:rPr lang="en-GB" altLang="zh-CN" dirty="0">
                <a:latin typeface="楷体" panose="02010609060101010101" pitchFamily="49" charset="-122"/>
                <a:ea typeface="楷体" panose="02010609060101010101" pitchFamily="49" charset="-122"/>
              </a:rPr>
              <a:t>n");</a:t>
            </a:r>
          </a:p>
          <a:p>
            <a:pPr marL="342900" lvl="0" indent="-342900">
              <a:buFont typeface="+mj-lt"/>
              <a:buAutoNum type="arabicPeriod" startAt="18"/>
            </a:pPr>
            <a:r>
              <a:rPr lang="en-GB" altLang="zh-CN" dirty="0">
                <a:latin typeface="楷体" panose="02010609060101010101" pitchFamily="49" charset="-122"/>
                <a:ea typeface="楷体" panose="02010609060101010101" pitchFamily="49" charset="-122"/>
              </a:rPr>
              <a:t>     </a:t>
            </a:r>
            <a:r>
              <a:rPr lang="en-GB" altLang="zh-CN" dirty="0" err="1">
                <a:latin typeface="楷体" panose="02010609060101010101" pitchFamily="49" charset="-122"/>
                <a:ea typeface="楷体" panose="02010609060101010101" pitchFamily="49" charset="-122"/>
              </a:rPr>
              <a:t>swapin</a:t>
            </a:r>
            <a:r>
              <a:rPr lang="en-GB" altLang="zh-CN" dirty="0">
                <a:latin typeface="楷体" panose="02010609060101010101" pitchFamily="49" charset="-122"/>
                <a:ea typeface="楷体" panose="02010609060101010101" pitchFamily="49" charset="-122"/>
              </a:rPr>
              <a:t>(mem, </a:t>
            </a:r>
            <a:r>
              <a:rPr lang="en-GB" altLang="zh-CN" dirty="0" err="1">
                <a:latin typeface="楷体" panose="02010609060101010101" pitchFamily="49" charset="-122"/>
                <a:ea typeface="楷体" panose="02010609060101010101" pitchFamily="49" charset="-122"/>
              </a:rPr>
              <a:t>pte</a:t>
            </a:r>
            <a:r>
              <a:rPr lang="en-GB" altLang="zh-CN" dirty="0">
                <a:latin typeface="楷体" panose="02010609060101010101" pitchFamily="49" charset="-122"/>
                <a:ea typeface="楷体" panose="02010609060101010101" pitchFamily="49" charset="-122"/>
              </a:rPr>
              <a:t>); // </a:t>
            </a:r>
            <a:r>
              <a:rPr lang="zh-CN" altLang="en-US" dirty="0">
                <a:latin typeface="楷体" panose="02010609060101010101" pitchFamily="49" charset="-122"/>
                <a:ea typeface="楷体" panose="02010609060101010101" pitchFamily="49" charset="-122"/>
              </a:rPr>
              <a:t>根据 </a:t>
            </a:r>
            <a:r>
              <a:rPr lang="en-GB" altLang="zh-CN" dirty="0" err="1">
                <a:latin typeface="楷体" panose="02010609060101010101" pitchFamily="49" charset="-122"/>
                <a:ea typeface="楷体" panose="02010609060101010101" pitchFamily="49" charset="-122"/>
              </a:rPr>
              <a:t>pte</a:t>
            </a:r>
            <a:r>
              <a:rPr lang="en-GB"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的盘块号将数据取回来</a:t>
            </a:r>
          </a:p>
          <a:p>
            <a:pPr marL="342900" lvl="0" indent="-342900">
              <a:buFont typeface="+mj-lt"/>
              <a:buAutoNum type="arabicPeriod" startAt="18"/>
            </a:pPr>
            <a:r>
              <a:rPr lang="en-US" altLang="zh-CN" dirty="0">
                <a:latin typeface="楷体" panose="02010609060101010101" pitchFamily="49" charset="-122"/>
                <a:ea typeface="楷体" panose="02010609060101010101" pitchFamily="49" charset="-122"/>
              </a:rPr>
              <a:t>   }</a:t>
            </a:r>
          </a:p>
          <a:p>
            <a:pPr marL="342900" lvl="0" indent="-342900">
              <a:buFont typeface="+mj-lt"/>
              <a:buAutoNum type="arabicPeriod" startAt="18"/>
            </a:pPr>
            <a:r>
              <a:rPr lang="en-US" altLang="zh-CN" dirty="0">
                <a:latin typeface="楷体" panose="02010609060101010101" pitchFamily="49" charset="-122"/>
                <a:ea typeface="楷体" panose="02010609060101010101" pitchFamily="49" charset="-122"/>
              </a:rPr>
              <a:t>   *</a:t>
            </a:r>
            <a:r>
              <a:rPr lang="en-GB" altLang="zh-CN" dirty="0" err="1">
                <a:latin typeface="楷体" panose="02010609060101010101" pitchFamily="49" charset="-122"/>
                <a:ea typeface="楷体" panose="02010609060101010101" pitchFamily="49" charset="-122"/>
              </a:rPr>
              <a:t>pte</a:t>
            </a:r>
            <a:r>
              <a:rPr lang="en-GB" altLang="zh-CN" dirty="0">
                <a:latin typeface="楷体" panose="02010609060101010101" pitchFamily="49" charset="-122"/>
                <a:ea typeface="楷体" panose="02010609060101010101" pitchFamily="49" charset="-122"/>
              </a:rPr>
              <a:t> = (*</a:t>
            </a:r>
            <a:r>
              <a:rPr lang="en-GB" altLang="zh-CN" dirty="0" err="1">
                <a:latin typeface="楷体" panose="02010609060101010101" pitchFamily="49" charset="-122"/>
                <a:ea typeface="楷体" panose="02010609060101010101" pitchFamily="49" charset="-122"/>
              </a:rPr>
              <a:t>pte</a:t>
            </a:r>
            <a:r>
              <a:rPr lang="en-GB" altLang="zh-CN" dirty="0">
                <a:latin typeface="楷体" panose="02010609060101010101" pitchFamily="49" charset="-122"/>
                <a:ea typeface="楷体" panose="02010609060101010101" pitchFamily="49" charset="-122"/>
              </a:rPr>
              <a:t> &amp; (~PTE_V));</a:t>
            </a:r>
          </a:p>
          <a:p>
            <a:pPr marL="342900" lvl="0" indent="-342900">
              <a:buFont typeface="+mj-lt"/>
              <a:buAutoNum type="arabicPeriod" startAt="18"/>
            </a:pPr>
            <a:r>
              <a:rPr lang="en-GB" altLang="zh-CN" dirty="0">
                <a:latin typeface="楷体" panose="02010609060101010101" pitchFamily="49" charset="-122"/>
                <a:ea typeface="楷体" panose="02010609060101010101" pitchFamily="49" charset="-122"/>
              </a:rPr>
              <a:t>   // </a:t>
            </a:r>
            <a:r>
              <a:rPr lang="zh-CN" altLang="en-US" dirty="0">
                <a:latin typeface="楷体" panose="02010609060101010101" pitchFamily="49" charset="-122"/>
                <a:ea typeface="楷体" panose="02010609060101010101" pitchFamily="49" charset="-122"/>
              </a:rPr>
              <a:t>最后建立映射</a:t>
            </a:r>
          </a:p>
          <a:p>
            <a:pPr marL="342900" lvl="0" indent="-342900">
              <a:buFont typeface="+mj-lt"/>
              <a:buAutoNum type="arabicPeriod" startAt="18"/>
            </a:pPr>
            <a:r>
              <a:rPr lang="en-US" altLang="zh-CN" dirty="0">
                <a:latin typeface="楷体" panose="02010609060101010101" pitchFamily="49" charset="-122"/>
                <a:ea typeface="楷体" panose="02010609060101010101" pitchFamily="49" charset="-122"/>
              </a:rPr>
              <a:t>   </a:t>
            </a:r>
            <a:r>
              <a:rPr lang="en-GB" altLang="zh-CN" dirty="0" err="1">
                <a:latin typeface="楷体" panose="02010609060101010101" pitchFamily="49" charset="-122"/>
                <a:ea typeface="楷体" panose="02010609060101010101" pitchFamily="49" charset="-122"/>
              </a:rPr>
              <a:t>mappages</a:t>
            </a:r>
            <a:r>
              <a:rPr lang="en-GB" altLang="zh-CN" dirty="0">
                <a:latin typeface="楷体" panose="02010609060101010101" pitchFamily="49" charset="-122"/>
                <a:ea typeface="楷体" panose="02010609060101010101" pitchFamily="49" charset="-122"/>
              </a:rPr>
              <a:t>(proc-&gt;</a:t>
            </a:r>
            <a:r>
              <a:rPr lang="en-GB" altLang="zh-CN" dirty="0" err="1">
                <a:latin typeface="楷体" panose="02010609060101010101" pitchFamily="49" charset="-122"/>
                <a:ea typeface="楷体" panose="02010609060101010101" pitchFamily="49" charset="-122"/>
              </a:rPr>
              <a:t>pagetable</a:t>
            </a:r>
            <a:r>
              <a:rPr lang="en-GB" altLang="zh-CN" dirty="0">
                <a:latin typeface="楷体" panose="02010609060101010101" pitchFamily="49" charset="-122"/>
                <a:ea typeface="楷体" panose="02010609060101010101" pitchFamily="49" charset="-122"/>
              </a:rPr>
              <a:t>, </a:t>
            </a:r>
            <a:r>
              <a:rPr lang="en-GB" altLang="zh-CN" dirty="0" err="1">
                <a:latin typeface="楷体" panose="02010609060101010101" pitchFamily="49" charset="-122"/>
                <a:ea typeface="楷体" panose="02010609060101010101" pitchFamily="49" charset="-122"/>
              </a:rPr>
              <a:t>addr</a:t>
            </a:r>
            <a:r>
              <a:rPr lang="en-GB" altLang="zh-CN" dirty="0">
                <a:latin typeface="楷体" panose="02010609060101010101" pitchFamily="49" charset="-122"/>
                <a:ea typeface="楷体" panose="02010609060101010101" pitchFamily="49" charset="-122"/>
              </a:rPr>
              <a:t>, PGSIZE, (uint64)mem, PTE_PLV | PTE_P |        	PTE_W | PTE_MAT | PTE_D);</a:t>
            </a:r>
          </a:p>
          <a:p>
            <a:pPr marL="342900" lvl="0" indent="-342900">
              <a:buFont typeface="+mj-lt"/>
              <a:buAutoNum type="arabicPeriod" startAt="18"/>
            </a:pPr>
            <a:r>
              <a:rPr lang="en-GB" altLang="zh-CN" dirty="0">
                <a:latin typeface="楷体" panose="02010609060101010101" pitchFamily="49" charset="-122"/>
                <a:ea typeface="楷体" panose="02010609060101010101" pitchFamily="49" charset="-122"/>
              </a:rPr>
              <a:t>}</a:t>
            </a:r>
          </a:p>
        </p:txBody>
      </p:sp>
      <p:grpSp>
        <p:nvGrpSpPr>
          <p:cNvPr id="38" name="画布 312">
            <a:extLst>
              <a:ext uri="{FF2B5EF4-FFF2-40B4-BE49-F238E27FC236}">
                <a16:creationId xmlns:a16="http://schemas.microsoft.com/office/drawing/2014/main" id="{67BE2ED5-C85F-F47C-CCA9-B2D50D77062A}"/>
              </a:ext>
            </a:extLst>
          </p:cNvPr>
          <p:cNvGrpSpPr/>
          <p:nvPr/>
        </p:nvGrpSpPr>
        <p:grpSpPr>
          <a:xfrm>
            <a:off x="88441" y="5080924"/>
            <a:ext cx="8977690" cy="1150713"/>
            <a:chOff x="-11061" y="-96893"/>
            <a:chExt cx="5158740" cy="989330"/>
          </a:xfrm>
          <a:solidFill>
            <a:schemeClr val="bg1"/>
          </a:solidFill>
        </p:grpSpPr>
        <p:sp>
          <p:nvSpPr>
            <p:cNvPr id="39" name="矩形 38">
              <a:extLst>
                <a:ext uri="{FF2B5EF4-FFF2-40B4-BE49-F238E27FC236}">
                  <a16:creationId xmlns:a16="http://schemas.microsoft.com/office/drawing/2014/main" id="{B6814FBA-6152-7020-F58B-4FADC3FA631E}"/>
                </a:ext>
              </a:extLst>
            </p:cNvPr>
            <p:cNvSpPr/>
            <p:nvPr/>
          </p:nvSpPr>
          <p:spPr>
            <a:xfrm>
              <a:off x="-11061" y="-96893"/>
              <a:ext cx="5158740" cy="989330"/>
            </a:xfrm>
            <a:prstGeom prst="rect">
              <a:avLst/>
            </a:prstGeom>
            <a:grpFill/>
          </p:spPr>
        </p:sp>
        <p:sp>
          <p:nvSpPr>
            <p:cNvPr id="40" name="文本框 1711">
              <a:extLst>
                <a:ext uri="{FF2B5EF4-FFF2-40B4-BE49-F238E27FC236}">
                  <a16:creationId xmlns:a16="http://schemas.microsoft.com/office/drawing/2014/main" id="{BEBDE61C-2B03-7218-8271-49D92EA7997B}"/>
                </a:ext>
              </a:extLst>
            </p:cNvPr>
            <p:cNvSpPr txBox="1">
              <a:spLocks noChangeArrowheads="1"/>
            </p:cNvSpPr>
            <p:nvPr/>
          </p:nvSpPr>
          <p:spPr bwMode="auto">
            <a:xfrm>
              <a:off x="107301" y="638219"/>
              <a:ext cx="1128409" cy="231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zh-CN" dirty="0">
                  <a:solidFill>
                    <a:srgbClr val="FF0000"/>
                  </a:solidFill>
                  <a:effectLst/>
                  <a:latin typeface="+mn-lt"/>
                  <a:ea typeface="宋体" panose="02010600030101010101" pitchFamily="2" charset="-122"/>
                  <a:cs typeface="宋体" panose="02010600030101010101" pitchFamily="2" charset="-122"/>
                </a:rPr>
                <a:t>换出的页表项</a:t>
              </a:r>
              <a:r>
                <a:rPr lang="en-US" dirty="0">
                  <a:solidFill>
                    <a:srgbClr val="FF0000"/>
                  </a:solidFill>
                  <a:effectLst/>
                  <a:latin typeface="+mn-lt"/>
                  <a:ea typeface="宋体" panose="02010600030101010101" pitchFamily="2" charset="-122"/>
                  <a:cs typeface="宋体" panose="02010600030101010101" pitchFamily="2" charset="-122"/>
                </a:rPr>
                <a:t>PTE</a:t>
              </a:r>
              <a:r>
                <a:rPr lang="zh-CN" dirty="0">
                  <a:solidFill>
                    <a:srgbClr val="FF0000"/>
                  </a:solidFill>
                  <a:effectLst/>
                  <a:latin typeface="+mn-lt"/>
                  <a:ea typeface="宋体" panose="02010600030101010101" pitchFamily="2" charset="-122"/>
                  <a:cs typeface="宋体" panose="02010600030101010101" pitchFamily="2" charset="-122"/>
                </a:rPr>
                <a:t>内容</a:t>
              </a:r>
            </a:p>
          </p:txBody>
        </p:sp>
        <p:sp>
          <p:nvSpPr>
            <p:cNvPr id="41" name="文本框 1711">
              <a:extLst>
                <a:ext uri="{FF2B5EF4-FFF2-40B4-BE49-F238E27FC236}">
                  <a16:creationId xmlns:a16="http://schemas.microsoft.com/office/drawing/2014/main" id="{9F86EFB6-463C-BBBB-9A06-E9EEDC7DECA0}"/>
                </a:ext>
              </a:extLst>
            </p:cNvPr>
            <p:cNvSpPr txBox="1">
              <a:spLocks noChangeArrowheads="1"/>
            </p:cNvSpPr>
            <p:nvPr/>
          </p:nvSpPr>
          <p:spPr bwMode="auto">
            <a:xfrm>
              <a:off x="1363311" y="638219"/>
              <a:ext cx="2246017" cy="223507"/>
            </a:xfrm>
            <a:prstGeom prst="rect">
              <a:avLst/>
            </a:prstGeom>
            <a:grpFill/>
            <a:ln w="6350">
              <a:solidFill>
                <a:srgbClr val="4F81BD"/>
              </a:solidFill>
              <a:miter lim="800000"/>
              <a:headEnd/>
              <a:tailEnd/>
            </a:ln>
          </p:spPr>
          <p:txBody>
            <a:bodyPr rot="0" vert="horz" wrap="square" lIns="0" tIns="0" rIns="0" bIns="0" anchor="t" anchorCtr="0" upright="1">
              <a:noAutofit/>
            </a:bodyPr>
            <a:lstStyle/>
            <a:p>
              <a:pPr algn="ctr"/>
              <a:r>
                <a:rPr lang="en-US" dirty="0">
                  <a:effectLst/>
                  <a:latin typeface="+mn-lt"/>
                  <a:ea typeface="宋体" panose="02010600030101010101" pitchFamily="2" charset="-122"/>
                  <a:cs typeface="宋体" panose="02010600030101010101" pitchFamily="2" charset="-122"/>
                </a:rPr>
                <a:t>Block number in </a:t>
              </a:r>
              <a:r>
                <a:rPr lang="en-US" dirty="0" err="1">
                  <a:effectLst/>
                  <a:latin typeface="+mn-lt"/>
                  <a:ea typeface="宋体" panose="02010600030101010101" pitchFamily="2" charset="-122"/>
                  <a:cs typeface="宋体" panose="02010600030101010101" pitchFamily="2" charset="-122"/>
                </a:rPr>
                <a:t>swapdisk</a:t>
              </a:r>
              <a:endParaRPr lang="zh-CN" dirty="0">
                <a:effectLst/>
                <a:latin typeface="+mn-lt"/>
                <a:ea typeface="宋体" panose="02010600030101010101" pitchFamily="2" charset="-122"/>
                <a:cs typeface="宋体" panose="02010600030101010101" pitchFamily="2" charset="-122"/>
              </a:endParaRPr>
            </a:p>
          </p:txBody>
        </p:sp>
        <p:sp>
          <p:nvSpPr>
            <p:cNvPr id="42" name="文本框 1711">
              <a:extLst>
                <a:ext uri="{FF2B5EF4-FFF2-40B4-BE49-F238E27FC236}">
                  <a16:creationId xmlns:a16="http://schemas.microsoft.com/office/drawing/2014/main" id="{A0CA187C-BCDE-3C38-C3A4-2583568C16CC}"/>
                </a:ext>
              </a:extLst>
            </p:cNvPr>
            <p:cNvSpPr txBox="1">
              <a:spLocks noChangeArrowheads="1"/>
            </p:cNvSpPr>
            <p:nvPr/>
          </p:nvSpPr>
          <p:spPr bwMode="auto">
            <a:xfrm>
              <a:off x="3620128" y="638219"/>
              <a:ext cx="1437011" cy="223507"/>
            </a:xfrm>
            <a:prstGeom prst="rect">
              <a:avLst/>
            </a:prstGeom>
            <a:grpFill/>
            <a:ln w="6350">
              <a:solidFill>
                <a:srgbClr val="4F81BD"/>
              </a:solidFill>
              <a:miter lim="800000"/>
              <a:headEnd/>
              <a:tailEnd/>
            </a:ln>
          </p:spPr>
          <p:txBody>
            <a:bodyPr rot="0" vert="horz" wrap="square" lIns="0" tIns="0" rIns="0" bIns="0" anchor="t" anchorCtr="0" upright="1">
              <a:noAutofit/>
            </a:bodyPr>
            <a:lstStyle/>
            <a:p>
              <a:pPr algn="ctr"/>
              <a:r>
                <a:rPr lang="en-US" dirty="0">
                  <a:effectLst/>
                  <a:latin typeface="+mn-lt"/>
                  <a:ea typeface="宋体" panose="02010600030101010101" pitchFamily="2" charset="-122"/>
                  <a:cs typeface="宋体" panose="02010600030101010101" pitchFamily="2" charset="-122"/>
                </a:rPr>
                <a:t>Page flags (</a:t>
              </a:r>
              <a:r>
                <a:rPr lang="en-US" dirty="0">
                  <a:solidFill>
                    <a:srgbClr val="FF0000"/>
                  </a:solidFill>
                  <a:effectLst/>
                  <a:highlight>
                    <a:srgbClr val="FFFF00"/>
                  </a:highlight>
                  <a:latin typeface="+mn-lt"/>
                  <a:ea typeface="宋体" panose="02010600030101010101" pitchFamily="2" charset="-122"/>
                  <a:cs typeface="宋体" panose="02010600030101010101" pitchFamily="2" charset="-122"/>
                </a:rPr>
                <a:t>PTE_SWAPPED=1</a:t>
              </a:r>
              <a:r>
                <a:rPr lang="en-US" dirty="0">
                  <a:effectLst/>
                  <a:latin typeface="+mn-lt"/>
                  <a:ea typeface="宋体" panose="02010600030101010101" pitchFamily="2" charset="-122"/>
                  <a:cs typeface="宋体" panose="02010600030101010101" pitchFamily="2" charset="-122"/>
                </a:rPr>
                <a:t>)</a:t>
              </a:r>
              <a:endParaRPr lang="zh-CN" dirty="0">
                <a:effectLst/>
                <a:latin typeface="+mn-lt"/>
                <a:ea typeface="宋体" panose="02010600030101010101" pitchFamily="2" charset="-122"/>
                <a:cs typeface="宋体" panose="02010600030101010101" pitchFamily="2" charset="-122"/>
              </a:endParaRPr>
            </a:p>
          </p:txBody>
        </p:sp>
        <p:sp>
          <p:nvSpPr>
            <p:cNvPr id="43" name="文本框 1711">
              <a:extLst>
                <a:ext uri="{FF2B5EF4-FFF2-40B4-BE49-F238E27FC236}">
                  <a16:creationId xmlns:a16="http://schemas.microsoft.com/office/drawing/2014/main" id="{09467D98-5E48-BBFE-6C00-D4FD32257A34}"/>
                </a:ext>
              </a:extLst>
            </p:cNvPr>
            <p:cNvSpPr txBox="1">
              <a:spLocks noChangeArrowheads="1"/>
            </p:cNvSpPr>
            <p:nvPr/>
          </p:nvSpPr>
          <p:spPr bwMode="auto">
            <a:xfrm>
              <a:off x="1363311" y="104803"/>
              <a:ext cx="2246017" cy="223507"/>
            </a:xfrm>
            <a:prstGeom prst="rect">
              <a:avLst/>
            </a:prstGeom>
            <a:grpFill/>
            <a:ln w="6350">
              <a:solidFill>
                <a:srgbClr val="4F81BD"/>
              </a:solidFill>
              <a:miter lim="800000"/>
              <a:headEnd/>
              <a:tailEnd/>
            </a:ln>
          </p:spPr>
          <p:txBody>
            <a:bodyPr rot="0" vert="horz" wrap="square" lIns="0" tIns="0" rIns="0" bIns="0" anchor="t" anchorCtr="0" upright="1">
              <a:noAutofit/>
            </a:bodyPr>
            <a:lstStyle/>
            <a:p>
              <a:pPr algn="ctr"/>
              <a:r>
                <a:rPr lang="en-US" dirty="0">
                  <a:effectLst/>
                  <a:latin typeface="+mn-lt"/>
                  <a:ea typeface="宋体" panose="02010600030101010101" pitchFamily="2" charset="-122"/>
                  <a:cs typeface="宋体" panose="02010600030101010101" pitchFamily="2" charset="-122"/>
                </a:rPr>
                <a:t>Page physical address</a:t>
              </a:r>
              <a:endParaRPr lang="zh-CN" dirty="0">
                <a:effectLst/>
                <a:latin typeface="+mn-lt"/>
                <a:ea typeface="宋体" panose="02010600030101010101" pitchFamily="2" charset="-122"/>
                <a:cs typeface="宋体" panose="02010600030101010101" pitchFamily="2" charset="-122"/>
              </a:endParaRPr>
            </a:p>
          </p:txBody>
        </p:sp>
        <p:sp>
          <p:nvSpPr>
            <p:cNvPr id="44" name="文本框 1711">
              <a:extLst>
                <a:ext uri="{FF2B5EF4-FFF2-40B4-BE49-F238E27FC236}">
                  <a16:creationId xmlns:a16="http://schemas.microsoft.com/office/drawing/2014/main" id="{488033A9-ED1B-2A8B-2898-F6262D75F99A}"/>
                </a:ext>
              </a:extLst>
            </p:cNvPr>
            <p:cNvSpPr txBox="1">
              <a:spLocks noChangeArrowheads="1"/>
            </p:cNvSpPr>
            <p:nvPr/>
          </p:nvSpPr>
          <p:spPr bwMode="auto">
            <a:xfrm>
              <a:off x="3620128" y="104803"/>
              <a:ext cx="1437011" cy="223507"/>
            </a:xfrm>
            <a:prstGeom prst="rect">
              <a:avLst/>
            </a:prstGeom>
            <a:grpFill/>
            <a:ln w="6350">
              <a:solidFill>
                <a:srgbClr val="4F81BD"/>
              </a:solidFill>
              <a:miter lim="800000"/>
              <a:headEnd/>
              <a:tailEnd/>
            </a:ln>
          </p:spPr>
          <p:txBody>
            <a:bodyPr rot="0" vert="horz" wrap="square" lIns="0" tIns="0" rIns="0" bIns="0" anchor="t" anchorCtr="0" upright="1">
              <a:noAutofit/>
            </a:bodyPr>
            <a:lstStyle/>
            <a:p>
              <a:pPr algn="ctr"/>
              <a:r>
                <a:rPr lang="en-US" dirty="0">
                  <a:effectLst/>
                  <a:latin typeface="+mn-lt"/>
                  <a:ea typeface="宋体" panose="02010600030101010101" pitchFamily="2" charset="-122"/>
                  <a:cs typeface="宋体" panose="02010600030101010101" pitchFamily="2" charset="-122"/>
                </a:rPr>
                <a:t>Page flags (</a:t>
              </a:r>
              <a:r>
                <a:rPr lang="en-US" dirty="0">
                  <a:solidFill>
                    <a:srgbClr val="FF0000"/>
                  </a:solidFill>
                  <a:effectLst/>
                  <a:highlight>
                    <a:srgbClr val="FFFF00"/>
                  </a:highlight>
                  <a:latin typeface="+mn-lt"/>
                  <a:ea typeface="宋体" panose="02010600030101010101" pitchFamily="2" charset="-122"/>
                  <a:cs typeface="宋体" panose="02010600030101010101" pitchFamily="2" charset="-122"/>
                </a:rPr>
                <a:t>PTE_P=1</a:t>
              </a:r>
              <a:r>
                <a:rPr lang="en-US" dirty="0">
                  <a:effectLst/>
                  <a:latin typeface="+mn-lt"/>
                  <a:ea typeface="宋体" panose="02010600030101010101" pitchFamily="2" charset="-122"/>
                  <a:cs typeface="宋体" panose="02010600030101010101" pitchFamily="2" charset="-122"/>
                </a:rPr>
                <a:t>)</a:t>
              </a:r>
              <a:endParaRPr lang="zh-CN" dirty="0">
                <a:effectLst/>
                <a:latin typeface="+mn-lt"/>
                <a:ea typeface="宋体" panose="02010600030101010101" pitchFamily="2" charset="-122"/>
                <a:cs typeface="宋体" panose="02010600030101010101" pitchFamily="2" charset="-122"/>
              </a:endParaRPr>
            </a:p>
          </p:txBody>
        </p:sp>
        <p:sp>
          <p:nvSpPr>
            <p:cNvPr id="45" name="文本框 1711">
              <a:extLst>
                <a:ext uri="{FF2B5EF4-FFF2-40B4-BE49-F238E27FC236}">
                  <a16:creationId xmlns:a16="http://schemas.microsoft.com/office/drawing/2014/main" id="{846C7774-8995-CEA5-BEE2-3A41C7C76E8B}"/>
                </a:ext>
              </a:extLst>
            </p:cNvPr>
            <p:cNvSpPr txBox="1">
              <a:spLocks noChangeArrowheads="1"/>
            </p:cNvSpPr>
            <p:nvPr/>
          </p:nvSpPr>
          <p:spPr bwMode="auto">
            <a:xfrm>
              <a:off x="128246" y="97103"/>
              <a:ext cx="1107464" cy="5411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zh-CN" dirty="0">
                  <a:effectLst/>
                  <a:latin typeface="+mn-lt"/>
                  <a:ea typeface="宋体" panose="02010600030101010101" pitchFamily="2" charset="-122"/>
                  <a:cs typeface="宋体" panose="02010600030101010101" pitchFamily="2" charset="-122"/>
                </a:rPr>
                <a:t>有映射的页表项</a:t>
              </a:r>
              <a:r>
                <a:rPr lang="en-US" dirty="0">
                  <a:effectLst/>
                  <a:latin typeface="+mn-lt"/>
                  <a:ea typeface="宋体" panose="02010600030101010101" pitchFamily="2" charset="-122"/>
                  <a:cs typeface="宋体" panose="02010600030101010101" pitchFamily="2" charset="-122"/>
                </a:rPr>
                <a:t>PTE</a:t>
              </a:r>
              <a:r>
                <a:rPr lang="zh-CN" dirty="0">
                  <a:effectLst/>
                  <a:latin typeface="+mn-lt"/>
                  <a:ea typeface="宋体" panose="02010600030101010101" pitchFamily="2" charset="-122"/>
                  <a:cs typeface="宋体" panose="02010600030101010101" pitchFamily="2" charset="-122"/>
                </a:rPr>
                <a:t>内容</a:t>
              </a:r>
            </a:p>
          </p:txBody>
        </p:sp>
      </p:grpSp>
      <p:grpSp>
        <p:nvGrpSpPr>
          <p:cNvPr id="73" name="组合 72">
            <a:extLst>
              <a:ext uri="{FF2B5EF4-FFF2-40B4-BE49-F238E27FC236}">
                <a16:creationId xmlns:a16="http://schemas.microsoft.com/office/drawing/2014/main" id="{236C6F80-AC7F-0D8F-E710-E85F2D04B50B}"/>
              </a:ext>
            </a:extLst>
          </p:cNvPr>
          <p:cNvGrpSpPr/>
          <p:nvPr/>
        </p:nvGrpSpPr>
        <p:grpSpPr>
          <a:xfrm>
            <a:off x="1615030" y="781764"/>
            <a:ext cx="7341010" cy="5145537"/>
            <a:chOff x="1615030" y="781764"/>
            <a:chExt cx="7341010" cy="5145537"/>
          </a:xfrm>
        </p:grpSpPr>
        <p:grpSp>
          <p:nvGrpSpPr>
            <p:cNvPr id="30" name="组合 29">
              <a:extLst>
                <a:ext uri="{FF2B5EF4-FFF2-40B4-BE49-F238E27FC236}">
                  <a16:creationId xmlns:a16="http://schemas.microsoft.com/office/drawing/2014/main" id="{C5BCA979-1C6F-4F01-5B1C-C92B37051198}"/>
                </a:ext>
              </a:extLst>
            </p:cNvPr>
            <p:cNvGrpSpPr/>
            <p:nvPr/>
          </p:nvGrpSpPr>
          <p:grpSpPr>
            <a:xfrm>
              <a:off x="1615030" y="781764"/>
              <a:ext cx="7341010" cy="2929186"/>
              <a:chOff x="1629074" y="1620120"/>
              <a:chExt cx="7341010" cy="2929186"/>
            </a:xfrm>
          </p:grpSpPr>
          <p:sp>
            <p:nvSpPr>
              <p:cNvPr id="31" name="矩形: 圆角 30">
                <a:extLst>
                  <a:ext uri="{FF2B5EF4-FFF2-40B4-BE49-F238E27FC236}">
                    <a16:creationId xmlns:a16="http://schemas.microsoft.com/office/drawing/2014/main" id="{2DDDDED0-AC9E-2BBC-288D-1AEA1D4F8734}"/>
                  </a:ext>
                </a:extLst>
              </p:cNvPr>
              <p:cNvSpPr/>
              <p:nvPr/>
            </p:nvSpPr>
            <p:spPr bwMode="auto">
              <a:xfrm>
                <a:off x="1629074" y="4261286"/>
                <a:ext cx="1944136" cy="28802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dirty="0">
                  <a:ln>
                    <a:noFill/>
                  </a:ln>
                  <a:solidFill>
                    <a:schemeClr val="tx1"/>
                  </a:solidFill>
                  <a:effectLst/>
                  <a:latin typeface="Arial" panose="020B0604020202020204" pitchFamily="34" charset="0"/>
                </a:endParaRPr>
              </a:p>
            </p:txBody>
          </p:sp>
          <p:sp>
            <p:nvSpPr>
              <p:cNvPr id="32" name="文本框 31">
                <a:extLst>
                  <a:ext uri="{FF2B5EF4-FFF2-40B4-BE49-F238E27FC236}">
                    <a16:creationId xmlns:a16="http://schemas.microsoft.com/office/drawing/2014/main" id="{E841132F-FE49-01F3-5C5D-B90438A4CA8A}"/>
                  </a:ext>
                </a:extLst>
              </p:cNvPr>
              <p:cNvSpPr txBox="1"/>
              <p:nvPr/>
            </p:nvSpPr>
            <p:spPr>
              <a:xfrm>
                <a:off x="4103568" y="1620120"/>
                <a:ext cx="4866516" cy="584775"/>
              </a:xfrm>
              <a:prstGeom prst="rect">
                <a:avLst/>
              </a:prstGeom>
              <a:noFill/>
            </p:spPr>
            <p:txBody>
              <a:bodyPr wrap="square" rtlCol="0">
                <a:spAutoFit/>
              </a:bodyPr>
              <a:lstStyle/>
              <a:p>
                <a:r>
                  <a:rPr lang="zh-CN" altLang="en-US" dirty="0"/>
                  <a:t>想要访问的物理块被换出了，需要调用</a:t>
                </a:r>
                <a:r>
                  <a:rPr lang="en-US" altLang="zh-CN" dirty="0" err="1"/>
                  <a:t>swapin</a:t>
                </a:r>
                <a:r>
                  <a:rPr lang="zh-CN" altLang="en-US" dirty="0"/>
                  <a:t>，从磁盘上给拿回来。此时</a:t>
                </a:r>
                <a:r>
                  <a:rPr lang="en-US" altLang="zh-CN" dirty="0" err="1"/>
                  <a:t>pte</a:t>
                </a:r>
                <a:r>
                  <a:rPr lang="zh-CN" altLang="en-US" dirty="0"/>
                  <a:t>的高</a:t>
                </a:r>
                <a:r>
                  <a:rPr lang="en-US" altLang="zh-CN" dirty="0"/>
                  <a:t>20</a:t>
                </a:r>
                <a:r>
                  <a:rPr lang="zh-CN" altLang="en-US" dirty="0"/>
                  <a:t>位是存放的盘块号。</a:t>
                </a:r>
              </a:p>
            </p:txBody>
          </p:sp>
          <p:cxnSp>
            <p:nvCxnSpPr>
              <p:cNvPr id="33" name="直接箭头连接符 32">
                <a:extLst>
                  <a:ext uri="{FF2B5EF4-FFF2-40B4-BE49-F238E27FC236}">
                    <a16:creationId xmlns:a16="http://schemas.microsoft.com/office/drawing/2014/main" id="{AE974D95-EF16-860F-A0A4-3D4070E548FA}"/>
                  </a:ext>
                </a:extLst>
              </p:cNvPr>
              <p:cNvCxnSpPr>
                <a:cxnSpLocks/>
                <a:stCxn id="32" idx="2"/>
                <a:endCxn id="31" idx="3"/>
              </p:cNvCxnSpPr>
              <p:nvPr/>
            </p:nvCxnSpPr>
            <p:spPr bwMode="auto">
              <a:xfrm flipH="1">
                <a:off x="3573210" y="2204895"/>
                <a:ext cx="2963616" cy="2200401"/>
              </a:xfrm>
              <a:prstGeom prst="straightConnector1">
                <a:avLst/>
              </a:prstGeom>
              <a:solidFill>
                <a:schemeClr val="accent1"/>
              </a:solidFill>
              <a:ln w="9525" cap="flat" cmpd="sng" algn="ctr">
                <a:solidFill>
                  <a:schemeClr val="tx1"/>
                </a:solidFill>
                <a:prstDash val="solid"/>
                <a:round/>
                <a:headEnd type="none" w="med" len="med"/>
                <a:tailEnd type="triangle"/>
              </a:ln>
            </p:spPr>
          </p:cxnSp>
        </p:grpSp>
        <p:cxnSp>
          <p:nvCxnSpPr>
            <p:cNvPr id="59" name="直接箭头连接符 58">
              <a:extLst>
                <a:ext uri="{FF2B5EF4-FFF2-40B4-BE49-F238E27FC236}">
                  <a16:creationId xmlns:a16="http://schemas.microsoft.com/office/drawing/2014/main" id="{F21A9219-31A8-3143-5EFB-AE8AD0F7427B}"/>
                </a:ext>
              </a:extLst>
            </p:cNvPr>
            <p:cNvCxnSpPr>
              <a:cxnSpLocks/>
              <a:stCxn id="32" idx="2"/>
            </p:cNvCxnSpPr>
            <p:nvPr/>
          </p:nvCxnSpPr>
          <p:spPr bwMode="auto">
            <a:xfrm flipH="1">
              <a:off x="4370892" y="1366539"/>
              <a:ext cx="2151890" cy="4560762"/>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71" name="组合 70">
            <a:extLst>
              <a:ext uri="{FF2B5EF4-FFF2-40B4-BE49-F238E27FC236}">
                <a16:creationId xmlns:a16="http://schemas.microsoft.com/office/drawing/2014/main" id="{D35C1674-5570-8590-4040-6DC24F93283B}"/>
              </a:ext>
            </a:extLst>
          </p:cNvPr>
          <p:cNvGrpSpPr/>
          <p:nvPr/>
        </p:nvGrpSpPr>
        <p:grpSpPr>
          <a:xfrm>
            <a:off x="1828143" y="2199383"/>
            <a:ext cx="7386577" cy="3736567"/>
            <a:chOff x="1828143" y="2199383"/>
            <a:chExt cx="7386577" cy="3736567"/>
          </a:xfrm>
        </p:grpSpPr>
        <p:grpSp>
          <p:nvGrpSpPr>
            <p:cNvPr id="51" name="组合 50">
              <a:extLst>
                <a:ext uri="{FF2B5EF4-FFF2-40B4-BE49-F238E27FC236}">
                  <a16:creationId xmlns:a16="http://schemas.microsoft.com/office/drawing/2014/main" id="{4A23DA3E-008F-BBA0-2CF8-4B33C680A04B}"/>
                </a:ext>
              </a:extLst>
            </p:cNvPr>
            <p:cNvGrpSpPr/>
            <p:nvPr/>
          </p:nvGrpSpPr>
          <p:grpSpPr>
            <a:xfrm>
              <a:off x="1828143" y="2199383"/>
              <a:ext cx="7386577" cy="1996327"/>
              <a:chOff x="2065868" y="4286685"/>
              <a:chExt cx="7386577" cy="1996327"/>
            </a:xfrm>
          </p:grpSpPr>
          <p:sp>
            <p:nvSpPr>
              <p:cNvPr id="52" name="矩形: 圆角 51">
                <a:extLst>
                  <a:ext uri="{FF2B5EF4-FFF2-40B4-BE49-F238E27FC236}">
                    <a16:creationId xmlns:a16="http://schemas.microsoft.com/office/drawing/2014/main" id="{01BE1653-147B-4813-F49B-C37A0752E2F4}"/>
                  </a:ext>
                </a:extLst>
              </p:cNvPr>
              <p:cNvSpPr/>
              <p:nvPr/>
            </p:nvSpPr>
            <p:spPr bwMode="auto">
              <a:xfrm>
                <a:off x="2065868" y="4286685"/>
                <a:ext cx="2037699" cy="317205"/>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dirty="0">
                  <a:ln>
                    <a:noFill/>
                  </a:ln>
                  <a:solidFill>
                    <a:schemeClr val="tx1"/>
                  </a:solidFill>
                  <a:effectLst/>
                  <a:latin typeface="Arial" panose="020B0604020202020204" pitchFamily="34" charset="0"/>
                </a:endParaRPr>
              </a:p>
            </p:txBody>
          </p:sp>
          <p:sp>
            <p:nvSpPr>
              <p:cNvPr id="53" name="文本框 52">
                <a:extLst>
                  <a:ext uri="{FF2B5EF4-FFF2-40B4-BE49-F238E27FC236}">
                    <a16:creationId xmlns:a16="http://schemas.microsoft.com/office/drawing/2014/main" id="{88024535-091B-AAE1-FF09-71B288809545}"/>
                  </a:ext>
                </a:extLst>
              </p:cNvPr>
              <p:cNvSpPr txBox="1"/>
              <p:nvPr/>
            </p:nvSpPr>
            <p:spPr>
              <a:xfrm>
                <a:off x="4857100" y="5944458"/>
                <a:ext cx="4595345" cy="338554"/>
              </a:xfrm>
              <a:prstGeom prst="rect">
                <a:avLst/>
              </a:prstGeom>
              <a:noFill/>
            </p:spPr>
            <p:txBody>
              <a:bodyPr wrap="square" rtlCol="0">
                <a:spAutoFit/>
              </a:bodyPr>
              <a:lstStyle/>
              <a:p>
                <a:r>
                  <a:rPr lang="zh-CN" altLang="en-US" dirty="0"/>
                  <a:t>若为</a:t>
                </a:r>
                <a:r>
                  <a:rPr lang="en-US" altLang="zh-CN" dirty="0"/>
                  <a:t>1</a:t>
                </a:r>
                <a:r>
                  <a:rPr lang="zh-CN" altLang="en-US" dirty="0"/>
                  <a:t>，表示该页表项占有数据已经被换出到磁盘</a:t>
                </a:r>
              </a:p>
            </p:txBody>
          </p:sp>
          <p:cxnSp>
            <p:nvCxnSpPr>
              <p:cNvPr id="54" name="直接箭头连接符 53">
                <a:extLst>
                  <a:ext uri="{FF2B5EF4-FFF2-40B4-BE49-F238E27FC236}">
                    <a16:creationId xmlns:a16="http://schemas.microsoft.com/office/drawing/2014/main" id="{212E2CE8-FAC1-3494-A86E-0148C6F93431}"/>
                  </a:ext>
                </a:extLst>
              </p:cNvPr>
              <p:cNvCxnSpPr>
                <a:cxnSpLocks/>
                <a:stCxn id="53" idx="0"/>
                <a:endCxn id="52" idx="3"/>
              </p:cNvCxnSpPr>
              <p:nvPr/>
            </p:nvCxnSpPr>
            <p:spPr bwMode="auto">
              <a:xfrm flipH="1" flipV="1">
                <a:off x="4103567" y="4445288"/>
                <a:ext cx="3051206" cy="1499170"/>
              </a:xfrm>
              <a:prstGeom prst="straightConnector1">
                <a:avLst/>
              </a:prstGeom>
              <a:solidFill>
                <a:schemeClr val="accent1"/>
              </a:solidFill>
              <a:ln w="9525" cap="flat" cmpd="sng" algn="ctr">
                <a:solidFill>
                  <a:schemeClr val="tx1"/>
                </a:solidFill>
                <a:prstDash val="solid"/>
                <a:round/>
                <a:headEnd type="none" w="med" len="med"/>
                <a:tailEnd type="triangle"/>
              </a:ln>
            </p:spPr>
          </p:cxnSp>
        </p:grpSp>
        <p:cxnSp>
          <p:nvCxnSpPr>
            <p:cNvPr id="67" name="直接箭头连接符 66">
              <a:extLst>
                <a:ext uri="{FF2B5EF4-FFF2-40B4-BE49-F238E27FC236}">
                  <a16:creationId xmlns:a16="http://schemas.microsoft.com/office/drawing/2014/main" id="{7F04706C-D5CF-8B66-1FDF-C7C8E5E0C62D}"/>
                </a:ext>
              </a:extLst>
            </p:cNvPr>
            <p:cNvCxnSpPr>
              <a:cxnSpLocks/>
              <a:stCxn id="53" idx="2"/>
              <a:endCxn id="42" idx="0"/>
            </p:cNvCxnSpPr>
            <p:nvPr/>
          </p:nvCxnSpPr>
          <p:spPr bwMode="auto">
            <a:xfrm>
              <a:off x="6917048" y="4195710"/>
              <a:ext cx="741111" cy="1740240"/>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258735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1"/>
                                        </p:tgtEl>
                                        <p:attrNameLst>
                                          <p:attrName>style.visibility</p:attrName>
                                        </p:attrNameLst>
                                      </p:cBhvr>
                                      <p:to>
                                        <p:strVal val="visible"/>
                                      </p:to>
                                    </p:set>
                                    <p:anim calcmode="lin" valueType="num">
                                      <p:cBhvr additive="base">
                                        <p:cTn id="18" dur="500" fill="hold"/>
                                        <p:tgtEl>
                                          <p:spTgt spid="71"/>
                                        </p:tgtEl>
                                        <p:attrNameLst>
                                          <p:attrName>ppt_x</p:attrName>
                                        </p:attrNameLst>
                                      </p:cBhvr>
                                      <p:tavLst>
                                        <p:tav tm="0">
                                          <p:val>
                                            <p:strVal val="#ppt_x"/>
                                          </p:val>
                                        </p:tav>
                                        <p:tav tm="100000">
                                          <p:val>
                                            <p:strVal val="#ppt_x"/>
                                          </p:val>
                                        </p:tav>
                                      </p:tavLst>
                                    </p:anim>
                                    <p:anim calcmode="lin" valueType="num">
                                      <p:cBhvr additive="base">
                                        <p:cTn id="19"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3"/>
                                        </p:tgtEl>
                                        <p:attrNameLst>
                                          <p:attrName>style.visibility</p:attrName>
                                        </p:attrNameLst>
                                      </p:cBhvr>
                                      <p:to>
                                        <p:strVal val="visible"/>
                                      </p:to>
                                    </p:set>
                                    <p:anim calcmode="lin" valueType="num">
                                      <p:cBhvr additive="base">
                                        <p:cTn id="24" dur="500" fill="hold"/>
                                        <p:tgtEl>
                                          <p:spTgt spid="73"/>
                                        </p:tgtEl>
                                        <p:attrNameLst>
                                          <p:attrName>ppt_x</p:attrName>
                                        </p:attrNameLst>
                                      </p:cBhvr>
                                      <p:tavLst>
                                        <p:tav tm="0">
                                          <p:val>
                                            <p:strVal val="#ppt_x"/>
                                          </p:val>
                                        </p:tav>
                                        <p:tav tm="100000">
                                          <p:val>
                                            <p:strVal val="#ppt_x"/>
                                          </p:val>
                                        </p:tav>
                                      </p:tavLst>
                                    </p:anim>
                                    <p:anim calcmode="lin" valueType="num">
                                      <p:cBhvr additive="base">
                                        <p:cTn id="25"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732D891-3FBA-0446-D537-557CE6DA1303}"/>
              </a:ext>
            </a:extLst>
          </p:cNvPr>
          <p:cNvSpPr txBox="1"/>
          <p:nvPr/>
        </p:nvSpPr>
        <p:spPr>
          <a:xfrm>
            <a:off x="720132" y="1556870"/>
            <a:ext cx="7956153" cy="4770537"/>
          </a:xfrm>
          <a:prstGeom prst="rect">
            <a:avLst/>
          </a:prstGeom>
          <a:noFill/>
        </p:spPr>
        <p:txBody>
          <a:bodyPr wrap="square">
            <a:spAutoFit/>
          </a:bodyPr>
          <a:lstStyle/>
          <a:p>
            <a:pPr indent="266700" algn="ctr"/>
            <a:r>
              <a:rPr lang="zh-CN" altLang="en-US" sz="1600"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sz="1600" b="1" dirty="0">
                <a:effectLst/>
                <a:latin typeface="Calibri" panose="020F0502020204030204" pitchFamily="34" charset="0"/>
                <a:ea typeface="宋体" panose="02010600030101010101" pitchFamily="2" charset="-122"/>
                <a:cs typeface="Times New Roman" panose="02020603050405020304" pitchFamily="18" charset="0"/>
              </a:rPr>
              <a:t>4-1 kernel/</a:t>
            </a:r>
            <a:r>
              <a:rPr lang="en-US" altLang="zh-CN" sz="1600" b="1" dirty="0" err="1">
                <a:effectLst/>
                <a:latin typeface="Calibri" panose="020F0502020204030204" pitchFamily="34" charset="0"/>
                <a:ea typeface="宋体" panose="02010600030101010101" pitchFamily="2" charset="-122"/>
                <a:cs typeface="Times New Roman" panose="02020603050405020304" pitchFamily="18" charset="0"/>
              </a:rPr>
              <a:t>proc.c</a:t>
            </a:r>
            <a:r>
              <a:rPr lang="en-US" altLang="zh-CN" sz="1600" b="1" dirty="0">
                <a:effectLst/>
                <a:latin typeface="Calibri" panose="020F0502020204030204" pitchFamily="34" charset="0"/>
                <a:ea typeface="宋体" panose="02010600030101010101" pitchFamily="2" charset="-122"/>
                <a:cs typeface="Times New Roman" panose="02020603050405020304" pitchFamily="18" charset="0"/>
              </a:rPr>
              <a:t> </a:t>
            </a:r>
            <a:r>
              <a:rPr lang="en-GB" altLang="zh-CN" sz="1600" b="1" dirty="0">
                <a:effectLst/>
                <a:latin typeface="Calibri" panose="020F0502020204030204" pitchFamily="34" charset="0"/>
                <a:ea typeface="宋体" panose="02010600030101010101" pitchFamily="2" charset="-122"/>
                <a:cs typeface="Times New Roman" panose="02020603050405020304" pitchFamily="18" charset="0"/>
              </a:rPr>
              <a:t>clone()</a:t>
            </a:r>
            <a:endParaRPr lang="zh-CN" altLang="zh-CN" sz="1600" b="1" dirty="0">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a:t>
            </a:r>
            <a:r>
              <a:rPr lang="zh-CN" altLang="zh-CN" dirty="0">
                <a:latin typeface="楷体" panose="02010609060101010101" pitchFamily="49" charset="-122"/>
                <a:ea typeface="楷体" panose="02010609060101010101" pitchFamily="49" charset="-122"/>
                <a:cs typeface="Times New Roman" panose="02020603050405020304" pitchFamily="18" charset="0"/>
              </a:rPr>
              <a:t>调用</a:t>
            </a:r>
            <a:r>
              <a:rPr lang="en-US" altLang="zh-CN" dirty="0">
                <a:latin typeface="楷体" panose="02010609060101010101" pitchFamily="49" charset="-122"/>
                <a:ea typeface="楷体" panose="02010609060101010101" pitchFamily="49" charset="-122"/>
                <a:cs typeface="Times New Roman" panose="02020603050405020304" pitchFamily="18" charset="0"/>
              </a:rPr>
              <a:t>clone()</a:t>
            </a:r>
            <a:r>
              <a:rPr lang="zh-CN" altLang="zh-CN" dirty="0">
                <a:latin typeface="楷体" panose="02010609060101010101" pitchFamily="49" charset="-122"/>
                <a:ea typeface="楷体" panose="02010609060101010101" pitchFamily="49" charset="-122"/>
                <a:cs typeface="Times New Roman" panose="02020603050405020304" pitchFamily="18" charset="0"/>
              </a:rPr>
              <a:t>前需要分配好线程栈的内存空间，并通过</a:t>
            </a:r>
            <a:r>
              <a:rPr lang="en-US" altLang="zh-CN" dirty="0">
                <a:latin typeface="楷体" panose="02010609060101010101" pitchFamily="49" charset="-122"/>
                <a:ea typeface="楷体" panose="02010609060101010101" pitchFamily="49" charset="-122"/>
                <a:cs typeface="Times New Roman" panose="02020603050405020304" pitchFamily="18" charset="0"/>
              </a:rPr>
              <a:t>stack</a:t>
            </a:r>
            <a:r>
              <a:rPr lang="zh-CN" altLang="zh-CN" dirty="0">
                <a:latin typeface="楷体" panose="02010609060101010101" pitchFamily="49" charset="-122"/>
                <a:ea typeface="楷体" panose="02010609060101010101" pitchFamily="49" charset="-122"/>
                <a:cs typeface="Times New Roman" panose="02020603050405020304" pitchFamily="18" charset="0"/>
              </a:rPr>
              <a:t>参数传入</a:t>
            </a:r>
          </a:p>
          <a:p>
            <a:pPr marL="34290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int clone(void (*</a:t>
            </a:r>
            <a:r>
              <a:rPr lang="en-US" altLang="zh-CN" dirty="0" err="1">
                <a:latin typeface="楷体" panose="02010609060101010101" pitchFamily="49" charset="-122"/>
                <a:ea typeface="楷体" panose="02010609060101010101" pitchFamily="49" charset="-122"/>
                <a:cs typeface="Times New Roman" panose="02020603050405020304" pitchFamily="18" charset="0"/>
              </a:rPr>
              <a:t>fcn</a:t>
            </a:r>
            <a:r>
              <a:rPr lang="en-US" altLang="zh-CN" dirty="0">
                <a:latin typeface="楷体" panose="02010609060101010101" pitchFamily="49" charset="-122"/>
                <a:ea typeface="楷体" panose="02010609060101010101" pitchFamily="49" charset="-122"/>
                <a:cs typeface="Times New Roman" panose="02020603050405020304" pitchFamily="18" charset="0"/>
              </a:rPr>
              <a:t>)(void *), void *stack, void *</a:t>
            </a:r>
            <a:r>
              <a:rPr lang="en-US" altLang="zh-CN" dirty="0" err="1">
                <a:latin typeface="楷体" panose="02010609060101010101" pitchFamily="49" charset="-122"/>
                <a:ea typeface="楷体" panose="02010609060101010101" pitchFamily="49" charset="-122"/>
                <a:cs typeface="Times New Roman" panose="02020603050405020304" pitchFamily="18" charset="0"/>
              </a:rPr>
              <a:t>arg</a:t>
            </a:r>
            <a:r>
              <a:rPr lang="en-US" altLang="zh-CN" dirty="0">
                <a:latin typeface="楷体" panose="02010609060101010101" pitchFamily="49" charset="-122"/>
                <a:ea typeface="楷体" panose="02010609060101010101" pitchFamily="49" charset="-122"/>
                <a:cs typeface="Times New Roman" panose="02020603050405020304" pitchFamily="18" charset="0"/>
              </a:rPr>
              <a:t>) {  </a:t>
            </a:r>
            <a:endParaRPr lang="zh-CN" altLang="zh-CN" dirty="0">
              <a:latin typeface="楷体" panose="02010609060101010101" pitchFamily="49" charset="-122"/>
              <a:ea typeface="楷体" panose="02010609060101010101" pitchFamily="49" charset="-122"/>
              <a:cs typeface="Times New Roman" panose="02020603050405020304" pitchFamily="18" charset="0"/>
            </a:endParaRPr>
          </a:p>
          <a:p>
            <a:pPr marL="34290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struct proc *</a:t>
            </a:r>
            <a:r>
              <a:rPr lang="en-US" altLang="zh-CN" dirty="0" err="1">
                <a:latin typeface="楷体" panose="02010609060101010101" pitchFamily="49" charset="-122"/>
                <a:ea typeface="楷体" panose="02010609060101010101" pitchFamily="49" charset="-122"/>
                <a:cs typeface="Times New Roman" panose="02020603050405020304" pitchFamily="18" charset="0"/>
              </a:rPr>
              <a:t>curproc</a:t>
            </a:r>
            <a:r>
              <a:rPr lang="en-US" altLang="zh-CN" dirty="0">
                <a:latin typeface="楷体" panose="02010609060101010101" pitchFamily="49" charset="-122"/>
                <a:ea typeface="楷体" panose="02010609060101010101" pitchFamily="49" charset="-122"/>
                <a:cs typeface="Times New Roman" panose="02020603050405020304" pitchFamily="18" charset="0"/>
              </a:rPr>
              <a:t> = </a:t>
            </a:r>
            <a:r>
              <a:rPr lang="en-US" altLang="zh-CN" dirty="0" err="1">
                <a:latin typeface="楷体" panose="02010609060101010101" pitchFamily="49" charset="-122"/>
                <a:ea typeface="楷体" panose="02010609060101010101" pitchFamily="49" charset="-122"/>
                <a:cs typeface="Times New Roman" panose="02020603050405020304" pitchFamily="18" charset="0"/>
              </a:rPr>
              <a:t>myproc</a:t>
            </a: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zh-CN" altLang="zh-CN" dirty="0">
                <a:latin typeface="楷体" panose="02010609060101010101" pitchFamily="49" charset="-122"/>
                <a:ea typeface="楷体" panose="02010609060101010101" pitchFamily="49" charset="-122"/>
                <a:cs typeface="Times New Roman" panose="02020603050405020304" pitchFamily="18" charset="0"/>
              </a:rPr>
              <a:t>记录发出</a:t>
            </a:r>
            <a:r>
              <a:rPr lang="en-US" altLang="zh-CN" dirty="0">
                <a:latin typeface="楷体" panose="02010609060101010101" pitchFamily="49" charset="-122"/>
                <a:ea typeface="楷体" panose="02010609060101010101" pitchFamily="49" charset="-122"/>
                <a:cs typeface="Times New Roman" panose="02020603050405020304" pitchFamily="18" charset="0"/>
              </a:rPr>
              <a:t>clone</a:t>
            </a:r>
            <a:r>
              <a:rPr lang="zh-CN" altLang="zh-CN" dirty="0">
                <a:latin typeface="楷体" panose="02010609060101010101" pitchFamily="49" charset="-122"/>
                <a:ea typeface="楷体" panose="02010609060101010101" pitchFamily="49" charset="-122"/>
                <a:cs typeface="Times New Roman" panose="02020603050405020304" pitchFamily="18" charset="0"/>
              </a:rPr>
              <a:t>的进程</a:t>
            </a:r>
          </a:p>
          <a:p>
            <a:pPr marL="34290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struct proc *np;</a:t>
            </a:r>
            <a:endParaRPr lang="zh-CN" altLang="zh-CN" dirty="0">
              <a:latin typeface="楷体" panose="02010609060101010101" pitchFamily="49" charset="-122"/>
              <a:ea typeface="楷体" panose="02010609060101010101" pitchFamily="49" charset="-122"/>
              <a:cs typeface="Times New Roman" panose="02020603050405020304" pitchFamily="18" charset="0"/>
            </a:endParaRPr>
          </a:p>
          <a:p>
            <a:pPr marL="34290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if ((np = </a:t>
            </a:r>
            <a:r>
              <a:rPr lang="en-US" altLang="zh-CN" dirty="0" err="1">
                <a:latin typeface="楷体" panose="02010609060101010101" pitchFamily="49" charset="-122"/>
                <a:ea typeface="楷体" panose="02010609060101010101" pitchFamily="49" charset="-122"/>
                <a:cs typeface="Times New Roman" panose="02020603050405020304" pitchFamily="18" charset="0"/>
              </a:rPr>
              <a:t>allocproc</a:t>
            </a:r>
            <a:r>
              <a:rPr lang="en-US" altLang="zh-CN" dirty="0">
                <a:latin typeface="楷体" panose="02010609060101010101" pitchFamily="49" charset="-122"/>
                <a:ea typeface="楷体" panose="02010609060101010101" pitchFamily="49" charset="-122"/>
                <a:cs typeface="Times New Roman" panose="02020603050405020304" pitchFamily="18" charset="0"/>
              </a:rPr>
              <a:t>()) == 0)        //</a:t>
            </a:r>
            <a:r>
              <a:rPr lang="zh-CN" altLang="zh-CN" dirty="0">
                <a:latin typeface="楷体" panose="02010609060101010101" pitchFamily="49" charset="-122"/>
                <a:ea typeface="楷体" panose="02010609060101010101" pitchFamily="49" charset="-122"/>
                <a:cs typeface="Times New Roman" panose="02020603050405020304" pitchFamily="18" charset="0"/>
              </a:rPr>
              <a:t>为新线程分配</a:t>
            </a:r>
            <a:r>
              <a:rPr lang="en-US" altLang="zh-CN" dirty="0">
                <a:latin typeface="楷体" panose="02010609060101010101" pitchFamily="49" charset="-122"/>
                <a:ea typeface="楷体" panose="02010609060101010101" pitchFamily="49" charset="-122"/>
                <a:cs typeface="Times New Roman" panose="02020603050405020304" pitchFamily="18" charset="0"/>
              </a:rPr>
              <a:t>PCB/TCB</a:t>
            </a:r>
            <a:endParaRPr lang="zh-CN" altLang="zh-CN" dirty="0">
              <a:latin typeface="楷体" panose="02010609060101010101" pitchFamily="49" charset="-122"/>
              <a:ea typeface="楷体" panose="02010609060101010101" pitchFamily="49" charset="-122"/>
              <a:cs typeface="Times New Roman" panose="02020603050405020304" pitchFamily="18" charset="0"/>
            </a:endParaRPr>
          </a:p>
          <a:p>
            <a:pPr marL="34290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return -1;</a:t>
            </a:r>
            <a:endParaRPr lang="zh-CN" altLang="zh-CN" dirty="0">
              <a:latin typeface="楷体" panose="02010609060101010101" pitchFamily="49" charset="-122"/>
              <a:ea typeface="楷体" panose="02010609060101010101" pitchFamily="49" charset="-122"/>
              <a:cs typeface="Times New Roman" panose="02020603050405020304" pitchFamily="18" charset="0"/>
            </a:endParaRPr>
          </a:p>
          <a:p>
            <a:pPr marL="34290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np-&gt;</a:t>
            </a:r>
            <a:r>
              <a:rPr lang="en-US" altLang="zh-CN" dirty="0" err="1">
                <a:latin typeface="楷体" panose="02010609060101010101" pitchFamily="49" charset="-122"/>
                <a:ea typeface="楷体" panose="02010609060101010101" pitchFamily="49" charset="-122"/>
                <a:cs typeface="Times New Roman" panose="02020603050405020304" pitchFamily="18" charset="0"/>
              </a:rPr>
              <a:t>pagetable</a:t>
            </a:r>
            <a:r>
              <a:rPr lang="en-US" altLang="zh-CN" dirty="0">
                <a:latin typeface="楷体" panose="02010609060101010101" pitchFamily="49" charset="-122"/>
                <a:ea typeface="楷体" panose="02010609060101010101" pitchFamily="49" charset="-122"/>
                <a:cs typeface="Times New Roman" panose="02020603050405020304" pitchFamily="18" charset="0"/>
              </a:rPr>
              <a:t> = </a:t>
            </a:r>
            <a:r>
              <a:rPr lang="en-US" altLang="zh-CN" dirty="0" err="1">
                <a:latin typeface="楷体" panose="02010609060101010101" pitchFamily="49" charset="-122"/>
                <a:ea typeface="楷体" panose="02010609060101010101" pitchFamily="49" charset="-122"/>
                <a:cs typeface="Times New Roman" panose="02020603050405020304" pitchFamily="18" charset="0"/>
              </a:rPr>
              <a:t>curproc</a:t>
            </a:r>
            <a:r>
              <a:rPr lang="en-US" altLang="zh-CN" dirty="0">
                <a:latin typeface="楷体" panose="02010609060101010101" pitchFamily="49" charset="-122"/>
                <a:ea typeface="楷体" panose="02010609060101010101" pitchFamily="49" charset="-122"/>
                <a:cs typeface="Times New Roman" panose="02020603050405020304" pitchFamily="18" charset="0"/>
              </a:rPr>
              <a:t>-&gt;</a:t>
            </a:r>
            <a:r>
              <a:rPr lang="en-US" altLang="zh-CN" dirty="0" err="1">
                <a:latin typeface="楷体" panose="02010609060101010101" pitchFamily="49" charset="-122"/>
                <a:ea typeface="楷体" panose="02010609060101010101" pitchFamily="49" charset="-122"/>
                <a:cs typeface="Times New Roman" panose="02020603050405020304" pitchFamily="18" charset="0"/>
              </a:rPr>
              <a:t>pagetable</a:t>
            </a: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zh-CN" altLang="zh-CN" dirty="0">
                <a:latin typeface="楷体" panose="02010609060101010101" pitchFamily="49" charset="-122"/>
                <a:ea typeface="楷体" panose="02010609060101010101" pitchFamily="49" charset="-122"/>
                <a:cs typeface="Times New Roman" panose="02020603050405020304" pitchFamily="18" charset="0"/>
              </a:rPr>
              <a:t>线程间共用同一个页表</a:t>
            </a:r>
          </a:p>
          <a:p>
            <a:pPr marL="34290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if((np-&gt;</a:t>
            </a:r>
            <a:r>
              <a:rPr lang="en-US" altLang="zh-CN" dirty="0" err="1">
                <a:latin typeface="楷体" panose="02010609060101010101" pitchFamily="49" charset="-122"/>
                <a:ea typeface="楷体" panose="02010609060101010101" pitchFamily="49" charset="-122"/>
                <a:cs typeface="Times New Roman" panose="02020603050405020304" pitchFamily="18" charset="0"/>
              </a:rPr>
              <a:t>trapframe</a:t>
            </a:r>
            <a:r>
              <a:rPr lang="en-US" altLang="zh-CN" dirty="0">
                <a:latin typeface="楷体" panose="02010609060101010101" pitchFamily="49" charset="-122"/>
                <a:ea typeface="楷体" panose="02010609060101010101" pitchFamily="49" charset="-122"/>
                <a:cs typeface="Times New Roman" panose="02020603050405020304" pitchFamily="18" charset="0"/>
              </a:rPr>
              <a:t> = (struct </a:t>
            </a:r>
            <a:r>
              <a:rPr lang="en-US" altLang="zh-CN" dirty="0" err="1">
                <a:latin typeface="楷体" panose="02010609060101010101" pitchFamily="49" charset="-122"/>
                <a:ea typeface="楷体" panose="02010609060101010101" pitchFamily="49" charset="-122"/>
                <a:cs typeface="Times New Roman" panose="02020603050405020304" pitchFamily="18" charset="0"/>
              </a:rPr>
              <a:t>trapframe</a:t>
            </a: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latin typeface="楷体" panose="02010609060101010101" pitchFamily="49" charset="-122"/>
                <a:ea typeface="楷体" panose="02010609060101010101" pitchFamily="49" charset="-122"/>
                <a:cs typeface="Times New Roman" panose="02020603050405020304" pitchFamily="18" charset="0"/>
              </a:rPr>
              <a:t>kalloc</a:t>
            </a:r>
            <a:r>
              <a:rPr lang="en-US" altLang="zh-CN" dirty="0">
                <a:latin typeface="楷体" panose="02010609060101010101" pitchFamily="49" charset="-122"/>
                <a:ea typeface="楷体" panose="02010609060101010101" pitchFamily="49" charset="-122"/>
                <a:cs typeface="Times New Roman" panose="02020603050405020304" pitchFamily="18" charset="0"/>
              </a:rPr>
              <a:t>()) == 0){    //</a:t>
            </a:r>
            <a:r>
              <a:rPr lang="zh-CN" altLang="zh-CN" dirty="0">
                <a:latin typeface="楷体" panose="02010609060101010101" pitchFamily="49" charset="-122"/>
                <a:ea typeface="楷体" panose="02010609060101010101" pitchFamily="49" charset="-122"/>
                <a:cs typeface="Times New Roman" panose="02020603050405020304" pitchFamily="18" charset="0"/>
              </a:rPr>
              <a:t>分配线程内核栈空间</a:t>
            </a:r>
          </a:p>
          <a:p>
            <a:pPr marL="34290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latin typeface="楷体" panose="02010609060101010101" pitchFamily="49" charset="-122"/>
                <a:ea typeface="楷体" panose="02010609060101010101" pitchFamily="49" charset="-122"/>
                <a:cs typeface="Times New Roman" panose="02020603050405020304" pitchFamily="18" charset="0"/>
              </a:rPr>
              <a:t>freeproc</a:t>
            </a:r>
            <a:r>
              <a:rPr lang="en-US" altLang="zh-CN" dirty="0">
                <a:latin typeface="楷体" panose="02010609060101010101" pitchFamily="49" charset="-122"/>
                <a:ea typeface="楷体" panose="02010609060101010101" pitchFamily="49" charset="-122"/>
                <a:cs typeface="Times New Roman" panose="02020603050405020304" pitchFamily="18" charset="0"/>
              </a:rPr>
              <a:t>(np);</a:t>
            </a:r>
            <a:endParaRPr lang="zh-CN" altLang="zh-CN" dirty="0">
              <a:latin typeface="楷体" panose="02010609060101010101" pitchFamily="49" charset="-122"/>
              <a:ea typeface="楷体" panose="02010609060101010101" pitchFamily="49" charset="-122"/>
              <a:cs typeface="Times New Roman" panose="02020603050405020304" pitchFamily="18" charset="0"/>
            </a:endParaRPr>
          </a:p>
          <a:p>
            <a:pPr marL="34290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release(&amp;np-&gt;lock);</a:t>
            </a:r>
            <a:endParaRPr lang="zh-CN" altLang="zh-CN" dirty="0">
              <a:latin typeface="楷体" panose="02010609060101010101" pitchFamily="49" charset="-122"/>
              <a:ea typeface="楷体" panose="02010609060101010101" pitchFamily="49" charset="-122"/>
              <a:cs typeface="Times New Roman" panose="02020603050405020304" pitchFamily="18" charset="0"/>
            </a:endParaRPr>
          </a:p>
          <a:p>
            <a:pPr marL="34290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return 0;</a:t>
            </a:r>
            <a:endParaRPr lang="zh-CN" altLang="zh-CN" dirty="0">
              <a:latin typeface="楷体" panose="02010609060101010101" pitchFamily="49" charset="-122"/>
              <a:ea typeface="楷体" panose="02010609060101010101" pitchFamily="49" charset="-122"/>
              <a:cs typeface="Times New Roman" panose="02020603050405020304" pitchFamily="18" charset="0"/>
            </a:endParaRPr>
          </a:p>
          <a:p>
            <a:pPr marL="34290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18"/>
            </a:pPr>
            <a:r>
              <a:rPr lang="en-US" altLang="zh-CN" dirty="0">
                <a:latin typeface="楷体" panose="02010609060101010101" pitchFamily="49" charset="-122"/>
                <a:ea typeface="楷体" panose="02010609060101010101" pitchFamily="49" charset="-122"/>
                <a:cs typeface="Times New Roman" panose="02020603050405020304" pitchFamily="18" charset="0"/>
              </a:rPr>
              <a:t>  np-&gt;</a:t>
            </a:r>
            <a:r>
              <a:rPr lang="en-US" altLang="zh-CN" dirty="0" err="1">
                <a:latin typeface="楷体" panose="02010609060101010101" pitchFamily="49" charset="-122"/>
                <a:ea typeface="楷体" panose="02010609060101010101" pitchFamily="49" charset="-122"/>
                <a:cs typeface="Times New Roman" panose="02020603050405020304" pitchFamily="18" charset="0"/>
              </a:rPr>
              <a:t>sz</a:t>
            </a:r>
            <a:r>
              <a:rPr lang="en-US" altLang="zh-CN" dirty="0">
                <a:latin typeface="楷体" panose="02010609060101010101" pitchFamily="49" charset="-122"/>
                <a:ea typeface="楷体" panose="02010609060101010101" pitchFamily="49" charset="-122"/>
                <a:cs typeface="Times New Roman" panose="02020603050405020304" pitchFamily="18" charset="0"/>
              </a:rPr>
              <a:t> = </a:t>
            </a:r>
            <a:r>
              <a:rPr lang="en-US" altLang="zh-CN" dirty="0" err="1">
                <a:latin typeface="楷体" panose="02010609060101010101" pitchFamily="49" charset="-122"/>
                <a:ea typeface="楷体" panose="02010609060101010101" pitchFamily="49" charset="-122"/>
                <a:cs typeface="Times New Roman" panose="02020603050405020304" pitchFamily="18" charset="0"/>
              </a:rPr>
              <a:t>curproc</a:t>
            </a:r>
            <a:r>
              <a:rPr lang="en-US" altLang="zh-CN" dirty="0">
                <a:latin typeface="楷体" panose="02010609060101010101" pitchFamily="49" charset="-122"/>
                <a:ea typeface="楷体" panose="02010609060101010101" pitchFamily="49" charset="-122"/>
                <a:cs typeface="Times New Roman" panose="02020603050405020304" pitchFamily="18" charset="0"/>
              </a:rPr>
              <a:t>-&gt;</a:t>
            </a:r>
            <a:r>
              <a:rPr lang="en-US" altLang="zh-CN" dirty="0" err="1">
                <a:latin typeface="楷体" panose="02010609060101010101" pitchFamily="49" charset="-122"/>
                <a:ea typeface="楷体" panose="02010609060101010101" pitchFamily="49" charset="-122"/>
                <a:cs typeface="Times New Roman" panose="02020603050405020304" pitchFamily="18" charset="0"/>
              </a:rPr>
              <a:t>sz</a:t>
            </a:r>
            <a:r>
              <a:rPr lang="en-US" altLang="zh-CN" dirty="0">
                <a:latin typeface="楷体" panose="02010609060101010101" pitchFamily="49" charset="-122"/>
                <a:ea typeface="楷体" panose="02010609060101010101" pitchFamily="49" charset="-122"/>
                <a:cs typeface="Times New Roman" panose="02020603050405020304" pitchFamily="18" charset="0"/>
              </a:rPr>
              <a:t>;</a:t>
            </a:r>
            <a:endParaRPr lang="zh-CN" altLang="zh-CN" dirty="0">
              <a:latin typeface="楷体" panose="02010609060101010101" pitchFamily="49" charset="-122"/>
              <a:ea typeface="楷体" panose="02010609060101010101" pitchFamily="49" charset="-122"/>
              <a:cs typeface="Times New Roman" panose="02020603050405020304" pitchFamily="18" charset="0"/>
            </a:endParaRPr>
          </a:p>
          <a:p>
            <a:pPr marL="342900" indent="-342900" algn="just">
              <a:buFont typeface="+mj-lt"/>
              <a:buAutoNum type="arabicPeriod" startAt="18"/>
            </a:pPr>
            <a:r>
              <a:rPr lang="en-US" altLang="zh-CN" dirty="0">
                <a:latin typeface="楷体" panose="02010609060101010101" pitchFamily="49" charset="-122"/>
                <a:ea typeface="楷体" panose="02010609060101010101" pitchFamily="49" charset="-122"/>
                <a:cs typeface="Times New Roman" panose="02020603050405020304" pitchFamily="18" charset="0"/>
              </a:rPr>
              <a:t>  np-&gt;</a:t>
            </a:r>
            <a:r>
              <a:rPr lang="en-US" altLang="zh-CN" dirty="0" err="1">
                <a:latin typeface="楷体" panose="02010609060101010101" pitchFamily="49" charset="-122"/>
                <a:ea typeface="楷体" panose="02010609060101010101" pitchFamily="49" charset="-122"/>
                <a:cs typeface="Times New Roman" panose="02020603050405020304" pitchFamily="18" charset="0"/>
              </a:rPr>
              <a:t>pthread</a:t>
            </a:r>
            <a:r>
              <a:rPr lang="en-US" altLang="zh-CN" dirty="0">
                <a:latin typeface="楷体" panose="02010609060101010101" pitchFamily="49" charset="-122"/>
                <a:ea typeface="楷体" panose="02010609060101010101" pitchFamily="49" charset="-122"/>
                <a:cs typeface="Times New Roman" panose="02020603050405020304" pitchFamily="18" charset="0"/>
              </a:rPr>
              <a:t> = </a:t>
            </a:r>
            <a:r>
              <a:rPr lang="en-US" altLang="zh-CN" dirty="0" err="1">
                <a:latin typeface="楷体" panose="02010609060101010101" pitchFamily="49" charset="-122"/>
                <a:ea typeface="楷体" panose="02010609060101010101" pitchFamily="49" charset="-122"/>
                <a:cs typeface="Times New Roman" panose="02020603050405020304" pitchFamily="18" charset="0"/>
              </a:rPr>
              <a:t>curproc</a:t>
            </a:r>
            <a:r>
              <a:rPr lang="en-US" altLang="zh-CN" dirty="0">
                <a:latin typeface="楷体" panose="02010609060101010101" pitchFamily="49" charset="-122"/>
                <a:ea typeface="楷体" panose="02010609060101010101" pitchFamily="49" charset="-122"/>
                <a:cs typeface="Times New Roman" panose="02020603050405020304" pitchFamily="18" charset="0"/>
              </a:rPr>
              <a:t>;          // exit</a:t>
            </a:r>
            <a:r>
              <a:rPr lang="zh-CN" altLang="zh-CN" dirty="0">
                <a:latin typeface="楷体" panose="02010609060101010101" pitchFamily="49" charset="-122"/>
                <a:ea typeface="楷体" panose="02010609060101010101" pitchFamily="49" charset="-122"/>
                <a:cs typeface="Times New Roman" panose="02020603050405020304" pitchFamily="18" charset="0"/>
              </a:rPr>
              <a:t>时用于找到父线程并唤醒</a:t>
            </a:r>
          </a:p>
          <a:p>
            <a:pPr marL="342900" indent="-342900" algn="just">
              <a:buFont typeface="+mj-lt"/>
              <a:buAutoNum type="arabicPeriod" startAt="18"/>
            </a:pPr>
            <a:r>
              <a:rPr lang="en-US" altLang="zh-CN" dirty="0">
                <a:latin typeface="楷体" panose="02010609060101010101" pitchFamily="49" charset="-122"/>
                <a:ea typeface="楷体" panose="02010609060101010101" pitchFamily="49" charset="-122"/>
                <a:cs typeface="Times New Roman" panose="02020603050405020304" pitchFamily="18" charset="0"/>
              </a:rPr>
              <a:t>  np-&gt;</a:t>
            </a:r>
            <a:r>
              <a:rPr lang="en-US" altLang="zh-CN" dirty="0" err="1">
                <a:latin typeface="楷体" panose="02010609060101010101" pitchFamily="49" charset="-122"/>
                <a:ea typeface="楷体" panose="02010609060101010101" pitchFamily="49" charset="-122"/>
                <a:cs typeface="Times New Roman" panose="02020603050405020304" pitchFamily="18" charset="0"/>
              </a:rPr>
              <a:t>ustack</a:t>
            </a:r>
            <a:r>
              <a:rPr lang="en-US" altLang="zh-CN" dirty="0">
                <a:latin typeface="楷体" panose="02010609060101010101" pitchFamily="49" charset="-122"/>
                <a:ea typeface="楷体" panose="02010609060101010101" pitchFamily="49" charset="-122"/>
                <a:cs typeface="Times New Roman" panose="02020603050405020304" pitchFamily="18" charset="0"/>
              </a:rPr>
              <a:t> = stack;             // </a:t>
            </a:r>
            <a:r>
              <a:rPr lang="zh-CN" altLang="zh-CN" dirty="0">
                <a:latin typeface="楷体" panose="02010609060101010101" pitchFamily="49" charset="-122"/>
                <a:ea typeface="楷体" panose="02010609060101010101" pitchFamily="49" charset="-122"/>
                <a:cs typeface="Times New Roman" panose="02020603050405020304" pitchFamily="18" charset="0"/>
              </a:rPr>
              <a:t>设置自己的线程栈</a:t>
            </a:r>
          </a:p>
          <a:p>
            <a:pPr marL="342900" indent="-342900" algn="just">
              <a:buFont typeface="+mj-lt"/>
              <a:buAutoNum type="arabicPeriod" startAt="18"/>
            </a:pPr>
            <a:r>
              <a:rPr lang="en-US" altLang="zh-CN" dirty="0">
                <a:latin typeface="楷体" panose="02010609060101010101" pitchFamily="49" charset="-122"/>
                <a:ea typeface="楷体" panose="02010609060101010101" pitchFamily="49" charset="-122"/>
                <a:cs typeface="Times New Roman" panose="02020603050405020304" pitchFamily="18" charset="0"/>
              </a:rPr>
              <a:t>  np-&gt;parent = 0;</a:t>
            </a:r>
            <a:endParaRPr lang="zh-CN" altLang="zh-CN" dirty="0">
              <a:latin typeface="楷体" panose="02010609060101010101" pitchFamily="49" charset="-122"/>
              <a:ea typeface="楷体" panose="02010609060101010101" pitchFamily="49" charset="-122"/>
              <a:cs typeface="Times New Roman" panose="02020603050405020304" pitchFamily="18" charset="0"/>
            </a:endParaRPr>
          </a:p>
          <a:p>
            <a:pPr marL="342900" indent="-342900" algn="just">
              <a:buFont typeface="+mj-lt"/>
              <a:buAutoNum type="arabicPeriod"/>
            </a:pP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p:txBody>
      </p:sp>
      <p:sp>
        <p:nvSpPr>
          <p:cNvPr id="2" name="标题 1">
            <a:extLst>
              <a:ext uri="{FF2B5EF4-FFF2-40B4-BE49-F238E27FC236}">
                <a16:creationId xmlns:a16="http://schemas.microsoft.com/office/drawing/2014/main" id="{06CB4F22-1BAE-48F0-373D-C2F7570FDCAB}"/>
              </a:ext>
            </a:extLst>
          </p:cNvPr>
          <p:cNvSpPr>
            <a:spLocks noGrp="1"/>
          </p:cNvSpPr>
          <p:nvPr>
            <p:ph type="title"/>
          </p:nvPr>
        </p:nvSpPr>
        <p:spPr>
          <a:xfrm>
            <a:off x="684530" y="385467"/>
            <a:ext cx="8260080" cy="523220"/>
          </a:xfrm>
        </p:spPr>
        <p:txBody>
          <a:bodyPr/>
          <a:lstStyle/>
          <a:p>
            <a:r>
              <a:rPr lang="en-US" altLang="zh-CN" sz="2800" dirty="0"/>
              <a:t>4.1.2.	</a:t>
            </a:r>
            <a:r>
              <a:rPr lang="en-GB" altLang="zh-CN" sz="2800" dirty="0" err="1"/>
              <a:t>sys_clone</a:t>
            </a:r>
            <a:r>
              <a:rPr lang="zh-CN" altLang="en-US" sz="2800" dirty="0"/>
              <a:t>和</a:t>
            </a:r>
            <a:r>
              <a:rPr lang="en-GB" altLang="zh-CN" sz="2800" dirty="0" err="1"/>
              <a:t>sys_join</a:t>
            </a:r>
            <a:r>
              <a:rPr lang="zh-CN" altLang="en-US" sz="2800" dirty="0"/>
              <a:t>系统调用</a:t>
            </a:r>
          </a:p>
        </p:txBody>
      </p:sp>
      <p:sp>
        <p:nvSpPr>
          <p:cNvPr id="4" name="内容占位符 2">
            <a:extLst>
              <a:ext uri="{FF2B5EF4-FFF2-40B4-BE49-F238E27FC236}">
                <a16:creationId xmlns:a16="http://schemas.microsoft.com/office/drawing/2014/main" id="{AE9E09FA-0BFD-DB87-408D-A9C78DE7AB8A}"/>
              </a:ext>
            </a:extLst>
          </p:cNvPr>
          <p:cNvSpPr>
            <a:spLocks noGrp="1"/>
          </p:cNvSpPr>
          <p:nvPr>
            <p:ph idx="1"/>
          </p:nvPr>
        </p:nvSpPr>
        <p:spPr>
          <a:xfrm>
            <a:off x="684530" y="1125857"/>
            <a:ext cx="8271510" cy="431013"/>
          </a:xfrm>
        </p:spPr>
        <p:txBody>
          <a:bodyPr/>
          <a:lstStyle/>
          <a:p>
            <a:r>
              <a:rPr lang="zh-CN" altLang="en-US" sz="2400" dirty="0"/>
              <a:t>创建线程</a:t>
            </a:r>
          </a:p>
          <a:p>
            <a:endParaRPr lang="zh-CN" altLang="en-US" sz="2400" dirty="0"/>
          </a:p>
        </p:txBody>
      </p:sp>
      <p:grpSp>
        <p:nvGrpSpPr>
          <p:cNvPr id="6" name="组合 5">
            <a:extLst>
              <a:ext uri="{FF2B5EF4-FFF2-40B4-BE49-F238E27FC236}">
                <a16:creationId xmlns:a16="http://schemas.microsoft.com/office/drawing/2014/main" id="{573A24B9-9A22-CD43-EB10-082E0B6E0595}"/>
              </a:ext>
            </a:extLst>
          </p:cNvPr>
          <p:cNvGrpSpPr/>
          <p:nvPr/>
        </p:nvGrpSpPr>
        <p:grpSpPr>
          <a:xfrm>
            <a:off x="2677561" y="2047818"/>
            <a:ext cx="1894439" cy="2440604"/>
            <a:chOff x="1924777" y="3573010"/>
            <a:chExt cx="1894439" cy="2440604"/>
          </a:xfrm>
        </p:grpSpPr>
        <p:sp>
          <p:nvSpPr>
            <p:cNvPr id="8" name="矩形: 圆角 7">
              <a:extLst>
                <a:ext uri="{FF2B5EF4-FFF2-40B4-BE49-F238E27FC236}">
                  <a16:creationId xmlns:a16="http://schemas.microsoft.com/office/drawing/2014/main" id="{11383F88-F1F8-D04D-F4D6-E03802E2358B}"/>
                </a:ext>
              </a:extLst>
            </p:cNvPr>
            <p:cNvSpPr/>
            <p:nvPr/>
          </p:nvSpPr>
          <p:spPr bwMode="auto">
            <a:xfrm>
              <a:off x="1924777" y="3573010"/>
              <a:ext cx="648045" cy="28802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02E9CE0C-98CC-B18D-04FF-CABEC0ED2CE6}"/>
                </a:ext>
              </a:extLst>
            </p:cNvPr>
            <p:cNvSpPr txBox="1"/>
            <p:nvPr/>
          </p:nvSpPr>
          <p:spPr>
            <a:xfrm>
              <a:off x="2753894" y="5675060"/>
              <a:ext cx="1065322" cy="338554"/>
            </a:xfrm>
            <a:prstGeom prst="rect">
              <a:avLst/>
            </a:prstGeom>
            <a:noFill/>
          </p:spPr>
          <p:txBody>
            <a:bodyPr wrap="square" rtlCol="0">
              <a:spAutoFit/>
            </a:bodyPr>
            <a:lstStyle/>
            <a:p>
              <a:r>
                <a:rPr lang="zh-CN" altLang="en-US" dirty="0"/>
                <a:t>返回地址</a:t>
              </a:r>
            </a:p>
          </p:txBody>
        </p:sp>
        <p:cxnSp>
          <p:nvCxnSpPr>
            <p:cNvPr id="10" name="直接箭头连接符 9">
              <a:extLst>
                <a:ext uri="{FF2B5EF4-FFF2-40B4-BE49-F238E27FC236}">
                  <a16:creationId xmlns:a16="http://schemas.microsoft.com/office/drawing/2014/main" id="{B598DBA4-5732-3018-D3E5-64E9A732C9C3}"/>
                </a:ext>
              </a:extLst>
            </p:cNvPr>
            <p:cNvCxnSpPr>
              <a:cxnSpLocks/>
              <a:stCxn id="9" idx="0"/>
              <a:endCxn id="8" idx="2"/>
            </p:cNvCxnSpPr>
            <p:nvPr/>
          </p:nvCxnSpPr>
          <p:spPr bwMode="auto">
            <a:xfrm flipH="1" flipV="1">
              <a:off x="2248800" y="3861030"/>
              <a:ext cx="1037755" cy="1814030"/>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21" name="组合 20">
            <a:extLst>
              <a:ext uri="{FF2B5EF4-FFF2-40B4-BE49-F238E27FC236}">
                <a16:creationId xmlns:a16="http://schemas.microsoft.com/office/drawing/2014/main" id="{36F85081-74D2-D48E-E42E-3BB4632B46FF}"/>
              </a:ext>
            </a:extLst>
          </p:cNvPr>
          <p:cNvGrpSpPr/>
          <p:nvPr/>
        </p:nvGrpSpPr>
        <p:grpSpPr>
          <a:xfrm>
            <a:off x="4814570" y="2142391"/>
            <a:ext cx="1894438" cy="2440604"/>
            <a:chOff x="1924777" y="3573010"/>
            <a:chExt cx="1894438" cy="2440604"/>
          </a:xfrm>
        </p:grpSpPr>
        <p:sp>
          <p:nvSpPr>
            <p:cNvPr id="22" name="矩形: 圆角 21">
              <a:extLst>
                <a:ext uri="{FF2B5EF4-FFF2-40B4-BE49-F238E27FC236}">
                  <a16:creationId xmlns:a16="http://schemas.microsoft.com/office/drawing/2014/main" id="{BB65049C-673B-FD30-435D-36C7D3F43992}"/>
                </a:ext>
              </a:extLst>
            </p:cNvPr>
            <p:cNvSpPr/>
            <p:nvPr/>
          </p:nvSpPr>
          <p:spPr bwMode="auto">
            <a:xfrm>
              <a:off x="1924777" y="3573010"/>
              <a:ext cx="648045" cy="28802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23" name="文本框 22">
              <a:extLst>
                <a:ext uri="{FF2B5EF4-FFF2-40B4-BE49-F238E27FC236}">
                  <a16:creationId xmlns:a16="http://schemas.microsoft.com/office/drawing/2014/main" id="{476514AE-4F74-1689-9856-E7FBDB34E19D}"/>
                </a:ext>
              </a:extLst>
            </p:cNvPr>
            <p:cNvSpPr txBox="1"/>
            <p:nvPr/>
          </p:nvSpPr>
          <p:spPr>
            <a:xfrm>
              <a:off x="2978296" y="5675060"/>
              <a:ext cx="840919" cy="338554"/>
            </a:xfrm>
            <a:prstGeom prst="rect">
              <a:avLst/>
            </a:prstGeom>
            <a:noFill/>
          </p:spPr>
          <p:txBody>
            <a:bodyPr wrap="square" rtlCol="0">
              <a:spAutoFit/>
            </a:bodyPr>
            <a:lstStyle/>
            <a:p>
              <a:r>
                <a:rPr lang="zh-CN" altLang="en-US" dirty="0"/>
                <a:t>用户栈</a:t>
              </a:r>
            </a:p>
          </p:txBody>
        </p:sp>
        <p:cxnSp>
          <p:nvCxnSpPr>
            <p:cNvPr id="24" name="直接箭头连接符 23">
              <a:extLst>
                <a:ext uri="{FF2B5EF4-FFF2-40B4-BE49-F238E27FC236}">
                  <a16:creationId xmlns:a16="http://schemas.microsoft.com/office/drawing/2014/main" id="{3738CCA4-0484-DCE0-6A64-72F48A0F0391}"/>
                </a:ext>
              </a:extLst>
            </p:cNvPr>
            <p:cNvCxnSpPr>
              <a:cxnSpLocks/>
              <a:stCxn id="23" idx="0"/>
              <a:endCxn id="22" idx="2"/>
            </p:cNvCxnSpPr>
            <p:nvPr/>
          </p:nvCxnSpPr>
          <p:spPr bwMode="auto">
            <a:xfrm flipH="1" flipV="1">
              <a:off x="2248800" y="3861030"/>
              <a:ext cx="1149956" cy="1814030"/>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26" name="组合 25">
            <a:extLst>
              <a:ext uri="{FF2B5EF4-FFF2-40B4-BE49-F238E27FC236}">
                <a16:creationId xmlns:a16="http://schemas.microsoft.com/office/drawing/2014/main" id="{E2E3D79B-922C-1C47-0269-B99357456DE5}"/>
              </a:ext>
            </a:extLst>
          </p:cNvPr>
          <p:cNvGrpSpPr/>
          <p:nvPr/>
        </p:nvGrpSpPr>
        <p:grpSpPr>
          <a:xfrm>
            <a:off x="6108245" y="2117124"/>
            <a:ext cx="1975121" cy="2465871"/>
            <a:chOff x="1924777" y="3573010"/>
            <a:chExt cx="1975121" cy="2465871"/>
          </a:xfrm>
        </p:grpSpPr>
        <p:sp>
          <p:nvSpPr>
            <p:cNvPr id="27" name="矩形: 圆角 26">
              <a:extLst>
                <a:ext uri="{FF2B5EF4-FFF2-40B4-BE49-F238E27FC236}">
                  <a16:creationId xmlns:a16="http://schemas.microsoft.com/office/drawing/2014/main" id="{62E94CA1-C5C6-24D4-44D2-0272CB404FCD}"/>
                </a:ext>
              </a:extLst>
            </p:cNvPr>
            <p:cNvSpPr/>
            <p:nvPr/>
          </p:nvSpPr>
          <p:spPr bwMode="auto">
            <a:xfrm>
              <a:off x="1924777" y="3573010"/>
              <a:ext cx="648045" cy="28802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28" name="文本框 27">
              <a:extLst>
                <a:ext uri="{FF2B5EF4-FFF2-40B4-BE49-F238E27FC236}">
                  <a16:creationId xmlns:a16="http://schemas.microsoft.com/office/drawing/2014/main" id="{1AD3F303-47E8-13D1-D489-3C57D20B8349}"/>
                </a:ext>
              </a:extLst>
            </p:cNvPr>
            <p:cNvSpPr txBox="1"/>
            <p:nvPr/>
          </p:nvSpPr>
          <p:spPr>
            <a:xfrm>
              <a:off x="3058979" y="5700327"/>
              <a:ext cx="840919" cy="338554"/>
            </a:xfrm>
            <a:prstGeom prst="rect">
              <a:avLst/>
            </a:prstGeom>
            <a:noFill/>
          </p:spPr>
          <p:txBody>
            <a:bodyPr wrap="square" rtlCol="0">
              <a:spAutoFit/>
            </a:bodyPr>
            <a:lstStyle/>
            <a:p>
              <a:r>
                <a:rPr lang="zh-CN" altLang="en-US" dirty="0"/>
                <a:t>返回值</a:t>
              </a:r>
            </a:p>
          </p:txBody>
        </p:sp>
        <p:cxnSp>
          <p:nvCxnSpPr>
            <p:cNvPr id="29" name="直接箭头连接符 28">
              <a:extLst>
                <a:ext uri="{FF2B5EF4-FFF2-40B4-BE49-F238E27FC236}">
                  <a16:creationId xmlns:a16="http://schemas.microsoft.com/office/drawing/2014/main" id="{5923ABEE-4421-2FE6-ECC5-C63FF0C6E4F5}"/>
                </a:ext>
              </a:extLst>
            </p:cNvPr>
            <p:cNvCxnSpPr>
              <a:cxnSpLocks/>
              <a:stCxn id="28" idx="0"/>
              <a:endCxn id="27" idx="2"/>
            </p:cNvCxnSpPr>
            <p:nvPr/>
          </p:nvCxnSpPr>
          <p:spPr bwMode="auto">
            <a:xfrm flipH="1" flipV="1">
              <a:off x="2248800" y="3861030"/>
              <a:ext cx="1230639" cy="1839297"/>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30" name="组合 29">
            <a:extLst>
              <a:ext uri="{FF2B5EF4-FFF2-40B4-BE49-F238E27FC236}">
                <a16:creationId xmlns:a16="http://schemas.microsoft.com/office/drawing/2014/main" id="{FEC10795-8D20-7A99-CB54-165AB12A0244}"/>
              </a:ext>
            </a:extLst>
          </p:cNvPr>
          <p:cNvGrpSpPr/>
          <p:nvPr/>
        </p:nvGrpSpPr>
        <p:grpSpPr>
          <a:xfrm>
            <a:off x="1259770" y="3291539"/>
            <a:ext cx="6336440" cy="1849246"/>
            <a:chOff x="-972897" y="3573010"/>
            <a:chExt cx="6336440" cy="1849246"/>
          </a:xfrm>
        </p:grpSpPr>
        <p:sp>
          <p:nvSpPr>
            <p:cNvPr id="31" name="矩形: 圆角 30">
              <a:extLst>
                <a:ext uri="{FF2B5EF4-FFF2-40B4-BE49-F238E27FC236}">
                  <a16:creationId xmlns:a16="http://schemas.microsoft.com/office/drawing/2014/main" id="{2E034617-0CF9-E1E2-EDDD-E4A70B030477}"/>
                </a:ext>
              </a:extLst>
            </p:cNvPr>
            <p:cNvSpPr/>
            <p:nvPr/>
          </p:nvSpPr>
          <p:spPr bwMode="auto">
            <a:xfrm>
              <a:off x="-972897" y="3573010"/>
              <a:ext cx="3599068" cy="28802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32" name="文本框 31">
              <a:extLst>
                <a:ext uri="{FF2B5EF4-FFF2-40B4-BE49-F238E27FC236}">
                  <a16:creationId xmlns:a16="http://schemas.microsoft.com/office/drawing/2014/main" id="{D2BAFDC1-0DBE-A719-C468-A8D37665944F}"/>
                </a:ext>
              </a:extLst>
            </p:cNvPr>
            <p:cNvSpPr txBox="1"/>
            <p:nvPr/>
          </p:nvSpPr>
          <p:spPr>
            <a:xfrm>
              <a:off x="2411338" y="5083702"/>
              <a:ext cx="2952205" cy="338554"/>
            </a:xfrm>
            <a:prstGeom prst="rect">
              <a:avLst/>
            </a:prstGeom>
            <a:noFill/>
          </p:spPr>
          <p:txBody>
            <a:bodyPr wrap="square" rtlCol="0">
              <a:spAutoFit/>
            </a:bodyPr>
            <a:lstStyle/>
            <a:p>
              <a:r>
                <a:rPr lang="zh-CN" altLang="en-US" dirty="0"/>
                <a:t>子线程共享父进程内存空间</a:t>
              </a:r>
            </a:p>
          </p:txBody>
        </p:sp>
        <p:cxnSp>
          <p:nvCxnSpPr>
            <p:cNvPr id="33" name="直接箭头连接符 32">
              <a:extLst>
                <a:ext uri="{FF2B5EF4-FFF2-40B4-BE49-F238E27FC236}">
                  <a16:creationId xmlns:a16="http://schemas.microsoft.com/office/drawing/2014/main" id="{09AAEC77-06E1-93BA-65E2-DA68FDDFDC62}"/>
                </a:ext>
              </a:extLst>
            </p:cNvPr>
            <p:cNvCxnSpPr>
              <a:cxnSpLocks/>
              <a:stCxn id="32" idx="0"/>
            </p:cNvCxnSpPr>
            <p:nvPr/>
          </p:nvCxnSpPr>
          <p:spPr bwMode="auto">
            <a:xfrm flipH="1" flipV="1">
              <a:off x="2581903" y="3837626"/>
              <a:ext cx="1305538" cy="1246076"/>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
        <p:nvSpPr>
          <p:cNvPr id="3" name="文本框 2">
            <a:extLst>
              <a:ext uri="{FF2B5EF4-FFF2-40B4-BE49-F238E27FC236}">
                <a16:creationId xmlns:a16="http://schemas.microsoft.com/office/drawing/2014/main" id="{D104DE69-9E84-8E5A-0A43-4E9281E25127}"/>
              </a:ext>
            </a:extLst>
          </p:cNvPr>
          <p:cNvSpPr txBox="1"/>
          <p:nvPr/>
        </p:nvSpPr>
        <p:spPr>
          <a:xfrm>
            <a:off x="720132" y="1887710"/>
            <a:ext cx="7848120" cy="4524315"/>
          </a:xfrm>
          <a:prstGeom prst="rect">
            <a:avLst/>
          </a:prstGeom>
          <a:solidFill>
            <a:schemeClr val="bg1"/>
          </a:solidFill>
        </p:spPr>
        <p:txBody>
          <a:bodyPr wrap="square">
            <a:spAutoFit/>
          </a:bodyPr>
          <a:lstStyle/>
          <a:p>
            <a:pPr marL="342900" indent="-342900" algn="just">
              <a:buFont typeface="+mj-lt"/>
              <a:buAutoNum type="arabicPeriod" startAt="22"/>
            </a:pPr>
            <a:r>
              <a:rPr lang="en-US" altLang="zh-CN" dirty="0">
                <a:latin typeface="楷体" panose="02010609060101010101" pitchFamily="49" charset="-122"/>
                <a:ea typeface="楷体" panose="02010609060101010101" pitchFamily="49" charset="-122"/>
                <a:cs typeface="Times New Roman" panose="02020603050405020304" pitchFamily="18" charset="0"/>
              </a:rPr>
              <a:t>  *(np-&gt;</a:t>
            </a:r>
            <a:r>
              <a:rPr lang="en-US" altLang="zh-CN" dirty="0" err="1">
                <a:latin typeface="楷体" panose="02010609060101010101" pitchFamily="49" charset="-122"/>
                <a:ea typeface="楷体" panose="02010609060101010101" pitchFamily="49" charset="-122"/>
                <a:cs typeface="Times New Roman" panose="02020603050405020304" pitchFamily="18" charset="0"/>
              </a:rPr>
              <a:t>trapframe</a:t>
            </a:r>
            <a:r>
              <a:rPr lang="en-US" altLang="zh-CN" dirty="0">
                <a:latin typeface="楷体" panose="02010609060101010101" pitchFamily="49" charset="-122"/>
                <a:ea typeface="楷体" panose="02010609060101010101" pitchFamily="49" charset="-122"/>
                <a:cs typeface="Times New Roman" panose="02020603050405020304" pitchFamily="18" charset="0"/>
              </a:rPr>
              <a:t>) = *(</a:t>
            </a:r>
            <a:r>
              <a:rPr lang="en-US" altLang="zh-CN" dirty="0" err="1">
                <a:latin typeface="楷体" panose="02010609060101010101" pitchFamily="49" charset="-122"/>
                <a:ea typeface="楷体" panose="02010609060101010101" pitchFamily="49" charset="-122"/>
                <a:cs typeface="Times New Roman" panose="02020603050405020304" pitchFamily="18" charset="0"/>
              </a:rPr>
              <a:t>curproc</a:t>
            </a:r>
            <a:r>
              <a:rPr lang="en-US" altLang="zh-CN" dirty="0">
                <a:latin typeface="楷体" panose="02010609060101010101" pitchFamily="49" charset="-122"/>
                <a:ea typeface="楷体" panose="02010609060101010101" pitchFamily="49" charset="-122"/>
                <a:cs typeface="Times New Roman" panose="02020603050405020304" pitchFamily="18" charset="0"/>
              </a:rPr>
              <a:t>-&gt;</a:t>
            </a:r>
            <a:r>
              <a:rPr lang="en-US" altLang="zh-CN" dirty="0" err="1">
                <a:latin typeface="楷体" panose="02010609060101010101" pitchFamily="49" charset="-122"/>
                <a:ea typeface="楷体" panose="02010609060101010101" pitchFamily="49" charset="-122"/>
                <a:cs typeface="Times New Roman" panose="02020603050405020304" pitchFamily="18" charset="0"/>
              </a:rPr>
              <a:t>trapframe</a:t>
            </a: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zh-CN" altLang="en-US" dirty="0">
                <a:latin typeface="楷体" panose="02010609060101010101" pitchFamily="49" charset="-122"/>
                <a:ea typeface="楷体" panose="02010609060101010101" pitchFamily="49" charset="-122"/>
                <a:cs typeface="Times New Roman" panose="02020603050405020304" pitchFamily="18" charset="0"/>
              </a:rPr>
              <a:t>继承</a:t>
            </a:r>
            <a:r>
              <a:rPr lang="en-US" altLang="zh-CN" dirty="0" err="1">
                <a:latin typeface="楷体" panose="02010609060101010101" pitchFamily="49" charset="-122"/>
                <a:ea typeface="楷体" panose="02010609060101010101" pitchFamily="49" charset="-122"/>
                <a:cs typeface="Times New Roman" panose="02020603050405020304" pitchFamily="18" charset="0"/>
              </a:rPr>
              <a:t>trapframe</a:t>
            </a: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a:p>
            <a:pPr marL="342900" indent="-342900" algn="just">
              <a:buFont typeface="+mj-lt"/>
              <a:buAutoNum type="arabicPeriod" startAt="22"/>
            </a:pPr>
            <a:r>
              <a:rPr lang="en-US" altLang="zh-CN" dirty="0">
                <a:latin typeface="楷体" panose="02010609060101010101" pitchFamily="49" charset="-122"/>
                <a:ea typeface="楷体" panose="02010609060101010101" pitchFamily="49" charset="-122"/>
                <a:cs typeface="Times New Roman" panose="02020603050405020304" pitchFamily="18" charset="0"/>
              </a:rPr>
              <a:t>  // </a:t>
            </a:r>
            <a:r>
              <a:rPr lang="zh-CN" altLang="en-US" dirty="0">
                <a:latin typeface="楷体" panose="02010609060101010101" pitchFamily="49" charset="-122"/>
                <a:ea typeface="楷体" panose="02010609060101010101" pitchFamily="49" charset="-122"/>
                <a:cs typeface="Times New Roman" panose="02020603050405020304" pitchFamily="18" charset="0"/>
              </a:rPr>
              <a:t>设置</a:t>
            </a:r>
            <a:r>
              <a:rPr lang="en-US" altLang="zh-CN" dirty="0" err="1">
                <a:latin typeface="楷体" panose="02010609060101010101" pitchFamily="49" charset="-122"/>
                <a:ea typeface="楷体" panose="02010609060101010101" pitchFamily="49" charset="-122"/>
                <a:cs typeface="Times New Roman" panose="02020603050405020304" pitchFamily="18" charset="0"/>
              </a:rPr>
              <a:t>trapframe</a:t>
            </a:r>
            <a:r>
              <a:rPr lang="zh-CN" altLang="en-US" dirty="0">
                <a:latin typeface="楷体" panose="02010609060101010101" pitchFamily="49" charset="-122"/>
                <a:ea typeface="楷体" panose="02010609060101010101" pitchFamily="49" charset="-122"/>
                <a:cs typeface="Times New Roman" panose="02020603050405020304" pitchFamily="18" charset="0"/>
              </a:rPr>
              <a:t>映射</a:t>
            </a:r>
          </a:p>
          <a:p>
            <a:pPr marL="342900" indent="-342900" algn="just">
              <a:buFont typeface="+mj-lt"/>
              <a:buAutoNum type="arabicPeriod" startAt="22"/>
            </a:pPr>
            <a:r>
              <a:rPr lang="en-US" altLang="zh-CN" dirty="0">
                <a:latin typeface="楷体" panose="02010609060101010101" pitchFamily="49" charset="-122"/>
                <a:ea typeface="楷体" panose="02010609060101010101" pitchFamily="49" charset="-122"/>
                <a:cs typeface="Times New Roman" panose="02020603050405020304" pitchFamily="18" charset="0"/>
              </a:rPr>
              <a:t>  if(</a:t>
            </a:r>
            <a:r>
              <a:rPr lang="en-US" altLang="zh-CN" dirty="0" err="1">
                <a:latin typeface="楷体" panose="02010609060101010101" pitchFamily="49" charset="-122"/>
                <a:ea typeface="楷体" panose="02010609060101010101" pitchFamily="49" charset="-122"/>
                <a:cs typeface="Times New Roman" panose="02020603050405020304" pitchFamily="18" charset="0"/>
              </a:rPr>
              <a:t>mappages</a:t>
            </a:r>
            <a:r>
              <a:rPr lang="en-US" altLang="zh-CN" dirty="0">
                <a:latin typeface="楷体" panose="02010609060101010101" pitchFamily="49" charset="-122"/>
                <a:ea typeface="楷体" panose="02010609060101010101" pitchFamily="49" charset="-122"/>
                <a:cs typeface="Times New Roman" panose="02020603050405020304" pitchFamily="18" charset="0"/>
              </a:rPr>
              <a:t>(np-&gt;</a:t>
            </a:r>
            <a:r>
              <a:rPr lang="en-US" altLang="zh-CN" dirty="0" err="1">
                <a:latin typeface="楷体" panose="02010609060101010101" pitchFamily="49" charset="-122"/>
                <a:ea typeface="楷体" panose="02010609060101010101" pitchFamily="49" charset="-122"/>
                <a:cs typeface="Times New Roman" panose="02020603050405020304" pitchFamily="18" charset="0"/>
              </a:rPr>
              <a:t>pagetable</a:t>
            </a:r>
            <a:r>
              <a:rPr lang="en-US" altLang="zh-CN" dirty="0">
                <a:latin typeface="楷体" panose="02010609060101010101" pitchFamily="49" charset="-122"/>
                <a:ea typeface="楷体" panose="02010609060101010101" pitchFamily="49" charset="-122"/>
                <a:cs typeface="Times New Roman" panose="02020603050405020304" pitchFamily="18" charset="0"/>
              </a:rPr>
              <a:t>, TRAPFRAME - PGSIZE, PGSIZE,</a:t>
            </a:r>
          </a:p>
          <a:p>
            <a:pPr algn="just"/>
            <a:r>
              <a:rPr lang="en-US" altLang="zh-CN" dirty="0">
                <a:latin typeface="楷体" panose="02010609060101010101" pitchFamily="49" charset="-122"/>
                <a:ea typeface="楷体" panose="02010609060101010101" pitchFamily="49" charset="-122"/>
                <a:cs typeface="Times New Roman" panose="02020603050405020304" pitchFamily="18" charset="0"/>
              </a:rPr>
              <a:t>	      (uint64)(np-&gt;</a:t>
            </a:r>
            <a:r>
              <a:rPr lang="en-US" altLang="zh-CN" dirty="0" err="1">
                <a:latin typeface="楷体" panose="02010609060101010101" pitchFamily="49" charset="-122"/>
                <a:ea typeface="楷体" panose="02010609060101010101" pitchFamily="49" charset="-122"/>
                <a:cs typeface="Times New Roman" panose="02020603050405020304" pitchFamily="18" charset="0"/>
              </a:rPr>
              <a:t>trapframe</a:t>
            </a:r>
            <a:r>
              <a:rPr lang="en-US" altLang="zh-CN" dirty="0">
                <a:latin typeface="楷体" panose="02010609060101010101" pitchFamily="49" charset="-122"/>
                <a:ea typeface="楷体" panose="02010609060101010101" pitchFamily="49" charset="-122"/>
                <a:cs typeface="Times New Roman" panose="02020603050405020304" pitchFamily="18" charset="0"/>
              </a:rPr>
              <a:t>), PTE_NX|PTE_P|PTE_W|PTE_MAT|PTE_D)&lt;0)  {  </a:t>
            </a:r>
          </a:p>
          <a:p>
            <a:pPr marL="342900" indent="-342900" algn="just">
              <a:buFont typeface="+mj-lt"/>
              <a:buAutoNum type="arabicPeriod" startAt="25"/>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latin typeface="楷体" panose="02010609060101010101" pitchFamily="49" charset="-122"/>
                <a:ea typeface="楷体" panose="02010609060101010101" pitchFamily="49" charset="-122"/>
                <a:cs typeface="Times New Roman" panose="02020603050405020304" pitchFamily="18" charset="0"/>
              </a:rPr>
              <a:t>uvmfree</a:t>
            </a:r>
            <a:r>
              <a:rPr lang="en-US" altLang="zh-CN" dirty="0">
                <a:latin typeface="楷体" panose="02010609060101010101" pitchFamily="49" charset="-122"/>
                <a:ea typeface="楷体" panose="02010609060101010101" pitchFamily="49" charset="-122"/>
                <a:cs typeface="Times New Roman" panose="02020603050405020304" pitchFamily="18" charset="0"/>
              </a:rPr>
              <a:t>(np-&gt;</a:t>
            </a:r>
            <a:r>
              <a:rPr lang="en-US" altLang="zh-CN" dirty="0" err="1">
                <a:latin typeface="楷体" panose="02010609060101010101" pitchFamily="49" charset="-122"/>
                <a:ea typeface="楷体" panose="02010609060101010101" pitchFamily="49" charset="-122"/>
                <a:cs typeface="Times New Roman" panose="02020603050405020304" pitchFamily="18" charset="0"/>
              </a:rPr>
              <a:t>pagetable</a:t>
            </a:r>
            <a:r>
              <a:rPr lang="en-US" altLang="zh-CN" dirty="0">
                <a:latin typeface="楷体" panose="02010609060101010101" pitchFamily="49" charset="-122"/>
                <a:ea typeface="楷体" panose="02010609060101010101" pitchFamily="49" charset="-122"/>
                <a:cs typeface="Times New Roman" panose="02020603050405020304" pitchFamily="18" charset="0"/>
              </a:rPr>
              <a:t>, 0);</a:t>
            </a:r>
          </a:p>
          <a:p>
            <a:pPr marL="342900" indent="-342900" algn="just">
              <a:buFont typeface="+mj-lt"/>
              <a:buAutoNum type="arabicPeriod" startAt="25"/>
            </a:pPr>
            <a:r>
              <a:rPr lang="en-US" altLang="zh-CN" dirty="0">
                <a:latin typeface="楷体" panose="02010609060101010101" pitchFamily="49" charset="-122"/>
                <a:ea typeface="楷体" panose="02010609060101010101" pitchFamily="49" charset="-122"/>
                <a:cs typeface="Times New Roman" panose="02020603050405020304" pitchFamily="18" charset="0"/>
              </a:rPr>
              <a:t>     return 0;</a:t>
            </a:r>
          </a:p>
          <a:p>
            <a:pPr marL="342900" indent="-342900" algn="just">
              <a:buFont typeface="+mj-lt"/>
              <a:buAutoNum type="arabicPeriod" startAt="25"/>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p>
          <a:p>
            <a:pPr marL="342900" indent="-342900" algn="just">
              <a:buFont typeface="+mj-lt"/>
              <a:buAutoNum type="arabicPeriod" startAt="25"/>
            </a:pPr>
            <a:r>
              <a:rPr lang="en-US" altLang="zh-CN" dirty="0">
                <a:latin typeface="楷体" panose="02010609060101010101" pitchFamily="49" charset="-122"/>
                <a:ea typeface="楷体" panose="02010609060101010101" pitchFamily="49" charset="-122"/>
                <a:cs typeface="Times New Roman" panose="02020603050405020304" pitchFamily="18" charset="0"/>
              </a:rPr>
              <a:t>   // </a:t>
            </a:r>
            <a:r>
              <a:rPr lang="zh-CN" altLang="en-US" dirty="0">
                <a:latin typeface="楷体" panose="02010609060101010101" pitchFamily="49" charset="-122"/>
                <a:ea typeface="楷体" panose="02010609060101010101" pitchFamily="49" charset="-122"/>
                <a:cs typeface="Times New Roman" panose="02020603050405020304" pitchFamily="18" charset="0"/>
              </a:rPr>
              <a:t>设置栈指针</a:t>
            </a:r>
          </a:p>
          <a:p>
            <a:pPr marL="342900" indent="-342900" algn="just">
              <a:buFont typeface="+mj-lt"/>
              <a:buAutoNum type="arabicPeriod" startAt="25"/>
            </a:pPr>
            <a:r>
              <a:rPr lang="en-US" altLang="zh-CN" dirty="0">
                <a:latin typeface="楷体" panose="02010609060101010101" pitchFamily="49" charset="-122"/>
                <a:ea typeface="楷体" panose="02010609060101010101" pitchFamily="49" charset="-122"/>
                <a:cs typeface="Times New Roman" panose="02020603050405020304" pitchFamily="18" charset="0"/>
              </a:rPr>
              <a:t>   np-&gt;</a:t>
            </a:r>
            <a:r>
              <a:rPr lang="en-US" altLang="zh-CN" dirty="0" err="1">
                <a:latin typeface="楷体" panose="02010609060101010101" pitchFamily="49" charset="-122"/>
                <a:ea typeface="楷体" panose="02010609060101010101" pitchFamily="49" charset="-122"/>
                <a:cs typeface="Times New Roman" panose="02020603050405020304" pitchFamily="18" charset="0"/>
              </a:rPr>
              <a:t>trapframe</a:t>
            </a:r>
            <a:r>
              <a:rPr lang="en-US" altLang="zh-CN" dirty="0">
                <a:latin typeface="楷体" panose="02010609060101010101" pitchFamily="49" charset="-122"/>
                <a:ea typeface="楷体" panose="02010609060101010101" pitchFamily="49" charset="-122"/>
                <a:cs typeface="Times New Roman" panose="02020603050405020304" pitchFamily="18" charset="0"/>
              </a:rPr>
              <a:t>-&gt;</a:t>
            </a:r>
            <a:r>
              <a:rPr lang="en-US" altLang="zh-CN" dirty="0" err="1">
                <a:latin typeface="楷体" panose="02010609060101010101" pitchFamily="49" charset="-122"/>
                <a:ea typeface="楷体" panose="02010609060101010101" pitchFamily="49" charset="-122"/>
                <a:cs typeface="Times New Roman" panose="02020603050405020304" pitchFamily="18" charset="0"/>
              </a:rPr>
              <a:t>sp</a:t>
            </a:r>
            <a:r>
              <a:rPr lang="en-US" altLang="zh-CN" dirty="0">
                <a:latin typeface="楷体" panose="02010609060101010101" pitchFamily="49" charset="-122"/>
                <a:ea typeface="楷体" panose="02010609060101010101" pitchFamily="49" charset="-122"/>
                <a:cs typeface="Times New Roman" panose="02020603050405020304" pitchFamily="18" charset="0"/>
              </a:rPr>
              <a:t> = (e)(stack + 4096 -8);</a:t>
            </a:r>
          </a:p>
          <a:p>
            <a:pPr marL="342900" indent="-342900" algn="just">
              <a:buFont typeface="+mj-lt"/>
              <a:buAutoNum type="arabicPeriod" startAt="25"/>
            </a:pPr>
            <a:r>
              <a:rPr lang="en-US" altLang="zh-CN" dirty="0">
                <a:latin typeface="楷体" panose="02010609060101010101" pitchFamily="49" charset="-122"/>
                <a:ea typeface="楷体" panose="02010609060101010101" pitchFamily="49" charset="-122"/>
                <a:cs typeface="Times New Roman" panose="02020603050405020304" pitchFamily="18" charset="0"/>
              </a:rPr>
              <a:t>   // </a:t>
            </a:r>
            <a:r>
              <a:rPr lang="zh-CN" altLang="en-US" dirty="0">
                <a:latin typeface="楷体" panose="02010609060101010101" pitchFamily="49" charset="-122"/>
                <a:ea typeface="楷体" panose="02010609060101010101" pitchFamily="49" charset="-122"/>
                <a:cs typeface="Times New Roman" panose="02020603050405020304" pitchFamily="18" charset="0"/>
              </a:rPr>
              <a:t>修改返回值</a:t>
            </a:r>
            <a:r>
              <a:rPr lang="en-US" altLang="zh-CN" dirty="0">
                <a:latin typeface="楷体" panose="02010609060101010101" pitchFamily="49" charset="-122"/>
                <a:ea typeface="楷体" panose="02010609060101010101" pitchFamily="49" charset="-122"/>
                <a:cs typeface="Times New Roman" panose="02020603050405020304" pitchFamily="18" charset="0"/>
              </a:rPr>
              <a:t>a0</a:t>
            </a:r>
          </a:p>
          <a:p>
            <a:pPr marL="342900" indent="-342900" algn="just">
              <a:buFont typeface="+mj-lt"/>
              <a:buAutoNum type="arabicPeriod" startAt="25"/>
            </a:pPr>
            <a:r>
              <a:rPr lang="en-US" altLang="zh-CN" dirty="0">
                <a:latin typeface="楷体" panose="02010609060101010101" pitchFamily="49" charset="-122"/>
                <a:ea typeface="楷体" panose="02010609060101010101" pitchFamily="49" charset="-122"/>
                <a:cs typeface="Times New Roman" panose="02020603050405020304" pitchFamily="18" charset="0"/>
              </a:rPr>
              <a:t>   np-&gt;</a:t>
            </a:r>
            <a:r>
              <a:rPr lang="en-US" altLang="zh-CN" dirty="0" err="1">
                <a:latin typeface="楷体" panose="02010609060101010101" pitchFamily="49" charset="-122"/>
                <a:ea typeface="楷体" panose="02010609060101010101" pitchFamily="49" charset="-122"/>
                <a:cs typeface="Times New Roman" panose="02020603050405020304" pitchFamily="18" charset="0"/>
              </a:rPr>
              <a:t>trapframe</a:t>
            </a:r>
            <a:r>
              <a:rPr lang="en-US" altLang="zh-CN" dirty="0">
                <a:latin typeface="楷体" panose="02010609060101010101" pitchFamily="49" charset="-122"/>
                <a:ea typeface="楷体" panose="02010609060101010101" pitchFamily="49" charset="-122"/>
                <a:cs typeface="Times New Roman" panose="02020603050405020304" pitchFamily="18" charset="0"/>
              </a:rPr>
              <a:t>-&gt;a0 = (uint64)</a:t>
            </a:r>
            <a:r>
              <a:rPr lang="en-US" altLang="zh-CN" dirty="0" err="1">
                <a:latin typeface="楷体" panose="02010609060101010101" pitchFamily="49" charset="-122"/>
                <a:ea typeface="楷体" panose="02010609060101010101" pitchFamily="49" charset="-122"/>
                <a:cs typeface="Times New Roman" panose="02020603050405020304" pitchFamily="18" charset="0"/>
              </a:rPr>
              <a:t>arg</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indent="-342900" algn="just">
              <a:buFont typeface="+mj-lt"/>
              <a:buAutoNum type="arabicPeriod" startAt="25"/>
            </a:pPr>
            <a:r>
              <a:rPr lang="en-US" altLang="zh-CN" dirty="0">
                <a:latin typeface="楷体" panose="02010609060101010101" pitchFamily="49" charset="-122"/>
                <a:ea typeface="楷体" panose="02010609060101010101" pitchFamily="49" charset="-122"/>
                <a:cs typeface="Times New Roman" panose="02020603050405020304" pitchFamily="18" charset="0"/>
              </a:rPr>
              <a:t>   // </a:t>
            </a:r>
            <a:r>
              <a:rPr lang="zh-CN" altLang="en-US" dirty="0">
                <a:latin typeface="楷体" panose="02010609060101010101" pitchFamily="49" charset="-122"/>
                <a:ea typeface="楷体" panose="02010609060101010101" pitchFamily="49" charset="-122"/>
                <a:cs typeface="Times New Roman" panose="02020603050405020304" pitchFamily="18" charset="0"/>
              </a:rPr>
              <a:t>修改返回地址</a:t>
            </a:r>
          </a:p>
          <a:p>
            <a:pPr marL="342900" indent="-342900" algn="just">
              <a:buFont typeface="+mj-lt"/>
              <a:buAutoNum type="arabicPeriod" startAt="25"/>
            </a:pPr>
            <a:r>
              <a:rPr lang="en-US" altLang="zh-CN" dirty="0">
                <a:latin typeface="楷体" panose="02010609060101010101" pitchFamily="49" charset="-122"/>
                <a:ea typeface="楷体" panose="02010609060101010101" pitchFamily="49" charset="-122"/>
                <a:cs typeface="Times New Roman" panose="02020603050405020304" pitchFamily="18" charset="0"/>
              </a:rPr>
              <a:t>   np-&gt;</a:t>
            </a:r>
            <a:r>
              <a:rPr lang="en-US" altLang="zh-CN" dirty="0" err="1">
                <a:latin typeface="楷体" panose="02010609060101010101" pitchFamily="49" charset="-122"/>
                <a:ea typeface="楷体" panose="02010609060101010101" pitchFamily="49" charset="-122"/>
                <a:cs typeface="Times New Roman" panose="02020603050405020304" pitchFamily="18" charset="0"/>
              </a:rPr>
              <a:t>trapframe</a:t>
            </a:r>
            <a:r>
              <a:rPr lang="en-US" altLang="zh-CN" dirty="0">
                <a:latin typeface="楷体" panose="02010609060101010101" pitchFamily="49" charset="-122"/>
                <a:ea typeface="楷体" panose="02010609060101010101" pitchFamily="49" charset="-122"/>
                <a:cs typeface="Times New Roman" panose="02020603050405020304" pitchFamily="18" charset="0"/>
              </a:rPr>
              <a:t>-&gt;era = (uint64)</a:t>
            </a:r>
            <a:r>
              <a:rPr lang="en-US" altLang="zh-CN" dirty="0" err="1">
                <a:latin typeface="楷体" panose="02010609060101010101" pitchFamily="49" charset="-122"/>
                <a:ea typeface="楷体" panose="02010609060101010101" pitchFamily="49" charset="-122"/>
                <a:cs typeface="Times New Roman" panose="02020603050405020304" pitchFamily="18" charset="0"/>
              </a:rPr>
              <a:t>fcn</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indent="-342900" algn="just">
              <a:buFont typeface="+mj-lt"/>
              <a:buAutoNum type="arabicPeriod" startAt="25"/>
            </a:pPr>
            <a:r>
              <a:rPr lang="en-US" altLang="zh-CN" dirty="0">
                <a:latin typeface="楷体" panose="02010609060101010101" pitchFamily="49" charset="-122"/>
                <a:ea typeface="楷体" panose="02010609060101010101" pitchFamily="49" charset="-122"/>
                <a:cs typeface="Times New Roman" panose="02020603050405020304" pitchFamily="18" charset="0"/>
              </a:rPr>
              <a:t>   // </a:t>
            </a:r>
            <a:r>
              <a:rPr lang="zh-CN" altLang="en-US" dirty="0">
                <a:latin typeface="楷体" panose="02010609060101010101" pitchFamily="49" charset="-122"/>
                <a:ea typeface="楷体" panose="02010609060101010101" pitchFamily="49" charset="-122"/>
                <a:cs typeface="Times New Roman" panose="02020603050405020304" pitchFamily="18" charset="0"/>
              </a:rPr>
              <a:t>复制文件描述符</a:t>
            </a:r>
          </a:p>
          <a:p>
            <a:pPr marL="342900" indent="-342900" algn="just">
              <a:buFont typeface="+mj-lt"/>
              <a:buAutoNum type="arabicPeriod" startAt="25"/>
            </a:pPr>
            <a:r>
              <a:rPr lang="en-US" altLang="zh-CN" dirty="0">
                <a:latin typeface="楷体" panose="02010609060101010101" pitchFamily="49" charset="-122"/>
                <a:ea typeface="楷体" panose="02010609060101010101" pitchFamily="49" charset="-122"/>
                <a:cs typeface="Times New Roman" panose="02020603050405020304" pitchFamily="18" charset="0"/>
              </a:rPr>
              <a:t>  for (int </a:t>
            </a:r>
            <a:r>
              <a:rPr lang="en-US" altLang="zh-CN" dirty="0" err="1">
                <a:latin typeface="楷体" panose="02010609060101010101" pitchFamily="49" charset="-122"/>
                <a:ea typeface="楷体" panose="02010609060101010101" pitchFamily="49" charset="-122"/>
                <a:cs typeface="Times New Roman" panose="02020603050405020304" pitchFamily="18" charset="0"/>
              </a:rPr>
              <a:t>i</a:t>
            </a:r>
            <a:r>
              <a:rPr lang="en-US" altLang="zh-CN" dirty="0">
                <a:latin typeface="楷体" panose="02010609060101010101" pitchFamily="49" charset="-122"/>
                <a:ea typeface="楷体" panose="02010609060101010101" pitchFamily="49" charset="-122"/>
                <a:cs typeface="Times New Roman" panose="02020603050405020304" pitchFamily="18" charset="0"/>
              </a:rPr>
              <a:t> = 0; </a:t>
            </a:r>
            <a:r>
              <a:rPr lang="en-US" altLang="zh-CN" dirty="0" err="1">
                <a:latin typeface="楷体" panose="02010609060101010101" pitchFamily="49" charset="-122"/>
                <a:ea typeface="楷体" panose="02010609060101010101" pitchFamily="49" charset="-122"/>
                <a:cs typeface="Times New Roman" panose="02020603050405020304" pitchFamily="18" charset="0"/>
              </a:rPr>
              <a:t>i</a:t>
            </a:r>
            <a:r>
              <a:rPr lang="en-US" altLang="zh-CN" dirty="0">
                <a:latin typeface="楷体" panose="02010609060101010101" pitchFamily="49" charset="-122"/>
                <a:ea typeface="楷体" panose="02010609060101010101" pitchFamily="49" charset="-122"/>
                <a:cs typeface="Times New Roman" panose="02020603050405020304" pitchFamily="18" charset="0"/>
              </a:rPr>
              <a:t> &lt; NOFILE; </a:t>
            </a:r>
            <a:r>
              <a:rPr lang="en-US" altLang="zh-CN" dirty="0" err="1">
                <a:latin typeface="楷体" panose="02010609060101010101" pitchFamily="49" charset="-122"/>
                <a:ea typeface="楷体" panose="02010609060101010101" pitchFamily="49" charset="-122"/>
                <a:cs typeface="Times New Roman" panose="02020603050405020304" pitchFamily="18" charset="0"/>
              </a:rPr>
              <a:t>i</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indent="-342900" algn="just">
              <a:buFont typeface="+mj-lt"/>
              <a:buAutoNum type="arabicPeriod" startAt="25"/>
            </a:pPr>
            <a:r>
              <a:rPr lang="en-US" altLang="zh-CN" dirty="0">
                <a:latin typeface="楷体" panose="02010609060101010101" pitchFamily="49" charset="-122"/>
                <a:ea typeface="楷体" panose="02010609060101010101" pitchFamily="49" charset="-122"/>
                <a:cs typeface="Times New Roman" panose="02020603050405020304" pitchFamily="18" charset="0"/>
              </a:rPr>
              <a:t>    if (</a:t>
            </a:r>
            <a:r>
              <a:rPr lang="en-US" altLang="zh-CN" dirty="0" err="1">
                <a:latin typeface="楷体" panose="02010609060101010101" pitchFamily="49" charset="-122"/>
                <a:ea typeface="楷体" panose="02010609060101010101" pitchFamily="49" charset="-122"/>
                <a:cs typeface="Times New Roman" panose="02020603050405020304" pitchFamily="18" charset="0"/>
              </a:rPr>
              <a:t>curproc</a:t>
            </a:r>
            <a:r>
              <a:rPr lang="en-US" altLang="zh-CN" dirty="0">
                <a:latin typeface="楷体" panose="02010609060101010101" pitchFamily="49" charset="-122"/>
                <a:ea typeface="楷体" panose="02010609060101010101" pitchFamily="49" charset="-122"/>
                <a:cs typeface="Times New Roman" panose="02020603050405020304" pitchFamily="18" charset="0"/>
              </a:rPr>
              <a:t>-&gt;</a:t>
            </a:r>
            <a:r>
              <a:rPr lang="en-US" altLang="zh-CN" dirty="0" err="1">
                <a:latin typeface="楷体" panose="02010609060101010101" pitchFamily="49" charset="-122"/>
                <a:ea typeface="楷体" panose="02010609060101010101" pitchFamily="49" charset="-122"/>
                <a:cs typeface="Times New Roman" panose="02020603050405020304" pitchFamily="18" charset="0"/>
              </a:rPr>
              <a:t>ofile</a:t>
            </a:r>
            <a:r>
              <a:rPr lang="en-US" altLang="zh-CN" dirty="0">
                <a:latin typeface="楷体" panose="02010609060101010101" pitchFamily="49" charset="-122"/>
                <a:ea typeface="楷体" panose="02010609060101010101" pitchFamily="49" charset="-122"/>
                <a:cs typeface="Times New Roman" panose="02020603050405020304" pitchFamily="18" charset="0"/>
              </a:rPr>
              <a:t>[</a:t>
            </a:r>
            <a:r>
              <a:rPr lang="en-US" altLang="zh-CN" dirty="0" err="1">
                <a:latin typeface="楷体" panose="02010609060101010101" pitchFamily="49" charset="-122"/>
                <a:ea typeface="楷体" panose="02010609060101010101" pitchFamily="49" charset="-122"/>
                <a:cs typeface="Times New Roman" panose="02020603050405020304" pitchFamily="18" charset="0"/>
              </a:rPr>
              <a:t>i</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indent="-342900" algn="just">
              <a:buFont typeface="+mj-lt"/>
              <a:buAutoNum type="arabicPeriod" startAt="25"/>
            </a:pPr>
            <a:r>
              <a:rPr lang="en-US" altLang="zh-CN" dirty="0">
                <a:latin typeface="楷体" panose="02010609060101010101" pitchFamily="49" charset="-122"/>
                <a:ea typeface="楷体" panose="02010609060101010101" pitchFamily="49" charset="-122"/>
                <a:cs typeface="Times New Roman" panose="02020603050405020304" pitchFamily="18" charset="0"/>
              </a:rPr>
              <a:t>      np-&gt;</a:t>
            </a:r>
            <a:r>
              <a:rPr lang="en-US" altLang="zh-CN" dirty="0" err="1">
                <a:latin typeface="楷体" panose="02010609060101010101" pitchFamily="49" charset="-122"/>
                <a:ea typeface="楷体" panose="02010609060101010101" pitchFamily="49" charset="-122"/>
                <a:cs typeface="Times New Roman" panose="02020603050405020304" pitchFamily="18" charset="0"/>
              </a:rPr>
              <a:t>ofile</a:t>
            </a:r>
            <a:r>
              <a:rPr lang="en-US" altLang="zh-CN" dirty="0">
                <a:latin typeface="楷体" panose="02010609060101010101" pitchFamily="49" charset="-122"/>
                <a:ea typeface="楷体" panose="02010609060101010101" pitchFamily="49" charset="-122"/>
                <a:cs typeface="Times New Roman" panose="02020603050405020304" pitchFamily="18" charset="0"/>
              </a:rPr>
              <a:t>[</a:t>
            </a:r>
            <a:r>
              <a:rPr lang="en-US" altLang="zh-CN" dirty="0" err="1">
                <a:latin typeface="楷体" panose="02010609060101010101" pitchFamily="49" charset="-122"/>
                <a:ea typeface="楷体" panose="02010609060101010101" pitchFamily="49" charset="-122"/>
                <a:cs typeface="Times New Roman" panose="02020603050405020304" pitchFamily="18" charset="0"/>
              </a:rPr>
              <a:t>i</a:t>
            </a:r>
            <a:r>
              <a:rPr lang="en-US" altLang="zh-CN" dirty="0">
                <a:latin typeface="楷体" panose="02010609060101010101" pitchFamily="49" charset="-122"/>
                <a:ea typeface="楷体" panose="02010609060101010101" pitchFamily="49" charset="-122"/>
                <a:cs typeface="Times New Roman" panose="02020603050405020304" pitchFamily="18" charset="0"/>
              </a:rPr>
              <a:t>] = </a:t>
            </a:r>
            <a:r>
              <a:rPr lang="en-US" altLang="zh-CN" dirty="0" err="1">
                <a:latin typeface="楷体" panose="02010609060101010101" pitchFamily="49" charset="-122"/>
                <a:ea typeface="楷体" panose="02010609060101010101" pitchFamily="49" charset="-122"/>
                <a:cs typeface="Times New Roman" panose="02020603050405020304" pitchFamily="18" charset="0"/>
              </a:rPr>
              <a:t>filedup</a:t>
            </a:r>
            <a:r>
              <a:rPr lang="en-US" altLang="zh-CN" dirty="0">
                <a:latin typeface="楷体" panose="02010609060101010101" pitchFamily="49" charset="-122"/>
                <a:ea typeface="楷体" panose="02010609060101010101" pitchFamily="49" charset="-122"/>
                <a:cs typeface="Times New Roman" panose="02020603050405020304" pitchFamily="18" charset="0"/>
              </a:rPr>
              <a:t>(</a:t>
            </a:r>
            <a:r>
              <a:rPr lang="en-US" altLang="zh-CN" dirty="0" err="1">
                <a:latin typeface="楷体" panose="02010609060101010101" pitchFamily="49" charset="-122"/>
                <a:ea typeface="楷体" panose="02010609060101010101" pitchFamily="49" charset="-122"/>
                <a:cs typeface="Times New Roman" panose="02020603050405020304" pitchFamily="18" charset="0"/>
              </a:rPr>
              <a:t>curproc</a:t>
            </a:r>
            <a:r>
              <a:rPr lang="en-US" altLang="zh-CN" dirty="0">
                <a:latin typeface="楷体" panose="02010609060101010101" pitchFamily="49" charset="-122"/>
                <a:ea typeface="楷体" panose="02010609060101010101" pitchFamily="49" charset="-122"/>
                <a:cs typeface="Times New Roman" panose="02020603050405020304" pitchFamily="18" charset="0"/>
              </a:rPr>
              <a:t>-&gt;</a:t>
            </a:r>
            <a:r>
              <a:rPr lang="en-US" altLang="zh-CN" dirty="0" err="1">
                <a:latin typeface="楷体" panose="02010609060101010101" pitchFamily="49" charset="-122"/>
                <a:ea typeface="楷体" panose="02010609060101010101" pitchFamily="49" charset="-122"/>
                <a:cs typeface="Times New Roman" panose="02020603050405020304" pitchFamily="18" charset="0"/>
              </a:rPr>
              <a:t>ofile</a:t>
            </a:r>
            <a:r>
              <a:rPr lang="en-US" altLang="zh-CN" dirty="0">
                <a:latin typeface="楷体" panose="02010609060101010101" pitchFamily="49" charset="-122"/>
                <a:ea typeface="楷体" panose="02010609060101010101" pitchFamily="49" charset="-122"/>
                <a:cs typeface="Times New Roman" panose="02020603050405020304" pitchFamily="18" charset="0"/>
              </a:rPr>
              <a:t>[</a:t>
            </a:r>
            <a:r>
              <a:rPr lang="en-US" altLang="zh-CN" dirty="0" err="1">
                <a:latin typeface="楷体" panose="02010609060101010101" pitchFamily="49" charset="-122"/>
                <a:ea typeface="楷体" panose="02010609060101010101" pitchFamily="49" charset="-122"/>
                <a:cs typeface="Times New Roman" panose="02020603050405020304" pitchFamily="18" charset="0"/>
              </a:rPr>
              <a:t>i</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p:txBody>
      </p:sp>
      <p:grpSp>
        <p:nvGrpSpPr>
          <p:cNvPr id="47" name="组合 46">
            <a:extLst>
              <a:ext uri="{FF2B5EF4-FFF2-40B4-BE49-F238E27FC236}">
                <a16:creationId xmlns:a16="http://schemas.microsoft.com/office/drawing/2014/main" id="{F6981FA6-F417-7095-F729-9416C6D5A7B5}"/>
              </a:ext>
            </a:extLst>
          </p:cNvPr>
          <p:cNvGrpSpPr/>
          <p:nvPr/>
        </p:nvGrpSpPr>
        <p:grpSpPr>
          <a:xfrm>
            <a:off x="1075073" y="1908246"/>
            <a:ext cx="7720404" cy="3499911"/>
            <a:chOff x="-993238" y="5076449"/>
            <a:chExt cx="7720404" cy="3499911"/>
          </a:xfrm>
        </p:grpSpPr>
        <p:sp>
          <p:nvSpPr>
            <p:cNvPr id="48" name="矩形: 圆角 47">
              <a:extLst>
                <a:ext uri="{FF2B5EF4-FFF2-40B4-BE49-F238E27FC236}">
                  <a16:creationId xmlns:a16="http://schemas.microsoft.com/office/drawing/2014/main" id="{78CA0048-FEB8-6B52-D794-643223A2559C}"/>
                </a:ext>
              </a:extLst>
            </p:cNvPr>
            <p:cNvSpPr/>
            <p:nvPr/>
          </p:nvSpPr>
          <p:spPr bwMode="auto">
            <a:xfrm>
              <a:off x="-993238" y="5076449"/>
              <a:ext cx="5195332" cy="3499911"/>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49" name="文本框 48">
              <a:extLst>
                <a:ext uri="{FF2B5EF4-FFF2-40B4-BE49-F238E27FC236}">
                  <a16:creationId xmlns:a16="http://schemas.microsoft.com/office/drawing/2014/main" id="{7926C683-0598-7D41-35B1-84D29E28D916}"/>
                </a:ext>
              </a:extLst>
            </p:cNvPr>
            <p:cNvSpPr txBox="1"/>
            <p:nvPr/>
          </p:nvSpPr>
          <p:spPr>
            <a:xfrm>
              <a:off x="5153588" y="5401284"/>
              <a:ext cx="1573578" cy="338554"/>
            </a:xfrm>
            <a:prstGeom prst="rect">
              <a:avLst/>
            </a:prstGeom>
            <a:noFill/>
          </p:spPr>
          <p:txBody>
            <a:bodyPr wrap="square" rtlCol="0">
              <a:spAutoFit/>
            </a:bodyPr>
            <a:lstStyle/>
            <a:p>
              <a:r>
                <a:rPr lang="zh-CN" altLang="en-US" dirty="0"/>
                <a:t>设置</a:t>
              </a:r>
              <a:r>
                <a:rPr lang="en-US" altLang="zh-CN" dirty="0" err="1"/>
                <a:t>trapframe</a:t>
              </a:r>
              <a:endParaRPr lang="zh-CN" altLang="en-US" dirty="0"/>
            </a:p>
          </p:txBody>
        </p:sp>
        <p:cxnSp>
          <p:nvCxnSpPr>
            <p:cNvPr id="50" name="直接箭头连接符 49">
              <a:extLst>
                <a:ext uri="{FF2B5EF4-FFF2-40B4-BE49-F238E27FC236}">
                  <a16:creationId xmlns:a16="http://schemas.microsoft.com/office/drawing/2014/main" id="{22A4F640-0C67-32A2-0AA8-E0418D70C151}"/>
                </a:ext>
              </a:extLst>
            </p:cNvPr>
            <p:cNvCxnSpPr>
              <a:cxnSpLocks/>
              <a:stCxn id="49" idx="2"/>
              <a:endCxn id="48" idx="3"/>
            </p:cNvCxnSpPr>
            <p:nvPr/>
          </p:nvCxnSpPr>
          <p:spPr bwMode="auto">
            <a:xfrm flipH="1">
              <a:off x="4202094" y="5739838"/>
              <a:ext cx="1738283" cy="1086567"/>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
        <p:nvSpPr>
          <p:cNvPr id="7" name="文本框 6">
            <a:extLst>
              <a:ext uri="{FF2B5EF4-FFF2-40B4-BE49-F238E27FC236}">
                <a16:creationId xmlns:a16="http://schemas.microsoft.com/office/drawing/2014/main" id="{41C60028-8888-4E64-AE18-E8797C06ABFC}"/>
              </a:ext>
            </a:extLst>
          </p:cNvPr>
          <p:cNvSpPr txBox="1"/>
          <p:nvPr/>
        </p:nvSpPr>
        <p:spPr>
          <a:xfrm>
            <a:off x="791737" y="1868423"/>
            <a:ext cx="7560525" cy="2800767"/>
          </a:xfrm>
          <a:prstGeom prst="rect">
            <a:avLst/>
          </a:prstGeom>
          <a:solidFill>
            <a:schemeClr val="bg1"/>
          </a:solidFill>
        </p:spPr>
        <p:txBody>
          <a:bodyPr wrap="square">
            <a:spAutoFit/>
          </a:bodyPr>
          <a:lstStyle/>
          <a:p>
            <a:pPr marL="342900" indent="-342900" algn="just">
              <a:buFont typeface="+mj-lt"/>
              <a:buAutoNum type="arabicPeriod" startAt="38"/>
            </a:pPr>
            <a:r>
              <a:rPr lang="en-US" altLang="zh-CN" dirty="0">
                <a:latin typeface="楷体" panose="02010609060101010101" pitchFamily="49" charset="-122"/>
                <a:ea typeface="楷体" panose="02010609060101010101" pitchFamily="49" charset="-122"/>
                <a:cs typeface="Times New Roman" panose="02020603050405020304" pitchFamily="18" charset="0"/>
              </a:rPr>
              <a:t>  np-&gt;</a:t>
            </a:r>
            <a:r>
              <a:rPr lang="en-US" altLang="zh-CN" dirty="0" err="1">
                <a:latin typeface="楷体" panose="02010609060101010101" pitchFamily="49" charset="-122"/>
                <a:ea typeface="楷体" panose="02010609060101010101" pitchFamily="49" charset="-122"/>
                <a:cs typeface="Times New Roman" panose="02020603050405020304" pitchFamily="18" charset="0"/>
              </a:rPr>
              <a:t>cwd</a:t>
            </a:r>
            <a:r>
              <a:rPr lang="en-US" altLang="zh-CN" dirty="0">
                <a:latin typeface="楷体" panose="02010609060101010101" pitchFamily="49" charset="-122"/>
                <a:ea typeface="楷体" panose="02010609060101010101" pitchFamily="49" charset="-122"/>
                <a:cs typeface="Times New Roman" panose="02020603050405020304" pitchFamily="18" charset="0"/>
              </a:rPr>
              <a:t> = </a:t>
            </a:r>
            <a:r>
              <a:rPr lang="en-US" altLang="zh-CN" dirty="0" err="1">
                <a:latin typeface="楷体" panose="02010609060101010101" pitchFamily="49" charset="-122"/>
                <a:ea typeface="楷体" panose="02010609060101010101" pitchFamily="49" charset="-122"/>
                <a:cs typeface="Times New Roman" panose="02020603050405020304" pitchFamily="18" charset="0"/>
              </a:rPr>
              <a:t>idup</a:t>
            </a:r>
            <a:r>
              <a:rPr lang="en-US" altLang="zh-CN" dirty="0">
                <a:latin typeface="楷体" panose="02010609060101010101" pitchFamily="49" charset="-122"/>
                <a:ea typeface="楷体" panose="02010609060101010101" pitchFamily="49" charset="-122"/>
                <a:cs typeface="Times New Roman" panose="02020603050405020304" pitchFamily="18" charset="0"/>
              </a:rPr>
              <a:t>(</a:t>
            </a:r>
            <a:r>
              <a:rPr lang="en-US" altLang="zh-CN" dirty="0" err="1">
                <a:latin typeface="楷体" panose="02010609060101010101" pitchFamily="49" charset="-122"/>
                <a:ea typeface="楷体" panose="02010609060101010101" pitchFamily="49" charset="-122"/>
                <a:cs typeface="Times New Roman" panose="02020603050405020304" pitchFamily="18" charset="0"/>
              </a:rPr>
              <a:t>curproc</a:t>
            </a:r>
            <a:r>
              <a:rPr lang="en-US" altLang="zh-CN" dirty="0">
                <a:latin typeface="楷体" panose="02010609060101010101" pitchFamily="49" charset="-122"/>
                <a:ea typeface="楷体" panose="02010609060101010101" pitchFamily="49" charset="-122"/>
                <a:cs typeface="Times New Roman" panose="02020603050405020304" pitchFamily="18" charset="0"/>
              </a:rPr>
              <a:t>-&gt;</a:t>
            </a:r>
            <a:r>
              <a:rPr lang="en-US" altLang="zh-CN" dirty="0" err="1">
                <a:latin typeface="楷体" panose="02010609060101010101" pitchFamily="49" charset="-122"/>
                <a:ea typeface="楷体" panose="02010609060101010101" pitchFamily="49" charset="-122"/>
                <a:cs typeface="Times New Roman" panose="02020603050405020304" pitchFamily="18" charset="0"/>
              </a:rPr>
              <a:t>cwd</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indent="-342900" algn="just">
              <a:buFont typeface="+mj-lt"/>
              <a:buAutoNum type="arabicPeriod" startAt="38"/>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latin typeface="楷体" panose="02010609060101010101" pitchFamily="49" charset="-122"/>
                <a:ea typeface="楷体" panose="02010609060101010101" pitchFamily="49" charset="-122"/>
                <a:cs typeface="Times New Roman" panose="02020603050405020304" pitchFamily="18" charset="0"/>
              </a:rPr>
              <a:t>safestrcpy</a:t>
            </a:r>
            <a:r>
              <a:rPr lang="en-US" altLang="zh-CN" dirty="0">
                <a:latin typeface="楷体" panose="02010609060101010101" pitchFamily="49" charset="-122"/>
                <a:ea typeface="楷体" panose="02010609060101010101" pitchFamily="49" charset="-122"/>
                <a:cs typeface="Times New Roman" panose="02020603050405020304" pitchFamily="18" charset="0"/>
              </a:rPr>
              <a:t>(np-&gt;name, </a:t>
            </a:r>
            <a:r>
              <a:rPr lang="en-US" altLang="zh-CN" dirty="0" err="1">
                <a:latin typeface="楷体" panose="02010609060101010101" pitchFamily="49" charset="-122"/>
                <a:ea typeface="楷体" panose="02010609060101010101" pitchFamily="49" charset="-122"/>
                <a:cs typeface="Times New Roman" panose="02020603050405020304" pitchFamily="18" charset="0"/>
              </a:rPr>
              <a:t>curproc</a:t>
            </a:r>
            <a:r>
              <a:rPr lang="en-US" altLang="zh-CN" dirty="0">
                <a:latin typeface="楷体" panose="02010609060101010101" pitchFamily="49" charset="-122"/>
                <a:ea typeface="楷体" panose="02010609060101010101" pitchFamily="49" charset="-122"/>
                <a:cs typeface="Times New Roman" panose="02020603050405020304" pitchFamily="18" charset="0"/>
              </a:rPr>
              <a:t>-&gt;name, </a:t>
            </a:r>
            <a:r>
              <a:rPr lang="en-US" altLang="zh-CN" dirty="0" err="1">
                <a:latin typeface="楷体" panose="02010609060101010101" pitchFamily="49" charset="-122"/>
                <a:ea typeface="楷体" panose="02010609060101010101" pitchFamily="49" charset="-122"/>
                <a:cs typeface="Times New Roman" panose="02020603050405020304" pitchFamily="18" charset="0"/>
              </a:rPr>
              <a:t>sizeof</a:t>
            </a:r>
            <a:r>
              <a:rPr lang="en-US" altLang="zh-CN" dirty="0">
                <a:latin typeface="楷体" panose="02010609060101010101" pitchFamily="49" charset="-122"/>
                <a:ea typeface="楷体" panose="02010609060101010101" pitchFamily="49" charset="-122"/>
                <a:cs typeface="Times New Roman" panose="02020603050405020304" pitchFamily="18" charset="0"/>
              </a:rPr>
              <a:t>(</a:t>
            </a:r>
            <a:r>
              <a:rPr lang="en-US" altLang="zh-CN" dirty="0" err="1">
                <a:latin typeface="楷体" panose="02010609060101010101" pitchFamily="49" charset="-122"/>
                <a:ea typeface="楷体" panose="02010609060101010101" pitchFamily="49" charset="-122"/>
                <a:cs typeface="Times New Roman" panose="02020603050405020304" pitchFamily="18" charset="0"/>
              </a:rPr>
              <a:t>curproc</a:t>
            </a:r>
            <a:r>
              <a:rPr lang="en-US" altLang="zh-CN" dirty="0">
                <a:latin typeface="楷体" panose="02010609060101010101" pitchFamily="49" charset="-122"/>
                <a:ea typeface="楷体" panose="02010609060101010101" pitchFamily="49" charset="-122"/>
                <a:cs typeface="Times New Roman" panose="02020603050405020304" pitchFamily="18" charset="0"/>
              </a:rPr>
              <a:t>-&gt;name));</a:t>
            </a:r>
          </a:p>
          <a:p>
            <a:pPr marL="342900" indent="-342900" algn="just">
              <a:buFont typeface="+mj-lt"/>
              <a:buAutoNum type="arabicPeriod" startAt="38"/>
            </a:pPr>
            <a:r>
              <a:rPr lang="en-US" altLang="zh-CN" dirty="0">
                <a:latin typeface="楷体" panose="02010609060101010101" pitchFamily="49" charset="-122"/>
                <a:ea typeface="楷体" panose="02010609060101010101" pitchFamily="49" charset="-122"/>
                <a:cs typeface="Times New Roman" panose="02020603050405020304" pitchFamily="18" charset="0"/>
              </a:rPr>
              <a:t>  int </a:t>
            </a:r>
            <a:r>
              <a:rPr lang="en-US" altLang="zh-CN" dirty="0" err="1">
                <a:latin typeface="楷体" panose="02010609060101010101" pitchFamily="49" charset="-122"/>
                <a:ea typeface="楷体" panose="02010609060101010101" pitchFamily="49" charset="-122"/>
                <a:cs typeface="Times New Roman" panose="02020603050405020304" pitchFamily="18" charset="0"/>
              </a:rPr>
              <a:t>pid</a:t>
            </a:r>
            <a:r>
              <a:rPr lang="en-US" altLang="zh-CN" dirty="0">
                <a:latin typeface="楷体" panose="02010609060101010101" pitchFamily="49" charset="-122"/>
                <a:ea typeface="楷体" panose="02010609060101010101" pitchFamily="49" charset="-122"/>
                <a:cs typeface="Times New Roman" panose="02020603050405020304" pitchFamily="18" charset="0"/>
              </a:rPr>
              <a:t> = np-&gt;</a:t>
            </a:r>
            <a:r>
              <a:rPr lang="en-US" altLang="zh-CN" dirty="0" err="1">
                <a:latin typeface="楷体" panose="02010609060101010101" pitchFamily="49" charset="-122"/>
                <a:ea typeface="楷体" panose="02010609060101010101" pitchFamily="49" charset="-122"/>
                <a:cs typeface="Times New Roman" panose="02020603050405020304" pitchFamily="18" charset="0"/>
              </a:rPr>
              <a:t>pid</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indent="-342900" algn="just">
              <a:buFont typeface="+mj-lt"/>
              <a:buAutoNum type="arabicPeriod" startAt="38"/>
            </a:pPr>
            <a:r>
              <a:rPr lang="en-US" altLang="zh-CN" dirty="0">
                <a:latin typeface="楷体" panose="02010609060101010101" pitchFamily="49" charset="-122"/>
                <a:ea typeface="楷体" panose="02010609060101010101" pitchFamily="49" charset="-122"/>
                <a:cs typeface="Times New Roman" panose="02020603050405020304" pitchFamily="18" charset="0"/>
              </a:rPr>
              <a:t>  release(&amp;np-&gt;lock);</a:t>
            </a:r>
          </a:p>
          <a:p>
            <a:pPr marL="342900" indent="-342900" algn="just">
              <a:buFont typeface="+mj-lt"/>
              <a:buAutoNum type="arabicPeriod" startAt="38"/>
            </a:pPr>
            <a:r>
              <a:rPr lang="en-US" altLang="zh-CN" dirty="0">
                <a:latin typeface="楷体" panose="02010609060101010101" pitchFamily="49" charset="-122"/>
                <a:ea typeface="楷体" panose="02010609060101010101" pitchFamily="49" charset="-122"/>
                <a:cs typeface="Times New Roman" panose="02020603050405020304" pitchFamily="18" charset="0"/>
              </a:rPr>
              <a:t>  acquire(&amp;np-&gt;lock);</a:t>
            </a:r>
          </a:p>
          <a:p>
            <a:pPr marL="342900" indent="-342900" algn="just">
              <a:buFont typeface="+mj-lt"/>
              <a:buAutoNum type="arabicPeriod" startAt="38"/>
            </a:pPr>
            <a:r>
              <a:rPr lang="en-US" altLang="zh-CN" dirty="0">
                <a:latin typeface="楷体" panose="02010609060101010101" pitchFamily="49" charset="-122"/>
                <a:ea typeface="楷体" panose="02010609060101010101" pitchFamily="49" charset="-122"/>
                <a:cs typeface="Times New Roman" panose="02020603050405020304" pitchFamily="18" charset="0"/>
              </a:rPr>
              <a:t>  np-&gt;state = RUNNABLE;</a:t>
            </a:r>
          </a:p>
          <a:p>
            <a:pPr marL="342900" indent="-342900" algn="just">
              <a:buFont typeface="+mj-lt"/>
              <a:buAutoNum type="arabicPeriod" startAt="38"/>
            </a:pPr>
            <a:r>
              <a:rPr lang="en-US" altLang="zh-CN" dirty="0">
                <a:latin typeface="楷体" panose="02010609060101010101" pitchFamily="49" charset="-122"/>
                <a:ea typeface="楷体" panose="02010609060101010101" pitchFamily="49" charset="-122"/>
                <a:cs typeface="Times New Roman" panose="02020603050405020304" pitchFamily="18" charset="0"/>
              </a:rPr>
              <a:t>  release(&amp;np-&gt;lock);</a:t>
            </a:r>
          </a:p>
          <a:p>
            <a:pPr marL="342900" indent="-342900" algn="just">
              <a:buFont typeface="+mj-lt"/>
              <a:buAutoNum type="arabicPeriod" startAt="38"/>
            </a:pPr>
            <a:r>
              <a:rPr lang="en-US" altLang="zh-CN" dirty="0">
                <a:latin typeface="楷体" panose="02010609060101010101" pitchFamily="49" charset="-122"/>
                <a:ea typeface="楷体" panose="02010609060101010101" pitchFamily="49" charset="-122"/>
                <a:cs typeface="Times New Roman" panose="02020603050405020304" pitchFamily="18" charset="0"/>
              </a:rPr>
              <a:t>  // </a:t>
            </a:r>
            <a:r>
              <a:rPr lang="zh-CN" altLang="en-US" dirty="0">
                <a:latin typeface="楷体" panose="02010609060101010101" pitchFamily="49" charset="-122"/>
                <a:ea typeface="楷体" panose="02010609060101010101" pitchFamily="49" charset="-122"/>
                <a:cs typeface="Times New Roman" panose="02020603050405020304" pitchFamily="18" charset="0"/>
              </a:rPr>
              <a:t>返回新线程的</a:t>
            </a:r>
            <a:r>
              <a:rPr lang="en-US" altLang="zh-CN" dirty="0" err="1">
                <a:latin typeface="楷体" panose="02010609060101010101" pitchFamily="49" charset="-122"/>
                <a:ea typeface="楷体" panose="02010609060101010101" pitchFamily="49" charset="-122"/>
                <a:cs typeface="Times New Roman" panose="02020603050405020304" pitchFamily="18" charset="0"/>
              </a:rPr>
              <a:t>pid</a:t>
            </a: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a:p>
            <a:pPr marL="342900" indent="-342900" algn="just">
              <a:buFont typeface="+mj-lt"/>
              <a:buAutoNum type="arabicPeriod" startAt="38"/>
            </a:pPr>
            <a:r>
              <a:rPr lang="en-US" altLang="zh-CN" dirty="0">
                <a:latin typeface="楷体" panose="02010609060101010101" pitchFamily="49" charset="-122"/>
                <a:ea typeface="楷体" panose="02010609060101010101" pitchFamily="49" charset="-122"/>
                <a:cs typeface="Times New Roman" panose="02020603050405020304" pitchFamily="18" charset="0"/>
              </a:rPr>
              <a:t>  return </a:t>
            </a:r>
            <a:r>
              <a:rPr lang="en-US" altLang="zh-CN" dirty="0" err="1">
                <a:latin typeface="楷体" panose="02010609060101010101" pitchFamily="49" charset="-122"/>
                <a:ea typeface="楷体" panose="02010609060101010101" pitchFamily="49" charset="-122"/>
                <a:cs typeface="Times New Roman" panose="02020603050405020304" pitchFamily="18" charset="0"/>
              </a:rPr>
              <a:t>pid</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indent="-342900" algn="just">
              <a:buFont typeface="+mj-lt"/>
              <a:buAutoNum type="arabicPeriod" startAt="38"/>
            </a:pP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indent="-342900" algn="just">
              <a:buFont typeface="+mj-lt"/>
              <a:buAutoNum type="arabicPeriod" startAt="25"/>
            </a:pP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58" name="组合 57">
            <a:extLst>
              <a:ext uri="{FF2B5EF4-FFF2-40B4-BE49-F238E27FC236}">
                <a16:creationId xmlns:a16="http://schemas.microsoft.com/office/drawing/2014/main" id="{53C9DDA6-FD05-E57D-98C5-0ADE8E53C090}"/>
              </a:ext>
            </a:extLst>
          </p:cNvPr>
          <p:cNvGrpSpPr/>
          <p:nvPr/>
        </p:nvGrpSpPr>
        <p:grpSpPr>
          <a:xfrm>
            <a:off x="1240610" y="4535260"/>
            <a:ext cx="7734362" cy="1927448"/>
            <a:chOff x="-858063" y="4035143"/>
            <a:chExt cx="7734362" cy="1927448"/>
          </a:xfrm>
        </p:grpSpPr>
        <p:sp>
          <p:nvSpPr>
            <p:cNvPr id="59" name="矩形: 圆角 58">
              <a:extLst>
                <a:ext uri="{FF2B5EF4-FFF2-40B4-BE49-F238E27FC236}">
                  <a16:creationId xmlns:a16="http://schemas.microsoft.com/office/drawing/2014/main" id="{68AF1792-8E65-2CEE-6B66-814FB8316447}"/>
                </a:ext>
              </a:extLst>
            </p:cNvPr>
            <p:cNvSpPr/>
            <p:nvPr/>
          </p:nvSpPr>
          <p:spPr bwMode="auto">
            <a:xfrm>
              <a:off x="-858063" y="5113432"/>
              <a:ext cx="5032050" cy="849159"/>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60" name="文本框 59">
              <a:extLst>
                <a:ext uri="{FF2B5EF4-FFF2-40B4-BE49-F238E27FC236}">
                  <a16:creationId xmlns:a16="http://schemas.microsoft.com/office/drawing/2014/main" id="{86D8385E-5237-FD14-FABC-1B2D0E68CFAC}"/>
                </a:ext>
              </a:extLst>
            </p:cNvPr>
            <p:cNvSpPr txBox="1"/>
            <p:nvPr/>
          </p:nvSpPr>
          <p:spPr>
            <a:xfrm>
              <a:off x="4317707" y="4035143"/>
              <a:ext cx="2558592" cy="338554"/>
            </a:xfrm>
            <a:prstGeom prst="rect">
              <a:avLst/>
            </a:prstGeom>
            <a:noFill/>
          </p:spPr>
          <p:txBody>
            <a:bodyPr wrap="square" rtlCol="0">
              <a:spAutoFit/>
            </a:bodyPr>
            <a:lstStyle/>
            <a:p>
              <a:r>
                <a:rPr lang="zh-CN" altLang="en-US" dirty="0"/>
                <a:t>继承主线程的文件描述符</a:t>
              </a:r>
            </a:p>
          </p:txBody>
        </p:sp>
        <p:cxnSp>
          <p:nvCxnSpPr>
            <p:cNvPr id="61" name="直接箭头连接符 60">
              <a:extLst>
                <a:ext uri="{FF2B5EF4-FFF2-40B4-BE49-F238E27FC236}">
                  <a16:creationId xmlns:a16="http://schemas.microsoft.com/office/drawing/2014/main" id="{6E352782-0553-7F50-8206-25282624FC2F}"/>
                </a:ext>
              </a:extLst>
            </p:cNvPr>
            <p:cNvCxnSpPr>
              <a:cxnSpLocks/>
              <a:stCxn id="60" idx="2"/>
              <a:endCxn id="59" idx="3"/>
            </p:cNvCxnSpPr>
            <p:nvPr/>
          </p:nvCxnSpPr>
          <p:spPr bwMode="auto">
            <a:xfrm flipH="1">
              <a:off x="4173987" y="4373697"/>
              <a:ext cx="1423016" cy="1164315"/>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369255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additive="base">
                                        <p:cTn id="33" dur="500" fill="hold"/>
                                        <p:tgtEl>
                                          <p:spTgt spid="47"/>
                                        </p:tgtEl>
                                        <p:attrNameLst>
                                          <p:attrName>ppt_x</p:attrName>
                                        </p:attrNameLst>
                                      </p:cBhvr>
                                      <p:tavLst>
                                        <p:tav tm="0">
                                          <p:val>
                                            <p:strVal val="#ppt_x"/>
                                          </p:val>
                                        </p:tav>
                                        <p:tav tm="100000">
                                          <p:val>
                                            <p:strVal val="#ppt_x"/>
                                          </p:val>
                                        </p:tav>
                                      </p:tavLst>
                                    </p:anim>
                                    <p:anim calcmode="lin" valueType="num">
                                      <p:cBhvr additive="base">
                                        <p:cTn id="3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anim calcmode="lin" valueType="num">
                                      <p:cBhvr additive="base">
                                        <p:cTn id="39" dur="500" fill="hold"/>
                                        <p:tgtEl>
                                          <p:spTgt spid="58"/>
                                        </p:tgtEl>
                                        <p:attrNameLst>
                                          <p:attrName>ppt_x</p:attrName>
                                        </p:attrNameLst>
                                      </p:cBhvr>
                                      <p:tavLst>
                                        <p:tav tm="0">
                                          <p:val>
                                            <p:strVal val="#ppt_x"/>
                                          </p:val>
                                        </p:tav>
                                        <p:tav tm="100000">
                                          <p:val>
                                            <p:strVal val="#ppt_x"/>
                                          </p:val>
                                        </p:tav>
                                      </p:tavLst>
                                    </p:anim>
                                    <p:anim calcmode="lin" valueType="num">
                                      <p:cBhvr additive="base">
                                        <p:cTn id="4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CD0BF3-DBFD-B514-E7D9-57AB60936113}"/>
              </a:ext>
            </a:extLst>
          </p:cNvPr>
          <p:cNvSpPr txBox="1"/>
          <p:nvPr/>
        </p:nvSpPr>
        <p:spPr>
          <a:xfrm>
            <a:off x="539720" y="1196845"/>
            <a:ext cx="8404890" cy="369332"/>
          </a:xfrm>
          <a:prstGeom prst="rect">
            <a:avLst/>
          </a:prstGeom>
          <a:noFill/>
        </p:spPr>
        <p:txBody>
          <a:bodyPr wrap="square">
            <a:spAutoFit/>
          </a:bodyPr>
          <a:lstStyle/>
          <a:p>
            <a:pPr lvl="0" algn="just"/>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88B71CBD-B9AB-C3FC-95E2-7A72BC3A2583}"/>
              </a:ext>
            </a:extLst>
          </p:cNvPr>
          <p:cNvSpPr>
            <a:spLocks noGrp="1"/>
          </p:cNvSpPr>
          <p:nvPr>
            <p:ph idx="1"/>
          </p:nvPr>
        </p:nvSpPr>
        <p:spPr>
          <a:xfrm>
            <a:off x="684530" y="1125857"/>
            <a:ext cx="8271510" cy="1223068"/>
          </a:xfrm>
        </p:spPr>
        <p:txBody>
          <a:bodyPr/>
          <a:lstStyle/>
          <a:p>
            <a:r>
              <a:rPr lang="zh-CN" altLang="en-US" sz="2400" dirty="0"/>
              <a:t>物理页帧的换出和换入</a:t>
            </a:r>
            <a:endParaRPr lang="en-GB" altLang="zh-CN" sz="2400" dirty="0"/>
          </a:p>
        </p:txBody>
      </p:sp>
      <p:sp>
        <p:nvSpPr>
          <p:cNvPr id="5" name="文本框 4">
            <a:extLst>
              <a:ext uri="{FF2B5EF4-FFF2-40B4-BE49-F238E27FC236}">
                <a16:creationId xmlns:a16="http://schemas.microsoft.com/office/drawing/2014/main" id="{EA3446E8-C72E-9B90-F479-E47A7BD81F4A}"/>
              </a:ext>
            </a:extLst>
          </p:cNvPr>
          <p:cNvSpPr txBox="1"/>
          <p:nvPr/>
        </p:nvSpPr>
        <p:spPr>
          <a:xfrm>
            <a:off x="556465" y="1632735"/>
            <a:ext cx="8112792" cy="5016758"/>
          </a:xfrm>
          <a:prstGeom prst="rect">
            <a:avLst/>
          </a:prstGeom>
          <a:noFill/>
        </p:spPr>
        <p:txBody>
          <a:bodyPr wrap="square">
            <a:spAutoFit/>
          </a:bodyPr>
          <a:lstStyle/>
          <a:p>
            <a:pPr indent="266700" algn="ct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4-18 </a:t>
            </a:r>
            <a:r>
              <a:rPr lang="en-US" altLang="zh-CN" b="1" dirty="0" err="1">
                <a:effectLst/>
                <a:latin typeface="Calibri" panose="020F0502020204030204" pitchFamily="34" charset="0"/>
                <a:ea typeface="宋体" panose="02010600030101010101" pitchFamily="2" charset="-122"/>
                <a:cs typeface="Times New Roman" panose="02020603050405020304" pitchFamily="18" charset="0"/>
              </a:rPr>
              <a:t>swapout</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 </a:t>
            </a: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和 </a:t>
            </a:r>
            <a:r>
              <a:rPr lang="en-US" altLang="zh-CN" b="1" dirty="0" err="1">
                <a:effectLst/>
                <a:latin typeface="Calibri" panose="020F0502020204030204" pitchFamily="34" charset="0"/>
                <a:ea typeface="宋体" panose="02010600030101010101" pitchFamily="2" charset="-122"/>
                <a:cs typeface="Times New Roman" panose="02020603050405020304" pitchFamily="18" charset="0"/>
              </a:rPr>
              <a:t>swapin</a:t>
            </a:r>
            <a:r>
              <a:rPr lang="en-US" altLang="zh-CN" b="1" dirty="0">
                <a:latin typeface="Calibri" panose="020F0502020204030204" pitchFamily="34" charset="0"/>
                <a:ea typeface="宋体" panose="02010600030101010101" pitchFamily="2" charset="-122"/>
                <a:cs typeface="Times New Roman" panose="02020603050405020304" pitchFamily="18" charset="0"/>
              </a:rPr>
              <a:t>()</a:t>
            </a:r>
            <a:endParaRPr lang="en-GB" altLang="zh-CN" b="1"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void </a:t>
            </a: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swapout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(struct proc *p) { //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换出一个物理页帧</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pte_t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pte</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pagetable_t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pgdir</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p-&gt;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pagetable</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uint64 a = p-&gt;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sz</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- 1; //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起始地址</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 = PGROUNDDOWN(a); //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向下取整</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for(; a &gt;= p-&gt;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swap_start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 -= PGSIZE)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pte</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walk(</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pgdir</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 0);</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if(*</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pte</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&amp; PTE_P &amp;&amp;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pte</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&amp; PTE_SWAPPED) == 0 )) { //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找到一个映射页</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并且没有被换出</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uint64 pa =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walkaddr</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pgdir</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uint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blockno</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balloc4(1); //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申请</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4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个盘块</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write_page_to_disk</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(1, (void *)pa,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blockno</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写入磁盘</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kfree</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((void *)(pa | DMWIN_MASK));//</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释放对应的页帧</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pte</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blockno</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&lt;&lt; 12); //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记录盘块号</a:t>
            </a: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pte</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pte</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PTE_SWAPPED);//</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将其</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swapped</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位置</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1</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return;</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latin typeface="楷体" panose="02010609060101010101" pitchFamily="49" charset="-122"/>
              <a:ea typeface="楷体" panose="02010609060101010101" pitchFamily="49" charset="-122"/>
            </a:endParaRPr>
          </a:p>
        </p:txBody>
      </p:sp>
      <p:grpSp>
        <p:nvGrpSpPr>
          <p:cNvPr id="9" name="组合 8">
            <a:extLst>
              <a:ext uri="{FF2B5EF4-FFF2-40B4-BE49-F238E27FC236}">
                <a16:creationId xmlns:a16="http://schemas.microsoft.com/office/drawing/2014/main" id="{0DB5A826-F2F4-6553-A137-75A8EB0854ED}"/>
              </a:ext>
            </a:extLst>
          </p:cNvPr>
          <p:cNvGrpSpPr/>
          <p:nvPr/>
        </p:nvGrpSpPr>
        <p:grpSpPr>
          <a:xfrm>
            <a:off x="3949699" y="872599"/>
            <a:ext cx="5134406" cy="3015261"/>
            <a:chOff x="2465986" y="845769"/>
            <a:chExt cx="5134406" cy="3015261"/>
          </a:xfrm>
        </p:grpSpPr>
        <p:sp>
          <p:nvSpPr>
            <p:cNvPr id="10" name="矩形: 圆角 9">
              <a:extLst>
                <a:ext uri="{FF2B5EF4-FFF2-40B4-BE49-F238E27FC236}">
                  <a16:creationId xmlns:a16="http://schemas.microsoft.com/office/drawing/2014/main" id="{EC97E56A-6443-7815-2ADD-1C6DB45E9422}"/>
                </a:ext>
              </a:extLst>
            </p:cNvPr>
            <p:cNvSpPr/>
            <p:nvPr/>
          </p:nvSpPr>
          <p:spPr bwMode="auto">
            <a:xfrm>
              <a:off x="2500816" y="3573010"/>
              <a:ext cx="1152081" cy="28802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1" name="文本框 10">
              <a:extLst>
                <a:ext uri="{FF2B5EF4-FFF2-40B4-BE49-F238E27FC236}">
                  <a16:creationId xmlns:a16="http://schemas.microsoft.com/office/drawing/2014/main" id="{9B89129D-8B90-9692-3E41-2A2CAD4BAED6}"/>
                </a:ext>
              </a:extLst>
            </p:cNvPr>
            <p:cNvSpPr txBox="1"/>
            <p:nvPr/>
          </p:nvSpPr>
          <p:spPr>
            <a:xfrm>
              <a:off x="2465986" y="845769"/>
              <a:ext cx="5134406" cy="634533"/>
            </a:xfrm>
            <a:prstGeom prst="rect">
              <a:avLst/>
            </a:prstGeom>
            <a:solidFill>
              <a:schemeClr val="bg1"/>
            </a:solidFill>
          </p:spPr>
          <p:txBody>
            <a:bodyPr wrap="square" rtlCol="0">
              <a:spAutoFit/>
            </a:bodyPr>
            <a:lstStyle/>
            <a:p>
              <a:pPr indent="266700" algn="just">
                <a:lnSpc>
                  <a:spcPct val="115000"/>
                </a:lnSpc>
              </a:pPr>
              <a:r>
                <a:rPr lang="en-US" altLang="zh-CN" dirty="0"/>
                <a:t>PTE_SWAPPED</a:t>
              </a:r>
              <a:r>
                <a:rPr lang="zh-CN" altLang="zh-CN" dirty="0"/>
                <a:t>宏需要在</a:t>
              </a:r>
              <a:r>
                <a:rPr lang="en-US" altLang="zh-CN" dirty="0"/>
                <a:t>kernel/</a:t>
              </a:r>
              <a:r>
                <a:rPr lang="en-US" altLang="zh-CN" dirty="0" err="1"/>
                <a:t>loongarch.h</a:t>
              </a:r>
              <a:r>
                <a:rPr lang="zh-CN" altLang="zh-CN" dirty="0"/>
                <a:t>中定义。</a:t>
              </a:r>
              <a:r>
                <a:rPr lang="en-US" altLang="zh-CN" dirty="0"/>
                <a:t>#define PTE_SWAPPED (1L &lt;&lt; 5)    //swapped to disk</a:t>
              </a:r>
              <a:endParaRPr lang="zh-CN" altLang="zh-CN" dirty="0"/>
            </a:p>
          </p:txBody>
        </p:sp>
        <p:cxnSp>
          <p:nvCxnSpPr>
            <p:cNvPr id="12" name="直接箭头连接符 11">
              <a:extLst>
                <a:ext uri="{FF2B5EF4-FFF2-40B4-BE49-F238E27FC236}">
                  <a16:creationId xmlns:a16="http://schemas.microsoft.com/office/drawing/2014/main" id="{A978DEF2-7891-7641-6B6D-27D6BAB7652E}"/>
                </a:ext>
              </a:extLst>
            </p:cNvPr>
            <p:cNvCxnSpPr>
              <a:cxnSpLocks/>
              <a:endCxn id="10" idx="3"/>
            </p:cNvCxnSpPr>
            <p:nvPr/>
          </p:nvCxnSpPr>
          <p:spPr bwMode="auto">
            <a:xfrm flipH="1">
              <a:off x="3652897" y="1480302"/>
              <a:ext cx="1557176" cy="2236718"/>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6" name="组合 5">
            <a:extLst>
              <a:ext uri="{FF2B5EF4-FFF2-40B4-BE49-F238E27FC236}">
                <a16:creationId xmlns:a16="http://schemas.microsoft.com/office/drawing/2014/main" id="{3E6374EC-BDDC-E0B5-0672-4BB364D4D538}"/>
              </a:ext>
            </a:extLst>
          </p:cNvPr>
          <p:cNvGrpSpPr/>
          <p:nvPr/>
        </p:nvGrpSpPr>
        <p:grpSpPr>
          <a:xfrm>
            <a:off x="1252472" y="2359840"/>
            <a:ext cx="7351028" cy="1033012"/>
            <a:chOff x="2500816" y="2815143"/>
            <a:chExt cx="7351028" cy="1033012"/>
          </a:xfrm>
        </p:grpSpPr>
        <p:sp>
          <p:nvSpPr>
            <p:cNvPr id="7" name="矩形: 圆角 6">
              <a:extLst>
                <a:ext uri="{FF2B5EF4-FFF2-40B4-BE49-F238E27FC236}">
                  <a16:creationId xmlns:a16="http://schemas.microsoft.com/office/drawing/2014/main" id="{68E4E913-2007-6BE1-C3C8-D84D0CA873AF}"/>
                </a:ext>
              </a:extLst>
            </p:cNvPr>
            <p:cNvSpPr/>
            <p:nvPr/>
          </p:nvSpPr>
          <p:spPr bwMode="auto">
            <a:xfrm>
              <a:off x="2500816" y="3573010"/>
              <a:ext cx="4327598" cy="275145"/>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3" name="文本框 12">
              <a:extLst>
                <a:ext uri="{FF2B5EF4-FFF2-40B4-BE49-F238E27FC236}">
                  <a16:creationId xmlns:a16="http://schemas.microsoft.com/office/drawing/2014/main" id="{6E48929E-402D-8D8A-3A76-FCBD820A0B7E}"/>
                </a:ext>
              </a:extLst>
            </p:cNvPr>
            <p:cNvSpPr txBox="1"/>
            <p:nvPr/>
          </p:nvSpPr>
          <p:spPr>
            <a:xfrm>
              <a:off x="7476459" y="2815143"/>
              <a:ext cx="2375385" cy="353110"/>
            </a:xfrm>
            <a:prstGeom prst="rect">
              <a:avLst/>
            </a:prstGeom>
            <a:solidFill>
              <a:schemeClr val="bg1"/>
            </a:solidFill>
          </p:spPr>
          <p:txBody>
            <a:bodyPr wrap="square" rtlCol="0">
              <a:spAutoFit/>
            </a:bodyPr>
            <a:lstStyle/>
            <a:p>
              <a:pPr indent="266700" algn="just">
                <a:lnSpc>
                  <a:spcPct val="115000"/>
                </a:lnSpc>
              </a:pPr>
              <a:r>
                <a:rPr lang="zh-CN" altLang="en-US" dirty="0"/>
                <a:t>由高到低搜索映射页</a:t>
              </a:r>
              <a:endParaRPr lang="zh-CN" altLang="zh-CN" dirty="0"/>
            </a:p>
          </p:txBody>
        </p:sp>
        <p:cxnSp>
          <p:nvCxnSpPr>
            <p:cNvPr id="14" name="直接箭头连接符 13">
              <a:extLst>
                <a:ext uri="{FF2B5EF4-FFF2-40B4-BE49-F238E27FC236}">
                  <a16:creationId xmlns:a16="http://schemas.microsoft.com/office/drawing/2014/main" id="{94233747-953C-1256-32F0-82DAE74CFDC8}"/>
                </a:ext>
              </a:extLst>
            </p:cNvPr>
            <p:cNvCxnSpPr>
              <a:cxnSpLocks/>
              <a:stCxn id="13" idx="2"/>
              <a:endCxn id="7" idx="3"/>
            </p:cNvCxnSpPr>
            <p:nvPr/>
          </p:nvCxnSpPr>
          <p:spPr bwMode="auto">
            <a:xfrm flipH="1">
              <a:off x="6828414" y="3168253"/>
              <a:ext cx="1835738" cy="542330"/>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24" name="组合 23">
            <a:extLst>
              <a:ext uri="{FF2B5EF4-FFF2-40B4-BE49-F238E27FC236}">
                <a16:creationId xmlns:a16="http://schemas.microsoft.com/office/drawing/2014/main" id="{66E9E708-FE04-5803-A6C9-42F7FD563758}"/>
              </a:ext>
            </a:extLst>
          </p:cNvPr>
          <p:cNvGrpSpPr/>
          <p:nvPr/>
        </p:nvGrpSpPr>
        <p:grpSpPr>
          <a:xfrm>
            <a:off x="1074191" y="3623217"/>
            <a:ext cx="7953798" cy="2685983"/>
            <a:chOff x="2500815" y="3573010"/>
            <a:chExt cx="7953798" cy="2685983"/>
          </a:xfrm>
        </p:grpSpPr>
        <p:sp>
          <p:nvSpPr>
            <p:cNvPr id="25" name="矩形: 圆角 24">
              <a:extLst>
                <a:ext uri="{FF2B5EF4-FFF2-40B4-BE49-F238E27FC236}">
                  <a16:creationId xmlns:a16="http://schemas.microsoft.com/office/drawing/2014/main" id="{EDF8156B-1360-F0B7-B92A-9E1B62495295}"/>
                </a:ext>
              </a:extLst>
            </p:cNvPr>
            <p:cNvSpPr/>
            <p:nvPr/>
          </p:nvSpPr>
          <p:spPr bwMode="auto">
            <a:xfrm>
              <a:off x="2500815" y="3573010"/>
              <a:ext cx="6349157" cy="2685983"/>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dirty="0">
                <a:ln>
                  <a:noFill/>
                </a:ln>
                <a:solidFill>
                  <a:schemeClr val="tx1"/>
                </a:solidFill>
                <a:effectLst/>
                <a:latin typeface="Arial" panose="020B0604020202020204" pitchFamily="34" charset="0"/>
              </a:endParaRPr>
            </a:p>
          </p:txBody>
        </p:sp>
        <p:sp>
          <p:nvSpPr>
            <p:cNvPr id="26" name="文本框 25">
              <a:extLst>
                <a:ext uri="{FF2B5EF4-FFF2-40B4-BE49-F238E27FC236}">
                  <a16:creationId xmlns:a16="http://schemas.microsoft.com/office/drawing/2014/main" id="{59070109-FF9F-771A-27A1-1D17F40E66E9}"/>
                </a:ext>
              </a:extLst>
            </p:cNvPr>
            <p:cNvSpPr txBox="1"/>
            <p:nvPr/>
          </p:nvSpPr>
          <p:spPr>
            <a:xfrm>
              <a:off x="6790679" y="5586982"/>
              <a:ext cx="3663934" cy="636264"/>
            </a:xfrm>
            <a:prstGeom prst="rect">
              <a:avLst/>
            </a:prstGeom>
            <a:solidFill>
              <a:schemeClr val="bg1"/>
            </a:solidFill>
          </p:spPr>
          <p:txBody>
            <a:bodyPr wrap="square" rtlCol="0">
              <a:spAutoFit/>
            </a:bodyPr>
            <a:lstStyle/>
            <a:p>
              <a:pPr indent="266700" algn="just">
                <a:lnSpc>
                  <a:spcPct val="115000"/>
                </a:lnSpc>
              </a:pPr>
              <a:r>
                <a:rPr lang="zh-CN" altLang="en-US" dirty="0"/>
                <a:t>找到合适的映射页，写入磁盘，更新页表项内容。释放该物理页帧。</a:t>
              </a:r>
              <a:endParaRPr lang="zh-CN" altLang="zh-CN" dirty="0"/>
            </a:p>
          </p:txBody>
        </p:sp>
        <p:cxnSp>
          <p:nvCxnSpPr>
            <p:cNvPr id="27" name="直接箭头连接符 26">
              <a:extLst>
                <a:ext uri="{FF2B5EF4-FFF2-40B4-BE49-F238E27FC236}">
                  <a16:creationId xmlns:a16="http://schemas.microsoft.com/office/drawing/2014/main" id="{7AD51F49-7BF1-FBC3-62FF-D65989FB8EA0}"/>
                </a:ext>
              </a:extLst>
            </p:cNvPr>
            <p:cNvCxnSpPr>
              <a:cxnSpLocks/>
              <a:stCxn id="26" idx="0"/>
              <a:endCxn id="25" idx="3"/>
            </p:cNvCxnSpPr>
            <p:nvPr/>
          </p:nvCxnSpPr>
          <p:spPr bwMode="auto">
            <a:xfrm flipV="1">
              <a:off x="8622646" y="4916002"/>
              <a:ext cx="227326" cy="670980"/>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
        <p:nvSpPr>
          <p:cNvPr id="8" name="文本框 7">
            <a:extLst>
              <a:ext uri="{FF2B5EF4-FFF2-40B4-BE49-F238E27FC236}">
                <a16:creationId xmlns:a16="http://schemas.microsoft.com/office/drawing/2014/main" id="{961053A9-6CDE-358F-7D18-8FA4CD9100F7}"/>
              </a:ext>
            </a:extLst>
          </p:cNvPr>
          <p:cNvSpPr txBox="1"/>
          <p:nvPr/>
        </p:nvSpPr>
        <p:spPr>
          <a:xfrm>
            <a:off x="997494" y="1906380"/>
            <a:ext cx="5904410" cy="1815882"/>
          </a:xfrm>
          <a:prstGeom prst="rect">
            <a:avLst/>
          </a:prstGeom>
          <a:solidFill>
            <a:schemeClr val="bg1"/>
          </a:solidFill>
        </p:spPr>
        <p:txBody>
          <a:bodyPr wrap="square" rtlCol="0">
            <a:spAutoFit/>
          </a:bodyPr>
          <a:lstStyle/>
          <a:p>
            <a:pPr marL="342900" lvl="0" indent="-342900" algn="just">
              <a:buFont typeface="+mj-lt"/>
              <a:buAutoNum type="arabicPeriod" startAt="19"/>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void</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9"/>
            </a:pP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swapin</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(char* mem,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pte_t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pte</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线性地址、页表项</a:t>
            </a:r>
          </a:p>
          <a:p>
            <a:pPr marL="342900" lvl="0" indent="-342900" algn="just">
              <a:buFont typeface="+mj-lt"/>
              <a:buAutoNum type="arabicPeriod" startAt="19"/>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uint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blockno</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uint</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pte</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&gt;&gt; 12); // </a:t>
            </a:r>
            <a:r>
              <a:rPr lang="zh-CN" altLang="zh-CN" dirty="0">
                <a:effectLst/>
                <a:latin typeface="楷体" panose="02010609060101010101" pitchFamily="49" charset="-122"/>
                <a:ea typeface="楷体" panose="02010609060101010101" pitchFamily="49" charset="-122"/>
                <a:cs typeface="Times New Roman" panose="02020603050405020304" pitchFamily="18" charset="0"/>
              </a:rPr>
              <a:t>取磁盘号</a:t>
            </a:r>
          </a:p>
          <a:p>
            <a:pPr marL="342900" lvl="0" indent="-342900" algn="just">
              <a:buFont typeface="+mj-lt"/>
              <a:buAutoNum type="arabicPeriod" startAt="19"/>
            </a:pPr>
            <a:r>
              <a:rPr lang="en-US" altLang="zh-CN" dirty="0">
                <a:effectLst/>
                <a:latin typeface="楷体" panose="02010609060101010101" pitchFamily="49" charset="-122"/>
                <a:ea typeface="楷体" panose="02010609060101010101" pitchFamily="49" charset="-122"/>
                <a:cs typeface="Calibri" panose="020F0502020204030204" pitchFamily="34" charset="0"/>
              </a:rPr>
              <a:t> </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read_page_from_disk</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(1, mem, </a:t>
            </a:r>
            <a:r>
              <a:rPr lang="en-US" altLang="zh-CN" dirty="0" err="1">
                <a:effectLst/>
                <a:latin typeface="楷体" panose="02010609060101010101" pitchFamily="49" charset="-122"/>
                <a:ea typeface="楷体" panose="02010609060101010101" pitchFamily="49" charset="-122"/>
                <a:cs typeface="Times New Roman" panose="02020603050405020304" pitchFamily="18" charset="0"/>
              </a:rPr>
              <a:t>blockno</a:t>
            </a:r>
            <a:r>
              <a:rPr lang="en-US" altLang="zh-CN"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9"/>
            </a:pPr>
            <a:r>
              <a:rPr lang="en-US" altLang="zh-CN"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dirty="0">
              <a:effectLst/>
              <a:latin typeface="楷体" panose="02010609060101010101" pitchFamily="49" charset="-122"/>
              <a:ea typeface="楷体" panose="02010609060101010101" pitchFamily="49" charset="-122"/>
              <a:cs typeface="Times New Roman" panose="02020603050405020304" pitchFamily="18" charset="0"/>
            </a:endParaRPr>
          </a:p>
          <a:p>
            <a:endParaRPr lang="en-US" altLang="zh-CN" dirty="0"/>
          </a:p>
          <a:p>
            <a:endParaRPr lang="zh-CN" altLang="en-US" dirty="0"/>
          </a:p>
        </p:txBody>
      </p:sp>
      <p:grpSp>
        <p:nvGrpSpPr>
          <p:cNvPr id="33" name="组合 32">
            <a:extLst>
              <a:ext uri="{FF2B5EF4-FFF2-40B4-BE49-F238E27FC236}">
                <a16:creationId xmlns:a16="http://schemas.microsoft.com/office/drawing/2014/main" id="{5644898D-E9D9-BD51-0096-DCAB5EB8DA73}"/>
              </a:ext>
            </a:extLst>
          </p:cNvPr>
          <p:cNvGrpSpPr/>
          <p:nvPr/>
        </p:nvGrpSpPr>
        <p:grpSpPr>
          <a:xfrm>
            <a:off x="1532186" y="2628077"/>
            <a:ext cx="3839766" cy="952124"/>
            <a:chOff x="2500816" y="3621797"/>
            <a:chExt cx="3839766" cy="952124"/>
          </a:xfrm>
        </p:grpSpPr>
        <p:sp>
          <p:nvSpPr>
            <p:cNvPr id="34" name="矩形: 圆角 33">
              <a:extLst>
                <a:ext uri="{FF2B5EF4-FFF2-40B4-BE49-F238E27FC236}">
                  <a16:creationId xmlns:a16="http://schemas.microsoft.com/office/drawing/2014/main" id="{6C2E6287-E7D1-8D79-DE88-B343970E19B0}"/>
                </a:ext>
              </a:extLst>
            </p:cNvPr>
            <p:cNvSpPr/>
            <p:nvPr/>
          </p:nvSpPr>
          <p:spPr bwMode="auto">
            <a:xfrm>
              <a:off x="2500816" y="3621797"/>
              <a:ext cx="3839766" cy="394407"/>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dirty="0">
                <a:ln>
                  <a:noFill/>
                </a:ln>
                <a:solidFill>
                  <a:schemeClr val="tx1"/>
                </a:solidFill>
                <a:effectLst/>
                <a:latin typeface="Arial" panose="020B0604020202020204" pitchFamily="34" charset="0"/>
              </a:endParaRPr>
            </a:p>
          </p:txBody>
        </p:sp>
        <p:sp>
          <p:nvSpPr>
            <p:cNvPr id="35" name="文本框 34">
              <a:extLst>
                <a:ext uri="{FF2B5EF4-FFF2-40B4-BE49-F238E27FC236}">
                  <a16:creationId xmlns:a16="http://schemas.microsoft.com/office/drawing/2014/main" id="{F150C10A-FA65-B0D2-8986-3F0B0074FE4C}"/>
                </a:ext>
              </a:extLst>
            </p:cNvPr>
            <p:cNvSpPr txBox="1"/>
            <p:nvPr/>
          </p:nvSpPr>
          <p:spPr>
            <a:xfrm>
              <a:off x="3080099" y="4220811"/>
              <a:ext cx="2897652" cy="353110"/>
            </a:xfrm>
            <a:prstGeom prst="rect">
              <a:avLst/>
            </a:prstGeom>
            <a:solidFill>
              <a:schemeClr val="bg1"/>
            </a:solidFill>
          </p:spPr>
          <p:txBody>
            <a:bodyPr wrap="square" rtlCol="0">
              <a:spAutoFit/>
            </a:bodyPr>
            <a:lstStyle/>
            <a:p>
              <a:pPr indent="266700" algn="just">
                <a:lnSpc>
                  <a:spcPct val="115000"/>
                </a:lnSpc>
              </a:pPr>
              <a:r>
                <a:rPr lang="zh-CN" altLang="en-US" dirty="0"/>
                <a:t>从磁盘把数据读回来</a:t>
              </a:r>
              <a:endParaRPr lang="zh-CN" altLang="zh-CN" dirty="0"/>
            </a:p>
          </p:txBody>
        </p:sp>
        <p:cxnSp>
          <p:nvCxnSpPr>
            <p:cNvPr id="36" name="直接箭头连接符 35">
              <a:extLst>
                <a:ext uri="{FF2B5EF4-FFF2-40B4-BE49-F238E27FC236}">
                  <a16:creationId xmlns:a16="http://schemas.microsoft.com/office/drawing/2014/main" id="{7A3B603C-2150-CABF-9A75-17B01C523A5E}"/>
                </a:ext>
              </a:extLst>
            </p:cNvPr>
            <p:cNvCxnSpPr>
              <a:cxnSpLocks/>
              <a:stCxn id="35" idx="0"/>
              <a:endCxn id="34" idx="2"/>
            </p:cNvCxnSpPr>
            <p:nvPr/>
          </p:nvCxnSpPr>
          <p:spPr bwMode="auto">
            <a:xfrm flipH="1" flipV="1">
              <a:off x="4420699" y="4016204"/>
              <a:ext cx="108226" cy="204607"/>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321855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CD0BF3-DBFD-B514-E7D9-57AB60936113}"/>
              </a:ext>
            </a:extLst>
          </p:cNvPr>
          <p:cNvSpPr txBox="1"/>
          <p:nvPr/>
        </p:nvSpPr>
        <p:spPr>
          <a:xfrm>
            <a:off x="539720" y="1196845"/>
            <a:ext cx="8404890" cy="369332"/>
          </a:xfrm>
          <a:prstGeom prst="rect">
            <a:avLst/>
          </a:prstGeom>
          <a:noFill/>
        </p:spPr>
        <p:txBody>
          <a:bodyPr wrap="square">
            <a:spAutoFit/>
          </a:bodyPr>
          <a:lstStyle/>
          <a:p>
            <a:pPr lvl="0" algn="just"/>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88B71CBD-B9AB-C3FC-95E2-7A72BC3A2583}"/>
              </a:ext>
            </a:extLst>
          </p:cNvPr>
          <p:cNvSpPr>
            <a:spLocks noGrp="1"/>
          </p:cNvSpPr>
          <p:nvPr>
            <p:ph idx="1"/>
          </p:nvPr>
        </p:nvSpPr>
        <p:spPr>
          <a:xfrm>
            <a:off x="684530" y="1125857"/>
            <a:ext cx="8271510" cy="1223068"/>
          </a:xfrm>
        </p:spPr>
        <p:txBody>
          <a:bodyPr/>
          <a:lstStyle/>
          <a:p>
            <a:r>
              <a:rPr lang="zh-CN" altLang="en-US" sz="2400" dirty="0"/>
              <a:t>修改</a:t>
            </a:r>
            <a:r>
              <a:rPr lang="en-US" altLang="zh-CN" sz="2400" dirty="0" err="1"/>
              <a:t>uvmunmap</a:t>
            </a:r>
            <a:r>
              <a:rPr lang="en-US" altLang="zh-CN" sz="2400" dirty="0"/>
              <a:t>()</a:t>
            </a:r>
            <a:r>
              <a:rPr lang="zh-CN" altLang="en-US" sz="2400" dirty="0"/>
              <a:t>有关标志位的判断</a:t>
            </a:r>
            <a:endParaRPr lang="en-GB" altLang="zh-CN" sz="2000" dirty="0">
              <a:ea typeface="+mn-ea"/>
              <a:cs typeface="+mn-cs"/>
            </a:endParaRPr>
          </a:p>
        </p:txBody>
      </p:sp>
      <p:sp>
        <p:nvSpPr>
          <p:cNvPr id="5" name="文本框 4">
            <a:extLst>
              <a:ext uri="{FF2B5EF4-FFF2-40B4-BE49-F238E27FC236}">
                <a16:creationId xmlns:a16="http://schemas.microsoft.com/office/drawing/2014/main" id="{EA3446E8-C72E-9B90-F479-E47A7BD81F4A}"/>
              </a:ext>
            </a:extLst>
          </p:cNvPr>
          <p:cNvSpPr txBox="1"/>
          <p:nvPr/>
        </p:nvSpPr>
        <p:spPr>
          <a:xfrm>
            <a:off x="528290" y="1484865"/>
            <a:ext cx="8271510" cy="5262979"/>
          </a:xfrm>
          <a:prstGeom prst="rect">
            <a:avLst/>
          </a:prstGeom>
          <a:noFill/>
        </p:spPr>
        <p:txBody>
          <a:bodyPr wrap="square">
            <a:spAutoFit/>
          </a:bodyPr>
          <a:lstStyle/>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void </a:t>
            </a:r>
            <a:r>
              <a:rPr lang="en-US" altLang="zh-CN" dirty="0" err="1">
                <a:latin typeface="楷体" panose="02010609060101010101" pitchFamily="49" charset="-122"/>
                <a:ea typeface="楷体" panose="02010609060101010101" pitchFamily="49" charset="-122"/>
                <a:cs typeface="Calibri" panose="020F0502020204030204" pitchFamily="34" charset="0"/>
              </a:rPr>
              <a:t>uvmunmap</a:t>
            </a:r>
            <a:r>
              <a:rPr lang="en-US" altLang="zh-CN" dirty="0">
                <a:latin typeface="楷体" panose="02010609060101010101" pitchFamily="49" charset="-122"/>
                <a:ea typeface="楷体" panose="02010609060101010101" pitchFamily="49" charset="-122"/>
                <a:cs typeface="Calibri" panose="020F0502020204030204" pitchFamily="34" charset="0"/>
              </a:rPr>
              <a:t>(</a:t>
            </a:r>
            <a:r>
              <a:rPr lang="en-US" altLang="zh-CN" dirty="0" err="1">
                <a:latin typeface="楷体" panose="02010609060101010101" pitchFamily="49" charset="-122"/>
                <a:ea typeface="楷体" panose="02010609060101010101" pitchFamily="49" charset="-122"/>
                <a:cs typeface="Calibri" panose="020F0502020204030204" pitchFamily="34" charset="0"/>
              </a:rPr>
              <a:t>pagetable_t</a:t>
            </a:r>
            <a:r>
              <a:rPr lang="en-US" altLang="zh-CN" dirty="0">
                <a:latin typeface="楷体" panose="02010609060101010101" pitchFamily="49" charset="-122"/>
                <a:ea typeface="楷体" panose="02010609060101010101" pitchFamily="49" charset="-122"/>
                <a:cs typeface="Calibri" panose="020F0502020204030204" pitchFamily="34" charset="0"/>
              </a:rPr>
              <a:t> </a:t>
            </a:r>
            <a:r>
              <a:rPr lang="en-US" altLang="zh-CN" dirty="0" err="1">
                <a:latin typeface="楷体" panose="02010609060101010101" pitchFamily="49" charset="-122"/>
                <a:ea typeface="楷体" panose="02010609060101010101" pitchFamily="49" charset="-122"/>
                <a:cs typeface="Calibri" panose="020F0502020204030204" pitchFamily="34" charset="0"/>
              </a:rPr>
              <a:t>pagetable</a:t>
            </a:r>
            <a:r>
              <a:rPr lang="en-US" altLang="zh-CN" dirty="0">
                <a:latin typeface="楷体" panose="02010609060101010101" pitchFamily="49" charset="-122"/>
                <a:ea typeface="楷体" panose="02010609060101010101" pitchFamily="49" charset="-122"/>
                <a:cs typeface="Calibri" panose="020F0502020204030204" pitchFamily="34" charset="0"/>
              </a:rPr>
              <a:t>, uint64 </a:t>
            </a:r>
            <a:r>
              <a:rPr lang="en-US" altLang="zh-CN" dirty="0" err="1">
                <a:latin typeface="楷体" panose="02010609060101010101" pitchFamily="49" charset="-122"/>
                <a:ea typeface="楷体" panose="02010609060101010101" pitchFamily="49" charset="-122"/>
                <a:cs typeface="Calibri" panose="020F0502020204030204" pitchFamily="34" charset="0"/>
              </a:rPr>
              <a:t>va</a:t>
            </a:r>
            <a:r>
              <a:rPr lang="en-US" altLang="zh-CN" dirty="0">
                <a:latin typeface="楷体" panose="02010609060101010101" pitchFamily="49" charset="-122"/>
                <a:ea typeface="楷体" panose="02010609060101010101" pitchFamily="49" charset="-122"/>
                <a:cs typeface="Calibri" panose="020F0502020204030204" pitchFamily="34" charset="0"/>
              </a:rPr>
              <a:t>, uint64 </a:t>
            </a:r>
            <a:r>
              <a:rPr lang="en-US" altLang="zh-CN" dirty="0" err="1">
                <a:latin typeface="楷体" panose="02010609060101010101" pitchFamily="49" charset="-122"/>
                <a:ea typeface="楷体" panose="02010609060101010101" pitchFamily="49" charset="-122"/>
                <a:cs typeface="Calibri" panose="020F0502020204030204" pitchFamily="34" charset="0"/>
              </a:rPr>
              <a:t>npages</a:t>
            </a:r>
            <a:r>
              <a:rPr lang="en-US" altLang="zh-CN" dirty="0">
                <a:latin typeface="楷体" panose="02010609060101010101" pitchFamily="49" charset="-122"/>
                <a:ea typeface="楷体" panose="02010609060101010101" pitchFamily="49" charset="-122"/>
                <a:cs typeface="Calibri" panose="020F0502020204030204" pitchFamily="34" charset="0"/>
              </a:rPr>
              <a:t>, int </a:t>
            </a:r>
            <a:r>
              <a:rPr lang="en-US" altLang="zh-CN" dirty="0" err="1">
                <a:latin typeface="楷体" panose="02010609060101010101" pitchFamily="49" charset="-122"/>
                <a:ea typeface="楷体" panose="02010609060101010101" pitchFamily="49" charset="-122"/>
                <a:cs typeface="Calibri" panose="020F0502020204030204" pitchFamily="34" charset="0"/>
              </a:rPr>
              <a:t>do_free</a:t>
            </a:r>
            <a:r>
              <a:rPr lang="en-US" altLang="zh-CN" dirty="0">
                <a:latin typeface="楷体" panose="02010609060101010101" pitchFamily="49" charset="-122"/>
                <a:ea typeface="楷体" panose="02010609060101010101" pitchFamily="49" charset="-122"/>
                <a:cs typeface="Calibri" panose="020F0502020204030204" pitchFamily="34" charset="0"/>
              </a:rPr>
              <a:t>){</a:t>
            </a:r>
            <a:endParaRPr lang="zh-CN" altLang="zh-CN" dirty="0">
              <a:latin typeface="楷体" panose="02010609060101010101" pitchFamily="49" charset="-122"/>
              <a:ea typeface="楷体" panose="02010609060101010101" pitchFamily="49" charset="-122"/>
              <a:cs typeface="Calibri" panose="020F0502020204030204" pitchFamily="34" charset="0"/>
            </a:endParaRP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endParaRPr lang="zh-CN" altLang="zh-CN" dirty="0">
              <a:latin typeface="楷体" panose="02010609060101010101" pitchFamily="49" charset="-122"/>
              <a:ea typeface="楷体" panose="02010609060101010101" pitchFamily="49" charset="-122"/>
              <a:cs typeface="Calibri" panose="020F0502020204030204" pitchFamily="34" charset="0"/>
            </a:endParaRP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for(a = </a:t>
            </a:r>
            <a:r>
              <a:rPr lang="en-US" altLang="zh-CN" dirty="0" err="1">
                <a:latin typeface="楷体" panose="02010609060101010101" pitchFamily="49" charset="-122"/>
                <a:ea typeface="楷体" panose="02010609060101010101" pitchFamily="49" charset="-122"/>
                <a:cs typeface="Calibri" panose="020F0502020204030204" pitchFamily="34" charset="0"/>
              </a:rPr>
              <a:t>va</a:t>
            </a:r>
            <a:r>
              <a:rPr lang="en-US" altLang="zh-CN" dirty="0">
                <a:latin typeface="楷体" panose="02010609060101010101" pitchFamily="49" charset="-122"/>
                <a:ea typeface="楷体" panose="02010609060101010101" pitchFamily="49" charset="-122"/>
                <a:cs typeface="Calibri" panose="020F0502020204030204" pitchFamily="34" charset="0"/>
              </a:rPr>
              <a:t>; a &lt; </a:t>
            </a:r>
            <a:r>
              <a:rPr lang="en-US" altLang="zh-CN" dirty="0" err="1">
                <a:latin typeface="楷体" panose="02010609060101010101" pitchFamily="49" charset="-122"/>
                <a:ea typeface="楷体" panose="02010609060101010101" pitchFamily="49" charset="-122"/>
                <a:cs typeface="Calibri" panose="020F0502020204030204" pitchFamily="34" charset="0"/>
              </a:rPr>
              <a:t>va</a:t>
            </a:r>
            <a:r>
              <a:rPr lang="en-US" altLang="zh-CN" dirty="0">
                <a:latin typeface="楷体" panose="02010609060101010101" pitchFamily="49" charset="-122"/>
                <a:ea typeface="楷体" panose="02010609060101010101" pitchFamily="49" charset="-122"/>
                <a:cs typeface="Calibri" panose="020F0502020204030204" pitchFamily="34" charset="0"/>
              </a:rPr>
              <a:t> + </a:t>
            </a:r>
            <a:r>
              <a:rPr lang="en-US" altLang="zh-CN" dirty="0" err="1">
                <a:latin typeface="楷体" panose="02010609060101010101" pitchFamily="49" charset="-122"/>
                <a:ea typeface="楷体" panose="02010609060101010101" pitchFamily="49" charset="-122"/>
                <a:cs typeface="Calibri" panose="020F0502020204030204" pitchFamily="34" charset="0"/>
              </a:rPr>
              <a:t>npages</a:t>
            </a:r>
            <a:r>
              <a:rPr lang="en-US" altLang="zh-CN" dirty="0">
                <a:latin typeface="楷体" panose="02010609060101010101" pitchFamily="49" charset="-122"/>
                <a:ea typeface="楷体" panose="02010609060101010101" pitchFamily="49" charset="-122"/>
                <a:cs typeface="Calibri" panose="020F0502020204030204" pitchFamily="34" charset="0"/>
              </a:rPr>
              <a:t>*PGSIZE; a += PGSIZE){</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if((</a:t>
            </a:r>
            <a:r>
              <a:rPr lang="en-US" altLang="zh-CN" dirty="0" err="1">
                <a:latin typeface="楷体" panose="02010609060101010101" pitchFamily="49" charset="-122"/>
                <a:ea typeface="楷体" panose="02010609060101010101" pitchFamily="49" charset="-122"/>
                <a:cs typeface="Calibri" panose="020F0502020204030204" pitchFamily="34" charset="0"/>
              </a:rPr>
              <a:t>pte</a:t>
            </a:r>
            <a:r>
              <a:rPr lang="en-US" altLang="zh-CN" dirty="0">
                <a:latin typeface="楷体" panose="02010609060101010101" pitchFamily="49" charset="-122"/>
                <a:ea typeface="楷体" panose="02010609060101010101" pitchFamily="49" charset="-122"/>
                <a:cs typeface="Calibri" panose="020F0502020204030204" pitchFamily="34" charset="0"/>
              </a:rPr>
              <a:t> = walk(</a:t>
            </a:r>
            <a:r>
              <a:rPr lang="en-US" altLang="zh-CN" dirty="0" err="1">
                <a:latin typeface="楷体" panose="02010609060101010101" pitchFamily="49" charset="-122"/>
                <a:ea typeface="楷体" panose="02010609060101010101" pitchFamily="49" charset="-122"/>
                <a:cs typeface="Calibri" panose="020F0502020204030204" pitchFamily="34" charset="0"/>
              </a:rPr>
              <a:t>pagetable</a:t>
            </a:r>
            <a:r>
              <a:rPr lang="en-US" altLang="zh-CN" dirty="0">
                <a:latin typeface="楷体" panose="02010609060101010101" pitchFamily="49" charset="-122"/>
                <a:ea typeface="楷体" panose="02010609060101010101" pitchFamily="49" charset="-122"/>
                <a:cs typeface="Calibri" panose="020F0502020204030204" pitchFamily="34" charset="0"/>
              </a:rPr>
              <a:t>, a, 0)) == 0) {</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continue;</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if(*</a:t>
            </a:r>
            <a:r>
              <a:rPr lang="en-US" altLang="zh-CN" dirty="0" err="1">
                <a:latin typeface="楷体" panose="02010609060101010101" pitchFamily="49" charset="-122"/>
                <a:ea typeface="楷体" panose="02010609060101010101" pitchFamily="49" charset="-122"/>
                <a:cs typeface="Calibri" panose="020F0502020204030204" pitchFamily="34" charset="0"/>
              </a:rPr>
              <a:t>pte</a:t>
            </a:r>
            <a:r>
              <a:rPr lang="en-US" altLang="zh-CN" dirty="0">
                <a:latin typeface="楷体" panose="02010609060101010101" pitchFamily="49" charset="-122"/>
                <a:ea typeface="楷体" panose="02010609060101010101" pitchFamily="49" charset="-122"/>
                <a:cs typeface="Calibri" panose="020F0502020204030204" pitchFamily="34" charset="0"/>
              </a:rPr>
              <a:t> == 0) {</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continue;</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if(PTE_FLAGS(*</a:t>
            </a:r>
            <a:r>
              <a:rPr lang="en-US" altLang="zh-CN" dirty="0" err="1">
                <a:latin typeface="楷体" panose="02010609060101010101" pitchFamily="49" charset="-122"/>
                <a:ea typeface="楷体" panose="02010609060101010101" pitchFamily="49" charset="-122"/>
                <a:cs typeface="Calibri" panose="020F0502020204030204" pitchFamily="34" charset="0"/>
              </a:rPr>
              <a:t>pte</a:t>
            </a:r>
            <a:r>
              <a:rPr lang="en-US" altLang="zh-CN" dirty="0">
                <a:latin typeface="楷体" panose="02010609060101010101" pitchFamily="49" charset="-122"/>
                <a:ea typeface="楷体" panose="02010609060101010101" pitchFamily="49" charset="-122"/>
                <a:cs typeface="Calibri" panose="020F0502020204030204" pitchFamily="34" charset="0"/>
              </a:rPr>
              <a:t>) == PTE_V)</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panic("</a:t>
            </a:r>
            <a:r>
              <a:rPr lang="en-US" altLang="zh-CN" dirty="0" err="1">
                <a:latin typeface="楷体" panose="02010609060101010101" pitchFamily="49" charset="-122"/>
                <a:ea typeface="楷体" panose="02010609060101010101" pitchFamily="49" charset="-122"/>
                <a:cs typeface="Calibri" panose="020F0502020204030204" pitchFamily="34" charset="0"/>
              </a:rPr>
              <a:t>uvmunmap</a:t>
            </a:r>
            <a:r>
              <a:rPr lang="en-US" altLang="zh-CN" dirty="0">
                <a:latin typeface="楷体" panose="02010609060101010101" pitchFamily="49" charset="-122"/>
                <a:ea typeface="楷体" panose="02010609060101010101" pitchFamily="49" charset="-122"/>
                <a:cs typeface="Calibri" panose="020F0502020204030204" pitchFamily="34" charset="0"/>
              </a:rPr>
              <a:t>: not a leaf");</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if(</a:t>
            </a:r>
            <a:r>
              <a:rPr lang="en-US" altLang="zh-CN" dirty="0" err="1">
                <a:latin typeface="楷体" panose="02010609060101010101" pitchFamily="49" charset="-122"/>
                <a:ea typeface="楷体" panose="02010609060101010101" pitchFamily="49" charset="-122"/>
                <a:cs typeface="Calibri" panose="020F0502020204030204" pitchFamily="34" charset="0"/>
              </a:rPr>
              <a:t>do_free</a:t>
            </a:r>
            <a:r>
              <a:rPr lang="en-US" altLang="zh-CN" dirty="0">
                <a:latin typeface="楷体" panose="02010609060101010101" pitchFamily="49" charset="-122"/>
                <a:ea typeface="楷体" panose="02010609060101010101" pitchFamily="49" charset="-122"/>
                <a:cs typeface="Calibri" panose="020F0502020204030204" pitchFamily="34" charset="0"/>
              </a:rPr>
              <a:t>){</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if((*</a:t>
            </a:r>
            <a:r>
              <a:rPr lang="en-US" altLang="zh-CN" dirty="0" err="1">
                <a:latin typeface="楷体" panose="02010609060101010101" pitchFamily="49" charset="-122"/>
                <a:ea typeface="楷体" panose="02010609060101010101" pitchFamily="49" charset="-122"/>
                <a:cs typeface="Calibri" panose="020F0502020204030204" pitchFamily="34" charset="0"/>
              </a:rPr>
              <a:t>pte</a:t>
            </a:r>
            <a:r>
              <a:rPr lang="en-US" altLang="zh-CN" dirty="0">
                <a:latin typeface="楷体" panose="02010609060101010101" pitchFamily="49" charset="-122"/>
                <a:ea typeface="楷体" panose="02010609060101010101" pitchFamily="49" charset="-122"/>
                <a:cs typeface="Calibri" panose="020F0502020204030204" pitchFamily="34" charset="0"/>
              </a:rPr>
              <a:t> &amp; PTE_SWAPPED) == 0) {</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uint64 pa = PTE2PA(*</a:t>
            </a:r>
            <a:r>
              <a:rPr lang="en-US" altLang="zh-CN" dirty="0" err="1">
                <a:latin typeface="楷体" panose="02010609060101010101" pitchFamily="49" charset="-122"/>
                <a:ea typeface="楷体" panose="02010609060101010101" pitchFamily="49" charset="-122"/>
                <a:cs typeface="Calibri" panose="020F0502020204030204" pitchFamily="34" charset="0"/>
              </a:rPr>
              <a:t>pte</a:t>
            </a:r>
            <a:r>
              <a:rPr lang="en-US" altLang="zh-CN" dirty="0">
                <a:latin typeface="楷体" panose="02010609060101010101" pitchFamily="49" charset="-122"/>
                <a:ea typeface="楷体" panose="02010609060101010101" pitchFamily="49" charset="-122"/>
                <a:cs typeface="Calibri" panose="020F0502020204030204" pitchFamily="34" charset="0"/>
              </a:rPr>
              <a:t>);    </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r>
              <a:rPr lang="en-US" altLang="zh-CN" dirty="0" err="1">
                <a:latin typeface="楷体" panose="02010609060101010101" pitchFamily="49" charset="-122"/>
                <a:ea typeface="楷体" panose="02010609060101010101" pitchFamily="49" charset="-122"/>
                <a:cs typeface="Calibri" panose="020F0502020204030204" pitchFamily="34" charset="0"/>
              </a:rPr>
              <a:t>kfree</a:t>
            </a:r>
            <a:r>
              <a:rPr lang="en-US" altLang="zh-CN" dirty="0">
                <a:latin typeface="楷体" panose="02010609060101010101" pitchFamily="49" charset="-122"/>
                <a:ea typeface="楷体" panose="02010609060101010101" pitchFamily="49" charset="-122"/>
                <a:cs typeface="Calibri" panose="020F0502020204030204" pitchFamily="34" charset="0"/>
              </a:rPr>
              <a:t>((void*)(pa | DMWIN_MASK));</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r>
              <a:rPr lang="en-US" altLang="zh-CN" dirty="0" err="1">
                <a:latin typeface="楷体" panose="02010609060101010101" pitchFamily="49" charset="-122"/>
                <a:ea typeface="楷体" panose="02010609060101010101" pitchFamily="49" charset="-122"/>
                <a:cs typeface="Calibri" panose="020F0502020204030204" pitchFamily="34" charset="0"/>
              </a:rPr>
              <a:t>pte</a:t>
            </a:r>
            <a:r>
              <a:rPr lang="en-US" altLang="zh-CN" dirty="0">
                <a:latin typeface="楷体" panose="02010609060101010101" pitchFamily="49" charset="-122"/>
                <a:ea typeface="楷体" panose="02010609060101010101" pitchFamily="49" charset="-122"/>
                <a:cs typeface="Calibri" panose="020F0502020204030204" pitchFamily="34" charset="0"/>
              </a:rPr>
              <a:t> = 0;</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  }</a:t>
            </a:r>
          </a:p>
          <a:p>
            <a:pPr marL="342900" lvl="0" indent="-342900">
              <a:buFont typeface="+mj-lt"/>
              <a:buAutoNum type="arabicPeriod"/>
            </a:pPr>
            <a:r>
              <a:rPr lang="en-US" altLang="zh-CN" dirty="0">
                <a:latin typeface="楷体" panose="02010609060101010101" pitchFamily="49" charset="-122"/>
                <a:ea typeface="楷体" panose="02010609060101010101" pitchFamily="49" charset="-122"/>
                <a:cs typeface="Calibri" panose="020F0502020204030204" pitchFamily="34" charset="0"/>
              </a:rPr>
              <a:t>}</a:t>
            </a:r>
          </a:p>
          <a:p>
            <a:pPr lvl="0" algn="just"/>
            <a:endParaRPr lang="zh-CN" altLang="zh-CN" dirty="0">
              <a:effectLst/>
              <a:latin typeface="Calibri" panose="020F0502020204030204" pitchFamily="34" charset="0"/>
              <a:ea typeface="宋体" panose="02010600030101010101" pitchFamily="2" charset="-122"/>
              <a:cs typeface="Calibri" panose="020F0502020204030204" pitchFamily="34" charset="0"/>
            </a:endParaRPr>
          </a:p>
        </p:txBody>
      </p:sp>
      <p:grpSp>
        <p:nvGrpSpPr>
          <p:cNvPr id="6" name="组合 5">
            <a:extLst>
              <a:ext uri="{FF2B5EF4-FFF2-40B4-BE49-F238E27FC236}">
                <a16:creationId xmlns:a16="http://schemas.microsoft.com/office/drawing/2014/main" id="{88869A3A-497F-1E45-7EE1-E993DCD10D94}"/>
              </a:ext>
            </a:extLst>
          </p:cNvPr>
          <p:cNvGrpSpPr/>
          <p:nvPr/>
        </p:nvGrpSpPr>
        <p:grpSpPr>
          <a:xfrm>
            <a:off x="1815912" y="3729464"/>
            <a:ext cx="6983888" cy="1715676"/>
            <a:chOff x="2500816" y="2785035"/>
            <a:chExt cx="6983888" cy="1715676"/>
          </a:xfrm>
        </p:grpSpPr>
        <p:sp>
          <p:nvSpPr>
            <p:cNvPr id="7" name="矩形: 圆角 6">
              <a:extLst>
                <a:ext uri="{FF2B5EF4-FFF2-40B4-BE49-F238E27FC236}">
                  <a16:creationId xmlns:a16="http://schemas.microsoft.com/office/drawing/2014/main" id="{926C14C0-F380-7CCA-995D-FEC45E52276C}"/>
                </a:ext>
              </a:extLst>
            </p:cNvPr>
            <p:cNvSpPr/>
            <p:nvPr/>
          </p:nvSpPr>
          <p:spPr bwMode="auto">
            <a:xfrm>
              <a:off x="2500816" y="3573010"/>
              <a:ext cx="3620148" cy="927701"/>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3AFB9679-3D5F-94F9-2F0E-168E9057F2E8}"/>
                </a:ext>
              </a:extLst>
            </p:cNvPr>
            <p:cNvSpPr txBox="1"/>
            <p:nvPr/>
          </p:nvSpPr>
          <p:spPr>
            <a:xfrm>
              <a:off x="6120964" y="2785035"/>
              <a:ext cx="3363740" cy="919419"/>
            </a:xfrm>
            <a:prstGeom prst="rect">
              <a:avLst/>
            </a:prstGeom>
            <a:solidFill>
              <a:schemeClr val="bg1"/>
            </a:solidFill>
          </p:spPr>
          <p:txBody>
            <a:bodyPr wrap="square" rtlCol="0">
              <a:spAutoFit/>
            </a:bodyPr>
            <a:lstStyle/>
            <a:p>
              <a:pPr indent="266700" algn="just">
                <a:lnSpc>
                  <a:spcPct val="115000"/>
                </a:lnSpc>
              </a:pPr>
              <a:r>
                <a:rPr lang="zh-CN" altLang="en-US" dirty="0"/>
                <a:t>如果</a:t>
              </a:r>
              <a:r>
                <a:rPr lang="en-US" altLang="zh-CN" dirty="0"/>
                <a:t>PTE</a:t>
              </a:r>
              <a:r>
                <a:rPr lang="zh-CN" altLang="en-US" dirty="0"/>
                <a:t>的</a:t>
              </a:r>
              <a:r>
                <a:rPr lang="en-US" altLang="zh-CN" dirty="0"/>
                <a:t>SWAPPED</a:t>
              </a:r>
              <a:r>
                <a:rPr lang="zh-CN" altLang="en-US" dirty="0"/>
                <a:t>位为</a:t>
              </a:r>
              <a:r>
                <a:rPr lang="en-US" altLang="zh-CN" dirty="0"/>
                <a:t>1</a:t>
              </a:r>
              <a:r>
                <a:rPr lang="zh-CN" altLang="en-US" dirty="0"/>
                <a:t>，表示该页的页帧已经被释放，写入到磁盘上，无需再次释放。</a:t>
              </a:r>
              <a:endParaRPr lang="zh-CN" altLang="zh-CN" dirty="0"/>
            </a:p>
          </p:txBody>
        </p:sp>
        <p:cxnSp>
          <p:nvCxnSpPr>
            <p:cNvPr id="9" name="直接箭头连接符 8">
              <a:extLst>
                <a:ext uri="{FF2B5EF4-FFF2-40B4-BE49-F238E27FC236}">
                  <a16:creationId xmlns:a16="http://schemas.microsoft.com/office/drawing/2014/main" id="{D1EC21C9-44BB-5178-4144-6D57DEEA7A4F}"/>
                </a:ext>
              </a:extLst>
            </p:cNvPr>
            <p:cNvCxnSpPr>
              <a:cxnSpLocks/>
              <a:stCxn id="8" idx="2"/>
              <a:endCxn id="7" idx="3"/>
            </p:cNvCxnSpPr>
            <p:nvPr/>
          </p:nvCxnSpPr>
          <p:spPr bwMode="auto">
            <a:xfrm flipH="1">
              <a:off x="6120964" y="3704454"/>
              <a:ext cx="1681870" cy="332407"/>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30780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00BDE-9655-4FE2-9E50-5DA0622A87FA}"/>
              </a:ext>
            </a:extLst>
          </p:cNvPr>
          <p:cNvSpPr>
            <a:spLocks noGrp="1"/>
          </p:cNvSpPr>
          <p:nvPr>
            <p:ph type="title"/>
          </p:nvPr>
        </p:nvSpPr>
        <p:spPr>
          <a:xfrm>
            <a:off x="684530" y="385467"/>
            <a:ext cx="8260080" cy="523220"/>
          </a:xfrm>
        </p:spPr>
        <p:txBody>
          <a:bodyPr/>
          <a:lstStyle/>
          <a:p>
            <a:r>
              <a:rPr lang="en-US" altLang="zh-CN" sz="2800" dirty="0"/>
              <a:t>4.3.3 </a:t>
            </a:r>
            <a:r>
              <a:rPr lang="zh-CN" altLang="en-US" sz="2800" dirty="0"/>
              <a:t>功能验证</a:t>
            </a:r>
          </a:p>
        </p:txBody>
      </p:sp>
      <p:sp>
        <p:nvSpPr>
          <p:cNvPr id="4" name="文本框 3">
            <a:extLst>
              <a:ext uri="{FF2B5EF4-FFF2-40B4-BE49-F238E27FC236}">
                <a16:creationId xmlns:a16="http://schemas.microsoft.com/office/drawing/2014/main" id="{83CD0BF3-DBFD-B514-E7D9-57AB60936113}"/>
              </a:ext>
            </a:extLst>
          </p:cNvPr>
          <p:cNvSpPr txBox="1"/>
          <p:nvPr/>
        </p:nvSpPr>
        <p:spPr>
          <a:xfrm>
            <a:off x="539720" y="1196845"/>
            <a:ext cx="8404890" cy="369332"/>
          </a:xfrm>
          <a:prstGeom prst="rect">
            <a:avLst/>
          </a:prstGeom>
          <a:noFill/>
        </p:spPr>
        <p:txBody>
          <a:bodyPr wrap="square">
            <a:spAutoFit/>
          </a:bodyPr>
          <a:lstStyle/>
          <a:p>
            <a:pPr lvl="0" algn="just"/>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26A57FFF-0F6C-9060-A86E-6E9FEBD32D6D}"/>
              </a:ext>
            </a:extLst>
          </p:cNvPr>
          <p:cNvSpPr txBox="1"/>
          <p:nvPr/>
        </p:nvSpPr>
        <p:spPr>
          <a:xfrm>
            <a:off x="551155" y="1369786"/>
            <a:ext cx="8494465" cy="5509200"/>
          </a:xfrm>
          <a:prstGeom prst="rect">
            <a:avLst/>
          </a:prstGeom>
          <a:noFill/>
        </p:spPr>
        <p:txBody>
          <a:bodyPr wrap="square">
            <a:spAutoFit/>
          </a:bodyPr>
          <a:lstStyle/>
          <a:p>
            <a:pPr indent="266700" algn="ct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4-19 swap-</a:t>
            </a:r>
            <a:r>
              <a:rPr lang="en-US" altLang="zh-CN" b="1" dirty="0" err="1">
                <a:effectLst/>
                <a:latin typeface="Calibri" panose="020F0502020204030204" pitchFamily="34" charset="0"/>
                <a:ea typeface="宋体" panose="02010600030101010101" pitchFamily="2" charset="-122"/>
                <a:cs typeface="Times New Roman" panose="02020603050405020304" pitchFamily="18" charset="0"/>
              </a:rPr>
              <a:t>demo.c</a:t>
            </a:r>
            <a:endParaRPr lang="en-GB" altLang="zh-CN" b="1"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#include "kernel/</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types.h</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#include "kernel/</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stat.h</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#include "user/</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user.h</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void</a:t>
            </a:r>
            <a:r>
              <a:rPr lang="en-US" altLang="zh-CN" sz="1400" dirty="0">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mem(void){</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bstat</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char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addrTable</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[11];</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for(int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 0;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&lt; 4;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addrTable</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sbrk</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(4096);</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a:pPr>
            <a:r>
              <a:rPr lang="en-US" altLang="zh-CN" sz="1400" dirty="0">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printf</a:t>
            </a:r>
            <a:r>
              <a:rPr lang="en-US" altLang="zh-CN" sz="1400" dirty="0">
                <a:latin typeface="楷体" panose="02010609060101010101" pitchFamily="49" charset="-122"/>
                <a:ea typeface="楷体" panose="02010609060101010101" pitchFamily="49" charset="-122"/>
                <a:cs typeface="Times New Roman" panose="02020603050405020304" pitchFamily="18" charset="0"/>
              </a:rPr>
              <a:t>("----------------------------\n");</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for(int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 0;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&lt; 4;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addrTable</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][1] = 'a' +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bstat</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printf</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("----------------------------\n");</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printf</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a:t>
            </a:r>
            <a:r>
              <a:rPr lang="zh-CN" altLang="zh-CN" sz="1400" dirty="0">
                <a:effectLst/>
                <a:latin typeface="楷体" panose="02010609060101010101" pitchFamily="49" charset="-122"/>
                <a:ea typeface="楷体" panose="02010609060101010101" pitchFamily="49" charset="-122"/>
                <a:cs typeface="Times New Roman" panose="02020603050405020304" pitchFamily="18" charset="0"/>
              </a:rPr>
              <a:t>访问第四个页，其内容是</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%c, </a:t>
            </a:r>
            <a:r>
              <a:rPr lang="zh-CN" altLang="zh-CN" sz="1400" dirty="0">
                <a:effectLst/>
                <a:latin typeface="楷体" panose="02010609060101010101" pitchFamily="49" charset="-122"/>
                <a:ea typeface="楷体" panose="02010609060101010101" pitchFamily="49" charset="-122"/>
                <a:cs typeface="Times New Roman" panose="02020603050405020304" pitchFamily="18" charset="0"/>
              </a:rPr>
              <a:t>不发生缺页异常</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\n",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addrTable</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[3][1]);</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printf</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a:t>
            </a:r>
            <a:r>
              <a:rPr lang="zh-CN" altLang="zh-CN" sz="1400" dirty="0">
                <a:effectLst/>
                <a:latin typeface="楷体" panose="02010609060101010101" pitchFamily="49" charset="-122"/>
                <a:ea typeface="楷体" panose="02010609060101010101" pitchFamily="49" charset="-122"/>
                <a:cs typeface="Times New Roman" panose="02020603050405020304" pitchFamily="18" charset="0"/>
              </a:rPr>
              <a:t>下面展示缺页异常的交换功能：</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\n");</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for(int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 0,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cnt</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 1;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&lt; 4;i ++,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cnt</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bstat</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printf</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a:t>
            </a:r>
            <a:r>
              <a:rPr lang="zh-CN" altLang="zh-CN" sz="1400" dirty="0">
                <a:effectLst/>
                <a:latin typeface="楷体" panose="02010609060101010101" pitchFamily="49" charset="-122"/>
                <a:ea typeface="楷体" panose="02010609060101010101" pitchFamily="49" charset="-122"/>
                <a:cs typeface="Times New Roman" panose="02020603050405020304" pitchFamily="18" charset="0"/>
              </a:rPr>
              <a:t>第</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%d</a:t>
            </a:r>
            <a:r>
              <a:rPr lang="zh-CN" altLang="zh-CN" sz="1400" dirty="0">
                <a:effectLst/>
                <a:latin typeface="楷体" panose="02010609060101010101" pitchFamily="49" charset="-122"/>
                <a:ea typeface="楷体" panose="02010609060101010101" pitchFamily="49" charset="-122"/>
                <a:cs typeface="Times New Roman" panose="02020603050405020304" pitchFamily="18" charset="0"/>
              </a:rPr>
              <a:t>个页的内容是：</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%c\n",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cnt</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addrTable</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i</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][1]);</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sleep(3);</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startAt="18"/>
            </a:pPr>
            <a:endParaRPr lang="zh-CN" altLang="zh-CN" sz="14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1AD61E87-7252-B88D-D44D-E49577702912}"/>
              </a:ext>
            </a:extLst>
          </p:cNvPr>
          <p:cNvSpPr txBox="1"/>
          <p:nvPr/>
        </p:nvSpPr>
        <p:spPr>
          <a:xfrm>
            <a:off x="5589379" y="1595313"/>
            <a:ext cx="3662945" cy="3323987"/>
          </a:xfrm>
          <a:prstGeom prst="rect">
            <a:avLst/>
          </a:prstGeom>
          <a:noFill/>
        </p:spPr>
        <p:txBody>
          <a:bodyPr wrap="square" rtlCol="0">
            <a:spAutoFit/>
          </a:bodyPr>
          <a:lstStyle/>
          <a:p>
            <a:pPr marL="342900" lvl="0" indent="-342900" algn="just">
              <a:buFont typeface="+mj-lt"/>
              <a:buAutoNum type="arabicPeriod" startAt="24"/>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int</a:t>
            </a:r>
            <a:r>
              <a:rPr lang="en-US" altLang="zh-CN" sz="1400" dirty="0">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main(void)</a:t>
            </a:r>
            <a:endParaRPr lang="zh-CN" altLang="zh-CN" sz="1400" dirty="0">
              <a:effectLst/>
              <a:latin typeface="楷体" panose="02010609060101010101" pitchFamily="49" charset="-122"/>
              <a:ea typeface="楷体" panose="02010609060101010101" pitchFamily="49" charset="-122"/>
              <a:cs typeface="Calibri" panose="020F0502020204030204" pitchFamily="34" charset="0"/>
            </a:endParaRPr>
          </a:p>
          <a:p>
            <a:pPr marL="342900" lvl="0" indent="-342900" algn="just">
              <a:buFont typeface="+mj-lt"/>
              <a:buAutoNum type="arabicPeriod" startAt="24"/>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a:t>
            </a:r>
            <a:endParaRPr lang="zh-CN" altLang="zh-CN" sz="1400" dirty="0">
              <a:effectLst/>
              <a:latin typeface="楷体" panose="02010609060101010101" pitchFamily="49" charset="-122"/>
              <a:ea typeface="楷体" panose="02010609060101010101" pitchFamily="49" charset="-122"/>
              <a:cs typeface="Calibri" panose="020F0502020204030204" pitchFamily="34" charset="0"/>
            </a:endParaRPr>
          </a:p>
          <a:p>
            <a:pPr marL="342900" lvl="0" indent="-342900" algn="just">
              <a:buFont typeface="+mj-lt"/>
              <a:buAutoNum type="arabicPeriod" startAt="24"/>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err="1">
                <a:effectLst/>
                <a:latin typeface="楷体" panose="02010609060101010101" pitchFamily="49" charset="-122"/>
                <a:ea typeface="楷体" panose="02010609060101010101" pitchFamily="49" charset="-122"/>
                <a:cs typeface="Calibri" panose="020F0502020204030204" pitchFamily="34" charset="0"/>
              </a:rPr>
              <a:t>bstat</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a:t>
            </a:r>
            <a:endParaRPr lang="zh-CN" altLang="zh-CN" sz="1400" dirty="0">
              <a:effectLst/>
              <a:latin typeface="楷体" panose="02010609060101010101" pitchFamily="49" charset="-122"/>
              <a:ea typeface="楷体" panose="02010609060101010101" pitchFamily="49" charset="-122"/>
              <a:cs typeface="Calibri" panose="020F0502020204030204" pitchFamily="34" charset="0"/>
            </a:endParaRPr>
          </a:p>
          <a:p>
            <a:pPr marL="342900" lvl="0" indent="-342900" algn="just">
              <a:buFont typeface="+mj-lt"/>
              <a:buAutoNum type="arabicPeriod" startAt="24"/>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char *s = 0;</a:t>
            </a:r>
            <a:endParaRPr lang="zh-CN" altLang="zh-CN" sz="1400" dirty="0">
              <a:effectLst/>
              <a:latin typeface="楷体" panose="02010609060101010101" pitchFamily="49" charset="-122"/>
              <a:ea typeface="楷体" panose="02010609060101010101" pitchFamily="49" charset="-122"/>
              <a:cs typeface="Calibri" panose="020F0502020204030204" pitchFamily="34" charset="0"/>
            </a:endParaRPr>
          </a:p>
          <a:p>
            <a:pPr marL="342900" lvl="0" indent="-342900" algn="just">
              <a:buFont typeface="+mj-lt"/>
              <a:buAutoNum type="arabicPeriod" startAt="24"/>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zh-CN" altLang="zh-CN" sz="1400" dirty="0">
                <a:effectLst/>
                <a:latin typeface="楷体" panose="02010609060101010101" pitchFamily="49" charset="-122"/>
                <a:ea typeface="楷体" panose="02010609060101010101" pitchFamily="49" charset="-122"/>
                <a:cs typeface="Calibri" panose="020F0502020204030204" pitchFamily="34" charset="0"/>
              </a:rPr>
              <a:t>先把页帧数量减少，便于观察实验</a:t>
            </a:r>
          </a:p>
          <a:p>
            <a:pPr marL="342900" lvl="0" indent="-342900" algn="just">
              <a:buFont typeface="+mj-lt"/>
              <a:buAutoNum type="arabicPeriod" startAt="24"/>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for(int </a:t>
            </a:r>
            <a:r>
              <a:rPr lang="en-US" altLang="zh-CN" sz="1400" dirty="0" err="1">
                <a:effectLst/>
                <a:latin typeface="楷体" panose="02010609060101010101" pitchFamily="49" charset="-122"/>
                <a:ea typeface="楷体" panose="02010609060101010101" pitchFamily="49" charset="-122"/>
                <a:cs typeface="Calibri" panose="020F0502020204030204" pitchFamily="34" charset="0"/>
              </a:rPr>
              <a:t>i</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 1 ; </a:t>
            </a:r>
            <a:r>
              <a:rPr lang="en-US" altLang="zh-CN" sz="1400" dirty="0" err="1">
                <a:effectLst/>
                <a:latin typeface="楷体" panose="02010609060101010101" pitchFamily="49" charset="-122"/>
                <a:ea typeface="楷体" panose="02010609060101010101" pitchFamily="49" charset="-122"/>
                <a:cs typeface="Calibri" panose="020F0502020204030204" pitchFamily="34" charset="0"/>
              </a:rPr>
              <a:t>i</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&lt;= 238; </a:t>
            </a:r>
            <a:r>
              <a:rPr lang="en-US" altLang="zh-CN" sz="1400" dirty="0" err="1">
                <a:effectLst/>
                <a:latin typeface="楷体" panose="02010609060101010101" pitchFamily="49" charset="-122"/>
                <a:ea typeface="楷体" panose="02010609060101010101" pitchFamily="49" charset="-122"/>
                <a:cs typeface="Calibri" panose="020F0502020204030204" pitchFamily="34" charset="0"/>
              </a:rPr>
              <a:t>i</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endParaRPr lang="zh-CN" altLang="zh-CN" sz="1400" dirty="0">
              <a:effectLst/>
              <a:latin typeface="楷体" panose="02010609060101010101" pitchFamily="49" charset="-122"/>
              <a:ea typeface="楷体" panose="02010609060101010101" pitchFamily="49" charset="-122"/>
              <a:cs typeface="Calibri" panose="020F0502020204030204" pitchFamily="34" charset="0"/>
            </a:endParaRPr>
          </a:p>
          <a:p>
            <a:pPr marL="342900" lvl="0" indent="-342900" algn="just">
              <a:buFont typeface="+mj-lt"/>
              <a:buAutoNum type="arabicPeriod" startAt="24"/>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s = </a:t>
            </a:r>
            <a:r>
              <a:rPr lang="en-US" altLang="zh-CN" sz="1400" dirty="0" err="1">
                <a:effectLst/>
                <a:latin typeface="楷体" panose="02010609060101010101" pitchFamily="49" charset="-122"/>
                <a:ea typeface="楷体" panose="02010609060101010101" pitchFamily="49" charset="-122"/>
                <a:cs typeface="Calibri" panose="020F0502020204030204" pitchFamily="34" charset="0"/>
              </a:rPr>
              <a:t>sbrk</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(4096);</a:t>
            </a:r>
            <a:endParaRPr lang="zh-CN" altLang="zh-CN" sz="1400" dirty="0">
              <a:effectLst/>
              <a:latin typeface="楷体" panose="02010609060101010101" pitchFamily="49" charset="-122"/>
              <a:ea typeface="楷体" panose="02010609060101010101" pitchFamily="49" charset="-122"/>
              <a:cs typeface="Calibri" panose="020F0502020204030204" pitchFamily="34" charset="0"/>
            </a:endParaRPr>
          </a:p>
          <a:p>
            <a:pPr marL="342900" lvl="0" indent="-342900" algn="just">
              <a:buFont typeface="+mj-lt"/>
              <a:buAutoNum type="arabicPeriod" startAt="24"/>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s[1] = 1;</a:t>
            </a:r>
            <a:endParaRPr lang="zh-CN" altLang="zh-CN" sz="1400" dirty="0">
              <a:effectLst/>
              <a:latin typeface="楷体" panose="02010609060101010101" pitchFamily="49" charset="-122"/>
              <a:ea typeface="楷体" panose="02010609060101010101" pitchFamily="49" charset="-122"/>
              <a:cs typeface="Calibri" panose="020F0502020204030204" pitchFamily="34" charset="0"/>
            </a:endParaRPr>
          </a:p>
          <a:p>
            <a:pPr marL="342900" lvl="0" indent="-342900" algn="just">
              <a:buFont typeface="+mj-lt"/>
              <a:buAutoNum type="arabicPeriod" startAt="24"/>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endParaRPr lang="zh-CN" altLang="zh-CN" sz="1400" dirty="0">
              <a:effectLst/>
              <a:latin typeface="楷体" panose="02010609060101010101" pitchFamily="49" charset="-122"/>
              <a:ea typeface="楷体" panose="02010609060101010101" pitchFamily="49" charset="-122"/>
              <a:cs typeface="Calibri" panose="020F0502020204030204" pitchFamily="34" charset="0"/>
            </a:endParaRPr>
          </a:p>
          <a:p>
            <a:pPr marL="342900" lvl="0" indent="-342900" algn="just">
              <a:buFont typeface="+mj-lt"/>
              <a:buAutoNum type="arabicPeriod" startAt="24"/>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err="1">
                <a:effectLst/>
                <a:latin typeface="楷体" panose="02010609060101010101" pitchFamily="49" charset="-122"/>
                <a:ea typeface="楷体" panose="02010609060101010101" pitchFamily="49" charset="-122"/>
                <a:cs typeface="Calibri" panose="020F0502020204030204" pitchFamily="34" charset="0"/>
              </a:rPr>
              <a:t>bstat</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a:t>
            </a:r>
            <a:endParaRPr lang="zh-CN" altLang="zh-CN" sz="1400" dirty="0">
              <a:effectLst/>
              <a:latin typeface="楷体" panose="02010609060101010101" pitchFamily="49" charset="-122"/>
              <a:ea typeface="楷体" panose="02010609060101010101" pitchFamily="49" charset="-122"/>
              <a:cs typeface="Calibri" panose="020F0502020204030204" pitchFamily="34" charset="0"/>
            </a:endParaRPr>
          </a:p>
          <a:p>
            <a:pPr marL="342900" lvl="0" indent="-342900" algn="just">
              <a:buFont typeface="+mj-lt"/>
              <a:buAutoNum type="arabicPeriod" startAt="24"/>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mem();</a:t>
            </a:r>
            <a:endParaRPr lang="zh-CN" altLang="zh-CN" sz="1400" dirty="0">
              <a:effectLst/>
              <a:latin typeface="楷体" panose="02010609060101010101" pitchFamily="49" charset="-122"/>
              <a:ea typeface="楷体" panose="02010609060101010101" pitchFamily="49" charset="-122"/>
              <a:cs typeface="Calibri" panose="020F0502020204030204" pitchFamily="34" charset="0"/>
            </a:endParaRPr>
          </a:p>
          <a:p>
            <a:pPr marL="342900" lvl="0" indent="-342900" algn="just">
              <a:buFont typeface="+mj-lt"/>
              <a:buAutoNum type="arabicPeriod" startAt="24"/>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exit(0);</a:t>
            </a:r>
            <a:endParaRPr lang="zh-CN" altLang="zh-CN" sz="1400" dirty="0">
              <a:effectLst/>
              <a:latin typeface="楷体" panose="02010609060101010101" pitchFamily="49" charset="-122"/>
              <a:ea typeface="楷体" panose="02010609060101010101" pitchFamily="49" charset="-122"/>
              <a:cs typeface="Calibri" panose="020F0502020204030204" pitchFamily="34" charset="0"/>
            </a:endParaRPr>
          </a:p>
          <a:p>
            <a:pPr marL="342900" lvl="0" indent="-342900" algn="just">
              <a:buFont typeface="+mj-lt"/>
              <a:buAutoNum type="arabicPeriod" startAt="24"/>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return 0;</a:t>
            </a:r>
            <a:endParaRPr lang="zh-CN" altLang="zh-CN" sz="1400" dirty="0">
              <a:effectLst/>
              <a:latin typeface="楷体" panose="02010609060101010101" pitchFamily="49" charset="-122"/>
              <a:ea typeface="楷体" panose="02010609060101010101" pitchFamily="49" charset="-122"/>
              <a:cs typeface="Calibri" panose="020F0502020204030204" pitchFamily="34" charset="0"/>
            </a:endParaRPr>
          </a:p>
          <a:p>
            <a:pPr marL="342900" lvl="0" indent="-342900" algn="just">
              <a:buFont typeface="+mj-lt"/>
              <a:buAutoNum type="arabicPeriod" startAt="24"/>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a:t>
            </a:r>
            <a:endParaRPr lang="zh-CN" altLang="zh-CN" sz="1400" dirty="0">
              <a:effectLst/>
              <a:latin typeface="楷体" panose="02010609060101010101" pitchFamily="49" charset="-122"/>
              <a:ea typeface="楷体" panose="02010609060101010101" pitchFamily="49" charset="-122"/>
              <a:cs typeface="Calibri" panose="020F0502020204030204" pitchFamily="34" charset="0"/>
            </a:endParaRPr>
          </a:p>
          <a:p>
            <a:endParaRPr lang="zh-CN" altLang="en-US" sz="1400" dirty="0"/>
          </a:p>
        </p:txBody>
      </p:sp>
      <p:sp>
        <p:nvSpPr>
          <p:cNvPr id="6" name="内容占位符 2">
            <a:extLst>
              <a:ext uri="{FF2B5EF4-FFF2-40B4-BE49-F238E27FC236}">
                <a16:creationId xmlns:a16="http://schemas.microsoft.com/office/drawing/2014/main" id="{4AD2E162-728C-1BAD-D2EA-59F5BF5B3243}"/>
              </a:ext>
            </a:extLst>
          </p:cNvPr>
          <p:cNvSpPr>
            <a:spLocks noGrp="1"/>
          </p:cNvSpPr>
          <p:nvPr>
            <p:ph idx="1"/>
          </p:nvPr>
        </p:nvSpPr>
        <p:spPr>
          <a:xfrm>
            <a:off x="606410" y="1081983"/>
            <a:ext cx="8271510" cy="369332"/>
          </a:xfrm>
        </p:spPr>
        <p:txBody>
          <a:bodyPr/>
          <a:lstStyle/>
          <a:p>
            <a:r>
              <a:rPr lang="zh-CN" altLang="en-US" sz="2400" dirty="0"/>
              <a:t>编写测试程序</a:t>
            </a:r>
            <a:endParaRPr lang="en-GB" altLang="zh-CN" sz="2000" dirty="0">
              <a:ea typeface="+mn-ea"/>
              <a:cs typeface="+mn-cs"/>
            </a:endParaRPr>
          </a:p>
        </p:txBody>
      </p:sp>
      <p:grpSp>
        <p:nvGrpSpPr>
          <p:cNvPr id="7" name="组合 6">
            <a:extLst>
              <a:ext uri="{FF2B5EF4-FFF2-40B4-BE49-F238E27FC236}">
                <a16:creationId xmlns:a16="http://schemas.microsoft.com/office/drawing/2014/main" id="{E4527EF8-9E0D-15C7-23F8-51F7E9107537}"/>
              </a:ext>
            </a:extLst>
          </p:cNvPr>
          <p:cNvGrpSpPr/>
          <p:nvPr/>
        </p:nvGrpSpPr>
        <p:grpSpPr>
          <a:xfrm>
            <a:off x="5868091" y="2486319"/>
            <a:ext cx="3275909" cy="3215472"/>
            <a:chOff x="2356807" y="3573010"/>
            <a:chExt cx="3275909" cy="3215472"/>
          </a:xfrm>
        </p:grpSpPr>
        <p:sp>
          <p:nvSpPr>
            <p:cNvPr id="8" name="矩形: 圆角 7">
              <a:extLst>
                <a:ext uri="{FF2B5EF4-FFF2-40B4-BE49-F238E27FC236}">
                  <a16:creationId xmlns:a16="http://schemas.microsoft.com/office/drawing/2014/main" id="{81193726-DDEC-FF9A-58C4-BAE0AF636E81}"/>
                </a:ext>
              </a:extLst>
            </p:cNvPr>
            <p:cNvSpPr/>
            <p:nvPr/>
          </p:nvSpPr>
          <p:spPr bwMode="auto">
            <a:xfrm>
              <a:off x="2500816" y="3573010"/>
              <a:ext cx="3131900" cy="1086691"/>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3C40BAA3-375E-CEDA-EA4B-796985B76675}"/>
                </a:ext>
              </a:extLst>
            </p:cNvPr>
            <p:cNvSpPr txBox="1"/>
            <p:nvPr/>
          </p:nvSpPr>
          <p:spPr>
            <a:xfrm>
              <a:off x="2356807" y="6435372"/>
              <a:ext cx="2897652" cy="353110"/>
            </a:xfrm>
            <a:prstGeom prst="rect">
              <a:avLst/>
            </a:prstGeom>
            <a:solidFill>
              <a:schemeClr val="bg1"/>
            </a:solidFill>
          </p:spPr>
          <p:txBody>
            <a:bodyPr wrap="square" rtlCol="0">
              <a:spAutoFit/>
            </a:bodyPr>
            <a:lstStyle/>
            <a:p>
              <a:pPr indent="266700" algn="just">
                <a:lnSpc>
                  <a:spcPct val="115000"/>
                </a:lnSpc>
              </a:pPr>
              <a:r>
                <a:rPr lang="zh-CN" altLang="en-US" dirty="0"/>
                <a:t>先把系统的页帧都给用完</a:t>
              </a:r>
              <a:endParaRPr lang="zh-CN" altLang="zh-CN" dirty="0"/>
            </a:p>
          </p:txBody>
        </p:sp>
        <p:cxnSp>
          <p:nvCxnSpPr>
            <p:cNvPr id="10" name="直接箭头连接符 9">
              <a:extLst>
                <a:ext uri="{FF2B5EF4-FFF2-40B4-BE49-F238E27FC236}">
                  <a16:creationId xmlns:a16="http://schemas.microsoft.com/office/drawing/2014/main" id="{ADD0DE4B-09A4-E5C0-E062-5A4A7C36335C}"/>
                </a:ext>
              </a:extLst>
            </p:cNvPr>
            <p:cNvCxnSpPr>
              <a:cxnSpLocks/>
              <a:stCxn id="9" idx="0"/>
              <a:endCxn id="8" idx="2"/>
            </p:cNvCxnSpPr>
            <p:nvPr/>
          </p:nvCxnSpPr>
          <p:spPr bwMode="auto">
            <a:xfrm flipV="1">
              <a:off x="3805633" y="4659701"/>
              <a:ext cx="261133" cy="1775671"/>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16" name="组合 15">
            <a:extLst>
              <a:ext uri="{FF2B5EF4-FFF2-40B4-BE49-F238E27FC236}">
                <a16:creationId xmlns:a16="http://schemas.microsoft.com/office/drawing/2014/main" id="{66F735F1-08DF-46FF-BEE4-F8BD8DBB51BD}"/>
              </a:ext>
            </a:extLst>
          </p:cNvPr>
          <p:cNvGrpSpPr/>
          <p:nvPr/>
        </p:nvGrpSpPr>
        <p:grpSpPr>
          <a:xfrm>
            <a:off x="1135274" y="126036"/>
            <a:ext cx="5805368" cy="3446974"/>
            <a:chOff x="2500816" y="799931"/>
            <a:chExt cx="5805368" cy="3446974"/>
          </a:xfrm>
        </p:grpSpPr>
        <p:sp>
          <p:nvSpPr>
            <p:cNvPr id="17" name="矩形: 圆角 16">
              <a:extLst>
                <a:ext uri="{FF2B5EF4-FFF2-40B4-BE49-F238E27FC236}">
                  <a16:creationId xmlns:a16="http://schemas.microsoft.com/office/drawing/2014/main" id="{85897D39-F8A6-18E1-4861-CBB2C448104F}"/>
                </a:ext>
              </a:extLst>
            </p:cNvPr>
            <p:cNvSpPr/>
            <p:nvPr/>
          </p:nvSpPr>
          <p:spPr bwMode="auto">
            <a:xfrm>
              <a:off x="2500816" y="3573010"/>
              <a:ext cx="3131900" cy="673895"/>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8" name="文本框 17">
              <a:extLst>
                <a:ext uri="{FF2B5EF4-FFF2-40B4-BE49-F238E27FC236}">
                  <a16:creationId xmlns:a16="http://schemas.microsoft.com/office/drawing/2014/main" id="{F82974B0-4CB8-8D6F-F124-C1EBC91BA866}"/>
                </a:ext>
              </a:extLst>
            </p:cNvPr>
            <p:cNvSpPr txBox="1"/>
            <p:nvPr/>
          </p:nvSpPr>
          <p:spPr>
            <a:xfrm>
              <a:off x="4184448" y="799931"/>
              <a:ext cx="4121736" cy="636264"/>
            </a:xfrm>
            <a:prstGeom prst="rect">
              <a:avLst/>
            </a:prstGeom>
            <a:solidFill>
              <a:schemeClr val="bg1"/>
            </a:solidFill>
          </p:spPr>
          <p:txBody>
            <a:bodyPr wrap="square" rtlCol="0">
              <a:spAutoFit/>
            </a:bodyPr>
            <a:lstStyle/>
            <a:p>
              <a:pPr indent="266700" algn="just">
                <a:lnSpc>
                  <a:spcPct val="115000"/>
                </a:lnSpc>
              </a:pPr>
              <a:r>
                <a:rPr lang="zh-CN" altLang="en-US" dirty="0"/>
                <a:t>使用</a:t>
              </a:r>
              <a:r>
                <a:rPr lang="en-US" altLang="zh-CN" dirty="0" err="1"/>
                <a:t>sbrk</a:t>
              </a:r>
              <a:r>
                <a:rPr lang="en-US" altLang="zh-CN" dirty="0"/>
                <a:t>()</a:t>
              </a:r>
              <a:r>
                <a:rPr lang="zh-CN" altLang="en-US" dirty="0"/>
                <a:t>中的</a:t>
              </a:r>
              <a:r>
                <a:rPr lang="en-US" altLang="zh-CN" dirty="0" err="1"/>
                <a:t>gorwproc</a:t>
              </a:r>
              <a:r>
                <a:rPr lang="en-US" altLang="zh-CN" dirty="0"/>
                <a:t>(n)</a:t>
              </a:r>
              <a:r>
                <a:rPr lang="zh-CN" altLang="en-US" dirty="0"/>
                <a:t>已经被我们注释掉了，故</a:t>
              </a:r>
              <a:r>
                <a:rPr lang="en-US" altLang="zh-CN" dirty="0" err="1"/>
                <a:t>sbrk</a:t>
              </a:r>
              <a:r>
                <a:rPr lang="zh-CN" altLang="en-US" dirty="0"/>
                <a:t>没有真正地申请物理内存</a:t>
              </a:r>
              <a:endParaRPr lang="zh-CN" altLang="zh-CN" dirty="0"/>
            </a:p>
          </p:txBody>
        </p:sp>
        <p:cxnSp>
          <p:nvCxnSpPr>
            <p:cNvPr id="19" name="直接箭头连接符 18">
              <a:extLst>
                <a:ext uri="{FF2B5EF4-FFF2-40B4-BE49-F238E27FC236}">
                  <a16:creationId xmlns:a16="http://schemas.microsoft.com/office/drawing/2014/main" id="{1DDE750B-A0F0-6FDD-71E1-B34279DD8135}"/>
                </a:ext>
              </a:extLst>
            </p:cNvPr>
            <p:cNvCxnSpPr>
              <a:cxnSpLocks/>
              <a:stCxn id="18" idx="2"/>
              <a:endCxn id="17" idx="0"/>
            </p:cNvCxnSpPr>
            <p:nvPr/>
          </p:nvCxnSpPr>
          <p:spPr bwMode="auto">
            <a:xfrm flipH="1">
              <a:off x="4066766" y="1436195"/>
              <a:ext cx="2178550" cy="2136815"/>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26" name="组合 25">
            <a:extLst>
              <a:ext uri="{FF2B5EF4-FFF2-40B4-BE49-F238E27FC236}">
                <a16:creationId xmlns:a16="http://schemas.microsoft.com/office/drawing/2014/main" id="{0E5DA92C-12BC-821F-0BEC-84F662E671A8}"/>
              </a:ext>
            </a:extLst>
          </p:cNvPr>
          <p:cNvGrpSpPr/>
          <p:nvPr/>
        </p:nvGrpSpPr>
        <p:grpSpPr>
          <a:xfrm>
            <a:off x="1159099" y="812537"/>
            <a:ext cx="7446740" cy="3840548"/>
            <a:chOff x="2500816" y="575696"/>
            <a:chExt cx="7446740" cy="3840548"/>
          </a:xfrm>
        </p:grpSpPr>
        <p:sp>
          <p:nvSpPr>
            <p:cNvPr id="27" name="矩形: 圆角 26">
              <a:extLst>
                <a:ext uri="{FF2B5EF4-FFF2-40B4-BE49-F238E27FC236}">
                  <a16:creationId xmlns:a16="http://schemas.microsoft.com/office/drawing/2014/main" id="{82B12EBF-0D70-595D-643D-4910664ED810}"/>
                </a:ext>
              </a:extLst>
            </p:cNvPr>
            <p:cNvSpPr/>
            <p:nvPr/>
          </p:nvSpPr>
          <p:spPr bwMode="auto">
            <a:xfrm>
              <a:off x="2500816" y="3573010"/>
              <a:ext cx="3131900" cy="843234"/>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28" name="文本框 27">
              <a:extLst>
                <a:ext uri="{FF2B5EF4-FFF2-40B4-BE49-F238E27FC236}">
                  <a16:creationId xmlns:a16="http://schemas.microsoft.com/office/drawing/2014/main" id="{D199C74C-3701-6BBE-FADE-2C88C90C4059}"/>
                </a:ext>
              </a:extLst>
            </p:cNvPr>
            <p:cNvSpPr txBox="1"/>
            <p:nvPr/>
          </p:nvSpPr>
          <p:spPr>
            <a:xfrm>
              <a:off x="4617627" y="575696"/>
              <a:ext cx="5329929" cy="919419"/>
            </a:xfrm>
            <a:prstGeom prst="rect">
              <a:avLst/>
            </a:prstGeom>
            <a:solidFill>
              <a:schemeClr val="bg1"/>
            </a:solidFill>
          </p:spPr>
          <p:txBody>
            <a:bodyPr wrap="square" rtlCol="0">
              <a:spAutoFit/>
            </a:bodyPr>
            <a:lstStyle/>
            <a:p>
              <a:pPr indent="266700" algn="just">
                <a:lnSpc>
                  <a:spcPct val="115000"/>
                </a:lnSpc>
              </a:pPr>
              <a:r>
                <a:rPr lang="zh-CN" altLang="en-US" dirty="0"/>
                <a:t>当我们真正访问时，产生缺页中断，因为在</a:t>
              </a:r>
              <a:r>
                <a:rPr lang="en-US" altLang="zh-CN" dirty="0"/>
                <a:t>main()</a:t>
              </a:r>
              <a:r>
                <a:rPr lang="zh-CN" altLang="en-US" dirty="0"/>
                <a:t>中用完了全部的空闲物理块，所以这里会换出本进程的某个物理块到磁盘上。</a:t>
              </a:r>
              <a:endParaRPr lang="zh-CN" altLang="zh-CN" dirty="0"/>
            </a:p>
          </p:txBody>
        </p:sp>
        <p:cxnSp>
          <p:nvCxnSpPr>
            <p:cNvPr id="29" name="直接箭头连接符 28">
              <a:extLst>
                <a:ext uri="{FF2B5EF4-FFF2-40B4-BE49-F238E27FC236}">
                  <a16:creationId xmlns:a16="http://schemas.microsoft.com/office/drawing/2014/main" id="{AB8FD826-A04E-4A1F-5A2C-4B35D539FBCD}"/>
                </a:ext>
              </a:extLst>
            </p:cNvPr>
            <p:cNvCxnSpPr>
              <a:cxnSpLocks/>
              <a:stCxn id="28" idx="2"/>
              <a:endCxn id="27" idx="0"/>
            </p:cNvCxnSpPr>
            <p:nvPr/>
          </p:nvCxnSpPr>
          <p:spPr bwMode="auto">
            <a:xfrm flipH="1">
              <a:off x="4066766" y="1495115"/>
              <a:ext cx="3215826" cy="2077895"/>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297520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CD0BF3-DBFD-B514-E7D9-57AB60936113}"/>
              </a:ext>
            </a:extLst>
          </p:cNvPr>
          <p:cNvSpPr txBox="1"/>
          <p:nvPr/>
        </p:nvSpPr>
        <p:spPr>
          <a:xfrm>
            <a:off x="539720" y="1196845"/>
            <a:ext cx="8404890" cy="369332"/>
          </a:xfrm>
          <a:prstGeom prst="rect">
            <a:avLst/>
          </a:prstGeom>
          <a:noFill/>
        </p:spPr>
        <p:txBody>
          <a:bodyPr wrap="square">
            <a:spAutoFit/>
          </a:bodyPr>
          <a:lstStyle/>
          <a:p>
            <a:pPr lvl="0" algn="just"/>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26A57FFF-0F6C-9060-A86E-6E9FEBD32D6D}"/>
              </a:ext>
            </a:extLst>
          </p:cNvPr>
          <p:cNvSpPr txBox="1"/>
          <p:nvPr/>
        </p:nvSpPr>
        <p:spPr>
          <a:xfrm>
            <a:off x="571900" y="2331673"/>
            <a:ext cx="8372710" cy="4278094"/>
          </a:xfrm>
          <a:prstGeom prst="rect">
            <a:avLst/>
          </a:prstGeom>
          <a:noFill/>
        </p:spPr>
        <p:txBody>
          <a:bodyPr wrap="square">
            <a:spAutoFit/>
          </a:bodyPr>
          <a:lstStyle/>
          <a:p>
            <a:pPr marL="342900" lvl="0" indent="-342900" algn="just">
              <a:buFont typeface="+mj-lt"/>
              <a:buAutoNum type="arabicPeriod"/>
            </a:pPr>
            <a:r>
              <a:rPr lang="zh-CN" altLang="en-US" dirty="0">
                <a:latin typeface="MS Gothic" panose="020B0609070205080204" pitchFamily="49" charset="-128"/>
                <a:ea typeface="MS Gothic" panose="020B0609070205080204" pitchFamily="49" charset="-128"/>
              </a:rPr>
              <a:t>物理页帧总数</a:t>
            </a:r>
            <a:r>
              <a:rPr lang="en-US" altLang="zh-CN" dirty="0">
                <a:latin typeface="MS Gothic" panose="020B0609070205080204" pitchFamily="49" charset="-128"/>
                <a:ea typeface="MS Gothic" panose="020B0609070205080204" pitchFamily="49" charset="-128"/>
              </a:rPr>
              <a:t>: 236</a:t>
            </a:r>
          </a:p>
          <a:p>
            <a:pPr marL="342900" lvl="0" indent="-342900" algn="just">
              <a:buFont typeface="+mj-lt"/>
              <a:buAutoNum type="arabicPeriod"/>
            </a:pPr>
            <a:r>
              <a:rPr lang="zh-CN" altLang="en-US" dirty="0">
                <a:latin typeface="MS Gothic" panose="020B0609070205080204" pitchFamily="49" charset="-128"/>
                <a:ea typeface="MS Gothic" panose="020B0609070205080204" pitchFamily="49" charset="-128"/>
              </a:rPr>
              <a:t>物理页帧总数</a:t>
            </a:r>
            <a:r>
              <a:rPr lang="en-US" altLang="zh-CN" dirty="0">
                <a:latin typeface="MS Gothic" panose="020B0609070205080204" pitchFamily="49" charset="-128"/>
                <a:ea typeface="MS Gothic" panose="020B0609070205080204" pitchFamily="49" charset="-128"/>
              </a:rPr>
              <a:t>: 0</a:t>
            </a:r>
          </a:p>
          <a:p>
            <a:pPr marL="342900" lvl="0" indent="-342900" algn="just">
              <a:buFont typeface="+mj-lt"/>
              <a:buAutoNum type="arabicPeriod"/>
            </a:pPr>
            <a:r>
              <a:rPr lang="en-US" altLang="zh-CN" dirty="0">
                <a:latin typeface="MS Gothic" panose="020B0609070205080204" pitchFamily="49" charset="-128"/>
                <a:ea typeface="MS Gothic" panose="020B0609070205080204" pitchFamily="49" charset="-128"/>
              </a:rPr>
              <a:t>------------------</a:t>
            </a:r>
          </a:p>
          <a:p>
            <a:pPr marL="342900" lvl="0" indent="-342900" algn="just">
              <a:buFont typeface="+mj-lt"/>
              <a:buAutoNum type="arabicPeriod"/>
            </a:pPr>
            <a:r>
              <a:rPr lang="zh-CN" altLang="en-US" dirty="0">
                <a:latin typeface="MS Gothic" panose="020B0609070205080204" pitchFamily="49" charset="-128"/>
                <a:ea typeface="MS Gothic" panose="020B0609070205080204" pitchFamily="49" charset="-128"/>
              </a:rPr>
              <a:t>物理页帧总数</a:t>
            </a:r>
            <a:r>
              <a:rPr lang="en-US" altLang="zh-CN" dirty="0">
                <a:latin typeface="MS Gothic" panose="020B0609070205080204" pitchFamily="49" charset="-128"/>
                <a:ea typeface="MS Gothic" panose="020B0609070205080204" pitchFamily="49" charset="-128"/>
              </a:rPr>
              <a:t>: 0</a:t>
            </a:r>
          </a:p>
          <a:p>
            <a:pPr marL="342900" lvl="0" indent="-342900" algn="just">
              <a:buFont typeface="+mj-lt"/>
              <a:buAutoNum type="arabicPeriod"/>
            </a:pPr>
            <a:r>
              <a:rPr lang="en-US" altLang="zh-CN" dirty="0">
                <a:latin typeface="MS Gothic" panose="020B0609070205080204" pitchFamily="49" charset="-128"/>
                <a:ea typeface="MS Gothic" panose="020B0609070205080204" pitchFamily="49" charset="-128"/>
              </a:rPr>
              <a:t>----------------------------</a:t>
            </a:r>
          </a:p>
          <a:p>
            <a:pPr marL="342900" lvl="0" indent="-342900" algn="just">
              <a:buFont typeface="+mj-lt"/>
              <a:buAutoNum type="arabicPeriod"/>
            </a:pPr>
            <a:r>
              <a:rPr lang="zh-CN" altLang="en-US" dirty="0">
                <a:latin typeface="MS Gothic" panose="020B0609070205080204" pitchFamily="49" charset="-128"/>
                <a:ea typeface="MS Gothic" panose="020B0609070205080204" pitchFamily="49" charset="-128"/>
              </a:rPr>
              <a:t>执行换出操作</a:t>
            </a:r>
          </a:p>
          <a:p>
            <a:pPr marL="342900" lvl="0" indent="-342900" algn="just">
              <a:buFont typeface="+mj-lt"/>
              <a:buAutoNum type="arabicPeriod"/>
            </a:pPr>
            <a:r>
              <a:rPr lang="zh-CN" altLang="en-US" dirty="0">
                <a:latin typeface="MS Gothic" panose="020B0609070205080204" pitchFamily="49" charset="-128"/>
                <a:ea typeface="MS Gothic" panose="020B0609070205080204" pitchFamily="49" charset="-128"/>
              </a:rPr>
              <a:t>物理页帧总数</a:t>
            </a:r>
            <a:r>
              <a:rPr lang="en-US" altLang="zh-CN" dirty="0">
                <a:latin typeface="MS Gothic" panose="020B0609070205080204" pitchFamily="49" charset="-128"/>
                <a:ea typeface="MS Gothic" panose="020B0609070205080204" pitchFamily="49" charset="-128"/>
              </a:rPr>
              <a:t>: 0</a:t>
            </a:r>
          </a:p>
          <a:p>
            <a:pPr marL="342900" lvl="0" indent="-342900" algn="just">
              <a:buFont typeface="+mj-lt"/>
              <a:buAutoNum type="arabicPeriod"/>
            </a:pPr>
            <a:r>
              <a:rPr lang="zh-CN" altLang="en-US" dirty="0">
                <a:latin typeface="MS Gothic" panose="020B0609070205080204" pitchFamily="49" charset="-128"/>
                <a:ea typeface="MS Gothic" panose="020B0609070205080204" pitchFamily="49" charset="-128"/>
              </a:rPr>
              <a:t>执行换出操作</a:t>
            </a:r>
          </a:p>
          <a:p>
            <a:pPr marL="342900" lvl="0" indent="-342900" algn="just">
              <a:buFont typeface="+mj-lt"/>
              <a:buAutoNum type="arabicPeriod"/>
            </a:pPr>
            <a:r>
              <a:rPr lang="zh-CN" altLang="en-US" dirty="0">
                <a:latin typeface="MS Gothic" panose="020B0609070205080204" pitchFamily="49" charset="-128"/>
                <a:ea typeface="MS Gothic" panose="020B0609070205080204" pitchFamily="49" charset="-128"/>
              </a:rPr>
              <a:t>物理页帧总数</a:t>
            </a:r>
            <a:r>
              <a:rPr lang="en-US" altLang="zh-CN" dirty="0">
                <a:latin typeface="MS Gothic" panose="020B0609070205080204" pitchFamily="49" charset="-128"/>
                <a:ea typeface="MS Gothic" panose="020B0609070205080204" pitchFamily="49" charset="-128"/>
              </a:rPr>
              <a:t>: 0</a:t>
            </a:r>
          </a:p>
          <a:p>
            <a:pPr marL="342900" lvl="0" indent="-342900" algn="just">
              <a:buFont typeface="+mj-lt"/>
              <a:buAutoNum type="arabicPeriod"/>
            </a:pPr>
            <a:r>
              <a:rPr lang="zh-CN" altLang="en-US" dirty="0">
                <a:latin typeface="MS Gothic" panose="020B0609070205080204" pitchFamily="49" charset="-128"/>
                <a:ea typeface="MS Gothic" panose="020B0609070205080204" pitchFamily="49" charset="-128"/>
              </a:rPr>
              <a:t>执行换出操作</a:t>
            </a:r>
          </a:p>
          <a:p>
            <a:pPr marL="342900" lvl="0" indent="-342900" algn="just">
              <a:buFont typeface="+mj-lt"/>
              <a:buAutoNum type="arabicPeriod"/>
            </a:pPr>
            <a:r>
              <a:rPr lang="zh-CN" altLang="en-US" dirty="0">
                <a:latin typeface="MS Gothic" panose="020B0609070205080204" pitchFamily="49" charset="-128"/>
                <a:ea typeface="MS Gothic" panose="020B0609070205080204" pitchFamily="49" charset="-128"/>
              </a:rPr>
              <a:t>物理页帧总数</a:t>
            </a:r>
            <a:r>
              <a:rPr lang="en-US" altLang="zh-CN" dirty="0">
                <a:latin typeface="MS Gothic" panose="020B0609070205080204" pitchFamily="49" charset="-128"/>
                <a:ea typeface="MS Gothic" panose="020B0609070205080204" pitchFamily="49" charset="-128"/>
              </a:rPr>
              <a:t>: 0</a:t>
            </a:r>
          </a:p>
          <a:p>
            <a:pPr marL="342900" lvl="0" indent="-342900" algn="just">
              <a:buFont typeface="+mj-lt"/>
              <a:buAutoNum type="arabicPeriod"/>
            </a:pPr>
            <a:r>
              <a:rPr lang="zh-CN" altLang="en-US" dirty="0">
                <a:latin typeface="MS Gothic" panose="020B0609070205080204" pitchFamily="49" charset="-128"/>
                <a:ea typeface="MS Gothic" panose="020B0609070205080204" pitchFamily="49" charset="-128"/>
              </a:rPr>
              <a:t>执行换出操作</a:t>
            </a:r>
          </a:p>
          <a:p>
            <a:pPr marL="342900" lvl="0" indent="-342900" algn="just">
              <a:buFont typeface="+mj-lt"/>
              <a:buAutoNum type="arabicPeriod"/>
            </a:pPr>
            <a:r>
              <a:rPr lang="zh-CN" altLang="en-US" dirty="0">
                <a:latin typeface="MS Gothic" panose="020B0609070205080204" pitchFamily="49" charset="-128"/>
                <a:ea typeface="MS Gothic" panose="020B0609070205080204" pitchFamily="49" charset="-128"/>
              </a:rPr>
              <a:t>物理页帧总数</a:t>
            </a:r>
            <a:r>
              <a:rPr lang="en-US" altLang="zh-CN" dirty="0">
                <a:latin typeface="MS Gothic" panose="020B0609070205080204" pitchFamily="49" charset="-128"/>
                <a:ea typeface="MS Gothic" panose="020B0609070205080204" pitchFamily="49" charset="-128"/>
              </a:rPr>
              <a:t>: 0</a:t>
            </a:r>
          </a:p>
          <a:p>
            <a:pPr marL="342900" lvl="0" indent="-342900" algn="just">
              <a:buFont typeface="+mj-lt"/>
              <a:buAutoNum type="arabicPeriod"/>
            </a:pPr>
            <a:r>
              <a:rPr lang="en-US" altLang="zh-CN" dirty="0">
                <a:latin typeface="MS Gothic" panose="020B0609070205080204" pitchFamily="49" charset="-128"/>
                <a:ea typeface="MS Gothic" panose="020B0609070205080204" pitchFamily="49" charset="-128"/>
              </a:rPr>
              <a:t>----------------------------</a:t>
            </a:r>
          </a:p>
          <a:p>
            <a:pPr marL="342900" lvl="0" indent="-342900" algn="just">
              <a:buFont typeface="+mj-lt"/>
              <a:buAutoNum type="arabicPeriod"/>
            </a:pPr>
            <a:endParaRPr lang="zh-CN" altLang="zh-CN"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endParaRPr lang="zh-CN" altLang="zh-CN"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startAt="18"/>
            </a:pPr>
            <a:endParaRPr lang="zh-CN" altLang="zh-CN"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1AD61E87-7252-B88D-D44D-E49577702912}"/>
              </a:ext>
            </a:extLst>
          </p:cNvPr>
          <p:cNvSpPr txBox="1"/>
          <p:nvPr/>
        </p:nvSpPr>
        <p:spPr>
          <a:xfrm>
            <a:off x="4434290" y="2204915"/>
            <a:ext cx="4517400" cy="4770537"/>
          </a:xfrm>
          <a:prstGeom prst="rect">
            <a:avLst/>
          </a:prstGeom>
          <a:noFill/>
        </p:spPr>
        <p:txBody>
          <a:bodyPr wrap="square" rtlCol="0">
            <a:spAutoFit/>
          </a:bodyPr>
          <a:lstStyle/>
          <a:p>
            <a:pPr marL="342900" indent="-342900" algn="just">
              <a:buFont typeface="+mj-lt"/>
              <a:buAutoNum type="arabicPeriod" startAt="15"/>
            </a:pPr>
            <a:r>
              <a:rPr lang="zh-CN" altLang="en-US" dirty="0">
                <a:latin typeface="MS Gothic" panose="020B0609070205080204" pitchFamily="49" charset="-128"/>
                <a:ea typeface="MS Gothic" panose="020B0609070205080204" pitchFamily="49" charset="-128"/>
              </a:rPr>
              <a:t>访问第四个页，其内容是</a:t>
            </a:r>
            <a:r>
              <a:rPr lang="en-US" altLang="zh-CN" dirty="0">
                <a:latin typeface="MS Gothic" panose="020B0609070205080204" pitchFamily="49" charset="-128"/>
                <a:ea typeface="MS Gothic" panose="020B0609070205080204" pitchFamily="49" charset="-128"/>
              </a:rPr>
              <a:t>d, </a:t>
            </a:r>
            <a:r>
              <a:rPr lang="zh-CN" altLang="en-US" dirty="0">
                <a:latin typeface="MS Gothic" panose="020B0609070205080204" pitchFamily="49" charset="-128"/>
                <a:ea typeface="MS Gothic" panose="020B0609070205080204" pitchFamily="49" charset="-128"/>
              </a:rPr>
              <a:t>不发生缺页异常</a:t>
            </a:r>
          </a:p>
          <a:p>
            <a:pPr marL="342900" indent="-342900" algn="just">
              <a:buFont typeface="+mj-lt"/>
              <a:buAutoNum type="arabicPeriod" startAt="15"/>
            </a:pPr>
            <a:r>
              <a:rPr lang="zh-CN" altLang="en-US" dirty="0">
                <a:latin typeface="MS Gothic" panose="020B0609070205080204" pitchFamily="49" charset="-128"/>
                <a:ea typeface="MS Gothic" panose="020B0609070205080204" pitchFamily="49" charset="-128"/>
              </a:rPr>
              <a:t>下面展示缺页异常的交换功能：</a:t>
            </a:r>
          </a:p>
          <a:p>
            <a:pPr marL="342900" indent="-342900" algn="just">
              <a:buFont typeface="+mj-lt"/>
              <a:buAutoNum type="arabicPeriod" startAt="15"/>
            </a:pPr>
            <a:r>
              <a:rPr lang="zh-CN" altLang="en-US" dirty="0">
                <a:latin typeface="MS Gothic" panose="020B0609070205080204" pitchFamily="49" charset="-128"/>
                <a:ea typeface="MS Gothic" panose="020B0609070205080204" pitchFamily="49" charset="-128"/>
              </a:rPr>
              <a:t>物理页帧总数</a:t>
            </a:r>
            <a:r>
              <a:rPr lang="en-US" altLang="zh-CN" dirty="0">
                <a:latin typeface="MS Gothic" panose="020B0609070205080204" pitchFamily="49" charset="-128"/>
                <a:ea typeface="MS Gothic" panose="020B0609070205080204" pitchFamily="49" charset="-128"/>
              </a:rPr>
              <a:t>: 0</a:t>
            </a:r>
          </a:p>
          <a:p>
            <a:pPr marL="342900" indent="-342900" algn="just">
              <a:buFont typeface="+mj-lt"/>
              <a:buAutoNum type="arabicPeriod" startAt="15"/>
            </a:pPr>
            <a:r>
              <a:rPr lang="zh-CN" altLang="en-US" dirty="0">
                <a:latin typeface="MS Gothic" panose="020B0609070205080204" pitchFamily="49" charset="-128"/>
                <a:ea typeface="MS Gothic" panose="020B0609070205080204" pitchFamily="49" charset="-128"/>
              </a:rPr>
              <a:t>执行换出操作</a:t>
            </a:r>
          </a:p>
          <a:p>
            <a:pPr marL="342900" indent="-342900" algn="just">
              <a:buFont typeface="+mj-lt"/>
              <a:buAutoNum type="arabicPeriod" startAt="15"/>
            </a:pPr>
            <a:r>
              <a:rPr lang="zh-CN" altLang="en-US" dirty="0">
                <a:latin typeface="MS Gothic" panose="020B0609070205080204" pitchFamily="49" charset="-128"/>
                <a:ea typeface="MS Gothic" panose="020B0609070205080204" pitchFamily="49" charset="-128"/>
              </a:rPr>
              <a:t>将物理页从磁盘调入内存</a:t>
            </a:r>
          </a:p>
          <a:p>
            <a:pPr marL="342900" indent="-342900" algn="just">
              <a:buFont typeface="+mj-lt"/>
              <a:buAutoNum type="arabicPeriod" startAt="15"/>
            </a:pPr>
            <a:r>
              <a:rPr lang="zh-CN" altLang="en-US" dirty="0">
                <a:latin typeface="MS Gothic" panose="020B0609070205080204" pitchFamily="49" charset="-128"/>
                <a:ea typeface="MS Gothic" panose="020B0609070205080204" pitchFamily="49" charset="-128"/>
              </a:rPr>
              <a:t>第</a:t>
            </a:r>
            <a:r>
              <a:rPr lang="en-US" altLang="zh-CN" dirty="0">
                <a:latin typeface="MS Gothic" panose="020B0609070205080204" pitchFamily="49" charset="-128"/>
                <a:ea typeface="MS Gothic" panose="020B0609070205080204" pitchFamily="49" charset="-128"/>
              </a:rPr>
              <a:t>1</a:t>
            </a:r>
            <a:r>
              <a:rPr lang="zh-CN" altLang="en-US" dirty="0">
                <a:latin typeface="MS Gothic" panose="020B0609070205080204" pitchFamily="49" charset="-128"/>
                <a:ea typeface="MS Gothic" panose="020B0609070205080204" pitchFamily="49" charset="-128"/>
              </a:rPr>
              <a:t>个页的内容是：</a:t>
            </a:r>
            <a:r>
              <a:rPr lang="en-US" altLang="zh-CN" dirty="0">
                <a:latin typeface="MS Gothic" panose="020B0609070205080204" pitchFamily="49" charset="-128"/>
                <a:ea typeface="MS Gothic" panose="020B0609070205080204" pitchFamily="49" charset="-128"/>
              </a:rPr>
              <a:t>a</a:t>
            </a:r>
          </a:p>
          <a:p>
            <a:pPr marL="342900" indent="-342900" algn="just">
              <a:buFont typeface="+mj-lt"/>
              <a:buAutoNum type="arabicPeriod" startAt="15"/>
            </a:pPr>
            <a:r>
              <a:rPr lang="zh-CN" altLang="en-US" dirty="0">
                <a:latin typeface="MS Gothic" panose="020B0609070205080204" pitchFamily="49" charset="-128"/>
                <a:ea typeface="MS Gothic" panose="020B0609070205080204" pitchFamily="49" charset="-128"/>
              </a:rPr>
              <a:t>物理页帧总数</a:t>
            </a:r>
            <a:r>
              <a:rPr lang="en-US" altLang="zh-CN" dirty="0">
                <a:latin typeface="MS Gothic" panose="020B0609070205080204" pitchFamily="49" charset="-128"/>
                <a:ea typeface="MS Gothic" panose="020B0609070205080204" pitchFamily="49" charset="-128"/>
              </a:rPr>
              <a:t>: 0</a:t>
            </a:r>
          </a:p>
          <a:p>
            <a:pPr marL="342900" indent="-342900" algn="just">
              <a:buFont typeface="+mj-lt"/>
              <a:buAutoNum type="arabicPeriod" startAt="15"/>
            </a:pPr>
            <a:r>
              <a:rPr lang="zh-CN" altLang="en-US" dirty="0">
                <a:latin typeface="MS Gothic" panose="020B0609070205080204" pitchFamily="49" charset="-128"/>
                <a:ea typeface="MS Gothic" panose="020B0609070205080204" pitchFamily="49" charset="-128"/>
              </a:rPr>
              <a:t>执行换出操作</a:t>
            </a:r>
          </a:p>
          <a:p>
            <a:pPr marL="342900" indent="-342900" algn="just">
              <a:buFont typeface="+mj-lt"/>
              <a:buAutoNum type="arabicPeriod" startAt="15"/>
            </a:pPr>
            <a:r>
              <a:rPr lang="zh-CN" altLang="en-US" dirty="0">
                <a:latin typeface="MS Gothic" panose="020B0609070205080204" pitchFamily="49" charset="-128"/>
                <a:ea typeface="MS Gothic" panose="020B0609070205080204" pitchFamily="49" charset="-128"/>
              </a:rPr>
              <a:t>将物理页从磁盘调入内存</a:t>
            </a:r>
          </a:p>
          <a:p>
            <a:pPr marL="342900" indent="-342900" algn="just">
              <a:buFont typeface="+mj-lt"/>
              <a:buAutoNum type="arabicPeriod" startAt="15"/>
            </a:pPr>
            <a:r>
              <a:rPr lang="zh-CN" altLang="en-US" dirty="0">
                <a:latin typeface="MS Gothic" panose="020B0609070205080204" pitchFamily="49" charset="-128"/>
                <a:ea typeface="MS Gothic" panose="020B0609070205080204" pitchFamily="49" charset="-128"/>
              </a:rPr>
              <a:t>第</a:t>
            </a:r>
            <a:r>
              <a:rPr lang="en-US" altLang="zh-CN" dirty="0">
                <a:latin typeface="MS Gothic" panose="020B0609070205080204" pitchFamily="49" charset="-128"/>
                <a:ea typeface="MS Gothic" panose="020B0609070205080204" pitchFamily="49" charset="-128"/>
              </a:rPr>
              <a:t>2</a:t>
            </a:r>
            <a:r>
              <a:rPr lang="zh-CN" altLang="en-US" dirty="0">
                <a:latin typeface="MS Gothic" panose="020B0609070205080204" pitchFamily="49" charset="-128"/>
                <a:ea typeface="MS Gothic" panose="020B0609070205080204" pitchFamily="49" charset="-128"/>
              </a:rPr>
              <a:t>个页的内容是：</a:t>
            </a:r>
            <a:r>
              <a:rPr lang="en-US" altLang="zh-CN" dirty="0">
                <a:latin typeface="MS Gothic" panose="020B0609070205080204" pitchFamily="49" charset="-128"/>
                <a:ea typeface="MS Gothic" panose="020B0609070205080204" pitchFamily="49" charset="-128"/>
              </a:rPr>
              <a:t>b</a:t>
            </a:r>
          </a:p>
          <a:p>
            <a:pPr marL="342900" indent="-342900" algn="just">
              <a:buFont typeface="+mj-lt"/>
              <a:buAutoNum type="arabicPeriod" startAt="15"/>
            </a:pPr>
            <a:r>
              <a:rPr lang="zh-CN" altLang="en-US" dirty="0">
                <a:latin typeface="MS Gothic" panose="020B0609070205080204" pitchFamily="49" charset="-128"/>
                <a:ea typeface="MS Gothic" panose="020B0609070205080204" pitchFamily="49" charset="-128"/>
              </a:rPr>
              <a:t>物理页帧总数</a:t>
            </a:r>
            <a:r>
              <a:rPr lang="en-US" altLang="zh-CN" dirty="0">
                <a:latin typeface="MS Gothic" panose="020B0609070205080204" pitchFamily="49" charset="-128"/>
                <a:ea typeface="MS Gothic" panose="020B0609070205080204" pitchFamily="49" charset="-128"/>
              </a:rPr>
              <a:t>: 0</a:t>
            </a:r>
          </a:p>
          <a:p>
            <a:pPr marL="342900" indent="-342900" algn="just">
              <a:buFont typeface="+mj-lt"/>
              <a:buAutoNum type="arabicPeriod" startAt="15"/>
            </a:pPr>
            <a:r>
              <a:rPr lang="zh-CN" altLang="en-US" dirty="0">
                <a:latin typeface="MS Gothic" panose="020B0609070205080204" pitchFamily="49" charset="-128"/>
                <a:ea typeface="MS Gothic" panose="020B0609070205080204" pitchFamily="49" charset="-128"/>
              </a:rPr>
              <a:t>执行换出操作</a:t>
            </a:r>
          </a:p>
          <a:p>
            <a:pPr marL="342900" indent="-342900" algn="just">
              <a:buFont typeface="+mj-lt"/>
              <a:buAutoNum type="arabicPeriod" startAt="15"/>
            </a:pPr>
            <a:r>
              <a:rPr lang="zh-CN" altLang="en-US" dirty="0">
                <a:latin typeface="MS Gothic" panose="020B0609070205080204" pitchFamily="49" charset="-128"/>
                <a:ea typeface="MS Gothic" panose="020B0609070205080204" pitchFamily="49" charset="-128"/>
              </a:rPr>
              <a:t>将物理页从磁盘调入内存</a:t>
            </a:r>
          </a:p>
          <a:p>
            <a:pPr marL="342900" indent="-342900" algn="just">
              <a:buFont typeface="+mj-lt"/>
              <a:buAutoNum type="arabicPeriod" startAt="15"/>
            </a:pPr>
            <a:r>
              <a:rPr lang="zh-CN" altLang="en-US" dirty="0">
                <a:latin typeface="MS Gothic" panose="020B0609070205080204" pitchFamily="49" charset="-128"/>
                <a:ea typeface="MS Gothic" panose="020B0609070205080204" pitchFamily="49" charset="-128"/>
              </a:rPr>
              <a:t>第</a:t>
            </a:r>
            <a:r>
              <a:rPr lang="en-US" altLang="zh-CN" dirty="0">
                <a:latin typeface="MS Gothic" panose="020B0609070205080204" pitchFamily="49" charset="-128"/>
                <a:ea typeface="MS Gothic" panose="020B0609070205080204" pitchFamily="49" charset="-128"/>
              </a:rPr>
              <a:t>3</a:t>
            </a:r>
            <a:r>
              <a:rPr lang="zh-CN" altLang="en-US" dirty="0">
                <a:latin typeface="MS Gothic" panose="020B0609070205080204" pitchFamily="49" charset="-128"/>
                <a:ea typeface="MS Gothic" panose="020B0609070205080204" pitchFamily="49" charset="-128"/>
              </a:rPr>
              <a:t>个页的内容是：</a:t>
            </a:r>
            <a:r>
              <a:rPr lang="en-US" altLang="zh-CN" dirty="0">
                <a:latin typeface="MS Gothic" panose="020B0609070205080204" pitchFamily="49" charset="-128"/>
                <a:ea typeface="MS Gothic" panose="020B0609070205080204" pitchFamily="49" charset="-128"/>
              </a:rPr>
              <a:t>c</a:t>
            </a:r>
          </a:p>
          <a:p>
            <a:pPr marL="342900" indent="-342900" algn="just">
              <a:buFont typeface="+mj-lt"/>
              <a:buAutoNum type="arabicPeriod" startAt="15"/>
            </a:pPr>
            <a:r>
              <a:rPr lang="zh-CN" altLang="en-US" dirty="0">
                <a:latin typeface="MS Gothic" panose="020B0609070205080204" pitchFamily="49" charset="-128"/>
                <a:ea typeface="MS Gothic" panose="020B0609070205080204" pitchFamily="49" charset="-128"/>
              </a:rPr>
              <a:t>物理页帧总数</a:t>
            </a:r>
            <a:r>
              <a:rPr lang="en-US" altLang="zh-CN" dirty="0">
                <a:latin typeface="MS Gothic" panose="020B0609070205080204" pitchFamily="49" charset="-128"/>
                <a:ea typeface="MS Gothic" panose="020B0609070205080204" pitchFamily="49" charset="-128"/>
              </a:rPr>
              <a:t>: 0</a:t>
            </a:r>
          </a:p>
          <a:p>
            <a:pPr marL="342900" indent="-342900" algn="just">
              <a:buFont typeface="+mj-lt"/>
              <a:buAutoNum type="arabicPeriod" startAt="15"/>
            </a:pPr>
            <a:r>
              <a:rPr lang="zh-CN" altLang="en-US" dirty="0">
                <a:latin typeface="MS Gothic" panose="020B0609070205080204" pitchFamily="49" charset="-128"/>
                <a:ea typeface="MS Gothic" panose="020B0609070205080204" pitchFamily="49" charset="-128"/>
              </a:rPr>
              <a:t>执行换出操作</a:t>
            </a:r>
          </a:p>
          <a:p>
            <a:pPr marL="342900" indent="-342900" algn="just">
              <a:buFont typeface="+mj-lt"/>
              <a:buAutoNum type="arabicPeriod" startAt="15"/>
            </a:pPr>
            <a:r>
              <a:rPr lang="zh-CN" altLang="en-US" dirty="0">
                <a:latin typeface="MS Gothic" panose="020B0609070205080204" pitchFamily="49" charset="-128"/>
                <a:ea typeface="MS Gothic" panose="020B0609070205080204" pitchFamily="49" charset="-128"/>
              </a:rPr>
              <a:t>将物理页从磁盘调入内存</a:t>
            </a:r>
          </a:p>
          <a:p>
            <a:pPr marL="342900" indent="-342900" algn="just">
              <a:buFont typeface="+mj-lt"/>
              <a:buAutoNum type="arabicPeriod" startAt="15"/>
            </a:pPr>
            <a:r>
              <a:rPr lang="zh-CN" altLang="en-US" dirty="0">
                <a:latin typeface="MS Gothic" panose="020B0609070205080204" pitchFamily="49" charset="-128"/>
                <a:ea typeface="MS Gothic" panose="020B0609070205080204" pitchFamily="49" charset="-128"/>
              </a:rPr>
              <a:t>第</a:t>
            </a:r>
            <a:r>
              <a:rPr lang="en-US" altLang="zh-CN" dirty="0">
                <a:latin typeface="MS Gothic" panose="020B0609070205080204" pitchFamily="49" charset="-128"/>
                <a:ea typeface="MS Gothic" panose="020B0609070205080204" pitchFamily="49" charset="-128"/>
              </a:rPr>
              <a:t>4</a:t>
            </a:r>
            <a:r>
              <a:rPr lang="zh-CN" altLang="en-US" dirty="0">
                <a:latin typeface="MS Gothic" panose="020B0609070205080204" pitchFamily="49" charset="-128"/>
                <a:ea typeface="MS Gothic" panose="020B0609070205080204" pitchFamily="49" charset="-128"/>
              </a:rPr>
              <a:t>个页的内容是：</a:t>
            </a:r>
            <a:r>
              <a:rPr lang="en-US" altLang="zh-CN" dirty="0">
                <a:latin typeface="MS Gothic" panose="020B0609070205080204" pitchFamily="49" charset="-128"/>
                <a:ea typeface="MS Gothic" panose="020B0609070205080204" pitchFamily="49" charset="-128"/>
              </a:rPr>
              <a:t>d</a:t>
            </a:r>
          </a:p>
          <a:p>
            <a:endParaRPr lang="zh-CN" altLang="en-US" dirty="0"/>
          </a:p>
        </p:txBody>
      </p:sp>
      <p:sp>
        <p:nvSpPr>
          <p:cNvPr id="6" name="内容占位符 2">
            <a:extLst>
              <a:ext uri="{FF2B5EF4-FFF2-40B4-BE49-F238E27FC236}">
                <a16:creationId xmlns:a16="http://schemas.microsoft.com/office/drawing/2014/main" id="{4AD2E162-728C-1BAD-D2EA-59F5BF5B3243}"/>
              </a:ext>
            </a:extLst>
          </p:cNvPr>
          <p:cNvSpPr>
            <a:spLocks noGrp="1"/>
          </p:cNvSpPr>
          <p:nvPr>
            <p:ph idx="1"/>
          </p:nvPr>
        </p:nvSpPr>
        <p:spPr>
          <a:xfrm>
            <a:off x="606410" y="1081983"/>
            <a:ext cx="8271510" cy="369332"/>
          </a:xfrm>
        </p:spPr>
        <p:txBody>
          <a:bodyPr/>
          <a:lstStyle/>
          <a:p>
            <a:r>
              <a:rPr lang="zh-CN" altLang="en-US" sz="2400" dirty="0"/>
              <a:t>虚拟内存功能验证</a:t>
            </a:r>
            <a:r>
              <a:rPr lang="en-US" altLang="zh-CN" sz="2400" dirty="0"/>
              <a:t>1</a:t>
            </a:r>
          </a:p>
          <a:p>
            <a:pPr lvl="1"/>
            <a:r>
              <a:rPr lang="en-US" altLang="zh-CN" sz="2000" dirty="0" err="1">
                <a:ea typeface="+mn-ea"/>
                <a:cs typeface="+mn-cs"/>
              </a:rPr>
              <a:t>swapout</a:t>
            </a:r>
            <a:r>
              <a:rPr lang="en-US" altLang="zh-CN" sz="2000" dirty="0">
                <a:ea typeface="+mn-ea"/>
                <a:cs typeface="+mn-cs"/>
              </a:rPr>
              <a:t>() </a:t>
            </a:r>
            <a:r>
              <a:rPr lang="zh-CN" altLang="en-US" sz="2000" dirty="0">
                <a:ea typeface="+mn-ea"/>
                <a:cs typeface="+mn-cs"/>
              </a:rPr>
              <a:t>换出的时候从进程地址</a:t>
            </a:r>
            <a:r>
              <a:rPr lang="zh-CN" altLang="en-US" sz="2000" b="1" dirty="0">
                <a:solidFill>
                  <a:srgbClr val="FF0000"/>
                </a:solidFill>
                <a:ea typeface="+mn-ea"/>
                <a:cs typeface="+mn-cs"/>
              </a:rPr>
              <a:t>由高到低</a:t>
            </a:r>
            <a:r>
              <a:rPr lang="zh-CN" altLang="en-US" sz="2000" dirty="0">
                <a:ea typeface="+mn-ea"/>
                <a:cs typeface="+mn-cs"/>
              </a:rPr>
              <a:t>地址扫描</a:t>
            </a:r>
            <a:r>
              <a:rPr lang="en-US" altLang="zh-CN" sz="2000" dirty="0">
                <a:ea typeface="+mn-ea"/>
                <a:cs typeface="+mn-cs"/>
              </a:rPr>
              <a:t>(</a:t>
            </a:r>
            <a:r>
              <a:rPr lang="zh-CN" altLang="en-US" sz="2000" dirty="0">
                <a:ea typeface="+mn-ea"/>
                <a:cs typeface="+mn-cs"/>
              </a:rPr>
              <a:t>从高地址</a:t>
            </a:r>
            <a:r>
              <a:rPr lang="en-GB" altLang="zh-CN" sz="2000" dirty="0">
                <a:ea typeface="+mn-ea"/>
                <a:cs typeface="+mn-cs"/>
              </a:rPr>
              <a:t>proc-&gt;</a:t>
            </a:r>
            <a:r>
              <a:rPr lang="en-GB" altLang="zh-CN" sz="2000" dirty="0" err="1">
                <a:ea typeface="+mn-ea"/>
                <a:cs typeface="+mn-cs"/>
              </a:rPr>
              <a:t>sz</a:t>
            </a:r>
            <a:r>
              <a:rPr lang="zh-CN" altLang="en-US" sz="2000" dirty="0">
                <a:ea typeface="+mn-ea"/>
                <a:cs typeface="+mn-cs"/>
              </a:rPr>
              <a:t>到低地址</a:t>
            </a:r>
            <a:r>
              <a:rPr lang="en-GB" altLang="zh-CN" sz="2000" dirty="0">
                <a:ea typeface="+mn-ea"/>
                <a:cs typeface="+mn-cs"/>
              </a:rPr>
              <a:t>proc-&gt; </a:t>
            </a:r>
            <a:r>
              <a:rPr lang="en-GB" altLang="zh-CN" sz="2000" dirty="0" err="1">
                <a:ea typeface="+mn-ea"/>
                <a:cs typeface="+mn-cs"/>
              </a:rPr>
              <a:t>swap_start</a:t>
            </a:r>
            <a:r>
              <a:rPr lang="zh-CN" altLang="en-US" sz="2000" dirty="0">
                <a:ea typeface="+mn-ea"/>
                <a:cs typeface="+mn-cs"/>
              </a:rPr>
              <a:t>方向</a:t>
            </a:r>
            <a:r>
              <a:rPr lang="en-US" altLang="zh-CN" sz="2000" dirty="0">
                <a:ea typeface="+mn-ea"/>
                <a:cs typeface="+mn-cs"/>
              </a:rPr>
              <a:t>)</a:t>
            </a:r>
            <a:endParaRPr lang="en-GB" altLang="zh-CN" sz="2000" dirty="0">
              <a:ea typeface="+mn-ea"/>
              <a:cs typeface="+mn-cs"/>
            </a:endParaRPr>
          </a:p>
        </p:txBody>
      </p:sp>
    </p:spTree>
    <p:extLst>
      <p:ext uri="{BB962C8B-B14F-4D97-AF65-F5344CB8AC3E}">
        <p14:creationId xmlns:p14="http://schemas.microsoft.com/office/powerpoint/2010/main" val="1695632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CD0BF3-DBFD-B514-E7D9-57AB60936113}"/>
              </a:ext>
            </a:extLst>
          </p:cNvPr>
          <p:cNvSpPr txBox="1"/>
          <p:nvPr/>
        </p:nvSpPr>
        <p:spPr>
          <a:xfrm>
            <a:off x="473030" y="2078923"/>
            <a:ext cx="8404890" cy="369332"/>
          </a:xfrm>
          <a:prstGeom prst="rect">
            <a:avLst/>
          </a:prstGeom>
          <a:noFill/>
        </p:spPr>
        <p:txBody>
          <a:bodyPr wrap="square">
            <a:spAutoFit/>
          </a:bodyPr>
          <a:lstStyle/>
          <a:p>
            <a:pPr lvl="0" algn="just"/>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26A57FFF-0F6C-9060-A86E-6E9FEBD32D6D}"/>
              </a:ext>
            </a:extLst>
          </p:cNvPr>
          <p:cNvSpPr txBox="1"/>
          <p:nvPr/>
        </p:nvSpPr>
        <p:spPr>
          <a:xfrm>
            <a:off x="606410" y="2132910"/>
            <a:ext cx="8404890" cy="4770537"/>
          </a:xfrm>
          <a:prstGeom prst="rect">
            <a:avLst/>
          </a:prstGeom>
          <a:noFill/>
        </p:spPr>
        <p:txBody>
          <a:bodyPr wrap="square">
            <a:spAutoFit/>
          </a:bodyPr>
          <a:lstStyle/>
          <a:p>
            <a:pPr marL="342900" lvl="0" indent="-342900" algn="just">
              <a:buFont typeface="+mj-lt"/>
              <a:buAutoNum type="arabicPeriod"/>
            </a:pPr>
            <a:r>
              <a:rPr lang="zh-CN" altLang="en-US" dirty="0">
                <a:effectLst/>
                <a:latin typeface="MS Gothic" panose="020B0609070205080204" pitchFamily="49" charset="-128"/>
                <a:ea typeface="MS Gothic" panose="020B0609070205080204" pitchFamily="49" charset="-128"/>
                <a:cs typeface="Times New Roman" panose="02020603050405020304" pitchFamily="18" charset="0"/>
              </a:rPr>
              <a:t>物理页帧总数</a:t>
            </a:r>
            <a:r>
              <a:rPr lang="en-US" altLang="zh-CN" dirty="0">
                <a:effectLst/>
                <a:latin typeface="MS Gothic" panose="020B0609070205080204" pitchFamily="49" charset="-128"/>
                <a:ea typeface="MS Gothic" panose="020B0609070205080204" pitchFamily="49" charset="-128"/>
                <a:cs typeface="Times New Roman" panose="02020603050405020304" pitchFamily="18" charset="0"/>
              </a:rPr>
              <a:t>: 236</a:t>
            </a:r>
          </a:p>
          <a:p>
            <a:pPr marL="342900" lvl="0" indent="-342900" algn="just">
              <a:buFont typeface="+mj-lt"/>
              <a:buAutoNum type="arabicPeriod"/>
            </a:pPr>
            <a:r>
              <a:rPr lang="zh-CN" altLang="en-US" dirty="0">
                <a:effectLst/>
                <a:latin typeface="MS Gothic" panose="020B0609070205080204" pitchFamily="49" charset="-128"/>
                <a:ea typeface="MS Gothic" panose="020B0609070205080204" pitchFamily="49" charset="-128"/>
                <a:cs typeface="Times New Roman" panose="02020603050405020304" pitchFamily="18" charset="0"/>
              </a:rPr>
              <a:t>执行换出操作</a:t>
            </a:r>
          </a:p>
          <a:p>
            <a:pPr marL="342900" lvl="0" indent="-342900" algn="just">
              <a:buFont typeface="+mj-lt"/>
              <a:buAutoNum type="arabicPeriod"/>
            </a:pPr>
            <a:r>
              <a:rPr lang="zh-CN" altLang="en-US" dirty="0">
                <a:effectLst/>
                <a:latin typeface="MS Gothic" panose="020B0609070205080204" pitchFamily="49" charset="-128"/>
                <a:ea typeface="MS Gothic" panose="020B0609070205080204" pitchFamily="49" charset="-128"/>
                <a:cs typeface="Times New Roman" panose="02020603050405020304" pitchFamily="18" charset="0"/>
              </a:rPr>
              <a:t>执行换出操作</a:t>
            </a:r>
          </a:p>
          <a:p>
            <a:pPr marL="342900" lvl="0" indent="-342900" algn="just">
              <a:buFont typeface="+mj-lt"/>
              <a:buAutoNum type="arabicPeriod"/>
            </a:pPr>
            <a:r>
              <a:rPr lang="zh-CN" altLang="en-US" dirty="0">
                <a:effectLst/>
                <a:latin typeface="MS Gothic" panose="020B0609070205080204" pitchFamily="49" charset="-128"/>
                <a:ea typeface="MS Gothic" panose="020B0609070205080204" pitchFamily="49" charset="-128"/>
                <a:cs typeface="Times New Roman" panose="02020603050405020304" pitchFamily="18" charset="0"/>
              </a:rPr>
              <a:t>物理页帧总数</a:t>
            </a:r>
            <a:r>
              <a:rPr lang="en-US" altLang="zh-CN" dirty="0">
                <a:effectLst/>
                <a:latin typeface="MS Gothic" panose="020B0609070205080204" pitchFamily="49" charset="-128"/>
                <a:ea typeface="MS Gothic" panose="020B0609070205080204" pitchFamily="49" charset="-128"/>
                <a:cs typeface="Times New Roman" panose="02020603050405020304" pitchFamily="18" charset="0"/>
              </a:rPr>
              <a:t>: 0</a:t>
            </a:r>
          </a:p>
          <a:p>
            <a:pPr marL="342900" lvl="0" indent="-342900" algn="just">
              <a:buFont typeface="+mj-lt"/>
              <a:buAutoNum type="arabicPeriod"/>
            </a:pPr>
            <a:r>
              <a:rPr lang="en-US" altLang="zh-CN" dirty="0">
                <a:effectLst/>
                <a:latin typeface="MS Gothic" panose="020B0609070205080204" pitchFamily="49" charset="-128"/>
                <a:ea typeface="MS Gothic" panose="020B0609070205080204" pitchFamily="49" charset="-128"/>
                <a:cs typeface="Times New Roman" panose="02020603050405020304" pitchFamily="18" charset="0"/>
              </a:rPr>
              <a:t>------------------</a:t>
            </a:r>
          </a:p>
          <a:p>
            <a:pPr marL="342900" lvl="0" indent="-342900" algn="just">
              <a:buFont typeface="+mj-lt"/>
              <a:buAutoNum type="arabicPeriod"/>
            </a:pPr>
            <a:r>
              <a:rPr lang="zh-CN" altLang="en-US" dirty="0">
                <a:effectLst/>
                <a:latin typeface="MS Gothic" panose="020B0609070205080204" pitchFamily="49" charset="-128"/>
                <a:ea typeface="MS Gothic" panose="020B0609070205080204" pitchFamily="49" charset="-128"/>
                <a:cs typeface="Times New Roman" panose="02020603050405020304" pitchFamily="18" charset="0"/>
              </a:rPr>
              <a:t>物理页帧总数</a:t>
            </a:r>
            <a:r>
              <a:rPr lang="en-US" altLang="zh-CN" dirty="0">
                <a:effectLst/>
                <a:latin typeface="MS Gothic" panose="020B0609070205080204" pitchFamily="49" charset="-128"/>
                <a:ea typeface="MS Gothic" panose="020B0609070205080204" pitchFamily="49" charset="-128"/>
                <a:cs typeface="Times New Roman" panose="02020603050405020304" pitchFamily="18" charset="0"/>
              </a:rPr>
              <a:t>: 0</a:t>
            </a:r>
          </a:p>
          <a:p>
            <a:pPr marL="342900" lvl="0" indent="-342900" algn="just">
              <a:buFont typeface="+mj-lt"/>
              <a:buAutoNum type="arabicPeriod"/>
            </a:pPr>
            <a:r>
              <a:rPr lang="en-US" altLang="zh-CN" dirty="0">
                <a:effectLst/>
                <a:latin typeface="MS Gothic" panose="020B0609070205080204" pitchFamily="49" charset="-128"/>
                <a:ea typeface="MS Gothic" panose="020B0609070205080204" pitchFamily="49" charset="-128"/>
                <a:cs typeface="Times New Roman" panose="02020603050405020304" pitchFamily="18" charset="0"/>
              </a:rPr>
              <a:t>----------------------------</a:t>
            </a:r>
          </a:p>
          <a:p>
            <a:pPr marL="342900" lvl="0" indent="-342900" algn="just">
              <a:buFont typeface="+mj-lt"/>
              <a:buAutoNum type="arabicPeriod"/>
            </a:pPr>
            <a:r>
              <a:rPr lang="zh-CN" altLang="en-US" dirty="0">
                <a:effectLst/>
                <a:latin typeface="MS Gothic" panose="020B0609070205080204" pitchFamily="49" charset="-128"/>
                <a:ea typeface="MS Gothic" panose="020B0609070205080204" pitchFamily="49" charset="-128"/>
                <a:cs typeface="Times New Roman" panose="02020603050405020304" pitchFamily="18" charset="0"/>
              </a:rPr>
              <a:t>执行换出操作</a:t>
            </a:r>
          </a:p>
          <a:p>
            <a:pPr marL="342900" lvl="0" indent="-342900" algn="just">
              <a:buFont typeface="+mj-lt"/>
              <a:buAutoNum type="arabicPeriod"/>
            </a:pPr>
            <a:r>
              <a:rPr lang="zh-CN" altLang="en-US" dirty="0">
                <a:effectLst/>
                <a:latin typeface="MS Gothic" panose="020B0609070205080204" pitchFamily="49" charset="-128"/>
                <a:ea typeface="MS Gothic" panose="020B0609070205080204" pitchFamily="49" charset="-128"/>
                <a:cs typeface="Times New Roman" panose="02020603050405020304" pitchFamily="18" charset="0"/>
              </a:rPr>
              <a:t>物理页帧总数</a:t>
            </a:r>
            <a:r>
              <a:rPr lang="en-US" altLang="zh-CN" dirty="0">
                <a:effectLst/>
                <a:latin typeface="MS Gothic" panose="020B0609070205080204" pitchFamily="49" charset="-128"/>
                <a:ea typeface="MS Gothic" panose="020B0609070205080204" pitchFamily="49" charset="-128"/>
                <a:cs typeface="Times New Roman" panose="02020603050405020304" pitchFamily="18" charset="0"/>
              </a:rPr>
              <a:t>: 0</a:t>
            </a:r>
          </a:p>
          <a:p>
            <a:pPr marL="342900" lvl="0" indent="-342900" algn="just">
              <a:buFont typeface="+mj-lt"/>
              <a:buAutoNum type="arabicPeriod"/>
            </a:pPr>
            <a:r>
              <a:rPr lang="zh-CN" altLang="en-US" dirty="0">
                <a:effectLst/>
                <a:latin typeface="MS Gothic" panose="020B0609070205080204" pitchFamily="49" charset="-128"/>
                <a:ea typeface="MS Gothic" panose="020B0609070205080204" pitchFamily="49" charset="-128"/>
                <a:cs typeface="Times New Roman" panose="02020603050405020304" pitchFamily="18" charset="0"/>
              </a:rPr>
              <a:t>执行换出操作</a:t>
            </a:r>
          </a:p>
          <a:p>
            <a:pPr marL="342900" lvl="0" indent="-342900" algn="just">
              <a:buFont typeface="+mj-lt"/>
              <a:buAutoNum type="arabicPeriod"/>
            </a:pPr>
            <a:r>
              <a:rPr lang="zh-CN" altLang="en-US" dirty="0">
                <a:effectLst/>
                <a:latin typeface="MS Gothic" panose="020B0609070205080204" pitchFamily="49" charset="-128"/>
                <a:ea typeface="MS Gothic" panose="020B0609070205080204" pitchFamily="49" charset="-128"/>
                <a:cs typeface="Times New Roman" panose="02020603050405020304" pitchFamily="18" charset="0"/>
              </a:rPr>
              <a:t>物理页帧总数</a:t>
            </a:r>
            <a:r>
              <a:rPr lang="en-US" altLang="zh-CN" dirty="0">
                <a:effectLst/>
                <a:latin typeface="MS Gothic" panose="020B0609070205080204" pitchFamily="49" charset="-128"/>
                <a:ea typeface="MS Gothic" panose="020B0609070205080204" pitchFamily="49" charset="-128"/>
                <a:cs typeface="Times New Roman" panose="02020603050405020304" pitchFamily="18" charset="0"/>
              </a:rPr>
              <a:t>: 0</a:t>
            </a:r>
          </a:p>
          <a:p>
            <a:pPr marL="342900" lvl="0" indent="-342900" algn="just">
              <a:buFont typeface="+mj-lt"/>
              <a:buAutoNum type="arabicPeriod"/>
            </a:pPr>
            <a:r>
              <a:rPr lang="zh-CN" altLang="en-US" dirty="0">
                <a:effectLst/>
                <a:latin typeface="MS Gothic" panose="020B0609070205080204" pitchFamily="49" charset="-128"/>
                <a:ea typeface="MS Gothic" panose="020B0609070205080204" pitchFamily="49" charset="-128"/>
                <a:cs typeface="Times New Roman" panose="02020603050405020304" pitchFamily="18" charset="0"/>
              </a:rPr>
              <a:t>执行换出操作</a:t>
            </a:r>
          </a:p>
          <a:p>
            <a:pPr marL="342900" lvl="0" indent="-342900" algn="just">
              <a:buFont typeface="+mj-lt"/>
              <a:buAutoNum type="arabicPeriod"/>
            </a:pPr>
            <a:r>
              <a:rPr lang="zh-CN" altLang="en-US" dirty="0">
                <a:effectLst/>
                <a:latin typeface="MS Gothic" panose="020B0609070205080204" pitchFamily="49" charset="-128"/>
                <a:ea typeface="MS Gothic" panose="020B0609070205080204" pitchFamily="49" charset="-128"/>
                <a:cs typeface="Times New Roman" panose="02020603050405020304" pitchFamily="18" charset="0"/>
              </a:rPr>
              <a:t>物理页帧总数</a:t>
            </a:r>
            <a:r>
              <a:rPr lang="en-US" altLang="zh-CN" dirty="0">
                <a:effectLst/>
                <a:latin typeface="MS Gothic" panose="020B0609070205080204" pitchFamily="49" charset="-128"/>
                <a:ea typeface="MS Gothic" panose="020B0609070205080204" pitchFamily="49" charset="-128"/>
                <a:cs typeface="Times New Roman" panose="02020603050405020304" pitchFamily="18" charset="0"/>
              </a:rPr>
              <a:t>: 0</a:t>
            </a:r>
          </a:p>
          <a:p>
            <a:pPr marL="342900" lvl="0" indent="-342900" algn="just">
              <a:buFont typeface="+mj-lt"/>
              <a:buAutoNum type="arabicPeriod"/>
            </a:pPr>
            <a:r>
              <a:rPr lang="zh-CN" altLang="en-US" dirty="0">
                <a:effectLst/>
                <a:latin typeface="MS Gothic" panose="020B0609070205080204" pitchFamily="49" charset="-128"/>
                <a:ea typeface="MS Gothic" panose="020B0609070205080204" pitchFamily="49" charset="-128"/>
                <a:cs typeface="Times New Roman" panose="02020603050405020304" pitchFamily="18" charset="0"/>
              </a:rPr>
              <a:t>执行换出操作</a:t>
            </a:r>
          </a:p>
          <a:p>
            <a:pPr marL="342900" lvl="0" indent="-342900" algn="just">
              <a:buFont typeface="+mj-lt"/>
              <a:buAutoNum type="arabicPeriod"/>
            </a:pPr>
            <a:r>
              <a:rPr lang="zh-CN" altLang="en-US" dirty="0">
                <a:effectLst/>
                <a:latin typeface="MS Gothic" panose="020B0609070205080204" pitchFamily="49" charset="-128"/>
                <a:ea typeface="MS Gothic" panose="020B0609070205080204" pitchFamily="49" charset="-128"/>
                <a:cs typeface="Times New Roman" panose="02020603050405020304" pitchFamily="18" charset="0"/>
              </a:rPr>
              <a:t>物理页帧总数</a:t>
            </a:r>
            <a:r>
              <a:rPr lang="en-US" altLang="zh-CN" dirty="0">
                <a:effectLst/>
                <a:latin typeface="MS Gothic" panose="020B0609070205080204" pitchFamily="49" charset="-128"/>
                <a:ea typeface="MS Gothic" panose="020B0609070205080204" pitchFamily="49" charset="-128"/>
                <a:cs typeface="Times New Roman" panose="02020603050405020304" pitchFamily="18" charset="0"/>
              </a:rPr>
              <a:t>: 0</a:t>
            </a:r>
          </a:p>
          <a:p>
            <a:pPr marL="342900" lvl="0" indent="-342900" algn="just">
              <a:buFont typeface="+mj-lt"/>
              <a:buAutoNum type="arabicPeriod"/>
            </a:pPr>
            <a:r>
              <a:rPr lang="en-US" altLang="zh-CN" dirty="0">
                <a:effectLst/>
                <a:latin typeface="MS Gothic" panose="020B0609070205080204" pitchFamily="49" charset="-128"/>
                <a:ea typeface="MS Gothic" panose="020B0609070205080204" pitchFamily="49" charset="-128"/>
                <a:cs typeface="Times New Roman" panose="02020603050405020304" pitchFamily="18" charset="0"/>
              </a:rPr>
              <a:t>----------------------------</a:t>
            </a:r>
          </a:p>
          <a:p>
            <a:pPr marL="342900" lvl="0" indent="-342900" algn="just">
              <a:buFont typeface="+mj-lt"/>
              <a:buAutoNum type="arabicPeriod"/>
            </a:pPr>
            <a:endParaRPr lang="zh-CN" altLang="zh-CN"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endParaRPr lang="zh-CN" altLang="zh-CN"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startAt="18"/>
            </a:pPr>
            <a:endParaRPr lang="zh-CN" altLang="zh-CN"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1AD61E87-7252-B88D-D44D-E49577702912}"/>
              </a:ext>
            </a:extLst>
          </p:cNvPr>
          <p:cNvSpPr txBox="1"/>
          <p:nvPr/>
        </p:nvSpPr>
        <p:spPr>
          <a:xfrm>
            <a:off x="4408370" y="2218277"/>
            <a:ext cx="4602930" cy="2800767"/>
          </a:xfrm>
          <a:prstGeom prst="rect">
            <a:avLst/>
          </a:prstGeom>
          <a:noFill/>
        </p:spPr>
        <p:txBody>
          <a:bodyPr wrap="square" rtlCol="0">
            <a:spAutoFit/>
          </a:bodyPr>
          <a:lstStyle/>
          <a:p>
            <a:pPr marL="342900" lvl="0" indent="-342900" algn="just">
              <a:buFont typeface="+mj-lt"/>
              <a:buAutoNum type="arabicPeriod" startAt="18"/>
            </a:pPr>
            <a:r>
              <a:rPr lang="zh-CN" altLang="en-US" dirty="0">
                <a:effectLst/>
                <a:latin typeface="MS Gothic" panose="020B0609070205080204" pitchFamily="49" charset="-128"/>
                <a:ea typeface="MS Gothic" panose="020B0609070205080204" pitchFamily="49" charset="-128"/>
                <a:cs typeface="Calibri" panose="020F0502020204030204" pitchFamily="34" charset="0"/>
              </a:rPr>
              <a:t>访问第四个页，其内容是</a:t>
            </a:r>
            <a:r>
              <a:rPr lang="en-US" altLang="zh-CN" dirty="0">
                <a:effectLst/>
                <a:latin typeface="MS Gothic" panose="020B0609070205080204" pitchFamily="49" charset="-128"/>
                <a:ea typeface="MS Gothic" panose="020B0609070205080204" pitchFamily="49" charset="-128"/>
                <a:cs typeface="Calibri" panose="020F0502020204030204" pitchFamily="34" charset="0"/>
              </a:rPr>
              <a:t>d, </a:t>
            </a:r>
            <a:r>
              <a:rPr lang="zh-CN" altLang="en-US" dirty="0">
                <a:effectLst/>
                <a:latin typeface="MS Gothic" panose="020B0609070205080204" pitchFamily="49" charset="-128"/>
                <a:ea typeface="MS Gothic" panose="020B0609070205080204" pitchFamily="49" charset="-128"/>
                <a:cs typeface="Calibri" panose="020F0502020204030204" pitchFamily="34" charset="0"/>
              </a:rPr>
              <a:t>不发生缺页异常</a:t>
            </a:r>
          </a:p>
          <a:p>
            <a:pPr marL="342900" lvl="0" indent="-342900" algn="just">
              <a:buFont typeface="+mj-lt"/>
              <a:buAutoNum type="arabicPeriod" startAt="18"/>
            </a:pPr>
            <a:r>
              <a:rPr lang="zh-CN" altLang="en-US" dirty="0">
                <a:effectLst/>
                <a:latin typeface="MS Gothic" panose="020B0609070205080204" pitchFamily="49" charset="-128"/>
                <a:ea typeface="MS Gothic" panose="020B0609070205080204" pitchFamily="49" charset="-128"/>
                <a:cs typeface="Calibri" panose="020F0502020204030204" pitchFamily="34" charset="0"/>
              </a:rPr>
              <a:t>下面展示缺页异常的交换功能：</a:t>
            </a:r>
          </a:p>
          <a:p>
            <a:pPr marL="342900" lvl="0" indent="-342900" algn="just">
              <a:buFont typeface="+mj-lt"/>
              <a:buAutoNum type="arabicPeriod" startAt="18"/>
            </a:pPr>
            <a:r>
              <a:rPr lang="zh-CN" altLang="en-US" dirty="0">
                <a:effectLst/>
                <a:latin typeface="MS Gothic" panose="020B0609070205080204" pitchFamily="49" charset="-128"/>
                <a:ea typeface="MS Gothic" panose="020B0609070205080204" pitchFamily="49" charset="-128"/>
                <a:cs typeface="Calibri" panose="020F0502020204030204" pitchFamily="34" charset="0"/>
              </a:rPr>
              <a:t>物理页帧总数</a:t>
            </a:r>
            <a:r>
              <a:rPr lang="en-US" altLang="zh-CN" dirty="0">
                <a:effectLst/>
                <a:latin typeface="MS Gothic" panose="020B0609070205080204" pitchFamily="49" charset="-128"/>
                <a:ea typeface="MS Gothic" panose="020B0609070205080204" pitchFamily="49" charset="-128"/>
                <a:cs typeface="Calibri" panose="020F0502020204030204" pitchFamily="34" charset="0"/>
              </a:rPr>
              <a:t>: 0</a:t>
            </a:r>
          </a:p>
          <a:p>
            <a:pPr marL="342900" lvl="0" indent="-342900" algn="just">
              <a:buFont typeface="+mj-lt"/>
              <a:buAutoNum type="arabicPeriod" startAt="18"/>
            </a:pPr>
            <a:r>
              <a:rPr lang="zh-CN" altLang="en-US" dirty="0">
                <a:effectLst/>
                <a:latin typeface="MS Gothic" panose="020B0609070205080204" pitchFamily="49" charset="-128"/>
                <a:ea typeface="MS Gothic" panose="020B0609070205080204" pitchFamily="49" charset="-128"/>
                <a:cs typeface="Calibri" panose="020F0502020204030204" pitchFamily="34" charset="0"/>
              </a:rPr>
              <a:t>第</a:t>
            </a:r>
            <a:r>
              <a:rPr lang="en-US" altLang="zh-CN" dirty="0">
                <a:effectLst/>
                <a:latin typeface="MS Gothic" panose="020B0609070205080204" pitchFamily="49" charset="-128"/>
                <a:ea typeface="MS Gothic" panose="020B0609070205080204" pitchFamily="49" charset="-128"/>
                <a:cs typeface="Calibri" panose="020F0502020204030204" pitchFamily="34" charset="0"/>
              </a:rPr>
              <a:t>1</a:t>
            </a:r>
            <a:r>
              <a:rPr lang="zh-CN" altLang="en-US" dirty="0">
                <a:effectLst/>
                <a:latin typeface="MS Gothic" panose="020B0609070205080204" pitchFamily="49" charset="-128"/>
                <a:ea typeface="MS Gothic" panose="020B0609070205080204" pitchFamily="49" charset="-128"/>
                <a:cs typeface="Calibri" panose="020F0502020204030204" pitchFamily="34" charset="0"/>
              </a:rPr>
              <a:t>个页的内容是：</a:t>
            </a:r>
            <a:r>
              <a:rPr lang="en-US" altLang="zh-CN" dirty="0">
                <a:effectLst/>
                <a:latin typeface="MS Gothic" panose="020B0609070205080204" pitchFamily="49" charset="-128"/>
                <a:ea typeface="MS Gothic" panose="020B0609070205080204" pitchFamily="49" charset="-128"/>
                <a:cs typeface="Calibri" panose="020F0502020204030204" pitchFamily="34" charset="0"/>
              </a:rPr>
              <a:t>a</a:t>
            </a:r>
          </a:p>
          <a:p>
            <a:pPr marL="342900" lvl="0" indent="-342900" algn="just">
              <a:buFont typeface="+mj-lt"/>
              <a:buAutoNum type="arabicPeriod" startAt="18"/>
            </a:pPr>
            <a:r>
              <a:rPr lang="zh-CN" altLang="en-US" dirty="0">
                <a:effectLst/>
                <a:latin typeface="MS Gothic" panose="020B0609070205080204" pitchFamily="49" charset="-128"/>
                <a:ea typeface="MS Gothic" panose="020B0609070205080204" pitchFamily="49" charset="-128"/>
                <a:cs typeface="Calibri" panose="020F0502020204030204" pitchFamily="34" charset="0"/>
              </a:rPr>
              <a:t>物理页帧总数</a:t>
            </a:r>
            <a:r>
              <a:rPr lang="en-US" altLang="zh-CN" dirty="0">
                <a:effectLst/>
                <a:latin typeface="MS Gothic" panose="020B0609070205080204" pitchFamily="49" charset="-128"/>
                <a:ea typeface="MS Gothic" panose="020B0609070205080204" pitchFamily="49" charset="-128"/>
                <a:cs typeface="Calibri" panose="020F0502020204030204" pitchFamily="34" charset="0"/>
              </a:rPr>
              <a:t>: 0</a:t>
            </a:r>
          </a:p>
          <a:p>
            <a:pPr marL="342900" lvl="0" indent="-342900" algn="just">
              <a:buFont typeface="+mj-lt"/>
              <a:buAutoNum type="arabicPeriod" startAt="18"/>
            </a:pPr>
            <a:r>
              <a:rPr lang="zh-CN" altLang="en-US" dirty="0">
                <a:effectLst/>
                <a:latin typeface="MS Gothic" panose="020B0609070205080204" pitchFamily="49" charset="-128"/>
                <a:ea typeface="MS Gothic" panose="020B0609070205080204" pitchFamily="49" charset="-128"/>
                <a:cs typeface="Calibri" panose="020F0502020204030204" pitchFamily="34" charset="0"/>
              </a:rPr>
              <a:t>第</a:t>
            </a:r>
            <a:r>
              <a:rPr lang="en-US" altLang="zh-CN" dirty="0">
                <a:effectLst/>
                <a:latin typeface="MS Gothic" panose="020B0609070205080204" pitchFamily="49" charset="-128"/>
                <a:ea typeface="MS Gothic" panose="020B0609070205080204" pitchFamily="49" charset="-128"/>
                <a:cs typeface="Calibri" panose="020F0502020204030204" pitchFamily="34" charset="0"/>
              </a:rPr>
              <a:t>2</a:t>
            </a:r>
            <a:r>
              <a:rPr lang="zh-CN" altLang="en-US" dirty="0">
                <a:effectLst/>
                <a:latin typeface="MS Gothic" panose="020B0609070205080204" pitchFamily="49" charset="-128"/>
                <a:ea typeface="MS Gothic" panose="020B0609070205080204" pitchFamily="49" charset="-128"/>
                <a:cs typeface="Calibri" panose="020F0502020204030204" pitchFamily="34" charset="0"/>
              </a:rPr>
              <a:t>个页的内容是：</a:t>
            </a:r>
            <a:r>
              <a:rPr lang="en-US" altLang="zh-CN" dirty="0">
                <a:effectLst/>
                <a:latin typeface="MS Gothic" panose="020B0609070205080204" pitchFamily="49" charset="-128"/>
                <a:ea typeface="MS Gothic" panose="020B0609070205080204" pitchFamily="49" charset="-128"/>
                <a:cs typeface="Calibri" panose="020F0502020204030204" pitchFamily="34" charset="0"/>
              </a:rPr>
              <a:t>b</a:t>
            </a:r>
          </a:p>
          <a:p>
            <a:pPr marL="342900" lvl="0" indent="-342900" algn="just">
              <a:buFont typeface="+mj-lt"/>
              <a:buAutoNum type="arabicPeriod" startAt="18"/>
            </a:pPr>
            <a:r>
              <a:rPr lang="zh-CN" altLang="en-US" dirty="0">
                <a:effectLst/>
                <a:latin typeface="MS Gothic" panose="020B0609070205080204" pitchFamily="49" charset="-128"/>
                <a:ea typeface="MS Gothic" panose="020B0609070205080204" pitchFamily="49" charset="-128"/>
                <a:cs typeface="Calibri" panose="020F0502020204030204" pitchFamily="34" charset="0"/>
              </a:rPr>
              <a:t>物理页帧总数</a:t>
            </a:r>
            <a:r>
              <a:rPr lang="en-US" altLang="zh-CN" dirty="0">
                <a:effectLst/>
                <a:latin typeface="MS Gothic" panose="020B0609070205080204" pitchFamily="49" charset="-128"/>
                <a:ea typeface="MS Gothic" panose="020B0609070205080204" pitchFamily="49" charset="-128"/>
                <a:cs typeface="Calibri" panose="020F0502020204030204" pitchFamily="34" charset="0"/>
              </a:rPr>
              <a:t>: 0</a:t>
            </a:r>
          </a:p>
          <a:p>
            <a:pPr marL="342900" lvl="0" indent="-342900" algn="just">
              <a:buFont typeface="+mj-lt"/>
              <a:buAutoNum type="arabicPeriod" startAt="18"/>
            </a:pPr>
            <a:r>
              <a:rPr lang="zh-CN" altLang="en-US" dirty="0">
                <a:effectLst/>
                <a:latin typeface="MS Gothic" panose="020B0609070205080204" pitchFamily="49" charset="-128"/>
                <a:ea typeface="MS Gothic" panose="020B0609070205080204" pitchFamily="49" charset="-128"/>
                <a:cs typeface="Calibri" panose="020F0502020204030204" pitchFamily="34" charset="0"/>
              </a:rPr>
              <a:t>第</a:t>
            </a:r>
            <a:r>
              <a:rPr lang="en-US" altLang="zh-CN" dirty="0">
                <a:effectLst/>
                <a:latin typeface="MS Gothic" panose="020B0609070205080204" pitchFamily="49" charset="-128"/>
                <a:ea typeface="MS Gothic" panose="020B0609070205080204" pitchFamily="49" charset="-128"/>
                <a:cs typeface="Calibri" panose="020F0502020204030204" pitchFamily="34" charset="0"/>
              </a:rPr>
              <a:t>3</a:t>
            </a:r>
            <a:r>
              <a:rPr lang="zh-CN" altLang="en-US" dirty="0">
                <a:effectLst/>
                <a:latin typeface="MS Gothic" panose="020B0609070205080204" pitchFamily="49" charset="-128"/>
                <a:ea typeface="MS Gothic" panose="020B0609070205080204" pitchFamily="49" charset="-128"/>
                <a:cs typeface="Calibri" panose="020F0502020204030204" pitchFamily="34" charset="0"/>
              </a:rPr>
              <a:t>个页的内容是：</a:t>
            </a:r>
            <a:r>
              <a:rPr lang="en-US" altLang="zh-CN" dirty="0">
                <a:effectLst/>
                <a:latin typeface="MS Gothic" panose="020B0609070205080204" pitchFamily="49" charset="-128"/>
                <a:ea typeface="MS Gothic" panose="020B0609070205080204" pitchFamily="49" charset="-128"/>
                <a:cs typeface="Calibri" panose="020F0502020204030204" pitchFamily="34" charset="0"/>
              </a:rPr>
              <a:t>c</a:t>
            </a:r>
          </a:p>
          <a:p>
            <a:pPr marL="342900" lvl="0" indent="-342900" algn="just">
              <a:buFont typeface="+mj-lt"/>
              <a:buAutoNum type="arabicPeriod" startAt="18"/>
            </a:pPr>
            <a:r>
              <a:rPr lang="zh-CN" altLang="en-US" dirty="0">
                <a:effectLst/>
                <a:latin typeface="MS Gothic" panose="020B0609070205080204" pitchFamily="49" charset="-128"/>
                <a:ea typeface="MS Gothic" panose="020B0609070205080204" pitchFamily="49" charset="-128"/>
                <a:cs typeface="Calibri" panose="020F0502020204030204" pitchFamily="34" charset="0"/>
              </a:rPr>
              <a:t>物理页帧总数</a:t>
            </a:r>
            <a:r>
              <a:rPr lang="en-US" altLang="zh-CN" dirty="0">
                <a:effectLst/>
                <a:latin typeface="MS Gothic" panose="020B0609070205080204" pitchFamily="49" charset="-128"/>
                <a:ea typeface="MS Gothic" panose="020B0609070205080204" pitchFamily="49" charset="-128"/>
                <a:cs typeface="Calibri" panose="020F0502020204030204" pitchFamily="34" charset="0"/>
              </a:rPr>
              <a:t>: 0</a:t>
            </a:r>
          </a:p>
          <a:p>
            <a:pPr marL="342900" lvl="0" indent="-342900" algn="just">
              <a:buFont typeface="+mj-lt"/>
              <a:buAutoNum type="arabicPeriod" startAt="18"/>
            </a:pPr>
            <a:r>
              <a:rPr lang="zh-CN" altLang="en-US" dirty="0">
                <a:effectLst/>
                <a:latin typeface="MS Gothic" panose="020B0609070205080204" pitchFamily="49" charset="-128"/>
                <a:ea typeface="MS Gothic" panose="020B0609070205080204" pitchFamily="49" charset="-128"/>
                <a:cs typeface="Calibri" panose="020F0502020204030204" pitchFamily="34" charset="0"/>
              </a:rPr>
              <a:t>第</a:t>
            </a:r>
            <a:r>
              <a:rPr lang="en-US" altLang="zh-CN" dirty="0">
                <a:effectLst/>
                <a:latin typeface="MS Gothic" panose="020B0609070205080204" pitchFamily="49" charset="-128"/>
                <a:ea typeface="MS Gothic" panose="020B0609070205080204" pitchFamily="49" charset="-128"/>
                <a:cs typeface="Calibri" panose="020F0502020204030204" pitchFamily="34" charset="0"/>
              </a:rPr>
              <a:t>4</a:t>
            </a:r>
            <a:r>
              <a:rPr lang="zh-CN" altLang="en-US" dirty="0">
                <a:effectLst/>
                <a:latin typeface="MS Gothic" panose="020B0609070205080204" pitchFamily="49" charset="-128"/>
                <a:ea typeface="MS Gothic" panose="020B0609070205080204" pitchFamily="49" charset="-128"/>
                <a:cs typeface="Calibri" panose="020F0502020204030204" pitchFamily="34" charset="0"/>
              </a:rPr>
              <a:t>个页的内容是：</a:t>
            </a:r>
            <a:r>
              <a:rPr lang="en-US" altLang="zh-CN" dirty="0">
                <a:effectLst/>
                <a:latin typeface="MS Gothic" panose="020B0609070205080204" pitchFamily="49" charset="-128"/>
                <a:ea typeface="MS Gothic" panose="020B0609070205080204" pitchFamily="49" charset="-128"/>
                <a:cs typeface="Calibri" panose="020F0502020204030204" pitchFamily="34" charset="0"/>
              </a:rPr>
              <a:t>d</a:t>
            </a:r>
          </a:p>
          <a:p>
            <a:endParaRPr lang="zh-CN" altLang="en-US" dirty="0"/>
          </a:p>
        </p:txBody>
      </p:sp>
      <p:sp>
        <p:nvSpPr>
          <p:cNvPr id="6" name="内容占位符 2">
            <a:extLst>
              <a:ext uri="{FF2B5EF4-FFF2-40B4-BE49-F238E27FC236}">
                <a16:creationId xmlns:a16="http://schemas.microsoft.com/office/drawing/2014/main" id="{4AD2E162-728C-1BAD-D2EA-59F5BF5B3243}"/>
              </a:ext>
            </a:extLst>
          </p:cNvPr>
          <p:cNvSpPr>
            <a:spLocks noGrp="1"/>
          </p:cNvSpPr>
          <p:nvPr>
            <p:ph idx="1"/>
          </p:nvPr>
        </p:nvSpPr>
        <p:spPr>
          <a:xfrm>
            <a:off x="606410" y="1081981"/>
            <a:ext cx="8271510" cy="1122933"/>
          </a:xfrm>
        </p:spPr>
        <p:txBody>
          <a:bodyPr/>
          <a:lstStyle/>
          <a:p>
            <a:r>
              <a:rPr lang="zh-CN" altLang="en-US" sz="2400" dirty="0"/>
              <a:t>虚拟内存功能验证</a:t>
            </a:r>
            <a:r>
              <a:rPr lang="en-US" altLang="zh-CN" sz="2400" dirty="0"/>
              <a:t>2</a:t>
            </a:r>
          </a:p>
          <a:p>
            <a:pPr lvl="1"/>
            <a:r>
              <a:rPr lang="zh-CN" altLang="en-US" sz="2000" dirty="0">
                <a:ea typeface="+mn-ea"/>
                <a:cs typeface="+mn-cs"/>
              </a:rPr>
              <a:t>反转</a:t>
            </a:r>
            <a:r>
              <a:rPr lang="en-GB" altLang="zh-CN" sz="2000" dirty="0" err="1">
                <a:ea typeface="+mn-ea"/>
                <a:cs typeface="+mn-cs"/>
              </a:rPr>
              <a:t>swapout</a:t>
            </a:r>
            <a:r>
              <a:rPr lang="en-GB" altLang="zh-CN" sz="2000" dirty="0">
                <a:ea typeface="+mn-ea"/>
                <a:cs typeface="+mn-cs"/>
              </a:rPr>
              <a:t>()</a:t>
            </a:r>
            <a:r>
              <a:rPr lang="zh-CN" altLang="en-US" sz="2000" dirty="0">
                <a:ea typeface="+mn-ea"/>
                <a:cs typeface="+mn-cs"/>
              </a:rPr>
              <a:t>的扫描过程，</a:t>
            </a:r>
            <a:r>
              <a:rPr lang="zh-CN" altLang="en-US" sz="2000" b="1" dirty="0">
                <a:solidFill>
                  <a:srgbClr val="FF0000"/>
                </a:solidFill>
                <a:ea typeface="+mn-ea"/>
                <a:cs typeface="+mn-cs"/>
              </a:rPr>
              <a:t>由低到高</a:t>
            </a:r>
            <a:r>
              <a:rPr lang="en-US" altLang="zh-CN" sz="2000" dirty="0">
                <a:ea typeface="+mn-ea"/>
                <a:cs typeface="+mn-cs"/>
              </a:rPr>
              <a:t>(</a:t>
            </a:r>
            <a:r>
              <a:rPr lang="zh-CN" altLang="en-US" sz="2000" dirty="0">
                <a:ea typeface="+mn-ea"/>
                <a:cs typeface="+mn-cs"/>
              </a:rPr>
              <a:t>从低地址</a:t>
            </a:r>
            <a:r>
              <a:rPr lang="en-GB" altLang="zh-CN" sz="2000" dirty="0">
                <a:ea typeface="+mn-ea"/>
                <a:cs typeface="+mn-cs"/>
              </a:rPr>
              <a:t>proc-&gt; </a:t>
            </a:r>
            <a:r>
              <a:rPr lang="en-GB" altLang="zh-CN" sz="2000" dirty="0" err="1">
                <a:ea typeface="+mn-ea"/>
                <a:cs typeface="+mn-cs"/>
              </a:rPr>
              <a:t>swap_start</a:t>
            </a:r>
            <a:r>
              <a:rPr lang="zh-CN" altLang="en-US" sz="2000" dirty="0">
                <a:ea typeface="+mn-ea"/>
                <a:cs typeface="+mn-cs"/>
              </a:rPr>
              <a:t>到高地址</a:t>
            </a:r>
            <a:r>
              <a:rPr lang="en-GB" altLang="zh-CN" sz="2000" dirty="0">
                <a:ea typeface="+mn-ea"/>
                <a:cs typeface="+mn-cs"/>
              </a:rPr>
              <a:t>proc-&gt;</a:t>
            </a:r>
            <a:r>
              <a:rPr lang="en-GB" altLang="zh-CN" sz="2000" dirty="0" err="1">
                <a:ea typeface="+mn-ea"/>
                <a:cs typeface="+mn-cs"/>
              </a:rPr>
              <a:t>sz</a:t>
            </a:r>
            <a:r>
              <a:rPr lang="zh-CN" altLang="en-US" sz="2000" dirty="0">
                <a:ea typeface="+mn-ea"/>
                <a:cs typeface="+mn-cs"/>
              </a:rPr>
              <a:t>方向</a:t>
            </a:r>
            <a:r>
              <a:rPr lang="en-US" altLang="zh-CN" sz="2000" dirty="0">
                <a:ea typeface="+mn-ea"/>
                <a:cs typeface="+mn-cs"/>
              </a:rPr>
              <a:t>)</a:t>
            </a:r>
            <a:r>
              <a:rPr lang="zh-CN" altLang="en-US" sz="2000" dirty="0">
                <a:ea typeface="+mn-ea"/>
                <a:cs typeface="+mn-cs"/>
              </a:rPr>
              <a:t>查找换出页</a:t>
            </a:r>
            <a:endParaRPr lang="en-GB" altLang="zh-CN" sz="2000" dirty="0">
              <a:ea typeface="+mn-ea"/>
              <a:cs typeface="+mn-cs"/>
            </a:endParaRPr>
          </a:p>
        </p:txBody>
      </p:sp>
    </p:spTree>
    <p:extLst>
      <p:ext uri="{BB962C8B-B14F-4D97-AF65-F5344CB8AC3E}">
        <p14:creationId xmlns:p14="http://schemas.microsoft.com/office/powerpoint/2010/main" val="1546254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032DF-1C75-AE4B-1E33-63840432F723}"/>
              </a:ext>
            </a:extLst>
          </p:cNvPr>
          <p:cNvSpPr txBox="1">
            <a:spLocks/>
          </p:cNvSpPr>
          <p:nvPr/>
        </p:nvSpPr>
        <p:spPr>
          <a:xfrm>
            <a:off x="684530" y="146052"/>
            <a:ext cx="8260080" cy="762635"/>
          </a:xfrm>
          <a:prstGeom prst="rect">
            <a:avLst/>
          </a:prstGeom>
        </p:spPr>
        <p:txBody>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panose="020B0604020202020204" pitchFamily="34" charset="0"/>
              </a:defRPr>
            </a:lvl2pPr>
            <a:lvl3pPr algn="l" rtl="0" eaLnBrk="0" fontAlgn="base" hangingPunct="0">
              <a:spcBef>
                <a:spcPct val="0"/>
              </a:spcBef>
              <a:spcAft>
                <a:spcPct val="0"/>
              </a:spcAft>
              <a:defRPr sz="4400" b="1">
                <a:solidFill>
                  <a:schemeClr val="tx2"/>
                </a:solidFill>
                <a:latin typeface="Arial" panose="020B0604020202020204" pitchFamily="34" charset="0"/>
              </a:defRPr>
            </a:lvl3pPr>
            <a:lvl4pPr algn="l" rtl="0" eaLnBrk="0" fontAlgn="base" hangingPunct="0">
              <a:spcBef>
                <a:spcPct val="0"/>
              </a:spcBef>
              <a:spcAft>
                <a:spcPct val="0"/>
              </a:spcAft>
              <a:defRPr sz="4400" b="1">
                <a:solidFill>
                  <a:schemeClr val="tx2"/>
                </a:solidFill>
                <a:latin typeface="Arial" panose="020B0604020202020204" pitchFamily="34" charset="0"/>
              </a:defRPr>
            </a:lvl4pPr>
            <a:lvl5pPr algn="l" rtl="0" eaLnBrk="0" fontAlgn="base" hangingPunct="0">
              <a:spcBef>
                <a:spcPct val="0"/>
              </a:spcBef>
              <a:spcAft>
                <a:spcPct val="0"/>
              </a:spcAft>
              <a:defRPr sz="4400" b="1">
                <a:solidFill>
                  <a:schemeClr val="tx2"/>
                </a:solidFill>
                <a:latin typeface="Arial" panose="020B0604020202020204" pitchFamily="34" charset="0"/>
              </a:defRPr>
            </a:lvl5pPr>
            <a:lvl6pPr marL="457200" algn="l" rtl="0" fontAlgn="base">
              <a:spcBef>
                <a:spcPct val="0"/>
              </a:spcBef>
              <a:spcAft>
                <a:spcPct val="0"/>
              </a:spcAft>
              <a:defRPr sz="4400" b="1">
                <a:solidFill>
                  <a:schemeClr val="tx2"/>
                </a:solidFill>
                <a:latin typeface="Arial" panose="020B0604020202020204" pitchFamily="34" charset="0"/>
              </a:defRPr>
            </a:lvl6pPr>
            <a:lvl7pPr marL="914400" algn="l" rtl="0" fontAlgn="base">
              <a:spcBef>
                <a:spcPct val="0"/>
              </a:spcBef>
              <a:spcAft>
                <a:spcPct val="0"/>
              </a:spcAft>
              <a:defRPr sz="4400" b="1">
                <a:solidFill>
                  <a:schemeClr val="tx2"/>
                </a:solidFill>
                <a:latin typeface="Arial" panose="020B0604020202020204" pitchFamily="34" charset="0"/>
              </a:defRPr>
            </a:lvl7pPr>
            <a:lvl8pPr marL="1371600" algn="l" rtl="0" fontAlgn="base">
              <a:spcBef>
                <a:spcPct val="0"/>
              </a:spcBef>
              <a:spcAft>
                <a:spcPct val="0"/>
              </a:spcAft>
              <a:defRPr sz="4400" b="1">
                <a:solidFill>
                  <a:schemeClr val="tx2"/>
                </a:solidFill>
                <a:latin typeface="Arial" panose="020B0604020202020204" pitchFamily="34" charset="0"/>
              </a:defRPr>
            </a:lvl8pPr>
            <a:lvl9pPr marL="1828800" algn="l" rtl="0" fontAlgn="base">
              <a:spcBef>
                <a:spcPct val="0"/>
              </a:spcBef>
              <a:spcAft>
                <a:spcPct val="0"/>
              </a:spcAft>
              <a:defRPr sz="4400" b="1">
                <a:solidFill>
                  <a:schemeClr val="tx2"/>
                </a:solidFill>
                <a:latin typeface="Arial" panose="020B0604020202020204" pitchFamily="34" charset="0"/>
              </a:defRPr>
            </a:lvl9pPr>
          </a:lstStyle>
          <a:p>
            <a:pPr>
              <a:buFontTx/>
            </a:pPr>
            <a:r>
              <a:rPr lang="en-US" altLang="zh-CN" kern="0" dirty="0"/>
              <a:t>4.4. </a:t>
            </a:r>
            <a:r>
              <a:rPr lang="zh-CN" altLang="en-US" kern="0" dirty="0"/>
              <a:t>小结</a:t>
            </a:r>
          </a:p>
        </p:txBody>
      </p:sp>
      <p:sp>
        <p:nvSpPr>
          <p:cNvPr id="4" name="文本框 3">
            <a:extLst>
              <a:ext uri="{FF2B5EF4-FFF2-40B4-BE49-F238E27FC236}">
                <a16:creationId xmlns:a16="http://schemas.microsoft.com/office/drawing/2014/main" id="{61AB615A-FE40-3D66-108A-B8BBD2E912F0}"/>
              </a:ext>
            </a:extLst>
          </p:cNvPr>
          <p:cNvSpPr txBox="1"/>
          <p:nvPr/>
        </p:nvSpPr>
        <p:spPr>
          <a:xfrm>
            <a:off x="611725" y="1196845"/>
            <a:ext cx="8064560" cy="1487458"/>
          </a:xfrm>
          <a:prstGeom prst="rect">
            <a:avLst/>
          </a:prstGeom>
          <a:noFill/>
        </p:spPr>
        <p:txBody>
          <a:bodyPr wrap="square">
            <a:spAutoFit/>
          </a:bodyPr>
          <a:lstStyle/>
          <a:p>
            <a:pPr indent="266700" algn="just">
              <a:lnSpc>
                <a:spcPct val="115000"/>
              </a:lnSpc>
            </a:pP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本章的几个实验需要综合多方面的知识点才能完成，当读者完成上述的实验操作后，经历了一次高强度的综合训练。由于实验是基于简化的思路进行设计的，考虑得并不周全。读者可以基于自己的理解，发现其不足并自行进行完善。</a:t>
            </a:r>
          </a:p>
          <a:p>
            <a:pPr indent="266700" algn="just">
              <a:lnSpc>
                <a:spcPct val="115000"/>
              </a:lnSpc>
            </a:pP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在此恭喜读者完成了学习任务，经历了</a:t>
            </a:r>
            <a:r>
              <a:rPr lang="en-US" altLang="zh-CN" sz="1600" dirty="0">
                <a:effectLst/>
                <a:latin typeface="Calibri" panose="020F0502020204030204" pitchFamily="34" charset="0"/>
                <a:ea typeface="宋体" panose="02010600030101010101" pitchFamily="2" charset="-122"/>
                <a:cs typeface="Times New Roman" panose="02020603050405020304" pitchFamily="18" charset="0"/>
              </a:rPr>
              <a:t>xv6</a:t>
            </a: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实验课程锻炼并获得操作系统核心编程能力的提升！</a:t>
            </a:r>
          </a:p>
        </p:txBody>
      </p:sp>
      <p:sp>
        <p:nvSpPr>
          <p:cNvPr id="6" name="文本框 5">
            <a:extLst>
              <a:ext uri="{FF2B5EF4-FFF2-40B4-BE49-F238E27FC236}">
                <a16:creationId xmlns:a16="http://schemas.microsoft.com/office/drawing/2014/main" id="{1DE3AB9E-534D-711F-9718-A74A6930B137}"/>
              </a:ext>
            </a:extLst>
          </p:cNvPr>
          <p:cNvSpPr txBox="1"/>
          <p:nvPr/>
        </p:nvSpPr>
        <p:spPr>
          <a:xfrm>
            <a:off x="668442" y="3140980"/>
            <a:ext cx="7919750" cy="2935034"/>
          </a:xfrm>
          <a:prstGeom prst="rect">
            <a:avLst/>
          </a:prstGeom>
          <a:noFill/>
        </p:spPr>
        <p:txBody>
          <a:bodyPr wrap="square">
            <a:spAutoFit/>
          </a:bodyPr>
          <a:lstStyle/>
          <a:p>
            <a:pPr algn="just">
              <a:lnSpc>
                <a:spcPct val="115000"/>
              </a:lnSpc>
              <a:spcBef>
                <a:spcPts val="1000"/>
              </a:spcBef>
              <a:spcAft>
                <a:spcPts val="780"/>
              </a:spcAft>
            </a:pPr>
            <a:r>
              <a:rPr lang="zh-CN" altLang="zh-CN" sz="2800" b="1" dirty="0">
                <a:effectLst/>
                <a:latin typeface="Cambria" panose="02040503050406030204" pitchFamily="18" charset="0"/>
                <a:ea typeface="宋体" panose="02010600030101010101" pitchFamily="2" charset="-122"/>
                <a:cs typeface="Times New Roman" panose="02020603050405020304" pitchFamily="18" charset="0"/>
              </a:rPr>
              <a:t>练习</a:t>
            </a:r>
          </a:p>
          <a:p>
            <a:pPr marL="342900" lvl="0" indent="-342900" algn="just">
              <a:lnSpc>
                <a:spcPct val="115000"/>
              </a:lnSpc>
              <a:buFont typeface="+mj-lt"/>
              <a:buAutoNum type="arabicPeriod"/>
            </a:pP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为线程实验中的示例代码与</a:t>
            </a:r>
            <a:r>
              <a:rPr lang="en-US" altLang="zh-CN" sz="16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信号量</a:t>
            </a:r>
            <a:r>
              <a:rPr lang="en-US" altLang="zh-CN" sz="16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实验结合，使得多线程可以正确地访问临界资源。</a:t>
            </a:r>
          </a:p>
          <a:p>
            <a:pPr marL="342900" lvl="0" indent="-342900" algn="just">
              <a:lnSpc>
                <a:spcPct val="115000"/>
              </a:lnSpc>
              <a:buFont typeface="+mj-lt"/>
              <a:buAutoNum type="arabicPeriod"/>
            </a:pP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结合文件系统的知识将中级实验中的无名管道，修改为命令管道。</a:t>
            </a:r>
          </a:p>
          <a:p>
            <a:pPr marL="342900" lvl="0" indent="-342900" algn="just">
              <a:lnSpc>
                <a:spcPct val="115000"/>
              </a:lnSpc>
              <a:buFont typeface="+mj-lt"/>
              <a:buAutoNum type="arabicPeriod"/>
            </a:pP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修改调度器，使得</a:t>
            </a:r>
            <a:r>
              <a:rPr lang="en-US" altLang="zh-CN" sz="1600" dirty="0">
                <a:effectLst/>
                <a:latin typeface="Calibri" panose="020F0502020204030204" pitchFamily="34" charset="0"/>
                <a:ea typeface="宋体" panose="02010600030101010101" pitchFamily="2" charset="-122"/>
                <a:cs typeface="Times New Roman" panose="02020603050405020304" pitchFamily="18" charset="0"/>
              </a:rPr>
              <a:t>scheduler()</a:t>
            </a: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运行于当前进程的上下文，类似于</a:t>
            </a:r>
            <a:r>
              <a:rPr lang="en-US" altLang="zh-CN" sz="1600" dirty="0">
                <a:effectLst/>
                <a:latin typeface="Calibri" panose="020F0502020204030204" pitchFamily="34" charset="0"/>
                <a:ea typeface="宋体" panose="02010600030101010101" pitchFamily="2" charset="-122"/>
                <a:cs typeface="Times New Roman" panose="02020603050405020304" pitchFamily="18" charset="0"/>
              </a:rPr>
              <a:t>Linux</a:t>
            </a: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那样无需单独的一个调度器执行流。</a:t>
            </a:r>
          </a:p>
          <a:p>
            <a:pPr marL="342900" lvl="0" indent="-342900" algn="just">
              <a:lnSpc>
                <a:spcPct val="115000"/>
              </a:lnSpc>
              <a:buFont typeface="+mj-lt"/>
              <a:buAutoNum type="arabicPeriod"/>
            </a:pP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将用户</a:t>
            </a:r>
            <a:r>
              <a:rPr lang="en-US" altLang="zh-CN" sz="1600" dirty="0">
                <a:effectLst/>
                <a:latin typeface="Calibri" panose="020F0502020204030204" pitchFamily="34" charset="0"/>
                <a:ea typeface="宋体" panose="02010600030101010101" pitchFamily="2" charset="-122"/>
                <a:cs typeface="Times New Roman" panose="02020603050405020304" pitchFamily="18" charset="0"/>
              </a:rPr>
              <a:t>id</a:t>
            </a: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和文件访问权限联系起来，实现类似</a:t>
            </a:r>
            <a:r>
              <a:rPr lang="en-US" altLang="zh-CN" sz="1600" dirty="0">
                <a:effectLst/>
                <a:latin typeface="Calibri" panose="020F0502020204030204" pitchFamily="34" charset="0"/>
                <a:ea typeface="宋体" panose="02010600030101010101" pitchFamily="2" charset="-122"/>
                <a:cs typeface="Times New Roman" panose="02020603050405020304" pitchFamily="18" charset="0"/>
              </a:rPr>
              <a:t>Linux</a:t>
            </a: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下的文件访问权限管理功能。</a:t>
            </a:r>
          </a:p>
          <a:p>
            <a:pPr marL="342900" lvl="0" indent="-342900" algn="just">
              <a:lnSpc>
                <a:spcPct val="115000"/>
              </a:lnSpc>
              <a:buFont typeface="+mj-lt"/>
              <a:buAutoNum type="arabicPeriod"/>
            </a:pP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结合磁盘裸设备读写功能，将本章示例中的虚存交换从普通文件数据区转移到独立的磁盘分区上，从而不再和文件系统共用一个磁盘。</a:t>
            </a:r>
          </a:p>
        </p:txBody>
      </p:sp>
    </p:spTree>
    <p:extLst>
      <p:ext uri="{BB962C8B-B14F-4D97-AF65-F5344CB8AC3E}">
        <p14:creationId xmlns:p14="http://schemas.microsoft.com/office/powerpoint/2010/main" val="216772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26680C-5EF1-4B8A-148A-0654CDE4CF7C}"/>
              </a:ext>
            </a:extLst>
          </p:cNvPr>
          <p:cNvSpPr>
            <a:spLocks noGrp="1"/>
          </p:cNvSpPr>
          <p:nvPr>
            <p:ph idx="1"/>
          </p:nvPr>
        </p:nvSpPr>
        <p:spPr>
          <a:xfrm>
            <a:off x="684530" y="1125857"/>
            <a:ext cx="8271510" cy="1317972"/>
          </a:xfrm>
        </p:spPr>
        <p:txBody>
          <a:bodyPr/>
          <a:lstStyle/>
          <a:p>
            <a:r>
              <a:rPr lang="zh-CN" altLang="en-US" sz="2400" dirty="0">
                <a:ea typeface="+mn-ea"/>
                <a:cs typeface="+mn-cs"/>
              </a:rPr>
              <a:t>将核心函数</a:t>
            </a:r>
            <a:r>
              <a:rPr lang="en-GB" altLang="zh-CN" sz="2400" dirty="0">
                <a:ea typeface="+mn-ea"/>
                <a:cs typeface="+mn-cs"/>
              </a:rPr>
              <a:t>clone()</a:t>
            </a:r>
            <a:r>
              <a:rPr lang="zh-CN" altLang="en-US" sz="2400" dirty="0">
                <a:ea typeface="+mn-ea"/>
                <a:cs typeface="+mn-cs"/>
              </a:rPr>
              <a:t>封装成系统调用</a:t>
            </a:r>
          </a:p>
        </p:txBody>
      </p:sp>
      <p:sp>
        <p:nvSpPr>
          <p:cNvPr id="2" name="文本框 1">
            <a:extLst>
              <a:ext uri="{FF2B5EF4-FFF2-40B4-BE49-F238E27FC236}">
                <a16:creationId xmlns:a16="http://schemas.microsoft.com/office/drawing/2014/main" id="{7B4F2D42-1763-EA8D-5B9F-13074ED5BD95}"/>
              </a:ext>
            </a:extLst>
          </p:cNvPr>
          <p:cNvSpPr txBox="1"/>
          <p:nvPr/>
        </p:nvSpPr>
        <p:spPr>
          <a:xfrm>
            <a:off x="826940" y="1588855"/>
            <a:ext cx="7129295" cy="2800767"/>
          </a:xfrm>
          <a:prstGeom prst="rect">
            <a:avLst/>
          </a:prstGeom>
          <a:noFill/>
        </p:spPr>
        <p:txBody>
          <a:bodyPr wrap="square">
            <a:spAutoFit/>
          </a:bodyPr>
          <a:lstStyle/>
          <a:p>
            <a:pPr indent="266700" algn="ctr"/>
            <a:r>
              <a:rPr lang="zh-CN" altLang="en-US" sz="1600"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sz="1600" b="1" dirty="0">
                <a:effectLst/>
                <a:latin typeface="Calibri" panose="020F0502020204030204" pitchFamily="34" charset="0"/>
                <a:ea typeface="宋体" panose="02010600030101010101" pitchFamily="2" charset="-122"/>
                <a:cs typeface="Times New Roman" panose="02020603050405020304" pitchFamily="18" charset="0"/>
              </a:rPr>
              <a:t>4-2 </a:t>
            </a:r>
            <a:r>
              <a:rPr lang="en-GB" altLang="zh-CN" sz="1600" b="1" dirty="0" err="1">
                <a:effectLst/>
                <a:latin typeface="Calibri" panose="020F0502020204030204" pitchFamily="34" charset="0"/>
                <a:ea typeface="宋体" panose="02010600030101010101" pitchFamily="2" charset="-122"/>
                <a:cs typeface="Times New Roman" panose="02020603050405020304" pitchFamily="18" charset="0"/>
              </a:rPr>
              <a:t>sys_clone</a:t>
            </a:r>
            <a:r>
              <a:rPr lang="en-GB" altLang="zh-CN" sz="1600" b="1"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600" b="1"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uint64 </a:t>
            </a:r>
            <a:r>
              <a:rPr lang="en-US" altLang="zh-CN" dirty="0" err="1">
                <a:latin typeface="楷体" panose="02010609060101010101" pitchFamily="49" charset="-122"/>
                <a:ea typeface="楷体" panose="02010609060101010101" pitchFamily="49" charset="-122"/>
                <a:cs typeface="Times New Roman" panose="02020603050405020304" pitchFamily="18" charset="0"/>
              </a:rPr>
              <a:t>sys_clone</a:t>
            </a:r>
            <a:r>
              <a:rPr lang="en-US" altLang="zh-CN" dirty="0">
                <a:latin typeface="楷体" panose="02010609060101010101" pitchFamily="49" charset="-122"/>
                <a:ea typeface="楷体" panose="02010609060101010101" pitchFamily="49" charset="-122"/>
                <a:cs typeface="Times New Roman" panose="02020603050405020304" pitchFamily="18" charset="0"/>
              </a:rPr>
              <a:t>(void){</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uint64 a;</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uint64 b;</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uint64 c;</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latin typeface="楷体" panose="02010609060101010101" pitchFamily="49" charset="-122"/>
                <a:ea typeface="楷体" panose="02010609060101010101" pitchFamily="49" charset="-122"/>
                <a:cs typeface="Times New Roman" panose="02020603050405020304" pitchFamily="18" charset="0"/>
              </a:rPr>
              <a:t>argaddr</a:t>
            </a:r>
            <a:r>
              <a:rPr lang="en-US" altLang="zh-CN" dirty="0">
                <a:latin typeface="楷体" panose="02010609060101010101" pitchFamily="49" charset="-122"/>
                <a:ea typeface="楷体" panose="02010609060101010101" pitchFamily="49" charset="-122"/>
                <a:cs typeface="Times New Roman" panose="02020603050405020304" pitchFamily="18" charset="0"/>
              </a:rPr>
              <a:t>(0,&amp;a);</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latin typeface="楷体" panose="02010609060101010101" pitchFamily="49" charset="-122"/>
                <a:ea typeface="楷体" panose="02010609060101010101" pitchFamily="49" charset="-122"/>
                <a:cs typeface="Times New Roman" panose="02020603050405020304" pitchFamily="18" charset="0"/>
              </a:rPr>
              <a:t>argaddr</a:t>
            </a:r>
            <a:r>
              <a:rPr lang="en-US" altLang="zh-CN" dirty="0">
                <a:latin typeface="楷体" panose="02010609060101010101" pitchFamily="49" charset="-122"/>
                <a:ea typeface="楷体" panose="02010609060101010101" pitchFamily="49" charset="-122"/>
                <a:cs typeface="Times New Roman" panose="02020603050405020304" pitchFamily="18" charset="0"/>
              </a:rPr>
              <a:t>(1,&amp;b);</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en-US" altLang="zh-CN" dirty="0" err="1">
                <a:latin typeface="楷体" panose="02010609060101010101" pitchFamily="49" charset="-122"/>
                <a:ea typeface="楷体" panose="02010609060101010101" pitchFamily="49" charset="-122"/>
                <a:cs typeface="Times New Roman" panose="02020603050405020304" pitchFamily="18" charset="0"/>
              </a:rPr>
              <a:t>argaddr</a:t>
            </a:r>
            <a:r>
              <a:rPr lang="en-US" altLang="zh-CN" dirty="0">
                <a:latin typeface="楷体" panose="02010609060101010101" pitchFamily="49" charset="-122"/>
                <a:ea typeface="楷体" panose="02010609060101010101" pitchFamily="49" charset="-122"/>
                <a:cs typeface="Times New Roman" panose="02020603050405020304" pitchFamily="18" charset="0"/>
              </a:rPr>
              <a:t>(2, &amp;c);</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return (uint64)clone((void (*)(void *))a,(void*)b, (void *)c);</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2871011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26680C-5EF1-4B8A-148A-0654CDE4CF7C}"/>
              </a:ext>
            </a:extLst>
          </p:cNvPr>
          <p:cNvSpPr>
            <a:spLocks noGrp="1"/>
          </p:cNvSpPr>
          <p:nvPr>
            <p:ph idx="1"/>
          </p:nvPr>
        </p:nvSpPr>
        <p:spPr>
          <a:xfrm>
            <a:off x="684530" y="1125857"/>
            <a:ext cx="8271510" cy="575023"/>
          </a:xfrm>
        </p:spPr>
        <p:txBody>
          <a:bodyPr/>
          <a:lstStyle/>
          <a:p>
            <a:r>
              <a:rPr lang="zh-CN" altLang="en-US" sz="2400" dirty="0"/>
              <a:t>回收线程</a:t>
            </a:r>
          </a:p>
        </p:txBody>
      </p:sp>
      <p:sp>
        <p:nvSpPr>
          <p:cNvPr id="2" name="文本框 1">
            <a:extLst>
              <a:ext uri="{FF2B5EF4-FFF2-40B4-BE49-F238E27FC236}">
                <a16:creationId xmlns:a16="http://schemas.microsoft.com/office/drawing/2014/main" id="{7B4F2D42-1763-EA8D-5B9F-13074ED5BD95}"/>
              </a:ext>
            </a:extLst>
          </p:cNvPr>
          <p:cNvSpPr txBox="1"/>
          <p:nvPr/>
        </p:nvSpPr>
        <p:spPr>
          <a:xfrm>
            <a:off x="539720" y="1268851"/>
            <a:ext cx="4744065" cy="5262979"/>
          </a:xfrm>
          <a:prstGeom prst="rect">
            <a:avLst/>
          </a:prstGeom>
          <a:noFill/>
        </p:spPr>
        <p:txBody>
          <a:bodyPr wrap="square">
            <a:spAutoFit/>
          </a:bodyPr>
          <a:lstStyle/>
          <a:p>
            <a:pPr indent="266700" algn="ctr"/>
            <a:r>
              <a:rPr lang="zh-CN" altLang="en-US" sz="1400"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sz="1400" b="1" dirty="0">
                <a:effectLst/>
                <a:latin typeface="Calibri" panose="020F0502020204030204" pitchFamily="34" charset="0"/>
                <a:ea typeface="宋体" panose="02010600030101010101" pitchFamily="2" charset="-122"/>
                <a:cs typeface="Times New Roman" panose="02020603050405020304" pitchFamily="18" charset="0"/>
              </a:rPr>
              <a:t>4-3 </a:t>
            </a:r>
            <a:r>
              <a:rPr lang="en-US" altLang="zh-CN" sz="1400" b="1" dirty="0">
                <a:latin typeface="Calibri" panose="020F0502020204030204" pitchFamily="34" charset="0"/>
                <a:ea typeface="宋体" panose="02010600030101010101" pitchFamily="2" charset="-122"/>
                <a:cs typeface="Times New Roman" panose="02020603050405020304" pitchFamily="18" charset="0"/>
              </a:rPr>
              <a:t>join</a:t>
            </a:r>
            <a:r>
              <a:rPr lang="en-GB" altLang="zh-CN" sz="1400" b="1" dirty="0">
                <a:effectLst/>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int join() {</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struct proc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curproc</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myproc</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struct proc *p;</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int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havekids</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for (;;) {</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havekids</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 0;</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for (p = proc; p &lt; &amp;proc[NPROC]; p++) {</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if (p-&gt;</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pthread</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curproc</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zh-CN" altLang="zh-CN" sz="1400" dirty="0">
                <a:effectLst/>
                <a:latin typeface="楷体" panose="02010609060101010101" pitchFamily="49" charset="-122"/>
                <a:ea typeface="楷体" panose="02010609060101010101" pitchFamily="49" charset="-122"/>
                <a:cs typeface="Times New Roman" panose="02020603050405020304" pitchFamily="18" charset="0"/>
              </a:rPr>
              <a:t>判断是不是自己的子线程</a:t>
            </a: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continue;</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havekids</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 1;</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if (p-&gt;state == ZOMBIE) {</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acquire(&amp;p-&gt;lock);</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if(p-&gt;</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trapframe</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kfree</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((void*)p-&gt;</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trapframe</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p-&gt;</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trapframe</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 0;</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if(p-&gt;</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pagetable</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uvmunmap</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(p-&gt;</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pagetable</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TRAPFRAME - PGSIZE, 1, 0); // </a:t>
            </a:r>
            <a:r>
              <a:rPr lang="zh-CN" altLang="zh-CN" sz="1400" dirty="0">
                <a:effectLst/>
                <a:latin typeface="楷体" panose="02010609060101010101" pitchFamily="49" charset="-122"/>
                <a:ea typeface="楷体" panose="02010609060101010101" pitchFamily="49" charset="-122"/>
                <a:cs typeface="Times New Roman" panose="02020603050405020304" pitchFamily="18" charset="0"/>
              </a:rPr>
              <a:t>释放内核栈</a:t>
            </a: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p-&gt;</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pagetable</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 0;</a:t>
            </a:r>
            <a:endParaRPr lang="zh-CN" altLang="zh-CN" sz="14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Calibri" panose="020F0502020204030204" pitchFamily="34"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p-&gt;</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sz</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 0;</a:t>
            </a:r>
            <a:endParaRPr lang="en-US" altLang="zh-CN" sz="1400" dirty="0">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buFont typeface="+mj-lt"/>
              <a:buAutoNum type="arabicPeriod"/>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p-&gt;</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pid</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 0;</a:t>
            </a:r>
            <a:endParaRPr lang="en-US" altLang="zh-CN" sz="14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72E8BA67-7941-9F5B-CF24-CBEDD3D84728}"/>
              </a:ext>
            </a:extLst>
          </p:cNvPr>
          <p:cNvSpPr txBox="1"/>
          <p:nvPr/>
        </p:nvSpPr>
        <p:spPr>
          <a:xfrm>
            <a:off x="5175460" y="1827900"/>
            <a:ext cx="3968540" cy="4185761"/>
          </a:xfrm>
          <a:prstGeom prst="rect">
            <a:avLst/>
          </a:prstGeom>
          <a:solidFill>
            <a:schemeClr val="bg1"/>
          </a:solidFill>
        </p:spPr>
        <p:txBody>
          <a:bodyPr wrap="square">
            <a:spAutoFit/>
          </a:bodyPr>
          <a:lstStyle/>
          <a:p>
            <a:pPr marL="342900" lvl="0" indent="-342900" algn="just">
              <a:buFont typeface="+mj-lt"/>
              <a:buAutoNum type="arabicPeriod" startAt="22"/>
            </a:pPr>
            <a:r>
              <a:rPr lang="en-US" altLang="zh-CN" sz="1400" dirty="0">
                <a:latin typeface="楷体" panose="02010609060101010101" pitchFamily="49" charset="-122"/>
                <a:ea typeface="楷体" panose="02010609060101010101" pitchFamily="49" charset="-122"/>
                <a:cs typeface="Times New Roman" panose="02020603050405020304" pitchFamily="18" charset="0"/>
              </a:rPr>
              <a:t>      </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p-&gt;parent = 0;</a:t>
            </a:r>
          </a:p>
          <a:p>
            <a:pPr marL="342900" lvl="0" indent="-342900" algn="just">
              <a:buFont typeface="+mj-lt"/>
              <a:buAutoNum type="arabicPeriod" startAt="22"/>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p-&gt;</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pthread</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 0;</a:t>
            </a:r>
          </a:p>
          <a:p>
            <a:pPr marL="342900" lvl="0" indent="-342900" algn="just">
              <a:buFont typeface="+mj-lt"/>
              <a:buAutoNum type="arabicPeriod" startAt="22"/>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p-&gt;name[0] = 0;</a:t>
            </a:r>
          </a:p>
          <a:p>
            <a:pPr marL="342900" lvl="0" indent="-342900" algn="just">
              <a:buFont typeface="+mj-lt"/>
              <a:buAutoNum type="arabicPeriod" startAt="22"/>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p-&gt;</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chan</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 0;</a:t>
            </a:r>
          </a:p>
          <a:p>
            <a:pPr marL="342900" lvl="0" indent="-342900" algn="just">
              <a:buFont typeface="+mj-lt"/>
              <a:buAutoNum type="arabicPeriod" startAt="22"/>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p-&gt;killed = 0;</a:t>
            </a:r>
          </a:p>
          <a:p>
            <a:pPr marL="342900" lvl="0" indent="-342900" algn="just">
              <a:buFont typeface="+mj-lt"/>
              <a:buAutoNum type="arabicPeriod" startAt="22"/>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p-&gt;</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xstate</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 0;</a:t>
            </a:r>
          </a:p>
          <a:p>
            <a:pPr marL="342900" lvl="0" indent="-342900" algn="just">
              <a:buFont typeface="+mj-lt"/>
              <a:buAutoNum type="arabicPeriod" startAt="22"/>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p-&gt;state = UNUSED;</a:t>
            </a:r>
          </a:p>
          <a:p>
            <a:pPr marL="342900" lvl="0" indent="-342900" algn="just">
              <a:buFont typeface="+mj-lt"/>
              <a:buAutoNum type="arabicPeriod" startAt="22"/>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int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pid</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 p-&gt;</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pid</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startAt="22"/>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release(&amp;p-&gt;lock);</a:t>
            </a:r>
          </a:p>
          <a:p>
            <a:pPr marL="342900" lvl="0" indent="-342900" algn="just">
              <a:buFont typeface="+mj-lt"/>
              <a:buAutoNum type="arabicPeriod" startAt="22"/>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return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pid</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startAt="22"/>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22"/>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22"/>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if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havekids</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 </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curproc</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-&gt;killed) {</a:t>
            </a:r>
          </a:p>
          <a:p>
            <a:pPr marL="342900" lvl="0" indent="-342900" algn="just">
              <a:buFont typeface="+mj-lt"/>
              <a:buAutoNum type="arabicPeriod" startAt="22"/>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return -1;</a:t>
            </a:r>
          </a:p>
          <a:p>
            <a:pPr marL="342900" lvl="0" indent="-342900" algn="just">
              <a:buFont typeface="+mj-lt"/>
              <a:buAutoNum type="arabicPeriod" startAt="22"/>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22"/>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sleep(</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curproc</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&amp;</a:t>
            </a:r>
            <a:r>
              <a:rPr lang="en-US" altLang="zh-CN" sz="1400" dirty="0" err="1">
                <a:effectLst/>
                <a:latin typeface="楷体" panose="02010609060101010101" pitchFamily="49" charset="-122"/>
                <a:ea typeface="楷体" panose="02010609060101010101" pitchFamily="49" charset="-122"/>
                <a:cs typeface="Times New Roman" panose="02020603050405020304" pitchFamily="18" charset="0"/>
              </a:rPr>
              <a:t>wait_lock</a:t>
            </a: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startAt="22"/>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startAt="22"/>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 return 0;</a:t>
            </a:r>
          </a:p>
          <a:p>
            <a:pPr marL="342900" lvl="0" indent="-342900" algn="just">
              <a:buFont typeface="+mj-lt"/>
              <a:buAutoNum type="arabicPeriod" startAt="22"/>
            </a:pPr>
            <a:r>
              <a:rPr lang="en-US" altLang="zh-CN" sz="1400" dirty="0">
                <a:effectLst/>
                <a:latin typeface="楷体" panose="02010609060101010101" pitchFamily="49" charset="-122"/>
                <a:ea typeface="楷体" panose="02010609060101010101" pitchFamily="49" charset="-122"/>
                <a:cs typeface="Times New Roman" panose="02020603050405020304" pitchFamily="18" charset="0"/>
              </a:rPr>
              <a:t>}</a:t>
            </a:r>
          </a:p>
        </p:txBody>
      </p:sp>
      <p:grpSp>
        <p:nvGrpSpPr>
          <p:cNvPr id="5" name="组合 4">
            <a:extLst>
              <a:ext uri="{FF2B5EF4-FFF2-40B4-BE49-F238E27FC236}">
                <a16:creationId xmlns:a16="http://schemas.microsoft.com/office/drawing/2014/main" id="{CDAB537A-D9E0-1FC0-CB2C-5499E142379C}"/>
              </a:ext>
            </a:extLst>
          </p:cNvPr>
          <p:cNvGrpSpPr/>
          <p:nvPr/>
        </p:nvGrpSpPr>
        <p:grpSpPr>
          <a:xfrm>
            <a:off x="908011" y="399192"/>
            <a:ext cx="5944114" cy="5405973"/>
            <a:chOff x="1789033" y="-521147"/>
            <a:chExt cx="5944114" cy="5405973"/>
          </a:xfrm>
        </p:grpSpPr>
        <p:sp>
          <p:nvSpPr>
            <p:cNvPr id="6" name="矩形: 圆角 5">
              <a:extLst>
                <a:ext uri="{FF2B5EF4-FFF2-40B4-BE49-F238E27FC236}">
                  <a16:creationId xmlns:a16="http://schemas.microsoft.com/office/drawing/2014/main" id="{3A2DDBBD-7525-E062-67CD-D0514E2FEDF2}"/>
                </a:ext>
              </a:extLst>
            </p:cNvPr>
            <p:cNvSpPr/>
            <p:nvPr/>
          </p:nvSpPr>
          <p:spPr bwMode="auto">
            <a:xfrm>
              <a:off x="1789033" y="3575637"/>
              <a:ext cx="4231764" cy="1309189"/>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91C94707-17BF-38AB-E955-A7271457F451}"/>
                </a:ext>
              </a:extLst>
            </p:cNvPr>
            <p:cNvSpPr txBox="1"/>
            <p:nvPr/>
          </p:nvSpPr>
          <p:spPr>
            <a:xfrm>
              <a:off x="3669467" y="-521147"/>
              <a:ext cx="4063680" cy="584775"/>
            </a:xfrm>
            <a:prstGeom prst="rect">
              <a:avLst/>
            </a:prstGeom>
            <a:noFill/>
          </p:spPr>
          <p:txBody>
            <a:bodyPr wrap="square" rtlCol="0">
              <a:spAutoFit/>
            </a:bodyPr>
            <a:lstStyle/>
            <a:p>
              <a:r>
                <a:rPr lang="zh-CN" altLang="en-US" dirty="0"/>
                <a:t>释放</a:t>
              </a:r>
              <a:r>
                <a:rPr lang="en-US" altLang="zh-CN" dirty="0" err="1"/>
                <a:t>trapframe</a:t>
              </a:r>
              <a:r>
                <a:rPr lang="zh-CN" altLang="en-US" dirty="0"/>
                <a:t>，子线程的用户栈由父进程在</a:t>
              </a:r>
              <a:r>
                <a:rPr lang="en-US" altLang="zh-CN" dirty="0" err="1"/>
                <a:t>thread_join</a:t>
              </a:r>
              <a:r>
                <a:rPr lang="en-US" altLang="zh-CN" dirty="0"/>
                <a:t>()</a:t>
              </a:r>
              <a:r>
                <a:rPr lang="zh-CN" altLang="en-US" dirty="0"/>
                <a:t>中释放。</a:t>
              </a:r>
            </a:p>
          </p:txBody>
        </p:sp>
        <p:cxnSp>
          <p:nvCxnSpPr>
            <p:cNvPr id="8" name="直接箭头连接符 7">
              <a:extLst>
                <a:ext uri="{FF2B5EF4-FFF2-40B4-BE49-F238E27FC236}">
                  <a16:creationId xmlns:a16="http://schemas.microsoft.com/office/drawing/2014/main" id="{417DAE73-F268-6A30-A0DD-81AF5F83B09D}"/>
                </a:ext>
              </a:extLst>
            </p:cNvPr>
            <p:cNvCxnSpPr>
              <a:cxnSpLocks/>
              <a:stCxn id="7" idx="2"/>
              <a:endCxn id="6" idx="0"/>
            </p:cNvCxnSpPr>
            <p:nvPr/>
          </p:nvCxnSpPr>
          <p:spPr bwMode="auto">
            <a:xfrm flipH="1">
              <a:off x="3904915" y="63628"/>
              <a:ext cx="1796392" cy="3512009"/>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159077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26680C-5EF1-4B8A-148A-0654CDE4CF7C}"/>
              </a:ext>
            </a:extLst>
          </p:cNvPr>
          <p:cNvSpPr>
            <a:spLocks noGrp="1"/>
          </p:cNvSpPr>
          <p:nvPr>
            <p:ph idx="1"/>
          </p:nvPr>
        </p:nvSpPr>
        <p:spPr>
          <a:xfrm>
            <a:off x="684530" y="1125857"/>
            <a:ext cx="8271510" cy="4895323"/>
          </a:xfrm>
        </p:spPr>
        <p:txBody>
          <a:bodyPr/>
          <a:lstStyle/>
          <a:p>
            <a:r>
              <a:rPr lang="zh-CN" altLang="en-US" sz="2400" dirty="0"/>
              <a:t>将上述核心函数</a:t>
            </a:r>
            <a:r>
              <a:rPr lang="en-GB" altLang="zh-CN" sz="2400" dirty="0"/>
              <a:t>join()</a:t>
            </a:r>
            <a:r>
              <a:rPr lang="zh-CN" altLang="en-US" sz="2400" dirty="0"/>
              <a:t>封装成系统调用</a:t>
            </a:r>
            <a:endParaRPr lang="en-US" altLang="zh-CN" sz="2400" dirty="0"/>
          </a:p>
          <a:p>
            <a:pPr lvl="1"/>
            <a:r>
              <a:rPr lang="en-US" altLang="zh-CN" sz="2000" dirty="0" err="1"/>
              <a:t>sys_join</a:t>
            </a:r>
            <a:r>
              <a:rPr lang="en-US" altLang="zh-CN" sz="2000" dirty="0"/>
              <a:t>()</a:t>
            </a:r>
            <a:r>
              <a:rPr lang="zh-CN" altLang="en-US" sz="2000" dirty="0"/>
              <a:t>：</a:t>
            </a:r>
            <a:endParaRPr lang="en-GB" altLang="zh-CN" sz="2000" dirty="0"/>
          </a:p>
          <a:p>
            <a:pPr lvl="1"/>
            <a:endParaRPr lang="en-GB" altLang="zh-CN" sz="2000" dirty="0"/>
          </a:p>
          <a:p>
            <a:pPr lvl="1"/>
            <a:endParaRPr lang="en-GB" altLang="zh-CN" sz="2000" dirty="0"/>
          </a:p>
          <a:p>
            <a:pPr lvl="1"/>
            <a:endParaRPr lang="en-GB" altLang="zh-CN" sz="2000" dirty="0"/>
          </a:p>
          <a:p>
            <a:pPr lvl="1"/>
            <a:endParaRPr lang="en-US" altLang="zh-CN" sz="2000" dirty="0"/>
          </a:p>
          <a:p>
            <a:pPr lvl="1"/>
            <a:r>
              <a:rPr lang="zh-CN" altLang="en-US" sz="2000" dirty="0"/>
              <a:t>修改</a:t>
            </a:r>
            <a:r>
              <a:rPr lang="en-US" altLang="zh-CN" sz="2000" dirty="0" err="1"/>
              <a:t>proc.c</a:t>
            </a:r>
            <a:r>
              <a:rPr lang="zh-CN" altLang="en-US" sz="2000" dirty="0"/>
              <a:t>的</a:t>
            </a:r>
            <a:r>
              <a:rPr lang="en-US" altLang="zh-CN" sz="2000" dirty="0"/>
              <a:t>exit(): </a:t>
            </a:r>
            <a:r>
              <a:rPr lang="zh-CN" altLang="en-US" sz="2000" dirty="0"/>
              <a:t>子线程退出的时候需要唤醒对应的主线程</a:t>
            </a:r>
          </a:p>
        </p:txBody>
      </p:sp>
      <p:sp>
        <p:nvSpPr>
          <p:cNvPr id="2" name="文本框 1">
            <a:extLst>
              <a:ext uri="{FF2B5EF4-FFF2-40B4-BE49-F238E27FC236}">
                <a16:creationId xmlns:a16="http://schemas.microsoft.com/office/drawing/2014/main" id="{7B4F2D42-1763-EA8D-5B9F-13074ED5BD95}"/>
              </a:ext>
            </a:extLst>
          </p:cNvPr>
          <p:cNvSpPr txBox="1"/>
          <p:nvPr/>
        </p:nvSpPr>
        <p:spPr>
          <a:xfrm>
            <a:off x="1403780" y="1988900"/>
            <a:ext cx="7200500" cy="1292662"/>
          </a:xfrm>
          <a:prstGeom prst="rect">
            <a:avLst/>
          </a:prstGeom>
          <a:noFill/>
        </p:spPr>
        <p:txBody>
          <a:bodyPr wrap="square">
            <a:spAutoFit/>
          </a:bodyPr>
          <a:lstStyle/>
          <a:p>
            <a:pPr indent="266700" algn="ct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4-4 </a:t>
            </a:r>
            <a:r>
              <a:rPr lang="en-US" altLang="zh-CN" b="1" dirty="0" err="1">
                <a:effectLst/>
                <a:latin typeface="Calibri" panose="020F0502020204030204" pitchFamily="34" charset="0"/>
                <a:ea typeface="宋体" panose="02010600030101010101" pitchFamily="2" charset="-122"/>
                <a:cs typeface="Times New Roman" panose="02020603050405020304" pitchFamily="18" charset="0"/>
              </a:rPr>
              <a:t>sys_</a:t>
            </a:r>
            <a:r>
              <a:rPr lang="en-US" altLang="zh-CN" b="1" dirty="0" err="1">
                <a:latin typeface="Calibri" panose="020F0502020204030204" pitchFamily="34" charset="0"/>
                <a:ea typeface="宋体" panose="02010600030101010101" pitchFamily="2" charset="-122"/>
                <a:cs typeface="Times New Roman" panose="02020603050405020304" pitchFamily="18" charset="0"/>
              </a:rPr>
              <a:t>join</a:t>
            </a:r>
            <a:r>
              <a:rPr lang="en-GB" altLang="zh-CN" b="1" dirty="0">
                <a:effectLst/>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uint64 </a:t>
            </a:r>
            <a:r>
              <a:rPr lang="en-US" altLang="zh-CN" dirty="0" err="1">
                <a:latin typeface="楷体" panose="02010609060101010101" pitchFamily="49" charset="-122"/>
                <a:ea typeface="楷体" panose="02010609060101010101" pitchFamily="49" charset="-122"/>
                <a:cs typeface="Times New Roman" panose="02020603050405020304" pitchFamily="18" charset="0"/>
              </a:rPr>
              <a:t>sys_join</a:t>
            </a:r>
            <a:r>
              <a:rPr lang="en-US" altLang="zh-CN" dirty="0">
                <a:latin typeface="楷体" panose="02010609060101010101" pitchFamily="49" charset="-122"/>
                <a:ea typeface="楷体" panose="02010609060101010101" pitchFamily="49" charset="-122"/>
                <a:cs typeface="Times New Roman" panose="02020603050405020304" pitchFamily="18" charset="0"/>
              </a:rPr>
              <a:t>(void){</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return (uint64)join();</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endParaRPr lang="en-US" altLang="zh-CN" sz="14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92E3705F-F4D2-B8C2-41C2-2AA04CAA612C}"/>
              </a:ext>
            </a:extLst>
          </p:cNvPr>
          <p:cNvSpPr txBox="1"/>
          <p:nvPr/>
        </p:nvSpPr>
        <p:spPr>
          <a:xfrm>
            <a:off x="1403780" y="4009316"/>
            <a:ext cx="7200500" cy="1292662"/>
          </a:xfrm>
          <a:prstGeom prst="rect">
            <a:avLst/>
          </a:prstGeom>
          <a:noFill/>
        </p:spPr>
        <p:txBody>
          <a:bodyPr wrap="square">
            <a:spAutoFit/>
          </a:bodyPr>
          <a:lstStyle/>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Parent might be sleeping in join().</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if(p-&gt;parent==0 &amp;&amp; p-&gt;</a:t>
            </a:r>
            <a:r>
              <a:rPr lang="en-US" altLang="zh-CN" dirty="0" err="1">
                <a:latin typeface="楷体" panose="02010609060101010101" pitchFamily="49" charset="-122"/>
                <a:ea typeface="楷体" panose="02010609060101010101" pitchFamily="49" charset="-122"/>
                <a:cs typeface="Times New Roman" panose="02020603050405020304" pitchFamily="18" charset="0"/>
              </a:rPr>
              <a:t>pthread</a:t>
            </a:r>
            <a:r>
              <a:rPr lang="en-US" altLang="zh-CN" dirty="0">
                <a:latin typeface="楷体" panose="02010609060101010101" pitchFamily="49" charset="-122"/>
                <a:ea typeface="楷体" panose="02010609060101010101" pitchFamily="49" charset="-122"/>
                <a:cs typeface="Times New Roman" panose="02020603050405020304" pitchFamily="18" charset="0"/>
              </a:rPr>
              <a:t>!=0)</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wakeup(p-&gt;</a:t>
            </a:r>
            <a:r>
              <a:rPr lang="en-US" altLang="zh-CN" dirty="0" err="1">
                <a:latin typeface="楷体" panose="02010609060101010101" pitchFamily="49" charset="-122"/>
                <a:ea typeface="楷体" panose="02010609060101010101" pitchFamily="49" charset="-122"/>
                <a:cs typeface="Times New Roman" panose="02020603050405020304" pitchFamily="18" charset="0"/>
              </a:rPr>
              <a:t>pthread</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else wakeup(p-&gt;parent);</a:t>
            </a:r>
          </a:p>
          <a:p>
            <a:pPr marL="342900" lvl="0" indent="-342900" algn="just">
              <a:buFont typeface="+mj-lt"/>
              <a:buAutoNum type="arabicPeriod"/>
            </a:pPr>
            <a:endParaRPr lang="en-US" altLang="zh-CN" sz="1400"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17" name="组合 16">
            <a:extLst>
              <a:ext uri="{FF2B5EF4-FFF2-40B4-BE49-F238E27FC236}">
                <a16:creationId xmlns:a16="http://schemas.microsoft.com/office/drawing/2014/main" id="{A9B10353-A45C-609C-557F-2B6B4CAB5D3F}"/>
              </a:ext>
            </a:extLst>
          </p:cNvPr>
          <p:cNvGrpSpPr/>
          <p:nvPr/>
        </p:nvGrpSpPr>
        <p:grpSpPr>
          <a:xfrm>
            <a:off x="1757583" y="4293060"/>
            <a:ext cx="5805039" cy="1631216"/>
            <a:chOff x="-498038" y="5282611"/>
            <a:chExt cx="5805039" cy="1631216"/>
          </a:xfrm>
        </p:grpSpPr>
        <p:sp>
          <p:nvSpPr>
            <p:cNvPr id="18" name="矩形: 圆角 17">
              <a:extLst>
                <a:ext uri="{FF2B5EF4-FFF2-40B4-BE49-F238E27FC236}">
                  <a16:creationId xmlns:a16="http://schemas.microsoft.com/office/drawing/2014/main" id="{13FDED0C-BF54-3E87-4CFE-8F5067AA1EC7}"/>
                </a:ext>
              </a:extLst>
            </p:cNvPr>
            <p:cNvSpPr/>
            <p:nvPr/>
          </p:nvSpPr>
          <p:spPr bwMode="auto">
            <a:xfrm>
              <a:off x="-498038" y="5282611"/>
              <a:ext cx="3534468" cy="576040"/>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9" name="文本框 18">
              <a:extLst>
                <a:ext uri="{FF2B5EF4-FFF2-40B4-BE49-F238E27FC236}">
                  <a16:creationId xmlns:a16="http://schemas.microsoft.com/office/drawing/2014/main" id="{8AE8962D-46B7-6E43-2E2F-B8CB50BC512C}"/>
                </a:ext>
              </a:extLst>
            </p:cNvPr>
            <p:cNvSpPr txBox="1"/>
            <p:nvPr/>
          </p:nvSpPr>
          <p:spPr>
            <a:xfrm>
              <a:off x="3396455" y="6575273"/>
              <a:ext cx="1910546" cy="338554"/>
            </a:xfrm>
            <a:prstGeom prst="rect">
              <a:avLst/>
            </a:prstGeom>
            <a:noFill/>
          </p:spPr>
          <p:txBody>
            <a:bodyPr wrap="square" rtlCol="0">
              <a:spAutoFit/>
            </a:bodyPr>
            <a:lstStyle/>
            <a:p>
              <a:r>
                <a:rPr lang="zh-CN" altLang="en-US" dirty="0"/>
                <a:t>子线程唤醒父线程</a:t>
              </a:r>
            </a:p>
          </p:txBody>
        </p:sp>
        <p:cxnSp>
          <p:nvCxnSpPr>
            <p:cNvPr id="20" name="直接箭头连接符 19">
              <a:extLst>
                <a:ext uri="{FF2B5EF4-FFF2-40B4-BE49-F238E27FC236}">
                  <a16:creationId xmlns:a16="http://schemas.microsoft.com/office/drawing/2014/main" id="{5339D545-1E32-A727-063D-DE1F500F8EF1}"/>
                </a:ext>
              </a:extLst>
            </p:cNvPr>
            <p:cNvCxnSpPr>
              <a:cxnSpLocks/>
              <a:stCxn id="19" idx="0"/>
              <a:endCxn id="18" idx="3"/>
            </p:cNvCxnSpPr>
            <p:nvPr/>
          </p:nvCxnSpPr>
          <p:spPr bwMode="auto">
            <a:xfrm flipH="1" flipV="1">
              <a:off x="3036430" y="5570631"/>
              <a:ext cx="1315298" cy="1004642"/>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217278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26680C-5EF1-4B8A-148A-0654CDE4CF7C}"/>
              </a:ext>
            </a:extLst>
          </p:cNvPr>
          <p:cNvSpPr>
            <a:spLocks noGrp="1"/>
          </p:cNvSpPr>
          <p:nvPr>
            <p:ph idx="1"/>
          </p:nvPr>
        </p:nvSpPr>
        <p:spPr>
          <a:xfrm>
            <a:off x="684530" y="1125857"/>
            <a:ext cx="8271510" cy="4895323"/>
          </a:xfrm>
        </p:spPr>
        <p:txBody>
          <a:bodyPr/>
          <a:lstStyle/>
          <a:p>
            <a:r>
              <a:rPr lang="zh-CN" altLang="en-US" sz="2400" dirty="0"/>
              <a:t>用户态函数</a:t>
            </a:r>
            <a:endParaRPr lang="en-US" altLang="zh-CN" sz="2400" dirty="0"/>
          </a:p>
          <a:p>
            <a:pPr lvl="1"/>
            <a:r>
              <a:rPr lang="en-US" altLang="zh-CN" sz="2000" dirty="0" err="1"/>
              <a:t>sys_clone</a:t>
            </a:r>
            <a:r>
              <a:rPr lang="en-US" altLang="zh-CN" sz="2000" dirty="0"/>
              <a:t>()</a:t>
            </a:r>
            <a:r>
              <a:rPr lang="zh-CN" altLang="en-US" sz="2000" dirty="0"/>
              <a:t>和</a:t>
            </a:r>
            <a:r>
              <a:rPr lang="en-US" altLang="zh-CN" sz="2000" dirty="0" err="1"/>
              <a:t>sys_join</a:t>
            </a:r>
            <a:r>
              <a:rPr lang="en-US" altLang="zh-CN" sz="2000" dirty="0"/>
              <a:t>()</a:t>
            </a:r>
            <a:r>
              <a:rPr lang="zh-CN" altLang="en-US" sz="2000" dirty="0"/>
              <a:t>两个系统调用还需要封装成用户态可调用的函数，例如可以是同名的</a:t>
            </a:r>
            <a:r>
              <a:rPr lang="en-US" altLang="zh-CN" sz="2000" dirty="0"/>
              <a:t>clone()</a:t>
            </a:r>
            <a:r>
              <a:rPr lang="zh-CN" altLang="en-US" sz="2000" dirty="0"/>
              <a:t>和</a:t>
            </a:r>
            <a:r>
              <a:rPr lang="en-US" altLang="zh-CN" sz="2000" dirty="0"/>
              <a:t>join()</a:t>
            </a:r>
            <a:r>
              <a:rPr lang="zh-CN" altLang="en-US" sz="2000" dirty="0"/>
              <a:t>，经过编译链接形成库供应用程序调用。系统调用如何封装成用户态可调用函数的内容在初级实验和系统调用章节已经讨论过，此处不再赘述。</a:t>
            </a:r>
            <a:endParaRPr lang="en-GB" altLang="zh-CN" sz="2000" dirty="0"/>
          </a:p>
          <a:p>
            <a:pPr lvl="1"/>
            <a:endParaRPr lang="en-GB" altLang="zh-CN" sz="2000" dirty="0"/>
          </a:p>
          <a:p>
            <a:pPr lvl="1"/>
            <a:endParaRPr lang="en-GB" altLang="zh-CN" sz="2000" dirty="0"/>
          </a:p>
          <a:p>
            <a:pPr lvl="1"/>
            <a:endParaRPr lang="en-US" altLang="zh-CN" sz="2000" dirty="0"/>
          </a:p>
        </p:txBody>
      </p:sp>
    </p:spTree>
    <p:extLst>
      <p:ext uri="{BB962C8B-B14F-4D97-AF65-F5344CB8AC3E}">
        <p14:creationId xmlns:p14="http://schemas.microsoft.com/office/powerpoint/2010/main" val="157694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26680C-5EF1-4B8A-148A-0654CDE4CF7C}"/>
              </a:ext>
            </a:extLst>
          </p:cNvPr>
          <p:cNvSpPr>
            <a:spLocks noGrp="1"/>
          </p:cNvSpPr>
          <p:nvPr>
            <p:ph idx="1"/>
          </p:nvPr>
        </p:nvSpPr>
        <p:spPr>
          <a:xfrm>
            <a:off x="684530" y="1125857"/>
            <a:ext cx="8271510" cy="4895323"/>
          </a:xfrm>
        </p:spPr>
        <p:txBody>
          <a:bodyPr/>
          <a:lstStyle/>
          <a:p>
            <a:r>
              <a:rPr lang="zh-CN" altLang="en-US" sz="2400" dirty="0"/>
              <a:t>线程库</a:t>
            </a:r>
            <a:r>
              <a:rPr lang="en-US" altLang="zh-CN" sz="2400" dirty="0" err="1"/>
              <a:t>uthread.c</a:t>
            </a:r>
            <a:r>
              <a:rPr lang="zh-CN" altLang="en-US" sz="2400" dirty="0"/>
              <a:t>的实现</a:t>
            </a:r>
            <a:endParaRPr lang="en-US" altLang="zh-CN" sz="2400" dirty="0"/>
          </a:p>
          <a:p>
            <a:pPr lvl="1"/>
            <a:r>
              <a:rPr lang="en-GB" altLang="zh-CN" sz="2000" dirty="0" err="1"/>
              <a:t>thread_create</a:t>
            </a:r>
            <a:r>
              <a:rPr lang="en-GB" altLang="zh-CN" sz="2000" dirty="0"/>
              <a:t>()</a:t>
            </a:r>
            <a:r>
              <a:rPr lang="zh-CN" altLang="en-US" sz="2000" dirty="0"/>
              <a:t>用于创建子线程</a:t>
            </a:r>
            <a:endParaRPr lang="en-US" altLang="zh-CN" sz="2000" dirty="0"/>
          </a:p>
          <a:p>
            <a:pPr lvl="2"/>
            <a:r>
              <a:rPr lang="zh-CN" altLang="en-US" sz="1600" dirty="0"/>
              <a:t>通过</a:t>
            </a:r>
            <a:r>
              <a:rPr lang="en-US" altLang="zh-CN" sz="1600" dirty="0" err="1"/>
              <a:t>add_thread</a:t>
            </a:r>
            <a:r>
              <a:rPr lang="en-US" altLang="zh-CN" sz="1600" dirty="0"/>
              <a:t>()</a:t>
            </a:r>
            <a:r>
              <a:rPr lang="zh-CN" altLang="en-US" sz="1600" dirty="0"/>
              <a:t>将线程记录在数组</a:t>
            </a:r>
            <a:r>
              <a:rPr lang="en-US" altLang="zh-CN" sz="1600" dirty="0"/>
              <a:t>threads[NTHREAD]</a:t>
            </a:r>
            <a:r>
              <a:rPr lang="zh-CN" altLang="en-US" sz="1600" dirty="0"/>
              <a:t>中</a:t>
            </a:r>
            <a:endParaRPr lang="en-US" altLang="zh-CN" sz="1600" dirty="0"/>
          </a:p>
          <a:p>
            <a:pPr lvl="1"/>
            <a:r>
              <a:rPr lang="en-GB" altLang="zh-CN" sz="2000" dirty="0" err="1"/>
              <a:t>thread_join</a:t>
            </a:r>
            <a:r>
              <a:rPr lang="en-GB" altLang="zh-CN" sz="2000" dirty="0"/>
              <a:t>()</a:t>
            </a:r>
            <a:r>
              <a:rPr lang="zh-CN" altLang="en-US" sz="2000" dirty="0"/>
              <a:t>用于等待子线程结束</a:t>
            </a:r>
            <a:endParaRPr lang="en-US" altLang="zh-CN" sz="2000" dirty="0"/>
          </a:p>
          <a:p>
            <a:pPr lvl="2"/>
            <a:r>
              <a:rPr lang="zh-CN" altLang="en-US" sz="1600" dirty="0"/>
              <a:t>通过</a:t>
            </a:r>
            <a:r>
              <a:rPr lang="en-GB" altLang="zh-CN" sz="1600" dirty="0" err="1"/>
              <a:t>remove_thread</a:t>
            </a:r>
            <a:r>
              <a:rPr lang="en-GB" altLang="zh-CN" sz="1600" dirty="0"/>
              <a:t>()</a:t>
            </a:r>
            <a:r>
              <a:rPr lang="zh-CN" altLang="en-US" sz="1600" dirty="0"/>
              <a:t>从线程数组</a:t>
            </a:r>
            <a:r>
              <a:rPr lang="en-GB" altLang="zh-CN" sz="1600" dirty="0"/>
              <a:t>threads[NTHREAD]</a:t>
            </a:r>
            <a:r>
              <a:rPr lang="zh-CN" altLang="en-US" sz="1600" dirty="0"/>
              <a:t>中删除</a:t>
            </a:r>
            <a:endParaRPr lang="en-GB" altLang="zh-CN" sz="1600" dirty="0"/>
          </a:p>
          <a:p>
            <a:pPr lvl="1"/>
            <a:endParaRPr lang="en-GB" altLang="zh-CN" sz="2000" dirty="0"/>
          </a:p>
          <a:p>
            <a:pPr lvl="1"/>
            <a:endParaRPr lang="en-GB" altLang="zh-CN" sz="2000" dirty="0"/>
          </a:p>
          <a:p>
            <a:pPr lvl="1"/>
            <a:endParaRPr lang="en-US" altLang="zh-CN" sz="2000" dirty="0"/>
          </a:p>
        </p:txBody>
      </p:sp>
      <p:sp>
        <p:nvSpPr>
          <p:cNvPr id="4" name="标题 1">
            <a:extLst>
              <a:ext uri="{FF2B5EF4-FFF2-40B4-BE49-F238E27FC236}">
                <a16:creationId xmlns:a16="http://schemas.microsoft.com/office/drawing/2014/main" id="{03FE3C07-16B1-2C7C-8FC7-AA9B83A57AC4}"/>
              </a:ext>
            </a:extLst>
          </p:cNvPr>
          <p:cNvSpPr>
            <a:spLocks noGrp="1"/>
          </p:cNvSpPr>
          <p:nvPr>
            <p:ph type="title"/>
          </p:nvPr>
        </p:nvSpPr>
        <p:spPr>
          <a:xfrm>
            <a:off x="684530" y="385467"/>
            <a:ext cx="8260080" cy="523220"/>
          </a:xfrm>
        </p:spPr>
        <p:txBody>
          <a:bodyPr/>
          <a:lstStyle/>
          <a:p>
            <a:r>
              <a:rPr lang="en-US" altLang="zh-CN" sz="2800" dirty="0"/>
              <a:t>4.1.3.	</a:t>
            </a:r>
            <a:r>
              <a:rPr lang="zh-CN" altLang="en-US" sz="2800" dirty="0"/>
              <a:t>线程库的实现</a:t>
            </a:r>
          </a:p>
        </p:txBody>
      </p:sp>
      <p:sp>
        <p:nvSpPr>
          <p:cNvPr id="2" name="文本框 1">
            <a:extLst>
              <a:ext uri="{FF2B5EF4-FFF2-40B4-BE49-F238E27FC236}">
                <a16:creationId xmlns:a16="http://schemas.microsoft.com/office/drawing/2014/main" id="{E5D6D343-355D-669E-CB6D-888F87A47286}"/>
              </a:ext>
            </a:extLst>
          </p:cNvPr>
          <p:cNvSpPr txBox="1"/>
          <p:nvPr/>
        </p:nvSpPr>
        <p:spPr>
          <a:xfrm>
            <a:off x="1173570" y="2945141"/>
            <a:ext cx="5832405" cy="3293209"/>
          </a:xfrm>
          <a:prstGeom prst="rect">
            <a:avLst/>
          </a:prstGeom>
          <a:noFill/>
        </p:spPr>
        <p:txBody>
          <a:bodyPr wrap="square">
            <a:spAutoFit/>
          </a:bodyPr>
          <a:lstStyle/>
          <a:p>
            <a:pPr indent="266700" algn="ctr"/>
            <a:r>
              <a:rPr lang="zh-CN" altLang="en-US" b="1" dirty="0">
                <a:effectLst/>
                <a:latin typeface="Calibri" panose="020F0502020204030204" pitchFamily="34" charset="0"/>
                <a:ea typeface="宋体" panose="02010600030101010101" pitchFamily="2" charset="-122"/>
                <a:cs typeface="Times New Roman" panose="02020603050405020304" pitchFamily="18" charset="0"/>
              </a:rPr>
              <a:t>代码</a:t>
            </a:r>
            <a:r>
              <a:rPr lang="en-US" altLang="zh-CN" b="1" dirty="0">
                <a:effectLst/>
                <a:latin typeface="Calibri" panose="020F0502020204030204" pitchFamily="34" charset="0"/>
                <a:ea typeface="宋体" panose="02010600030101010101" pitchFamily="2" charset="-122"/>
                <a:cs typeface="Times New Roman" panose="02020603050405020304" pitchFamily="18" charset="0"/>
              </a:rPr>
              <a:t>4-5 </a:t>
            </a:r>
            <a:r>
              <a:rPr lang="en-US" altLang="zh-CN" b="1" dirty="0" err="1">
                <a:effectLst/>
                <a:latin typeface="Calibri" panose="020F0502020204030204" pitchFamily="34" charset="0"/>
                <a:ea typeface="宋体" panose="02010600030101010101" pitchFamily="2" charset="-122"/>
                <a:cs typeface="Times New Roman" panose="02020603050405020304" pitchFamily="18" charset="0"/>
              </a:rPr>
              <a:t>uthread.c</a:t>
            </a:r>
            <a:endParaRPr lang="en-GB" altLang="zh-CN" b="1"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#include "kernel/</a:t>
            </a:r>
            <a:r>
              <a:rPr lang="en-US" altLang="zh-CN" dirty="0" err="1">
                <a:latin typeface="楷体" panose="02010609060101010101" pitchFamily="49" charset="-122"/>
                <a:ea typeface="楷体" panose="02010609060101010101" pitchFamily="49" charset="-122"/>
                <a:cs typeface="Times New Roman" panose="02020603050405020304" pitchFamily="18" charset="0"/>
              </a:rPr>
              <a:t>types.h</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#include "user/</a:t>
            </a:r>
            <a:r>
              <a:rPr lang="en-US" altLang="zh-CN" dirty="0" err="1">
                <a:latin typeface="楷体" panose="02010609060101010101" pitchFamily="49" charset="-122"/>
                <a:ea typeface="楷体" panose="02010609060101010101" pitchFamily="49" charset="-122"/>
                <a:cs typeface="Times New Roman" panose="02020603050405020304" pitchFamily="18" charset="0"/>
              </a:rPr>
              <a:t>user.h</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r>
              <a:rPr lang="zh-CN" altLang="en-US" dirty="0">
                <a:latin typeface="楷体" panose="02010609060101010101" pitchFamily="49" charset="-122"/>
                <a:ea typeface="楷体" panose="02010609060101010101" pitchFamily="49" charset="-122"/>
                <a:cs typeface="Times New Roman" panose="02020603050405020304" pitchFamily="18" charset="0"/>
              </a:rPr>
              <a:t>一个进程的最大线程数 </a:t>
            </a:r>
            <a:r>
              <a:rPr lang="en-US" altLang="zh-CN" dirty="0">
                <a:latin typeface="楷体" panose="02010609060101010101" pitchFamily="49" charset="-122"/>
                <a:ea typeface="楷体" panose="02010609060101010101" pitchFamily="49" charset="-122"/>
                <a:cs typeface="Times New Roman" panose="02020603050405020304" pitchFamily="18" charset="0"/>
              </a:rPr>
              <a:t>(</a:t>
            </a:r>
            <a:r>
              <a:rPr lang="zh-CN" altLang="en-US" dirty="0">
                <a:latin typeface="楷体" panose="02010609060101010101" pitchFamily="49" charset="-122"/>
                <a:ea typeface="楷体" panose="02010609060101010101" pitchFamily="49" charset="-122"/>
                <a:cs typeface="Times New Roman" panose="02020603050405020304" pitchFamily="18" charset="0"/>
              </a:rPr>
              <a:t>不包括主线程</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#define NTHREAD 4</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#define PGSIZE  4096</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struct {</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int </a:t>
            </a:r>
            <a:r>
              <a:rPr lang="en-US" altLang="zh-CN" dirty="0" err="1">
                <a:latin typeface="楷体" panose="02010609060101010101" pitchFamily="49" charset="-122"/>
                <a:ea typeface="楷体" panose="02010609060101010101" pitchFamily="49" charset="-122"/>
                <a:cs typeface="Times New Roman" panose="02020603050405020304" pitchFamily="18" charset="0"/>
              </a:rPr>
              <a:t>pid</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void* </a:t>
            </a:r>
            <a:r>
              <a:rPr lang="en-US" altLang="zh-CN" dirty="0" err="1">
                <a:latin typeface="楷体" panose="02010609060101010101" pitchFamily="49" charset="-122"/>
                <a:ea typeface="楷体" panose="02010609060101010101" pitchFamily="49" charset="-122"/>
                <a:cs typeface="Times New Roman" panose="02020603050405020304" pitchFamily="18" charset="0"/>
              </a:rPr>
              <a:t>ustack</a:t>
            </a:r>
            <a:r>
              <a:rPr lang="en-US" altLang="zh-CN" dirty="0">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int used;</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threads[NTHREAD]; // TCB </a:t>
            </a:r>
            <a:r>
              <a:rPr lang="zh-CN" altLang="en-US" dirty="0">
                <a:latin typeface="楷体" panose="02010609060101010101" pitchFamily="49" charset="-122"/>
                <a:ea typeface="楷体" panose="02010609060101010101" pitchFamily="49" charset="-122"/>
                <a:cs typeface="Times New Roman" panose="02020603050405020304" pitchFamily="18" charset="0"/>
              </a:rPr>
              <a:t>表</a:t>
            </a:r>
          </a:p>
          <a:p>
            <a:pPr marL="342900" lvl="0" indent="-342900" algn="just">
              <a:buFont typeface="+mj-lt"/>
              <a:buAutoNum type="arabicPeriod"/>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p>
          <a:p>
            <a:pPr marL="342900" lvl="0" indent="-342900" algn="just">
              <a:buFont typeface="+mj-lt"/>
              <a:buAutoNum type="arabicPeriod"/>
            </a:pP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5" name="组合 4">
            <a:extLst>
              <a:ext uri="{FF2B5EF4-FFF2-40B4-BE49-F238E27FC236}">
                <a16:creationId xmlns:a16="http://schemas.microsoft.com/office/drawing/2014/main" id="{D99A9108-BDF0-E2B0-9984-2725B3C417BF}"/>
              </a:ext>
            </a:extLst>
          </p:cNvPr>
          <p:cNvGrpSpPr/>
          <p:nvPr/>
        </p:nvGrpSpPr>
        <p:grpSpPr>
          <a:xfrm>
            <a:off x="1691800" y="4269784"/>
            <a:ext cx="6461651" cy="1462360"/>
            <a:chOff x="1924777" y="2369482"/>
            <a:chExt cx="6461651" cy="1462360"/>
          </a:xfrm>
        </p:grpSpPr>
        <p:sp>
          <p:nvSpPr>
            <p:cNvPr id="6" name="矩形: 圆角 5">
              <a:extLst>
                <a:ext uri="{FF2B5EF4-FFF2-40B4-BE49-F238E27FC236}">
                  <a16:creationId xmlns:a16="http://schemas.microsoft.com/office/drawing/2014/main" id="{65112B47-5878-BF62-1008-90AC9332FB27}"/>
                </a:ext>
              </a:extLst>
            </p:cNvPr>
            <p:cNvSpPr/>
            <p:nvPr/>
          </p:nvSpPr>
          <p:spPr bwMode="auto">
            <a:xfrm>
              <a:off x="1924777" y="3573010"/>
              <a:ext cx="3096215" cy="258832"/>
            </a:xfrm>
            <a:prstGeom prst="roundRect">
              <a:avLst/>
            </a:prstGeom>
            <a:noFill/>
            <a:ln w="22225" cap="flat" cmpd="sng" algn="ctr">
              <a:solidFill>
                <a:srgbClr val="00B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786B76AA-EB21-B942-A037-98F8C9BA4903}"/>
                </a:ext>
              </a:extLst>
            </p:cNvPr>
            <p:cNvSpPr txBox="1"/>
            <p:nvPr/>
          </p:nvSpPr>
          <p:spPr>
            <a:xfrm>
              <a:off x="5741041" y="2369482"/>
              <a:ext cx="2645387" cy="338554"/>
            </a:xfrm>
            <a:prstGeom prst="rect">
              <a:avLst/>
            </a:prstGeom>
            <a:noFill/>
          </p:spPr>
          <p:txBody>
            <a:bodyPr wrap="square" rtlCol="0">
              <a:spAutoFit/>
            </a:bodyPr>
            <a:lstStyle/>
            <a:p>
              <a:r>
                <a:rPr lang="zh-CN" altLang="en-US" dirty="0"/>
                <a:t>存放所有子线程的基本信息</a:t>
              </a:r>
            </a:p>
          </p:txBody>
        </p:sp>
        <p:cxnSp>
          <p:nvCxnSpPr>
            <p:cNvPr id="8" name="直接箭头连接符 7">
              <a:extLst>
                <a:ext uri="{FF2B5EF4-FFF2-40B4-BE49-F238E27FC236}">
                  <a16:creationId xmlns:a16="http://schemas.microsoft.com/office/drawing/2014/main" id="{79E3E076-522F-CA4F-F0CD-E9A2E0E90BD1}"/>
                </a:ext>
              </a:extLst>
            </p:cNvPr>
            <p:cNvCxnSpPr>
              <a:cxnSpLocks/>
              <a:stCxn id="7" idx="2"/>
              <a:endCxn id="6" idx="0"/>
            </p:cNvCxnSpPr>
            <p:nvPr/>
          </p:nvCxnSpPr>
          <p:spPr bwMode="auto">
            <a:xfrm flipH="1">
              <a:off x="3472885" y="2708036"/>
              <a:ext cx="3590850" cy="864974"/>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117362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AU" sz="16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AU" sz="16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4107</TotalTime>
  <Pages>44</Pages>
  <Words>8776</Words>
  <Characters>0</Characters>
  <Application>Microsoft Office PowerPoint</Application>
  <DocSecurity>0</DocSecurity>
  <PresentationFormat>全屏显示(4:3)</PresentationFormat>
  <Lines>0</Lines>
  <Paragraphs>1075</Paragraphs>
  <Slides>45</Slides>
  <Notes>32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MS Gothic</vt:lpstr>
      <vt:lpstr>楷体</vt:lpstr>
      <vt:lpstr>宋体</vt:lpstr>
      <vt:lpstr>Arial</vt:lpstr>
      <vt:lpstr>Arial Black</vt:lpstr>
      <vt:lpstr>Calibri</vt:lpstr>
      <vt:lpstr>Cambria</vt:lpstr>
      <vt:lpstr>Corbel</vt:lpstr>
      <vt:lpstr>Times New Roman</vt:lpstr>
      <vt:lpstr>Wingdings</vt:lpstr>
      <vt:lpstr>cod4e</vt:lpstr>
      <vt:lpstr>Chapter 4</vt:lpstr>
      <vt:lpstr>4.1.实现xv6内核线程</vt:lpstr>
      <vt:lpstr>4.1.1. 修改PCB</vt:lpstr>
      <vt:lpstr>4.1.2. sys_clone和sys_join系统调用</vt:lpstr>
      <vt:lpstr>PowerPoint 演示文稿</vt:lpstr>
      <vt:lpstr>PowerPoint 演示文稿</vt:lpstr>
      <vt:lpstr>PowerPoint 演示文稿</vt:lpstr>
      <vt:lpstr>PowerPoint 演示文稿</vt:lpstr>
      <vt:lpstr>4.1.3. 线程库的实现</vt:lpstr>
      <vt:lpstr>PowerPoint 演示文稿</vt:lpstr>
      <vt:lpstr>PowerPoint 演示文稿</vt:lpstr>
      <vt:lpstr>PowerPoint 演示文稿</vt:lpstr>
      <vt:lpstr>PowerPoint 演示文稿</vt:lpstr>
      <vt:lpstr>4.1.4. 测试样例</vt:lpstr>
      <vt:lpstr>4.1.4. 测试样例</vt:lpstr>
      <vt:lpstr>4.2. 文件系统实验</vt:lpstr>
      <vt:lpstr>4.2.1 文件权限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4.2.2 恢复被删除的文件</vt:lpstr>
      <vt:lpstr>PowerPoint 演示文稿</vt:lpstr>
      <vt:lpstr>PowerPoint 演示文稿</vt:lpstr>
      <vt:lpstr>PowerPoint 演示文稿</vt:lpstr>
      <vt:lpstr>PowerPoint 演示文稿</vt:lpstr>
      <vt:lpstr>PowerPoint 演示文稿</vt:lpstr>
      <vt:lpstr>4.3. 虚拟内存</vt:lpstr>
      <vt:lpstr>4.3.1 虚存交换机制</vt:lpstr>
      <vt:lpstr>4.3.1 虚存交换机制</vt:lpstr>
      <vt:lpstr>PowerPoint 演示文稿</vt:lpstr>
      <vt:lpstr>4.3.2 缺页异常</vt:lpstr>
      <vt:lpstr>4.3.2 缺页异常</vt:lpstr>
      <vt:lpstr>PowerPoint 演示文稿</vt:lpstr>
      <vt:lpstr>PowerPoint 演示文稿</vt:lpstr>
      <vt:lpstr>PowerPoint 演示文稿</vt:lpstr>
      <vt:lpstr>PowerPoint 演示文稿</vt:lpstr>
      <vt:lpstr>PowerPoint 演示文稿</vt:lpstr>
      <vt:lpstr>4.3.3 功能验证</vt:lpstr>
      <vt:lpstr>PowerPoint 演示文稿</vt:lpstr>
      <vt:lpstr>PowerPoint 演示文稿</vt:lpstr>
      <vt:lpstr>PowerPoint 演示文稿</vt:lpstr>
    </vt:vector>
  </TitlesOfParts>
  <Company>Ashenden 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dc:title>
  <dc:creator>Peter Ashenden</dc:creator>
  <cp:lastModifiedBy>L6-505</cp:lastModifiedBy>
  <cp:revision>1209</cp:revision>
  <dcterms:created xsi:type="dcterms:W3CDTF">2018-08-21T07:05:32Z</dcterms:created>
  <dcterms:modified xsi:type="dcterms:W3CDTF">2022-12-11T09:28:56Z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