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332" r:id="rId2"/>
    <p:sldId id="335" r:id="rId3"/>
    <p:sldId id="353" r:id="rId4"/>
    <p:sldId id="340" r:id="rId5"/>
    <p:sldId id="361" r:id="rId6"/>
    <p:sldId id="356" r:id="rId7"/>
    <p:sldId id="362" r:id="rId8"/>
    <p:sldId id="342" r:id="rId9"/>
    <p:sldId id="363" r:id="rId10"/>
    <p:sldId id="341" r:id="rId11"/>
    <p:sldId id="343" r:id="rId12"/>
    <p:sldId id="355" r:id="rId13"/>
    <p:sldId id="358" r:id="rId14"/>
    <p:sldId id="365" r:id="rId15"/>
    <p:sldId id="367" r:id="rId16"/>
    <p:sldId id="366" r:id="rId17"/>
    <p:sldId id="360" r:id="rId18"/>
    <p:sldId id="357" r:id="rId19"/>
    <p:sldId id="359" r:id="rId20"/>
    <p:sldId id="354" r:id="rId21"/>
  </p:sldIdLst>
  <p:sldSz cx="9144000" cy="6858000" type="screen4x3"/>
  <p:notesSz cx="9296400" cy="70104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97" autoAdjust="0"/>
    <p:restoredTop sz="94660"/>
  </p:normalViewPr>
  <p:slideViewPr>
    <p:cSldViewPr>
      <p:cViewPr varScale="1">
        <p:scale>
          <a:sx n="87" d="100"/>
          <a:sy n="87" d="100"/>
        </p:scale>
        <p:origin x="117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25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18660-DB4E-41EF-BE81-3D432DF0CAA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FDA94-6BA3-4413-A96D-338B5E1CC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839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8DED7039-2509-4371-A7C5-3CF48EA1285F}" type="datetimeFigureOut">
              <a:rPr lang="en-US"/>
              <a:pPr>
                <a:defRPr/>
              </a:pPr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77988E7B-FDDB-42DA-BE65-92A253C8A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66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F7627C3-E33D-4FC7-AE65-601B16EAD2FA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9829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Agriculture</a:t>
            </a:r>
            <a:r>
              <a:rPr lang="en-US" baseline="0" dirty="0" smtClean="0"/>
              <a:t> – Urban designing – Environmental – Transportation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988E7B-FDDB-42DA-BE65-92A253C8A31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37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Unmanned</a:t>
            </a:r>
            <a:r>
              <a:rPr lang="en-US" baseline="0" dirty="0" smtClean="0"/>
              <a:t> </a:t>
            </a:r>
            <a:r>
              <a:rPr lang="en-US" dirty="0" smtClean="0"/>
              <a:t>Aerial Vehicle – Manned</a:t>
            </a:r>
            <a:r>
              <a:rPr lang="en-US" baseline="0" dirty="0" smtClean="0"/>
              <a:t> </a:t>
            </a:r>
            <a:r>
              <a:rPr lang="en-US" dirty="0" smtClean="0"/>
              <a:t>Aerial Vehicle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988E7B-FDDB-42DA-BE65-92A253C8A31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8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Linear – planner – volumetric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988E7B-FDDB-42DA-BE65-92A253C8A31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05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988E7B-FDDB-42DA-BE65-92A253C8A31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26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988E7B-FDDB-42DA-BE65-92A253C8A31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12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086600" y="6081713"/>
            <a:ext cx="20574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2FF5C-56E3-4BED-976E-1747C9421406}" type="datetime1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2A265-0C02-493A-B4F0-724A4DC88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5B9B7-807F-4330-97C0-B8E1655E7DA7}" type="datetime1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7250A-245D-4D36-80EA-A9956C6C3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335DD-94CA-453D-B795-94562F3325A1}" type="datetime1">
              <a:rPr lang="en-US" smtClean="0"/>
              <a:t>12/5/2017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75F05-7FBC-48B2-8382-45F8C8AF4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86B01-712D-49A1-95D6-EBB76D07E19F}" type="datetime1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3630B-46E2-4769-82E5-0C085DB32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93FDE-5524-46E1-A6F6-20AD8E18F68E}" type="datetime1">
              <a:rPr lang="en-US" smtClean="0"/>
              <a:t>12/5/2017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C59AD-49B4-4BB4-AC1B-EC25D5799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F0D58-E35C-4842-9B10-069DAD145207}" type="datetime1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B85C2-2D9D-46AC-AC21-FA3D0F9DF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C8046-3001-4AB6-92F2-D4875FC5EF84}" type="datetime1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00937-7817-4810-8C24-AC9E59031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99DD3-090D-4E85-98D5-38A16129AF25}" type="datetime1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54A3A-1A0A-4E98-9EA1-E2BF9D234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D9027-8AD8-47FF-94C6-78AEAB3BF726}" type="datetime1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781C4-3145-4B00-B784-8CD806B5F3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2C149-767B-4A02-A8E5-28758E10FF25}" type="datetime1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C8AE6-D46A-43AE-BA9D-5BDC1A146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8A6E4-409B-449E-8483-B13361B3906B}" type="datetime1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7DEBC-1FE9-42F2-B3C0-A859E5A9C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28800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latin typeface="Arial" pitchFamily="34" charset="0"/>
              </a:defRPr>
            </a:lvl1pPr>
            <a:extLst/>
          </a:lstStyle>
          <a:p>
            <a:pPr>
              <a:defRPr/>
            </a:pPr>
            <a:fld id="{AF228131-03BB-4801-90D0-D01E32729099}" type="datetime1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latin typeface="Arial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latin typeface="Arial" pitchFamily="34" charset="0"/>
              </a:defRPr>
            </a:lvl1pPr>
            <a:extLst/>
          </a:lstStyle>
          <a:p>
            <a:pPr>
              <a:defRPr/>
            </a:pPr>
            <a:fld id="{6C27946B-F881-4AA8-B179-083CA141D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3" name="Picture 8"/>
          <p:cNvPicPr>
            <a:picLocks noChangeAspect="1" noChangeArrowheads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7086600" y="6081713"/>
            <a:ext cx="20574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14" r:id="rId2"/>
    <p:sldLayoutId id="2147483820" r:id="rId3"/>
    <p:sldLayoutId id="2147483815" r:id="rId4"/>
    <p:sldLayoutId id="2147483816" r:id="rId5"/>
    <p:sldLayoutId id="2147483817" r:id="rId6"/>
    <p:sldLayoutId id="2147483821" r:id="rId7"/>
    <p:sldLayoutId id="2147483822" r:id="rId8"/>
    <p:sldLayoutId id="2147483823" r:id="rId9"/>
    <p:sldLayoutId id="2147483818" r:id="rId10"/>
    <p:sldLayoutId id="214748382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696200" cy="37338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800" dirty="0"/>
              <a:t>STAT 524</a:t>
            </a:r>
            <a:br>
              <a:rPr lang="en-US" sz="4800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Foliage classification using PCA</a:t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2200" dirty="0" smtClean="0"/>
              <a:t>Fall 2017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2400" dirty="0" err="1" smtClean="0"/>
              <a:t>Behrokh</a:t>
            </a:r>
            <a:r>
              <a:rPr lang="en-US" sz="2400" dirty="0" smtClean="0"/>
              <a:t> </a:t>
            </a:r>
            <a:r>
              <a:rPr lang="en-US" sz="2400" dirty="0" smtClean="0"/>
              <a:t>  </a:t>
            </a:r>
            <a:r>
              <a:rPr lang="en-US" sz="2400" dirty="0" smtClean="0"/>
              <a:t>Siamak</a:t>
            </a:r>
            <a:r>
              <a:rPr lang="en-US" sz="3100" dirty="0" smtClean="0"/>
              <a:t/>
            </a:r>
            <a:br>
              <a:rPr lang="en-US" sz="3100" dirty="0" smtClean="0"/>
            </a:br>
            <a:endParaRPr lang="en-US" sz="3100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0" y="5257800"/>
            <a:ext cx="7162800" cy="1500188"/>
          </a:xfrm>
        </p:spPr>
        <p:txBody>
          <a:bodyPr/>
          <a:lstStyle/>
          <a:p>
            <a:pPr eaLnBrk="1" hangingPunct="1"/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Methodology</a:t>
            </a:r>
            <a:r>
              <a:rPr lang="en-US" sz="4000" dirty="0"/>
              <a:t> _ </a:t>
            </a:r>
            <a:r>
              <a:rPr lang="en-US" sz="3600" dirty="0"/>
              <a:t>Cont’d</a:t>
            </a:r>
            <a:endParaRPr lang="en-US" sz="3600" dirty="0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229600" cy="4625975"/>
          </a:xfrm>
        </p:spPr>
        <p:txBody>
          <a:bodyPr/>
          <a:lstStyle/>
          <a:p>
            <a:pPr lvl="1"/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5"/>
              <p:cNvSpPr txBox="1">
                <a:spLocks/>
              </p:cNvSpPr>
              <p:nvPr/>
            </p:nvSpPr>
            <p:spPr bwMode="auto">
              <a:xfrm>
                <a:off x="457200" y="1676400"/>
                <a:ext cx="8229600" cy="4778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54864" tIns="9144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38150" indent="-319088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itchFamily="18" charset="2"/>
                  <a:buChar char="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0250" indent="-273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itchFamily="2" charset="2"/>
                  <a:buChar char="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95363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66C7D"/>
                  </a:buClr>
                  <a:buFont typeface="Arial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6025" indent="-182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BB76D"/>
                  </a:buClr>
                  <a:buFont typeface="Arial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5575" indent="-182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8651"/>
                  </a:buClr>
                  <a:buFont typeface="Wingdings 3" pitchFamily="18" charset="2"/>
                  <a:buChar char=""/>
                  <a:defRPr lang="en-US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27632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136" indent="-18288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 pitchFamily="18" charset="2"/>
                  <a:buChar char="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r>
                  <a:rPr lang="en-US" sz="2400" dirty="0" smtClean="0"/>
                  <a:t>Three </a:t>
                </a:r>
                <a:r>
                  <a:rPr lang="en-US" sz="2400" dirty="0"/>
                  <a:t>dimensionality descriptor</a:t>
                </a:r>
                <a:r>
                  <a:rPr lang="en-US" sz="2400" dirty="0" smtClean="0"/>
                  <a:t>:</a:t>
                </a:r>
              </a:p>
              <a:p>
                <a:pPr marL="766763" lvl="2" indent="0">
                  <a:buNone/>
                </a:pPr>
                <a:r>
                  <a:rPr lang="en-US" sz="1800" dirty="0"/>
                  <a:t>(</a:t>
                </a:r>
                <a:r>
                  <a:rPr lang="en-US" sz="1800" dirty="0" err="1"/>
                  <a:t>Demantké</a:t>
                </a:r>
                <a:r>
                  <a:rPr lang="en-US" sz="1800" dirty="0"/>
                  <a:t> et al., 2011)</a:t>
                </a:r>
              </a:p>
              <a:p>
                <a:pPr lvl="2"/>
                <a:endParaRPr lang="en-US" sz="1600" dirty="0"/>
              </a:p>
              <a:p>
                <a:pPr lvl="1"/>
                <a:r>
                  <a:rPr lang="en-US" sz="2000" dirty="0"/>
                  <a:t>Linear descriptor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1800" dirty="0" smtClean="0"/>
                  <a:t>    (</a:t>
                </a:r>
                <a:r>
                  <a:rPr lang="en-US" sz="1800" dirty="0"/>
                  <a:t>Responds on linear objects</a:t>
                </a:r>
                <a:r>
                  <a:rPr lang="en-US" sz="1800" dirty="0" smtClean="0"/>
                  <a:t>)</a:t>
                </a:r>
              </a:p>
              <a:p>
                <a:pPr lvl="1"/>
                <a:endParaRPr lang="en-US" sz="2000" dirty="0" smtClean="0"/>
              </a:p>
              <a:p>
                <a:pPr lvl="1"/>
                <a:r>
                  <a:rPr lang="en-US" sz="2000" dirty="0"/>
                  <a:t>Planar descriptor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/>
                  <a:t>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US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</m:oMath>
                </a14:m>
                <a:r>
                  <a:rPr lang="en-US" sz="2000" dirty="0"/>
                  <a:t>)/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</a:t>
                </a:r>
                <a:r>
                  <a:rPr lang="en-US" sz="1800" dirty="0" smtClean="0"/>
                  <a:t>(</a:t>
                </a:r>
                <a:r>
                  <a:rPr lang="en-US" sz="1800" dirty="0"/>
                  <a:t>Responds on planer objects</a:t>
                </a:r>
                <a:r>
                  <a:rPr lang="en-US" sz="1800" dirty="0" smtClean="0"/>
                  <a:t>)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Volumetric descriptor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3 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</m:oMath>
                </a14:m>
                <a:r>
                  <a:rPr lang="en-US" sz="2000" dirty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457200" lvl="1" indent="0">
                  <a:buNone/>
                </a:pPr>
                <a:r>
                  <a:rPr lang="en-US" sz="2000" dirty="0" smtClean="0"/>
                  <a:t>    </a:t>
                </a:r>
                <a:r>
                  <a:rPr lang="en-US" sz="1800" dirty="0" smtClean="0"/>
                  <a:t>(</a:t>
                </a:r>
                <a:r>
                  <a:rPr lang="en-US" sz="1800" dirty="0"/>
                  <a:t>Responds on volumetric objects</a:t>
                </a:r>
                <a:r>
                  <a:rPr lang="en-US" sz="1800" dirty="0" smtClean="0"/>
                  <a:t>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US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3 </m:t>
                        </m:r>
                      </m:sub>
                    </m:sSub>
                  </m:oMath>
                </a14:m>
                <a:r>
                  <a:rPr lang="en-US" sz="2000" dirty="0" smtClean="0"/>
                  <a:t> =1</a:t>
                </a:r>
                <a:endParaRPr lang="en-US" sz="2000" dirty="0"/>
              </a:p>
              <a:p>
                <a:pPr lvl="1"/>
                <a:endParaRPr lang="en-US" sz="2000" dirty="0" smtClean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1800" dirty="0" smtClean="0"/>
              </a:p>
              <a:p>
                <a:pPr marL="119062" indent="0">
                  <a:buNone/>
                </a:pPr>
                <a:endParaRPr lang="en-US" sz="1800" dirty="0" smtClean="0"/>
              </a:p>
              <a:p>
                <a:endParaRPr lang="en-US" sz="180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9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76400"/>
                <a:ext cx="8229600" cy="4778375"/>
              </a:xfrm>
              <a:prstGeom prst="rect">
                <a:avLst/>
              </a:prstGeom>
              <a:blipFill>
                <a:blip r:embed="rId2"/>
                <a:stretch>
                  <a:fillRect b="-16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04200" y="5867400"/>
            <a:ext cx="733425" cy="274638"/>
          </a:xfrm>
        </p:spPr>
        <p:txBody>
          <a:bodyPr/>
          <a:lstStyle/>
          <a:p>
            <a:pPr>
              <a:defRPr/>
            </a:pPr>
            <a:fld id="{E523630B-46E2-4769-82E5-0C085DB32D83}" type="slidenum">
              <a:rPr lang="en-US" sz="1400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7753350" y="2041927"/>
            <a:ext cx="390525" cy="37147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162800" y="2516907"/>
            <a:ext cx="1552575" cy="34290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PCA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29512" y="3464730"/>
            <a:ext cx="885825" cy="34290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539770" y="4113615"/>
            <a:ext cx="885825" cy="34290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Planar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539770" y="4762500"/>
            <a:ext cx="885825" cy="34290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Volumetric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782050" y="2743200"/>
            <a:ext cx="0" cy="219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534400" y="4933950"/>
            <a:ext cx="24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534400" y="4285065"/>
            <a:ext cx="24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534400" y="3620685"/>
            <a:ext cx="24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566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Methodology _ </a:t>
            </a:r>
            <a:r>
              <a:rPr lang="en-US" sz="3200" dirty="0"/>
              <a:t>Cont’d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5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1000" y="1676400"/>
                <a:ext cx="8229600" cy="4625975"/>
              </a:xfrm>
              <a:noFill/>
            </p:spPr>
            <p:txBody>
              <a:bodyPr/>
              <a:lstStyle/>
              <a:p>
                <a:r>
                  <a:rPr lang="en-US" sz="2400" dirty="0" smtClean="0"/>
                  <a:t>LPD/LPS</a:t>
                </a:r>
              </a:p>
              <a:p>
                <a:pPr lvl="1"/>
                <a:r>
                  <a:rPr lang="en-US" sz="2000" dirty="0" smtClean="0"/>
                  <a:t>Local point density is used to define a dynamic radius search for each point</a:t>
                </a:r>
                <a:endParaRPr lang="en-US" sz="2000" dirty="0"/>
              </a:p>
              <a:p>
                <a:pPr lvl="1"/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𝐿𝑃𝐷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𝑙𝑖𝑛𝑒𝑎𝑟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𝑝𝑡𝑠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𝐿𝑃𝑆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𝑙𝑖𝑛𝑒𝑎𝑟</m:t>
                        </m:r>
                      </m:sub>
                    </m:sSub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𝐿𝑃𝐷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𝑙𝑖𝑛𝑒𝑎𝑟</m:t>
                            </m:r>
                          </m:sub>
                        </m:sSub>
                      </m:den>
                    </m:f>
                  </m:oMath>
                </a14:m>
                <a:endParaRPr lang="fr-FR" sz="2000" dirty="0" smtClean="0"/>
              </a:p>
              <a:p>
                <a:endParaRPr lang="fr-FR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𝐿𝑃𝐷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𝑃𝑙𝑎𝑛𝑎𝑟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𝑝𝑡𝑠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00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𝐿𝑃𝑆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𝑃𝑙𝑎𝑛𝑎𝑟</m:t>
                        </m:r>
                      </m:sub>
                    </m:sSub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𝐿𝑃𝐷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𝑃𝑙𝑎𝑛𝑎𝑟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sz="2000" dirty="0"/>
                  <a:t>    </a:t>
                </a:r>
                <a:endParaRPr lang="en-US" sz="2000" dirty="0" smtClean="0"/>
              </a:p>
              <a:p>
                <a:r>
                  <a:rPr lang="en-US" sz="2000" dirty="0" smtClean="0"/>
                  <a:t>                             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𝐿𝑃𝐷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𝑣𝑜𝑙𝑢𝑚𝑒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𝑝𝑡𝑠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00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𝐿𝑃𝑆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𝑣𝑜𝑙𝑢𝑚𝑒</m:t>
                        </m:r>
                      </m:sub>
                    </m:sSub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𝐿𝑃𝐷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𝑣𝑜𝑙𝑢𝑚𝑒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sz="2000" dirty="0"/>
                  <a:t>                             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1600" dirty="0" smtClean="0"/>
                  <a:t>(</a:t>
                </a:r>
                <a:r>
                  <a:rPr lang="en-US" sz="1600" dirty="0"/>
                  <a:t>Lin, </a:t>
                </a:r>
                <a:r>
                  <a:rPr lang="en-US" sz="1600" dirty="0" err="1"/>
                  <a:t>Benziger</a:t>
                </a:r>
                <a:r>
                  <a:rPr lang="en-US" sz="1600" dirty="0"/>
                  <a:t>, and Habib, 2016)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9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76400"/>
                <a:ext cx="8229600" cy="46259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04200" y="5867400"/>
            <a:ext cx="733425" cy="274638"/>
          </a:xfrm>
        </p:spPr>
        <p:txBody>
          <a:bodyPr/>
          <a:lstStyle/>
          <a:p>
            <a:pPr>
              <a:defRPr/>
            </a:pPr>
            <a:fld id="{E523630B-46E2-4769-82E5-0C085DB32D83}" type="slidenum">
              <a:rPr lang="en-US" sz="1400" smtClean="0"/>
              <a:pPr>
                <a:defRPr/>
              </a:pPr>
              <a:t>11</a:t>
            </a:fld>
            <a:endParaRPr lang="en-US" sz="1400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6633873" y="5383213"/>
            <a:ext cx="21336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lvl="1" indent="0">
              <a:buNone/>
            </a:pPr>
            <a:r>
              <a:rPr lang="en-US" sz="1600" dirty="0" smtClean="0"/>
              <a:t>Courtesy of Prof. Habib slides</a:t>
            </a:r>
          </a:p>
          <a:p>
            <a:pPr lvl="1"/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04" y="2895600"/>
            <a:ext cx="2435294" cy="251229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861973" y="3124200"/>
            <a:ext cx="228600" cy="3048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052473" y="3429000"/>
            <a:ext cx="300327" cy="3048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108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Methodology _ </a:t>
            </a:r>
            <a:r>
              <a:rPr lang="en-US" sz="3200" dirty="0"/>
              <a:t>Cont’d</a:t>
            </a:r>
            <a:endParaRPr lang="en-US" sz="3600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229600" cy="5105400"/>
          </a:xfrm>
        </p:spPr>
        <p:txBody>
          <a:bodyPr/>
          <a:lstStyle/>
          <a:p>
            <a:r>
              <a:rPr lang="en-US" sz="2400" dirty="0" smtClean="0"/>
              <a:t>Run PCA again by a new neighborhood search radius based on LPD/LPS </a:t>
            </a:r>
            <a:r>
              <a:rPr lang="en-US" sz="2000" dirty="0" smtClean="0">
                <a:solidFill>
                  <a:srgbClr val="FF0000"/>
                </a:solidFill>
              </a:rPr>
              <a:t>(r = 4 * LPS)</a:t>
            </a:r>
          </a:p>
          <a:p>
            <a:pPr lvl="1"/>
            <a:r>
              <a:rPr lang="en-US" sz="2000" dirty="0" smtClean="0"/>
              <a:t>Same criteria for classifying features</a:t>
            </a:r>
          </a:p>
          <a:p>
            <a:pPr lvl="1"/>
            <a:endParaRPr lang="en-US" sz="2000" dirty="0"/>
          </a:p>
          <a:p>
            <a:pPr marL="119062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04200" y="5867400"/>
            <a:ext cx="733425" cy="274638"/>
          </a:xfrm>
        </p:spPr>
        <p:txBody>
          <a:bodyPr/>
          <a:lstStyle/>
          <a:p>
            <a:pPr>
              <a:defRPr/>
            </a:pPr>
            <a:fld id="{E523630B-46E2-4769-82E5-0C085DB32D83}" type="slidenum">
              <a:rPr lang="en-US" sz="1400" smtClean="0"/>
              <a:pPr>
                <a:defRPr/>
              </a:pPr>
              <a:t>12</a:t>
            </a:fld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3886200" y="5410200"/>
            <a:ext cx="1552575" cy="34290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PCA (again)</a:t>
            </a:r>
          </a:p>
        </p:txBody>
      </p:sp>
      <p:sp>
        <p:nvSpPr>
          <p:cNvPr id="9" name="Left Arrow 8"/>
          <p:cNvSpPr/>
          <p:nvPr/>
        </p:nvSpPr>
        <p:spPr>
          <a:xfrm rot="18592287">
            <a:off x="3402802" y="5870955"/>
            <a:ext cx="438150" cy="228600"/>
          </a:xfrm>
          <a:prstGeom prst="left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Left Arrow 9"/>
          <p:cNvSpPr/>
          <p:nvPr/>
        </p:nvSpPr>
        <p:spPr>
          <a:xfrm rot="13672598">
            <a:off x="5451416" y="5890238"/>
            <a:ext cx="438150" cy="228600"/>
          </a:xfrm>
          <a:prstGeom prst="left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39456" y="6286500"/>
            <a:ext cx="885825" cy="34290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19574" y="6286500"/>
            <a:ext cx="885825" cy="34290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Planar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370146" y="6286500"/>
            <a:ext cx="885825" cy="34290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Volumetric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Left Arrow 13"/>
          <p:cNvSpPr/>
          <p:nvPr/>
        </p:nvSpPr>
        <p:spPr>
          <a:xfrm rot="16200000">
            <a:off x="4488455" y="5932599"/>
            <a:ext cx="359533" cy="228600"/>
          </a:xfrm>
          <a:prstGeom prst="left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248" y="2971800"/>
            <a:ext cx="885825" cy="34290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28366" y="2971800"/>
            <a:ext cx="885825" cy="34290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Planar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378938" y="2971800"/>
            <a:ext cx="885825" cy="34290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Volumetric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56124" y="3771650"/>
            <a:ext cx="852488" cy="34290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LPD/LPS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261703" y="3771650"/>
            <a:ext cx="852488" cy="34290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a typeface="Calibri" panose="020F0502020204030204" pitchFamily="34" charset="0"/>
                <a:cs typeface="Times New Roman" panose="02020603050405020304" pitchFamily="18" charset="0"/>
              </a:rPr>
              <a:t>LPD/LPS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386814" y="3772774"/>
            <a:ext cx="852488" cy="34290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LPD/LPS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03497" y="339077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52845" y="3407016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13058" y="339077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Arrow 24"/>
          <p:cNvSpPr/>
          <p:nvPr/>
        </p:nvSpPr>
        <p:spPr>
          <a:xfrm rot="16200000">
            <a:off x="4495895" y="4263883"/>
            <a:ext cx="359533" cy="201010"/>
          </a:xfrm>
          <a:prstGeom prst="left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886200" y="4605618"/>
            <a:ext cx="1552575" cy="34290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r = 4 x LPS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Left Arrow 25"/>
          <p:cNvSpPr/>
          <p:nvPr/>
        </p:nvSpPr>
        <p:spPr>
          <a:xfrm rot="16200000">
            <a:off x="4520782" y="5078613"/>
            <a:ext cx="309762" cy="201011"/>
          </a:xfrm>
          <a:prstGeom prst="left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29717" y="2971800"/>
            <a:ext cx="1165218" cy="435216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Output from First PCA</a:t>
            </a:r>
            <a:endParaRPr lang="en-US" sz="1100" dirty="0">
              <a:solidFill>
                <a:srgbClr val="FF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1759682" y="3166548"/>
            <a:ext cx="990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81000" y="3761389"/>
            <a:ext cx="1165218" cy="435216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Calculate</a:t>
            </a:r>
            <a:endParaRPr lang="en-US" sz="1100" dirty="0">
              <a:solidFill>
                <a:srgbClr val="FF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810965" y="3956137"/>
            <a:ext cx="990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48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Result</a:t>
            </a:r>
            <a:endParaRPr lang="en-US" sz="3600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229600" cy="4625975"/>
          </a:xfrm>
        </p:spPr>
        <p:txBody>
          <a:bodyPr/>
          <a:lstStyle/>
          <a:p>
            <a:endParaRPr lang="en-US" sz="2400" dirty="0" smtClean="0"/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04200" y="5867400"/>
            <a:ext cx="733425" cy="274638"/>
          </a:xfrm>
        </p:spPr>
        <p:txBody>
          <a:bodyPr/>
          <a:lstStyle/>
          <a:p>
            <a:pPr>
              <a:defRPr/>
            </a:pPr>
            <a:fld id="{E523630B-46E2-4769-82E5-0C085DB32D83}" type="slidenum">
              <a:rPr lang="en-US" sz="1400" smtClean="0"/>
              <a:pPr>
                <a:defRPr/>
              </a:pPr>
              <a:t>13</a:t>
            </a:fld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24" y="2215662"/>
            <a:ext cx="5263376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044" y="3232124"/>
            <a:ext cx="497912" cy="2651760"/>
          </a:xfrm>
          <a:prstGeom prst="rect">
            <a:avLst/>
          </a:prstGeom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399350" y="5971687"/>
            <a:ext cx="18866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lvl="1" indent="0">
              <a:buNone/>
            </a:pPr>
            <a:r>
              <a:rPr lang="en-US" sz="1600" dirty="0" smtClean="0"/>
              <a:t>Original Data</a:t>
            </a:r>
          </a:p>
          <a:p>
            <a:pPr lvl="1"/>
            <a:endParaRPr lang="en-US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06870"/>
            <a:ext cx="2152110" cy="3657600"/>
          </a:xfrm>
          <a:prstGeom prst="rect">
            <a:avLst/>
          </a:prstGeom>
        </p:spPr>
      </p:pic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742330" y="1780687"/>
            <a:ext cx="18866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lvl="1" indent="0">
              <a:buNone/>
            </a:pPr>
            <a:r>
              <a:rPr lang="en-US" sz="1600" dirty="0" smtClean="0"/>
              <a:t>Top View</a:t>
            </a:r>
          </a:p>
          <a:p>
            <a:pPr lvl="1"/>
            <a:endParaRPr lang="en-US" sz="2000" dirty="0" smtClean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5035586" y="1780687"/>
            <a:ext cx="220341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lvl="1" indent="0">
              <a:buNone/>
            </a:pPr>
            <a:r>
              <a:rPr lang="en-US" sz="1600" dirty="0" smtClean="0"/>
              <a:t>Side View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03634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Result</a:t>
            </a:r>
            <a:r>
              <a:rPr lang="en-US" sz="4000" dirty="0"/>
              <a:t> _ </a:t>
            </a:r>
            <a:r>
              <a:rPr lang="en-US" sz="3600" dirty="0"/>
              <a:t>Cont’d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8832" y="1771828"/>
            <a:ext cx="8229600" cy="4625975"/>
          </a:xfrm>
        </p:spPr>
        <p:txBody>
          <a:bodyPr/>
          <a:lstStyle/>
          <a:p>
            <a:endParaRPr lang="en-US" sz="2400" dirty="0" smtClean="0"/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04200" y="5867400"/>
            <a:ext cx="733425" cy="274638"/>
          </a:xfrm>
        </p:spPr>
        <p:txBody>
          <a:bodyPr/>
          <a:lstStyle/>
          <a:p>
            <a:pPr>
              <a:defRPr/>
            </a:pPr>
            <a:fld id="{E523630B-46E2-4769-82E5-0C085DB32D83}" type="slidenum">
              <a:rPr lang="en-US" sz="1400" smtClean="0"/>
              <a:pPr>
                <a:defRPr/>
              </a:pPr>
              <a:t>14</a:t>
            </a:fld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186" y="2212731"/>
            <a:ext cx="5469414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3215640"/>
            <a:ext cx="534872" cy="2651760"/>
          </a:xfrm>
          <a:prstGeom prst="rect">
            <a:avLst/>
          </a:prstGeom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399350" y="5971687"/>
            <a:ext cx="18866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lvl="1" indent="0">
              <a:buNone/>
            </a:pPr>
            <a:r>
              <a:rPr lang="en-US" sz="1600" dirty="0" smtClean="0"/>
              <a:t>Fix 70 - NN</a:t>
            </a:r>
          </a:p>
          <a:p>
            <a:pPr lvl="1"/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2170013" cy="3657600"/>
          </a:xfrm>
          <a:prstGeom prst="rect">
            <a:avLst/>
          </a:prstGeom>
        </p:spPr>
      </p:pic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522838" y="1796080"/>
            <a:ext cx="18866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lvl="1" indent="0">
              <a:buNone/>
            </a:pPr>
            <a:r>
              <a:rPr lang="en-US" sz="1600" dirty="0" smtClean="0"/>
              <a:t>Top View</a:t>
            </a:r>
          </a:p>
          <a:p>
            <a:pPr lvl="1"/>
            <a:endParaRPr lang="en-US" sz="2000" dirty="0" smtClean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4816094" y="1796080"/>
            <a:ext cx="220341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lvl="1" indent="0">
              <a:buNone/>
            </a:pPr>
            <a:r>
              <a:rPr lang="en-US" sz="1600" dirty="0" smtClean="0"/>
              <a:t>Side View</a:t>
            </a:r>
          </a:p>
          <a:p>
            <a:pPr lvl="1"/>
            <a:endParaRPr lang="en-US" sz="2000" dirty="0" smtClean="0"/>
          </a:p>
        </p:txBody>
      </p:sp>
      <p:sp>
        <p:nvSpPr>
          <p:cNvPr id="11" name="Right Arrow 10"/>
          <p:cNvSpPr/>
          <p:nvPr/>
        </p:nvSpPr>
        <p:spPr>
          <a:xfrm rot="13862647">
            <a:off x="6735013" y="3752837"/>
            <a:ext cx="978408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3195554">
            <a:off x="3432943" y="4594586"/>
            <a:ext cx="969915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78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Result</a:t>
            </a:r>
            <a:r>
              <a:rPr lang="en-US" sz="4000" dirty="0"/>
              <a:t> _ </a:t>
            </a:r>
            <a:r>
              <a:rPr lang="en-US" sz="3600" dirty="0"/>
              <a:t>Cont’d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229600" cy="4625975"/>
          </a:xfrm>
        </p:spPr>
        <p:txBody>
          <a:bodyPr/>
          <a:lstStyle/>
          <a:p>
            <a:endParaRPr lang="en-US" sz="2400" dirty="0" smtClean="0"/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04200" y="5867400"/>
            <a:ext cx="733425" cy="274638"/>
          </a:xfrm>
        </p:spPr>
        <p:txBody>
          <a:bodyPr/>
          <a:lstStyle/>
          <a:p>
            <a:pPr>
              <a:defRPr/>
            </a:pPr>
            <a:fld id="{E523630B-46E2-4769-82E5-0C085DB32D83}" type="slidenum">
              <a:rPr lang="en-US" sz="1400" smtClean="0"/>
              <a:pPr>
                <a:defRPr/>
              </a:pPr>
              <a:t>15</a:t>
            </a:fld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983" y="2209800"/>
            <a:ext cx="5609617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664" y="3124200"/>
            <a:ext cx="529936" cy="2743200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99350" y="5971687"/>
            <a:ext cx="20390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endParaRPr lang="en-US" sz="2000" dirty="0" smtClean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29308" y="5919543"/>
            <a:ext cx="2314925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lvl="1" indent="0">
              <a:buNone/>
            </a:pPr>
            <a:r>
              <a:rPr lang="en-US" sz="1600" dirty="0" smtClean="0"/>
              <a:t> Dynamic radius (Considering LPS)</a:t>
            </a:r>
          </a:p>
          <a:p>
            <a:pPr lvl="1"/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4454"/>
            <a:ext cx="2093527" cy="3657600"/>
          </a:xfrm>
          <a:prstGeom prst="rect">
            <a:avLst/>
          </a:prstGeom>
        </p:spPr>
      </p:pic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551750" y="1789479"/>
            <a:ext cx="18866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lvl="1" indent="0">
              <a:buNone/>
            </a:pPr>
            <a:r>
              <a:rPr lang="en-US" sz="1600" dirty="0" smtClean="0"/>
              <a:t>Top View</a:t>
            </a:r>
          </a:p>
          <a:p>
            <a:pPr lvl="1"/>
            <a:endParaRPr lang="en-US" sz="2000" dirty="0" smtClean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4572000" y="1774825"/>
            <a:ext cx="220341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lvl="1" indent="0">
              <a:buNone/>
            </a:pPr>
            <a:r>
              <a:rPr lang="en-US" sz="1600" dirty="0" smtClean="0"/>
              <a:t>Side View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42227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624" y="2353408"/>
            <a:ext cx="4789088" cy="3657600"/>
          </a:xfrm>
          <a:prstGeom prst="rect">
            <a:avLst/>
          </a:prstGeom>
        </p:spPr>
      </p:pic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Result</a:t>
            </a:r>
            <a:r>
              <a:rPr lang="en-US" sz="4000" dirty="0"/>
              <a:t> _ </a:t>
            </a:r>
            <a:r>
              <a:rPr lang="en-US" sz="3600" dirty="0"/>
              <a:t>Cont’d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229600" cy="4625975"/>
          </a:xfrm>
        </p:spPr>
        <p:txBody>
          <a:bodyPr/>
          <a:lstStyle/>
          <a:p>
            <a:endParaRPr lang="en-US" sz="2400" dirty="0" smtClean="0"/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04200" y="5867400"/>
            <a:ext cx="733425" cy="274638"/>
          </a:xfrm>
        </p:spPr>
        <p:txBody>
          <a:bodyPr/>
          <a:lstStyle/>
          <a:p>
            <a:pPr>
              <a:defRPr/>
            </a:pPr>
            <a:fld id="{E523630B-46E2-4769-82E5-0C085DB32D83}" type="slidenum">
              <a:rPr lang="en-US" sz="1400" smtClean="0"/>
              <a:pPr>
                <a:defRPr/>
              </a:pPr>
              <a:t>16</a:t>
            </a:fld>
            <a:endParaRPr lang="en-US" sz="1400" dirty="0"/>
          </a:p>
        </p:txBody>
      </p:sp>
      <p:sp>
        <p:nvSpPr>
          <p:cNvPr id="7" name="Right Arrow 6"/>
          <p:cNvSpPr/>
          <p:nvPr/>
        </p:nvSpPr>
        <p:spPr>
          <a:xfrm rot="13862647">
            <a:off x="5955828" y="4285849"/>
            <a:ext cx="978408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367258" y="2590412"/>
            <a:ext cx="978408" cy="3048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99350" y="5971687"/>
            <a:ext cx="18866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lvl="1" indent="0">
              <a:buNone/>
            </a:pPr>
            <a:r>
              <a:rPr lang="en-US" sz="1600" dirty="0" err="1" smtClean="0"/>
              <a:t>LAStools</a:t>
            </a:r>
            <a:endParaRPr lang="en-US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962" y="3267808"/>
            <a:ext cx="544606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16" y="2347119"/>
            <a:ext cx="2181049" cy="3657600"/>
          </a:xfrm>
          <a:prstGeom prst="rect">
            <a:avLst/>
          </a:prstGeom>
        </p:spPr>
      </p:pic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979368" y="1912144"/>
            <a:ext cx="18866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lvl="1" indent="0">
              <a:buNone/>
            </a:pPr>
            <a:r>
              <a:rPr lang="en-US" sz="1600" dirty="0" smtClean="0"/>
              <a:t>Top View</a:t>
            </a:r>
          </a:p>
          <a:p>
            <a:pPr lvl="1"/>
            <a:endParaRPr lang="en-US" sz="2000" dirty="0" smtClean="0"/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5272624" y="1912144"/>
            <a:ext cx="2203413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lvl="1" indent="0">
              <a:buNone/>
            </a:pPr>
            <a:r>
              <a:rPr lang="en-US" sz="1600" dirty="0" smtClean="0"/>
              <a:t>Side View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60741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Conclusion</a:t>
            </a:r>
            <a:endParaRPr lang="en-US" sz="3600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229600" cy="4625975"/>
          </a:xfrm>
        </p:spPr>
        <p:txBody>
          <a:bodyPr/>
          <a:lstStyle/>
          <a:p>
            <a:r>
              <a:rPr lang="en-US" sz="2400" dirty="0"/>
              <a:t>Detecting </a:t>
            </a:r>
            <a:r>
              <a:rPr lang="en-US" sz="2400" dirty="0" smtClean="0"/>
              <a:t>volumetric features using dimensionality PCA  and considering LPD/LPS</a:t>
            </a:r>
          </a:p>
          <a:p>
            <a:endParaRPr lang="en-US" sz="2400" dirty="0"/>
          </a:p>
          <a:p>
            <a:r>
              <a:rPr lang="en-US" sz="2400" dirty="0" smtClean="0"/>
              <a:t>Fix number in NN has noise</a:t>
            </a:r>
          </a:p>
          <a:p>
            <a:pPr lvl="1"/>
            <a:r>
              <a:rPr lang="en-US" sz="2000" dirty="0" smtClean="0"/>
              <a:t>Some planar or linear classified as volumetric features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LAStools</a:t>
            </a:r>
            <a:r>
              <a:rPr lang="en-US" sz="2400" dirty="0" smtClean="0"/>
              <a:t> seems is not proper to process ground mobile mapping data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04200" y="5867400"/>
            <a:ext cx="733425" cy="274638"/>
          </a:xfrm>
        </p:spPr>
        <p:txBody>
          <a:bodyPr/>
          <a:lstStyle/>
          <a:p>
            <a:pPr>
              <a:defRPr/>
            </a:pPr>
            <a:fld id="{E523630B-46E2-4769-82E5-0C085DB32D83}" type="slidenum">
              <a:rPr lang="en-US" sz="1400" smtClean="0"/>
              <a:pPr>
                <a:defRPr/>
              </a:pPr>
              <a:t>17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67101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Limitation and Future work</a:t>
            </a:r>
            <a:endParaRPr lang="en-US" sz="3600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6781800" cy="4953000"/>
          </a:xfrm>
        </p:spPr>
        <p:txBody>
          <a:bodyPr/>
          <a:lstStyle/>
          <a:p>
            <a:r>
              <a:rPr lang="en-US" sz="2400" dirty="0" smtClean="0"/>
              <a:t>Running algorithm is expensive in MATLAB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Having no ground truth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Developing</a:t>
            </a:r>
          </a:p>
          <a:p>
            <a:pPr lvl="1"/>
            <a:r>
              <a:rPr lang="en-US" sz="2000" dirty="0" smtClean="0"/>
              <a:t>Segmentation of the individual foliage </a:t>
            </a:r>
          </a:p>
          <a:p>
            <a:pPr lvl="1"/>
            <a:r>
              <a:rPr lang="en-US" sz="2000" dirty="0" smtClean="0"/>
              <a:t>To detect trunks</a:t>
            </a:r>
          </a:p>
          <a:p>
            <a:endParaRPr lang="en-US" sz="2400" dirty="0"/>
          </a:p>
          <a:p>
            <a:endParaRPr lang="en-US" sz="2000" dirty="0"/>
          </a:p>
          <a:p>
            <a:pPr lvl="1"/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5867400"/>
            <a:ext cx="733425" cy="274638"/>
          </a:xfrm>
        </p:spPr>
        <p:txBody>
          <a:bodyPr/>
          <a:lstStyle/>
          <a:p>
            <a:pPr>
              <a:defRPr/>
            </a:pPr>
            <a:fld id="{E523630B-46E2-4769-82E5-0C085DB32D83}" type="slidenum">
              <a:rPr lang="en-US" sz="1400" smtClean="0"/>
              <a:pPr>
                <a:defRPr/>
              </a:pPr>
              <a:t>18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6068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229600" cy="4625975"/>
          </a:xfrm>
        </p:spPr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086100" y="3505200"/>
            <a:ext cx="2819400" cy="685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500" b="1" kern="1200">
                <a:solidFill>
                  <a:srgbClr val="FFC8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9pPr>
            <a:extLst/>
          </a:lstStyle>
          <a:p>
            <a:r>
              <a:rPr lang="en-US" sz="3600" dirty="0" smtClean="0"/>
              <a:t>Thank You!!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2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Introduction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152399" y="1676400"/>
            <a:ext cx="7010401" cy="5029200"/>
          </a:xfrm>
        </p:spPr>
        <p:txBody>
          <a:bodyPr/>
          <a:lstStyle/>
          <a:p>
            <a:r>
              <a:rPr lang="en-US" sz="2400" dirty="0" smtClean="0"/>
              <a:t>LiDAR* point cloud can be classified based on geometric characteristic. </a:t>
            </a:r>
          </a:p>
          <a:p>
            <a:endParaRPr lang="en-US" sz="2400" dirty="0"/>
          </a:p>
          <a:p>
            <a:r>
              <a:rPr lang="en-US" sz="2400" dirty="0" smtClean="0"/>
              <a:t>Many applications are interested in tree </a:t>
            </a:r>
            <a:r>
              <a:rPr lang="en-US" sz="2400" dirty="0"/>
              <a:t>detection</a:t>
            </a:r>
            <a:r>
              <a:rPr lang="en-US" sz="2400" dirty="0" smtClean="0"/>
              <a:t> using point cloud.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Objective</a:t>
            </a:r>
          </a:p>
          <a:p>
            <a:pPr lvl="1"/>
            <a:r>
              <a:rPr lang="en-US" sz="2000" dirty="0" smtClean="0"/>
              <a:t>To separate </a:t>
            </a:r>
            <a:r>
              <a:rPr lang="en-US" sz="2000" dirty="0"/>
              <a:t>the points corresponding to </a:t>
            </a:r>
            <a:r>
              <a:rPr lang="en-US" sz="2000" dirty="0" smtClean="0"/>
              <a:t>foliage from </a:t>
            </a:r>
            <a:r>
              <a:rPr lang="en-US" sz="2000" dirty="0"/>
              <a:t>other scanned </a:t>
            </a:r>
            <a:r>
              <a:rPr lang="en-US" sz="2000" dirty="0" smtClean="0"/>
              <a:t>points (point cloud).</a:t>
            </a:r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endParaRPr lang="en-US" sz="1200" dirty="0" smtClean="0"/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600" dirty="0" smtClean="0"/>
              <a:t>* LiDAR: Light Detection and Ranging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04200" y="5867400"/>
            <a:ext cx="733425" cy="274638"/>
          </a:xfrm>
        </p:spPr>
        <p:txBody>
          <a:bodyPr/>
          <a:lstStyle/>
          <a:p>
            <a:pPr>
              <a:defRPr/>
            </a:pPr>
            <a:fld id="{E523630B-46E2-4769-82E5-0C085DB32D83}" type="slidenum">
              <a:rPr lang="en-US" sz="1400" smtClean="0"/>
              <a:pPr>
                <a:defRPr/>
              </a:pPr>
              <a:t>2</a:t>
            </a:fld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Related Work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229600" cy="4625975"/>
          </a:xfrm>
        </p:spPr>
        <p:txBody>
          <a:bodyPr/>
          <a:lstStyle/>
          <a:p>
            <a:r>
              <a:rPr lang="en-US" sz="2000" dirty="0" err="1"/>
              <a:t>Demantké</a:t>
            </a:r>
            <a:r>
              <a:rPr lang="en-US" sz="2000" dirty="0"/>
              <a:t> et al. (2011) used dimensionality PCA on a spherical neighborhood at various radius sizes to classify features to linear, planar, and rough (volumetric). 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/>
              <a:t>Lin, </a:t>
            </a:r>
            <a:r>
              <a:rPr lang="en-US" sz="2000" dirty="0" err="1"/>
              <a:t>Benziger</a:t>
            </a:r>
            <a:r>
              <a:rPr lang="en-US" sz="2000" dirty="0"/>
              <a:t>, and Habib (2016) applied threshold and dimensionality PCA to do planar based adaptive down-sampling using point local density (</a:t>
            </a:r>
            <a:r>
              <a:rPr lang="en-US" sz="2000" dirty="0">
                <a:solidFill>
                  <a:srgbClr val="FF0000"/>
                </a:solidFill>
              </a:rPr>
              <a:t>LPD</a:t>
            </a:r>
            <a:r>
              <a:rPr lang="en-US" sz="2000" dirty="0"/>
              <a:t>) and local point spacing (</a:t>
            </a:r>
            <a:r>
              <a:rPr lang="en-US" sz="2000" dirty="0">
                <a:solidFill>
                  <a:srgbClr val="FF0000"/>
                </a:solidFill>
              </a:rPr>
              <a:t>LPS</a:t>
            </a:r>
            <a:r>
              <a:rPr lang="en-US" sz="2000" dirty="0" smtClean="0"/>
              <a:t>). 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04200" y="5867400"/>
            <a:ext cx="733425" cy="274638"/>
          </a:xfrm>
        </p:spPr>
        <p:txBody>
          <a:bodyPr/>
          <a:lstStyle/>
          <a:p>
            <a:pPr>
              <a:defRPr/>
            </a:pPr>
            <a:fld id="{E523630B-46E2-4769-82E5-0C085DB32D83}" type="slidenum">
              <a:rPr lang="en-US" sz="1400" smtClean="0"/>
              <a:pPr>
                <a:defRPr/>
              </a:pPr>
              <a:t>20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2492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/>
              <a:t>Data collection </a:t>
            </a:r>
            <a:r>
              <a:rPr lang="en-US" sz="3600" dirty="0" smtClean="0"/>
              <a:t>platform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229600" cy="4625975"/>
          </a:xfrm>
        </p:spPr>
        <p:txBody>
          <a:bodyPr/>
          <a:lstStyle/>
          <a:p>
            <a:r>
              <a:rPr lang="en-US" sz="2400" dirty="0" smtClean="0"/>
              <a:t>Stationary </a:t>
            </a:r>
            <a:r>
              <a:rPr lang="en-US" sz="2400" dirty="0"/>
              <a:t>lasers </a:t>
            </a:r>
            <a:r>
              <a:rPr lang="en-US" sz="2400" dirty="0" smtClean="0"/>
              <a:t>scanners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Airborne platform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>
                <a:solidFill>
                  <a:srgbClr val="FF0000"/>
                </a:solidFill>
              </a:rPr>
              <a:t>Mobile mapping </a:t>
            </a:r>
            <a:r>
              <a:rPr lang="en-US" sz="2400" dirty="0" smtClean="0">
                <a:solidFill>
                  <a:srgbClr val="FF0000"/>
                </a:solidFill>
              </a:rPr>
              <a:t>platform</a:t>
            </a:r>
          </a:p>
          <a:p>
            <a:pPr lvl="1"/>
            <a:r>
              <a:rPr lang="en-US" sz="2000" dirty="0" smtClean="0"/>
              <a:t>provides </a:t>
            </a:r>
            <a:r>
              <a:rPr lang="en-US" sz="2000" dirty="0"/>
              <a:t>an </a:t>
            </a:r>
            <a:r>
              <a:rPr lang="en-US" sz="2000" dirty="0" smtClean="0"/>
              <a:t>efficient/accurate </a:t>
            </a:r>
            <a:r>
              <a:rPr lang="en-US" sz="2000" dirty="0"/>
              <a:t>way to sample the 3D </a:t>
            </a:r>
            <a:r>
              <a:rPr lang="en-US" sz="2000" dirty="0" smtClean="0"/>
              <a:t>road surrounding </a:t>
            </a:r>
            <a:r>
              <a:rPr lang="en-US" sz="2000" dirty="0"/>
              <a:t>including notable roadside trees</a:t>
            </a:r>
            <a:endParaRPr lang="en-US" sz="2000" dirty="0" smtClean="0"/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04200" y="5867400"/>
            <a:ext cx="733425" cy="274638"/>
          </a:xfrm>
        </p:spPr>
        <p:txBody>
          <a:bodyPr/>
          <a:lstStyle/>
          <a:p>
            <a:pPr>
              <a:defRPr/>
            </a:pPr>
            <a:fld id="{E523630B-46E2-4769-82E5-0C085DB32D83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581605"/>
            <a:ext cx="332377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08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Study Area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5153891" cy="4625975"/>
          </a:xfrm>
        </p:spPr>
        <p:txBody>
          <a:bodyPr/>
          <a:lstStyle/>
          <a:p>
            <a:r>
              <a:rPr lang="en-US" sz="2400" dirty="0" smtClean="0"/>
              <a:t>Northwestern Ave, West Lafayette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Length: 300 meters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200" y="5867400"/>
            <a:ext cx="733425" cy="274638"/>
          </a:xfrm>
        </p:spPr>
        <p:txBody>
          <a:bodyPr/>
          <a:lstStyle/>
          <a:p>
            <a:pPr>
              <a:defRPr/>
            </a:pPr>
            <a:fld id="{E523630B-46E2-4769-82E5-0C085DB32D83}" type="slidenum">
              <a:rPr lang="en-US" sz="1400" smtClean="0"/>
              <a:pPr>
                <a:defRPr/>
              </a:pPr>
              <a:t>4</a:t>
            </a:fld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20" y="3048000"/>
            <a:ext cx="4886325" cy="29146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2362200" y="6084887"/>
            <a:ext cx="335078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lvl="1" indent="0">
              <a:buNone/>
            </a:pPr>
            <a:r>
              <a:rPr lang="en-US" sz="1400" dirty="0" smtClean="0"/>
              <a:t>Northwestern Ave West Lafayette</a:t>
            </a:r>
          </a:p>
          <a:p>
            <a:pPr marL="457200" lvl="1" indent="0" algn="ctr">
              <a:buNone/>
            </a:pPr>
            <a:r>
              <a:rPr lang="en-US" sz="1400" dirty="0"/>
              <a:t>(</a:t>
            </a:r>
            <a:r>
              <a:rPr lang="en-US" sz="1400" dirty="0" smtClean="0"/>
              <a:t>Google map)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71480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Instrument specification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5153891" cy="4625975"/>
          </a:xfrm>
        </p:spPr>
        <p:txBody>
          <a:bodyPr/>
          <a:lstStyle/>
          <a:p>
            <a:r>
              <a:rPr lang="en-US" sz="2400" dirty="0" smtClean="0"/>
              <a:t>The dataset are acquired by </a:t>
            </a:r>
            <a:r>
              <a:rPr lang="en-US" sz="2400" dirty="0" smtClean="0">
                <a:solidFill>
                  <a:srgbClr val="FF0000"/>
                </a:solidFill>
              </a:rPr>
              <a:t>HDL-32E</a:t>
            </a:r>
          </a:p>
          <a:p>
            <a:pPr lvl="1"/>
            <a:r>
              <a:rPr lang="en-US" sz="2000" dirty="0" smtClean="0"/>
              <a:t>± </a:t>
            </a:r>
            <a:r>
              <a:rPr lang="en-US" sz="2000" dirty="0"/>
              <a:t>2 cm accuracy</a:t>
            </a:r>
          </a:p>
          <a:p>
            <a:pPr lvl="1"/>
            <a:r>
              <a:rPr lang="en-US" sz="2000" dirty="0" smtClean="0"/>
              <a:t>32 </a:t>
            </a:r>
            <a:r>
              <a:rPr lang="en-US" sz="2000" dirty="0"/>
              <a:t>Channels</a:t>
            </a:r>
          </a:p>
          <a:p>
            <a:pPr lvl="1"/>
            <a:r>
              <a:rPr lang="en-US" sz="2000" dirty="0" smtClean="0"/>
              <a:t>80m-100m </a:t>
            </a:r>
            <a:r>
              <a:rPr lang="en-US" sz="2000" dirty="0"/>
              <a:t>Range</a:t>
            </a:r>
          </a:p>
          <a:p>
            <a:pPr lvl="1"/>
            <a:r>
              <a:rPr lang="en-US" sz="2000" dirty="0" smtClean="0"/>
              <a:t>700,000 </a:t>
            </a:r>
            <a:r>
              <a:rPr lang="en-US" sz="2000" dirty="0"/>
              <a:t>Points per Second</a:t>
            </a:r>
          </a:p>
          <a:p>
            <a:pPr lvl="1"/>
            <a:r>
              <a:rPr lang="en-US" sz="2000" dirty="0" smtClean="0"/>
              <a:t>360</a:t>
            </a:r>
            <a:r>
              <a:rPr lang="en-US" sz="2000" dirty="0"/>
              <a:t>° Horizontal FOV</a:t>
            </a:r>
          </a:p>
          <a:p>
            <a:pPr lvl="1"/>
            <a:r>
              <a:rPr lang="en-US" sz="2000" dirty="0" smtClean="0"/>
              <a:t>+</a:t>
            </a:r>
            <a:r>
              <a:rPr lang="en-US" sz="2000" dirty="0"/>
              <a:t>10° to -30° Vertical FOV</a:t>
            </a:r>
          </a:p>
          <a:p>
            <a:pPr lvl="1"/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746" y="4915661"/>
            <a:ext cx="814145" cy="13716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TextBox 2"/>
          <p:cNvSpPr txBox="1"/>
          <p:nvPr/>
        </p:nvSpPr>
        <p:spPr>
          <a:xfrm>
            <a:off x="3276600" y="6148486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cap="all" dirty="0" smtClean="0"/>
              <a:t>HDL-32E</a:t>
            </a:r>
            <a:endParaRPr lang="en-US" sz="1400" cap="al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581605"/>
            <a:ext cx="3323772" cy="27432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4648200" y="1828800"/>
            <a:ext cx="2652486" cy="299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638800" y="2057400"/>
            <a:ext cx="1661886" cy="4244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200" y="5867400"/>
            <a:ext cx="733425" cy="274638"/>
          </a:xfrm>
        </p:spPr>
        <p:txBody>
          <a:bodyPr/>
          <a:lstStyle/>
          <a:p>
            <a:pPr>
              <a:defRPr/>
            </a:pPr>
            <a:fld id="{E523630B-46E2-4769-82E5-0C085DB32D83}" type="slidenum">
              <a:rPr lang="en-US" sz="1400" smtClean="0"/>
              <a:pPr>
                <a:defRPr/>
              </a:pPr>
              <a:t>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78187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Data</a:t>
            </a:r>
            <a:r>
              <a:rPr lang="en-US" sz="4000" dirty="0"/>
              <a:t> </a:t>
            </a:r>
            <a:endParaRPr lang="en-US" sz="3600" dirty="0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6781800" cy="4625975"/>
          </a:xfrm>
        </p:spPr>
        <p:txBody>
          <a:bodyPr/>
          <a:lstStyle/>
          <a:p>
            <a:pPr lvl="1"/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were collected on Oct 2016 by Digital Photogrammetry Research Group(DPRG)</a:t>
            </a:r>
          </a:p>
          <a:p>
            <a:pPr lvl="1"/>
            <a:r>
              <a:rPr lang="en-US" sz="2000" dirty="0" smtClean="0"/>
              <a:t>Return type: Single return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number: 9,000,000 points</a:t>
            </a:r>
          </a:p>
          <a:p>
            <a:pPr lvl="1"/>
            <a:r>
              <a:rPr lang="en-US" sz="2000" dirty="0" smtClean="0"/>
              <a:t>Point density: 500 points/m^2</a:t>
            </a:r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66763" lvl="2" indent="0">
              <a:buNone/>
            </a:pPr>
            <a:endParaRPr lang="en-US" sz="1600" dirty="0" smtClean="0"/>
          </a:p>
          <a:p>
            <a:pPr lvl="2"/>
            <a:endParaRPr lang="en-US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054475"/>
            <a:ext cx="5934075" cy="2247900"/>
          </a:xfrm>
          <a:prstGeom prst="rect">
            <a:avLst/>
          </a:prstGeom>
        </p:spPr>
      </p:pic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2514600" y="5707062"/>
            <a:ext cx="16002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lvl="1" indent="0">
              <a:buNone/>
            </a:pPr>
            <a:r>
              <a:rPr lang="en-US" sz="1400" dirty="0" smtClean="0"/>
              <a:t>Point cloud</a:t>
            </a:r>
          </a:p>
          <a:p>
            <a:pPr lvl="1"/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04200" y="5867400"/>
            <a:ext cx="733425" cy="274638"/>
          </a:xfrm>
        </p:spPr>
        <p:txBody>
          <a:bodyPr/>
          <a:lstStyle/>
          <a:p>
            <a:pPr>
              <a:defRPr/>
            </a:pPr>
            <a:fld id="{E523630B-46E2-4769-82E5-0C085DB32D83}" type="slidenum">
              <a:rPr lang="en-US" sz="1400" smtClean="0"/>
              <a:pPr>
                <a:defRPr/>
              </a:pPr>
              <a:t>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3668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Methodology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229600" cy="4625975"/>
          </a:xfrm>
        </p:spPr>
        <p:txBody>
          <a:bodyPr/>
          <a:lstStyle/>
          <a:p>
            <a:pPr lvl="1"/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 bwMode="auto">
          <a:xfrm>
            <a:off x="457200" y="1828800"/>
            <a:ext cx="66294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/>
              <a:t>This method works based on </a:t>
            </a:r>
            <a:r>
              <a:rPr lang="en-US" sz="2400" dirty="0" smtClean="0">
                <a:solidFill>
                  <a:srgbClr val="FF0000"/>
                </a:solidFill>
              </a:rPr>
              <a:t>geometric characteristics </a:t>
            </a:r>
            <a:r>
              <a:rPr lang="en-US" sz="2400" dirty="0" smtClean="0"/>
              <a:t>of features</a:t>
            </a:r>
          </a:p>
          <a:p>
            <a:endParaRPr lang="en-US" sz="2400" dirty="0" smtClean="0"/>
          </a:p>
          <a:p>
            <a:r>
              <a:rPr lang="en-US" sz="2400" dirty="0"/>
              <a:t>P</a:t>
            </a:r>
            <a:r>
              <a:rPr lang="en-US" sz="2400" dirty="0" smtClean="0"/>
              <a:t>oint clouds were classified to ground/ non-ground</a:t>
            </a:r>
          </a:p>
          <a:p>
            <a:pPr lvl="1"/>
            <a:r>
              <a:rPr lang="en-US" sz="2000" dirty="0" smtClean="0"/>
              <a:t>Using </a:t>
            </a:r>
            <a:r>
              <a:rPr lang="en-US" sz="2000" dirty="0" err="1" smtClean="0"/>
              <a:t>LASTools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N-nearest neighbors using </a:t>
            </a:r>
            <a:r>
              <a:rPr lang="en-US" sz="2400" dirty="0" err="1" smtClean="0"/>
              <a:t>Kd</a:t>
            </a:r>
            <a:r>
              <a:rPr lang="en-US" sz="2400" dirty="0" smtClean="0"/>
              <a:t>-tree  </a:t>
            </a:r>
          </a:p>
          <a:p>
            <a:pPr lvl="1"/>
            <a:r>
              <a:rPr lang="en-US" sz="2000" dirty="0" smtClean="0"/>
              <a:t>N= 70 </a:t>
            </a:r>
            <a:r>
              <a:rPr lang="en-US" sz="1800" dirty="0" smtClean="0"/>
              <a:t>(Lin</a:t>
            </a:r>
            <a:r>
              <a:rPr lang="en-US" sz="1800" dirty="0"/>
              <a:t>, </a:t>
            </a:r>
            <a:r>
              <a:rPr lang="en-US" sz="1800" dirty="0" err="1"/>
              <a:t>Benziger</a:t>
            </a:r>
            <a:r>
              <a:rPr lang="en-US" sz="1800" dirty="0"/>
              <a:t>, and </a:t>
            </a:r>
            <a:r>
              <a:rPr lang="en-US" sz="1800" dirty="0" smtClean="0"/>
              <a:t>Habib, 2016</a:t>
            </a:r>
            <a:r>
              <a:rPr lang="en-US" sz="1800" dirty="0"/>
              <a:t>) </a:t>
            </a:r>
            <a:endParaRPr lang="en-US" sz="1800" dirty="0" smtClean="0"/>
          </a:p>
          <a:p>
            <a:endParaRPr lang="en-US" sz="2200" dirty="0" smtClean="0"/>
          </a:p>
          <a:p>
            <a:pPr lvl="1"/>
            <a:endParaRPr lang="en-US" sz="18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1800" dirty="0" smtClean="0"/>
          </a:p>
          <a:p>
            <a:pPr marL="119062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04200" y="5867400"/>
            <a:ext cx="733425" cy="274638"/>
          </a:xfrm>
        </p:spPr>
        <p:txBody>
          <a:bodyPr/>
          <a:lstStyle/>
          <a:p>
            <a:pPr>
              <a:defRPr/>
            </a:pPr>
            <a:fld id="{E523630B-46E2-4769-82E5-0C085DB32D83}" type="slidenum">
              <a:rPr lang="en-US" sz="1400" smtClean="0"/>
              <a:pPr>
                <a:defRPr/>
              </a:pPr>
              <a:t>7</a:t>
            </a:fld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221537" y="2275987"/>
            <a:ext cx="1552575" cy="34290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Point Cloud</a:t>
            </a:r>
          </a:p>
        </p:txBody>
      </p:sp>
      <p:sp>
        <p:nvSpPr>
          <p:cNvPr id="7" name="Down Arrow 6"/>
          <p:cNvSpPr/>
          <p:nvPr/>
        </p:nvSpPr>
        <p:spPr>
          <a:xfrm>
            <a:off x="7812087" y="2704612"/>
            <a:ext cx="390525" cy="37147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221537" y="3159272"/>
            <a:ext cx="1552575" cy="34290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Ground/Non-ground</a:t>
            </a:r>
          </a:p>
        </p:txBody>
      </p:sp>
      <p:sp>
        <p:nvSpPr>
          <p:cNvPr id="10" name="Down Arrow 9"/>
          <p:cNvSpPr/>
          <p:nvPr/>
        </p:nvSpPr>
        <p:spPr>
          <a:xfrm>
            <a:off x="7812087" y="3587897"/>
            <a:ext cx="390525" cy="37147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221537" y="4052717"/>
            <a:ext cx="1552575" cy="34290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Kd-tree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7812087" y="4504202"/>
            <a:ext cx="390525" cy="37147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221537" y="4996962"/>
            <a:ext cx="1552575" cy="34290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 Nearest Neighbor</a:t>
            </a:r>
          </a:p>
        </p:txBody>
      </p:sp>
    </p:spTree>
    <p:extLst>
      <p:ext uri="{BB962C8B-B14F-4D97-AF65-F5344CB8AC3E}">
        <p14:creationId xmlns:p14="http://schemas.microsoft.com/office/powerpoint/2010/main" val="607080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Methodology _ </a:t>
            </a:r>
            <a:r>
              <a:rPr lang="en-US" sz="3200" dirty="0" smtClean="0"/>
              <a:t>Cont’d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7239000" cy="4625975"/>
              </a:xfrm>
            </p:spPr>
            <p:txBody>
              <a:bodyPr/>
              <a:lstStyle/>
              <a:p>
                <a:r>
                  <a:rPr lang="en-US" sz="2400" dirty="0" smtClean="0"/>
                  <a:t>Classify the points according to the geometrical shape of their neighborhood</a:t>
                </a:r>
              </a:p>
              <a:p>
                <a:pPr lvl="1"/>
                <a:r>
                  <a:rPr lang="en-US" sz="2000" dirty="0" smtClean="0"/>
                  <a:t>Principle Component Analysis (PCA)</a:t>
                </a:r>
              </a:p>
              <a:p>
                <a:pPr lvl="2"/>
                <a:r>
                  <a:rPr lang="en-US" sz="1600" dirty="0" smtClean="0"/>
                  <a:t>PCA approximates the </a:t>
                </a:r>
                <a:r>
                  <a:rPr lang="en-US" sz="1600" dirty="0" smtClean="0">
                    <a:solidFill>
                      <a:srgbClr val="FF0000"/>
                    </a:solidFill>
                  </a:rPr>
                  <a:t>spatial distribution </a:t>
                </a:r>
                <a:r>
                  <a:rPr lang="en-US" sz="1600" dirty="0" smtClean="0"/>
                  <a:t>of points in the neighborhood by an ellipsoid</a:t>
                </a:r>
              </a:p>
              <a:p>
                <a:pPr marL="766763" lvl="2" indent="0">
                  <a:buNone/>
                </a:pPr>
                <a:endParaRPr lang="en-US" sz="1600" dirty="0"/>
              </a:p>
              <a:p>
                <a:r>
                  <a:rPr lang="en-US" sz="2000" dirty="0" smtClean="0"/>
                  <a:t>Sample mean: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bar>
                  </m:oMath>
                </a14:m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𝐶𝑜𝑣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bar>
                  </m:oMath>
                </a14:m>
                <a:r>
                  <a:rPr lang="en-US" sz="2000" dirty="0"/>
                  <a:t>)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  </m:t>
                            </m:r>
                          </m:sub>
                        </m:sSub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ba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 smtClean="0"/>
                  <a:t>    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Singular value decomposition</a:t>
                </a:r>
                <a:r>
                  <a:rPr lang="en-US" sz="2000" dirty="0"/>
                  <a:t>:</a:t>
                </a: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119062" indent="0">
                  <a:buNone/>
                </a:pPr>
                <a:r>
                  <a:rPr lang="en-US" sz="2000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𝐶𝑜𝑣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]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000" i="1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 </m:t>
                        </m:r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lvl="2"/>
                <a:endParaRPr lang="en-US" sz="1600" dirty="0" smtClean="0"/>
              </a:p>
              <a:p>
                <a:pPr lvl="2"/>
                <a:endParaRPr lang="en-US" sz="1600" dirty="0" smtClean="0"/>
              </a:p>
              <a:p>
                <a:pPr lvl="2"/>
                <a:endParaRPr lang="en-US" sz="16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7239000" cy="4625975"/>
              </a:xfrm>
              <a:blipFill>
                <a:blip r:embed="rId2"/>
                <a:stretch>
                  <a:fillRect b="-3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04200" y="5867400"/>
            <a:ext cx="733425" cy="274638"/>
          </a:xfrm>
        </p:spPr>
        <p:txBody>
          <a:bodyPr/>
          <a:lstStyle/>
          <a:p>
            <a:pPr>
              <a:defRPr/>
            </a:pPr>
            <a:fld id="{E523630B-46E2-4769-82E5-0C085DB32D83}" type="slidenum">
              <a:rPr lang="en-US" sz="1400" smtClean="0"/>
              <a:pPr>
                <a:defRPr/>
              </a:pPr>
              <a:t>8</a:t>
            </a:fld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 txBox="1">
                <a:spLocks noChangeArrowheads="1"/>
              </p:cNvSpPr>
              <p:nvPr/>
            </p:nvSpPr>
            <p:spPr bwMode="auto">
              <a:xfrm>
                <a:off x="6328263" y="4953000"/>
                <a:ext cx="2618154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54864" tIns="9144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38150" indent="-319088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itchFamily="18" charset="2"/>
                  <a:buChar char="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0250" indent="-273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itchFamily="2" charset="2"/>
                  <a:buChar char="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95363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66C7D"/>
                  </a:buClr>
                  <a:buFont typeface="Arial" charset="0"/>
                  <a:buChar char="▪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16025" indent="-182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BB76D"/>
                  </a:buClr>
                  <a:buFont typeface="Arial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5575" indent="-182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E88651"/>
                  </a:buClr>
                  <a:buFont typeface="Wingdings 3" pitchFamily="18" charset="2"/>
                  <a:buChar char=""/>
                  <a:defRPr lang="en-US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27632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Wingdings 2"/>
                  <a:buChar char="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31136" indent="-18288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 2" pitchFamily="18" charset="2"/>
                  <a:buChar char="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11906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𝐸𝑖𝑔𝑒𝑛𝑣𝑎𝑙𝑢𝑒</m:t>
                    </m:r>
                  </m:oMath>
                </a14:m>
                <a:r>
                  <a:rPr lang="en-US" sz="1600" dirty="0"/>
                  <a:t>                  </a:t>
                </a:r>
              </a:p>
              <a:p>
                <a:pPr marL="11906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𝐸𝑖𝑔𝑒𝑛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𝑒𝑐𝑡𝑜𝑟</m:t>
                    </m:r>
                  </m:oMath>
                </a14:m>
                <a:r>
                  <a:rPr lang="en-US" sz="2000" dirty="0"/>
                  <a:t>                                                                </a:t>
                </a:r>
              </a:p>
            </p:txBody>
          </p:sp>
        </mc:Choice>
        <mc:Fallback xmlns="">
          <p:sp>
            <p:nvSpPr>
              <p:cNvPr id="5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8263" y="4953000"/>
                <a:ext cx="2618154" cy="76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503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Methodology _ </a:t>
            </a:r>
            <a:r>
              <a:rPr lang="en-US" sz="3200" dirty="0" smtClean="0"/>
              <a:t>Cont’d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sz="2000" dirty="0" smtClean="0"/>
                  <a:t>Center: sample mean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ba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/>
                  <a:t>Lengths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Axis of ellipsoid: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</a:p>
              <a:p>
                <a:pPr lvl="1"/>
                <a:r>
                  <a:rPr lang="en-US" sz="2000" dirty="0" smtClean="0"/>
                  <a:t>There are three extreme cases:</a:t>
                </a:r>
              </a:p>
              <a:p>
                <a:pPr marL="766763" lvl="2" indent="0">
                  <a:buNone/>
                </a:pPr>
                <a:r>
                  <a:rPr lang="en-US" sz="1600" dirty="0" smtClean="0"/>
                  <a:t>             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sz="1600" dirty="0" smtClean="0"/>
                  <a:t>&gt;&gt;&gt;&gt;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600" dirty="0"/>
                  <a:t> (One main direction: </a:t>
                </a:r>
                <a:r>
                  <a:rPr lang="en-US" sz="1600" dirty="0" smtClean="0"/>
                  <a:t>linear neighborhood)</a:t>
                </a:r>
                <a:endParaRPr lang="en-US" sz="1600" dirty="0"/>
              </a:p>
              <a:p>
                <a:pPr marL="766763" lvl="2" indent="0">
                  <a:buNone/>
                </a:pPr>
                <a:r>
                  <a:rPr lang="en-US" sz="1600" dirty="0" smtClean="0"/>
                  <a:t>             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sz="1600" dirty="0" smtClean="0"/>
                  <a:t>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600" dirty="0"/>
                          <m:t>&gt;&gt;&gt;&gt;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</m:oMath>
                </a14:m>
                <a:r>
                  <a:rPr lang="en-US" sz="1600" dirty="0"/>
                  <a:t>   </a:t>
                </a:r>
                <a:r>
                  <a:rPr lang="en-US" sz="1600" dirty="0" smtClean="0"/>
                  <a:t>(Two </a:t>
                </a:r>
                <a:r>
                  <a:rPr lang="en-US" sz="1600" dirty="0"/>
                  <a:t>main directions: planar neighborhood)</a:t>
                </a:r>
              </a:p>
              <a:p>
                <a:pPr marL="766763" lvl="2" indent="0">
                  <a:buNone/>
                </a:pPr>
                <a:r>
                  <a:rPr lang="en-US" sz="1600" dirty="0" smtClean="0"/>
                  <a:t>             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sz="1600" dirty="0"/>
                  <a:t>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600" dirty="0"/>
                          <m:t>≈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</m:oMath>
                </a14:m>
                <a:r>
                  <a:rPr lang="en-US" sz="1600" dirty="0"/>
                  <a:t>         (Isotropy: volumetric neighborhood)</a:t>
                </a:r>
                <a:endParaRPr lang="en-US" sz="1600" dirty="0" smtClean="0"/>
              </a:p>
              <a:p>
                <a:pPr marL="766763" lvl="2" indent="0">
                  <a:buNone/>
                </a:pPr>
                <a:endParaRPr lang="en-US" sz="1600" dirty="0"/>
              </a:p>
              <a:p>
                <a:pPr lvl="2"/>
                <a:endParaRPr lang="en-US" sz="1600" dirty="0" smtClean="0"/>
              </a:p>
              <a:p>
                <a:pPr lvl="2"/>
                <a:endParaRPr lang="en-US" sz="1600" dirty="0" smtClean="0"/>
              </a:p>
              <a:p>
                <a:pPr lvl="2"/>
                <a:endParaRPr lang="en-US" sz="16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04200" y="5867400"/>
            <a:ext cx="733425" cy="274638"/>
          </a:xfrm>
        </p:spPr>
        <p:txBody>
          <a:bodyPr/>
          <a:lstStyle/>
          <a:p>
            <a:pPr>
              <a:defRPr/>
            </a:pPr>
            <a:fld id="{E523630B-46E2-4769-82E5-0C085DB32D83}" type="slidenum">
              <a:rPr lang="en-US" sz="1400" smtClean="0"/>
              <a:pPr>
                <a:defRPr/>
              </a:pPr>
              <a:t>9</a:t>
            </a:fld>
            <a:endParaRPr lang="en-US" sz="1400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489710" y="4762500"/>
            <a:ext cx="15240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489710" y="4991100"/>
            <a:ext cx="2286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1337310" y="4991100"/>
            <a:ext cx="1524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33900" y="4762500"/>
            <a:ext cx="15240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33900" y="4343400"/>
            <a:ext cx="647700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381500" y="4991100"/>
            <a:ext cx="1524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519035" y="5143500"/>
            <a:ext cx="57531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519035" y="4914900"/>
            <a:ext cx="315277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353300" y="4914900"/>
            <a:ext cx="16573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5"/>
          <p:cNvSpPr txBox="1">
            <a:spLocks noChangeArrowheads="1"/>
          </p:cNvSpPr>
          <p:nvPr/>
        </p:nvSpPr>
        <p:spPr bwMode="auto">
          <a:xfrm>
            <a:off x="1032510" y="5569744"/>
            <a:ext cx="9144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lvl="1" indent="0" algn="ctr">
              <a:buNone/>
            </a:pPr>
            <a:r>
              <a:rPr lang="en-US" sz="1800" dirty="0" smtClean="0"/>
              <a:t>(1)</a:t>
            </a:r>
          </a:p>
          <a:p>
            <a:pPr lvl="1" algn="ctr"/>
            <a:endParaRPr lang="en-US" sz="2000" dirty="0" smtClean="0"/>
          </a:p>
        </p:txBody>
      </p:sp>
      <p:sp>
        <p:nvSpPr>
          <p:cNvPr id="25" name="Rectangle 5"/>
          <p:cNvSpPr txBox="1">
            <a:spLocks noChangeArrowheads="1"/>
          </p:cNvSpPr>
          <p:nvPr/>
        </p:nvSpPr>
        <p:spPr bwMode="auto">
          <a:xfrm>
            <a:off x="3873500" y="5551012"/>
            <a:ext cx="9144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lvl="1" indent="0" algn="ctr">
              <a:buNone/>
            </a:pPr>
            <a:r>
              <a:rPr lang="en-US" sz="1800" dirty="0" smtClean="0"/>
              <a:t>(2)</a:t>
            </a:r>
          </a:p>
          <a:p>
            <a:pPr lvl="1" algn="ctr"/>
            <a:endParaRPr lang="en-US" sz="2000" dirty="0" smtClean="0"/>
          </a:p>
        </p:txBody>
      </p:sp>
      <p:sp>
        <p:nvSpPr>
          <p:cNvPr id="26" name="Rectangle 5"/>
          <p:cNvSpPr txBox="1">
            <a:spLocks noChangeArrowheads="1"/>
          </p:cNvSpPr>
          <p:nvPr/>
        </p:nvSpPr>
        <p:spPr bwMode="auto">
          <a:xfrm>
            <a:off x="6919912" y="5550694"/>
            <a:ext cx="9144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lvl="1" indent="0" algn="ctr">
              <a:buNone/>
            </a:pPr>
            <a:r>
              <a:rPr lang="en-US" sz="1800" dirty="0" smtClean="0"/>
              <a:t>(3)</a:t>
            </a:r>
          </a:p>
          <a:p>
            <a:pPr lvl="1" algn="ctr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3204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2437&quot;&gt;&lt;property id=&quot;20148&quot; value=&quot;5&quot;/&gt;&lt;property id=&quot;20300&quot; value=&quot;Slide 1 - &amp;quot;Title&amp;quot;&quot;/&gt;&lt;property id=&quot;20307&quot; value=&quot;332&quot;/&gt;&lt;/object&gt;&lt;object type=&quot;3&quot; unique_id=&quot;12438&quot;&gt;&lt;property id=&quot;20148&quot; value=&quot;5&quot;/&gt;&lt;property id=&quot;20300&quot; value=&quot;Slide 2 - &amp;quot;Background&amp;quot;&quot;/&gt;&lt;property id=&quot;20307&quot; value=&quot;331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2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000000"/>
    </a:accent2>
    <a:accent3>
      <a:srgbClr val="000000"/>
    </a:accent3>
    <a:accent4>
      <a:srgbClr val="000000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000000"/>
    </a:accent2>
    <a:accent3>
      <a:srgbClr val="000000"/>
    </a:accent3>
    <a:accent4>
      <a:srgbClr val="000000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8811</TotalTime>
  <Words>553</Words>
  <Application>Microsoft Office PowerPoint</Application>
  <PresentationFormat>On-screen Show (4:3)</PresentationFormat>
  <Paragraphs>233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Corbel</vt:lpstr>
      <vt:lpstr>Times New Roman</vt:lpstr>
      <vt:lpstr>Wingdings</vt:lpstr>
      <vt:lpstr>Wingdings 2</vt:lpstr>
      <vt:lpstr>Wingdings 3</vt:lpstr>
      <vt:lpstr>Module</vt:lpstr>
      <vt:lpstr>STAT 524  Foliage classification using PCA  Fall 2017  Behrokh   Siamak </vt:lpstr>
      <vt:lpstr>Introduction</vt:lpstr>
      <vt:lpstr>Data collection platform </vt:lpstr>
      <vt:lpstr>Study Area</vt:lpstr>
      <vt:lpstr>Instrument specification</vt:lpstr>
      <vt:lpstr>Data </vt:lpstr>
      <vt:lpstr>Methodology</vt:lpstr>
      <vt:lpstr>Methodology _ Cont’d</vt:lpstr>
      <vt:lpstr>Methodology _ Cont’d</vt:lpstr>
      <vt:lpstr>Methodology _ Cont’d</vt:lpstr>
      <vt:lpstr>Methodology _ Cont’d</vt:lpstr>
      <vt:lpstr>Methodology _ Cont’d</vt:lpstr>
      <vt:lpstr>Result</vt:lpstr>
      <vt:lpstr>Result _ Cont’d</vt:lpstr>
      <vt:lpstr>Result _ Cont’d</vt:lpstr>
      <vt:lpstr>Result _ Cont’d</vt:lpstr>
      <vt:lpstr>Conclusion</vt:lpstr>
      <vt:lpstr>Limitation and Future work</vt:lpstr>
      <vt:lpstr>PowerPoint Presentation</vt:lpstr>
      <vt:lpstr>Related Work </vt:lpstr>
    </vt:vector>
  </TitlesOfParts>
  <Company>College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College of Technology</dc:creator>
  <cp:lastModifiedBy>SIAMAK</cp:lastModifiedBy>
  <cp:revision>484</cp:revision>
  <cp:lastPrinted>2017-04-27T14:00:45Z</cp:lastPrinted>
  <dcterms:created xsi:type="dcterms:W3CDTF">2008-10-31T01:40:20Z</dcterms:created>
  <dcterms:modified xsi:type="dcterms:W3CDTF">2017-12-05T18:26:26Z</dcterms:modified>
</cp:coreProperties>
</file>