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82" r:id="rId4"/>
    <p:sldId id="278" r:id="rId5"/>
    <p:sldId id="279" r:id="rId6"/>
    <p:sldId id="280" r:id="rId7"/>
    <p:sldId id="264" r:id="rId8"/>
    <p:sldId id="281" r:id="rId9"/>
    <p:sldId id="267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43A7DE-FE5E-4D90-ADF9-B7A9AA024614}">
          <p14:sldIdLst>
            <p14:sldId id="256"/>
            <p14:sldId id="259"/>
            <p14:sldId id="282"/>
            <p14:sldId id="278"/>
            <p14:sldId id="279"/>
            <p14:sldId id="280"/>
            <p14:sldId id="264"/>
            <p14:sldId id="281"/>
            <p14:sldId id="26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1C4"/>
    <a:srgbClr val="4F7AC8"/>
    <a:srgbClr val="6B6B6B"/>
    <a:srgbClr val="5A81CA"/>
    <a:srgbClr val="618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87574"/>
  </p:normalViewPr>
  <p:slideViewPr>
    <p:cSldViewPr snapToGrid="0">
      <p:cViewPr varScale="1">
        <p:scale>
          <a:sx n="102" d="100"/>
          <a:sy n="102" d="100"/>
        </p:scale>
        <p:origin x="107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6103-6343-4C71-BB9C-3D78C573AA21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B4F91-9E19-40A6-A0A3-1E178FC0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879DF-1DA5-4613-BE5A-89B1AF115E4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F7F75-EE37-4916-A9F8-5846D7AC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1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别用分号用逗号</a:t>
            </a:r>
            <a:r>
              <a:rPr lang="zh-CN" altLang="en-US" dirty="0"/>
              <a:t>，</a:t>
            </a:r>
            <a:r>
              <a:rPr lang="en-US" altLang="zh-CN" dirty="0"/>
              <a:t>buffalo</a:t>
            </a:r>
            <a:r>
              <a:rPr lang="ja-JP" altLang="en-US"/>
              <a:t>标志放左上角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F7F75-EE37-4916-A9F8-5846D7ACB9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6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美化一下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F7F75-EE37-4916-A9F8-5846D7ACB9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8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only dropping each point (not combinations) and recalculating the losses are very time-consuming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F7F75-EE37-4916-A9F8-5846D7ACB9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8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整理一下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F7F75-EE37-4916-A9F8-5846D7ACB9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3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698171"/>
            <a:ext cx="12191999" cy="2952206"/>
          </a:xfrm>
          <a:prstGeom prst="rect">
            <a:avLst/>
          </a:prstGeom>
          <a:solidFill>
            <a:srgbClr val="4471C4"/>
          </a:solidFill>
          <a:ln>
            <a:solidFill>
              <a:srgbClr val="4471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749368"/>
            <a:ext cx="9144000" cy="84981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9922-1FD3-498D-9715-3C89628D95C2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4976" y="147894"/>
            <a:ext cx="4038950" cy="13945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54114" y="131898"/>
            <a:ext cx="3499286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2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FA5-304F-4301-B73D-B1F283A5FDA4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EA0C-CC78-4335-A38D-C0AE64C08541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71154"/>
          </a:xfrm>
          <a:prstGeom prst="rect">
            <a:avLst/>
          </a:prstGeom>
          <a:solidFill>
            <a:srgbClr val="4471C4"/>
          </a:solidFill>
          <a:ln>
            <a:solidFill>
              <a:srgbClr val="447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8011" y="139019"/>
            <a:ext cx="11242766" cy="793115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Mu Ban Yang Shi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610600" y="5991225"/>
            <a:ext cx="2743200" cy="365125"/>
          </a:xfrm>
        </p:spPr>
        <p:txBody>
          <a:bodyPr/>
          <a:lstStyle/>
          <a:p>
            <a:fld id="{22C2A158-3358-42EC-A07D-FC965BB0E923}" type="datetime1">
              <a:rPr lang="zh-CN" altLang="en-US" smtClean="0"/>
              <a:t>2019/9/29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dirty="0"/>
              <a:t>Point-Cloud Saliency Maps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1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A890-53AA-43B5-AF5A-C6D0F86AC2B5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7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383-0485-4042-9E48-2A9B3C7C1D79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6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67D-E382-4BE2-8652-F8B2EE217BF5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D5C6-E038-4536-8CA4-1729A7787F10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69E-61E5-4342-8A95-DB943CECACB3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2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30A-38B2-472A-9755-23EE5B1992F2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8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D46E-0EBC-48CF-AAC9-96B06E568EEC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0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3772-3370-44CE-B8E5-F51A4ACA95CD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Point-Cloud Saliency Maps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6AD1-F43E-4CB0-B747-ECECEE20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zheng4@buffalo.edu" TargetMode="External"/><Relationship Id="rId2" Type="http://schemas.openxmlformats.org/officeDocument/2006/relationships/hyperlink" Target="https://github.com/tianzheng4/%20PointCloud-Saliency-Map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mailto:boli@zju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Point-Cloud Saliency Maps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182" y="4929154"/>
            <a:ext cx="1057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Tianhang</a:t>
            </a:r>
            <a:r>
              <a:rPr lang="en-US" altLang="zh-CN" sz="2400" b="1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Zheng</a:t>
            </a:r>
            <a:r>
              <a:rPr lang="en-US" altLang="zh-CN" sz="2400" b="1" baseline="3000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zh-CN" sz="2400" b="1" dirty="0" err="1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Changyou</a:t>
            </a:r>
            <a:r>
              <a:rPr lang="en-US" altLang="zh-CN" sz="2400" b="1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lang="en-US" altLang="zh-CN" sz="2400" b="1" baseline="3000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zh-CN" sz="2400" b="1" dirty="0" err="1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Junsong</a:t>
            </a:r>
            <a:r>
              <a:rPr lang="en-US" altLang="zh-CN" sz="2400" b="1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Yuan</a:t>
            </a:r>
            <a:r>
              <a:rPr lang="en-US" altLang="zh-CN" sz="2400" b="1" baseline="3000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zh-CN" sz="2400" b="1" dirty="0">
                <a:solidFill>
                  <a:srgbClr val="4471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 Li</a:t>
            </a:r>
            <a:r>
              <a:rPr lang="en-US" altLang="zh-CN" sz="2400" b="1" baseline="3000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zh-CN" sz="2400" b="1" dirty="0">
                <a:solidFill>
                  <a:srgbClr val="4471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b="1" dirty="0" err="1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Kui</a:t>
            </a:r>
            <a:r>
              <a:rPr lang="en-US" altLang="zh-CN" sz="2400" b="1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</a:t>
            </a:r>
            <a:r>
              <a:rPr lang="en-US" altLang="zh-CN" sz="2400" b="1" baseline="3000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400" b="1" baseline="30000" dirty="0">
              <a:solidFill>
                <a:srgbClr val="6B6B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1127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6636" y="5582716"/>
            <a:ext cx="1057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aseline="3000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at Buffalo, the State University of New York </a:t>
            </a:r>
          </a:p>
          <a:p>
            <a:pPr algn="ctr"/>
            <a:r>
              <a:rPr lang="en-US" altLang="zh-CN" baseline="3000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Zhejiang University</a:t>
            </a:r>
            <a:endParaRPr lang="zh-CN" altLang="en-US" dirty="0">
              <a:solidFill>
                <a:srgbClr val="6B6B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2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9868" y="1874911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19046" y="3253156"/>
            <a:ext cx="857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https://github.com/tianzheng4/PointCloud-Saliency-Maps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9046" y="3903390"/>
            <a:ext cx="7359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tzheng4@buffalo.edu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boli@zju.edu.cn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83" y="3006719"/>
            <a:ext cx="1751049" cy="1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Saliency Maps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72" y="2735398"/>
            <a:ext cx="5689507" cy="2484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222" y="5277924"/>
            <a:ext cx="533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Maps for Images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222" y="1438310"/>
            <a:ext cx="804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Given an image and the classification result.</a:t>
            </a:r>
          </a:p>
          <a:p>
            <a:r>
              <a:rPr lang="en-US" altLang="zh-CN" dirty="0">
                <a:latin typeface="Arial Rounded MT Bold" panose="020F0704030504030204" pitchFamily="34" charset="0"/>
              </a:rPr>
              <a:t>How does each pixel gives contribution to the classification results?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144262" y="3708231"/>
            <a:ext cx="1022862" cy="378691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84250" y="5277924"/>
            <a:ext cx="3011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Map for Point Clouds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07" y="2879014"/>
            <a:ext cx="3983965" cy="2249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714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 Cloud Saliency Maps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8482" y="1421800"/>
            <a:ext cx="1065885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Score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Reflect the contribution of a point to the corresponding model-prediction loss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 saliency Score for each point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77767" y="2871794"/>
            <a:ext cx="9573927" cy="2729762"/>
            <a:chOff x="1177767" y="2871794"/>
            <a:chExt cx="9573927" cy="2729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767" y="2871794"/>
              <a:ext cx="2232000" cy="126745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076" y="2871794"/>
              <a:ext cx="2232000" cy="127647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767" y="4326127"/>
              <a:ext cx="2232000" cy="126018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076" y="4326127"/>
              <a:ext cx="2232000" cy="126055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385" y="2871794"/>
              <a:ext cx="2232000" cy="125884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385" y="4326127"/>
              <a:ext cx="2232000" cy="127542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694" y="2873050"/>
              <a:ext cx="2232000" cy="125633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694" y="4326127"/>
              <a:ext cx="2232000" cy="1260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3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 Cloud Saliency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28" y="1411098"/>
            <a:ext cx="10515600" cy="40403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 saliency maps help us better understanding point-cloud data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2251475"/>
            <a:ext cx="6265402" cy="16840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4660224"/>
            <a:ext cx="6265402" cy="16961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3128" y="1819854"/>
            <a:ext cx="707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High-drop: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points with the highest saliency scores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3128" y="4167094"/>
            <a:ext cx="696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Low-drop: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points with the lowest saliency scores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408265" y="2937497"/>
            <a:ext cx="626126" cy="256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 descr="Image result for hacker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234" y="2219964"/>
            <a:ext cx="1057492" cy="105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8503920" y="3395472"/>
            <a:ext cx="326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Adversarial Attacks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43442" y="4857800"/>
            <a:ext cx="4749854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would not change a lot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points with negative scores even leads to better recognition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1158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Point Dropping to Point Shifting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7840" y="1497452"/>
            <a:ext cx="592211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all possible combinations of points and compute the loss changes after dropping those combinations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620" y="1630760"/>
            <a:ext cx="233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Brute-force Method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872" y="1627691"/>
            <a:ext cx="401611" cy="375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3604" y="2604247"/>
            <a:ext cx="183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Our Method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37840" y="2465748"/>
            <a:ext cx="592211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point dropping with a continuous point-shifting procedure: moving points towards the point-cloud center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747" y="2584883"/>
            <a:ext cx="353736" cy="3492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991" y="3429000"/>
            <a:ext cx="4852632" cy="24647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92121" y="5893735"/>
            <a:ext cx="369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point dropping with point shifting toward the point-cloud center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0">
            <a:extLst>
              <a:ext uri="{FF2B5EF4-FFF2-40B4-BE49-F238E27FC236}">
                <a16:creationId xmlns:a16="http://schemas.microsoft.com/office/drawing/2014/main" id="{45EF068D-E9A8-2A40-8C7F-026ECB001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887" y="3391422"/>
            <a:ext cx="4852632" cy="24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Based Saliency Map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8011" y="1265382"/>
                <a:ext cx="10935789" cy="49115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shifting in the </a:t>
                </a:r>
                <a:r>
                  <a:rPr lang="en-US" altLang="zh-CN" sz="1800" b="1" dirty="0">
                    <a:solidFill>
                      <a:srgbClr val="4471C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Spherical Coordinate System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approximate the contribution of a point by the gradient of loss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contribution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is </a:t>
                </a:r>
                <a:r>
                  <a:rPr lang="en-US" altLang="zh-CN" sz="1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𝒔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𝝏</m:t>
                        </m:r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𝓛</m:t>
                        </m:r>
                      </m:num>
                      <m:den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1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𝒓</m:t>
                        </m:r>
                      </m:e>
                      <m:sub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zh-CN" altLang="en-US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𝜶</m:t>
                        </m:r>
                      </m:sup>
                    </m:sSubSup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𝒓</m:t>
                        </m:r>
                      </m:e>
                      <m:sub>
                        <m:r>
                          <a:rPr lang="en-US" altLang="zh-CN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  <m:r>
                      <a:rPr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8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  <m:r>
                              <a:rPr lang="en-US" altLang="zh-CN" sz="18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altLang="zh-CN" sz="18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8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altLang="zh-CN" sz="18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18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spcBef>
                    <a:spcPts val="2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𝒔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sup>
                    </m:sSubSup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1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zh-CN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ℒ</m:t>
                        </m:r>
                      </m:num>
                      <m:den>
                        <m:r>
                          <a:rPr lang="en-US" altLang="zh-CN" sz="1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1800" b="1" i="1" dirty="0" smtClean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sSubSup>
                      <m:sSubSupPr>
                        <m:ctrlPr>
                          <a:rPr lang="en-US" altLang="zh-CN" sz="1800" b="1" i="1" dirty="0" smtClean="0">
                            <a:solidFill>
                              <a:srgbClr val="4471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CN" sz="1800" b="1" i="1" dirty="0" smtClean="0">
                            <a:solidFill>
                              <a:srgbClr val="4471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𝒓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rgbClr val="4471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  <m:sup>
                        <m:r>
                          <a:rPr lang="zh-CN" altLang="en-US" sz="1800" b="1" i="1" dirty="0" smtClean="0">
                            <a:solidFill>
                              <a:srgbClr val="4471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𝜶</m:t>
                        </m:r>
                      </m:sup>
                    </m:sSubSup>
                    <m:d>
                      <m:dPr>
                        <m:ctrlPr>
                          <a:rPr lang="en-US" altLang="zh-CN" sz="1800" b="1" i="1" dirty="0" smtClean="0">
                            <a:solidFill>
                              <a:srgbClr val="4471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srgbClr val="4471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 smtClean="0">
                                <a:solidFill>
                                  <a:srgbClr val="4471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dirty="0" smtClean="0">
                                <a:solidFill>
                                  <a:srgbClr val="4471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dirty="0" smtClean="0">
                            <a:solidFill>
                              <a:srgbClr val="4471C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srgbClr val="4471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 smtClean="0">
                                <a:solidFill>
                                  <a:srgbClr val="4471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dirty="0" smtClean="0">
                                <a:solidFill>
                                  <a:srgbClr val="4471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𝒄</m:t>
                            </m:r>
                          </m:sub>
                        </m:sSub>
                      </m:e>
                    </m:d>
                    <m:r>
                      <a:rPr lang="en-US" altLang="zh-CN" sz="1800" b="1" i="1" dirty="0" smtClean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∙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4471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sz="1800" b="1" i="1" dirty="0" smtClean="0">
                            <a:solidFill>
                              <a:srgbClr val="4471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𝜵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srgbClr val="4471C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 smtClean="0">
                                <a:solidFill>
                                  <a:srgbClr val="4471C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dirty="0" smtClean="0">
                                <a:solidFill>
                                  <a:srgbClr val="4471C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altLang="zh-CN" sz="1800" b="1" i="1" dirty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𝓛</m:t>
                    </m:r>
                    <m:r>
                      <a:rPr lang="en-US" altLang="zh-CN" sz="1800" b="1" i="0" dirty="0" smtClean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l-GR" altLang="zh-CN" sz="1800" b="1" i="1" dirty="0" smtClean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𝜲</m:t>
                    </m:r>
                    <m:r>
                      <a:rPr lang="en-US" altLang="zh-CN" sz="1800" b="1" i="0" dirty="0" smtClean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1800" b="1" i="0" dirty="0" smtClean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𝐲</m:t>
                    </m:r>
                    <m:r>
                      <a:rPr lang="en-US" altLang="zh-CN" sz="1800" b="1" i="0" dirty="0" smtClean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;</m:t>
                    </m:r>
                    <m:r>
                      <a:rPr lang="el-GR" altLang="zh-CN" sz="1800" b="1" i="1" dirty="0" smtClean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𝜽</m:t>
                    </m:r>
                    <m:r>
                      <a:rPr lang="en-US" altLang="zh-CN" sz="1800" b="1" i="0" dirty="0" smtClean="0">
                        <a:solidFill>
                          <a:srgbClr val="4471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4471C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(inner product)</a:t>
                </a:r>
              </a:p>
              <a:p>
                <a:pPr>
                  <a:spcBef>
                    <a:spcPts val="3300"/>
                  </a:spcBef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We can construct the saliency map with </a:t>
                </a:r>
                <a:r>
                  <a:rPr lang="en-US" altLang="zh-CN" sz="1800" b="1" dirty="0">
                    <a:solidFill>
                      <a:srgbClr val="4471C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single backward step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through DNN models.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11" y="1265382"/>
                <a:ext cx="10935789" cy="4911581"/>
              </a:xfrm>
              <a:blipFill>
                <a:blip r:embed="rId3"/>
                <a:stretch>
                  <a:fillRect l="-390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552779" y="2315921"/>
            <a:ext cx="1641013" cy="6081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3579" y="2994170"/>
            <a:ext cx="2860213" cy="5262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13" y="4403943"/>
            <a:ext cx="3309289" cy="18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4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 Dropping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Step Algorithm</a:t>
            </a:r>
          </a:p>
          <a:p>
            <a:pPr marL="0" indent="0">
              <a:buNone/>
            </a:pPr>
            <a:r>
              <a:rPr lang="en-US" altLang="zh-C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the points with </a:t>
            </a:r>
            <a:r>
              <a:rPr lang="en-US" altLang="zh-CN" sz="2100" b="1" dirty="0">
                <a:solidFill>
                  <a:srgbClr val="4471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highest/lowest s</a:t>
            </a:r>
            <a:r>
              <a:rPr lang="en-US" altLang="zh-CN" sz="21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Algorithm</a:t>
            </a:r>
          </a:p>
          <a:p>
            <a:pPr marL="0" indent="0"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t = 0 to T do</a:t>
            </a:r>
          </a:p>
          <a:p>
            <a:pPr marL="0" indent="0">
              <a:buNone/>
            </a:pP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Calculate each s</a:t>
            </a:r>
            <a:r>
              <a:rPr lang="en-US" altLang="zh-CN" sz="21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X</a:t>
            </a:r>
            <a:r>
              <a:rPr lang="en-US" altLang="zh-CN" sz="21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marL="0" indent="0">
              <a:buNone/>
            </a:pP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Drop the points with </a:t>
            </a:r>
            <a:r>
              <a:rPr lang="en-US" altLang="zh-CN" sz="2100" b="1" dirty="0">
                <a:solidFill>
                  <a:srgbClr val="4471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n/T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highest/lowest s</a:t>
            </a:r>
            <a:r>
              <a:rPr lang="en-US" altLang="zh-CN" sz="21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X</a:t>
            </a:r>
            <a:r>
              <a:rPr lang="en-US" altLang="zh-CN" sz="21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number of points to drop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number of iterations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saliency score for each point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point set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211782" y="1825625"/>
            <a:ext cx="58189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Suboptimal: Point dependencies have been ignored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276906"/>
            <a:ext cx="4459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Saliency-Map based Point Dropping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0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 Dropping Algorithms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218"/>
            <a:ext cx="10515600" cy="195032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76906"/>
            <a:ext cx="4459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Critical-Subset based Point Dropping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9502" y="3911541"/>
            <a:ext cx="100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9170126" y="3415646"/>
            <a:ext cx="128016" cy="77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463246" y="4250095"/>
            <a:ext cx="408432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Critical-subset points give contribution to the global feature vector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67206" y="2848718"/>
            <a:ext cx="1264920" cy="56692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9596" y="5165914"/>
            <a:ext cx="10647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points with </a:t>
            </a:r>
            <a:r>
              <a:rPr lang="en-US" altLang="zh-CN" sz="2000" b="1" dirty="0">
                <a:solidFill>
                  <a:srgbClr val="447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the most number of max-pooled features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8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594" y="1312028"/>
            <a:ext cx="10515600" cy="23674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95" y="4059400"/>
            <a:ext cx="10653024" cy="230081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6AD1-F43E-4CB0-B747-ECECEE2000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8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28807</TotalTime>
  <Words>389</Words>
  <Application>Microsoft Macintosh PowerPoint</Application>
  <PresentationFormat>Widescreen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游ゴシック</vt:lpstr>
      <vt:lpstr>Arial</vt:lpstr>
      <vt:lpstr>Arial Rounded MT Bold</vt:lpstr>
      <vt:lpstr>Cambria Math</vt:lpstr>
      <vt:lpstr>Courier New</vt:lpstr>
      <vt:lpstr>Times New Roman</vt:lpstr>
      <vt:lpstr>Wingdings</vt:lpstr>
      <vt:lpstr>Office 主题​​</vt:lpstr>
      <vt:lpstr>Point-Cloud Saliency Maps</vt:lpstr>
      <vt:lpstr>Saliency Maps</vt:lpstr>
      <vt:lpstr>Point Cloud Saliency Maps</vt:lpstr>
      <vt:lpstr>Point Cloud Saliency Maps</vt:lpstr>
      <vt:lpstr>From Point Dropping to Point Shifting</vt:lpstr>
      <vt:lpstr>Gradient Based Saliency Map</vt:lpstr>
      <vt:lpstr>Point Dropping Algorithms</vt:lpstr>
      <vt:lpstr>Point Dropping Algorithms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博</dc:creator>
  <cp:lastModifiedBy>Zheng Tianhang</cp:lastModifiedBy>
  <cp:revision>692</cp:revision>
  <dcterms:created xsi:type="dcterms:W3CDTF">2019-08-25T14:28:27Z</dcterms:created>
  <dcterms:modified xsi:type="dcterms:W3CDTF">2019-09-29T18:17:00Z</dcterms:modified>
</cp:coreProperties>
</file>