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2"/>
  </p:notesMasterIdLst>
  <p:sldIdLst>
    <p:sldId id="256" r:id="rId2"/>
    <p:sldId id="409" r:id="rId3"/>
    <p:sldId id="410" r:id="rId4"/>
    <p:sldId id="412" r:id="rId5"/>
    <p:sldId id="411" r:id="rId6"/>
    <p:sldId id="408" r:id="rId7"/>
    <p:sldId id="413" r:id="rId8"/>
    <p:sldId id="414" r:id="rId9"/>
    <p:sldId id="417" r:id="rId10"/>
    <p:sldId id="415" r:id="rId11"/>
    <p:sldId id="416" r:id="rId12"/>
    <p:sldId id="418" r:id="rId13"/>
    <p:sldId id="419" r:id="rId14"/>
    <p:sldId id="421" r:id="rId15"/>
    <p:sldId id="422" r:id="rId16"/>
    <p:sldId id="423" r:id="rId17"/>
    <p:sldId id="424" r:id="rId18"/>
    <p:sldId id="425" r:id="rId19"/>
    <p:sldId id="426" r:id="rId20"/>
    <p:sldId id="319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37"/>
    <p:restoredTop sz="86401"/>
  </p:normalViewPr>
  <p:slideViewPr>
    <p:cSldViewPr snapToObjects="1">
      <p:cViewPr varScale="1">
        <p:scale>
          <a:sx n="109" d="100"/>
          <a:sy n="109" d="100"/>
        </p:scale>
        <p:origin x="138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>
      <p:cViewPr varScale="1">
        <p:scale>
          <a:sx n="118" d="100"/>
          <a:sy n="118" d="100"/>
        </p:scale>
        <p:origin x="2392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C21ED3-A5B8-0F43-BEC8-3BB1C1D7A737}" type="datetimeFigureOut">
              <a:rPr lang="en-US" smtClean="0"/>
              <a:t>10/12/19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41FF0E-6A16-9846-9D25-5326C9261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995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41FF0E-6A16-9846-9D25-5326C92617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37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56177-CEF1-0141-836F-3867E7E9C1D8}" type="datetime1">
              <a:rPr lang="en-US" smtClean="0"/>
              <a:t>10/12/19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010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C8FB9-92E9-4C40-A76A-6D1CDAB665BB}" type="datetime1">
              <a:rPr lang="en-US" smtClean="0"/>
              <a:t>10/12/19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483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03505-CCE7-CA4C-B4F1-35193B6B5156}" type="datetime1">
              <a:rPr lang="en-US" smtClean="0"/>
              <a:t>10/12/19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231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E57FB-CD21-0942-A714-152EC4568E9D}" type="datetime1">
              <a:rPr lang="en-US" smtClean="0"/>
              <a:t>10/12/19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151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D2927-A654-D74D-A6C0-BF96EF7229C7}" type="datetime1">
              <a:rPr lang="en-US" smtClean="0"/>
              <a:t>10/12/19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086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554B6-7788-2348-9289-7CAD598A9555}" type="datetime1">
              <a:rPr lang="en-US" smtClean="0"/>
              <a:t>10/12/19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265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31CB-FA13-3243-AD80-8733E43C7C1F}" type="datetime1">
              <a:rPr lang="en-US" smtClean="0"/>
              <a:t>10/12/19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334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72A9A-4F1F-854A-9B1E-96AFCC4A9B03}" type="datetime1">
              <a:rPr lang="en-US" smtClean="0"/>
              <a:t>10/12/19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999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04595-1B90-0F4A-A1D0-6609637EC4CD}" type="datetime1">
              <a:rPr lang="en-US" smtClean="0"/>
              <a:t>10/12/19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404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EB26F-796F-BD4B-9EC5-A039FE9C305B}" type="datetime1">
              <a:rPr lang="en-US" smtClean="0"/>
              <a:t>10/12/19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358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2C28A-C946-0143-970B-84B8FE5654F4}" type="datetime1">
              <a:rPr lang="en-US" smtClean="0"/>
              <a:t>10/12/19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502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1EFE4-169C-9248-BC74-4797ECDAE130}" type="datetime1">
              <a:rPr lang="en-US" smtClean="0"/>
              <a:t>10/12/19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1C91BF9F-A6D6-9C44-9AC2-A799D1CC7BF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966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5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charset="2"/>
        <a:buChar char="Ø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tif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4" Type="http://schemas.openxmlformats.org/officeDocument/2006/relationships/image" Target="../media/image4.tiff"/><Relationship Id="rId5" Type="http://schemas.openxmlformats.org/officeDocument/2006/relationships/image" Target="../media/image5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47060"/>
            <a:ext cx="7772400" cy="2387600"/>
          </a:xfrm>
        </p:spPr>
        <p:txBody>
          <a:bodyPr>
            <a:normAutofit/>
          </a:bodyPr>
          <a:lstStyle/>
          <a:p>
            <a:r>
              <a:rPr lang="en-US" sz="4800" dirty="0" smtClean="0"/>
              <a:t>Datacenter Architecture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7"/>
            <a:ext cx="6858000" cy="1707381"/>
          </a:xfrm>
        </p:spPr>
        <p:txBody>
          <a:bodyPr>
            <a:normAutofit/>
          </a:bodyPr>
          <a:lstStyle/>
          <a:p>
            <a:r>
              <a:rPr lang="en-US" b="0" dirty="0" smtClean="0"/>
              <a:t>Xin Jin</a:t>
            </a:r>
          </a:p>
          <a:p>
            <a:r>
              <a:rPr lang="en-US" b="0" dirty="0"/>
              <a:t>Fall 201</a:t>
            </a:r>
            <a:r>
              <a:rPr lang="en-US" altLang="zh-CN" b="0" dirty="0"/>
              <a:t>9</a:t>
            </a:r>
            <a:r>
              <a:rPr lang="en-US" b="0" dirty="0"/>
              <a:t> (</a:t>
            </a:r>
            <a:r>
              <a:rPr lang="en-US" b="0" dirty="0" err="1"/>
              <a:t>TTh</a:t>
            </a:r>
            <a:r>
              <a:rPr lang="en-US" b="0" dirty="0"/>
              <a:t> 1:30-2:45 in </a:t>
            </a:r>
            <a:r>
              <a:rPr lang="en-US" altLang="zh-CN" b="0" dirty="0" err="1"/>
              <a:t>Hodson</a:t>
            </a:r>
            <a:r>
              <a:rPr lang="zh-CN" altLang="en-US" b="0" dirty="0"/>
              <a:t> </a:t>
            </a:r>
            <a:r>
              <a:rPr lang="en-US" altLang="zh-CN" b="0" dirty="0"/>
              <a:t>316)</a:t>
            </a:r>
            <a:endParaRPr lang="en-US" b="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2494" y="4746800"/>
            <a:ext cx="1879012" cy="910329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1143000" y="5943601"/>
            <a:ext cx="6858000" cy="91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 smtClean="0"/>
              <a:t>EN.601.714 Advanced </a:t>
            </a:r>
            <a:r>
              <a:rPr lang="en-US" b="0" dirty="0"/>
              <a:t>Computer Networks</a:t>
            </a:r>
            <a:endParaRPr lang="en-US" b="0" dirty="0" smtClean="0"/>
          </a:p>
          <a:p>
            <a:r>
              <a:rPr lang="en-US" b="0" dirty="0" smtClean="0"/>
              <a:t>https://</a:t>
            </a:r>
            <a:r>
              <a:rPr lang="en-US" b="0" dirty="0" err="1" smtClean="0"/>
              <a:t>github.com</a:t>
            </a:r>
            <a:r>
              <a:rPr lang="en-US" b="0" dirty="0" smtClean="0"/>
              <a:t>/</a:t>
            </a:r>
            <a:r>
              <a:rPr lang="en-US" b="0" dirty="0" err="1" smtClean="0"/>
              <a:t>xinjin</a:t>
            </a:r>
            <a:r>
              <a:rPr lang="en-US" b="0" dirty="0" smtClean="0"/>
              <a:t>/course-</a:t>
            </a:r>
            <a:r>
              <a:rPr lang="en-US" b="0" dirty="0" err="1" smtClean="0"/>
              <a:t>adv</a:t>
            </a:r>
            <a:r>
              <a:rPr lang="en-US" b="0" dirty="0" smtClean="0"/>
              <a:t>-net</a:t>
            </a:r>
            <a:endParaRPr lang="en-US" b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78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990600"/>
            <a:ext cx="7886700" cy="2316163"/>
          </a:xfrm>
        </p:spPr>
        <p:txBody>
          <a:bodyPr/>
          <a:lstStyle/>
          <a:p>
            <a:pPr algn="ctr"/>
            <a:r>
              <a:rPr lang="en-US" altLang="zh-CN" dirty="0" smtClean="0"/>
              <a:t>Now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papers</a:t>
            </a:r>
            <a:r>
              <a:rPr lang="is-IS" altLang="zh-CN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10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28650" y="2819399"/>
            <a:ext cx="8058150" cy="3357563"/>
          </a:xfrm>
        </p:spPr>
        <p:txBody>
          <a:bodyPr/>
          <a:lstStyle/>
          <a:p>
            <a:r>
              <a:rPr lang="en-US" dirty="0" smtClean="0"/>
              <a:t>Helios, SIGCOMM’10</a:t>
            </a:r>
          </a:p>
          <a:p>
            <a:endParaRPr lang="en-US" dirty="0"/>
          </a:p>
          <a:p>
            <a:r>
              <a:rPr lang="en-US" dirty="0" err="1" smtClean="0"/>
              <a:t>ProjecToR</a:t>
            </a:r>
            <a:r>
              <a:rPr lang="en-US" dirty="0" smtClean="0"/>
              <a:t>, SIGCOMM’16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34783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the difference between Helios and </a:t>
            </a:r>
            <a:r>
              <a:rPr lang="en-US" dirty="0" err="1" smtClean="0"/>
              <a:t>ProjecToR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r>
              <a:rPr lang="en-US" dirty="0" smtClean="0"/>
              <a:t>How to compare the two papers, i.e., their pros and cons?</a:t>
            </a:r>
          </a:p>
          <a:p>
            <a:endParaRPr lang="en-US" dirty="0"/>
          </a:p>
          <a:p>
            <a:r>
              <a:rPr lang="en-US" dirty="0" smtClean="0"/>
              <a:t>Do you think they are practical?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763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990600"/>
            <a:ext cx="7886700" cy="2316163"/>
          </a:xfrm>
        </p:spPr>
        <p:txBody>
          <a:bodyPr/>
          <a:lstStyle/>
          <a:p>
            <a:pPr algn="ctr"/>
            <a:r>
              <a:rPr lang="en-US" altLang="zh-CN" dirty="0" smtClean="0"/>
              <a:t>Now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papers</a:t>
            </a:r>
            <a:r>
              <a:rPr lang="is-IS" altLang="zh-CN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12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28650" y="2819399"/>
            <a:ext cx="8058150" cy="3357563"/>
          </a:xfrm>
        </p:spPr>
        <p:txBody>
          <a:bodyPr/>
          <a:lstStyle/>
          <a:p>
            <a:r>
              <a:rPr lang="en-US" dirty="0" smtClean="0"/>
              <a:t>DCTCP, SIGCOMM’10</a:t>
            </a:r>
          </a:p>
          <a:p>
            <a:pPr lvl="1"/>
            <a:r>
              <a:rPr lang="en-US" dirty="0" smtClean="0"/>
              <a:t>A pioneering paper for congestion control in datacenters</a:t>
            </a:r>
          </a:p>
          <a:p>
            <a:endParaRPr lang="en-US" dirty="0"/>
          </a:p>
          <a:p>
            <a:r>
              <a:rPr lang="en-US" dirty="0" err="1" smtClean="0"/>
              <a:t>pFabric</a:t>
            </a:r>
            <a:r>
              <a:rPr lang="en-US" dirty="0" smtClean="0"/>
              <a:t>, SIGCOMM’13</a:t>
            </a:r>
          </a:p>
          <a:p>
            <a:pPr lvl="1"/>
            <a:r>
              <a:rPr lang="en-US" b="0" dirty="0" smtClean="0"/>
              <a:t>A clean-slate design considered to achieve near-optimal performance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578621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compare the two papers, i.e., their pros and cons?</a:t>
            </a:r>
          </a:p>
          <a:p>
            <a:endParaRPr lang="en-US" dirty="0"/>
          </a:p>
          <a:p>
            <a:r>
              <a:rPr lang="en-US" dirty="0" smtClean="0"/>
              <a:t>What if you can get more information about the queues?</a:t>
            </a:r>
          </a:p>
          <a:p>
            <a:endParaRPr lang="en-US" dirty="0"/>
          </a:p>
          <a:p>
            <a:r>
              <a:rPr lang="en-US" smtClean="0"/>
              <a:t>Any drawbacks </a:t>
            </a:r>
            <a:r>
              <a:rPr lang="en-US" dirty="0" smtClean="0"/>
              <a:t>of </a:t>
            </a:r>
            <a:r>
              <a:rPr lang="en-US" dirty="0" err="1" smtClean="0"/>
              <a:t>pFabric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757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990600"/>
            <a:ext cx="7886700" cy="2316163"/>
          </a:xfrm>
        </p:spPr>
        <p:txBody>
          <a:bodyPr/>
          <a:lstStyle/>
          <a:p>
            <a:pPr algn="ctr"/>
            <a:r>
              <a:rPr lang="en-US" altLang="zh-CN" dirty="0" smtClean="0"/>
              <a:t>Now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papers</a:t>
            </a:r>
            <a:r>
              <a:rPr lang="is-IS" altLang="zh-CN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14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28650" y="2819399"/>
            <a:ext cx="8058150" cy="33575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NDP, SIGCOMM’17</a:t>
            </a:r>
          </a:p>
          <a:p>
            <a:pPr lvl="1"/>
            <a:r>
              <a:rPr lang="en-US" dirty="0" smtClean="0"/>
              <a:t>Best Paper Award at SIGCOMM’17</a:t>
            </a:r>
          </a:p>
          <a:p>
            <a:pPr lvl="1"/>
            <a:r>
              <a:rPr lang="en-US" dirty="0"/>
              <a:t>Mark </a:t>
            </a:r>
            <a:r>
              <a:rPr lang="en-US" dirty="0" smtClean="0"/>
              <a:t>Handley</a:t>
            </a:r>
          </a:p>
          <a:p>
            <a:pPr lvl="2"/>
            <a:r>
              <a:rPr lang="en-US" dirty="0" smtClean="0"/>
              <a:t>Guru in congestion control</a:t>
            </a:r>
          </a:p>
          <a:p>
            <a:pPr lvl="2"/>
            <a:r>
              <a:rPr lang="en-US" dirty="0" smtClean="0"/>
              <a:t>SIGCOMM </a:t>
            </a:r>
            <a:r>
              <a:rPr lang="en-US" dirty="0"/>
              <a:t>Award for Lifetime </a:t>
            </a:r>
            <a:r>
              <a:rPr lang="en-US" dirty="0" smtClean="0"/>
              <a:t>Contribution, 2019</a:t>
            </a:r>
          </a:p>
          <a:p>
            <a:pPr lvl="2"/>
            <a:r>
              <a:rPr lang="en-US" dirty="0" smtClean="0"/>
              <a:t>His talks are one of a kind</a:t>
            </a:r>
          </a:p>
          <a:p>
            <a:endParaRPr lang="en-US" dirty="0"/>
          </a:p>
          <a:p>
            <a:r>
              <a:rPr lang="en-US" dirty="0" smtClean="0"/>
              <a:t>HPCC, SIGCOMM’19</a:t>
            </a:r>
          </a:p>
          <a:p>
            <a:pPr lvl="1"/>
            <a:r>
              <a:rPr lang="en-US" b="0" dirty="0" smtClean="0"/>
              <a:t>Use new hardware features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961864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compare the two papers, i.e., their pros and cons?</a:t>
            </a:r>
          </a:p>
          <a:p>
            <a:endParaRPr lang="en-US" dirty="0"/>
          </a:p>
          <a:p>
            <a:r>
              <a:rPr lang="en-US" dirty="0" smtClean="0"/>
              <a:t>What is the ultimate answer for congestion control?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393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Assignment 2 </a:t>
            </a:r>
            <a:r>
              <a:rPr lang="en-US" dirty="0" smtClean="0"/>
              <a:t>is 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Use P4 and </a:t>
            </a:r>
            <a:r>
              <a:rPr lang="en-US" b="0" dirty="0" err="1"/>
              <a:t>Mininet</a:t>
            </a:r>
            <a:r>
              <a:rPr lang="en-US" b="0" dirty="0"/>
              <a:t> to design network features.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6452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990600"/>
            <a:ext cx="7886700" cy="2316163"/>
          </a:xfrm>
        </p:spPr>
        <p:txBody>
          <a:bodyPr/>
          <a:lstStyle/>
          <a:p>
            <a:pPr algn="ctr"/>
            <a:r>
              <a:rPr lang="en-US" altLang="zh-CN" dirty="0" smtClean="0"/>
              <a:t>Now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papers</a:t>
            </a:r>
            <a:r>
              <a:rPr lang="is-IS" altLang="zh-CN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17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28650" y="2819399"/>
            <a:ext cx="8058150" cy="3357563"/>
          </a:xfrm>
        </p:spPr>
        <p:txBody>
          <a:bodyPr>
            <a:normAutofit/>
          </a:bodyPr>
          <a:lstStyle/>
          <a:p>
            <a:r>
              <a:rPr lang="en-US" dirty="0" err="1" smtClean="0"/>
              <a:t>InfiniSwap</a:t>
            </a:r>
            <a:r>
              <a:rPr lang="en-US" dirty="0" smtClean="0"/>
              <a:t>, NSDI’17</a:t>
            </a:r>
          </a:p>
          <a:p>
            <a:pPr lvl="1"/>
            <a:r>
              <a:rPr lang="en-US" dirty="0" smtClean="0"/>
              <a:t>Remote memory paging on RDMA networks</a:t>
            </a:r>
          </a:p>
          <a:p>
            <a:pPr lvl="1"/>
            <a:r>
              <a:rPr lang="en-US" dirty="0" smtClean="0"/>
              <a:t>Enable memory sharing across servers</a:t>
            </a:r>
          </a:p>
          <a:p>
            <a:endParaRPr lang="en-US" dirty="0"/>
          </a:p>
          <a:p>
            <a:r>
              <a:rPr lang="en-US" dirty="0" err="1" smtClean="0"/>
              <a:t>LegoOS</a:t>
            </a:r>
            <a:r>
              <a:rPr lang="en-US" dirty="0" smtClean="0"/>
              <a:t>, OSDI’18</a:t>
            </a:r>
          </a:p>
          <a:p>
            <a:pPr lvl="1"/>
            <a:r>
              <a:rPr lang="en-US" b="0" dirty="0" smtClean="0"/>
              <a:t>Best Paper Award at OSDI’18</a:t>
            </a:r>
          </a:p>
          <a:p>
            <a:pPr lvl="1"/>
            <a:r>
              <a:rPr lang="en-US" dirty="0" smtClean="0"/>
              <a:t>Build OS for resource disaggregation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463183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compare the two papers, i.e., their pros and cons?</a:t>
            </a:r>
          </a:p>
          <a:p>
            <a:endParaRPr lang="en-US" dirty="0"/>
          </a:p>
          <a:p>
            <a:r>
              <a:rPr lang="en-US" dirty="0" smtClean="0"/>
              <a:t>What are the principles to design systems for resource disaggregation?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76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Datacenter architecture</a:t>
            </a:r>
          </a:p>
          <a:p>
            <a:pPr lvl="1"/>
            <a:r>
              <a:rPr lang="en-US" dirty="0"/>
              <a:t>Merchant </a:t>
            </a:r>
            <a:r>
              <a:rPr lang="en-US" dirty="0" smtClean="0"/>
              <a:t>silicon, CLOS topology, </a:t>
            </a:r>
            <a:r>
              <a:rPr lang="en-US" dirty="0"/>
              <a:t>c</a:t>
            </a:r>
            <a:r>
              <a:rPr lang="en-US" dirty="0" smtClean="0"/>
              <a:t>entralized </a:t>
            </a:r>
            <a:r>
              <a:rPr lang="en-US" dirty="0"/>
              <a:t>control</a:t>
            </a:r>
          </a:p>
          <a:p>
            <a:r>
              <a:rPr lang="en-US" dirty="0" smtClean="0"/>
              <a:t>Optical datacenters</a:t>
            </a:r>
          </a:p>
          <a:p>
            <a:pPr lvl="1"/>
            <a:r>
              <a:rPr lang="en-US" dirty="0" smtClean="0"/>
              <a:t>Leverage reconfigurable optical devices to create dynamic links based on traffic demand</a:t>
            </a:r>
          </a:p>
          <a:p>
            <a:pPr lvl="1"/>
            <a:r>
              <a:rPr lang="en-US" dirty="0" smtClean="0"/>
              <a:t>Interesting read: </a:t>
            </a:r>
            <a:r>
              <a:rPr lang="en-US" dirty="0"/>
              <a:t>Beyond fat-trees without antennae, mirrors, and </a:t>
            </a:r>
            <a:r>
              <a:rPr lang="en-US" dirty="0" smtClean="0"/>
              <a:t>disco-balls</a:t>
            </a:r>
          </a:p>
          <a:p>
            <a:r>
              <a:rPr lang="en-US" dirty="0" smtClean="0"/>
              <a:t>Congestion control</a:t>
            </a:r>
          </a:p>
          <a:p>
            <a:pPr lvl="1"/>
            <a:r>
              <a:rPr lang="en-US" dirty="0" smtClean="0"/>
              <a:t>Exploit different design points in the design space</a:t>
            </a:r>
          </a:p>
          <a:p>
            <a:r>
              <a:rPr lang="en-US" dirty="0" smtClean="0"/>
              <a:t>Disaggregated datacenters</a:t>
            </a:r>
          </a:p>
          <a:p>
            <a:pPr lvl="1"/>
            <a:r>
              <a:rPr lang="en-US" dirty="0" smtClean="0"/>
              <a:t>Disaggregate compute, memory and storage for </a:t>
            </a:r>
            <a:r>
              <a:rPr lang="en-US" dirty="0" err="1" smtClean="0"/>
              <a:t>flexiblity</a:t>
            </a:r>
            <a:r>
              <a:rPr lang="en-US" dirty="0" smtClean="0"/>
              <a:t>, elasticity and utilization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936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Background: Cloud Computing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690688"/>
            <a:ext cx="3234581" cy="128111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493788" y="2131189"/>
            <a:ext cx="2481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Released August 2006</a:t>
            </a:r>
            <a:endParaRPr lang="en-US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2819400"/>
            <a:ext cx="1910135" cy="143075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11373" y="3117084"/>
            <a:ext cx="28641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Announced October 2008</a:t>
            </a:r>
          </a:p>
          <a:p>
            <a:r>
              <a:rPr lang="en-US" sz="2000" dirty="0" smtClean="0"/>
              <a:t>Released February 2010</a:t>
            </a:r>
            <a:endParaRPr lang="en-US" sz="20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400" y="4250158"/>
            <a:ext cx="2540000" cy="17589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82648" y="4441109"/>
            <a:ext cx="2189352" cy="137704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511373" y="4708565"/>
            <a:ext cx="40555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App Engine: Released April 2008</a:t>
            </a:r>
          </a:p>
          <a:p>
            <a:r>
              <a:rPr lang="en-US" sz="2000" dirty="0" smtClean="0"/>
              <a:t>Compute Engine: Released May 2012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88629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9637"/>
            <a:ext cx="7886700" cy="2316163"/>
          </a:xfrm>
        </p:spPr>
        <p:txBody>
          <a:bodyPr/>
          <a:lstStyle/>
          <a:p>
            <a:pPr algn="ctr"/>
            <a:r>
              <a:rPr lang="en-US" smtClean="0"/>
              <a:t>Thanks!</a:t>
            </a:r>
            <a:br>
              <a:rPr lang="en-US" smtClean="0"/>
            </a:br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794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Background: Cloud Computing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3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4495800"/>
            <a:ext cx="8385857" cy="1752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057400"/>
            <a:ext cx="5543550" cy="1780281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47296" y="1524000"/>
            <a:ext cx="7886700" cy="748608"/>
          </a:xfrm>
        </p:spPr>
        <p:txBody>
          <a:bodyPr/>
          <a:lstStyle/>
          <a:p>
            <a:r>
              <a:rPr lang="en-US" dirty="0" smtClean="0"/>
              <a:t>Famous overview paper on cloud computing</a:t>
            </a:r>
            <a:endParaRPr lang="en-US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347296" y="3899592"/>
            <a:ext cx="8491904" cy="7486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charset="2"/>
              <a:buChar char="Ø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SIGCOMM’08: Data Center Networking became hot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013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are academic people so interested in data </a:t>
            </a:r>
            <a:r>
              <a:rPr lang="en-US" dirty="0"/>
              <a:t>c</a:t>
            </a:r>
            <a:r>
              <a:rPr lang="en-US" dirty="0" smtClean="0"/>
              <a:t>enter networks?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727575"/>
          </a:xfrm>
        </p:spPr>
        <p:txBody>
          <a:bodyPr/>
          <a:lstStyle/>
          <a:p>
            <a:r>
              <a:rPr lang="en-US" dirty="0" smtClean="0"/>
              <a:t>Networking research before 2008</a:t>
            </a:r>
          </a:p>
          <a:p>
            <a:pPr lvl="1"/>
            <a:r>
              <a:rPr lang="en-US" dirty="0" smtClean="0"/>
              <a:t>E.g., Internet routing, P2P, overlay networks, congestion control, multicast, etc.</a:t>
            </a:r>
          </a:p>
          <a:p>
            <a:pPr lvl="1"/>
            <a:r>
              <a:rPr lang="en-US" dirty="0" smtClean="0"/>
              <a:t>Cannot really take off (i.e., be immediately deployed to have real-world impact)</a:t>
            </a:r>
          </a:p>
          <a:p>
            <a:pPr lvl="1"/>
            <a:r>
              <a:rPr lang="en-US" dirty="0"/>
              <a:t>Restricted by users, ISPs, </a:t>
            </a:r>
            <a:r>
              <a:rPr lang="en-US" dirty="0" smtClean="0"/>
              <a:t>government regulations, etc.</a:t>
            </a:r>
          </a:p>
          <a:p>
            <a:r>
              <a:rPr lang="en-US" dirty="0"/>
              <a:t>D</a:t>
            </a:r>
            <a:r>
              <a:rPr lang="en-US" dirty="0" smtClean="0"/>
              <a:t>ata center networks</a:t>
            </a:r>
          </a:p>
          <a:p>
            <a:pPr lvl="1"/>
            <a:r>
              <a:rPr lang="en-US" dirty="0" smtClean="0"/>
              <a:t>A playground that you can essentially do whatever you want</a:t>
            </a:r>
          </a:p>
          <a:p>
            <a:pPr lvl="1"/>
            <a:r>
              <a:rPr lang="en-US" dirty="0" smtClean="0"/>
              <a:t>Can be immediately deployed</a:t>
            </a:r>
          </a:p>
          <a:p>
            <a:pPr lvl="1"/>
            <a:r>
              <a:rPr lang="en-US" dirty="0" smtClean="0"/>
              <a:t>New setting -&gt; a lot of new problems (both new theoretical and engineering problems)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12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Why are data center networks different?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72757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 single administrative domain</a:t>
            </a:r>
          </a:p>
          <a:p>
            <a:pPr lvl="1"/>
            <a:r>
              <a:rPr lang="en-US" dirty="0" smtClean="0"/>
              <a:t>Can change anything: hardware (servers</a:t>
            </a:r>
            <a:r>
              <a:rPr lang="en-US" dirty="0"/>
              <a:t> </a:t>
            </a:r>
            <a:r>
              <a:rPr lang="en-US" dirty="0" smtClean="0"/>
              <a:t>&amp; switches) and software (OS, TCP/IP stack, applications, switch OS, routing protocols, etc.)</a:t>
            </a:r>
            <a:endParaRPr lang="en-US" dirty="0"/>
          </a:p>
          <a:p>
            <a:r>
              <a:rPr lang="en-US" altLang="zh-CN" dirty="0" smtClean="0"/>
              <a:t>Unprecedented</a:t>
            </a:r>
            <a:r>
              <a:rPr lang="zh-CN" altLang="en-US" dirty="0" smtClean="0"/>
              <a:t> </a:t>
            </a:r>
            <a:r>
              <a:rPr lang="en-US" altLang="zh-CN" dirty="0" smtClean="0"/>
              <a:t>scale</a:t>
            </a:r>
          </a:p>
          <a:p>
            <a:pPr lvl="1"/>
            <a:r>
              <a:rPr lang="en-US" altLang="zh-CN" dirty="0" smtClean="0"/>
              <a:t>Networking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O(10000-1000000)</a:t>
            </a:r>
            <a:r>
              <a:rPr lang="zh-CN" altLang="en-US" dirty="0" smtClean="0"/>
              <a:t> </a:t>
            </a:r>
            <a:r>
              <a:rPr lang="en-US" altLang="zh-CN" dirty="0" smtClean="0"/>
              <a:t>servers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single</a:t>
            </a:r>
            <a:r>
              <a:rPr lang="zh-CN" altLang="en-US" dirty="0" smtClean="0"/>
              <a:t> </a:t>
            </a:r>
            <a:r>
              <a:rPr lang="en-US" altLang="zh-CN" dirty="0" smtClean="0"/>
              <a:t>site</a:t>
            </a:r>
            <a:endParaRPr lang="en-US" dirty="0"/>
          </a:p>
          <a:p>
            <a:r>
              <a:rPr lang="en-US" altLang="zh-CN" dirty="0" smtClean="0"/>
              <a:t>Structured</a:t>
            </a:r>
            <a:r>
              <a:rPr lang="zh-CN" altLang="en-US" dirty="0" smtClean="0"/>
              <a:t> </a:t>
            </a:r>
            <a:r>
              <a:rPr lang="en-US" altLang="zh-CN" dirty="0" smtClean="0"/>
              <a:t>topology</a:t>
            </a:r>
          </a:p>
          <a:p>
            <a:r>
              <a:rPr lang="en-US" altLang="zh-CN" dirty="0" smtClean="0"/>
              <a:t>Small</a:t>
            </a:r>
            <a:r>
              <a:rPr lang="zh-CN" altLang="en-US" dirty="0" smtClean="0"/>
              <a:t> </a:t>
            </a:r>
            <a:r>
              <a:rPr lang="en-US" altLang="zh-CN" dirty="0" smtClean="0"/>
              <a:t>RTTs:</a:t>
            </a:r>
            <a:r>
              <a:rPr lang="zh-CN" altLang="en-US" dirty="0" smtClean="0"/>
              <a:t> </a:t>
            </a:r>
            <a:r>
              <a:rPr lang="en-US" altLang="zh-CN" b="0" dirty="0" smtClean="0"/>
              <a:t>O(1-100)</a:t>
            </a:r>
            <a:r>
              <a:rPr lang="zh-CN" altLang="en-US" b="0" dirty="0" smtClean="0"/>
              <a:t> </a:t>
            </a:r>
            <a:r>
              <a:rPr lang="en-US" altLang="zh-CN" b="0" dirty="0" smtClean="0"/>
              <a:t>us</a:t>
            </a:r>
            <a:r>
              <a:rPr lang="zh-CN" altLang="en-US" b="0" dirty="0" smtClean="0"/>
              <a:t> </a:t>
            </a:r>
            <a:r>
              <a:rPr lang="en-US" altLang="zh-CN" b="0" dirty="0" smtClean="0"/>
              <a:t>in</a:t>
            </a:r>
            <a:r>
              <a:rPr lang="zh-CN" altLang="en-US" b="0" dirty="0" smtClean="0"/>
              <a:t> </a:t>
            </a:r>
            <a:r>
              <a:rPr lang="en-US" altLang="zh-CN" b="0" dirty="0" smtClean="0"/>
              <a:t>DC</a:t>
            </a:r>
            <a:r>
              <a:rPr lang="zh-CN" altLang="en-US" b="0" dirty="0" smtClean="0"/>
              <a:t> </a:t>
            </a:r>
            <a:r>
              <a:rPr lang="en-US" altLang="zh-CN" b="0" dirty="0" smtClean="0"/>
              <a:t>vs.</a:t>
            </a:r>
            <a:r>
              <a:rPr lang="zh-CN" altLang="en-US" b="0" dirty="0" smtClean="0"/>
              <a:t> </a:t>
            </a:r>
            <a:r>
              <a:rPr lang="en-US" altLang="zh-CN" b="0" dirty="0" smtClean="0"/>
              <a:t>O(100)</a:t>
            </a:r>
            <a:r>
              <a:rPr lang="zh-CN" altLang="en-US" b="0" dirty="0" smtClean="0"/>
              <a:t> </a:t>
            </a:r>
            <a:r>
              <a:rPr lang="en-US" altLang="zh-CN" b="0" dirty="0" err="1" smtClean="0"/>
              <a:t>ms</a:t>
            </a:r>
            <a:r>
              <a:rPr lang="zh-CN" altLang="en-US" b="0" dirty="0" smtClean="0"/>
              <a:t> </a:t>
            </a:r>
            <a:r>
              <a:rPr lang="en-US" altLang="zh-CN" b="0" dirty="0" smtClean="0"/>
              <a:t>in</a:t>
            </a:r>
            <a:r>
              <a:rPr lang="zh-CN" altLang="en-US" b="0" dirty="0" smtClean="0"/>
              <a:t> </a:t>
            </a:r>
            <a:r>
              <a:rPr lang="en-US" altLang="zh-CN" b="0" dirty="0" smtClean="0"/>
              <a:t>WAN</a:t>
            </a:r>
            <a:endParaRPr lang="en-US" altLang="zh-CN" b="0" dirty="0"/>
          </a:p>
          <a:p>
            <a:r>
              <a:rPr lang="en-US" altLang="zh-CN" dirty="0" smtClean="0"/>
              <a:t>But also a lot of new applications/demand: </a:t>
            </a:r>
            <a:r>
              <a:rPr lang="en-US" altLang="zh-CN" b="0" dirty="0" smtClean="0"/>
              <a:t>search, social networks, e-commerce, big data, AI, etc.</a:t>
            </a:r>
          </a:p>
          <a:p>
            <a:pPr lvl="1"/>
            <a:r>
              <a:rPr lang="en-US" altLang="zh-CN" dirty="0" smtClean="0"/>
              <a:t>Network was the bottleneck: only 1Gbps NICs in 2008</a:t>
            </a:r>
            <a:endParaRPr lang="en-US" altLang="zh-CN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642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990600"/>
            <a:ext cx="7886700" cy="2316163"/>
          </a:xfrm>
        </p:spPr>
        <p:txBody>
          <a:bodyPr/>
          <a:lstStyle/>
          <a:p>
            <a:pPr algn="ctr"/>
            <a:r>
              <a:rPr lang="en-US" altLang="zh-CN" dirty="0" smtClean="0"/>
              <a:t>Now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papers</a:t>
            </a:r>
            <a:r>
              <a:rPr lang="is-IS" altLang="zh-CN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6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28650" y="2819399"/>
            <a:ext cx="8058150" cy="3357563"/>
          </a:xfrm>
        </p:spPr>
        <p:txBody>
          <a:bodyPr/>
          <a:lstStyle/>
          <a:p>
            <a:r>
              <a:rPr lang="en-US" dirty="0" smtClean="0"/>
              <a:t>VL2, SIGCOMM’09: </a:t>
            </a:r>
            <a:r>
              <a:rPr lang="en-US" b="0" dirty="0" smtClean="0"/>
              <a:t>Research paper from Microsoft; early proposal on DCN</a:t>
            </a:r>
          </a:p>
          <a:p>
            <a:pPr lvl="1"/>
            <a:r>
              <a:rPr lang="en-US" dirty="0" smtClean="0"/>
              <a:t>ACM SIGCOMM Test of Time Paper Award, 2019</a:t>
            </a:r>
            <a:endParaRPr lang="en-US" b="0" dirty="0" smtClean="0"/>
          </a:p>
          <a:p>
            <a:endParaRPr lang="en-US" dirty="0"/>
          </a:p>
          <a:p>
            <a:r>
              <a:rPr lang="en-US" dirty="0" smtClean="0"/>
              <a:t>Jupiter Rising, SIGCOMM’15: </a:t>
            </a:r>
            <a:r>
              <a:rPr lang="en-US" b="0" dirty="0" smtClean="0"/>
              <a:t>Experience paper from Google; what is actually being done with DCN in practice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403501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 you like and dislike about Google’s data center network design?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817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the difference between VL2 and Jupiter? What works? What does not work?</a:t>
            </a:r>
          </a:p>
          <a:p>
            <a:pPr lvl="1"/>
            <a:r>
              <a:rPr lang="en-US" dirty="0" smtClean="0"/>
              <a:t>Merchant silicon</a:t>
            </a:r>
          </a:p>
          <a:p>
            <a:pPr lvl="1"/>
            <a:r>
              <a:rPr lang="en-US" dirty="0" smtClean="0"/>
              <a:t>CLOS topology; modularity</a:t>
            </a:r>
          </a:p>
          <a:p>
            <a:pPr lvl="1"/>
            <a:r>
              <a:rPr lang="en-US" dirty="0" smtClean="0"/>
              <a:t>Centralized control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833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1 is 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Use iperf3 and </a:t>
            </a:r>
            <a:r>
              <a:rPr lang="en-US" b="0" dirty="0" err="1"/>
              <a:t>wireshark</a:t>
            </a:r>
            <a:r>
              <a:rPr lang="en-US" b="0" dirty="0"/>
              <a:t> to explore TCP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D9615F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1722</TotalTime>
  <Words>662</Words>
  <Application>Microsoft Macintosh PowerPoint</Application>
  <PresentationFormat>On-screen Show (4:3)</PresentationFormat>
  <Paragraphs>128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Calibri</vt:lpstr>
      <vt:lpstr>Calibri Light</vt:lpstr>
      <vt:lpstr>Wingdings</vt:lpstr>
      <vt:lpstr>宋体</vt:lpstr>
      <vt:lpstr>Arial</vt:lpstr>
      <vt:lpstr>Office Theme</vt:lpstr>
      <vt:lpstr>Datacenter Architecture</vt:lpstr>
      <vt:lpstr>Background: Cloud Computing</vt:lpstr>
      <vt:lpstr>Background: Cloud Computing</vt:lpstr>
      <vt:lpstr>Why are academic people so interested in data center networks?</vt:lpstr>
      <vt:lpstr>Why are data center networks different?</vt:lpstr>
      <vt:lpstr>Now the papers…</vt:lpstr>
      <vt:lpstr>Discussion</vt:lpstr>
      <vt:lpstr>Discussion</vt:lpstr>
      <vt:lpstr>Assignment 1 is out</vt:lpstr>
      <vt:lpstr>Now the papers…</vt:lpstr>
      <vt:lpstr>Discussion</vt:lpstr>
      <vt:lpstr>Now the papers…</vt:lpstr>
      <vt:lpstr>Discussion</vt:lpstr>
      <vt:lpstr>Now the papers…</vt:lpstr>
      <vt:lpstr>Discussion</vt:lpstr>
      <vt:lpstr>Assignment 2 is out</vt:lpstr>
      <vt:lpstr>Now the papers…</vt:lpstr>
      <vt:lpstr>Discussion</vt:lpstr>
      <vt:lpstr>Summary</vt:lpstr>
      <vt:lpstr>Thanks! Q&amp;A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Xin Jin</dc:creator>
  <cp:lastModifiedBy>Xin Jin</cp:lastModifiedBy>
  <cp:revision>276</cp:revision>
  <dcterms:created xsi:type="dcterms:W3CDTF">2017-09-02T14:15:58Z</dcterms:created>
  <dcterms:modified xsi:type="dcterms:W3CDTF">2019-10-12T19:37:01Z</dcterms:modified>
</cp:coreProperties>
</file>