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9"/>
  </p:notesMasterIdLst>
  <p:sldIdLst>
    <p:sldId id="256" r:id="rId2"/>
    <p:sldId id="329" r:id="rId3"/>
    <p:sldId id="321" r:id="rId4"/>
    <p:sldId id="330" r:id="rId5"/>
    <p:sldId id="331" r:id="rId6"/>
    <p:sldId id="322" r:id="rId7"/>
    <p:sldId id="323" r:id="rId8"/>
    <p:sldId id="324" r:id="rId9"/>
    <p:sldId id="325" r:id="rId10"/>
    <p:sldId id="326" r:id="rId11"/>
    <p:sldId id="327" r:id="rId12"/>
    <p:sldId id="354" r:id="rId13"/>
    <p:sldId id="352" r:id="rId14"/>
    <p:sldId id="328" r:id="rId15"/>
    <p:sldId id="259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55" r:id="rId25"/>
    <p:sldId id="356" r:id="rId26"/>
    <p:sldId id="357" r:id="rId27"/>
    <p:sldId id="358" r:id="rId28"/>
    <p:sldId id="359" r:id="rId29"/>
    <p:sldId id="360" r:id="rId30"/>
    <p:sldId id="362" r:id="rId31"/>
    <p:sldId id="363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3" r:id="rId48"/>
    <p:sldId id="340" r:id="rId49"/>
    <p:sldId id="384" r:id="rId50"/>
    <p:sldId id="385" r:id="rId51"/>
    <p:sldId id="386" r:id="rId52"/>
    <p:sldId id="387" r:id="rId53"/>
    <p:sldId id="388" r:id="rId54"/>
    <p:sldId id="389" r:id="rId55"/>
    <p:sldId id="341" r:id="rId56"/>
    <p:sldId id="271" r:id="rId57"/>
    <p:sldId id="345" r:id="rId58"/>
    <p:sldId id="342" r:id="rId59"/>
    <p:sldId id="343" r:id="rId60"/>
    <p:sldId id="344" r:id="rId61"/>
    <p:sldId id="348" r:id="rId62"/>
    <p:sldId id="346" r:id="rId63"/>
    <p:sldId id="349" r:id="rId64"/>
    <p:sldId id="347" r:id="rId65"/>
    <p:sldId id="350" r:id="rId66"/>
    <p:sldId id="351" r:id="rId67"/>
    <p:sldId id="319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3"/>
    <p:restoredTop sz="86454"/>
  </p:normalViewPr>
  <p:slideViewPr>
    <p:cSldViewPr snapToObjects="1">
      <p:cViewPr varScale="1">
        <p:scale>
          <a:sx n="125" d="100"/>
          <a:sy n="125" d="100"/>
        </p:scale>
        <p:origin x="176" y="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Princeton COS</a:t>
            </a:r>
            <a:r>
              <a:rPr lang="en-US" baseline="0" dirty="0" smtClean="0"/>
              <a:t> 561 Advanced 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E0F3DC0D-7DE0-A346-8A66-D6CFA070F4E6}" type="slidenum">
              <a:rPr lang="en-US" altLang="en-US" sz="1300" b="0">
                <a:latin typeface="Times New Roman" charset="0"/>
              </a:rPr>
              <a:pPr eaLnBrk="1" hangingPunct="1"/>
              <a:t>32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735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FF32210-F671-8F43-A49F-58EFB7C78851}" type="slidenum">
              <a:rPr lang="en-US" altLang="en-US" sz="1300" b="0">
                <a:latin typeface="Times New Roman" charset="0"/>
              </a:rPr>
              <a:pPr eaLnBrk="1" hangingPunct="1"/>
              <a:t>33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9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0DB8D909-184F-0F4C-81DB-7118D6695F76}" type="slidenum">
              <a:rPr lang="en-US" altLang="en-US" sz="1300" b="0">
                <a:latin typeface="Times New Roman" charset="0"/>
              </a:rPr>
              <a:pPr eaLnBrk="1" hangingPunct="1"/>
              <a:t>35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220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D2C9EAF-F017-E741-B2B3-3048EF25794D}" type="slidenum">
              <a:rPr lang="en-US" altLang="en-US" sz="1300" b="0">
                <a:latin typeface="Times New Roman" charset="0"/>
              </a:rPr>
              <a:pPr eaLnBrk="1" hangingPunct="1"/>
              <a:t>36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766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2A7FDC0A-29F8-4346-879B-A602CB5AA821}" type="slidenum">
              <a:rPr lang="en-US" altLang="en-US" sz="1300" b="0">
                <a:latin typeface="Times New Roman" charset="0"/>
              </a:rPr>
              <a:pPr eaLnBrk="1" hangingPunct="1"/>
              <a:t>37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416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1B6842A5-5DE3-484A-8AE5-8B5ABFE78E63}" type="slidenum">
              <a:rPr lang="en-US" altLang="en-US" sz="1300" b="0">
                <a:latin typeface="Times New Roman" charset="0"/>
              </a:rPr>
              <a:pPr eaLnBrk="1" hangingPunct="1"/>
              <a:t>38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505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01E09E31-FAA1-CF49-85A9-206AF59BD34B}" type="slidenum">
              <a:rPr lang="en-US" altLang="en-US" sz="1300" b="0">
                <a:latin typeface="Times New Roman" charset="0"/>
              </a:rPr>
              <a:pPr eaLnBrk="1" hangingPunct="1"/>
              <a:t>39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726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60ECDCF7-099C-F84C-8D0E-FE39815E71F6}" type="slidenum">
              <a:rPr lang="en-US" altLang="en-US" sz="1300" b="0">
                <a:latin typeface="Times New Roman" charset="0"/>
              </a:rPr>
              <a:pPr eaLnBrk="1" hangingPunct="1"/>
              <a:t>41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Application may get duplicates in the case of early timeouts</a:t>
            </a:r>
          </a:p>
        </p:txBody>
      </p:sp>
    </p:spTree>
    <p:extLst>
      <p:ext uri="{BB962C8B-B14F-4D97-AF65-F5344CB8AC3E}">
        <p14:creationId xmlns:p14="http://schemas.microsoft.com/office/powerpoint/2010/main" val="1839438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0FB4F49-53D6-F448-8367-A10D72BE04CF}" type="slidenum">
              <a:rPr lang="en-US" altLang="en-US" sz="1300" b="0">
                <a:latin typeface="Times New Roman" charset="0"/>
              </a:rPr>
              <a:pPr eaLnBrk="1" hangingPunct="1"/>
              <a:t>42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027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D7C9F8AD-2AFE-FE4B-A7A9-4B4A3A30C1B3}" type="slidenum">
              <a:rPr lang="en-US" altLang="en-US" sz="1300" b="0">
                <a:latin typeface="Times New Roman" charset="0"/>
              </a:rPr>
              <a:pPr eaLnBrk="1" hangingPunct="1"/>
              <a:t>43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0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2A3B9ABE-90D4-EA43-8E6E-15BC4335A5FC}" type="slidenum">
              <a:rPr lang="en-US" altLang="en-US" sz="1300" b="0">
                <a:latin typeface="Times New Roman" charset="0"/>
              </a:rPr>
              <a:pPr eaLnBrk="1" hangingPunct="1"/>
              <a:t>24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42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9546DC76-B384-B948-AD92-B81AC00291AE}" type="slidenum">
              <a:rPr lang="en-US" altLang="en-US" sz="1300" b="0">
                <a:latin typeface="Times New Roman" charset="0"/>
              </a:rPr>
              <a:pPr eaLnBrk="1" hangingPunct="1"/>
              <a:t>44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050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25D9FA18-4578-5845-96D7-A11BB8DA1A80}" type="slidenum">
              <a:rPr lang="en-US" altLang="en-US" sz="1300" b="0">
                <a:latin typeface="Times New Roman" charset="0"/>
              </a:rPr>
              <a:pPr eaLnBrk="1" hangingPunct="1"/>
              <a:t>45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256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D0E697E-417D-C542-8783-292CA445BB5C}" type="slidenum">
              <a:rPr lang="en-US" altLang="en-US" sz="1300" b="0">
                <a:latin typeface="Times New Roman" charset="0"/>
              </a:rPr>
              <a:pPr eaLnBrk="1" hangingPunct="1"/>
              <a:t>46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912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DCC3840-9956-5C4D-B86F-1D77E872E0E0}" type="slidenum">
              <a:rPr lang="en-US" altLang="en-US" sz="1300" b="0">
                <a:latin typeface="Times New Roman" charset="0"/>
              </a:rPr>
              <a:pPr eaLnBrk="1" hangingPunct="1"/>
              <a:t>49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872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7E6AF11-2E48-CF4D-98A4-B524BA5EF108}" type="slidenum">
              <a:rPr lang="en-US" altLang="en-US" sz="1300" b="0">
                <a:latin typeface="Times New Roman" charset="0"/>
              </a:rPr>
              <a:pPr eaLnBrk="1" hangingPunct="1"/>
              <a:t>50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98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A891537-3E4F-7048-8D8D-CA1DBDEC6928}" type="slidenum">
              <a:rPr lang="en-US" altLang="en-US" sz="1300" b="0">
                <a:latin typeface="Times New Roman" charset="0"/>
              </a:rPr>
              <a:pPr eaLnBrk="1" hangingPunct="1"/>
              <a:t>51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780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243BAD51-3A0C-1A40-8AE9-3DB24DF0E63B}" type="slidenum">
              <a:rPr lang="en-US" altLang="en-US" sz="1300" b="0">
                <a:latin typeface="Times New Roman" charset="0"/>
              </a:rPr>
              <a:pPr eaLnBrk="1" hangingPunct="1"/>
              <a:t>52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504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A951443-8F66-B249-BDC4-8EFC05E54E80}" type="slidenum">
              <a:rPr lang="en-US" altLang="en-US" sz="1300" b="0">
                <a:latin typeface="Times New Roman" charset="0"/>
              </a:rPr>
              <a:pPr eaLnBrk="1" hangingPunct="1"/>
              <a:t>53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386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600F122E-6E58-B748-BEB4-026C47907948}" type="slidenum">
              <a:rPr lang="en-US" altLang="en-US" sz="1300" b="0">
                <a:latin typeface="Times New Roman" charset="0"/>
              </a:rPr>
              <a:pPr eaLnBrk="1" hangingPunct="1"/>
              <a:t>54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81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8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6A0E1612-7409-E441-A5B8-B98D3F962647}" type="slidenum">
              <a:rPr lang="en-US" altLang="en-US" sz="1300" b="0">
                <a:latin typeface="Times New Roman" charset="0"/>
              </a:rPr>
              <a:pPr eaLnBrk="1" hangingPunct="1"/>
              <a:t>25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735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1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6F85852E-2732-ED48-AC3D-C74904C269DD}" type="slidenum">
              <a:rPr lang="en-US" altLang="en-US" sz="1300" b="0">
                <a:latin typeface="Times New Roman" charset="0"/>
              </a:rPr>
              <a:pPr eaLnBrk="1" hangingPunct="1"/>
              <a:t>26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83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47E3E5D2-AAF7-F340-A48B-AF936D7BBD08}" type="slidenum">
              <a:rPr lang="en-US" altLang="en-US" sz="1300" b="0">
                <a:latin typeface="Times New Roman" charset="0"/>
              </a:rPr>
              <a:pPr eaLnBrk="1" hangingPunct="1"/>
              <a:t>27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690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F55E6AE-D36B-4947-BD4E-7A2CACF59E60}" type="slidenum">
              <a:rPr lang="en-US" altLang="en-US" sz="1300" b="0">
                <a:latin typeface="Times New Roman" charset="0"/>
              </a:rPr>
              <a:pPr eaLnBrk="1" hangingPunct="1"/>
              <a:t>28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88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1C2934CD-B347-D34B-B44B-7E4C4273CE00}" type="slidenum">
              <a:rPr lang="en-US" altLang="en-US" sz="1300" b="0">
                <a:latin typeface="Times New Roman" charset="0"/>
              </a:rPr>
              <a:pPr eaLnBrk="1" hangingPunct="1"/>
              <a:t>29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540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EE990394-F9BE-874E-8A36-2EF1F02A6564}" type="slidenum">
              <a:rPr lang="en-US" altLang="en-US" sz="1300" b="0">
                <a:latin typeface="Times New Roman" charset="0"/>
              </a:rPr>
              <a:pPr eaLnBrk="1" hangingPunct="1"/>
              <a:t>30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81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A15181F-153F-BE44-A5C5-D188BA978E52}" type="slidenum">
              <a:rPr lang="en-US" altLang="en-US" sz="1300" b="0">
                <a:latin typeface="Times New Roman" charset="0"/>
              </a:rPr>
              <a:pPr eaLnBrk="1" hangingPunct="1"/>
              <a:t>31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73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oot-servers.org/" TargetMode="Externa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.bin"/><Relationship Id="rId12" Type="http://schemas.openxmlformats.org/officeDocument/2006/relationships/oleObject" Target="../embeddings/oleObject10.bin"/><Relationship Id="rId13" Type="http://schemas.openxmlformats.org/officeDocument/2006/relationships/oleObject" Target="../embeddings/oleObject11.bin"/><Relationship Id="rId14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8" Type="http://schemas.openxmlformats.org/officeDocument/2006/relationships/image" Target="../media/image16.wmf"/><Relationship Id="rId9" Type="http://schemas.openxmlformats.org/officeDocument/2006/relationships/oleObject" Target="../embeddings/oleObject7.bin"/><Relationship Id="rId10" Type="http://schemas.openxmlformats.org/officeDocument/2006/relationships/oleObject" Target="../embeddings/oleObject8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oleObject" Target="../embeddings/oleObject20.bin"/><Relationship Id="rId13" Type="http://schemas.openxmlformats.org/officeDocument/2006/relationships/oleObject" Target="../embeddings/oleObject21.bin"/><Relationship Id="rId14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4.bin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6.wmf"/><Relationship Id="rId8" Type="http://schemas.openxmlformats.org/officeDocument/2006/relationships/oleObject" Target="../embeddings/oleObject16.bin"/><Relationship Id="rId9" Type="http://schemas.openxmlformats.org/officeDocument/2006/relationships/oleObject" Target="../embeddings/oleObject17.bin"/><Relationship Id="rId10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3" Type="http://schemas.openxmlformats.org/officeDocument/2006/relationships/image" Target="../media/image17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060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The Host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Fall 2017 (</a:t>
            </a:r>
            <a:r>
              <a:rPr lang="en-US" b="0" dirty="0" err="1" smtClean="0"/>
              <a:t>TTh</a:t>
            </a:r>
            <a:r>
              <a:rPr lang="en-US" b="0" dirty="0" smtClean="0"/>
              <a:t> 1:30-2:45 in Malone 228</a:t>
            </a:r>
            <a:r>
              <a:rPr lang="zh-CN" altLang="en-US" b="0" dirty="0" smtClean="0"/>
              <a:t>）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5943601"/>
            <a:ext cx="6858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EN.601.714 Advanced </a:t>
            </a:r>
            <a:r>
              <a:rPr lang="en-US" b="0" dirty="0"/>
              <a:t>Computer Networks</a:t>
            </a:r>
            <a:endParaRPr lang="en-US" b="0" dirty="0" smtClean="0"/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</a:t>
            </a:r>
            <a:r>
              <a:rPr lang="en-US" b="0" dirty="0" err="1" smtClean="0"/>
              <a:t>adv</a:t>
            </a:r>
            <a:r>
              <a:rPr lang="en-US" b="0" dirty="0" smtClean="0"/>
              <a:t>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3800"/>
            <a:ext cx="1200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1219200"/>
            <a:ext cx="263683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57600"/>
            <a:ext cx="13874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295116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 (ARP)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IP address, MAC address) </a:t>
            </a:r>
            <a:r>
              <a:rPr lang="en-US" dirty="0" smtClean="0"/>
              <a:t>pair</a:t>
            </a:r>
          </a:p>
          <a:p>
            <a:r>
              <a:rPr lang="en-US" dirty="0" smtClean="0"/>
              <a:t>Consult </a:t>
            </a:r>
            <a:r>
              <a:rPr lang="en-US" dirty="0"/>
              <a:t>the table when sending a </a:t>
            </a:r>
            <a:r>
              <a:rPr lang="en-US" dirty="0" smtClean="0"/>
              <a:t>packet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destination IP address to destination MAC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Encapsulate </a:t>
            </a:r>
            <a:r>
              <a:rPr lang="en-US" dirty="0"/>
              <a:t>and transmit the data </a:t>
            </a:r>
            <a:r>
              <a:rPr lang="en-US" dirty="0" smtClean="0"/>
              <a:t>packet</a:t>
            </a:r>
          </a:p>
          <a:p>
            <a:r>
              <a:rPr lang="en-US" dirty="0" smtClean="0"/>
              <a:t>But</a:t>
            </a:r>
            <a:r>
              <a:rPr lang="en-US" dirty="0"/>
              <a:t>, what if the IP address is not in the table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Sender </a:t>
            </a:r>
            <a:r>
              <a:rPr lang="en-US" dirty="0"/>
              <a:t>broadcasts: “Who has IP address 1.2.3.156</a:t>
            </a:r>
            <a:r>
              <a:rPr lang="en-US" dirty="0" smtClean="0"/>
              <a:t>?”</a:t>
            </a:r>
          </a:p>
          <a:p>
            <a:pPr lvl="1"/>
            <a:r>
              <a:rPr lang="en-US" dirty="0" smtClean="0"/>
              <a:t>Receiver </a:t>
            </a:r>
            <a:r>
              <a:rPr lang="en-US" dirty="0"/>
              <a:t>responds: “MAC address 58-23-D7-FA-20-B0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Sender </a:t>
            </a:r>
            <a:r>
              <a:rPr lang="en-US" dirty="0"/>
              <a:t>caches the result in its ARP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Domain Name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9" name="Object 2"/>
          <p:cNvGraphicFramePr>
            <a:graphicFrameLocks noChangeAspect="1"/>
          </p:cNvGraphicFramePr>
          <p:nvPr/>
        </p:nvGraphicFramePr>
        <p:xfrm>
          <a:off x="4738688" y="5100638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Clip" r:id="rId3" imgW="1308100" imgH="1079500" progId="MS_ClipArt_Gallery.2">
                  <p:embed/>
                </p:oleObj>
              </mc:Choice>
              <mc:Fallback>
                <p:oleObj name="Clip" r:id="rId3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5100638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3906838" y="5678488"/>
            <a:ext cx="184467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mic Sans MS" charset="0"/>
              </a:rPr>
              <a:t>requesting host</a:t>
            </a:r>
            <a:endParaRPr lang="en-US" altLang="en-US" sz="2400" smtClean="0">
              <a:solidFill>
                <a:srgbClr val="000000"/>
              </a:solidFill>
              <a:latin typeface="Times New Roman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Helvetica" charset="0"/>
              </a:rPr>
              <a:t>cis.poly.edu</a:t>
            </a:r>
            <a:endParaRPr lang="en-US" altLang="en-US" sz="16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6134100" y="6356350"/>
            <a:ext cx="226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Helvetica" charset="0"/>
              </a:rPr>
              <a:t>gaia.cs.umass.edu</a:t>
            </a:r>
            <a:endParaRPr lang="en-US" altLang="en-US" sz="1600" smtClean="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72" name="Object 3"/>
          <p:cNvGraphicFramePr>
            <a:graphicFrameLocks noChangeAspect="1"/>
          </p:cNvGraphicFramePr>
          <p:nvPr/>
        </p:nvGraphicFramePr>
        <p:xfrm>
          <a:off x="6862763" y="5810250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Clip" r:id="rId5" imgW="1308100" imgH="1079500" progId="MS_ClipArt_Gallery.2">
                  <p:embed/>
                </p:oleObj>
              </mc:Choice>
              <mc:Fallback>
                <p:oleObj name="Clip" r:id="rId5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3" y="5810250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" name="Group 6"/>
          <p:cNvGrpSpPr>
            <a:grpSpLocks/>
          </p:cNvGrpSpPr>
          <p:nvPr/>
        </p:nvGrpSpPr>
        <p:grpSpPr bwMode="auto">
          <a:xfrm>
            <a:off x="4986338" y="3025775"/>
            <a:ext cx="369887" cy="657225"/>
            <a:chOff x="4180" y="783"/>
            <a:chExt cx="150" cy="307"/>
          </a:xfrm>
        </p:grpSpPr>
        <p:sp>
          <p:nvSpPr>
            <p:cNvPr id="74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76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77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78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79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81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5540375" y="12779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mic Sans MS" charset="0"/>
              </a:rPr>
              <a:t>root DNS server</a:t>
            </a:r>
            <a:endParaRPr lang="en-US" altLang="en-US" sz="16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3" name="Line 16"/>
          <p:cNvSpPr>
            <a:spLocks noChangeShapeType="1"/>
          </p:cNvSpPr>
          <p:nvPr/>
        </p:nvSpPr>
        <p:spPr bwMode="auto">
          <a:xfrm flipH="1" flipV="1">
            <a:off x="5035550" y="3713163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84" name="Line 17"/>
          <p:cNvSpPr>
            <a:spLocks noChangeShapeType="1"/>
          </p:cNvSpPr>
          <p:nvPr/>
        </p:nvSpPr>
        <p:spPr bwMode="auto">
          <a:xfrm flipV="1">
            <a:off x="5149850" y="2017713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85" name="Line 18"/>
          <p:cNvSpPr>
            <a:spLocks noChangeShapeType="1"/>
          </p:cNvSpPr>
          <p:nvPr/>
        </p:nvSpPr>
        <p:spPr bwMode="auto">
          <a:xfrm flipV="1">
            <a:off x="5435600" y="3179763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86" name="Line 19"/>
          <p:cNvSpPr>
            <a:spLocks noChangeShapeType="1"/>
          </p:cNvSpPr>
          <p:nvPr/>
        </p:nvSpPr>
        <p:spPr bwMode="auto">
          <a:xfrm flipH="1" flipV="1">
            <a:off x="5435600" y="3351213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87" name="Line 20"/>
          <p:cNvSpPr>
            <a:spLocks noChangeShapeType="1"/>
          </p:cNvSpPr>
          <p:nvPr/>
        </p:nvSpPr>
        <p:spPr bwMode="auto">
          <a:xfrm flipH="1">
            <a:off x="5359400" y="2246313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88" name="Line 21"/>
          <p:cNvSpPr>
            <a:spLocks noChangeShapeType="1"/>
          </p:cNvSpPr>
          <p:nvPr/>
        </p:nvSpPr>
        <p:spPr bwMode="auto">
          <a:xfrm>
            <a:off x="5226050" y="3741738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grpSp>
        <p:nvGrpSpPr>
          <p:cNvPr id="89" name="Group 22"/>
          <p:cNvGrpSpPr>
            <a:grpSpLocks/>
          </p:cNvGrpSpPr>
          <p:nvPr/>
        </p:nvGrpSpPr>
        <p:grpSpPr bwMode="auto">
          <a:xfrm>
            <a:off x="2841625" y="3116263"/>
            <a:ext cx="1998663" cy="611187"/>
            <a:chOff x="2800" y="2132"/>
            <a:chExt cx="1259" cy="385"/>
          </a:xfrm>
        </p:grpSpPr>
        <p:sp>
          <p:nvSpPr>
            <p:cNvPr id="90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91" name="Text Box 24"/>
            <p:cNvSpPr txBox="1">
              <a:spLocks noChangeArrowheads="1"/>
            </p:cNvSpPr>
            <p:nvPr/>
          </p:nvSpPr>
          <p:spPr bwMode="auto">
            <a:xfrm>
              <a:off x="2800" y="2132"/>
              <a:ext cx="1259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local DNS server</a:t>
              </a: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Arial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 charset="0"/>
                </a:rPr>
                <a:t>dns.poly.edu</a:t>
              </a: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4746625" y="45688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1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Arial" charset="0"/>
            </a:endParaRPr>
          </a:p>
        </p:txBody>
      </p:sp>
      <p:sp>
        <p:nvSpPr>
          <p:cNvPr id="93" name="Text Box 26"/>
          <p:cNvSpPr txBox="1">
            <a:spLocks noChangeArrowheads="1"/>
          </p:cNvSpPr>
          <p:nvPr/>
        </p:nvSpPr>
        <p:spPr bwMode="auto">
          <a:xfrm>
            <a:off x="5289550" y="223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2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Arial" charset="0"/>
            </a:endParaRPr>
          </a:p>
        </p:txBody>
      </p:sp>
      <p:sp>
        <p:nvSpPr>
          <p:cNvPr id="94" name="Text Box 27"/>
          <p:cNvSpPr txBox="1">
            <a:spLocks noChangeArrowheads="1"/>
          </p:cNvSpPr>
          <p:nvPr/>
        </p:nvSpPr>
        <p:spPr bwMode="auto">
          <a:xfrm>
            <a:off x="5727700" y="24733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3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Arial" charset="0"/>
            </a:endParaRP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6042025" y="2882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4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Arial" charset="0"/>
            </a:endParaRPr>
          </a:p>
        </p:txBody>
      </p:sp>
      <p:sp>
        <p:nvSpPr>
          <p:cNvPr id="96" name="Text Box 29"/>
          <p:cNvSpPr txBox="1">
            <a:spLocks noChangeArrowheads="1"/>
          </p:cNvSpPr>
          <p:nvPr/>
        </p:nvSpPr>
        <p:spPr bwMode="auto">
          <a:xfrm>
            <a:off x="6072188" y="3370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5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Arial" charset="0"/>
            </a:endParaRPr>
          </a:p>
        </p:txBody>
      </p:sp>
      <p:sp>
        <p:nvSpPr>
          <p:cNvPr id="97" name="Text Box 30"/>
          <p:cNvSpPr txBox="1">
            <a:spLocks noChangeArrowheads="1"/>
          </p:cNvSpPr>
          <p:nvPr/>
        </p:nvSpPr>
        <p:spPr bwMode="auto">
          <a:xfrm>
            <a:off x="6669088" y="4410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6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Arial" charset="0"/>
            </a:endParaRPr>
          </a:p>
        </p:txBody>
      </p:sp>
      <p:grpSp>
        <p:nvGrpSpPr>
          <p:cNvPr id="98" name="Group 31"/>
          <p:cNvGrpSpPr>
            <a:grpSpLocks/>
          </p:cNvGrpSpPr>
          <p:nvPr/>
        </p:nvGrpSpPr>
        <p:grpSpPr bwMode="auto">
          <a:xfrm>
            <a:off x="6100763" y="1606550"/>
            <a:ext cx="369887" cy="657225"/>
            <a:chOff x="4180" y="783"/>
            <a:chExt cx="150" cy="307"/>
          </a:xfrm>
        </p:grpSpPr>
        <p:sp>
          <p:nvSpPr>
            <p:cNvPr id="99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0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1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2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3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04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05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6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pSp>
        <p:nvGrpSpPr>
          <p:cNvPr id="107" name="Group 40"/>
          <p:cNvGrpSpPr>
            <a:grpSpLocks/>
          </p:cNvGrpSpPr>
          <p:nvPr/>
        </p:nvGrpSpPr>
        <p:grpSpPr bwMode="auto">
          <a:xfrm>
            <a:off x="6929438" y="3035300"/>
            <a:ext cx="369887" cy="657225"/>
            <a:chOff x="4180" y="783"/>
            <a:chExt cx="150" cy="307"/>
          </a:xfrm>
        </p:grpSpPr>
        <p:sp>
          <p:nvSpPr>
            <p:cNvPr id="108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9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11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12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13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pSp>
        <p:nvGrpSpPr>
          <p:cNvPr id="116" name="Group 49"/>
          <p:cNvGrpSpPr>
            <a:grpSpLocks/>
          </p:cNvGrpSpPr>
          <p:nvPr/>
        </p:nvGrpSpPr>
        <p:grpSpPr bwMode="auto">
          <a:xfrm>
            <a:off x="6910388" y="4654550"/>
            <a:ext cx="369887" cy="657225"/>
            <a:chOff x="4180" y="783"/>
            <a:chExt cx="150" cy="307"/>
          </a:xfrm>
        </p:grpSpPr>
        <p:sp>
          <p:nvSpPr>
            <p:cNvPr id="117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18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20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21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22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125" name="Text Box 58"/>
          <p:cNvSpPr txBox="1">
            <a:spLocks noChangeArrowheads="1"/>
          </p:cNvSpPr>
          <p:nvPr/>
        </p:nvSpPr>
        <p:spPr bwMode="auto">
          <a:xfrm>
            <a:off x="5992813" y="5226050"/>
            <a:ext cx="26177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Comic Sans MS" charset="0"/>
              </a:rPr>
              <a:t>authoritative DNS server</a:t>
            </a:r>
            <a:endParaRPr lang="en-US" altLang="en-US" sz="2400" smtClean="0">
              <a:solidFill>
                <a:srgbClr val="000000"/>
              </a:solidFill>
              <a:latin typeface="Times New Roman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Helvetica" charset="0"/>
              </a:rPr>
              <a:t>dns.cs.umass.edu</a:t>
            </a:r>
            <a:endParaRPr lang="en-US" altLang="en-US" sz="16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6" name="Text Box 59"/>
          <p:cNvSpPr txBox="1">
            <a:spLocks noChangeArrowheads="1"/>
          </p:cNvSpPr>
          <p:nvPr/>
        </p:nvSpPr>
        <p:spPr bwMode="auto">
          <a:xfrm>
            <a:off x="6042025" y="4440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7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Arial" charset="0"/>
            </a:endParaRPr>
          </a:p>
        </p:txBody>
      </p:sp>
      <p:sp>
        <p:nvSpPr>
          <p:cNvPr id="127" name="Text Box 60"/>
          <p:cNvSpPr txBox="1">
            <a:spLocks noChangeArrowheads="1"/>
          </p:cNvSpPr>
          <p:nvPr/>
        </p:nvSpPr>
        <p:spPr bwMode="auto">
          <a:xfrm>
            <a:off x="5299075" y="45878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8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Arial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>
            <a:off x="5368925" y="3511550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H="1" flipV="1">
            <a:off x="5329238" y="3627438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30" name="Text Box 63"/>
          <p:cNvSpPr txBox="1">
            <a:spLocks noChangeArrowheads="1"/>
          </p:cNvSpPr>
          <p:nvPr/>
        </p:nvSpPr>
        <p:spPr bwMode="auto">
          <a:xfrm>
            <a:off x="6300788" y="2649538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mic Sans MS" charset="0"/>
              </a:rPr>
              <a:t>TLD DNS server</a:t>
            </a:r>
            <a:endParaRPr lang="en-US" altLang="en-US" sz="16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1" name="Rectangle 65"/>
          <p:cNvSpPr txBox="1">
            <a:spLocks noChangeArrowheads="1"/>
          </p:cNvSpPr>
          <p:nvPr/>
        </p:nvSpPr>
        <p:spPr bwMode="auto">
          <a:xfrm>
            <a:off x="444500" y="1587500"/>
            <a:ext cx="35655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3838" indent="-223838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800">
                <a:solidFill>
                  <a:srgbClr val="0000FF"/>
                </a:solidFill>
                <a:latin typeface="+mn-lt"/>
                <a:ea typeface="ＭＳ Ｐゴシック" charset="0"/>
                <a:cs typeface="+mn-cs"/>
              </a:defRPr>
            </a:lvl1pPr>
            <a:lvl2pPr marL="563563" indent="-223838" algn="l" rtl="0" eaLnBrk="0" fontAlgn="base" hangingPunct="0">
              <a:spcBef>
                <a:spcPct val="10000"/>
              </a:spcBef>
              <a:spcAft>
                <a:spcPct val="0"/>
              </a:spcAft>
              <a:buFont typeface="Helvetica" charset="0"/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1225" indent="-233363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charset="2"/>
              <a:buChar char="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8888" indent="-233363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8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4pPr>
            <a:lvl5pPr marL="1597025" indent="-223838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054225" indent="-223838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511425" indent="-223838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2968625" indent="-223838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425825" indent="-223838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kern="0" smtClean="0">
                <a:ea typeface="ＭＳ Ｐゴシック" charset="-128"/>
              </a:rPr>
              <a:t>Host at cis.poly.edu wants IP address for </a:t>
            </a:r>
            <a:r>
              <a:rPr lang="en-US" altLang="en-US" sz="2400" b="1" kern="0" smtClean="0">
                <a:ea typeface="ＭＳ Ｐゴシック" charset="-128"/>
              </a:rPr>
              <a:t>gaia.cs.umass.edu</a:t>
            </a:r>
            <a:endParaRPr lang="en-US" altLang="en-US" sz="2400" b="1" kern="0">
              <a:ea typeface="ＭＳ Ｐゴシック" charset="-128"/>
            </a:endParaRPr>
          </a:p>
        </p:txBody>
      </p:sp>
      <p:sp>
        <p:nvSpPr>
          <p:cNvPr id="132" name="TextBox 66"/>
          <p:cNvSpPr txBox="1">
            <a:spLocks noChangeArrowheads="1"/>
          </p:cNvSpPr>
          <p:nvPr/>
        </p:nvSpPr>
        <p:spPr bwMode="auto">
          <a:xfrm>
            <a:off x="350838" y="5867400"/>
            <a:ext cx="3163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  <a:t>Recursive query: #1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  <a:t>Iterative queries: #2, 4, 6</a:t>
            </a:r>
          </a:p>
        </p:txBody>
      </p:sp>
    </p:spTree>
    <p:extLst>
      <p:ext uri="{BB962C8B-B14F-4D97-AF65-F5344CB8AC3E}">
        <p14:creationId xmlns:p14="http://schemas.microsoft.com/office/powerpoint/2010/main" val="18348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2" grpId="0"/>
      <p:bldP spid="93" grpId="0"/>
      <p:bldP spid="94" grpId="0"/>
      <p:bldP spid="95" grpId="0"/>
      <p:bldP spid="96" grpId="0"/>
      <p:bldP spid="97" grpId="0"/>
      <p:bldP spid="126" grpId="0"/>
      <p:bldP spid="127" grpId="0"/>
      <p:bldP spid="128" grpId="0" animBg="1"/>
      <p:bldP spid="1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/>
              <a:t>DNS Root Servers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4188" y="1362075"/>
            <a:ext cx="847883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smtClean="0"/>
              <a:t>13 root servers (see </a:t>
            </a:r>
            <a:r>
              <a:rPr lang="en-US" altLang="en-US" sz="2400" smtClean="0">
                <a:hlinkClick r:id="rId2"/>
              </a:rPr>
              <a:t>http://www.root-servers.org/</a:t>
            </a:r>
            <a:r>
              <a:rPr lang="en-US" altLang="en-US" sz="2400" smtClean="0"/>
              <a:t>)</a:t>
            </a:r>
          </a:p>
          <a:p>
            <a:r>
              <a:rPr lang="en-US" altLang="en-US" sz="2400" smtClean="0"/>
              <a:t>Labeled A through M</a:t>
            </a:r>
            <a:endParaRPr lang="en-US" altLang="en-US" sz="2400"/>
          </a:p>
        </p:txBody>
      </p:sp>
      <p:sp>
        <p:nvSpPr>
          <p:cNvPr id="7" name="AutoShape 4"/>
          <p:cNvSpPr>
            <a:spLocks noChangeAspect="1" noChangeArrowheads="1"/>
          </p:cNvSpPr>
          <p:nvPr/>
        </p:nvSpPr>
        <p:spPr bwMode="auto">
          <a:xfrm>
            <a:off x="481013" y="3089275"/>
            <a:ext cx="72342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2147483647 h 1893"/>
              <a:gd name="T4" fmla="*/ 2147483647 w 963"/>
              <a:gd name="T5" fmla="*/ 2147483647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endParaRPr lang="en-US" altLang="en-US" sz="2400" b="0">
              <a:latin typeface="Times New Roman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F  Internet Software C. Palo</a:t>
            </a:r>
            <a:r>
              <a:rPr lang="en-US" alt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Alto, CA (and 17 other locations)</a:t>
            </a:r>
          </a:p>
          <a:p>
            <a:endParaRPr lang="en-US" altLang="en-US" sz="3200" b="0">
              <a:latin typeface="Times New Roman" charset="0"/>
            </a:endParaRP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altLang="en-US" sz="1400" b="0">
                <a:latin typeface="Arial" charset="0"/>
              </a:rPr>
              <a:t>Autonomica,</a:t>
            </a:r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 Stockholm (plus 3 other locations)</a:t>
            </a: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2147483647 w 666"/>
              <a:gd name="T1" fmla="*/ 0 h 1005"/>
              <a:gd name="T2" fmla="*/ 0 w 666"/>
              <a:gd name="T3" fmla="*/ 2147483647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K RIPE London (also Amsterdam, Frankfurt)</a:t>
            </a:r>
            <a:endParaRPr lang="en-US" altLang="en-US" sz="3200" b="0">
              <a:latin typeface="Times New Roman" charset="0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2147483647 w 922"/>
              <a:gd name="T1" fmla="*/ 0 h 1448"/>
              <a:gd name="T2" fmla="*/ 0 w 922"/>
              <a:gd name="T3" fmla="*/ 2147483647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56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  <a:endParaRPr lang="en-US" altLang="en-US" sz="3200" b="0">
              <a:latin typeface="Times New Roman" charset="0"/>
            </a:endParaRPr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2147483647 w 252"/>
              <a:gd name="T1" fmla="*/ 0 h 462"/>
              <a:gd name="T2" fmla="*/ 0 w 252"/>
              <a:gd name="T3" fmla="*/ 2147483647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C Cogent, Herndon, VA (also Los Angeles)</a:t>
            </a:r>
          </a:p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J Verisign, ( 11 locations)</a:t>
            </a:r>
          </a:p>
          <a:p>
            <a:endParaRPr lang="en-US" altLang="en-US" sz="28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0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dirty="0"/>
              <a:t>TLD and Authoritative DNS Servers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219200"/>
            <a:ext cx="853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Top-level domain (TLD) servers</a:t>
            </a:r>
          </a:p>
          <a:p>
            <a:pPr lvl="1"/>
            <a:r>
              <a:rPr lang="en-US" altLang="en-US" dirty="0" smtClean="0"/>
              <a:t>Generic domains (e.g., com, org, </a:t>
            </a:r>
            <a:r>
              <a:rPr lang="en-US" altLang="en-US" dirty="0" err="1" smtClean="0"/>
              <a:t>edu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Country domains (e.g., </a:t>
            </a:r>
            <a:r>
              <a:rPr lang="en-US" altLang="en-US" dirty="0" err="1" smtClean="0"/>
              <a:t>uk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fr</a:t>
            </a:r>
            <a:r>
              <a:rPr lang="en-US" altLang="en-US" dirty="0" smtClean="0"/>
              <a:t>, ca, </a:t>
            </a:r>
            <a:r>
              <a:rPr lang="en-US" altLang="en-US" dirty="0" err="1" smtClean="0"/>
              <a:t>jp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Managed professionally (e.g., </a:t>
            </a:r>
            <a:r>
              <a:rPr lang="en-US" altLang="en-US" dirty="0" err="1" smtClean="0"/>
              <a:t>Educause</a:t>
            </a:r>
            <a:r>
              <a:rPr lang="en-US" altLang="en-US" dirty="0" smtClean="0"/>
              <a:t> for “</a:t>
            </a:r>
            <a:r>
              <a:rPr lang="en-US" altLang="en-US" dirty="0" err="1" smtClean="0"/>
              <a:t>edu</a:t>
            </a:r>
            <a:r>
              <a:rPr lang="en-US" altLang="en-US" dirty="0" smtClean="0"/>
              <a:t>”)</a:t>
            </a:r>
          </a:p>
          <a:p>
            <a:r>
              <a:rPr lang="en-US" altLang="en-US" dirty="0" smtClean="0"/>
              <a:t>Authoritative DNS servers</a:t>
            </a:r>
          </a:p>
          <a:p>
            <a:pPr lvl="1"/>
            <a:r>
              <a:rPr lang="en-US" altLang="en-US" dirty="0" smtClean="0"/>
              <a:t>Provide public records for hosts at an organization</a:t>
            </a:r>
          </a:p>
          <a:p>
            <a:pPr lvl="1"/>
            <a:r>
              <a:rPr lang="en-US" altLang="en-US" dirty="0" smtClean="0"/>
              <a:t>For the organization’s servers (e.g., Web and mail)</a:t>
            </a:r>
          </a:p>
          <a:p>
            <a:pPr lvl="1"/>
            <a:r>
              <a:rPr lang="en-US" altLang="en-US" dirty="0" smtClean="0"/>
              <a:t>Can be maintained locally or by a service provider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31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addresses correspond to the interface (point of attachment) or to the host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Why </a:t>
            </a:r>
            <a:r>
              <a:rPr lang="en-US" dirty="0"/>
              <a:t>do we have all three identifiers?  Do we need all </a:t>
            </a:r>
            <a:r>
              <a:rPr lang="en-US" dirty="0" smtClean="0"/>
              <a:t>three?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should be done to prevent spoofing of addresses?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8237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Interface to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Socket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9237"/>
            <a:ext cx="7886700" cy="4881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Best-effort packet delivery is a clumsy abstraction</a:t>
            </a:r>
          </a:p>
          <a:p>
            <a:pPr lvl="1"/>
            <a:r>
              <a:rPr lang="en-US" dirty="0"/>
              <a:t>Applications typically want higher-level abstractions</a:t>
            </a:r>
          </a:p>
          <a:p>
            <a:pPr lvl="1"/>
            <a:r>
              <a:rPr lang="en-US" dirty="0"/>
              <a:t>Messages, uncorrupted data, reliable in-order delivery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Applications communicate using “sockets”</a:t>
            </a:r>
          </a:p>
          <a:p>
            <a:pPr lvl="1"/>
            <a:r>
              <a:rPr lang="en-US" dirty="0"/>
              <a:t>Stream socket: reliable stream of bytes (like a file)</a:t>
            </a:r>
          </a:p>
          <a:p>
            <a:pPr lvl="1"/>
            <a:r>
              <a:rPr lang="en-US" dirty="0"/>
              <a:t>Message socket: unreliable message delivery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69938" y="2751137"/>
            <a:ext cx="7680325" cy="2201863"/>
            <a:chOff x="769938" y="2819400"/>
            <a:chExt cx="7680325" cy="2201863"/>
          </a:xfrm>
        </p:grpSpPr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769938" y="2819400"/>
              <a:ext cx="2419350" cy="7683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6030913" y="2819400"/>
              <a:ext cx="2419350" cy="7683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154113" y="3625850"/>
              <a:ext cx="1660525" cy="5889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 charset="0"/>
                </a:rPr>
                <a:t>socket</a:t>
              </a: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6376988" y="3625850"/>
              <a:ext cx="1660525" cy="5889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 charset="0"/>
                </a:rPr>
                <a:t>socket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962025" y="3011488"/>
              <a:ext cx="2012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User process</a:t>
              </a: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6261100" y="2998788"/>
              <a:ext cx="2012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User process</a:t>
              </a: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1211263" y="4229100"/>
              <a:ext cx="1555750" cy="7016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Operating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System</a:t>
              </a: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6453188" y="4241800"/>
              <a:ext cx="1555750" cy="7016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Operating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System</a:t>
              </a:r>
            </a:p>
          </p:txBody>
        </p:sp>
        <p:sp>
          <p:nvSpPr>
            <p:cNvPr id="23" name="Cloud"/>
            <p:cNvSpPr>
              <a:spLocks noChangeAspect="1" noEditPoints="1" noChangeArrowheads="1"/>
            </p:cNvSpPr>
            <p:nvPr/>
          </p:nvSpPr>
          <p:spPr bwMode="auto">
            <a:xfrm>
              <a:off x="3227388" y="4241800"/>
              <a:ext cx="2689225" cy="779463"/>
            </a:xfrm>
            <a:custGeom>
              <a:avLst/>
              <a:gdLst>
                <a:gd name="T0" fmla="*/ 129305533 w 21600"/>
                <a:gd name="T1" fmla="*/ 507515793 h 21600"/>
                <a:gd name="T2" fmla="*/ 2147483646 w 21600"/>
                <a:gd name="T3" fmla="*/ 1013949468 h 21600"/>
                <a:gd name="T4" fmla="*/ 2147483646 w 21600"/>
                <a:gd name="T5" fmla="*/ 507515793 h 21600"/>
                <a:gd name="T6" fmla="*/ 2147483646 w 21600"/>
                <a:gd name="T7" fmla="*/ 5803592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7"/>
                </a:srgbClr>
              </a:outerShdw>
            </a:effec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000000"/>
                </a:solidFill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V="1">
              <a:off x="2767013" y="4624388"/>
              <a:ext cx="3648075" cy="396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8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 Basic Transport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charset="-128"/>
              </a:rPr>
              <a:t>Demultiplexing</a:t>
            </a:r>
            <a:r>
              <a:rPr lang="en-US" altLang="en-US" dirty="0">
                <a:ea typeface="ＭＳ Ｐゴシック" charset="-128"/>
              </a:rPr>
              <a:t>: </a:t>
            </a:r>
            <a:r>
              <a:rPr lang="en-US" altLang="en-US" b="0" dirty="0">
                <a:ea typeface="ＭＳ Ｐゴシック" charset="-128"/>
              </a:rPr>
              <a:t>port numbers</a:t>
            </a: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r>
              <a:rPr lang="en-US" altLang="en-US" dirty="0" smtClean="0">
                <a:ea typeface="ＭＳ Ｐゴシック" charset="-128"/>
              </a:rPr>
              <a:t>Error </a:t>
            </a:r>
            <a:r>
              <a:rPr lang="en-US" altLang="en-US" dirty="0">
                <a:ea typeface="ＭＳ Ｐゴシック" charset="-128"/>
              </a:rPr>
              <a:t>detection: </a:t>
            </a:r>
            <a:r>
              <a:rPr lang="en-US" altLang="en-US" b="0" dirty="0">
                <a:ea typeface="ＭＳ Ｐゴシック" charset="-128"/>
              </a:rPr>
              <a:t>checksums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713" y="2982913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67313" y="2506663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677025" y="2625725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12813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2813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2813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defTabSz="912813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Web server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(</a:t>
            </a:r>
            <a:r>
              <a:rPr lang="en-US" altLang="en-US" sz="1600">
                <a:latin typeface="Helvetica" charset="0"/>
              </a:rPr>
              <a:t>port 80</a:t>
            </a: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31838" y="2590800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Helvetica" charset="0"/>
              </a:rPr>
              <a:t>Client host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95913" y="2133600"/>
            <a:ext cx="296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Helvetica" charset="0"/>
              </a:rPr>
              <a:t>Server host </a:t>
            </a:r>
            <a:r>
              <a:rPr lang="en-US" altLang="en-US" sz="1800">
                <a:solidFill>
                  <a:srgbClr val="009900"/>
                </a:solidFill>
                <a:latin typeface="Helvetica" charset="0"/>
              </a:rPr>
              <a:t>128.2.194.242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890713" y="3497263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691313" y="3573463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12813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2813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2813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defTabSz="912813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Echo server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(port 7)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127250" y="2446338"/>
            <a:ext cx="2935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Service request for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9900"/>
                </a:solidFill>
                <a:latin typeface="Helvetica" charset="0"/>
              </a:rPr>
              <a:t>128.2.194.242</a:t>
            </a: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:</a:t>
            </a:r>
            <a:r>
              <a:rPr lang="en-US" altLang="en-US" sz="2000">
                <a:latin typeface="Helvetica" charset="0"/>
              </a:rPr>
              <a:t>80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(i.e., the Web server)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6310313" y="3192463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319713" y="3268663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OS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922338" y="3308350"/>
            <a:ext cx="996950" cy="45085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>
            <a:lvl1pPr defTabSz="912813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12813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2813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2813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defTabSz="912813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Client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998663" y="5080000"/>
            <a:ext cx="4762500" cy="882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98663" y="5080000"/>
            <a:ext cx="730250" cy="8842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114550" y="53101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IP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919538" y="53101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payload</a:t>
            </a:r>
          </a:p>
        </p:txBody>
      </p:sp>
      <p:sp>
        <p:nvSpPr>
          <p:cNvPr id="20" name="AutoShape 19"/>
          <p:cNvSpPr>
            <a:spLocks/>
          </p:cNvSpPr>
          <p:nvPr/>
        </p:nvSpPr>
        <p:spPr bwMode="auto">
          <a:xfrm rot="16200000">
            <a:off x="4572794" y="4272757"/>
            <a:ext cx="344487" cy="3956050"/>
          </a:xfrm>
          <a:prstGeom prst="leftBrace">
            <a:avLst>
              <a:gd name="adj1" fmla="val 956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525838" y="6373813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detect corruption</a:t>
            </a:r>
          </a:p>
        </p:txBody>
      </p:sp>
    </p:spTree>
    <p:extLst>
      <p:ext uri="{BB962C8B-B14F-4D97-AF65-F5344CB8AC3E}">
        <p14:creationId xmlns:p14="http://schemas.microsoft.com/office/powerpoint/2010/main" val="13350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 Main Transport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User Datagram Protocol (UDP)</a:t>
            </a:r>
          </a:p>
          <a:p>
            <a:pPr lvl="1"/>
            <a:r>
              <a:rPr lang="en-US" altLang="en-US" dirty="0"/>
              <a:t>Just provides </a:t>
            </a:r>
            <a:r>
              <a:rPr lang="en-US" altLang="en-US" dirty="0" err="1"/>
              <a:t>demultiplexing</a:t>
            </a:r>
            <a:r>
              <a:rPr lang="en-US" altLang="en-US" dirty="0"/>
              <a:t> and error detection</a:t>
            </a:r>
          </a:p>
          <a:p>
            <a:pPr lvl="1"/>
            <a:r>
              <a:rPr lang="en-US" altLang="en-US" dirty="0"/>
              <a:t>Header fields: port numbers, checksum, and length</a:t>
            </a:r>
          </a:p>
          <a:p>
            <a:pPr lvl="1"/>
            <a:r>
              <a:rPr lang="en-US" altLang="en-US" dirty="0"/>
              <a:t>Low overhead, good for query/response and multimedia</a:t>
            </a:r>
          </a:p>
          <a:p>
            <a:r>
              <a:rPr lang="en-US" altLang="en-US" dirty="0">
                <a:ea typeface="ＭＳ Ｐゴシック" charset="-128"/>
              </a:rPr>
              <a:t>Transmission Control Protocol (TCP)</a:t>
            </a:r>
          </a:p>
          <a:p>
            <a:pPr lvl="1"/>
            <a:r>
              <a:rPr lang="en-US" altLang="en-US" dirty="0"/>
              <a:t>Adds support for a </a:t>
            </a:r>
            <a:r>
              <a:rPr lang="ja-JP" altLang="en-US" dirty="0"/>
              <a:t>“</a:t>
            </a:r>
            <a:r>
              <a:rPr lang="en-US" altLang="ja-JP" dirty="0"/>
              <a:t>stream of bytes</a:t>
            </a:r>
            <a:r>
              <a:rPr lang="ja-JP" altLang="en-US" dirty="0"/>
              <a:t>”</a:t>
            </a:r>
            <a:r>
              <a:rPr lang="en-US" altLang="ja-JP" dirty="0"/>
              <a:t> abstraction</a:t>
            </a:r>
          </a:p>
          <a:p>
            <a:pPr lvl="1"/>
            <a:r>
              <a:rPr lang="en-US" altLang="en-US" dirty="0"/>
              <a:t>Retransmitting lost or corrupted data</a:t>
            </a:r>
          </a:p>
          <a:p>
            <a:pPr lvl="1"/>
            <a:r>
              <a:rPr lang="en-US" altLang="en-US" dirty="0"/>
              <a:t>Putting out-of-order data back in order</a:t>
            </a:r>
          </a:p>
          <a:p>
            <a:pPr lvl="1"/>
            <a:r>
              <a:rPr lang="en-US" altLang="en-US" dirty="0"/>
              <a:t>Preventing overflow of the receiver buffer</a:t>
            </a:r>
          </a:p>
          <a:p>
            <a:pPr lvl="1"/>
            <a:r>
              <a:rPr lang="en-US" altLang="en-US" dirty="0"/>
              <a:t>Adapting the sending rate to alleviate congestion</a:t>
            </a:r>
          </a:p>
          <a:p>
            <a:pPr lvl="1"/>
            <a:r>
              <a:rPr lang="en-US" altLang="en-US" dirty="0"/>
              <a:t>Higher overhead, good for most </a:t>
            </a:r>
            <a:r>
              <a:rPr lang="en-US" altLang="en-US" dirty="0" err="1"/>
              <a:t>stateful</a:t>
            </a:r>
            <a:r>
              <a:rPr lang="en-US" altLang="en-US" dirty="0"/>
              <a:t> </a:t>
            </a:r>
            <a:r>
              <a:rPr lang="en-US" altLang="en-US" dirty="0" smtClean="0"/>
              <a:t>applications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Is a socket between two IP addresses the right abstraction?</a:t>
            </a:r>
          </a:p>
          <a:p>
            <a:pPr lvl="1"/>
            <a:r>
              <a:rPr lang="en-US" altLang="en-US" dirty="0"/>
              <a:t>Mobile hosts?</a:t>
            </a:r>
          </a:p>
          <a:p>
            <a:pPr lvl="1"/>
            <a:r>
              <a:rPr lang="en-US" altLang="en-US" dirty="0"/>
              <a:t>Replicated services?</a:t>
            </a:r>
          </a:p>
          <a:p>
            <a:r>
              <a:rPr lang="en-US" altLang="en-US" dirty="0">
                <a:ea typeface="ＭＳ Ｐゴシック" charset="-128"/>
              </a:rPr>
              <a:t>What does the network know about the traffic?</a:t>
            </a:r>
          </a:p>
          <a:p>
            <a:pPr lvl="1"/>
            <a:r>
              <a:rPr lang="en-US" altLang="en-US" dirty="0"/>
              <a:t>Inferring the application from the port numbers?</a:t>
            </a:r>
          </a:p>
          <a:p>
            <a:r>
              <a:rPr lang="en-US" altLang="en-US" dirty="0">
                <a:ea typeface="ＭＳ Ｐゴシック" charset="-128"/>
              </a:rPr>
              <a:t>Is end-to-end error detection and correction the right model?</a:t>
            </a:r>
          </a:p>
          <a:p>
            <a:pPr lvl="1"/>
            <a:r>
              <a:rPr lang="en-US" altLang="en-US" dirty="0"/>
              <a:t>High loss environments?</a:t>
            </a:r>
          </a:p>
          <a:p>
            <a:pPr lvl="1"/>
            <a:r>
              <a:rPr lang="en-US" altLang="en-US" dirty="0"/>
              <a:t>Expense of retransmitting over the entire </a:t>
            </a:r>
            <a:r>
              <a:rPr lang="en-US" altLang="en-US" dirty="0" smtClean="0"/>
              <a:t>path</a:t>
            </a:r>
            <a:r>
              <a:rPr lang="en-US" alt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9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3067920" y="4876800"/>
            <a:ext cx="3055068" cy="184467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Host-Network Division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2262"/>
            <a:ext cx="7886700" cy="4351338"/>
          </a:xfrm>
        </p:spPr>
        <p:txBody>
          <a:bodyPr/>
          <a:lstStyle/>
          <a:p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Best-effort </a:t>
            </a:r>
            <a:r>
              <a:rPr lang="en-US" dirty="0"/>
              <a:t>packet </a:t>
            </a:r>
            <a:r>
              <a:rPr lang="en-US" dirty="0" smtClean="0"/>
              <a:t>delivery</a:t>
            </a:r>
          </a:p>
          <a:p>
            <a:pPr lvl="1"/>
            <a:r>
              <a:rPr lang="en-US" dirty="0" smtClean="0"/>
              <a:t>Between </a:t>
            </a:r>
            <a:r>
              <a:rPr lang="en-US" dirty="0"/>
              <a:t>two (or more) end-point </a:t>
            </a:r>
            <a:r>
              <a:rPr lang="en-US" dirty="0" smtClean="0"/>
              <a:t>addresses</a:t>
            </a:r>
          </a:p>
          <a:p>
            <a:r>
              <a:rPr lang="en-US" dirty="0" smtClean="0"/>
              <a:t>Hosts</a:t>
            </a:r>
          </a:p>
          <a:p>
            <a:pPr lvl="1"/>
            <a:r>
              <a:rPr lang="en-US" dirty="0" smtClean="0"/>
              <a:t>Everything </a:t>
            </a:r>
            <a:r>
              <a:rPr lang="en-US" dirty="0"/>
              <a:t>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  <p:pic>
        <p:nvPicPr>
          <p:cNvPr id="22" name="Picture 4" descr="j0285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5302250"/>
            <a:ext cx="173037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24" name="Line 6"/>
          <p:cNvSpPr>
            <a:spLocks noChangeShapeType="1"/>
          </p:cNvSpPr>
          <p:nvPr/>
        </p:nvSpPr>
        <p:spPr bwMode="auto">
          <a:xfrm flipV="1">
            <a:off x="1714500" y="5959475"/>
            <a:ext cx="1344613" cy="158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V="1">
            <a:off x="6122988" y="5811838"/>
            <a:ext cx="1095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33400" y="4648200"/>
            <a:ext cx="727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host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772400" y="4800600"/>
            <a:ext cx="727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host</a:t>
            </a:r>
          </a:p>
        </p:txBody>
      </p:sp>
      <p:pic>
        <p:nvPicPr>
          <p:cNvPr id="28" name="Picture 10" descr="MCj029572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4763"/>
            <a:ext cx="192881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765061" y="5527675"/>
            <a:ext cx="1401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network</a:t>
            </a:r>
          </a:p>
        </p:txBody>
      </p: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089150" y="5421313"/>
            <a:ext cx="327025" cy="457200"/>
            <a:chOff x="4505" y="1615"/>
            <a:chExt cx="206" cy="288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rgbClr val="777777"/>
            </a:solidFill>
            <a:ln w="3810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2584450" y="5426075"/>
            <a:ext cx="327025" cy="457200"/>
            <a:chOff x="4505" y="1615"/>
            <a:chExt cx="206" cy="288"/>
          </a:xfrm>
        </p:grpSpPr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rgbClr val="777777"/>
            </a:solidFill>
            <a:ln w="3810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6438900" y="5280025"/>
            <a:ext cx="327025" cy="457200"/>
            <a:chOff x="4505" y="1615"/>
            <a:chExt cx="206" cy="288"/>
          </a:xfrm>
        </p:grpSpPr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rgbClr val="777777"/>
            </a:solidFill>
            <a:ln w="3810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44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8237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Distributed Resource Sharing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8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Resource Allocation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2262"/>
            <a:ext cx="7886700" cy="4351338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Best-effort network easily becomes overloaded</a:t>
            </a:r>
          </a:p>
          <a:p>
            <a:pPr lvl="1"/>
            <a:r>
              <a:rPr lang="en-US" altLang="en-US" dirty="0"/>
              <a:t>No mechanism to </a:t>
            </a:r>
            <a:r>
              <a:rPr lang="ja-JP" altLang="en-US" dirty="0"/>
              <a:t>“</a:t>
            </a:r>
            <a:r>
              <a:rPr lang="en-US" altLang="ja-JP" dirty="0"/>
              <a:t>block</a:t>
            </a:r>
            <a:r>
              <a:rPr lang="ja-JP" altLang="en-US" dirty="0"/>
              <a:t>”</a:t>
            </a:r>
            <a:r>
              <a:rPr lang="en-US" altLang="ja-JP" dirty="0"/>
              <a:t> excess calls</a:t>
            </a:r>
          </a:p>
          <a:p>
            <a:pPr lvl="1"/>
            <a:r>
              <a:rPr lang="en-US" altLang="en-US" dirty="0"/>
              <a:t>Instead excess packets are simply dropped</a:t>
            </a:r>
          </a:p>
          <a:p>
            <a:r>
              <a:rPr lang="en-US" altLang="en-US" dirty="0">
                <a:ea typeface="ＭＳ Ｐゴシック" charset="-128"/>
              </a:rPr>
              <a:t>Examples</a:t>
            </a:r>
          </a:p>
          <a:p>
            <a:pPr lvl="1"/>
            <a:r>
              <a:rPr lang="en-US" altLang="en-US" dirty="0"/>
              <a:t>Shared Ethernet medium: frame collisions</a:t>
            </a:r>
          </a:p>
          <a:p>
            <a:pPr lvl="1"/>
            <a:r>
              <a:rPr lang="en-US" altLang="en-US" dirty="0"/>
              <a:t>Ethernet switches and IP routers: full packet buffers </a:t>
            </a:r>
          </a:p>
          <a:p>
            <a:r>
              <a:rPr lang="en-US" altLang="en-US" dirty="0">
                <a:ea typeface="ＭＳ Ｐゴシック" charset="-128"/>
              </a:rPr>
              <a:t>Quickly leads to congestion collapse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21</a:t>
            </a:fld>
            <a:endParaRPr lang="en-US"/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 flipV="1">
            <a:off x="1620838" y="4657725"/>
            <a:ext cx="0" cy="16970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1633538" y="6357938"/>
            <a:ext cx="2359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420938" y="6350000"/>
            <a:ext cx="7493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12813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2813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2813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defTabSz="912813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Times New Roman" charset="0"/>
              </a:rPr>
              <a:t>Load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33388" y="521017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12813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2813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2813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defTabSz="912813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Times New Roman" charset="0"/>
              </a:rPr>
              <a:t>Goodput</a:t>
            </a: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633538" y="5200650"/>
            <a:ext cx="963612" cy="1157288"/>
          </a:xfrm>
          <a:prstGeom prst="line">
            <a:avLst/>
          </a:prstGeom>
          <a:noFill/>
          <a:ln w="50800">
            <a:solidFill>
              <a:srgbClr val="F47A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cxnSp>
        <p:nvCxnSpPr>
          <p:cNvPr id="19" name="AutoShape 10"/>
          <p:cNvCxnSpPr>
            <a:cxnSpLocks noChangeShapeType="1"/>
          </p:cNvCxnSpPr>
          <p:nvPr/>
        </p:nvCxnSpPr>
        <p:spPr bwMode="auto">
          <a:xfrm rot="16200000" flipH="1">
            <a:off x="2582069" y="5236369"/>
            <a:ext cx="1092200" cy="1068388"/>
          </a:xfrm>
          <a:prstGeom prst="curvedConnector3">
            <a:avLst>
              <a:gd name="adj1" fmla="val -14972"/>
            </a:avLst>
          </a:prstGeom>
          <a:noFill/>
          <a:ln w="50800">
            <a:solidFill>
              <a:srgbClr val="F47A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3530600" y="5111750"/>
            <a:ext cx="1368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600" b="1" smtClean="0">
                <a:solidFill>
                  <a:srgbClr val="000000"/>
                </a:solidFill>
                <a:latin typeface="Helvetica" charset="0"/>
              </a:rPr>
              <a:t>“</a:t>
            </a:r>
            <a:r>
              <a:rPr lang="en-US" altLang="ja-JP" sz="1600" b="1" smtClean="0">
                <a:solidFill>
                  <a:srgbClr val="000000"/>
                </a:solidFill>
                <a:latin typeface="Helvetica" charset="0"/>
              </a:rPr>
              <a:t>congestion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Helvetica" charset="0"/>
              </a:rPr>
              <a:t>collapse</a:t>
            </a:r>
            <a:r>
              <a:rPr lang="ja-JP" altLang="en-US" sz="1600" b="1" smtClean="0">
                <a:solidFill>
                  <a:srgbClr val="000000"/>
                </a:solidFill>
                <a:latin typeface="Helvetica" charset="0"/>
              </a:rPr>
              <a:t>”</a:t>
            </a:r>
            <a:endParaRPr lang="en-US" altLang="en-US" sz="1600" b="1" smtClean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5094287" y="5018534"/>
            <a:ext cx="3330575" cy="122555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 smtClean="0">
                <a:solidFill>
                  <a:srgbClr val="FF0000"/>
                </a:solidFill>
                <a:latin typeface="Times New Roman" charset="0"/>
              </a:rPr>
              <a:t>Increase in load that results in a </a:t>
            </a:r>
            <a:r>
              <a:rPr lang="en-US" altLang="en-US" sz="2400" b="1" i="1" smtClean="0">
                <a:solidFill>
                  <a:srgbClr val="FF0000"/>
                </a:solidFill>
                <a:latin typeface="Times New Roman" charset="0"/>
              </a:rPr>
              <a:t>decrease</a:t>
            </a:r>
            <a:r>
              <a:rPr lang="en-US" altLang="en-US" sz="2400" b="1" smtClean="0">
                <a:solidFill>
                  <a:srgbClr val="FF0000"/>
                </a:solidFill>
                <a:latin typeface="Times New Roman" charset="0"/>
              </a:rPr>
              <a:t> in useful work done.</a:t>
            </a:r>
          </a:p>
        </p:txBody>
      </p:sp>
    </p:spTree>
    <p:extLst>
      <p:ext uri="{BB962C8B-B14F-4D97-AF65-F5344CB8AC3E}">
        <p14:creationId xmlns:p14="http://schemas.microsoft.com/office/powerpoint/2010/main" val="19172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End Hosts Adjusting to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End hosts adapt their sending rates</a:t>
            </a:r>
          </a:p>
          <a:p>
            <a:pPr lvl="1"/>
            <a:r>
              <a:rPr lang="en-US" altLang="en-US" dirty="0"/>
              <a:t>In response to network conditions</a:t>
            </a:r>
          </a:p>
          <a:p>
            <a:r>
              <a:rPr lang="en-US" altLang="en-US" dirty="0">
                <a:ea typeface="ＭＳ Ｐゴシック" charset="-128"/>
              </a:rPr>
              <a:t>Learning that the network is congested</a:t>
            </a:r>
          </a:p>
          <a:p>
            <a:pPr lvl="1"/>
            <a:r>
              <a:rPr lang="en-US" altLang="en-US" dirty="0"/>
              <a:t>Shared Ethernet: carrier sense multiple access </a:t>
            </a:r>
          </a:p>
          <a:p>
            <a:pPr lvl="2"/>
            <a:r>
              <a:rPr lang="en-US" altLang="en-US" dirty="0"/>
              <a:t>Seeing your own frame collide with others</a:t>
            </a:r>
          </a:p>
          <a:p>
            <a:pPr lvl="1"/>
            <a:r>
              <a:rPr lang="en-US" altLang="en-US" dirty="0"/>
              <a:t>IP network: observing your end-to-end performance</a:t>
            </a:r>
          </a:p>
          <a:p>
            <a:pPr lvl="2"/>
            <a:r>
              <a:rPr lang="en-US" altLang="en-US" dirty="0"/>
              <a:t>Packet delay or loss over the end-to-end path</a:t>
            </a:r>
          </a:p>
          <a:p>
            <a:r>
              <a:rPr lang="en-US" altLang="en-US" dirty="0">
                <a:ea typeface="ＭＳ Ｐゴシック" charset="-128"/>
              </a:rPr>
              <a:t>Adapting to congestion</a:t>
            </a:r>
          </a:p>
          <a:p>
            <a:pPr lvl="1"/>
            <a:r>
              <a:rPr lang="en-US" altLang="en-US" dirty="0"/>
              <a:t>Slowing down the sending rate, for the greater good</a:t>
            </a:r>
          </a:p>
          <a:p>
            <a:pPr lvl="1"/>
            <a:r>
              <a:rPr lang="en-US" altLang="en-US" dirty="0"/>
              <a:t>But, host </a:t>
            </a:r>
            <a:r>
              <a:rPr lang="en-US" altLang="en-US" dirty="0" smtClean="0"/>
              <a:t>doesn’</a:t>
            </a:r>
            <a:r>
              <a:rPr lang="en-US" altLang="ja-JP" dirty="0" smtClean="0"/>
              <a:t>t </a:t>
            </a:r>
            <a:r>
              <a:rPr lang="en-US" altLang="ja-JP" dirty="0"/>
              <a:t>know how bad things might </a:t>
            </a:r>
            <a:r>
              <a:rPr lang="en-US" altLang="ja-JP" dirty="0" smtClean="0"/>
              <a:t>be</a:t>
            </a:r>
            <a:r>
              <a:rPr lang="is-IS" altLang="ja-JP" dirty="0" smtClean="0"/>
              <a:t>…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9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Ethernet Back-off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033837"/>
            <a:ext cx="7886700" cy="2443163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Carrier sense: wait for link to be idle</a:t>
            </a:r>
          </a:p>
          <a:p>
            <a:pPr lvl="1"/>
            <a:r>
              <a:rPr lang="en-US" altLang="en-US" dirty="0"/>
              <a:t>If idle, start sending; if not, wait until idle</a:t>
            </a:r>
          </a:p>
          <a:p>
            <a:r>
              <a:rPr lang="en-US" altLang="en-US" dirty="0">
                <a:ea typeface="ＭＳ Ｐゴシック" charset="-128"/>
              </a:rPr>
              <a:t>Collision detection: listen while transmitting</a:t>
            </a:r>
          </a:p>
          <a:p>
            <a:pPr lvl="1"/>
            <a:r>
              <a:rPr lang="en-US" altLang="en-US" dirty="0"/>
              <a:t>If collision: abort transmission, and send jam signal</a:t>
            </a:r>
          </a:p>
          <a:p>
            <a:r>
              <a:rPr lang="en-US" altLang="en-US" dirty="0">
                <a:ea typeface="ＭＳ Ｐゴシック" charset="-128"/>
              </a:rPr>
              <a:t>Exponential back-off: wait before retransmitting</a:t>
            </a:r>
          </a:p>
          <a:p>
            <a:pPr lvl="1"/>
            <a:r>
              <a:rPr lang="en-US" altLang="en-US" dirty="0"/>
              <a:t>Wait random time, exponentially larger on each retry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551 metcalfe-e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57313"/>
            <a:ext cx="472440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87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altLang="en-US"/>
              <a:t>Transmission Control Protocol (TCP)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600200"/>
            <a:ext cx="4267200" cy="4525963"/>
          </a:xfrm>
        </p:spPr>
        <p:txBody>
          <a:bodyPr/>
          <a:lstStyle/>
          <a:p>
            <a:r>
              <a:rPr lang="en-US" altLang="en-US"/>
              <a:t>Stream-of-bytes service</a:t>
            </a:r>
          </a:p>
          <a:p>
            <a:pPr lvl="1"/>
            <a:r>
              <a:rPr lang="en-US" altLang="en-US"/>
              <a:t>Sends and receives a stream of bytes</a:t>
            </a:r>
          </a:p>
          <a:p>
            <a:r>
              <a:rPr lang="en-US" altLang="en-US"/>
              <a:t>Reliable, in-order delivery</a:t>
            </a:r>
          </a:p>
          <a:p>
            <a:pPr lvl="1"/>
            <a:r>
              <a:rPr lang="en-US" altLang="en-US"/>
              <a:t>Corruption: checksums</a:t>
            </a:r>
          </a:p>
          <a:p>
            <a:pPr lvl="1"/>
            <a:r>
              <a:rPr lang="en-US" altLang="en-US"/>
              <a:t>Detect loss/reordering: sequence numbers</a:t>
            </a:r>
          </a:p>
          <a:p>
            <a:pPr lvl="1"/>
            <a:r>
              <a:rPr lang="en-US" altLang="en-US"/>
              <a:t>Reliable delivery: acknowledgments and retransmissions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600200"/>
            <a:ext cx="3886200" cy="4351338"/>
          </a:xfrm>
        </p:spPr>
        <p:txBody>
          <a:bodyPr/>
          <a:lstStyle/>
          <a:p>
            <a:r>
              <a:rPr lang="en-US" altLang="en-US" dirty="0"/>
              <a:t>Connection oriented</a:t>
            </a:r>
          </a:p>
          <a:p>
            <a:pPr lvl="1"/>
            <a:r>
              <a:rPr lang="en-US" altLang="en-US" dirty="0"/>
              <a:t>Explicit set-up and tear-down of TCP connection</a:t>
            </a:r>
          </a:p>
          <a:p>
            <a:r>
              <a:rPr lang="en-US" altLang="en-US" dirty="0"/>
              <a:t>Flow control</a:t>
            </a:r>
          </a:p>
          <a:p>
            <a:pPr lvl="1"/>
            <a:r>
              <a:rPr lang="en-US" altLang="en-US" dirty="0"/>
              <a:t>Prevent overflow of the receiver</a:t>
            </a:r>
            <a:r>
              <a:rPr lang="ja-JP" altLang="en-US" dirty="0"/>
              <a:t>’</a:t>
            </a:r>
            <a:r>
              <a:rPr lang="en-US" altLang="ja-JP" dirty="0"/>
              <a:t>s buffer space</a:t>
            </a:r>
          </a:p>
          <a:p>
            <a:r>
              <a:rPr lang="en-US" altLang="en-US" dirty="0"/>
              <a:t>Congestion control</a:t>
            </a:r>
          </a:p>
          <a:p>
            <a:pPr lvl="1"/>
            <a:r>
              <a:rPr lang="en-US" altLang="en-US" dirty="0"/>
              <a:t>Adapt to network congestion for the greater good</a:t>
            </a:r>
          </a:p>
          <a:p>
            <a:endParaRPr lang="en-US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C9F6C8C5-8CF1-654E-870C-4AACA4F6F43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87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1" grpId="0" build="p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53181FA-C02B-BB4C-94CE-7B870434B4E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Breaking a Stream of Bytes </a:t>
            </a:r>
            <a:br>
              <a:rPr lang="en-US" altLang="en-US"/>
            </a:br>
            <a:r>
              <a:rPr lang="en-US" altLang="en-US"/>
              <a:t>into TCP Segments </a:t>
            </a:r>
          </a:p>
        </p:txBody>
      </p:sp>
      <p:sp>
        <p:nvSpPr>
          <p:cNvPr id="9441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F9E8ED26-EAFD-644F-B646-A3AA0EA07F6A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5842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</a:t>
            </a:r>
            <a:r>
              <a:rPr lang="en-US" altLang="en-US" dirty="0" smtClean="0"/>
              <a:t>“</a:t>
            </a:r>
            <a:r>
              <a:rPr lang="en-US" altLang="ja-JP" dirty="0" smtClean="0"/>
              <a:t>Stream </a:t>
            </a:r>
            <a:r>
              <a:rPr lang="en-US" altLang="ja-JP" dirty="0"/>
              <a:t>of </a:t>
            </a:r>
            <a:r>
              <a:rPr lang="en-US" altLang="ja-JP" dirty="0" smtClean="0"/>
              <a:t>Bytes” </a:t>
            </a:r>
            <a:r>
              <a:rPr lang="en-US" altLang="ja-JP" dirty="0"/>
              <a:t>Service</a:t>
            </a:r>
            <a:endParaRPr lang="en-US" altLang="en-US" dirty="0"/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35940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1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3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4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Text Box 41"/>
          <p:cNvSpPr txBox="1">
            <a:spLocks noChangeArrowheads="1"/>
          </p:cNvSpPr>
          <p:nvPr/>
        </p:nvSpPr>
        <p:spPr bwMode="auto">
          <a:xfrm rot="5390887">
            <a:off x="1243806" y="2283619"/>
            <a:ext cx="587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0</a:t>
            </a:r>
          </a:p>
        </p:txBody>
      </p:sp>
      <p:sp>
        <p:nvSpPr>
          <p:cNvPr id="35878" name="Text Box 42"/>
          <p:cNvSpPr txBox="1">
            <a:spLocks noChangeArrowheads="1"/>
          </p:cNvSpPr>
          <p:nvPr/>
        </p:nvSpPr>
        <p:spPr bwMode="auto">
          <a:xfrm rot="5390887">
            <a:off x="1396206" y="2283619"/>
            <a:ext cx="587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1</a:t>
            </a:r>
          </a:p>
        </p:txBody>
      </p:sp>
      <p:sp>
        <p:nvSpPr>
          <p:cNvPr id="35879" name="Text Box 43"/>
          <p:cNvSpPr txBox="1">
            <a:spLocks noChangeArrowheads="1"/>
          </p:cNvSpPr>
          <p:nvPr/>
        </p:nvSpPr>
        <p:spPr bwMode="auto">
          <a:xfrm rot="5390887">
            <a:off x="1550194" y="2285207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2</a:t>
            </a:r>
          </a:p>
        </p:txBody>
      </p:sp>
      <p:sp>
        <p:nvSpPr>
          <p:cNvPr id="35880" name="Text Box 44"/>
          <p:cNvSpPr txBox="1">
            <a:spLocks noChangeArrowheads="1"/>
          </p:cNvSpPr>
          <p:nvPr/>
        </p:nvSpPr>
        <p:spPr bwMode="auto">
          <a:xfrm rot="5390887">
            <a:off x="1702594" y="2285207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3</a:t>
            </a:r>
          </a:p>
        </p:txBody>
      </p:sp>
      <p:sp>
        <p:nvSpPr>
          <p:cNvPr id="35881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2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35936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83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4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6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7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8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9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0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1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2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3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4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5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6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7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8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9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0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1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2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3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4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5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6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7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8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9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0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1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2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3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4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5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6" name="Text Box 84"/>
          <p:cNvSpPr txBox="1">
            <a:spLocks noChangeArrowheads="1"/>
          </p:cNvSpPr>
          <p:nvPr/>
        </p:nvSpPr>
        <p:spPr bwMode="auto">
          <a:xfrm rot="5390887">
            <a:off x="25407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0</a:t>
            </a:r>
          </a:p>
        </p:txBody>
      </p:sp>
      <p:sp>
        <p:nvSpPr>
          <p:cNvPr id="35917" name="Text Box 85"/>
          <p:cNvSpPr txBox="1">
            <a:spLocks noChangeArrowheads="1"/>
          </p:cNvSpPr>
          <p:nvPr/>
        </p:nvSpPr>
        <p:spPr bwMode="auto">
          <a:xfrm rot="5390887">
            <a:off x="26931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1</a:t>
            </a:r>
          </a:p>
        </p:txBody>
      </p:sp>
      <p:sp>
        <p:nvSpPr>
          <p:cNvPr id="35918" name="Text Box 86"/>
          <p:cNvSpPr txBox="1">
            <a:spLocks noChangeArrowheads="1"/>
          </p:cNvSpPr>
          <p:nvPr/>
        </p:nvSpPr>
        <p:spPr bwMode="auto">
          <a:xfrm rot="5390887">
            <a:off x="28455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2</a:t>
            </a:r>
          </a:p>
        </p:txBody>
      </p:sp>
      <p:sp>
        <p:nvSpPr>
          <p:cNvPr id="35919" name="Text Box 87"/>
          <p:cNvSpPr txBox="1">
            <a:spLocks noChangeArrowheads="1"/>
          </p:cNvSpPr>
          <p:nvPr/>
        </p:nvSpPr>
        <p:spPr bwMode="auto">
          <a:xfrm rot="5390887">
            <a:off x="29979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3</a:t>
            </a:r>
          </a:p>
        </p:txBody>
      </p:sp>
      <p:sp>
        <p:nvSpPr>
          <p:cNvPr id="35920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1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2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latin typeface="Comic Sans MS" charset="0"/>
              </a:rPr>
              <a:t>Host A</a:t>
            </a:r>
          </a:p>
        </p:txBody>
      </p:sp>
      <p:sp>
        <p:nvSpPr>
          <p:cNvPr id="35923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latin typeface="Comic Sans MS" charset="0"/>
              </a:rPr>
              <a:t>Host B</a:t>
            </a:r>
          </a:p>
        </p:txBody>
      </p:sp>
      <p:sp>
        <p:nvSpPr>
          <p:cNvPr id="35924" name="Text Box 92"/>
          <p:cNvSpPr txBox="1">
            <a:spLocks noChangeArrowheads="1"/>
          </p:cNvSpPr>
          <p:nvPr/>
        </p:nvSpPr>
        <p:spPr bwMode="auto">
          <a:xfrm rot="5390887">
            <a:off x="2272506" y="2348707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80</a:t>
            </a:r>
          </a:p>
        </p:txBody>
      </p:sp>
      <p:sp>
        <p:nvSpPr>
          <p:cNvPr id="35925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6" name="Text Box 94"/>
          <p:cNvSpPr txBox="1">
            <a:spLocks noChangeArrowheads="1"/>
          </p:cNvSpPr>
          <p:nvPr/>
        </p:nvSpPr>
        <p:spPr bwMode="auto">
          <a:xfrm rot="5390887">
            <a:off x="3569494" y="5550694"/>
            <a:ext cx="663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80</a:t>
            </a:r>
          </a:p>
        </p:txBody>
      </p:sp>
      <p:sp>
        <p:nvSpPr>
          <p:cNvPr id="35927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8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9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0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1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2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3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4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5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04395D43-FA3A-F447-A025-2F4656A50401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7890" name="Rectangle 1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…Emulated Using TCP </a:t>
            </a:r>
            <a:r>
              <a:rPr lang="en-US" altLang="en-US" sz="4000" dirty="0" smtClean="0"/>
              <a:t>“</a:t>
            </a:r>
            <a:r>
              <a:rPr lang="en-US" altLang="ja-JP" sz="4000" dirty="0" smtClean="0"/>
              <a:t>Segments”</a:t>
            </a:r>
            <a:endParaRPr lang="en-US" altLang="en-US" sz="4000" dirty="0"/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37998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00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01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2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1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Text Box 41"/>
          <p:cNvSpPr txBox="1">
            <a:spLocks noChangeArrowheads="1"/>
          </p:cNvSpPr>
          <p:nvPr/>
        </p:nvSpPr>
        <p:spPr bwMode="auto">
          <a:xfrm rot="5390887">
            <a:off x="1243806" y="2283619"/>
            <a:ext cx="587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0</a:t>
            </a:r>
          </a:p>
        </p:txBody>
      </p:sp>
      <p:sp>
        <p:nvSpPr>
          <p:cNvPr id="37926" name="Text Box 42"/>
          <p:cNvSpPr txBox="1">
            <a:spLocks noChangeArrowheads="1"/>
          </p:cNvSpPr>
          <p:nvPr/>
        </p:nvSpPr>
        <p:spPr bwMode="auto">
          <a:xfrm rot="5390887">
            <a:off x="1396206" y="2283619"/>
            <a:ext cx="587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1</a:t>
            </a:r>
          </a:p>
        </p:txBody>
      </p:sp>
      <p:sp>
        <p:nvSpPr>
          <p:cNvPr id="37927" name="Text Box 43"/>
          <p:cNvSpPr txBox="1">
            <a:spLocks noChangeArrowheads="1"/>
          </p:cNvSpPr>
          <p:nvPr/>
        </p:nvSpPr>
        <p:spPr bwMode="auto">
          <a:xfrm rot="5390887">
            <a:off x="1550194" y="2285207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2</a:t>
            </a:r>
          </a:p>
        </p:txBody>
      </p:sp>
      <p:sp>
        <p:nvSpPr>
          <p:cNvPr id="37928" name="Text Box 44"/>
          <p:cNvSpPr txBox="1">
            <a:spLocks noChangeArrowheads="1"/>
          </p:cNvSpPr>
          <p:nvPr/>
        </p:nvSpPr>
        <p:spPr bwMode="auto">
          <a:xfrm rot="5390887">
            <a:off x="1702594" y="2285207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3</a:t>
            </a:r>
          </a:p>
        </p:txBody>
      </p:sp>
      <p:sp>
        <p:nvSpPr>
          <p:cNvPr id="37929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30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37994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5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7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31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2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3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4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5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6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7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8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9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0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1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2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3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4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5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6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7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8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9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0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1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2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3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4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5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6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7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8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9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0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1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2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3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4" name="Text Box 84"/>
          <p:cNvSpPr txBox="1">
            <a:spLocks noChangeArrowheads="1"/>
          </p:cNvSpPr>
          <p:nvPr/>
        </p:nvSpPr>
        <p:spPr bwMode="auto">
          <a:xfrm rot="5390887">
            <a:off x="25407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0</a:t>
            </a:r>
          </a:p>
        </p:txBody>
      </p:sp>
      <p:sp>
        <p:nvSpPr>
          <p:cNvPr id="37965" name="Text Box 85"/>
          <p:cNvSpPr txBox="1">
            <a:spLocks noChangeArrowheads="1"/>
          </p:cNvSpPr>
          <p:nvPr/>
        </p:nvSpPr>
        <p:spPr bwMode="auto">
          <a:xfrm rot="5390887">
            <a:off x="26931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1</a:t>
            </a:r>
          </a:p>
        </p:txBody>
      </p:sp>
      <p:sp>
        <p:nvSpPr>
          <p:cNvPr id="37966" name="Text Box 86"/>
          <p:cNvSpPr txBox="1">
            <a:spLocks noChangeArrowheads="1"/>
          </p:cNvSpPr>
          <p:nvPr/>
        </p:nvSpPr>
        <p:spPr bwMode="auto">
          <a:xfrm rot="5390887">
            <a:off x="28455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2</a:t>
            </a:r>
          </a:p>
        </p:txBody>
      </p:sp>
      <p:sp>
        <p:nvSpPr>
          <p:cNvPr id="37967" name="Text Box 87"/>
          <p:cNvSpPr txBox="1">
            <a:spLocks noChangeArrowheads="1"/>
          </p:cNvSpPr>
          <p:nvPr/>
        </p:nvSpPr>
        <p:spPr bwMode="auto">
          <a:xfrm rot="5390887">
            <a:off x="29979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3</a:t>
            </a:r>
          </a:p>
        </p:txBody>
      </p:sp>
      <p:sp>
        <p:nvSpPr>
          <p:cNvPr id="37968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9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0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latin typeface="Comic Sans MS" charset="0"/>
              </a:rPr>
              <a:t>Host A</a:t>
            </a:r>
          </a:p>
        </p:txBody>
      </p:sp>
      <p:sp>
        <p:nvSpPr>
          <p:cNvPr id="37971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latin typeface="Comic Sans MS" charset="0"/>
              </a:rPr>
              <a:t>Host B</a:t>
            </a:r>
          </a:p>
        </p:txBody>
      </p:sp>
      <p:sp>
        <p:nvSpPr>
          <p:cNvPr id="37972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73" name="Text Box 93"/>
          <p:cNvSpPr txBox="1">
            <a:spLocks noChangeArrowheads="1"/>
          </p:cNvSpPr>
          <p:nvPr/>
        </p:nvSpPr>
        <p:spPr bwMode="auto">
          <a:xfrm rot="5390887">
            <a:off x="2272506" y="2348707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80</a:t>
            </a:r>
          </a:p>
        </p:txBody>
      </p:sp>
      <p:sp>
        <p:nvSpPr>
          <p:cNvPr id="37974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5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76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7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8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9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0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1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2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3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4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5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6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7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8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9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0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73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charset="0"/>
              </a:rPr>
              <a:t>TCP Data</a:t>
            </a:r>
          </a:p>
        </p:txBody>
      </p:sp>
      <p:sp>
        <p:nvSpPr>
          <p:cNvPr id="37991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73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charset="0"/>
              </a:rPr>
              <a:t>TCP Data</a:t>
            </a:r>
          </a:p>
        </p:txBody>
      </p:sp>
      <p:sp>
        <p:nvSpPr>
          <p:cNvPr id="37992" name="Text Box 112"/>
          <p:cNvSpPr txBox="1">
            <a:spLocks noChangeArrowheads="1"/>
          </p:cNvSpPr>
          <p:nvPr/>
        </p:nvSpPr>
        <p:spPr bwMode="auto">
          <a:xfrm rot="5390887">
            <a:off x="3569494" y="5550694"/>
            <a:ext cx="663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80</a:t>
            </a:r>
          </a:p>
        </p:txBody>
      </p:sp>
      <p:sp>
        <p:nvSpPr>
          <p:cNvPr id="924785" name="AutoShape 113"/>
          <p:cNvSpPr>
            <a:spLocks noChangeArrowheads="1"/>
          </p:cNvSpPr>
          <p:nvPr/>
        </p:nvSpPr>
        <p:spPr bwMode="auto">
          <a:xfrm>
            <a:off x="3727450" y="2890838"/>
            <a:ext cx="4992688" cy="1293812"/>
          </a:xfrm>
          <a:prstGeom prst="wedgeRectCallout">
            <a:avLst>
              <a:gd name="adj1" fmla="val -72481"/>
              <a:gd name="adj2" fmla="val -987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latin typeface="Comic Sans MS" charset="0"/>
              </a:rPr>
              <a:t>Segment sent when:</a:t>
            </a:r>
          </a:p>
          <a:p>
            <a:pPr algn="l">
              <a:buFontTx/>
              <a:buAutoNum type="arabicPeriod"/>
            </a:pPr>
            <a:r>
              <a:rPr lang="en-US" altLang="en-US" b="0">
                <a:latin typeface="Comic Sans MS" charset="0"/>
              </a:rPr>
              <a:t>Segment full (Max Segment Size),</a:t>
            </a:r>
          </a:p>
          <a:p>
            <a:pPr algn="l">
              <a:buFontTx/>
              <a:buAutoNum type="arabicPeriod"/>
            </a:pPr>
            <a:r>
              <a:rPr lang="en-US" altLang="en-US" b="0">
                <a:latin typeface="Comic Sans MS" charset="0"/>
              </a:rPr>
              <a:t>Not full, but times out, or</a:t>
            </a:r>
          </a:p>
          <a:p>
            <a:pPr algn="l">
              <a:buFontTx/>
              <a:buAutoNum type="arabicPeriod"/>
            </a:pPr>
            <a:r>
              <a:rPr lang="ja-JP" altLang="en-US" b="0">
                <a:latin typeface="Comic Sans MS" charset="0"/>
              </a:rPr>
              <a:t>“</a:t>
            </a:r>
            <a:r>
              <a:rPr lang="en-US" altLang="ja-JP" b="0">
                <a:latin typeface="Comic Sans MS" charset="0"/>
              </a:rPr>
              <a:t>Pushed</a:t>
            </a:r>
            <a:r>
              <a:rPr lang="ja-JP" altLang="en-US" b="0">
                <a:latin typeface="Comic Sans MS" charset="0"/>
              </a:rPr>
              <a:t>”</a:t>
            </a:r>
            <a:r>
              <a:rPr lang="en-US" altLang="ja-JP" b="0">
                <a:latin typeface="Comic Sans MS" charset="0"/>
              </a:rPr>
              <a:t> by application.</a:t>
            </a:r>
            <a:endParaRPr lang="en-US" altLang="en-US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6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8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B161E744-0B05-0945-B574-7DD69FC99994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Segment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800600"/>
          </a:xfrm>
        </p:spPr>
        <p:txBody>
          <a:bodyPr/>
          <a:lstStyle/>
          <a:p>
            <a:r>
              <a:rPr lang="en-US" altLang="en-US"/>
              <a:t>IP packet</a:t>
            </a:r>
          </a:p>
          <a:p>
            <a:pPr lvl="1"/>
            <a:r>
              <a:rPr lang="en-US" altLang="en-US" dirty="0"/>
              <a:t>No bigger than Maximum Transmission Unit (MTU)</a:t>
            </a:r>
          </a:p>
          <a:p>
            <a:pPr lvl="1"/>
            <a:r>
              <a:rPr lang="en-US" altLang="en-US" dirty="0"/>
              <a:t>E.g., up to 1500 bytes on an Ethernet link</a:t>
            </a:r>
          </a:p>
          <a:p>
            <a:r>
              <a:rPr lang="en-US" altLang="en-US" dirty="0"/>
              <a:t>TCP packet</a:t>
            </a:r>
          </a:p>
          <a:p>
            <a:pPr lvl="1"/>
            <a:r>
              <a:rPr lang="en-US" altLang="en-US" dirty="0"/>
              <a:t>IP packet with a TCP header and data inside</a:t>
            </a:r>
          </a:p>
          <a:p>
            <a:pPr lvl="1"/>
            <a:r>
              <a:rPr lang="en-US" altLang="en-US" dirty="0"/>
              <a:t>TCP header is typically 20 bytes long</a:t>
            </a:r>
          </a:p>
          <a:p>
            <a:r>
              <a:rPr lang="en-US" altLang="en-US" dirty="0"/>
              <a:t>TCP segment</a:t>
            </a:r>
          </a:p>
          <a:p>
            <a:pPr lvl="1"/>
            <a:r>
              <a:rPr lang="en-US" altLang="en-US" dirty="0"/>
              <a:t>No more than Maximum Segment Size (MSS) bytes</a:t>
            </a:r>
          </a:p>
          <a:p>
            <a:pPr lvl="1"/>
            <a:r>
              <a:rPr lang="en-US" altLang="en-US" dirty="0"/>
              <a:t>E.g., up to 1460 consecutive bytes from the stream</a:t>
            </a:r>
          </a:p>
        </p:txBody>
      </p:sp>
      <p:grpSp>
        <p:nvGrpSpPr>
          <p:cNvPr id="39940" name="Group 16"/>
          <p:cNvGrpSpPr>
            <a:grpSpLocks/>
          </p:cNvGrpSpPr>
          <p:nvPr/>
        </p:nvGrpSpPr>
        <p:grpSpPr bwMode="auto">
          <a:xfrm>
            <a:off x="2743200" y="1447800"/>
            <a:ext cx="6200775" cy="717550"/>
            <a:chOff x="1905000" y="1328738"/>
            <a:chExt cx="6200775" cy="717550"/>
          </a:xfrm>
        </p:grpSpPr>
        <p:sp>
          <p:nvSpPr>
            <p:cNvPr id="39941" name="Rectangle 4"/>
            <p:cNvSpPr>
              <a:spLocks noChangeArrowheads="1"/>
            </p:cNvSpPr>
            <p:nvPr/>
          </p:nvSpPr>
          <p:spPr bwMode="auto">
            <a:xfrm>
              <a:off x="1905000" y="1360488"/>
              <a:ext cx="5029200" cy="6858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2" name="Line 5"/>
            <p:cNvSpPr>
              <a:spLocks noChangeShapeType="1"/>
            </p:cNvSpPr>
            <p:nvPr/>
          </p:nvSpPr>
          <p:spPr bwMode="auto">
            <a:xfrm>
              <a:off x="6019800" y="1360488"/>
              <a:ext cx="0" cy="6858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6022975" y="1589088"/>
              <a:ext cx="8350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600" b="0">
                  <a:latin typeface="Comic Sans MS" charset="0"/>
                </a:rPr>
                <a:t>IP Hdr</a:t>
              </a:r>
            </a:p>
          </p:txBody>
        </p:sp>
        <p:sp>
          <p:nvSpPr>
            <p:cNvPr id="39944" name="Line 7"/>
            <p:cNvSpPr>
              <a:spLocks noChangeShapeType="1"/>
            </p:cNvSpPr>
            <p:nvPr/>
          </p:nvSpPr>
          <p:spPr bwMode="auto">
            <a:xfrm>
              <a:off x="1905000" y="1512888"/>
              <a:ext cx="411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581400" y="1436688"/>
              <a:ext cx="7620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3505200" y="1328738"/>
              <a:ext cx="912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600" b="0">
                  <a:latin typeface="Comic Sans MS" charset="0"/>
                </a:rPr>
                <a:t>IP Data</a:t>
              </a:r>
            </a:p>
          </p:txBody>
        </p:sp>
        <p:grpSp>
          <p:nvGrpSpPr>
            <p:cNvPr id="39947" name="Group 10"/>
            <p:cNvGrpSpPr>
              <a:grpSpLocks/>
            </p:cNvGrpSpPr>
            <p:nvPr/>
          </p:nvGrpSpPr>
          <p:grpSpPr bwMode="auto">
            <a:xfrm>
              <a:off x="1981200" y="1589088"/>
              <a:ext cx="3962400" cy="381000"/>
              <a:chOff x="1200" y="1296"/>
              <a:chExt cx="3168" cy="336"/>
            </a:xfrm>
          </p:grpSpPr>
          <p:sp>
            <p:nvSpPr>
              <p:cNvPr id="39951" name="Rectangle 11"/>
              <p:cNvSpPr>
                <a:spLocks noChangeArrowheads="1"/>
              </p:cNvSpPr>
              <p:nvPr/>
            </p:nvSpPr>
            <p:spPr bwMode="auto">
              <a:xfrm>
                <a:off x="1200" y="1296"/>
                <a:ext cx="3168" cy="33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52" name="Line 12"/>
              <p:cNvSpPr>
                <a:spLocks noChangeShapeType="1"/>
              </p:cNvSpPr>
              <p:nvPr/>
            </p:nvSpPr>
            <p:spPr bwMode="auto">
              <a:xfrm>
                <a:off x="3792" y="12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48" name="Text Box 13"/>
            <p:cNvSpPr txBox="1">
              <a:spLocks noChangeArrowheads="1"/>
            </p:cNvSpPr>
            <p:nvPr/>
          </p:nvSpPr>
          <p:spPr bwMode="auto">
            <a:xfrm>
              <a:off x="5181600" y="1638300"/>
              <a:ext cx="7842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200" b="0">
                  <a:latin typeface="Comic Sans MS" charset="0"/>
                </a:rPr>
                <a:t>TCP Hdr</a:t>
              </a:r>
            </a:p>
          </p:txBody>
        </p:sp>
        <p:sp>
          <p:nvSpPr>
            <p:cNvPr id="39949" name="Text Box 14"/>
            <p:cNvSpPr txBox="1">
              <a:spLocks noChangeArrowheads="1"/>
            </p:cNvSpPr>
            <p:nvPr/>
          </p:nvSpPr>
          <p:spPr bwMode="auto">
            <a:xfrm>
              <a:off x="3055938" y="1638300"/>
              <a:ext cx="159226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200" b="0">
                  <a:latin typeface="Comic Sans MS" charset="0"/>
                </a:rPr>
                <a:t>TCP Data (segment)</a:t>
              </a:r>
            </a:p>
          </p:txBody>
        </p:sp>
        <p:sp>
          <p:nvSpPr>
            <p:cNvPr id="39950" name="AutoShape 15"/>
            <p:cNvSpPr>
              <a:spLocks noChangeArrowheads="1"/>
            </p:cNvSpPr>
            <p:nvPr/>
          </p:nvSpPr>
          <p:spPr bwMode="auto">
            <a:xfrm>
              <a:off x="7107238" y="1585913"/>
              <a:ext cx="998537" cy="230187"/>
            </a:xfrm>
            <a:prstGeom prst="rightArrow">
              <a:avLst>
                <a:gd name="adj1" fmla="val 50000"/>
                <a:gd name="adj2" fmla="val 10844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6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2F79769A-3363-304A-A99A-E9E6291A1DCC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7" name="Rectangle 1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Number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42086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7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8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9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89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6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8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022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42082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3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4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5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23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4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6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7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0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1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4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5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7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8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9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0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1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2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3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4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5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6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7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8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9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0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1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2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3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4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5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6" name="Text Box 80"/>
          <p:cNvSpPr txBox="1">
            <a:spLocks noChangeArrowheads="1"/>
          </p:cNvSpPr>
          <p:nvPr/>
        </p:nvSpPr>
        <p:spPr bwMode="auto">
          <a:xfrm>
            <a:off x="560388" y="12954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latin typeface="Comic Sans MS" charset="0"/>
              </a:rPr>
              <a:t>Host A</a:t>
            </a:r>
          </a:p>
        </p:txBody>
      </p:sp>
      <p:sp>
        <p:nvSpPr>
          <p:cNvPr id="42057" name="Text Box 81"/>
          <p:cNvSpPr txBox="1">
            <a:spLocks noChangeArrowheads="1"/>
          </p:cNvSpPr>
          <p:nvPr/>
        </p:nvSpPr>
        <p:spPr bwMode="auto">
          <a:xfrm>
            <a:off x="560388" y="5056188"/>
            <a:ext cx="115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latin typeface="Comic Sans MS" charset="0"/>
              </a:rPr>
              <a:t>Host B</a:t>
            </a:r>
          </a:p>
        </p:txBody>
      </p:sp>
      <p:sp>
        <p:nvSpPr>
          <p:cNvPr id="42058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59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60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1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2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3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4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5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6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7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8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9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0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1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2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3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4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73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charset="0"/>
              </a:rPr>
              <a:t>TCP Data</a:t>
            </a:r>
          </a:p>
        </p:txBody>
      </p:sp>
      <p:sp>
        <p:nvSpPr>
          <p:cNvPr id="42075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73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charset="0"/>
              </a:rPr>
              <a:t>TCP Data</a:t>
            </a:r>
          </a:p>
        </p:txBody>
      </p:sp>
      <p:sp>
        <p:nvSpPr>
          <p:cNvPr id="42076" name="Text Box 104"/>
          <p:cNvSpPr txBox="1">
            <a:spLocks noChangeArrowheads="1"/>
          </p:cNvSpPr>
          <p:nvPr/>
        </p:nvSpPr>
        <p:spPr bwMode="auto">
          <a:xfrm>
            <a:off x="1398588" y="1851025"/>
            <a:ext cx="3368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charset="0"/>
              </a:rPr>
              <a:t>ISN (initial sequence number)</a:t>
            </a:r>
          </a:p>
        </p:txBody>
      </p:sp>
      <p:sp>
        <p:nvSpPr>
          <p:cNvPr id="42077" name="Line 105"/>
          <p:cNvSpPr>
            <a:spLocks noChangeShapeType="1"/>
          </p:cNvSpPr>
          <p:nvPr/>
        </p:nvSpPr>
        <p:spPr bwMode="auto">
          <a:xfrm>
            <a:off x="1703388" y="2155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8" name="AutoShape 106"/>
          <p:cNvSpPr>
            <a:spLocks noChangeArrowheads="1"/>
          </p:cNvSpPr>
          <p:nvPr/>
        </p:nvSpPr>
        <p:spPr bwMode="auto">
          <a:xfrm>
            <a:off x="560388" y="3298825"/>
            <a:ext cx="1905000" cy="914400"/>
          </a:xfrm>
          <a:prstGeom prst="wedgeRectCallout">
            <a:avLst>
              <a:gd name="adj1" fmla="val 58583"/>
              <a:gd name="adj2" fmla="val -8316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800" b="0">
                <a:latin typeface="Comic Sans MS" charset="0"/>
              </a:rPr>
              <a:t>Sequence number = 1</a:t>
            </a:r>
            <a:r>
              <a:rPr lang="en-US" altLang="en-US" sz="1800" b="0" baseline="30000">
                <a:latin typeface="Comic Sans MS" charset="0"/>
              </a:rPr>
              <a:t>st</a:t>
            </a:r>
            <a:r>
              <a:rPr lang="en-US" altLang="en-US" sz="1800" b="0">
                <a:latin typeface="Comic Sans MS" charset="0"/>
              </a:rPr>
              <a:t> byte</a:t>
            </a:r>
          </a:p>
        </p:txBody>
      </p:sp>
      <p:sp>
        <p:nvSpPr>
          <p:cNvPr id="42079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80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81" name="Text Box 111"/>
          <p:cNvSpPr txBox="1">
            <a:spLocks noChangeArrowheads="1"/>
          </p:cNvSpPr>
          <p:nvPr/>
        </p:nvSpPr>
        <p:spPr bwMode="auto">
          <a:xfrm rot="5390887">
            <a:off x="2380456" y="2575719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81</a:t>
            </a:r>
          </a:p>
        </p:txBody>
      </p:sp>
    </p:spTree>
    <p:extLst>
      <p:ext uri="{BB962C8B-B14F-4D97-AF65-F5344CB8AC3E}">
        <p14:creationId xmlns:p14="http://schemas.microsoft.com/office/powerpoint/2010/main" val="3801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the End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discovery and </a:t>
            </a:r>
            <a:r>
              <a:rPr lang="en-US" dirty="0" smtClean="0"/>
              <a:t>bootstrapping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does the host join the network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does the host get an address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Interface </a:t>
            </a:r>
            <a:r>
              <a:rPr lang="en-US" dirty="0"/>
              <a:t>to networked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interface to higher-level applications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does the host realize that abstraction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Distributed </a:t>
            </a:r>
            <a:r>
              <a:rPr lang="en-US" dirty="0"/>
              <a:t>resource </a:t>
            </a:r>
            <a:r>
              <a:rPr lang="en-US" dirty="0" smtClean="0"/>
              <a:t>sharing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roles does the host play in network resource allocation decisions?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Reliable Delivery on a </a:t>
            </a:r>
            <a:r>
              <a:rPr lang="en-US" altLang="en-US" dirty="0" err="1"/>
              <a:t>Lossy</a:t>
            </a:r>
            <a:r>
              <a:rPr lang="en-US" altLang="en-US" dirty="0"/>
              <a:t> Channel With Bit Errors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  <p:sp>
        <p:nvSpPr>
          <p:cNvPr id="46083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E36524C-A6D3-6146-847C-9D1FA0D09C4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763000" cy="1143000"/>
          </a:xfrm>
        </p:spPr>
        <p:txBody>
          <a:bodyPr/>
          <a:lstStyle/>
          <a:p>
            <a:r>
              <a:rPr lang="en-US" altLang="en-US" dirty="0"/>
              <a:t>Challenges of Reliable Data Transfer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 a perfectly reliable channel</a:t>
            </a:r>
          </a:p>
          <a:p>
            <a:pPr lvl="1"/>
            <a:r>
              <a:rPr lang="en-US" altLang="en-US"/>
              <a:t>Easy: sender sends, and receiver receives</a:t>
            </a:r>
          </a:p>
          <a:p>
            <a:r>
              <a:rPr lang="en-US" altLang="en-US"/>
              <a:t>Over a channel with bit errors</a:t>
            </a:r>
          </a:p>
          <a:p>
            <a:pPr lvl="1"/>
            <a:r>
              <a:rPr lang="en-US" altLang="en-US"/>
              <a:t>Receiver detects errors and requests retransmission</a:t>
            </a:r>
          </a:p>
          <a:p>
            <a:r>
              <a:rPr lang="en-US" altLang="en-US"/>
              <a:t>Over a lossy channel with bit errors</a:t>
            </a:r>
          </a:p>
          <a:p>
            <a:pPr lvl="1"/>
            <a:r>
              <a:rPr lang="en-US" altLang="en-US"/>
              <a:t>Some data are missing, and others corrupted</a:t>
            </a:r>
          </a:p>
          <a:p>
            <a:pPr lvl="1"/>
            <a:r>
              <a:rPr lang="en-US" altLang="en-US"/>
              <a:t>Receiver cannot always detect loss</a:t>
            </a:r>
          </a:p>
          <a:p>
            <a:r>
              <a:rPr lang="en-US" altLang="en-US"/>
              <a:t>Over a channel that may reorder packets</a:t>
            </a:r>
          </a:p>
          <a:p>
            <a:pPr lvl="1"/>
            <a:r>
              <a:rPr lang="en-US" altLang="en-US"/>
              <a:t>Receiver cannot distinguish loss from out-of-order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27A19A80-B697-1D42-9326-2830886156A8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2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0EA4EC01-9654-B243-B449-33C5782614CD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Support for Reliable Delivery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75000"/>
            </a:pPr>
            <a:r>
              <a:rPr lang="en-US" altLang="en-US" b="1"/>
              <a:t>Detect bit errors:</a:t>
            </a:r>
            <a:r>
              <a:rPr lang="en-US" altLang="en-US"/>
              <a:t> checksum</a:t>
            </a:r>
          </a:p>
          <a:p>
            <a:pPr lvl="1">
              <a:buSzPct val="75000"/>
            </a:pPr>
            <a:r>
              <a:rPr lang="en-US" altLang="en-US"/>
              <a:t>Used to detect corrupted data at the receiver</a:t>
            </a:r>
          </a:p>
          <a:p>
            <a:pPr lvl="1">
              <a:buSzPct val="75000"/>
            </a:pPr>
            <a:r>
              <a:rPr lang="en-US" altLang="en-US"/>
              <a:t>…leading the receiver to drop the packet</a:t>
            </a:r>
          </a:p>
          <a:p>
            <a:pPr>
              <a:buSzPct val="75000"/>
            </a:pPr>
            <a:r>
              <a:rPr lang="en-US" altLang="en-US" b="1"/>
              <a:t>Detect missing data:</a:t>
            </a:r>
            <a:r>
              <a:rPr lang="en-US" altLang="en-US"/>
              <a:t> sequence number</a:t>
            </a:r>
          </a:p>
          <a:p>
            <a:pPr lvl="1">
              <a:buSzPct val="75000"/>
            </a:pPr>
            <a:r>
              <a:rPr lang="en-US" altLang="en-US"/>
              <a:t>Used to detect a gap in the stream of bytes</a:t>
            </a:r>
          </a:p>
          <a:p>
            <a:pPr lvl="1">
              <a:buSzPct val="75000"/>
            </a:pPr>
            <a:r>
              <a:rPr lang="en-US" altLang="en-US"/>
              <a:t>... and for putting the data back in order</a:t>
            </a:r>
          </a:p>
          <a:p>
            <a:pPr>
              <a:buSzPct val="75000"/>
            </a:pPr>
            <a:r>
              <a:rPr lang="en-US" altLang="en-US" b="1"/>
              <a:t>Recover from lost data:</a:t>
            </a:r>
            <a:r>
              <a:rPr lang="en-US" altLang="en-US"/>
              <a:t> retransmission</a:t>
            </a:r>
          </a:p>
          <a:p>
            <a:pPr lvl="1">
              <a:buSzPct val="75000"/>
            </a:pPr>
            <a:r>
              <a:rPr lang="en-US" altLang="en-US"/>
              <a:t>Sender retransmits lost or corrupted data</a:t>
            </a:r>
          </a:p>
          <a:p>
            <a:pPr lvl="1">
              <a:buSzPct val="75000"/>
            </a:pPr>
            <a:r>
              <a:rPr lang="en-US" altLang="en-US"/>
              <a:t>Two main ways to detect lost packets</a:t>
            </a:r>
          </a:p>
        </p:txBody>
      </p:sp>
    </p:spTree>
    <p:extLst>
      <p:ext uri="{BB962C8B-B14F-4D97-AF65-F5344CB8AC3E}">
        <p14:creationId xmlns:p14="http://schemas.microsoft.com/office/powerpoint/2010/main" val="14044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1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3EF46BC2-D416-114C-B09D-CE91405AF1C6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Acknowledgments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56422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3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4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5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25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6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7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8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0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2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4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5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6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9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0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1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2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3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4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5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6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7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8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9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0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1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2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3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4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5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6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7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358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56418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9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0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1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59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0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1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2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3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4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5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6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7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8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9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0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1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2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3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4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5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6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7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8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9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0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1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2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3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4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5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6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7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8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9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0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1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2" name="Text Box 80"/>
          <p:cNvSpPr txBox="1">
            <a:spLocks noChangeArrowheads="1"/>
          </p:cNvSpPr>
          <p:nvPr/>
        </p:nvSpPr>
        <p:spPr bwMode="auto">
          <a:xfrm>
            <a:off x="560388" y="12954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latin typeface="Comic Sans MS" charset="0"/>
              </a:rPr>
              <a:t>Host A</a:t>
            </a:r>
          </a:p>
        </p:txBody>
      </p:sp>
      <p:sp>
        <p:nvSpPr>
          <p:cNvPr id="56393" name="Text Box 81"/>
          <p:cNvSpPr txBox="1">
            <a:spLocks noChangeArrowheads="1"/>
          </p:cNvSpPr>
          <p:nvPr/>
        </p:nvSpPr>
        <p:spPr bwMode="auto">
          <a:xfrm>
            <a:off x="560388" y="5056188"/>
            <a:ext cx="115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latin typeface="Comic Sans MS" charset="0"/>
              </a:rPr>
              <a:t>Host B</a:t>
            </a:r>
          </a:p>
        </p:txBody>
      </p:sp>
      <p:sp>
        <p:nvSpPr>
          <p:cNvPr id="56394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95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96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7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8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9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0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1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2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3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4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5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6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7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8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9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0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73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charset="0"/>
              </a:rPr>
              <a:t>TCP Data</a:t>
            </a:r>
          </a:p>
        </p:txBody>
      </p:sp>
      <p:sp>
        <p:nvSpPr>
          <p:cNvPr id="56411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73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charset="0"/>
              </a:rPr>
              <a:t>TCP Data</a:t>
            </a:r>
          </a:p>
        </p:txBody>
      </p:sp>
      <p:sp>
        <p:nvSpPr>
          <p:cNvPr id="56412" name="Text Box 104"/>
          <p:cNvSpPr txBox="1">
            <a:spLocks noChangeArrowheads="1"/>
          </p:cNvSpPr>
          <p:nvPr/>
        </p:nvSpPr>
        <p:spPr bwMode="auto">
          <a:xfrm>
            <a:off x="1398588" y="1851025"/>
            <a:ext cx="3368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charset="0"/>
              </a:rPr>
              <a:t>ISN (initial sequence number)</a:t>
            </a:r>
          </a:p>
        </p:txBody>
      </p:sp>
      <p:sp>
        <p:nvSpPr>
          <p:cNvPr id="56413" name="Line 105"/>
          <p:cNvSpPr>
            <a:spLocks noChangeShapeType="1"/>
          </p:cNvSpPr>
          <p:nvPr/>
        </p:nvSpPr>
        <p:spPr bwMode="auto">
          <a:xfrm>
            <a:off x="1703388" y="2155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4" name="AutoShape 106"/>
          <p:cNvSpPr>
            <a:spLocks noChangeArrowheads="1"/>
          </p:cNvSpPr>
          <p:nvPr/>
        </p:nvSpPr>
        <p:spPr bwMode="auto">
          <a:xfrm>
            <a:off x="304800" y="3298825"/>
            <a:ext cx="2160588" cy="663575"/>
          </a:xfrm>
          <a:prstGeom prst="wedgeRectCallout">
            <a:avLst>
              <a:gd name="adj1" fmla="val 58583"/>
              <a:gd name="adj2" fmla="val -8316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800" b="0">
                <a:latin typeface="Comic Sans MS" charset="0"/>
              </a:rPr>
              <a:t>Sequence number = 1</a:t>
            </a:r>
            <a:r>
              <a:rPr lang="en-US" altLang="en-US" sz="1800" b="0" baseline="30000">
                <a:latin typeface="Comic Sans MS" charset="0"/>
              </a:rPr>
              <a:t>st</a:t>
            </a:r>
            <a:r>
              <a:rPr lang="en-US" altLang="en-US" sz="1800" b="0">
                <a:latin typeface="Comic Sans MS" charset="0"/>
              </a:rPr>
              <a:t> byte</a:t>
            </a:r>
          </a:p>
        </p:txBody>
      </p:sp>
      <p:sp>
        <p:nvSpPr>
          <p:cNvPr id="56415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416" name="AutoShape 108"/>
          <p:cNvSpPr>
            <a:spLocks noChangeArrowheads="1"/>
          </p:cNvSpPr>
          <p:nvPr/>
        </p:nvSpPr>
        <p:spPr bwMode="auto">
          <a:xfrm>
            <a:off x="5741988" y="3756025"/>
            <a:ext cx="1905000" cy="914400"/>
          </a:xfrm>
          <a:prstGeom prst="wedgeRectCallout">
            <a:avLst>
              <a:gd name="adj1" fmla="val -76667"/>
              <a:gd name="adj2" fmla="val 150523"/>
            </a:avLst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800" b="0">
                <a:latin typeface="Comic Sans MS" charset="0"/>
              </a:rPr>
              <a:t>ACK sequence number = next expected byte</a:t>
            </a:r>
          </a:p>
        </p:txBody>
      </p:sp>
      <p:sp>
        <p:nvSpPr>
          <p:cNvPr id="56417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9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Automatic Repeat reQuest (ARQ)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724400" cy="4525963"/>
          </a:xfrm>
        </p:spPr>
        <p:txBody>
          <a:bodyPr/>
          <a:lstStyle/>
          <a:p>
            <a:r>
              <a:rPr lang="en-US" altLang="en-US" sz="3200"/>
              <a:t>ACK and timeouts</a:t>
            </a:r>
          </a:p>
          <a:p>
            <a:pPr lvl="1"/>
            <a:r>
              <a:rPr lang="en-US" altLang="en-US" sz="2800"/>
              <a:t>Receiver sends ACK when </a:t>
            </a:r>
            <a:br>
              <a:rPr lang="en-US" altLang="en-US" sz="2800"/>
            </a:br>
            <a:r>
              <a:rPr lang="en-US" altLang="en-US" sz="2800"/>
              <a:t>it receives packet</a:t>
            </a:r>
          </a:p>
          <a:p>
            <a:pPr lvl="1"/>
            <a:r>
              <a:rPr lang="en-US" altLang="en-US" sz="2800"/>
              <a:t>Sender waits for ACK </a:t>
            </a:r>
            <a:br>
              <a:rPr lang="en-US" altLang="en-US" sz="2800"/>
            </a:br>
            <a:r>
              <a:rPr lang="en-US" altLang="en-US" sz="2800"/>
              <a:t>and times out</a:t>
            </a:r>
          </a:p>
          <a:p>
            <a:r>
              <a:rPr lang="en-US" altLang="en-US" sz="3200"/>
              <a:t>Simplest ARQ protocol</a:t>
            </a:r>
          </a:p>
          <a:p>
            <a:pPr lvl="1"/>
            <a:r>
              <a:rPr lang="en-US" altLang="en-US" sz="2800"/>
              <a:t>Stop and wait</a:t>
            </a:r>
          </a:p>
          <a:p>
            <a:pPr lvl="1"/>
            <a:r>
              <a:rPr lang="en-US" altLang="en-US" sz="2800"/>
              <a:t>Send a packet, stop and wait until ACK arrives </a:t>
            </a:r>
          </a:p>
          <a:p>
            <a:endParaRPr lang="en-US" altLang="en-US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9D5CAD3-FF0F-BE4B-BA1F-0BE885D4550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58372" name="Group 18"/>
          <p:cNvGrpSpPr>
            <a:grpSpLocks/>
          </p:cNvGrpSpPr>
          <p:nvPr/>
        </p:nvGrpSpPr>
        <p:grpSpPr bwMode="auto">
          <a:xfrm>
            <a:off x="5257800" y="1905000"/>
            <a:ext cx="3429000" cy="3810000"/>
            <a:chOff x="5334000" y="2057400"/>
            <a:chExt cx="3429000" cy="3810000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5334000" y="2057400"/>
              <a:ext cx="3429000" cy="3810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374" name="Text Box 4"/>
            <p:cNvSpPr txBox="1">
              <a:spLocks noChangeArrowheads="1"/>
            </p:cNvSpPr>
            <p:nvPr/>
          </p:nvSpPr>
          <p:spPr bwMode="auto">
            <a:xfrm>
              <a:off x="5410200" y="4953000"/>
              <a:ext cx="749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Time</a:t>
              </a:r>
            </a:p>
          </p:txBody>
        </p:sp>
        <p:sp>
          <p:nvSpPr>
            <p:cNvPr id="58375" name="Line 5"/>
            <p:cNvSpPr>
              <a:spLocks noChangeShapeType="1"/>
            </p:cNvSpPr>
            <p:nvPr/>
          </p:nvSpPr>
          <p:spPr bwMode="auto">
            <a:xfrm>
              <a:off x="8062913" y="3074988"/>
              <a:ext cx="3175" cy="18653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376" name="Group 6"/>
            <p:cNvGrpSpPr>
              <a:grpSpLocks/>
            </p:cNvGrpSpPr>
            <p:nvPr/>
          </p:nvGrpSpPr>
          <p:grpSpPr bwMode="auto">
            <a:xfrm rot="688582">
              <a:off x="6686485" y="3254671"/>
              <a:ext cx="1385888" cy="396928"/>
              <a:chOff x="1105" y="1277"/>
              <a:chExt cx="912" cy="224"/>
            </a:xfrm>
          </p:grpSpPr>
          <p:sp>
            <p:nvSpPr>
              <p:cNvPr id="58386" name="Line 7"/>
              <p:cNvSpPr>
                <a:spLocks noChangeShapeType="1"/>
              </p:cNvSpPr>
              <p:nvPr/>
            </p:nvSpPr>
            <p:spPr bwMode="auto">
              <a:xfrm>
                <a:off x="1105" y="1487"/>
                <a:ext cx="9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7" name="Text Box 8"/>
              <p:cNvSpPr txBox="1">
                <a:spLocks noChangeArrowheads="1"/>
              </p:cNvSpPr>
              <p:nvPr/>
            </p:nvSpPr>
            <p:spPr bwMode="auto">
              <a:xfrm>
                <a:off x="1189" y="1277"/>
                <a:ext cx="63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000000"/>
                    </a:solidFill>
                    <a:latin typeface="Arial" charset="0"/>
                  </a:rPr>
                  <a:t>Packet</a:t>
                </a:r>
              </a:p>
            </p:txBody>
          </p:sp>
        </p:grpSp>
        <p:grpSp>
          <p:nvGrpSpPr>
            <p:cNvPr id="58377" name="Group 9"/>
            <p:cNvGrpSpPr>
              <a:grpSpLocks/>
            </p:cNvGrpSpPr>
            <p:nvPr/>
          </p:nvGrpSpPr>
          <p:grpSpPr bwMode="auto">
            <a:xfrm rot="-1217168">
              <a:off x="6540822" y="4006072"/>
              <a:ext cx="1447800" cy="397000"/>
              <a:chOff x="1133" y="1733"/>
              <a:chExt cx="912" cy="250"/>
            </a:xfrm>
          </p:grpSpPr>
          <p:sp>
            <p:nvSpPr>
              <p:cNvPr id="58384" name="Line 10"/>
              <p:cNvSpPr>
                <a:spLocks noChangeShapeType="1"/>
              </p:cNvSpPr>
              <p:nvPr/>
            </p:nvSpPr>
            <p:spPr bwMode="auto">
              <a:xfrm rot="688582">
                <a:off x="1133" y="1965"/>
                <a:ext cx="9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5" name="Text Box 11"/>
              <p:cNvSpPr txBox="1">
                <a:spLocks noChangeArrowheads="1"/>
              </p:cNvSpPr>
              <p:nvPr/>
            </p:nvSpPr>
            <p:spPr bwMode="auto">
              <a:xfrm rot="688582">
                <a:off x="1328" y="1733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000000"/>
                    </a:solidFill>
                    <a:latin typeface="Arial" charset="0"/>
                  </a:rPr>
                  <a:t>ACK</a:t>
                </a:r>
              </a:p>
            </p:txBody>
          </p:sp>
        </p:grpSp>
        <p:cxnSp>
          <p:nvCxnSpPr>
            <p:cNvPr id="58378" name="AutoShape 12"/>
            <p:cNvCxnSpPr>
              <a:cxnSpLocks noChangeShapeType="1"/>
            </p:cNvCxnSpPr>
            <p:nvPr/>
          </p:nvCxnSpPr>
          <p:spPr bwMode="auto">
            <a:xfrm rot="5400000" flipV="1">
              <a:off x="5682457" y="4006056"/>
              <a:ext cx="1890712" cy="3175"/>
            </a:xfrm>
            <a:prstGeom prst="bentConnector5">
              <a:avLst>
                <a:gd name="adj1" fmla="val 22833"/>
                <a:gd name="adj2" fmla="val -6800005"/>
                <a:gd name="adj3" fmla="val 84634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79" name="Text Box 13"/>
            <p:cNvSpPr txBox="1">
              <a:spLocks noChangeArrowheads="1"/>
            </p:cNvSpPr>
            <p:nvPr/>
          </p:nvSpPr>
          <p:spPr bwMode="auto">
            <a:xfrm rot="-5400000">
              <a:off x="5625307" y="3761581"/>
              <a:ext cx="1214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Timeout</a:t>
              </a:r>
            </a:p>
          </p:txBody>
        </p:sp>
        <p:sp>
          <p:nvSpPr>
            <p:cNvPr id="58380" name="Text Box 15"/>
            <p:cNvSpPr txBox="1">
              <a:spLocks noChangeArrowheads="1"/>
            </p:cNvSpPr>
            <p:nvPr/>
          </p:nvSpPr>
          <p:spPr bwMode="auto">
            <a:xfrm>
              <a:off x="6096000" y="2590800"/>
              <a:ext cx="1003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Sender</a:t>
              </a:r>
            </a:p>
          </p:txBody>
        </p:sp>
        <p:sp>
          <p:nvSpPr>
            <p:cNvPr id="58381" name="Text Box 16"/>
            <p:cNvSpPr txBox="1">
              <a:spLocks noChangeArrowheads="1"/>
            </p:cNvSpPr>
            <p:nvPr/>
          </p:nvSpPr>
          <p:spPr bwMode="auto">
            <a:xfrm>
              <a:off x="7451725" y="2590800"/>
              <a:ext cx="11874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Receiver</a:t>
              </a:r>
            </a:p>
          </p:txBody>
        </p:sp>
        <p:sp>
          <p:nvSpPr>
            <p:cNvPr id="58382" name="Line 17"/>
            <p:cNvSpPr>
              <a:spLocks noChangeShapeType="1"/>
            </p:cNvSpPr>
            <p:nvPr/>
          </p:nvSpPr>
          <p:spPr bwMode="auto">
            <a:xfrm>
              <a:off x="5791200" y="3048000"/>
              <a:ext cx="0" cy="19050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3" name="Line 18"/>
            <p:cNvSpPr>
              <a:spLocks noChangeShapeType="1"/>
            </p:cNvSpPr>
            <p:nvPr/>
          </p:nvSpPr>
          <p:spPr bwMode="auto">
            <a:xfrm>
              <a:off x="6629400" y="3074988"/>
              <a:ext cx="3175" cy="18653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47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47756D5-F9EB-9248-B754-1655CECA930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93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Flow Control:</a:t>
            </a:r>
            <a:br>
              <a:rPr lang="en-US" altLang="en-US"/>
            </a:br>
            <a:r>
              <a:rPr lang="en-US" altLang="en-US"/>
              <a:t>TCP Sliding Window</a:t>
            </a:r>
          </a:p>
        </p:txBody>
      </p:sp>
    </p:spTree>
    <p:extLst>
      <p:ext uri="{BB962C8B-B14F-4D97-AF65-F5344CB8AC3E}">
        <p14:creationId xmlns:p14="http://schemas.microsoft.com/office/powerpoint/2010/main" val="17068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4984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2875834E-3158-1045-9C63-C3410A20EB9C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Motivation for Sliding Window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Stop-and-wait is inefficient</a:t>
            </a:r>
          </a:p>
          <a:p>
            <a:pPr lvl="1"/>
            <a:r>
              <a:rPr lang="en-US" altLang="en-US"/>
              <a:t>Only one TCP segment is </a:t>
            </a:r>
            <a:r>
              <a:rPr lang="ja-JP" altLang="en-US"/>
              <a:t>“</a:t>
            </a:r>
            <a:r>
              <a:rPr lang="en-US" altLang="ja-JP"/>
              <a:t>in flight</a:t>
            </a:r>
            <a:r>
              <a:rPr lang="ja-JP" altLang="en-US"/>
              <a:t>”</a:t>
            </a:r>
            <a:r>
              <a:rPr lang="en-US" altLang="ja-JP"/>
              <a:t> at a time</a:t>
            </a:r>
          </a:p>
          <a:p>
            <a:pPr lvl="1"/>
            <a:r>
              <a:rPr lang="en-US" altLang="en-US"/>
              <a:t>Especially bad for high </a:t>
            </a:r>
            <a:r>
              <a:rPr lang="ja-JP" altLang="en-US"/>
              <a:t>“</a:t>
            </a:r>
            <a:r>
              <a:rPr lang="en-US" altLang="ja-JP"/>
              <a:t>delay-bandwidth product</a:t>
            </a:r>
            <a:r>
              <a:rPr lang="ja-JP" altLang="en-US"/>
              <a:t>”</a:t>
            </a:r>
            <a:endParaRPr lang="en-US" altLang="en-US"/>
          </a:p>
        </p:txBody>
      </p:sp>
      <p:pic>
        <p:nvPicPr>
          <p:cNvPr id="61444" name="Picture 4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750" y="3978275"/>
            <a:ext cx="147637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 descr="j02857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4208463"/>
            <a:ext cx="18240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922463" y="4900613"/>
            <a:ext cx="4722812" cy="5857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3765550" y="4937125"/>
            <a:ext cx="1268413" cy="4730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4648200" y="4953000"/>
            <a:ext cx="382588" cy="420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9" name="TextBox 9"/>
          <p:cNvSpPr txBox="1">
            <a:spLocks noChangeArrowheads="1"/>
          </p:cNvSpPr>
          <p:nvPr/>
        </p:nvSpPr>
        <p:spPr bwMode="auto">
          <a:xfrm>
            <a:off x="3886200" y="5740400"/>
            <a:ext cx="1120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>
                <a:latin typeface="Times New Roman" charset="0"/>
              </a:rPr>
              <a:t>delay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5400000">
            <a:off x="5448301" y="5219700"/>
            <a:ext cx="533400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eft Bracket 12"/>
          <p:cNvSpPr>
            <a:spLocks/>
          </p:cNvSpPr>
          <p:nvPr/>
        </p:nvSpPr>
        <p:spPr bwMode="auto">
          <a:xfrm rot="-5400000">
            <a:off x="4191000" y="3352800"/>
            <a:ext cx="228600" cy="4648200"/>
          </a:xfrm>
          <a:prstGeom prst="leftBracket">
            <a:avLst>
              <a:gd name="adj" fmla="val 8378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Calibri" charset="0"/>
            </a:endParaRPr>
          </a:p>
        </p:txBody>
      </p:sp>
      <p:sp>
        <p:nvSpPr>
          <p:cNvPr id="61452" name="TextBox 13"/>
          <p:cNvSpPr txBox="1">
            <a:spLocks noChangeArrowheads="1"/>
          </p:cNvSpPr>
          <p:nvPr/>
        </p:nvSpPr>
        <p:spPr bwMode="auto">
          <a:xfrm>
            <a:off x="3810000" y="3657600"/>
            <a:ext cx="2078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>
                <a:latin typeface="Times New Roman" charset="0"/>
              </a:rPr>
              <a:t>bandwidth</a:t>
            </a: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683125" y="4191000"/>
            <a:ext cx="1563688" cy="1198563"/>
          </a:xfrm>
          <a:custGeom>
            <a:avLst/>
            <a:gdLst>
              <a:gd name="T0" fmla="*/ 0 w 1563687"/>
              <a:gd name="T1" fmla="*/ 0 h 1198562"/>
              <a:gd name="T2" fmla="*/ 1301751 w 1563687"/>
              <a:gd name="T3" fmla="*/ 254000 h 1198562"/>
              <a:gd name="T4" fmla="*/ 1539876 w 1563687"/>
              <a:gd name="T5" fmla="*/ 1063626 h 1198562"/>
              <a:gd name="T6" fmla="*/ 1158876 w 1563687"/>
              <a:gd name="T7" fmla="*/ 1063626 h 11985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63687" h="1198562">
                <a:moveTo>
                  <a:pt x="0" y="0"/>
                </a:moveTo>
                <a:cubicBezTo>
                  <a:pt x="522552" y="38364"/>
                  <a:pt x="1045104" y="76729"/>
                  <a:pt x="1301750" y="254000"/>
                </a:cubicBezTo>
                <a:cubicBezTo>
                  <a:pt x="1558396" y="431271"/>
                  <a:pt x="1563687" y="928688"/>
                  <a:pt x="1539875" y="1063625"/>
                </a:cubicBezTo>
                <a:cubicBezTo>
                  <a:pt x="1516063" y="1198562"/>
                  <a:pt x="1158875" y="1063625"/>
                  <a:pt x="1158875" y="1063625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Numerical Example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906963"/>
          </a:xfrm>
        </p:spPr>
        <p:txBody>
          <a:bodyPr/>
          <a:lstStyle/>
          <a:p>
            <a:r>
              <a:rPr lang="en-US" altLang="en-US" dirty="0"/>
              <a:t>1.5 Mbps link with 45 </a:t>
            </a:r>
            <a:r>
              <a:rPr lang="en-US" altLang="en-US" dirty="0" err="1"/>
              <a:t>msec</a:t>
            </a:r>
            <a:r>
              <a:rPr lang="en-US" altLang="en-US" dirty="0"/>
              <a:t> round-trip time (RTT)</a:t>
            </a:r>
          </a:p>
          <a:p>
            <a:pPr lvl="1"/>
            <a:r>
              <a:rPr lang="en-US" altLang="en-US" dirty="0"/>
              <a:t>Delay-bandwidth product is 67.5 Kbits (or 8 </a:t>
            </a:r>
            <a:r>
              <a:rPr lang="en-US" altLang="en-US" dirty="0" err="1"/>
              <a:t>KBytes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Sender can send at most one packet per RTT</a:t>
            </a:r>
          </a:p>
          <a:p>
            <a:pPr lvl="1"/>
            <a:r>
              <a:rPr lang="en-US" altLang="en-US" dirty="0"/>
              <a:t>Assuming a segment size of 1 KB (8 Kbits)</a:t>
            </a:r>
          </a:p>
          <a:p>
            <a:pPr lvl="1"/>
            <a:r>
              <a:rPr lang="en-US" altLang="en-US" dirty="0"/>
              <a:t> 8 Kbits/segment at 45 </a:t>
            </a:r>
            <a:r>
              <a:rPr lang="en-US" altLang="en-US" dirty="0" err="1"/>
              <a:t>msec</a:t>
            </a:r>
            <a:r>
              <a:rPr lang="en-US" altLang="en-US" dirty="0"/>
              <a:t>/segment </a:t>
            </a:r>
            <a:r>
              <a:rPr lang="en-US" altLang="en-US" dirty="0">
                <a:sym typeface="Wingdings" charset="2"/>
              </a:rPr>
              <a:t> 182 Kbps</a:t>
            </a:r>
          </a:p>
          <a:p>
            <a:pPr lvl="1"/>
            <a:r>
              <a:rPr lang="en-US" altLang="en-US" dirty="0">
                <a:sym typeface="Wingdings" charset="2"/>
              </a:rPr>
              <a:t>That</a:t>
            </a:r>
            <a:r>
              <a:rPr lang="ja-JP" altLang="en-US" dirty="0">
                <a:sym typeface="Wingdings" charset="2"/>
              </a:rPr>
              <a:t>’</a:t>
            </a:r>
            <a:r>
              <a:rPr lang="en-US" altLang="ja-JP" dirty="0">
                <a:sym typeface="Wingdings" charset="2"/>
              </a:rPr>
              <a:t>s just </a:t>
            </a:r>
            <a:r>
              <a:rPr lang="en-US" altLang="ja-JP" i="1" dirty="0">
                <a:sym typeface="Wingdings" charset="2"/>
              </a:rPr>
              <a:t>one-eighth </a:t>
            </a:r>
            <a:r>
              <a:rPr lang="en-US" altLang="ja-JP" dirty="0">
                <a:sym typeface="Wingdings" charset="2"/>
              </a:rPr>
              <a:t>of the 1.5 Mbps link capacity</a:t>
            </a:r>
            <a:endParaRPr lang="en-US" altLang="en-US" dirty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13679B01-FDB1-284A-A37E-75161C8F066F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3492" name="Picture 4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2150" y="4572000"/>
            <a:ext cx="147637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5" descr="j02857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75" y="4818063"/>
            <a:ext cx="18240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074863" y="5494338"/>
            <a:ext cx="4722812" cy="2682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917950" y="5530850"/>
            <a:ext cx="1268413" cy="19208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4878388" y="5530850"/>
            <a:ext cx="306387" cy="192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73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Sliding Window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39862"/>
            <a:ext cx="7886700" cy="4351338"/>
          </a:xfrm>
        </p:spPr>
        <p:txBody>
          <a:bodyPr/>
          <a:lstStyle/>
          <a:p>
            <a:r>
              <a:rPr lang="en-US" altLang="en-US" dirty="0"/>
              <a:t>Allow a larger amount of data </a:t>
            </a:r>
            <a:r>
              <a:rPr lang="ja-JP" altLang="en-US" dirty="0"/>
              <a:t>“</a:t>
            </a:r>
            <a:r>
              <a:rPr lang="en-US" altLang="ja-JP" dirty="0"/>
              <a:t>in flight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Allow sender to get ahead of the receiver</a:t>
            </a:r>
          </a:p>
          <a:p>
            <a:pPr lvl="1"/>
            <a:r>
              <a:rPr lang="en-US" altLang="en-US" dirty="0"/>
              <a:t>… though not too far ahead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2D4BDCD6-FE1E-8140-9001-D6C58787CD08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1116013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462088" y="3044825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Sending process</a:t>
            </a: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5187950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438775" y="3044825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Receiving process</a:t>
            </a:r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>
            <a:off x="654050" y="38639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4916488" y="38893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808038" y="4581525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7" name="Rectangle 12"/>
          <p:cNvSpPr>
            <a:spLocks noChangeArrowheads="1"/>
          </p:cNvSpPr>
          <p:nvPr/>
        </p:nvSpPr>
        <p:spPr bwMode="auto">
          <a:xfrm>
            <a:off x="1768475" y="4581525"/>
            <a:ext cx="95885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8" name="Rectangle 13"/>
          <p:cNvSpPr>
            <a:spLocks noChangeArrowheads="1"/>
          </p:cNvSpPr>
          <p:nvPr/>
        </p:nvSpPr>
        <p:spPr bwMode="auto">
          <a:xfrm>
            <a:off x="2728913" y="4581525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9" name="Rectangle 15"/>
          <p:cNvSpPr>
            <a:spLocks noChangeArrowheads="1"/>
          </p:cNvSpPr>
          <p:nvPr/>
        </p:nvSpPr>
        <p:spPr bwMode="auto">
          <a:xfrm>
            <a:off x="3687763" y="4583113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8001" name="Freeform 17"/>
          <p:cNvSpPr>
            <a:spLocks/>
          </p:cNvSpPr>
          <p:nvPr/>
        </p:nvSpPr>
        <p:spPr bwMode="auto">
          <a:xfrm>
            <a:off x="2420938" y="3659188"/>
            <a:ext cx="1268412" cy="844550"/>
          </a:xfrm>
          <a:custGeom>
            <a:avLst/>
            <a:gdLst>
              <a:gd name="T0" fmla="*/ 0 w 799"/>
              <a:gd name="T1" fmla="*/ 0 h 460"/>
              <a:gd name="T2" fmla="*/ 975299291 w 799"/>
              <a:gd name="T3" fmla="*/ 407868079 h 460"/>
              <a:gd name="T4" fmla="*/ 2013603256 w 799"/>
              <a:gd name="T5" fmla="*/ 1550575440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02" name="Line 18"/>
          <p:cNvSpPr>
            <a:spLocks noChangeShapeType="1"/>
          </p:cNvSpPr>
          <p:nvPr/>
        </p:nvSpPr>
        <p:spPr bwMode="auto">
          <a:xfrm flipV="1">
            <a:off x="1768475" y="5157788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03" name="Line 19"/>
          <p:cNvSpPr>
            <a:spLocks noChangeShapeType="1"/>
          </p:cNvSpPr>
          <p:nvPr/>
        </p:nvSpPr>
        <p:spPr bwMode="auto">
          <a:xfrm flipH="1" flipV="1">
            <a:off x="2728913" y="5157788"/>
            <a:ext cx="14287" cy="862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05" name="Text Box 21"/>
          <p:cNvSpPr txBox="1">
            <a:spLocks noChangeArrowheads="1"/>
          </p:cNvSpPr>
          <p:nvPr/>
        </p:nvSpPr>
        <p:spPr bwMode="auto">
          <a:xfrm>
            <a:off x="461963" y="5657850"/>
            <a:ext cx="2217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Last byte ACKed</a:t>
            </a:r>
          </a:p>
        </p:txBody>
      </p:sp>
      <p:sp>
        <p:nvSpPr>
          <p:cNvPr id="938006" name="Text Box 22"/>
          <p:cNvSpPr txBox="1">
            <a:spLocks noChangeArrowheads="1"/>
          </p:cNvSpPr>
          <p:nvPr/>
        </p:nvSpPr>
        <p:spPr bwMode="auto">
          <a:xfrm>
            <a:off x="1828800" y="6019800"/>
            <a:ext cx="189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Last byte sent</a:t>
            </a:r>
          </a:p>
        </p:txBody>
      </p:sp>
      <p:sp>
        <p:nvSpPr>
          <p:cNvPr id="65555" name="Text Box 23"/>
          <p:cNvSpPr txBox="1">
            <a:spLocks noChangeArrowheads="1"/>
          </p:cNvSpPr>
          <p:nvPr/>
        </p:nvSpPr>
        <p:spPr bwMode="auto">
          <a:xfrm>
            <a:off x="461963" y="3813175"/>
            <a:ext cx="693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TCP</a:t>
            </a:r>
          </a:p>
        </p:txBody>
      </p:sp>
      <p:sp>
        <p:nvSpPr>
          <p:cNvPr id="65556" name="Rectangle 25"/>
          <p:cNvSpPr>
            <a:spLocks noChangeArrowheads="1"/>
          </p:cNvSpPr>
          <p:nvPr/>
        </p:nvSpPr>
        <p:spPr bwMode="auto">
          <a:xfrm>
            <a:off x="5072063" y="4478338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57" name="Rectangle 26"/>
          <p:cNvSpPr>
            <a:spLocks noChangeArrowheads="1"/>
          </p:cNvSpPr>
          <p:nvPr/>
        </p:nvSpPr>
        <p:spPr bwMode="auto">
          <a:xfrm>
            <a:off x="5686425" y="4478338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58" name="Rectangle 27"/>
          <p:cNvSpPr>
            <a:spLocks noChangeArrowheads="1"/>
          </p:cNvSpPr>
          <p:nvPr/>
        </p:nvSpPr>
        <p:spPr bwMode="auto">
          <a:xfrm>
            <a:off x="6953250" y="4478338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59" name="Rectangle 28"/>
          <p:cNvSpPr>
            <a:spLocks noChangeArrowheads="1"/>
          </p:cNvSpPr>
          <p:nvPr/>
        </p:nvSpPr>
        <p:spPr bwMode="auto">
          <a:xfrm>
            <a:off x="7643813" y="4479925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60" name="Text Box 29"/>
          <p:cNvSpPr txBox="1">
            <a:spLocks noChangeArrowheads="1"/>
          </p:cNvSpPr>
          <p:nvPr/>
        </p:nvSpPr>
        <p:spPr bwMode="auto">
          <a:xfrm>
            <a:off x="4725988" y="3851275"/>
            <a:ext cx="693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TCP</a:t>
            </a:r>
          </a:p>
        </p:txBody>
      </p:sp>
      <p:sp>
        <p:nvSpPr>
          <p:cNvPr id="938014" name="Freeform 30"/>
          <p:cNvSpPr>
            <a:spLocks/>
          </p:cNvSpPr>
          <p:nvPr/>
        </p:nvSpPr>
        <p:spPr bwMode="auto">
          <a:xfrm>
            <a:off x="5646738" y="3582988"/>
            <a:ext cx="1382712" cy="882650"/>
          </a:xfrm>
          <a:custGeom>
            <a:avLst/>
            <a:gdLst>
              <a:gd name="T0" fmla="*/ 0 w 871"/>
              <a:gd name="T1" fmla="*/ 1401206875 h 556"/>
              <a:gd name="T2" fmla="*/ 1766628099 w 871"/>
              <a:gd name="T3" fmla="*/ 486390950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15" name="Line 31"/>
          <p:cNvSpPr>
            <a:spLocks noChangeShapeType="1"/>
          </p:cNvSpPr>
          <p:nvPr/>
        </p:nvSpPr>
        <p:spPr bwMode="auto">
          <a:xfrm flipV="1">
            <a:off x="6953250" y="4965700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16" name="Text Box 32"/>
          <p:cNvSpPr txBox="1">
            <a:spLocks noChangeArrowheads="1"/>
          </p:cNvSpPr>
          <p:nvPr/>
        </p:nvSpPr>
        <p:spPr bwMode="auto">
          <a:xfrm>
            <a:off x="4840288" y="5502275"/>
            <a:ext cx="2498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Next byte expected</a:t>
            </a:r>
          </a:p>
        </p:txBody>
      </p:sp>
      <p:sp>
        <p:nvSpPr>
          <p:cNvPr id="938017" name="Text Box 33"/>
          <p:cNvSpPr txBox="1">
            <a:spLocks noChangeArrowheads="1"/>
          </p:cNvSpPr>
          <p:nvPr/>
        </p:nvSpPr>
        <p:spPr bwMode="auto">
          <a:xfrm>
            <a:off x="1230313" y="3967163"/>
            <a:ext cx="2198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Last byte written</a:t>
            </a:r>
          </a:p>
        </p:txBody>
      </p:sp>
      <p:sp>
        <p:nvSpPr>
          <p:cNvPr id="938018" name="Text Box 34"/>
          <p:cNvSpPr txBox="1">
            <a:spLocks noChangeArrowheads="1"/>
          </p:cNvSpPr>
          <p:nvPr/>
        </p:nvSpPr>
        <p:spPr bwMode="auto">
          <a:xfrm>
            <a:off x="6453188" y="3954463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Last byte read</a:t>
            </a:r>
          </a:p>
        </p:txBody>
      </p:sp>
      <p:sp>
        <p:nvSpPr>
          <p:cNvPr id="65566" name="Rectangle 36"/>
          <p:cNvSpPr>
            <a:spLocks noChangeArrowheads="1"/>
          </p:cNvSpPr>
          <p:nvPr/>
        </p:nvSpPr>
        <p:spPr bwMode="auto">
          <a:xfrm>
            <a:off x="7299325" y="4465638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8021" name="Line 37"/>
          <p:cNvSpPr>
            <a:spLocks noChangeShapeType="1"/>
          </p:cNvSpPr>
          <p:nvPr/>
        </p:nvSpPr>
        <p:spPr bwMode="auto">
          <a:xfrm flipV="1">
            <a:off x="7620000" y="5003800"/>
            <a:ext cx="4763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22" name="Text Box 38"/>
          <p:cNvSpPr txBox="1">
            <a:spLocks noChangeArrowheads="1"/>
          </p:cNvSpPr>
          <p:nvPr/>
        </p:nvSpPr>
        <p:spPr bwMode="auto">
          <a:xfrm>
            <a:off x="5762625" y="5943600"/>
            <a:ext cx="2398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Last byte received</a:t>
            </a:r>
          </a:p>
        </p:txBody>
      </p:sp>
    </p:spTree>
    <p:extLst>
      <p:ext uri="{BB962C8B-B14F-4D97-AF65-F5344CB8AC3E}">
        <p14:creationId xmlns:p14="http://schemas.microsoft.com/office/powerpoint/2010/main" val="10121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001" grpId="0" animBg="1"/>
      <p:bldP spid="938002" grpId="0" animBg="1"/>
      <p:bldP spid="938003" grpId="0" animBg="1"/>
      <p:bldP spid="938005" grpId="0"/>
      <p:bldP spid="938006" grpId="0"/>
      <p:bldP spid="938014" grpId="0" animBg="1"/>
      <p:bldP spid="938015" grpId="0" animBg="1"/>
      <p:bldP spid="938016" grpId="0"/>
      <p:bldP spid="938017" grpId="0"/>
      <p:bldP spid="938018" grpId="0"/>
      <p:bldP spid="938021" grpId="0" animBg="1"/>
      <p:bldP spid="9380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76200"/>
            <a:ext cx="8229600" cy="1143000"/>
          </a:xfrm>
        </p:spPr>
        <p:txBody>
          <a:bodyPr/>
          <a:lstStyle/>
          <a:p>
            <a:r>
              <a:rPr lang="en-US" altLang="en-US" dirty="0"/>
              <a:t>Receiver Buffering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225" y="1219200"/>
            <a:ext cx="8534400" cy="4906963"/>
          </a:xfrm>
        </p:spPr>
        <p:txBody>
          <a:bodyPr/>
          <a:lstStyle/>
          <a:p>
            <a:r>
              <a:rPr lang="en-US" altLang="en-US"/>
              <a:t>Receive window size</a:t>
            </a:r>
          </a:p>
          <a:p>
            <a:pPr lvl="1"/>
            <a:r>
              <a:rPr lang="en-US" altLang="en-US"/>
              <a:t>Amount that can be sent without acknowledgment</a:t>
            </a:r>
          </a:p>
          <a:p>
            <a:pPr lvl="1"/>
            <a:r>
              <a:rPr lang="en-US" altLang="en-US"/>
              <a:t>Receiver must be able to store this amount of data</a:t>
            </a:r>
          </a:p>
          <a:p>
            <a:r>
              <a:rPr lang="en-US" altLang="en-US"/>
              <a:t>Receiver tells the sender the window</a:t>
            </a:r>
          </a:p>
          <a:p>
            <a:pPr lvl="1"/>
            <a:r>
              <a:rPr lang="en-US" altLang="en-US"/>
              <a:t>Tells the sender the amount of free space left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FF788C29-D1FB-F343-BCD9-B0F4AE08B9AF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2079625" y="4808538"/>
            <a:ext cx="456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2079625" y="5418138"/>
            <a:ext cx="456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H="1">
            <a:off x="6645275" y="48085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6645275" y="54181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20796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22320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23844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25368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26892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28416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29940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31464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32988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34512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>
            <a:off x="36036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37560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39084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40608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42132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>
            <a:off x="43656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>
            <a:off x="45180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>
            <a:off x="46704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>
            <a:off x="48228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>
            <a:off x="49752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>
            <a:off x="51276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3" name="Line 29"/>
          <p:cNvSpPr>
            <a:spLocks noChangeShapeType="1"/>
          </p:cNvSpPr>
          <p:nvPr/>
        </p:nvSpPr>
        <p:spPr bwMode="auto">
          <a:xfrm>
            <a:off x="52800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auto">
          <a:xfrm>
            <a:off x="54324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5" name="Line 31"/>
          <p:cNvSpPr>
            <a:spLocks noChangeShapeType="1"/>
          </p:cNvSpPr>
          <p:nvPr/>
        </p:nvSpPr>
        <p:spPr bwMode="auto">
          <a:xfrm>
            <a:off x="55848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6" name="Line 32"/>
          <p:cNvSpPr>
            <a:spLocks noChangeShapeType="1"/>
          </p:cNvSpPr>
          <p:nvPr/>
        </p:nvSpPr>
        <p:spPr bwMode="auto">
          <a:xfrm>
            <a:off x="57372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7" name="Line 33"/>
          <p:cNvSpPr>
            <a:spLocks noChangeShapeType="1"/>
          </p:cNvSpPr>
          <p:nvPr/>
        </p:nvSpPr>
        <p:spPr bwMode="auto">
          <a:xfrm>
            <a:off x="58896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8" name="Line 34"/>
          <p:cNvSpPr>
            <a:spLocks noChangeShapeType="1"/>
          </p:cNvSpPr>
          <p:nvPr/>
        </p:nvSpPr>
        <p:spPr bwMode="auto">
          <a:xfrm>
            <a:off x="60420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>
            <a:off x="61944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0" name="Line 36"/>
          <p:cNvSpPr>
            <a:spLocks noChangeShapeType="1"/>
          </p:cNvSpPr>
          <p:nvPr/>
        </p:nvSpPr>
        <p:spPr bwMode="auto">
          <a:xfrm>
            <a:off x="63468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1" name="Line 37"/>
          <p:cNvSpPr>
            <a:spLocks noChangeShapeType="1"/>
          </p:cNvSpPr>
          <p:nvPr/>
        </p:nvSpPr>
        <p:spPr bwMode="auto">
          <a:xfrm>
            <a:off x="64992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2" name="Line 38"/>
          <p:cNvSpPr>
            <a:spLocks noChangeShapeType="1"/>
          </p:cNvSpPr>
          <p:nvPr/>
        </p:nvSpPr>
        <p:spPr bwMode="auto">
          <a:xfrm>
            <a:off x="66516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3" name="Line 39"/>
          <p:cNvSpPr>
            <a:spLocks noChangeShapeType="1"/>
          </p:cNvSpPr>
          <p:nvPr/>
        </p:nvSpPr>
        <p:spPr bwMode="auto">
          <a:xfrm>
            <a:off x="6804025" y="48085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4" name="Line 40"/>
          <p:cNvSpPr>
            <a:spLocks noChangeShapeType="1"/>
          </p:cNvSpPr>
          <p:nvPr/>
        </p:nvSpPr>
        <p:spPr bwMode="auto">
          <a:xfrm>
            <a:off x="6956425" y="48085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5" name="Rectangle 41"/>
          <p:cNvSpPr>
            <a:spLocks noChangeArrowheads="1"/>
          </p:cNvSpPr>
          <p:nvPr/>
        </p:nvSpPr>
        <p:spPr bwMode="auto">
          <a:xfrm>
            <a:off x="2994025" y="4432300"/>
            <a:ext cx="2895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626" name="Line 42"/>
          <p:cNvSpPr>
            <a:spLocks noChangeShapeType="1"/>
          </p:cNvSpPr>
          <p:nvPr/>
        </p:nvSpPr>
        <p:spPr bwMode="auto">
          <a:xfrm flipH="1">
            <a:off x="1616075" y="48085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7" name="Line 43"/>
          <p:cNvSpPr>
            <a:spLocks noChangeShapeType="1"/>
          </p:cNvSpPr>
          <p:nvPr/>
        </p:nvSpPr>
        <p:spPr bwMode="auto">
          <a:xfrm flipH="1">
            <a:off x="1616075" y="54181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8" name="Line 44"/>
          <p:cNvSpPr>
            <a:spLocks noChangeShapeType="1"/>
          </p:cNvSpPr>
          <p:nvPr/>
        </p:nvSpPr>
        <p:spPr bwMode="auto">
          <a:xfrm>
            <a:off x="1781175" y="48133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9" name="Line 45"/>
          <p:cNvSpPr>
            <a:spLocks noChangeShapeType="1"/>
          </p:cNvSpPr>
          <p:nvPr/>
        </p:nvSpPr>
        <p:spPr bwMode="auto">
          <a:xfrm>
            <a:off x="1933575" y="48133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0" name="Line 46"/>
          <p:cNvSpPr>
            <a:spLocks noChangeShapeType="1"/>
          </p:cNvSpPr>
          <p:nvPr/>
        </p:nvSpPr>
        <p:spPr bwMode="auto">
          <a:xfrm>
            <a:off x="4365625" y="44323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1" name="Line 47"/>
          <p:cNvSpPr>
            <a:spLocks noChangeShapeType="1"/>
          </p:cNvSpPr>
          <p:nvPr/>
        </p:nvSpPr>
        <p:spPr bwMode="auto">
          <a:xfrm>
            <a:off x="2994025" y="42799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3451225" y="389890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solidFill>
                  <a:srgbClr val="000099"/>
                </a:solidFill>
                <a:latin typeface="Comic Sans MS" charset="0"/>
              </a:rPr>
              <a:t>Window Size</a:t>
            </a:r>
          </a:p>
        </p:txBody>
      </p:sp>
      <p:sp>
        <p:nvSpPr>
          <p:cNvPr id="67633" name="Line 49"/>
          <p:cNvSpPr>
            <a:spLocks noChangeShapeType="1"/>
          </p:cNvSpPr>
          <p:nvPr/>
        </p:nvSpPr>
        <p:spPr bwMode="auto">
          <a:xfrm flipH="1">
            <a:off x="1470025" y="58801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4" name="Line 50"/>
          <p:cNvSpPr>
            <a:spLocks noChangeShapeType="1"/>
          </p:cNvSpPr>
          <p:nvPr/>
        </p:nvSpPr>
        <p:spPr bwMode="auto">
          <a:xfrm>
            <a:off x="5889625" y="58801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5" name="Line 51"/>
          <p:cNvSpPr>
            <a:spLocks noChangeShapeType="1"/>
          </p:cNvSpPr>
          <p:nvPr/>
        </p:nvSpPr>
        <p:spPr bwMode="auto">
          <a:xfrm>
            <a:off x="2994025" y="58801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6" name="Line 52"/>
          <p:cNvSpPr>
            <a:spLocks noChangeShapeType="1"/>
          </p:cNvSpPr>
          <p:nvPr/>
        </p:nvSpPr>
        <p:spPr bwMode="auto">
          <a:xfrm>
            <a:off x="4365625" y="58801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7" name="Line 53"/>
          <p:cNvSpPr>
            <a:spLocks noChangeShapeType="1"/>
          </p:cNvSpPr>
          <p:nvPr/>
        </p:nvSpPr>
        <p:spPr bwMode="auto">
          <a:xfrm>
            <a:off x="2994025" y="58039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8" name="Line 54"/>
          <p:cNvSpPr>
            <a:spLocks noChangeShapeType="1"/>
          </p:cNvSpPr>
          <p:nvPr/>
        </p:nvSpPr>
        <p:spPr bwMode="auto">
          <a:xfrm>
            <a:off x="4365625" y="58039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9" name="Line 55"/>
          <p:cNvSpPr>
            <a:spLocks noChangeShapeType="1"/>
          </p:cNvSpPr>
          <p:nvPr/>
        </p:nvSpPr>
        <p:spPr bwMode="auto">
          <a:xfrm>
            <a:off x="5889625" y="58039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0" name="Text Box 56"/>
          <p:cNvSpPr txBox="1">
            <a:spLocks noChangeArrowheads="1"/>
          </p:cNvSpPr>
          <p:nvPr/>
        </p:nvSpPr>
        <p:spPr bwMode="auto">
          <a:xfrm>
            <a:off x="2909888" y="5883275"/>
            <a:ext cx="14112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solidFill>
                  <a:srgbClr val="0000FF"/>
                </a:solidFill>
                <a:latin typeface="Comic Sans MS" charset="0"/>
              </a:rPr>
              <a:t>Outstanding</a:t>
            </a:r>
          </a:p>
          <a:p>
            <a:r>
              <a:rPr lang="en-US" altLang="en-US" sz="1400">
                <a:solidFill>
                  <a:srgbClr val="0000FF"/>
                </a:solidFill>
                <a:latin typeface="Comic Sans MS" charset="0"/>
              </a:rPr>
              <a:t>Un-ack</a:t>
            </a:r>
            <a:r>
              <a:rPr lang="ja-JP" altLang="en-US" sz="1400">
                <a:solidFill>
                  <a:srgbClr val="0000FF"/>
                </a:solidFill>
                <a:latin typeface="Comic Sans MS" charset="0"/>
              </a:rPr>
              <a:t>’</a:t>
            </a:r>
            <a:r>
              <a:rPr lang="en-US" altLang="ja-JP" sz="1400">
                <a:solidFill>
                  <a:srgbClr val="0000FF"/>
                </a:solidFill>
                <a:latin typeface="Comic Sans MS" charset="0"/>
              </a:rPr>
              <a:t>d data</a:t>
            </a:r>
            <a:endParaRPr lang="en-US" altLang="en-US" sz="1400">
              <a:solidFill>
                <a:srgbClr val="0000FF"/>
              </a:solidFill>
              <a:latin typeface="Comic Sans MS" charset="0"/>
            </a:endParaRPr>
          </a:p>
        </p:txBody>
      </p:sp>
      <p:sp>
        <p:nvSpPr>
          <p:cNvPr id="67641" name="Text Box 57"/>
          <p:cNvSpPr txBox="1">
            <a:spLocks noChangeArrowheads="1"/>
          </p:cNvSpPr>
          <p:nvPr/>
        </p:nvSpPr>
        <p:spPr bwMode="auto">
          <a:xfrm>
            <a:off x="4565650" y="5883275"/>
            <a:ext cx="998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solidFill>
                  <a:srgbClr val="0000FF"/>
                </a:solidFill>
                <a:latin typeface="Comic Sans MS" charset="0"/>
              </a:rPr>
              <a:t>Data OK </a:t>
            </a:r>
          </a:p>
          <a:p>
            <a:r>
              <a:rPr lang="en-US" altLang="en-US" sz="1400">
                <a:solidFill>
                  <a:srgbClr val="0000FF"/>
                </a:solidFill>
                <a:latin typeface="Comic Sans MS" charset="0"/>
              </a:rPr>
              <a:t>to send</a:t>
            </a:r>
          </a:p>
        </p:txBody>
      </p:sp>
      <p:sp>
        <p:nvSpPr>
          <p:cNvPr id="67642" name="Text Box 58"/>
          <p:cNvSpPr txBox="1">
            <a:spLocks noChangeArrowheads="1"/>
          </p:cNvSpPr>
          <p:nvPr/>
        </p:nvSpPr>
        <p:spPr bwMode="auto">
          <a:xfrm>
            <a:off x="5826125" y="5883275"/>
            <a:ext cx="13477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Comic Sans MS" charset="0"/>
              </a:rPr>
              <a:t>Data not OK </a:t>
            </a:r>
          </a:p>
          <a:p>
            <a:r>
              <a:rPr lang="en-US" altLang="en-US" sz="1400">
                <a:latin typeface="Comic Sans MS" charset="0"/>
              </a:rPr>
              <a:t>to send yet</a:t>
            </a:r>
          </a:p>
        </p:txBody>
      </p:sp>
      <p:sp>
        <p:nvSpPr>
          <p:cNvPr id="67643" name="Text Box 59"/>
          <p:cNvSpPr txBox="1">
            <a:spLocks noChangeArrowheads="1"/>
          </p:cNvSpPr>
          <p:nvPr/>
        </p:nvSpPr>
        <p:spPr bwMode="auto">
          <a:xfrm>
            <a:off x="1597025" y="5883275"/>
            <a:ext cx="12414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Comic Sans MS" charset="0"/>
              </a:rPr>
              <a:t>Data ACK</a:t>
            </a:r>
            <a:r>
              <a:rPr lang="ja-JP" altLang="en-US" sz="1400">
                <a:latin typeface="Comic Sans MS" charset="0"/>
              </a:rPr>
              <a:t>’</a:t>
            </a:r>
            <a:r>
              <a:rPr lang="en-US" altLang="ja-JP" sz="1400">
                <a:latin typeface="Comic Sans MS" charset="0"/>
              </a:rPr>
              <a:t>d </a:t>
            </a:r>
          </a:p>
          <a:p>
            <a:endParaRPr lang="en-US" altLang="en-US" sz="140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8237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Network Discovery and Bootstrapping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Optimizing Retransmissions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2C1FB768-41A4-BB41-92CB-84570E5B50E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82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Reasons for Retransmission</a:t>
            </a:r>
          </a:p>
        </p:txBody>
      </p:sp>
      <p:sp>
        <p:nvSpPr>
          <p:cNvPr id="7065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005975A2-108F-0240-9B38-136DD33CF65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688582">
            <a:off x="7142163" y="2128838"/>
            <a:ext cx="1447800" cy="396875"/>
            <a:chOff x="1105" y="1265"/>
            <a:chExt cx="912" cy="250"/>
          </a:xfrm>
        </p:grpSpPr>
        <p:sp>
          <p:nvSpPr>
            <p:cNvPr id="70712" name="Line 5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3" name="Text Box 6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Packet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673732">
            <a:off x="6831013" y="2865438"/>
            <a:ext cx="1752600" cy="501650"/>
            <a:chOff x="4062" y="1664"/>
            <a:chExt cx="951" cy="316"/>
          </a:xfrm>
        </p:grpSpPr>
        <p:sp>
          <p:nvSpPr>
            <p:cNvPr id="70710" name="Line 8"/>
            <p:cNvSpPr>
              <a:spLocks noChangeShapeType="1"/>
            </p:cNvSpPr>
            <p:nvPr/>
          </p:nvSpPr>
          <p:spPr bwMode="auto">
            <a:xfrm rot="-1520557">
              <a:off x="4061" y="1979"/>
              <a:ext cx="951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1" name="Text Box 9"/>
            <p:cNvSpPr txBox="1">
              <a:spLocks noChangeArrowheads="1"/>
            </p:cNvSpPr>
            <p:nvPr/>
          </p:nvSpPr>
          <p:spPr bwMode="auto">
            <a:xfrm rot="-1520557">
              <a:off x="4450" y="166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</p:grpSp>
      <p:cxnSp>
        <p:nvCxnSpPr>
          <p:cNvPr id="942090" name="AutoShape 10"/>
          <p:cNvCxnSpPr>
            <a:cxnSpLocks noChangeShapeType="1"/>
          </p:cNvCxnSpPr>
          <p:nvPr/>
        </p:nvCxnSpPr>
        <p:spPr bwMode="auto">
          <a:xfrm rot="5400000" flipV="1">
            <a:off x="6120606" y="28360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85472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091" name="Text Box 11"/>
          <p:cNvSpPr txBox="1">
            <a:spLocks noChangeArrowheads="1"/>
          </p:cNvSpPr>
          <p:nvPr/>
        </p:nvSpPr>
        <p:spPr bwMode="auto">
          <a:xfrm rot="-5400000">
            <a:off x="6074569" y="2736056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Timeout</a:t>
            </a:r>
          </a:p>
        </p:txBody>
      </p:sp>
      <p:sp>
        <p:nvSpPr>
          <p:cNvPr id="942092" name="Line 12"/>
          <p:cNvSpPr>
            <a:spLocks noChangeShapeType="1"/>
          </p:cNvSpPr>
          <p:nvPr/>
        </p:nvSpPr>
        <p:spPr bwMode="auto">
          <a:xfrm rot="688582">
            <a:off x="7034213" y="3721100"/>
            <a:ext cx="15176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93" name="Text Box 13"/>
          <p:cNvSpPr txBox="1">
            <a:spLocks noChangeArrowheads="1"/>
          </p:cNvSpPr>
          <p:nvPr/>
        </p:nvSpPr>
        <p:spPr bwMode="auto">
          <a:xfrm rot="688582">
            <a:off x="7539038" y="3382963"/>
            <a:ext cx="960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Packet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 rot="-1217168">
            <a:off x="6988175" y="4038600"/>
            <a:ext cx="1447800" cy="396875"/>
            <a:chOff x="1133" y="1733"/>
            <a:chExt cx="912" cy="250"/>
          </a:xfrm>
        </p:grpSpPr>
        <p:sp>
          <p:nvSpPr>
            <p:cNvPr id="70708" name="Line 15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9" name="Text Box 16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</p:grpSp>
      <p:cxnSp>
        <p:nvCxnSpPr>
          <p:cNvPr id="942097" name="AutoShape 17"/>
          <p:cNvCxnSpPr>
            <a:cxnSpLocks noChangeShapeType="1"/>
          </p:cNvCxnSpPr>
          <p:nvPr/>
        </p:nvCxnSpPr>
        <p:spPr bwMode="auto">
          <a:xfrm rot="5400000" flipV="1">
            <a:off x="6120607" y="4310856"/>
            <a:ext cx="1890712" cy="3175"/>
          </a:xfrm>
          <a:prstGeom prst="bentConnector5">
            <a:avLst>
              <a:gd name="adj1" fmla="val 10662"/>
              <a:gd name="adj2" fmla="val -6800005"/>
              <a:gd name="adj3" fmla="val 77329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098" name="Text Box 18"/>
          <p:cNvSpPr txBox="1">
            <a:spLocks noChangeArrowheads="1"/>
          </p:cNvSpPr>
          <p:nvPr/>
        </p:nvSpPr>
        <p:spPr bwMode="auto">
          <a:xfrm rot="-5400000">
            <a:off x="6072982" y="4210844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Timeout</a:t>
            </a:r>
          </a:p>
        </p:txBody>
      </p:sp>
      <p:grpSp>
        <p:nvGrpSpPr>
          <p:cNvPr id="70668" name="Group 19"/>
          <p:cNvGrpSpPr>
            <a:grpSpLocks/>
          </p:cNvGrpSpPr>
          <p:nvPr/>
        </p:nvGrpSpPr>
        <p:grpSpPr bwMode="auto">
          <a:xfrm rot="688582">
            <a:off x="1274763" y="2124075"/>
            <a:ext cx="1081087" cy="396875"/>
            <a:chOff x="1093" y="1281"/>
            <a:chExt cx="924" cy="215"/>
          </a:xfrm>
        </p:grpSpPr>
        <p:sp>
          <p:nvSpPr>
            <p:cNvPr id="70706" name="Line 20"/>
            <p:cNvSpPr>
              <a:spLocks noChangeShapeType="1"/>
            </p:cNvSpPr>
            <p:nvPr/>
          </p:nvSpPr>
          <p:spPr bwMode="auto">
            <a:xfrm>
              <a:off x="1105" y="1483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7" name="Text Box 21"/>
            <p:cNvSpPr txBox="1">
              <a:spLocks noChangeArrowheads="1"/>
            </p:cNvSpPr>
            <p:nvPr/>
          </p:nvSpPr>
          <p:spPr bwMode="auto">
            <a:xfrm>
              <a:off x="1093" y="1281"/>
              <a:ext cx="82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Packet</a:t>
              </a:r>
            </a:p>
          </p:txBody>
        </p:sp>
      </p:grpSp>
      <p:cxnSp>
        <p:nvCxnSpPr>
          <p:cNvPr id="942102" name="AutoShape 22"/>
          <p:cNvCxnSpPr>
            <a:cxnSpLocks noChangeShapeType="1"/>
          </p:cNvCxnSpPr>
          <p:nvPr/>
        </p:nvCxnSpPr>
        <p:spPr bwMode="auto">
          <a:xfrm rot="5400000" flipV="1">
            <a:off x="272256" y="28360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100671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103" name="Text Box 23"/>
          <p:cNvSpPr txBox="1">
            <a:spLocks noChangeArrowheads="1"/>
          </p:cNvSpPr>
          <p:nvPr/>
        </p:nvSpPr>
        <p:spPr bwMode="auto">
          <a:xfrm rot="-5400000">
            <a:off x="227807" y="2734469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Timeout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 rot="688582">
            <a:off x="1292225" y="3603625"/>
            <a:ext cx="1447800" cy="396875"/>
            <a:chOff x="1105" y="1265"/>
            <a:chExt cx="912" cy="250"/>
          </a:xfrm>
        </p:grpSpPr>
        <p:sp>
          <p:nvSpPr>
            <p:cNvPr id="70704" name="Line 25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5" name="Text Box 26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Packet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rot="-1217168">
            <a:off x="1139825" y="4367213"/>
            <a:ext cx="1447800" cy="396875"/>
            <a:chOff x="1133" y="1733"/>
            <a:chExt cx="912" cy="250"/>
          </a:xfrm>
        </p:grpSpPr>
        <p:sp>
          <p:nvSpPr>
            <p:cNvPr id="70702" name="Line 28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3" name="Text Box 29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</p:grpSp>
      <p:cxnSp>
        <p:nvCxnSpPr>
          <p:cNvPr id="942110" name="AutoShape 30"/>
          <p:cNvCxnSpPr>
            <a:cxnSpLocks noChangeShapeType="1"/>
          </p:cNvCxnSpPr>
          <p:nvPr/>
        </p:nvCxnSpPr>
        <p:spPr bwMode="auto">
          <a:xfrm rot="5400000" flipV="1">
            <a:off x="270670" y="4310856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9714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111" name="Text Box 31"/>
          <p:cNvSpPr txBox="1">
            <a:spLocks noChangeArrowheads="1"/>
          </p:cNvSpPr>
          <p:nvPr/>
        </p:nvSpPr>
        <p:spPr bwMode="auto">
          <a:xfrm rot="-5400000">
            <a:off x="226219" y="4210844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Timeout</a:t>
            </a:r>
          </a:p>
        </p:txBody>
      </p:sp>
      <p:sp>
        <p:nvSpPr>
          <p:cNvPr id="70675" name="AutoShape 32"/>
          <p:cNvSpPr>
            <a:spLocks noChangeArrowheads="1"/>
          </p:cNvSpPr>
          <p:nvPr/>
        </p:nvSpPr>
        <p:spPr bwMode="auto">
          <a:xfrm flipH="1">
            <a:off x="2130425" y="2362200"/>
            <a:ext cx="381000" cy="457200"/>
          </a:xfrm>
          <a:prstGeom prst="lightningBol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 rot="688582">
            <a:off x="4252913" y="2128838"/>
            <a:ext cx="1447800" cy="396875"/>
            <a:chOff x="1105" y="1265"/>
            <a:chExt cx="912" cy="250"/>
          </a:xfrm>
        </p:grpSpPr>
        <p:sp>
          <p:nvSpPr>
            <p:cNvPr id="70700" name="Line 36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1" name="Text Box 37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Packet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 rot="-1217168">
            <a:off x="4549775" y="2809875"/>
            <a:ext cx="982663" cy="396875"/>
            <a:chOff x="1133" y="1733"/>
            <a:chExt cx="912" cy="250"/>
          </a:xfrm>
        </p:grpSpPr>
        <p:sp>
          <p:nvSpPr>
            <p:cNvPr id="70698" name="Line 39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9" name="Text Box 40"/>
            <p:cNvSpPr txBox="1">
              <a:spLocks noChangeArrowheads="1"/>
            </p:cNvSpPr>
            <p:nvPr/>
          </p:nvSpPr>
          <p:spPr bwMode="auto">
            <a:xfrm rot="688582">
              <a:off x="1218" y="1733"/>
              <a:ext cx="6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</p:grpSp>
      <p:cxnSp>
        <p:nvCxnSpPr>
          <p:cNvPr id="942121" name="AutoShape 41"/>
          <p:cNvCxnSpPr>
            <a:cxnSpLocks noChangeShapeType="1"/>
          </p:cNvCxnSpPr>
          <p:nvPr/>
        </p:nvCxnSpPr>
        <p:spPr bwMode="auto">
          <a:xfrm rot="5400000" flipV="1">
            <a:off x="3231356" y="28360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100671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122" name="Text Box 42"/>
          <p:cNvSpPr txBox="1">
            <a:spLocks noChangeArrowheads="1"/>
          </p:cNvSpPr>
          <p:nvPr/>
        </p:nvSpPr>
        <p:spPr bwMode="auto">
          <a:xfrm rot="-5400000">
            <a:off x="3185319" y="2736056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Timeout</a:t>
            </a:r>
          </a:p>
        </p:txBody>
      </p:sp>
      <p:grpSp>
        <p:nvGrpSpPr>
          <p:cNvPr id="10" name="Group 43"/>
          <p:cNvGrpSpPr>
            <a:grpSpLocks/>
          </p:cNvGrpSpPr>
          <p:nvPr/>
        </p:nvGrpSpPr>
        <p:grpSpPr bwMode="auto">
          <a:xfrm rot="688582">
            <a:off x="4251325" y="3603625"/>
            <a:ext cx="1447800" cy="396875"/>
            <a:chOff x="1105" y="1265"/>
            <a:chExt cx="912" cy="250"/>
          </a:xfrm>
        </p:grpSpPr>
        <p:sp>
          <p:nvSpPr>
            <p:cNvPr id="70696" name="Line 44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7" name="Text Box 45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Packet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 rot="-1217168">
            <a:off x="4098925" y="4367213"/>
            <a:ext cx="1447800" cy="396875"/>
            <a:chOff x="1133" y="1733"/>
            <a:chExt cx="912" cy="250"/>
          </a:xfrm>
        </p:grpSpPr>
        <p:sp>
          <p:nvSpPr>
            <p:cNvPr id="70694" name="Line 47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5" name="Text Box 48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</p:grpSp>
      <p:cxnSp>
        <p:nvCxnSpPr>
          <p:cNvPr id="942129" name="AutoShape 49"/>
          <p:cNvCxnSpPr>
            <a:cxnSpLocks noChangeShapeType="1"/>
          </p:cNvCxnSpPr>
          <p:nvPr/>
        </p:nvCxnSpPr>
        <p:spPr bwMode="auto">
          <a:xfrm rot="5400000" flipV="1">
            <a:off x="3229770" y="4310856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9714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130" name="Text Box 50"/>
          <p:cNvSpPr txBox="1">
            <a:spLocks noChangeArrowheads="1"/>
          </p:cNvSpPr>
          <p:nvPr/>
        </p:nvSpPr>
        <p:spPr bwMode="auto">
          <a:xfrm rot="-5400000">
            <a:off x="3183732" y="4210844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Timeout</a:t>
            </a:r>
          </a:p>
        </p:txBody>
      </p:sp>
      <p:sp>
        <p:nvSpPr>
          <p:cNvPr id="942131" name="Line 51"/>
          <p:cNvSpPr>
            <a:spLocks noChangeShapeType="1"/>
          </p:cNvSpPr>
          <p:nvPr/>
        </p:nvSpPr>
        <p:spPr bwMode="auto">
          <a:xfrm>
            <a:off x="4175125" y="17526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32" name="AutoShape 52"/>
          <p:cNvSpPr>
            <a:spLocks noChangeArrowheads="1"/>
          </p:cNvSpPr>
          <p:nvPr/>
        </p:nvSpPr>
        <p:spPr bwMode="auto">
          <a:xfrm>
            <a:off x="4327525" y="3048000"/>
            <a:ext cx="381000" cy="457200"/>
          </a:xfrm>
          <a:prstGeom prst="lightningBol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133" name="Text Box 53"/>
          <p:cNvSpPr txBox="1">
            <a:spLocks noChangeArrowheads="1"/>
          </p:cNvSpPr>
          <p:nvPr/>
        </p:nvSpPr>
        <p:spPr bwMode="auto">
          <a:xfrm>
            <a:off x="4156075" y="5456238"/>
            <a:ext cx="1682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ACK lost</a:t>
            </a:r>
          </a:p>
          <a:p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DUPLICATE </a:t>
            </a:r>
            <a:br>
              <a:rPr lang="en-US" altLang="en-US" b="0">
                <a:solidFill>
                  <a:srgbClr val="FF3300"/>
                </a:solidFill>
                <a:latin typeface="Arial" charset="0"/>
              </a:rPr>
            </a:br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PACKET</a:t>
            </a:r>
          </a:p>
        </p:txBody>
      </p:sp>
      <p:sp>
        <p:nvSpPr>
          <p:cNvPr id="70687" name="Text Box 54"/>
          <p:cNvSpPr txBox="1">
            <a:spLocks noChangeArrowheads="1"/>
          </p:cNvSpPr>
          <p:nvPr/>
        </p:nvSpPr>
        <p:spPr bwMode="auto">
          <a:xfrm>
            <a:off x="1239838" y="5592763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Packet lost</a:t>
            </a:r>
          </a:p>
        </p:txBody>
      </p:sp>
      <p:sp>
        <p:nvSpPr>
          <p:cNvPr id="942135" name="Text Box 55"/>
          <p:cNvSpPr txBox="1">
            <a:spLocks noChangeArrowheads="1"/>
          </p:cNvSpPr>
          <p:nvPr/>
        </p:nvSpPr>
        <p:spPr bwMode="auto">
          <a:xfrm>
            <a:off x="6891338" y="5486400"/>
            <a:ext cx="17907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Early timeout</a:t>
            </a:r>
          </a:p>
          <a:p>
            <a:r>
              <a:rPr lang="en-US" altLang="en-US" b="0">
                <a:solidFill>
                  <a:srgbClr val="FF0000"/>
                </a:solidFill>
                <a:latin typeface="Arial" charset="0"/>
              </a:rPr>
              <a:t>DUPLICATE</a:t>
            </a:r>
            <a:br>
              <a:rPr lang="en-US" altLang="en-US" b="0">
                <a:solidFill>
                  <a:srgbClr val="FF0000"/>
                </a:solidFill>
                <a:latin typeface="Arial" charset="0"/>
              </a:rPr>
            </a:br>
            <a:r>
              <a:rPr lang="en-US" altLang="en-US" b="0">
                <a:solidFill>
                  <a:srgbClr val="FF0000"/>
                </a:solidFill>
                <a:latin typeface="Arial" charset="0"/>
              </a:rPr>
              <a:t>PACKETS</a:t>
            </a:r>
          </a:p>
        </p:txBody>
      </p:sp>
      <p:sp>
        <p:nvSpPr>
          <p:cNvPr id="942136" name="Line 56"/>
          <p:cNvSpPr>
            <a:spLocks noChangeShapeType="1"/>
          </p:cNvSpPr>
          <p:nvPr/>
        </p:nvSpPr>
        <p:spPr bwMode="auto">
          <a:xfrm>
            <a:off x="5662613" y="17526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0" name="Line 57"/>
          <p:cNvSpPr>
            <a:spLocks noChangeShapeType="1"/>
          </p:cNvSpPr>
          <p:nvPr/>
        </p:nvSpPr>
        <p:spPr bwMode="auto">
          <a:xfrm>
            <a:off x="1214438" y="17526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1" name="Line 58"/>
          <p:cNvSpPr>
            <a:spLocks noChangeShapeType="1"/>
          </p:cNvSpPr>
          <p:nvPr/>
        </p:nvSpPr>
        <p:spPr bwMode="auto">
          <a:xfrm>
            <a:off x="2701925" y="17526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39" name="Line 59"/>
          <p:cNvSpPr>
            <a:spLocks noChangeShapeType="1"/>
          </p:cNvSpPr>
          <p:nvPr/>
        </p:nvSpPr>
        <p:spPr bwMode="auto">
          <a:xfrm>
            <a:off x="7062788" y="17526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40" name="Line 60"/>
          <p:cNvSpPr>
            <a:spLocks noChangeShapeType="1"/>
          </p:cNvSpPr>
          <p:nvPr/>
        </p:nvSpPr>
        <p:spPr bwMode="auto">
          <a:xfrm>
            <a:off x="8550275" y="17526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91" grpId="0"/>
      <p:bldP spid="942092" grpId="0" animBg="1"/>
      <p:bldP spid="942093" grpId="0"/>
      <p:bldP spid="942098" grpId="0"/>
      <p:bldP spid="942103" grpId="0"/>
      <p:bldP spid="942111" grpId="0"/>
      <p:bldP spid="942122" grpId="0"/>
      <p:bldP spid="942130" grpId="0"/>
      <p:bldP spid="942131" grpId="0" animBg="1"/>
      <p:bldP spid="942132" grpId="0" animBg="1"/>
      <p:bldP spid="942133" grpId="0"/>
      <p:bldP spid="942135" grpId="0"/>
      <p:bldP spid="942136" grpId="0" animBg="1"/>
      <p:bldP spid="942139" grpId="0" animBg="1"/>
      <p:bldP spid="94214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B32ECD74-71FF-C944-B0E0-EC0EA1DB8ED5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Long Should Sender Wait?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Sender sets a timeout to wait for an ACK</a:t>
            </a:r>
          </a:p>
          <a:p>
            <a:pPr lvl="1"/>
            <a:r>
              <a:rPr lang="en-US" altLang="en-US"/>
              <a:t>Too short: wasted retransmissions</a:t>
            </a:r>
          </a:p>
          <a:p>
            <a:pPr lvl="1"/>
            <a:r>
              <a:rPr lang="en-US" altLang="en-US"/>
              <a:t>Too long: excessive delays when packet lost</a:t>
            </a:r>
          </a:p>
          <a:p>
            <a:r>
              <a:rPr lang="en-US" altLang="en-US"/>
              <a:t>TCP sets timeout as a function of the RTT</a:t>
            </a:r>
          </a:p>
          <a:p>
            <a:pPr lvl="1"/>
            <a:r>
              <a:rPr lang="en-US" altLang="en-US"/>
              <a:t>Expect ACK to arrive after an </a:t>
            </a:r>
            <a:r>
              <a:rPr lang="ja-JP" altLang="en-US"/>
              <a:t>“</a:t>
            </a:r>
            <a:r>
              <a:rPr lang="en-US" altLang="ja-JP"/>
              <a:t>round-trip time</a:t>
            </a:r>
            <a:r>
              <a:rPr lang="ja-JP" altLang="en-US"/>
              <a:t>”</a:t>
            </a:r>
            <a:endParaRPr lang="en-US" altLang="ja-JP"/>
          </a:p>
          <a:p>
            <a:pPr lvl="1"/>
            <a:r>
              <a:rPr lang="en-US" altLang="en-US"/>
              <a:t>… plus a fudge factor to account for queuing</a:t>
            </a:r>
          </a:p>
          <a:p>
            <a:r>
              <a:rPr lang="en-US" altLang="en-US"/>
              <a:t>But, how does the sender know the RTT?</a:t>
            </a:r>
          </a:p>
          <a:p>
            <a:pPr lvl="1"/>
            <a:r>
              <a:rPr lang="en-US" altLang="en-US"/>
              <a:t>Running average of delay to receive an ACK</a:t>
            </a:r>
          </a:p>
        </p:txBody>
      </p:sp>
    </p:spTree>
    <p:extLst>
      <p:ext uri="{BB962C8B-B14F-4D97-AF65-F5344CB8AC3E}">
        <p14:creationId xmlns:p14="http://schemas.microsoft.com/office/powerpoint/2010/main" val="27665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RTT Estimation</a:t>
            </a:r>
          </a:p>
        </p:txBody>
      </p:sp>
      <p:sp>
        <p:nvSpPr>
          <p:cNvPr id="7475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D337D7F5-6F27-F142-9048-A56B418026E1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049338"/>
            <a:ext cx="8577262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21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A0B4B222-01F7-AF41-84CF-F6F31BE4F4BF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30163"/>
            <a:ext cx="7886700" cy="1325563"/>
          </a:xfrm>
        </p:spPr>
        <p:txBody>
          <a:bodyPr/>
          <a:lstStyle/>
          <a:p>
            <a:r>
              <a:rPr lang="en-US" altLang="en-US"/>
              <a:t>Still, Timeouts are Inefficient</a:t>
            </a:r>
          </a:p>
        </p:txBody>
      </p:sp>
      <p:sp>
        <p:nvSpPr>
          <p:cNvPr id="1043460" name="Rectangle 4"/>
          <p:cNvSpPr>
            <a:spLocks noChangeArrowheads="1"/>
          </p:cNvSpPr>
          <p:nvPr/>
        </p:nvSpPr>
        <p:spPr bwMode="auto">
          <a:xfrm>
            <a:off x="914400" y="1160463"/>
            <a:ext cx="7696200" cy="54689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6804" name="Picture 5" descr="gbn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1219200"/>
            <a:ext cx="6583362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350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Fast Retransmission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packet n is lost…</a:t>
            </a:r>
          </a:p>
          <a:p>
            <a:pPr lvl="1"/>
            <a:r>
              <a:rPr lang="en-US" altLang="en-US"/>
              <a:t>… packets n+1, n+2, and so on may get through</a:t>
            </a:r>
          </a:p>
          <a:p>
            <a:r>
              <a:rPr lang="en-US" altLang="en-US"/>
              <a:t>Exploit the ACKs of these packets</a:t>
            </a:r>
          </a:p>
          <a:p>
            <a:pPr lvl="1"/>
            <a:r>
              <a:rPr lang="en-US" altLang="en-US"/>
              <a:t>ACK says receiver is still awaiting nth packet</a:t>
            </a:r>
          </a:p>
          <a:p>
            <a:pPr lvl="1"/>
            <a:r>
              <a:rPr lang="en-US" altLang="en-US"/>
              <a:t>Duplicate ACKs suggest later packets arrived</a:t>
            </a:r>
          </a:p>
          <a:p>
            <a:pPr lvl="1"/>
            <a:r>
              <a:rPr lang="en-US" altLang="en-US"/>
              <a:t>Sender uses </a:t>
            </a:r>
            <a:r>
              <a:rPr lang="ja-JP" altLang="en-US"/>
              <a:t>“</a:t>
            </a:r>
            <a:r>
              <a:rPr lang="en-US" altLang="ja-JP"/>
              <a:t>duplicate ACKs</a:t>
            </a:r>
            <a:r>
              <a:rPr lang="ja-JP" altLang="en-US"/>
              <a:t>”</a:t>
            </a:r>
            <a:r>
              <a:rPr lang="en-US" altLang="ja-JP"/>
              <a:t> as a hint</a:t>
            </a:r>
          </a:p>
          <a:p>
            <a:r>
              <a:rPr lang="en-US" altLang="en-US"/>
              <a:t>Fast retransmission</a:t>
            </a:r>
          </a:p>
          <a:p>
            <a:pPr lvl="1"/>
            <a:r>
              <a:rPr lang="en-US" altLang="en-US"/>
              <a:t>Retransmit after </a:t>
            </a:r>
            <a:r>
              <a:rPr lang="ja-JP" altLang="en-US"/>
              <a:t>“</a:t>
            </a:r>
            <a:r>
              <a:rPr lang="en-US" altLang="ja-JP"/>
              <a:t>triple duplicate ACK</a:t>
            </a:r>
            <a:r>
              <a:rPr lang="ja-JP" altLang="en-US"/>
              <a:t>”</a:t>
            </a:r>
            <a:endParaRPr lang="en-US" altLang="ja-JP"/>
          </a:p>
          <a:p>
            <a:endParaRPr lang="en-US" altLang="en-US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C1519CAF-3192-CC46-ADED-25D3AA4813E6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7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Effectiveness of Fast Retransmit</a:t>
            </a:r>
          </a:p>
        </p:txBody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906963"/>
          </a:xfrm>
        </p:spPr>
        <p:txBody>
          <a:bodyPr/>
          <a:lstStyle/>
          <a:p>
            <a:r>
              <a:rPr lang="en-US" altLang="en-US" sz="3600" dirty="0"/>
              <a:t>When does Fast Retransmit work best?</a:t>
            </a:r>
          </a:p>
          <a:p>
            <a:pPr lvl="1"/>
            <a:r>
              <a:rPr lang="en-US" altLang="en-US" sz="3200" dirty="0"/>
              <a:t>High likelihood of many packets in flight</a:t>
            </a:r>
          </a:p>
          <a:p>
            <a:pPr lvl="1"/>
            <a:r>
              <a:rPr lang="en-US" altLang="en-US" sz="3200" dirty="0"/>
              <a:t>Long data transfers, large window size, …</a:t>
            </a:r>
          </a:p>
          <a:p>
            <a:r>
              <a:rPr lang="en-US" altLang="en-US" sz="3600" dirty="0"/>
              <a:t>Implications for Web traffic</a:t>
            </a:r>
          </a:p>
          <a:p>
            <a:pPr lvl="1"/>
            <a:r>
              <a:rPr lang="en-US" altLang="en-US" sz="3200" dirty="0"/>
              <a:t>Most Web transfers are short (e.g., 10 packets)</a:t>
            </a:r>
          </a:p>
          <a:p>
            <a:pPr lvl="2"/>
            <a:r>
              <a:rPr lang="en-US" altLang="en-US" sz="2800" dirty="0"/>
              <a:t>So, often there </a:t>
            </a:r>
            <a:r>
              <a:rPr lang="en-US" altLang="en-US" sz="2800" dirty="0" err="1"/>
              <a:t>aren</a:t>
            </a:r>
            <a:r>
              <a:rPr lang="ja-JP" altLang="en-US" sz="2800" dirty="0"/>
              <a:t>’</a:t>
            </a:r>
            <a:r>
              <a:rPr lang="en-US" altLang="ja-JP" sz="2800" dirty="0"/>
              <a:t>t many packets in flight</a:t>
            </a:r>
          </a:p>
          <a:p>
            <a:pPr lvl="1"/>
            <a:r>
              <a:rPr lang="en-US" altLang="en-US" sz="3200" dirty="0"/>
              <a:t>Making fast retransmit is less likely to </a:t>
            </a:r>
            <a:r>
              <a:rPr lang="ja-JP" altLang="en-US" sz="3200" dirty="0"/>
              <a:t>“</a:t>
            </a:r>
            <a:r>
              <a:rPr lang="en-US" altLang="ja-JP" sz="3200" dirty="0"/>
              <a:t>kick in</a:t>
            </a:r>
            <a:r>
              <a:rPr lang="ja-JP" altLang="en-US" sz="3200" dirty="0"/>
              <a:t>”</a:t>
            </a:r>
            <a:endParaRPr lang="en-US" altLang="ja-JP" sz="3200" dirty="0"/>
          </a:p>
          <a:p>
            <a:pPr lvl="2"/>
            <a:r>
              <a:rPr lang="en-US" altLang="en-US" sz="2800" dirty="0"/>
              <a:t>Forcing users to click </a:t>
            </a:r>
            <a:r>
              <a:rPr lang="ja-JP" altLang="en-US" sz="2800" dirty="0"/>
              <a:t>“</a:t>
            </a:r>
            <a:r>
              <a:rPr lang="en-US" altLang="ja-JP" sz="2800" dirty="0"/>
              <a:t>reload</a:t>
            </a:r>
            <a:r>
              <a:rPr lang="ja-JP" altLang="en-US" sz="2800" dirty="0"/>
              <a:t>”</a:t>
            </a:r>
            <a:r>
              <a:rPr lang="en-US" altLang="ja-JP" sz="2800" dirty="0"/>
              <a:t> more often… </a:t>
            </a:r>
            <a:r>
              <a:rPr lang="en-US" altLang="ja-JP" sz="2800" dirty="0">
                <a:sym typeface="Wingdings" charset="2"/>
              </a:rPr>
              <a:t></a:t>
            </a:r>
            <a:endParaRPr lang="en-US" altLang="en-US" sz="2800" dirty="0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73A45A50-CE20-024B-90E3-2F5E31D36C5B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55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TCP Congestion Control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A0DE8B9-66F7-0A41-BE3C-56FDC4AD4C2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Additive increase, multiplicative decrease</a:t>
            </a:r>
          </a:p>
          <a:p>
            <a:pPr lvl="1"/>
            <a:r>
              <a:rPr lang="en-US" altLang="en-US" dirty="0"/>
              <a:t>On packet loss, divide congestion window in half</a:t>
            </a:r>
          </a:p>
          <a:p>
            <a:pPr lvl="1"/>
            <a:r>
              <a:rPr lang="en-US" altLang="en-US" dirty="0"/>
              <a:t>On success for last window, increase window linearly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48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69913" y="2819400"/>
            <a:ext cx="7735887" cy="3505200"/>
            <a:chOff x="569913" y="2743200"/>
            <a:chExt cx="7735887" cy="3505200"/>
          </a:xfrm>
        </p:grpSpPr>
        <p:sp>
          <p:nvSpPr>
            <p:cNvPr id="19" name="Freeform 3"/>
            <p:cNvSpPr>
              <a:spLocks/>
            </p:cNvSpPr>
            <p:nvPr/>
          </p:nvSpPr>
          <p:spPr bwMode="auto">
            <a:xfrm>
              <a:off x="1143000" y="3200400"/>
              <a:ext cx="7010400" cy="2667000"/>
            </a:xfrm>
            <a:custGeom>
              <a:avLst/>
              <a:gdLst>
                <a:gd name="T0" fmla="*/ 0 w 4416"/>
                <a:gd name="T1" fmla="*/ 0 h 1968"/>
                <a:gd name="T2" fmla="*/ 0 w 4416"/>
                <a:gd name="T3" fmla="*/ 2147483646 h 1968"/>
                <a:gd name="T4" fmla="*/ 2147483646 w 4416"/>
                <a:gd name="T5" fmla="*/ 2147483646 h 1968"/>
                <a:gd name="T6" fmla="*/ 0 60000 65536"/>
                <a:gd name="T7" fmla="*/ 0 60000 65536"/>
                <a:gd name="T8" fmla="*/ 0 60000 65536"/>
                <a:gd name="T9" fmla="*/ 0 w 4416"/>
                <a:gd name="T10" fmla="*/ 0 h 1968"/>
                <a:gd name="T11" fmla="*/ 4416 w 4416"/>
                <a:gd name="T12" fmla="*/ 1968 h 19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16" h="1968">
                  <a:moveTo>
                    <a:pt x="0" y="0"/>
                  </a:moveTo>
                  <a:lnTo>
                    <a:pt x="0" y="1968"/>
                  </a:lnTo>
                  <a:lnTo>
                    <a:pt x="4416" y="196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20" name="Freeform 4"/>
            <p:cNvSpPr>
              <a:spLocks/>
            </p:cNvSpPr>
            <p:nvPr/>
          </p:nvSpPr>
          <p:spPr bwMode="auto">
            <a:xfrm>
              <a:off x="1143000" y="3886200"/>
              <a:ext cx="7162800" cy="1981200"/>
            </a:xfrm>
            <a:custGeom>
              <a:avLst/>
              <a:gdLst>
                <a:gd name="T0" fmla="*/ 0 w 4512"/>
                <a:gd name="T1" fmla="*/ 2147483646 h 1248"/>
                <a:gd name="T2" fmla="*/ 2147483646 w 4512"/>
                <a:gd name="T3" fmla="*/ 2147483646 h 1248"/>
                <a:gd name="T4" fmla="*/ 2147483646 w 4512"/>
                <a:gd name="T5" fmla="*/ 2147483646 h 1248"/>
                <a:gd name="T6" fmla="*/ 2147483646 w 4512"/>
                <a:gd name="T7" fmla="*/ 2147483646 h 1248"/>
                <a:gd name="T8" fmla="*/ 2147483646 w 4512"/>
                <a:gd name="T9" fmla="*/ 2147483646 h 1248"/>
                <a:gd name="T10" fmla="*/ 2147483646 w 4512"/>
                <a:gd name="T11" fmla="*/ 0 h 1248"/>
                <a:gd name="T12" fmla="*/ 2147483646 w 4512"/>
                <a:gd name="T13" fmla="*/ 2147483646 h 1248"/>
                <a:gd name="T14" fmla="*/ 2147483646 w 4512"/>
                <a:gd name="T15" fmla="*/ 2147483646 h 1248"/>
                <a:gd name="T16" fmla="*/ 2147483646 w 4512"/>
                <a:gd name="T17" fmla="*/ 2147483646 h 1248"/>
                <a:gd name="T18" fmla="*/ 2147483646 w 4512"/>
                <a:gd name="T19" fmla="*/ 2147483646 h 1248"/>
                <a:gd name="T20" fmla="*/ 2147483646 w 4512"/>
                <a:gd name="T21" fmla="*/ 2147483646 h 1248"/>
                <a:gd name="T22" fmla="*/ 2147483646 w 4512"/>
                <a:gd name="T23" fmla="*/ 2147483646 h 1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512"/>
                <a:gd name="T37" fmla="*/ 0 h 1248"/>
                <a:gd name="T38" fmla="*/ 4512 w 4512"/>
                <a:gd name="T39" fmla="*/ 1248 h 12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512" h="1248">
                  <a:moveTo>
                    <a:pt x="0" y="1248"/>
                  </a:moveTo>
                  <a:lnTo>
                    <a:pt x="1152" y="336"/>
                  </a:lnTo>
                  <a:lnTo>
                    <a:pt x="1152" y="816"/>
                  </a:lnTo>
                  <a:lnTo>
                    <a:pt x="1536" y="528"/>
                  </a:lnTo>
                  <a:lnTo>
                    <a:pt x="1536" y="960"/>
                  </a:lnTo>
                  <a:lnTo>
                    <a:pt x="2832" y="0"/>
                  </a:lnTo>
                  <a:lnTo>
                    <a:pt x="2832" y="720"/>
                  </a:lnTo>
                  <a:lnTo>
                    <a:pt x="3504" y="240"/>
                  </a:lnTo>
                  <a:lnTo>
                    <a:pt x="3504" y="864"/>
                  </a:lnTo>
                  <a:lnTo>
                    <a:pt x="4224" y="288"/>
                  </a:lnTo>
                  <a:lnTo>
                    <a:pt x="4224" y="816"/>
                  </a:lnTo>
                  <a:lnTo>
                    <a:pt x="4512" y="576"/>
                  </a:lnTo>
                </a:path>
              </a:pathLst>
            </a:custGeom>
            <a:noFill/>
            <a:ln w="381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7123113" y="5791200"/>
              <a:ext cx="2682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i="1" smtClean="0">
                  <a:solidFill>
                    <a:srgbClr val="000000"/>
                  </a:solidFill>
                  <a:latin typeface="Times New Roman" charset="0"/>
                </a:rPr>
                <a:t>t</a:t>
              </a: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569913" y="2743200"/>
              <a:ext cx="1182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i="1" smtClean="0">
                  <a:solidFill>
                    <a:srgbClr val="000000"/>
                  </a:solidFill>
                  <a:latin typeface="Times New Roman" charset="0"/>
                </a:rPr>
                <a:t>Window</a:t>
              </a: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3733800" y="541020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3733800" y="472440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3962400" y="4724400"/>
              <a:ext cx="0" cy="685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4175125" y="4922838"/>
              <a:ext cx="10937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  <a:latin typeface="Comic Sans MS" charset="0"/>
                </a:rPr>
                <a:t>halved</a:t>
              </a: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2971800" y="3505200"/>
              <a:ext cx="0" cy="838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3581400" y="3733800"/>
              <a:ext cx="0" cy="838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5638800" y="3200400"/>
              <a:ext cx="36513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6705600" y="3352800"/>
              <a:ext cx="0" cy="838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7848600" y="3429000"/>
              <a:ext cx="0" cy="838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2498725" y="3117850"/>
              <a:ext cx="8080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dirty="0" smtClean="0">
                  <a:solidFill>
                    <a:srgbClr val="000000"/>
                  </a:solidFill>
                  <a:latin typeface="Comic Sans MS" charset="0"/>
                </a:rPr>
                <a:t>Loss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62000" y="6305490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Other mechanisms: slow start, fast retransmit vs. timeout loss, etc. </a:t>
            </a:r>
          </a:p>
        </p:txBody>
      </p:sp>
    </p:spTree>
    <p:extLst>
      <p:ext uri="{BB962C8B-B14F-4D97-AF65-F5344CB8AC3E}">
        <p14:creationId xmlns:p14="http://schemas.microsoft.com/office/powerpoint/2010/main" val="21327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/>
              <a:t>Congestion in a Drop-Tail FIFO Queue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2362200"/>
          </a:xfrm>
        </p:spPr>
        <p:txBody>
          <a:bodyPr/>
          <a:lstStyle/>
          <a:p>
            <a:pPr eaLnBrk="1" hangingPunct="1"/>
            <a:r>
              <a:rPr lang="en-US" altLang="en-US" sz="3000"/>
              <a:t>Access to the bandwidth: first-in first-out queue</a:t>
            </a:r>
          </a:p>
          <a:p>
            <a:pPr lvl="1" eaLnBrk="1" hangingPunct="1"/>
            <a:r>
              <a:rPr lang="en-US" altLang="en-US"/>
              <a:t>Packets transmitted in the order they arrive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>
              <a:buFont typeface="Arial" charset="0"/>
              <a:buNone/>
            </a:pPr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77738B5C-8A15-D744-BAEC-CAF95A37540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06575" y="2684463"/>
            <a:ext cx="5684838" cy="698500"/>
            <a:chOff x="1806575" y="2684463"/>
            <a:chExt cx="5684838" cy="698500"/>
          </a:xfrm>
        </p:grpSpPr>
        <p:sp>
          <p:nvSpPr>
            <p:cNvPr id="36881" name="Rectangle 4"/>
            <p:cNvSpPr>
              <a:spLocks noChangeArrowheads="1"/>
            </p:cNvSpPr>
            <p:nvPr/>
          </p:nvSpPr>
          <p:spPr bwMode="auto">
            <a:xfrm>
              <a:off x="4383088" y="2690813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2" name="Rectangle 5"/>
            <p:cNvSpPr>
              <a:spLocks noChangeArrowheads="1"/>
            </p:cNvSpPr>
            <p:nvPr/>
          </p:nvSpPr>
          <p:spPr bwMode="auto">
            <a:xfrm>
              <a:off x="4919663" y="2690813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3" name="Rectangle 6"/>
            <p:cNvSpPr>
              <a:spLocks noChangeArrowheads="1"/>
            </p:cNvSpPr>
            <p:nvPr/>
          </p:nvSpPr>
          <p:spPr bwMode="auto">
            <a:xfrm>
              <a:off x="5457825" y="2690813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4" name="Rectangle 7"/>
            <p:cNvSpPr>
              <a:spLocks noChangeArrowheads="1"/>
            </p:cNvSpPr>
            <p:nvPr/>
          </p:nvSpPr>
          <p:spPr bwMode="auto">
            <a:xfrm>
              <a:off x="5994400" y="2690813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5" name="Rectangle 8"/>
            <p:cNvSpPr>
              <a:spLocks noChangeArrowheads="1"/>
            </p:cNvSpPr>
            <p:nvPr/>
          </p:nvSpPr>
          <p:spPr bwMode="auto">
            <a:xfrm>
              <a:off x="3846513" y="2690813"/>
              <a:ext cx="536575" cy="6921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6" name="Rectangle 9"/>
            <p:cNvSpPr>
              <a:spLocks noChangeArrowheads="1"/>
            </p:cNvSpPr>
            <p:nvPr/>
          </p:nvSpPr>
          <p:spPr bwMode="auto">
            <a:xfrm>
              <a:off x="3306763" y="2690813"/>
              <a:ext cx="536575" cy="6921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7" name="Rectangle 10"/>
            <p:cNvSpPr>
              <a:spLocks noChangeArrowheads="1"/>
            </p:cNvSpPr>
            <p:nvPr/>
          </p:nvSpPr>
          <p:spPr bwMode="auto">
            <a:xfrm>
              <a:off x="1806575" y="268922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8" name="Freeform 11"/>
            <p:cNvSpPr>
              <a:spLocks/>
            </p:cNvSpPr>
            <p:nvPr/>
          </p:nvSpPr>
          <p:spPr bwMode="auto">
            <a:xfrm>
              <a:off x="2230438" y="2684463"/>
              <a:ext cx="1919287" cy="352425"/>
            </a:xfrm>
            <a:custGeom>
              <a:avLst/>
              <a:gdLst>
                <a:gd name="T0" fmla="*/ 0 w 1209"/>
                <a:gd name="T1" fmla="*/ 2147483647 h 222"/>
                <a:gd name="T2" fmla="*/ 2147483647 w 1209"/>
                <a:gd name="T3" fmla="*/ 2147483647 h 222"/>
                <a:gd name="T4" fmla="*/ 2147483647 w 1209"/>
                <a:gd name="T5" fmla="*/ 2147483647 h 222"/>
                <a:gd name="T6" fmla="*/ 0 60000 65536"/>
                <a:gd name="T7" fmla="*/ 0 60000 65536"/>
                <a:gd name="T8" fmla="*/ 0 60000 65536"/>
                <a:gd name="T9" fmla="*/ 0 w 1209"/>
                <a:gd name="T10" fmla="*/ 0 h 222"/>
                <a:gd name="T11" fmla="*/ 1209 w 1209"/>
                <a:gd name="T12" fmla="*/ 222 h 2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9" h="222">
                  <a:moveTo>
                    <a:pt x="0" y="197"/>
                  </a:moveTo>
                  <a:cubicBezTo>
                    <a:pt x="81" y="98"/>
                    <a:pt x="162" y="0"/>
                    <a:pt x="363" y="4"/>
                  </a:cubicBezTo>
                  <a:cubicBezTo>
                    <a:pt x="564" y="8"/>
                    <a:pt x="886" y="115"/>
                    <a:pt x="1209" y="22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9" name="Line 12"/>
            <p:cNvSpPr>
              <a:spLocks noChangeShapeType="1"/>
            </p:cNvSpPr>
            <p:nvPr/>
          </p:nvSpPr>
          <p:spPr bwMode="auto">
            <a:xfrm>
              <a:off x="6530975" y="2997200"/>
              <a:ext cx="96043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651000" y="4695825"/>
            <a:ext cx="5840413" cy="1323975"/>
            <a:chOff x="1651000" y="4695825"/>
            <a:chExt cx="5840413" cy="1323975"/>
          </a:xfrm>
        </p:grpSpPr>
        <p:sp>
          <p:nvSpPr>
            <p:cNvPr id="36872" name="Rectangle 13"/>
            <p:cNvSpPr>
              <a:spLocks noChangeArrowheads="1"/>
            </p:cNvSpPr>
            <p:nvPr/>
          </p:nvSpPr>
          <p:spPr bwMode="auto">
            <a:xfrm>
              <a:off x="4383088" y="507047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3" name="Rectangle 14"/>
            <p:cNvSpPr>
              <a:spLocks noChangeArrowheads="1"/>
            </p:cNvSpPr>
            <p:nvPr/>
          </p:nvSpPr>
          <p:spPr bwMode="auto">
            <a:xfrm>
              <a:off x="4919663" y="507047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4" name="Rectangle 15"/>
            <p:cNvSpPr>
              <a:spLocks noChangeArrowheads="1"/>
            </p:cNvSpPr>
            <p:nvPr/>
          </p:nvSpPr>
          <p:spPr bwMode="auto">
            <a:xfrm>
              <a:off x="5457825" y="507047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5" name="Rectangle 16"/>
            <p:cNvSpPr>
              <a:spLocks noChangeArrowheads="1"/>
            </p:cNvSpPr>
            <p:nvPr/>
          </p:nvSpPr>
          <p:spPr bwMode="auto">
            <a:xfrm>
              <a:off x="5994400" y="507047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6" name="Rectangle 17"/>
            <p:cNvSpPr>
              <a:spLocks noChangeArrowheads="1"/>
            </p:cNvSpPr>
            <p:nvPr/>
          </p:nvSpPr>
          <p:spPr bwMode="auto">
            <a:xfrm>
              <a:off x="3846513" y="507047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7" name="Rectangle 18"/>
            <p:cNvSpPr>
              <a:spLocks noChangeArrowheads="1"/>
            </p:cNvSpPr>
            <p:nvPr/>
          </p:nvSpPr>
          <p:spPr bwMode="auto">
            <a:xfrm>
              <a:off x="3306763" y="507047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8" name="Rectangle 19"/>
            <p:cNvSpPr>
              <a:spLocks noChangeArrowheads="1"/>
            </p:cNvSpPr>
            <p:nvPr/>
          </p:nvSpPr>
          <p:spPr bwMode="auto">
            <a:xfrm>
              <a:off x="1806575" y="5068888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9" name="Line 21"/>
            <p:cNvSpPr>
              <a:spLocks noChangeShapeType="1"/>
            </p:cNvSpPr>
            <p:nvPr/>
          </p:nvSpPr>
          <p:spPr bwMode="auto">
            <a:xfrm>
              <a:off x="6530975" y="5376863"/>
              <a:ext cx="96043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TextBox 23"/>
            <p:cNvSpPr txBox="1">
              <a:spLocks noChangeArrowheads="1"/>
            </p:cNvSpPr>
            <p:nvPr/>
          </p:nvSpPr>
          <p:spPr bwMode="auto">
            <a:xfrm>
              <a:off x="1651000" y="4695825"/>
              <a:ext cx="787400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8000">
                  <a:solidFill>
                    <a:srgbClr val="FF0000"/>
                  </a:solidFill>
                  <a:latin typeface="Zapf Dingbats" charset="0"/>
                </a:rPr>
                <a:t>✗</a:t>
              </a:r>
              <a:endParaRPr lang="en-US" altLang="en-US" sz="8000">
                <a:solidFill>
                  <a:srgbClr val="FF0000"/>
                </a:solidFill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457200" y="3810000"/>
            <a:ext cx="853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defTabSz="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000" b="0">
                <a:solidFill>
                  <a:srgbClr val="800000"/>
                </a:solidFill>
                <a:latin typeface="Calibri" charset="0"/>
              </a:rPr>
              <a:t>Access to the buffer space: drop-tail queuing</a:t>
            </a:r>
          </a:p>
          <a:p>
            <a:pPr lvl="1" algn="l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2800" b="0">
                <a:latin typeface="Calibri" charset="0"/>
              </a:rPr>
              <a:t>If the queue is full, drop the incoming packet</a:t>
            </a:r>
          </a:p>
          <a:p>
            <a:pPr algn="l">
              <a:spcBef>
                <a:spcPct val="20000"/>
              </a:spcBef>
              <a:buFont typeface="Arial" charset="0"/>
              <a:buNone/>
            </a:pPr>
            <a:endParaRPr lang="en-US" altLang="en-US" sz="3200" b="0">
              <a:solidFill>
                <a:srgbClr val="8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1" grpId="0" build="p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981200" y="49530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096000" y="2133600"/>
            <a:ext cx="914400" cy="8382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981200" y="2133600"/>
            <a:ext cx="914400" cy="8382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505200" y="40386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096000" y="49530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419600" y="56388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cxnSp>
        <p:nvCxnSpPr>
          <p:cNvPr id="30" name="Straight Connector 29"/>
          <p:cNvCxnSpPr>
            <a:cxnSpLocks noChangeShapeType="1"/>
            <a:stCxn id="28" idx="7"/>
            <a:endCxn id="31" idx="2"/>
          </p:cNvCxnSpPr>
          <p:nvPr/>
        </p:nvCxnSpPr>
        <p:spPr bwMode="auto">
          <a:xfrm rot="5400000" flipH="1" flipV="1">
            <a:off x="2824956" y="4394994"/>
            <a:ext cx="617538" cy="74295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>
            <a:cxnSpLocks noChangeShapeType="1"/>
            <a:stCxn id="31" idx="5"/>
            <a:endCxn id="33" idx="1"/>
          </p:cNvCxnSpPr>
          <p:nvPr/>
        </p:nvCxnSpPr>
        <p:spPr bwMode="auto">
          <a:xfrm rot="16200000" flipH="1">
            <a:off x="3916362" y="5124451"/>
            <a:ext cx="1006475" cy="26670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>
            <a:cxnSpLocks noChangeShapeType="1"/>
            <a:stCxn id="33" idx="6"/>
            <a:endCxn id="32" idx="2"/>
          </p:cNvCxnSpPr>
          <p:nvPr/>
        </p:nvCxnSpPr>
        <p:spPr bwMode="auto">
          <a:xfrm flipV="1">
            <a:off x="5334000" y="5372100"/>
            <a:ext cx="762000" cy="68580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066800" y="1676400"/>
            <a:ext cx="7086600" cy="16764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066800" y="3962400"/>
            <a:ext cx="7086600" cy="259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cxnSp>
        <p:nvCxnSpPr>
          <p:cNvPr id="35" name="Straight Connector 34"/>
          <p:cNvCxnSpPr>
            <a:cxnSpLocks noChangeShapeType="1"/>
            <a:stCxn id="30" idx="6"/>
            <a:endCxn id="29" idx="2"/>
          </p:cNvCxnSpPr>
          <p:nvPr/>
        </p:nvCxnSpPr>
        <p:spPr bwMode="auto">
          <a:xfrm>
            <a:off x="2895600" y="2552700"/>
            <a:ext cx="3200400" cy="1588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  <a:stCxn id="30" idx="4"/>
            <a:endCxn id="28" idx="0"/>
          </p:cNvCxnSpPr>
          <p:nvPr/>
        </p:nvCxnSpPr>
        <p:spPr bwMode="auto">
          <a:xfrm rot="5400000">
            <a:off x="1447801" y="3962400"/>
            <a:ext cx="1981200" cy="3175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 rot="5400000">
            <a:off x="5563394" y="3961606"/>
            <a:ext cx="1981200" cy="1588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0"/>
          <p:cNvSpPr txBox="1">
            <a:spLocks noChangeArrowheads="1"/>
          </p:cNvSpPr>
          <p:nvPr/>
        </p:nvSpPr>
        <p:spPr bwMode="auto">
          <a:xfrm>
            <a:off x="4000003" y="2060575"/>
            <a:ext cx="7264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+mn-lt"/>
              </a:rPr>
              <a:t>link</a:t>
            </a:r>
          </a:p>
        </p:txBody>
      </p:sp>
      <p:sp>
        <p:nvSpPr>
          <p:cNvPr id="39" name="TextBox 31"/>
          <p:cNvSpPr txBox="1">
            <a:spLocks noChangeArrowheads="1"/>
          </p:cNvSpPr>
          <p:nvPr/>
        </p:nvSpPr>
        <p:spPr bwMode="auto">
          <a:xfrm>
            <a:off x="3721960" y="2524125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5"/>
                </a:solidFill>
                <a:latin typeface="+mn-lt"/>
              </a:rPr>
              <a:t>session</a:t>
            </a:r>
          </a:p>
        </p:txBody>
      </p:sp>
      <p:sp>
        <p:nvSpPr>
          <p:cNvPr id="40" name="TextBox 35"/>
          <p:cNvSpPr txBox="1">
            <a:spLocks noChangeArrowheads="1"/>
          </p:cNvSpPr>
          <p:nvPr/>
        </p:nvSpPr>
        <p:spPr bwMode="auto">
          <a:xfrm>
            <a:off x="4572000" y="4733925"/>
            <a:ext cx="884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5"/>
                </a:solidFill>
                <a:latin typeface="+mn-lt"/>
              </a:rPr>
              <a:t>path</a:t>
            </a:r>
          </a:p>
        </p:txBody>
      </p:sp>
      <p:sp>
        <p:nvSpPr>
          <p:cNvPr id="41" name="TextBox 36"/>
          <p:cNvSpPr txBox="1">
            <a:spLocks noChangeArrowheads="1"/>
          </p:cNvSpPr>
          <p:nvPr/>
        </p:nvSpPr>
        <p:spPr bwMode="auto">
          <a:xfrm>
            <a:off x="6892925" y="1905000"/>
            <a:ext cx="102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chemeClr val="accent4"/>
                </a:solidFill>
                <a:latin typeface="+mn-lt"/>
              </a:rPr>
              <a:t>name</a:t>
            </a:r>
          </a:p>
        </p:txBody>
      </p:sp>
      <p:sp>
        <p:nvSpPr>
          <p:cNvPr id="42" name="TextBox 37"/>
          <p:cNvSpPr txBox="1">
            <a:spLocks noChangeArrowheads="1"/>
          </p:cNvSpPr>
          <p:nvPr/>
        </p:nvSpPr>
        <p:spPr bwMode="auto">
          <a:xfrm>
            <a:off x="6615113" y="4495800"/>
            <a:ext cx="1355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chemeClr val="accent5"/>
                </a:solidFill>
                <a:latin typeface="+mn-lt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07006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it Looks to the End Host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541463" algn="l"/>
              </a:tabLst>
            </a:pPr>
            <a:r>
              <a:rPr lang="en-US" altLang="en-US" dirty="0"/>
              <a:t>Delay:  </a:t>
            </a:r>
            <a:r>
              <a:rPr lang="en-US" altLang="en-US" sz="3000" dirty="0">
                <a:solidFill>
                  <a:srgbClr val="000000"/>
                </a:solidFill>
              </a:rPr>
              <a:t>Packet experiences high delay</a:t>
            </a:r>
          </a:p>
          <a:p>
            <a:pPr eaLnBrk="1" hangingPunct="1">
              <a:lnSpc>
                <a:spcPct val="90000"/>
              </a:lnSpc>
              <a:tabLst>
                <a:tab pos="1541463" algn="l"/>
              </a:tabLst>
            </a:pPr>
            <a:r>
              <a:rPr lang="en-US" altLang="en-US" dirty="0"/>
              <a:t>Loss:  </a:t>
            </a:r>
            <a:r>
              <a:rPr lang="en-US" altLang="en-US" dirty="0" smtClean="0"/>
              <a:t>  </a:t>
            </a:r>
            <a:r>
              <a:rPr lang="en-US" altLang="en-US" sz="3000" dirty="0" smtClean="0">
                <a:solidFill>
                  <a:schemeClr val="tx1"/>
                </a:solidFill>
              </a:rPr>
              <a:t>Packet </a:t>
            </a:r>
            <a:r>
              <a:rPr lang="en-US" altLang="en-US" sz="3000" dirty="0">
                <a:solidFill>
                  <a:schemeClr val="tx1"/>
                </a:solidFill>
              </a:rPr>
              <a:t>gets dropped along path</a:t>
            </a:r>
          </a:p>
          <a:p>
            <a:pPr eaLnBrk="1" hangingPunct="1">
              <a:lnSpc>
                <a:spcPct val="90000"/>
              </a:lnSpc>
              <a:tabLst>
                <a:tab pos="1541463" algn="l"/>
              </a:tabLst>
            </a:pPr>
            <a:endParaRPr lang="en-US" altLang="en-US" dirty="0"/>
          </a:p>
          <a:p>
            <a:pPr eaLnBrk="1" hangingPunct="1">
              <a:lnSpc>
                <a:spcPct val="90000"/>
              </a:lnSpc>
              <a:tabLst>
                <a:tab pos="1541463" algn="l"/>
              </a:tabLst>
            </a:pPr>
            <a:r>
              <a:rPr lang="en-US" altLang="en-US" dirty="0"/>
              <a:t>How does TCP sender learn this?</a:t>
            </a:r>
          </a:p>
          <a:p>
            <a:pPr lvl="1" eaLnBrk="1" hangingPunct="1">
              <a:lnSpc>
                <a:spcPct val="90000"/>
              </a:lnSpc>
              <a:tabLst>
                <a:tab pos="1541463" algn="l"/>
              </a:tabLst>
            </a:pPr>
            <a:r>
              <a:rPr lang="en-US" altLang="en-US" dirty="0">
                <a:solidFill>
                  <a:srgbClr val="800000"/>
                </a:solidFill>
              </a:rPr>
              <a:t>Delay: 	</a:t>
            </a:r>
            <a:r>
              <a:rPr lang="en-US" altLang="en-US" dirty="0"/>
              <a:t>Round-trip time estimate</a:t>
            </a:r>
          </a:p>
          <a:p>
            <a:pPr lvl="1" eaLnBrk="1" hangingPunct="1">
              <a:lnSpc>
                <a:spcPct val="90000"/>
              </a:lnSpc>
              <a:tabLst>
                <a:tab pos="1541463" algn="l"/>
              </a:tabLst>
            </a:pPr>
            <a:r>
              <a:rPr lang="en-US" altLang="en-US" dirty="0">
                <a:solidFill>
                  <a:srgbClr val="800000"/>
                </a:solidFill>
              </a:rPr>
              <a:t>Loss:   </a:t>
            </a:r>
            <a:r>
              <a:rPr lang="en-US" altLang="en-US" dirty="0"/>
              <a:t>	Timeout and/or duplicate acknowledgments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1CCBAE44-CA08-7E40-8360-0F7E654FDB1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383088" y="48926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919663" y="48926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5457825" y="48926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994400" y="48926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3846513" y="48926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3306763" y="48926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1806575" y="4891088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6530975" y="5199063"/>
            <a:ext cx="9604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TextBox 14"/>
          <p:cNvSpPr txBox="1">
            <a:spLocks noChangeArrowheads="1"/>
          </p:cNvSpPr>
          <p:nvPr/>
        </p:nvSpPr>
        <p:spPr bwMode="auto">
          <a:xfrm>
            <a:off x="1651000" y="4495800"/>
            <a:ext cx="787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FF0000"/>
                </a:solidFill>
                <a:latin typeface="Zapf Dingbats" charset="0"/>
              </a:rPr>
              <a:t>✗</a:t>
            </a:r>
            <a:endParaRPr lang="en-US" altLang="en-US" sz="8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 Congestion Window</a:t>
            </a:r>
          </a:p>
        </p:txBody>
      </p:sp>
      <p:sp>
        <p:nvSpPr>
          <p:cNvPr id="9871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000"/>
              <a:t>Each TCP sender maintains a congestion window</a:t>
            </a:r>
          </a:p>
          <a:p>
            <a:pPr lvl="1" eaLnBrk="1" hangingPunct="1">
              <a:lnSpc>
                <a:spcPct val="90000"/>
              </a:lnSpc>
              <a:spcAft>
                <a:spcPts val="2400"/>
              </a:spcAft>
            </a:pPr>
            <a:r>
              <a:rPr lang="en-US" altLang="en-US" sz="2600"/>
              <a:t>Max number of bytes to have in transit (not yet ACK’d)</a:t>
            </a:r>
            <a:endParaRPr lang="en-US" altLang="en-US" sz="1200"/>
          </a:p>
          <a:p>
            <a:pPr eaLnBrk="1" hangingPunct="1">
              <a:lnSpc>
                <a:spcPct val="90000"/>
              </a:lnSpc>
            </a:pPr>
            <a:r>
              <a:rPr lang="en-US" altLang="en-US" sz="3000"/>
              <a:t>Adapting the congestion window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FF"/>
                </a:solidFill>
              </a:rPr>
              <a:t>Decrease </a:t>
            </a:r>
            <a:r>
              <a:rPr lang="en-US" altLang="en-US" sz="2600"/>
              <a:t>upon losing a packet: backing off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FF"/>
                </a:solidFill>
              </a:rPr>
              <a:t>Increase </a:t>
            </a:r>
            <a:r>
              <a:rPr lang="en-US" altLang="en-US" sz="2600"/>
              <a:t>upon success: optimistically exploring</a:t>
            </a:r>
          </a:p>
          <a:p>
            <a:pPr lvl="1" eaLnBrk="1" hangingPunct="1">
              <a:lnSpc>
                <a:spcPct val="90000"/>
              </a:lnSpc>
              <a:spcAft>
                <a:spcPts val="2400"/>
              </a:spcAft>
            </a:pPr>
            <a:r>
              <a:rPr lang="en-US" altLang="en-US" sz="2600"/>
              <a:t>Always struggling to find right transfer rate</a:t>
            </a:r>
            <a:endParaRPr lang="en-US" altLang="en-US" sz="1200"/>
          </a:p>
          <a:p>
            <a:pPr eaLnBrk="1" hangingPunct="1">
              <a:lnSpc>
                <a:spcPct val="90000"/>
              </a:lnSpc>
            </a:pPr>
            <a:r>
              <a:rPr lang="en-US" altLang="en-US" sz="3000"/>
              <a:t>Tradeoff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FF"/>
                </a:solidFill>
              </a:rPr>
              <a:t>Pro: </a:t>
            </a:r>
            <a:r>
              <a:rPr lang="en-US" altLang="en-US" sz="2600"/>
              <a:t>avoids needing explicit network feedback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FF"/>
                </a:solidFill>
              </a:rPr>
              <a:t>Con: </a:t>
            </a:r>
            <a:r>
              <a:rPr lang="en-US" altLang="en-US" sz="2600"/>
              <a:t>continually under- and over-shoots “right” rate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99232BDA-CE34-9149-9F6B-E73CC53FE57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33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4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Additive Increase, Multiplicative Decrease 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much to adapt?</a:t>
            </a:r>
          </a:p>
          <a:p>
            <a:pPr lvl="1"/>
            <a:r>
              <a:rPr lang="en-US" altLang="en-US"/>
              <a:t>Additive increase:  On success of last window of data, increase window by 1 Max Segment Size (MSS)</a:t>
            </a:r>
          </a:p>
          <a:p>
            <a:pPr lvl="1"/>
            <a:r>
              <a:rPr lang="en-US" altLang="en-US"/>
              <a:t>Multiplicative decrease:  On loss of packet, divide congestion window in half</a:t>
            </a:r>
          </a:p>
          <a:p>
            <a:r>
              <a:rPr lang="en-US" altLang="en-US"/>
              <a:t>Much quicker to slow than speed up!</a:t>
            </a:r>
          </a:p>
          <a:p>
            <a:pPr lvl="1"/>
            <a:r>
              <a:rPr lang="en-US" altLang="en-US"/>
              <a:t>Over-sized windows (causing loss) are much worse than under-sized windows (causing lower thruput)</a:t>
            </a:r>
          </a:p>
          <a:p>
            <a:pPr lvl="1"/>
            <a:r>
              <a:rPr lang="en-US" altLang="en-US"/>
              <a:t>AIMD:  A necessary condition for stability of TCP</a:t>
            </a:r>
          </a:p>
          <a:p>
            <a:pPr lvl="2"/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4ACE7BD-D4B8-1142-B7CD-5C70B05B6AE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Leads to the TCP “Sawtooth”</a:t>
            </a:r>
          </a:p>
        </p:txBody>
      </p:sp>
      <p:sp>
        <p:nvSpPr>
          <p:cNvPr id="4505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36A00906-FFB5-614C-9A8A-61FE3DAF476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5060" name="Freeform 3"/>
          <p:cNvSpPr>
            <a:spLocks/>
          </p:cNvSpPr>
          <p:nvPr/>
        </p:nvSpPr>
        <p:spPr bwMode="auto">
          <a:xfrm>
            <a:off x="1143000" y="2286000"/>
            <a:ext cx="7010400" cy="31242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1" name="Freeform 4"/>
          <p:cNvSpPr>
            <a:spLocks/>
          </p:cNvSpPr>
          <p:nvPr/>
        </p:nvSpPr>
        <p:spPr bwMode="auto">
          <a:xfrm>
            <a:off x="1143000" y="3429000"/>
            <a:ext cx="7162800" cy="1981200"/>
          </a:xfrm>
          <a:custGeom>
            <a:avLst/>
            <a:gdLst>
              <a:gd name="T0" fmla="*/ 0 w 4512"/>
              <a:gd name="T1" fmla="*/ 2147483647 h 1248"/>
              <a:gd name="T2" fmla="*/ 2147483647 w 4512"/>
              <a:gd name="T3" fmla="*/ 2147483647 h 1248"/>
              <a:gd name="T4" fmla="*/ 2147483647 w 4512"/>
              <a:gd name="T5" fmla="*/ 2147483647 h 1248"/>
              <a:gd name="T6" fmla="*/ 2147483647 w 4512"/>
              <a:gd name="T7" fmla="*/ 2147483647 h 1248"/>
              <a:gd name="T8" fmla="*/ 2147483647 w 4512"/>
              <a:gd name="T9" fmla="*/ 2147483647 h 1248"/>
              <a:gd name="T10" fmla="*/ 2147483647 w 4512"/>
              <a:gd name="T11" fmla="*/ 0 h 1248"/>
              <a:gd name="T12" fmla="*/ 2147483647 w 4512"/>
              <a:gd name="T13" fmla="*/ 2147483647 h 1248"/>
              <a:gd name="T14" fmla="*/ 2147483647 w 4512"/>
              <a:gd name="T15" fmla="*/ 2147483647 h 1248"/>
              <a:gd name="T16" fmla="*/ 2147483647 w 4512"/>
              <a:gd name="T17" fmla="*/ 2147483647 h 1248"/>
              <a:gd name="T18" fmla="*/ 2147483647 w 4512"/>
              <a:gd name="T19" fmla="*/ 2147483647 h 1248"/>
              <a:gd name="T20" fmla="*/ 2147483647 w 4512"/>
              <a:gd name="T21" fmla="*/ 2147483647 h 1248"/>
              <a:gd name="T22" fmla="*/ 2147483647 w 4512"/>
              <a:gd name="T23" fmla="*/ 2147483647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7123113" y="53340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400" b="0" i="1">
                <a:latin typeface="Times New Roman" charset="0"/>
              </a:rPr>
              <a:t>t</a:t>
            </a:r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569913" y="1752600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>
            <a:off x="37338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>
            <a:off x="37338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9"/>
          <p:cNvSpPr>
            <a:spLocks noChangeShapeType="1"/>
          </p:cNvSpPr>
          <p:nvPr/>
        </p:nvSpPr>
        <p:spPr bwMode="auto">
          <a:xfrm>
            <a:off x="3962400" y="4267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Text Box 10"/>
          <p:cNvSpPr txBox="1">
            <a:spLocks noChangeArrowheads="1"/>
          </p:cNvSpPr>
          <p:nvPr/>
        </p:nvSpPr>
        <p:spPr bwMode="auto">
          <a:xfrm>
            <a:off x="4175125" y="4465638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400" b="0">
                <a:latin typeface="Comic Sans MS" charset="0"/>
              </a:rPr>
              <a:t>halved</a:t>
            </a:r>
          </a:p>
        </p:txBody>
      </p:sp>
      <p:sp>
        <p:nvSpPr>
          <p:cNvPr id="45068" name="Line 11"/>
          <p:cNvSpPr>
            <a:spLocks noChangeShapeType="1"/>
          </p:cNvSpPr>
          <p:nvPr/>
        </p:nvSpPr>
        <p:spPr bwMode="auto">
          <a:xfrm>
            <a:off x="2971800" y="3048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2"/>
          <p:cNvSpPr>
            <a:spLocks noChangeShapeType="1"/>
          </p:cNvSpPr>
          <p:nvPr/>
        </p:nvSpPr>
        <p:spPr bwMode="auto">
          <a:xfrm>
            <a:off x="3581400" y="3276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3"/>
          <p:cNvSpPr>
            <a:spLocks noChangeShapeType="1"/>
          </p:cNvSpPr>
          <p:nvPr/>
        </p:nvSpPr>
        <p:spPr bwMode="auto">
          <a:xfrm>
            <a:off x="5638800" y="2514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4"/>
          <p:cNvSpPr>
            <a:spLocks noChangeShapeType="1"/>
          </p:cNvSpPr>
          <p:nvPr/>
        </p:nvSpPr>
        <p:spPr bwMode="auto">
          <a:xfrm>
            <a:off x="6705600" y="2895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5"/>
          <p:cNvSpPr>
            <a:spLocks noChangeShapeType="1"/>
          </p:cNvSpPr>
          <p:nvPr/>
        </p:nvSpPr>
        <p:spPr bwMode="auto">
          <a:xfrm>
            <a:off x="78486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Text Box 16"/>
          <p:cNvSpPr txBox="1">
            <a:spLocks noChangeArrowheads="1"/>
          </p:cNvSpPr>
          <p:nvPr/>
        </p:nvSpPr>
        <p:spPr bwMode="auto">
          <a:xfrm>
            <a:off x="2544763" y="2590800"/>
            <a:ext cx="80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400" b="0">
                <a:latin typeface="Comic Sans MS" charset="0"/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11483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/>
              <a:t>Receiver Window vs. </a:t>
            </a:r>
            <a:r>
              <a:rPr lang="en-US" altLang="en-US" sz="3600" dirty="0"/>
              <a:t>Congestion Window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000"/>
              <a:t>Flow control</a:t>
            </a:r>
          </a:p>
          <a:p>
            <a:pPr lvl="1" eaLnBrk="1" hangingPunct="1"/>
            <a:r>
              <a:rPr lang="en-US" altLang="en-US" sz="2600"/>
              <a:t>Keep a </a:t>
            </a:r>
            <a:r>
              <a:rPr lang="en-US" altLang="en-US" sz="2600" i="1"/>
              <a:t>fast sender</a:t>
            </a:r>
            <a:r>
              <a:rPr lang="en-US" altLang="en-US" sz="2600"/>
              <a:t> from overwhelming </a:t>
            </a:r>
            <a:r>
              <a:rPr lang="en-US" altLang="en-US" sz="2600" i="1"/>
              <a:t>a slow receiver</a:t>
            </a:r>
          </a:p>
          <a:p>
            <a:pPr eaLnBrk="1" hangingPunct="1"/>
            <a:r>
              <a:rPr lang="en-US" altLang="en-US" sz="3000"/>
              <a:t>Congestion control</a:t>
            </a:r>
          </a:p>
          <a:p>
            <a:pPr lvl="1" eaLnBrk="1" hangingPunct="1"/>
            <a:r>
              <a:rPr lang="en-US" altLang="en-US" sz="2600"/>
              <a:t>Keep a </a:t>
            </a:r>
            <a:r>
              <a:rPr lang="en-US" altLang="en-US" sz="2600" i="1"/>
              <a:t>set of senders</a:t>
            </a:r>
            <a:r>
              <a:rPr lang="en-US" altLang="en-US" sz="2600"/>
              <a:t> from overloading the </a:t>
            </a:r>
            <a:r>
              <a:rPr lang="en-US" altLang="en-US" sz="2600" i="1"/>
              <a:t>network</a:t>
            </a:r>
          </a:p>
          <a:p>
            <a:pPr lvl="1" eaLnBrk="1" hangingPunct="1">
              <a:buFont typeface="Arial" charset="0"/>
              <a:buNone/>
            </a:pPr>
            <a:endParaRPr lang="en-US" altLang="en-US" sz="2000" i="1"/>
          </a:p>
          <a:p>
            <a:pPr eaLnBrk="1" hangingPunct="1"/>
            <a:r>
              <a:rPr lang="en-US" altLang="en-US" sz="3000"/>
              <a:t>Different concepts, but similar mechanisms</a:t>
            </a:r>
          </a:p>
          <a:p>
            <a:pPr lvl="1" eaLnBrk="1" hangingPunct="1"/>
            <a:r>
              <a:rPr lang="en-US" altLang="en-US" sz="2600"/>
              <a:t>TCP flow control:  receiver window</a:t>
            </a:r>
          </a:p>
          <a:p>
            <a:pPr lvl="1" eaLnBrk="1" hangingPunct="1"/>
            <a:r>
              <a:rPr lang="en-US" altLang="en-US" sz="2600"/>
              <a:t>TCP congestion control:  congestion window</a:t>
            </a:r>
          </a:p>
          <a:p>
            <a:pPr lvl="1" eaLnBrk="1" hangingPunct="1"/>
            <a:r>
              <a:rPr lang="en-US" altLang="en-US" sz="2600"/>
              <a:t>Sender TCP window =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600">
                <a:solidFill>
                  <a:srgbClr val="0000FF"/>
                </a:solidFill>
              </a:rPr>
              <a:t>		    min { congestion window, receiver window }</a:t>
            </a:r>
            <a:endParaRPr lang="en-US" altLang="en-US" sz="2600" i="1">
              <a:solidFill>
                <a:srgbClr val="0000FF"/>
              </a:solidFill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34CC7629-BC73-FB48-AA24-F7A9853A925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1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85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What role should the network play in resource allocation? </a:t>
            </a:r>
          </a:p>
          <a:p>
            <a:pPr lvl="1"/>
            <a:r>
              <a:rPr lang="en-US" altLang="en-US" dirty="0"/>
              <a:t>Explicit feedback to the end hosts?</a:t>
            </a:r>
          </a:p>
          <a:p>
            <a:pPr lvl="1"/>
            <a:r>
              <a:rPr lang="en-US" altLang="en-US" dirty="0"/>
              <a:t>Enforcing an explicit rate allocation?</a:t>
            </a:r>
          </a:p>
          <a:p>
            <a:r>
              <a:rPr lang="en-US" altLang="en-US" dirty="0">
                <a:ea typeface="ＭＳ Ｐゴシック" charset="-128"/>
              </a:rPr>
              <a:t>What is a good definition of fairness?</a:t>
            </a:r>
          </a:p>
          <a:p>
            <a:r>
              <a:rPr lang="en-US" altLang="en-US" dirty="0">
                <a:ea typeface="ＭＳ Ｐゴシック" charset="-128"/>
              </a:rPr>
              <a:t>What about hosts who cheat to hog resources?</a:t>
            </a:r>
          </a:p>
          <a:p>
            <a:pPr lvl="1"/>
            <a:r>
              <a:rPr lang="en-US" altLang="en-US" dirty="0"/>
              <a:t>How to detect cheating?  How to prevent/punish?</a:t>
            </a:r>
          </a:p>
          <a:p>
            <a:r>
              <a:rPr lang="en-US" altLang="en-US" dirty="0">
                <a:ea typeface="ＭＳ Ｐゴシック" charset="-128"/>
              </a:rPr>
              <a:t>What about wireless networks?</a:t>
            </a:r>
          </a:p>
          <a:p>
            <a:pPr lvl="1"/>
            <a:r>
              <a:rPr lang="en-US" altLang="en-US" dirty="0"/>
              <a:t>Difficulty of detecting collisions </a:t>
            </a:r>
          </a:p>
          <a:p>
            <a:pPr lvl="1"/>
            <a:r>
              <a:rPr lang="en-US" altLang="en-US" dirty="0"/>
              <a:t>Loss caused by interference, not just </a:t>
            </a:r>
            <a:r>
              <a:rPr lang="en-US" altLang="en-US" dirty="0" smtClean="0"/>
              <a:t>congestion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27237"/>
            <a:ext cx="7886700" cy="1325563"/>
          </a:xfrm>
        </p:spPr>
        <p:txBody>
          <a:bodyPr/>
          <a:lstStyle/>
          <a:p>
            <a:pPr algn="ctr"/>
            <a:r>
              <a:rPr lang="en-US" altLang="ja-JP" dirty="0"/>
              <a:t>A Protocol for Packet Network Intercommunication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170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(IEEE Trans. on Communications, May 1974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Vint</a:t>
            </a:r>
            <a:r>
              <a:rPr lang="en-US" sz="2400" dirty="0">
                <a:solidFill>
                  <a:schemeClr val="tx1"/>
                </a:solidFill>
              </a:rPr>
              <a:t> Cerf and Bob </a:t>
            </a:r>
            <a:r>
              <a:rPr lang="en-US" sz="2400" dirty="0" smtClean="0">
                <a:solidFill>
                  <a:schemeClr val="tx1"/>
                </a:solidFill>
              </a:rPr>
              <a:t>Kahn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60198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Written when </a:t>
            </a:r>
            <a:r>
              <a:rPr lang="en-US" sz="2000" b="1" dirty="0" err="1"/>
              <a:t>Vint</a:t>
            </a:r>
            <a:r>
              <a:rPr lang="en-US" sz="2000" b="1" dirty="0"/>
              <a:t> Cerf was an assistant professor at Stanford, and Bob Kahn was working at ARPA. </a:t>
            </a:r>
          </a:p>
        </p:txBody>
      </p:sp>
    </p:spTree>
    <p:extLst>
      <p:ext uri="{BB962C8B-B14F-4D97-AF65-F5344CB8AC3E}">
        <p14:creationId xmlns:p14="http://schemas.microsoft.com/office/powerpoint/2010/main" val="18780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Life in the </a:t>
            </a:r>
            <a:r>
              <a:rPr lang="en-US" altLang="en-US" dirty="0" smtClean="0"/>
              <a:t>1970s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charset="-128"/>
              </a:rPr>
              <a:t>Multiple unconnected networks</a:t>
            </a:r>
          </a:p>
          <a:p>
            <a:pPr lvl="1"/>
            <a:r>
              <a:rPr lang="en-US" altLang="en-US" sz="2800" dirty="0" err="1"/>
              <a:t>ARPAnet</a:t>
            </a:r>
            <a:r>
              <a:rPr lang="en-US" altLang="en-US" sz="2800" dirty="0"/>
              <a:t>, data-over-cable, packet satellite (Aloha), packet radio, …</a:t>
            </a:r>
            <a:endParaRPr lang="en-US" altLang="en-US" sz="3200" dirty="0"/>
          </a:p>
          <a:p>
            <a:r>
              <a:rPr lang="en-US" altLang="en-US" sz="3200" dirty="0">
                <a:ea typeface="ＭＳ Ｐゴシック" charset="-128"/>
              </a:rPr>
              <a:t>Heterogeneous designs</a:t>
            </a:r>
          </a:p>
          <a:p>
            <a:pPr lvl="1"/>
            <a:r>
              <a:rPr lang="en-US" altLang="en-US" sz="2800" dirty="0"/>
              <a:t>Addressing, max packet size, handling of lost/corrupted data, fault detection, routing, </a:t>
            </a:r>
            <a:r>
              <a:rPr lang="is-IS" altLang="zh-CN" sz="2800" dirty="0" smtClean="0"/>
              <a:t>…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57</a:t>
            </a:fld>
            <a:endParaRPr lang="en-US"/>
          </a:p>
        </p:txBody>
      </p:sp>
      <p:sp>
        <p:nvSpPr>
          <p:cNvPr id="78" name="Freeform 4"/>
          <p:cNvSpPr>
            <a:spLocks/>
          </p:cNvSpPr>
          <p:nvPr/>
        </p:nvSpPr>
        <p:spPr bwMode="auto">
          <a:xfrm>
            <a:off x="5410200" y="4622800"/>
            <a:ext cx="2170113" cy="1825625"/>
          </a:xfrm>
          <a:custGeom>
            <a:avLst/>
            <a:gdLst>
              <a:gd name="T0" fmla="*/ 2147483646 w 1367"/>
              <a:gd name="T1" fmla="*/ 2147483646 h 1150"/>
              <a:gd name="T2" fmla="*/ 2147483646 w 1367"/>
              <a:gd name="T3" fmla="*/ 2147483646 h 1150"/>
              <a:gd name="T4" fmla="*/ 2147483646 w 1367"/>
              <a:gd name="T5" fmla="*/ 2147483646 h 1150"/>
              <a:gd name="T6" fmla="*/ 2147483646 w 1367"/>
              <a:gd name="T7" fmla="*/ 2147483646 h 1150"/>
              <a:gd name="T8" fmla="*/ 2147483646 w 1367"/>
              <a:gd name="T9" fmla="*/ 2147483646 h 1150"/>
              <a:gd name="T10" fmla="*/ 2147483646 w 1367"/>
              <a:gd name="T11" fmla="*/ 2147483646 h 1150"/>
              <a:gd name="T12" fmla="*/ 2147483646 w 1367"/>
              <a:gd name="T13" fmla="*/ 2147483646 h 1150"/>
              <a:gd name="T14" fmla="*/ 2147483646 w 1367"/>
              <a:gd name="T15" fmla="*/ 2147483646 h 1150"/>
              <a:gd name="T16" fmla="*/ 2147483646 w 1367"/>
              <a:gd name="T17" fmla="*/ 2147483646 h 1150"/>
              <a:gd name="T18" fmla="*/ 2147483646 w 1367"/>
              <a:gd name="T19" fmla="*/ 2147483646 h 1150"/>
              <a:gd name="T20" fmla="*/ 2147483646 w 1367"/>
              <a:gd name="T21" fmla="*/ 2147483646 h 1150"/>
              <a:gd name="T22" fmla="*/ 2147483646 w 1367"/>
              <a:gd name="T23" fmla="*/ 2147483646 h 11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67"/>
              <a:gd name="T37" fmla="*/ 0 h 1150"/>
              <a:gd name="T38" fmla="*/ 1367 w 1367"/>
              <a:gd name="T39" fmla="*/ 1150 h 11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67" h="1150">
                <a:moveTo>
                  <a:pt x="210" y="101"/>
                </a:moveTo>
                <a:cubicBezTo>
                  <a:pt x="105" y="107"/>
                  <a:pt x="61" y="155"/>
                  <a:pt x="31" y="227"/>
                </a:cubicBezTo>
                <a:cubicBezTo>
                  <a:pt x="0" y="299"/>
                  <a:pt x="23" y="441"/>
                  <a:pt x="25" y="535"/>
                </a:cubicBezTo>
                <a:cubicBezTo>
                  <a:pt x="28" y="629"/>
                  <a:pt x="15" y="743"/>
                  <a:pt x="46" y="792"/>
                </a:cubicBezTo>
                <a:cubicBezTo>
                  <a:pt x="78" y="841"/>
                  <a:pt x="128" y="785"/>
                  <a:pt x="215" y="827"/>
                </a:cubicBezTo>
                <a:cubicBezTo>
                  <a:pt x="302" y="869"/>
                  <a:pt x="458" y="993"/>
                  <a:pt x="567" y="1044"/>
                </a:cubicBezTo>
                <a:cubicBezTo>
                  <a:pt x="677" y="1095"/>
                  <a:pt x="792" y="1150"/>
                  <a:pt x="873" y="1135"/>
                </a:cubicBezTo>
                <a:cubicBezTo>
                  <a:pt x="953" y="1120"/>
                  <a:pt x="1011" y="1064"/>
                  <a:pt x="1051" y="953"/>
                </a:cubicBezTo>
                <a:cubicBezTo>
                  <a:pt x="1092" y="842"/>
                  <a:pt x="1077" y="617"/>
                  <a:pt x="1115" y="469"/>
                </a:cubicBezTo>
                <a:cubicBezTo>
                  <a:pt x="1153" y="321"/>
                  <a:pt x="1367" y="134"/>
                  <a:pt x="1278" y="67"/>
                </a:cubicBezTo>
                <a:cubicBezTo>
                  <a:pt x="1189" y="0"/>
                  <a:pt x="760" y="61"/>
                  <a:pt x="582" y="67"/>
                </a:cubicBezTo>
                <a:cubicBezTo>
                  <a:pt x="404" y="73"/>
                  <a:pt x="287" y="94"/>
                  <a:pt x="210" y="101"/>
                </a:cubicBezTo>
                <a:close/>
              </a:path>
            </a:pathLst>
          </a:cu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911225" y="4681538"/>
            <a:ext cx="3216275" cy="1674812"/>
          </a:xfrm>
          <a:custGeom>
            <a:avLst/>
            <a:gdLst>
              <a:gd name="T0" fmla="*/ 2147483646 w 2026"/>
              <a:gd name="T1" fmla="*/ 2147483646 h 1055"/>
              <a:gd name="T2" fmla="*/ 2147483646 w 2026"/>
              <a:gd name="T3" fmla="*/ 2147483646 h 1055"/>
              <a:gd name="T4" fmla="*/ 2147483646 w 2026"/>
              <a:gd name="T5" fmla="*/ 2147483646 h 1055"/>
              <a:gd name="T6" fmla="*/ 2147483646 w 2026"/>
              <a:gd name="T7" fmla="*/ 2147483646 h 1055"/>
              <a:gd name="T8" fmla="*/ 2147483646 w 2026"/>
              <a:gd name="T9" fmla="*/ 2147483646 h 1055"/>
              <a:gd name="T10" fmla="*/ 2147483646 w 2026"/>
              <a:gd name="T11" fmla="*/ 2147483646 h 1055"/>
              <a:gd name="T12" fmla="*/ 2147483646 w 2026"/>
              <a:gd name="T13" fmla="*/ 2147483646 h 1055"/>
              <a:gd name="T14" fmla="*/ 2147483646 w 2026"/>
              <a:gd name="T15" fmla="*/ 2147483646 h 1055"/>
              <a:gd name="T16" fmla="*/ 2147483646 w 2026"/>
              <a:gd name="T17" fmla="*/ 2147483646 h 1055"/>
              <a:gd name="T18" fmla="*/ 2147483646 w 2026"/>
              <a:gd name="T19" fmla="*/ 2147483646 h 1055"/>
              <a:gd name="T20" fmla="*/ 2147483646 w 2026"/>
              <a:gd name="T21" fmla="*/ 2147483646 h 105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26"/>
              <a:gd name="T34" fmla="*/ 0 h 1055"/>
              <a:gd name="T35" fmla="*/ 2026 w 2026"/>
              <a:gd name="T36" fmla="*/ 1055 h 105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26" h="1055">
                <a:moveTo>
                  <a:pt x="136" y="462"/>
                </a:moveTo>
                <a:cubicBezTo>
                  <a:pt x="101" y="364"/>
                  <a:pt x="0" y="195"/>
                  <a:pt x="144" y="142"/>
                </a:cubicBezTo>
                <a:cubicBezTo>
                  <a:pt x="288" y="89"/>
                  <a:pt x="773" y="165"/>
                  <a:pt x="1000" y="142"/>
                </a:cubicBezTo>
                <a:cubicBezTo>
                  <a:pt x="1227" y="119"/>
                  <a:pt x="1346" y="0"/>
                  <a:pt x="1504" y="6"/>
                </a:cubicBezTo>
                <a:cubicBezTo>
                  <a:pt x="1662" y="12"/>
                  <a:pt x="1874" y="44"/>
                  <a:pt x="1950" y="176"/>
                </a:cubicBezTo>
                <a:cubicBezTo>
                  <a:pt x="2026" y="308"/>
                  <a:pt x="1997" y="658"/>
                  <a:pt x="1961" y="796"/>
                </a:cubicBezTo>
                <a:cubicBezTo>
                  <a:pt x="1925" y="934"/>
                  <a:pt x="1882" y="966"/>
                  <a:pt x="1736" y="1006"/>
                </a:cubicBezTo>
                <a:cubicBezTo>
                  <a:pt x="1590" y="1046"/>
                  <a:pt x="1252" y="1055"/>
                  <a:pt x="1088" y="1038"/>
                </a:cubicBezTo>
                <a:cubicBezTo>
                  <a:pt x="924" y="1021"/>
                  <a:pt x="820" y="975"/>
                  <a:pt x="752" y="902"/>
                </a:cubicBezTo>
                <a:cubicBezTo>
                  <a:pt x="684" y="829"/>
                  <a:pt x="783" y="671"/>
                  <a:pt x="680" y="598"/>
                </a:cubicBezTo>
                <a:cubicBezTo>
                  <a:pt x="577" y="525"/>
                  <a:pt x="249" y="490"/>
                  <a:pt x="136" y="462"/>
                </a:cubicBezTo>
                <a:close/>
              </a:path>
            </a:pathLst>
          </a:cu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graphicFrame>
        <p:nvGraphicFramePr>
          <p:cNvPr id="80" name="Object 2"/>
          <p:cNvGraphicFramePr>
            <a:graphicFrameLocks noChangeAspect="1"/>
          </p:cNvGraphicFramePr>
          <p:nvPr/>
        </p:nvGraphicFramePr>
        <p:xfrm>
          <a:off x="3473450" y="57150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Clip" r:id="rId3" imgW="1308100" imgH="1079500" progId="MS_ClipArt_Gallery.5">
                  <p:embed/>
                </p:oleObj>
              </mc:Choice>
              <mc:Fallback>
                <p:oleObj name="Clip" r:id="rId3" imgW="1308100" imgH="1079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57150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3"/>
          <p:cNvGraphicFramePr>
            <a:graphicFrameLocks noChangeAspect="1"/>
          </p:cNvGraphicFramePr>
          <p:nvPr/>
        </p:nvGraphicFramePr>
        <p:xfrm>
          <a:off x="2800350" y="5891213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Clip" r:id="rId5" imgW="1308100" imgH="1079500" progId="MS_ClipArt_Gallery.2">
                  <p:embed/>
                </p:oleObj>
              </mc:Choice>
              <mc:Fallback>
                <p:oleObj name="Clip" r:id="rId5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5891213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4"/>
          <p:cNvGraphicFramePr>
            <a:graphicFrameLocks noChangeAspect="1"/>
          </p:cNvGraphicFramePr>
          <p:nvPr/>
        </p:nvGraphicFramePr>
        <p:xfrm>
          <a:off x="1192213" y="4997450"/>
          <a:ext cx="4175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Clip" r:id="rId6" imgW="1308100" imgH="1079500" progId="MS_ClipArt_Gallery.2">
                  <p:embed/>
                </p:oleObj>
              </mc:Choice>
              <mc:Fallback>
                <p:oleObj name="Clip" r:id="rId6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4997450"/>
                        <a:ext cx="4175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Line 9"/>
          <p:cNvSpPr>
            <a:spLocks noChangeShapeType="1"/>
          </p:cNvSpPr>
          <p:nvPr/>
        </p:nvSpPr>
        <p:spPr bwMode="auto">
          <a:xfrm flipV="1">
            <a:off x="1806575" y="5135563"/>
            <a:ext cx="93663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84" name="Line 10"/>
          <p:cNvSpPr>
            <a:spLocks noChangeShapeType="1"/>
          </p:cNvSpPr>
          <p:nvPr/>
        </p:nvSpPr>
        <p:spPr bwMode="auto">
          <a:xfrm>
            <a:off x="2078038" y="5219700"/>
            <a:ext cx="633412" cy="347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85" name="Line 11"/>
          <p:cNvSpPr>
            <a:spLocks noChangeShapeType="1"/>
          </p:cNvSpPr>
          <p:nvPr/>
        </p:nvSpPr>
        <p:spPr bwMode="auto">
          <a:xfrm flipH="1">
            <a:off x="3203575" y="5178425"/>
            <a:ext cx="27940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pSp>
        <p:nvGrpSpPr>
          <p:cNvPr id="86" name="Group 12"/>
          <p:cNvGrpSpPr>
            <a:grpSpLocks/>
          </p:cNvGrpSpPr>
          <p:nvPr/>
        </p:nvGrpSpPr>
        <p:grpSpPr bwMode="auto">
          <a:xfrm>
            <a:off x="6561138" y="4921250"/>
            <a:ext cx="268287" cy="487363"/>
            <a:chOff x="3903" y="2225"/>
            <a:chExt cx="169" cy="307"/>
          </a:xfrm>
        </p:grpSpPr>
        <p:graphicFrame>
          <p:nvGraphicFramePr>
            <p:cNvPr id="87" name="Object 5"/>
            <p:cNvGraphicFramePr>
              <a:graphicFrameLocks noChangeAspect="1"/>
            </p:cNvGraphicFramePr>
            <p:nvPr/>
          </p:nvGraphicFramePr>
          <p:xfrm>
            <a:off x="3908" y="222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3" name="Clip" r:id="rId7" imgW="983255" imgH="1207724" progId="MS_ClipArt_Gallery.2">
                    <p:embed/>
                  </p:oleObj>
                </mc:Choice>
                <mc:Fallback>
                  <p:oleObj name="Clip" r:id="rId7" imgW="983255" imgH="1207724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222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Rectangle 14"/>
            <p:cNvSpPr>
              <a:spLocks noChangeArrowheads="1"/>
            </p:cNvSpPr>
            <p:nvPr/>
          </p:nvSpPr>
          <p:spPr bwMode="auto">
            <a:xfrm>
              <a:off x="3903" y="237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89" name="Line 15"/>
          <p:cNvSpPr>
            <a:spLocks noChangeShapeType="1"/>
          </p:cNvSpPr>
          <p:nvPr/>
        </p:nvSpPr>
        <p:spPr bwMode="auto">
          <a:xfrm>
            <a:off x="3062288" y="565943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90" name="Line 16"/>
          <p:cNvSpPr>
            <a:spLocks noChangeShapeType="1"/>
          </p:cNvSpPr>
          <p:nvPr/>
        </p:nvSpPr>
        <p:spPr bwMode="auto">
          <a:xfrm rot="5400000" flipH="1">
            <a:off x="3396456" y="5457032"/>
            <a:ext cx="6111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pSp>
        <p:nvGrpSpPr>
          <p:cNvPr id="91" name="Group 17"/>
          <p:cNvGrpSpPr>
            <a:grpSpLocks/>
          </p:cNvGrpSpPr>
          <p:nvPr/>
        </p:nvGrpSpPr>
        <p:grpSpPr bwMode="auto">
          <a:xfrm>
            <a:off x="3313113" y="4938713"/>
            <a:ext cx="501650" cy="234950"/>
            <a:chOff x="3600" y="219"/>
            <a:chExt cx="360" cy="175"/>
          </a:xfrm>
        </p:grpSpPr>
        <p:sp>
          <p:nvSpPr>
            <p:cNvPr id="92" name="Oval 1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93" name="Line 1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94" name="Line 2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95" name="Rectangle 2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96" name="Oval 2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grpSp>
          <p:nvGrpSpPr>
            <p:cNvPr id="97" name="Group 23"/>
            <p:cNvGrpSpPr>
              <a:grpSpLocks/>
            </p:cNvGrpSpPr>
            <p:nvPr/>
          </p:nvGrpSpPr>
          <p:grpSpPr bwMode="auto">
            <a:xfrm>
              <a:off x="3666" y="97"/>
              <a:ext cx="176" cy="49"/>
              <a:chOff x="2848" y="848"/>
              <a:chExt cx="140" cy="98"/>
            </a:xfrm>
          </p:grpSpPr>
          <p:sp>
            <p:nvSpPr>
              <p:cNvPr id="102" name="Line 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03" name="Line 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04" name="Line 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  <p:grpSp>
          <p:nvGrpSpPr>
            <p:cNvPr id="98" name="Group 27"/>
            <p:cNvGrpSpPr>
              <a:grpSpLocks/>
            </p:cNvGrpSpPr>
            <p:nvPr/>
          </p:nvGrpSpPr>
          <p:grpSpPr bwMode="auto">
            <a:xfrm flipV="1">
              <a:off x="3666" y="407"/>
              <a:ext cx="176" cy="49"/>
              <a:chOff x="2848" y="848"/>
              <a:chExt cx="140" cy="98"/>
            </a:xfrm>
          </p:grpSpPr>
          <p:sp>
            <p:nvSpPr>
              <p:cNvPr id="99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00" name="Line 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01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</p:grpSp>
      <p:grpSp>
        <p:nvGrpSpPr>
          <p:cNvPr id="105" name="Group 31"/>
          <p:cNvGrpSpPr>
            <a:grpSpLocks/>
          </p:cNvGrpSpPr>
          <p:nvPr/>
        </p:nvGrpSpPr>
        <p:grpSpPr bwMode="auto">
          <a:xfrm>
            <a:off x="2703513" y="5427663"/>
            <a:ext cx="500062" cy="233362"/>
            <a:chOff x="3600" y="219"/>
            <a:chExt cx="360" cy="175"/>
          </a:xfrm>
        </p:grpSpPr>
        <p:sp>
          <p:nvSpPr>
            <p:cNvPr id="106" name="Oval 3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7" name="Line 3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08" name="Line 3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09" name="Rectangle 3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10" name="Oval 3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grpSp>
          <p:nvGrpSpPr>
            <p:cNvPr id="111" name="Group 37"/>
            <p:cNvGrpSpPr>
              <a:grpSpLocks/>
            </p:cNvGrpSpPr>
            <p:nvPr/>
          </p:nvGrpSpPr>
          <p:grpSpPr bwMode="auto">
            <a:xfrm>
              <a:off x="3666" y="97"/>
              <a:ext cx="176" cy="49"/>
              <a:chOff x="2848" y="848"/>
              <a:chExt cx="140" cy="98"/>
            </a:xfrm>
          </p:grpSpPr>
          <p:sp>
            <p:nvSpPr>
              <p:cNvPr id="116" name="Line 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17" name="Line 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18" name="Line 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  <p:grpSp>
          <p:nvGrpSpPr>
            <p:cNvPr id="112" name="Group 41"/>
            <p:cNvGrpSpPr>
              <a:grpSpLocks/>
            </p:cNvGrpSpPr>
            <p:nvPr/>
          </p:nvGrpSpPr>
          <p:grpSpPr bwMode="auto">
            <a:xfrm flipV="1">
              <a:off x="3666" y="407"/>
              <a:ext cx="176" cy="49"/>
              <a:chOff x="2848" y="848"/>
              <a:chExt cx="140" cy="98"/>
            </a:xfrm>
          </p:grpSpPr>
          <p:sp>
            <p:nvSpPr>
              <p:cNvPr id="113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14" name="Line 4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15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</p:grpSp>
      <p:grpSp>
        <p:nvGrpSpPr>
          <p:cNvPr id="119" name="Group 45"/>
          <p:cNvGrpSpPr>
            <a:grpSpLocks/>
          </p:cNvGrpSpPr>
          <p:nvPr/>
        </p:nvGrpSpPr>
        <p:grpSpPr bwMode="auto">
          <a:xfrm>
            <a:off x="1760538" y="5051425"/>
            <a:ext cx="501650" cy="233363"/>
            <a:chOff x="3600" y="219"/>
            <a:chExt cx="360" cy="175"/>
          </a:xfrm>
        </p:grpSpPr>
        <p:sp>
          <p:nvSpPr>
            <p:cNvPr id="120" name="Oval 4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21" name="Line 4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22" name="Line 4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23" name="Rectangle 4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24" name="Oval 5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grpSp>
          <p:nvGrpSpPr>
            <p:cNvPr id="125" name="Group 51"/>
            <p:cNvGrpSpPr>
              <a:grpSpLocks/>
            </p:cNvGrpSpPr>
            <p:nvPr/>
          </p:nvGrpSpPr>
          <p:grpSpPr bwMode="auto">
            <a:xfrm>
              <a:off x="3666" y="97"/>
              <a:ext cx="176" cy="49"/>
              <a:chOff x="2848" y="848"/>
              <a:chExt cx="140" cy="98"/>
            </a:xfrm>
          </p:grpSpPr>
          <p:sp>
            <p:nvSpPr>
              <p:cNvPr id="130" name="Line 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31" name="Line 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32" name="Line 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  <p:grpSp>
          <p:nvGrpSpPr>
            <p:cNvPr id="126" name="Group 55"/>
            <p:cNvGrpSpPr>
              <a:grpSpLocks/>
            </p:cNvGrpSpPr>
            <p:nvPr/>
          </p:nvGrpSpPr>
          <p:grpSpPr bwMode="auto">
            <a:xfrm flipV="1">
              <a:off x="3666" y="407"/>
              <a:ext cx="176" cy="49"/>
              <a:chOff x="2848" y="848"/>
              <a:chExt cx="140" cy="98"/>
            </a:xfrm>
          </p:grpSpPr>
          <p:sp>
            <p:nvSpPr>
              <p:cNvPr id="127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28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29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</p:grpSp>
      <p:sp>
        <p:nvSpPr>
          <p:cNvPr id="133" name="Line 59"/>
          <p:cNvSpPr>
            <a:spLocks noChangeShapeType="1"/>
          </p:cNvSpPr>
          <p:nvPr/>
        </p:nvSpPr>
        <p:spPr bwMode="auto">
          <a:xfrm flipV="1">
            <a:off x="2263775" y="5075238"/>
            <a:ext cx="1016000" cy="141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34" name="Line 60"/>
          <p:cNvSpPr>
            <a:spLocks noChangeShapeType="1"/>
          </p:cNvSpPr>
          <p:nvPr/>
        </p:nvSpPr>
        <p:spPr bwMode="auto">
          <a:xfrm flipH="1" flipV="1">
            <a:off x="1552575" y="5189538"/>
            <a:ext cx="21590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aphicFrame>
        <p:nvGraphicFramePr>
          <p:cNvPr id="135" name="Object 6"/>
          <p:cNvGraphicFramePr>
            <a:graphicFrameLocks noChangeAspect="1"/>
          </p:cNvGraphicFramePr>
          <p:nvPr/>
        </p:nvGraphicFramePr>
        <p:xfrm>
          <a:off x="2266950" y="5776913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" name="Clip" r:id="rId9" imgW="1308100" imgH="1079500" progId="MS_ClipArt_Gallery.2">
                  <p:embed/>
                </p:oleObj>
              </mc:Choice>
              <mc:Fallback>
                <p:oleObj name="Clip" r:id="rId9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5776913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Line 62"/>
          <p:cNvSpPr>
            <a:spLocks noChangeShapeType="1"/>
          </p:cNvSpPr>
          <p:nvPr/>
        </p:nvSpPr>
        <p:spPr bwMode="auto">
          <a:xfrm flipH="1">
            <a:off x="2655888" y="5659438"/>
            <a:ext cx="2159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pSp>
        <p:nvGrpSpPr>
          <p:cNvPr id="137" name="Group 63"/>
          <p:cNvGrpSpPr>
            <a:grpSpLocks/>
          </p:cNvGrpSpPr>
          <p:nvPr/>
        </p:nvGrpSpPr>
        <p:grpSpPr bwMode="auto">
          <a:xfrm>
            <a:off x="5837238" y="4959350"/>
            <a:ext cx="268287" cy="487363"/>
            <a:chOff x="1887" y="1465"/>
            <a:chExt cx="169" cy="307"/>
          </a:xfrm>
        </p:grpSpPr>
        <p:graphicFrame>
          <p:nvGraphicFramePr>
            <p:cNvPr id="138" name="Object 7"/>
            <p:cNvGraphicFramePr>
              <a:graphicFrameLocks noChangeAspect="1"/>
            </p:cNvGraphicFramePr>
            <p:nvPr/>
          </p:nvGraphicFramePr>
          <p:xfrm>
            <a:off x="1892" y="146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5" name="Clip" r:id="rId10" imgW="983255" imgH="1207724" progId="MS_ClipArt_Gallery.2">
                    <p:embed/>
                  </p:oleObj>
                </mc:Choice>
                <mc:Fallback>
                  <p:oleObj name="Clip" r:id="rId10" imgW="983255" imgH="1207724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146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" name="Rectangle 65"/>
            <p:cNvSpPr>
              <a:spLocks noChangeArrowheads="1"/>
            </p:cNvSpPr>
            <p:nvPr/>
          </p:nvSpPr>
          <p:spPr bwMode="auto">
            <a:xfrm>
              <a:off x="1887" y="161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aphicFrame>
        <p:nvGraphicFramePr>
          <p:cNvPr id="140" name="Object 8"/>
          <p:cNvGraphicFramePr>
            <a:graphicFrameLocks noChangeAspect="1"/>
          </p:cNvGraphicFramePr>
          <p:nvPr/>
        </p:nvGraphicFramePr>
        <p:xfrm>
          <a:off x="5548313" y="5518150"/>
          <a:ext cx="4175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6" name="Clip" r:id="rId11" imgW="1308100" imgH="1079500" progId="MS_ClipArt_Gallery.2">
                  <p:embed/>
                </p:oleObj>
              </mc:Choice>
              <mc:Fallback>
                <p:oleObj name="Clip" r:id="rId11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3" y="5518150"/>
                        <a:ext cx="4175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" name="Line 67"/>
          <p:cNvSpPr>
            <a:spLocks noChangeShapeType="1"/>
          </p:cNvSpPr>
          <p:nvPr/>
        </p:nvSpPr>
        <p:spPr bwMode="auto">
          <a:xfrm flipH="1">
            <a:off x="5908675" y="5432425"/>
            <a:ext cx="63500" cy="277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aphicFrame>
        <p:nvGraphicFramePr>
          <p:cNvPr id="142" name="Object 9"/>
          <p:cNvGraphicFramePr>
            <a:graphicFrameLocks noChangeAspect="1"/>
          </p:cNvGraphicFramePr>
          <p:nvPr/>
        </p:nvGraphicFramePr>
        <p:xfrm>
          <a:off x="6831013" y="4832350"/>
          <a:ext cx="4175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Clip" r:id="rId12" imgW="1308100" imgH="1079500" progId="MS_ClipArt_Gallery.2">
                  <p:embed/>
                </p:oleObj>
              </mc:Choice>
              <mc:Fallback>
                <p:oleObj name="Clip" r:id="rId12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013" y="4832350"/>
                        <a:ext cx="4175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Line 69"/>
          <p:cNvSpPr>
            <a:spLocks noChangeShapeType="1"/>
          </p:cNvSpPr>
          <p:nvPr/>
        </p:nvSpPr>
        <p:spPr bwMode="auto">
          <a:xfrm flipH="1">
            <a:off x="6835775" y="5140325"/>
            <a:ext cx="152400" cy="239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pSp>
        <p:nvGrpSpPr>
          <p:cNvPr id="144" name="Group 70"/>
          <p:cNvGrpSpPr>
            <a:grpSpLocks/>
          </p:cNvGrpSpPr>
          <p:nvPr/>
        </p:nvGrpSpPr>
        <p:grpSpPr bwMode="auto">
          <a:xfrm>
            <a:off x="6269038" y="5429250"/>
            <a:ext cx="268287" cy="487363"/>
            <a:chOff x="3903" y="2225"/>
            <a:chExt cx="169" cy="307"/>
          </a:xfrm>
        </p:grpSpPr>
        <p:graphicFrame>
          <p:nvGraphicFramePr>
            <p:cNvPr id="145" name="Object 10"/>
            <p:cNvGraphicFramePr>
              <a:graphicFrameLocks noChangeAspect="1"/>
            </p:cNvGraphicFramePr>
            <p:nvPr/>
          </p:nvGraphicFramePr>
          <p:xfrm>
            <a:off x="3908" y="222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8" name="Clip" r:id="rId13" imgW="983255" imgH="1207724" progId="MS_ClipArt_Gallery.2">
                    <p:embed/>
                  </p:oleObj>
                </mc:Choice>
                <mc:Fallback>
                  <p:oleObj name="Clip" r:id="rId13" imgW="983255" imgH="1207724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222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" name="Rectangle 72"/>
            <p:cNvSpPr>
              <a:spLocks noChangeArrowheads="1"/>
            </p:cNvSpPr>
            <p:nvPr/>
          </p:nvSpPr>
          <p:spPr bwMode="auto">
            <a:xfrm>
              <a:off x="3903" y="237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aphicFrame>
        <p:nvGraphicFramePr>
          <p:cNvPr id="147" name="Object 11"/>
          <p:cNvGraphicFramePr>
            <a:graphicFrameLocks noChangeAspect="1"/>
          </p:cNvGraphicFramePr>
          <p:nvPr/>
        </p:nvGraphicFramePr>
        <p:xfrm>
          <a:off x="6610350" y="58547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" name="Clip" r:id="rId14" imgW="1308100" imgH="1079500" progId="MS_ClipArt_Gallery.5">
                  <p:embed/>
                </p:oleObj>
              </mc:Choice>
              <mc:Fallback>
                <p:oleObj name="Clip" r:id="rId14" imgW="1308100" imgH="1079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58547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Line 74"/>
          <p:cNvSpPr>
            <a:spLocks noChangeShapeType="1"/>
          </p:cNvSpPr>
          <p:nvPr/>
        </p:nvSpPr>
        <p:spPr bwMode="auto">
          <a:xfrm>
            <a:off x="6403975" y="5915025"/>
            <a:ext cx="241300" cy="163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49" name="Text Box 75"/>
          <p:cNvSpPr txBox="1">
            <a:spLocks noChangeArrowheads="1"/>
          </p:cNvSpPr>
          <p:nvPr/>
        </p:nvSpPr>
        <p:spPr bwMode="auto">
          <a:xfrm>
            <a:off x="2228850" y="6384925"/>
            <a:ext cx="1239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Comic Sans MS" charset="0"/>
              </a:rPr>
              <a:t>ARPAnet</a:t>
            </a:r>
          </a:p>
        </p:txBody>
      </p:sp>
      <p:sp>
        <p:nvSpPr>
          <p:cNvPr id="150" name="Text Box 76"/>
          <p:cNvSpPr txBox="1">
            <a:spLocks noChangeArrowheads="1"/>
          </p:cNvSpPr>
          <p:nvPr/>
        </p:nvSpPr>
        <p:spPr bwMode="auto">
          <a:xfrm>
            <a:off x="5581650" y="6372225"/>
            <a:ext cx="163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Comic Sans MS" charset="0"/>
              </a:rPr>
              <a:t>satellite net</a:t>
            </a:r>
          </a:p>
        </p:txBody>
      </p:sp>
    </p:spTree>
    <p:extLst>
      <p:ext uri="{BB962C8B-B14F-4D97-AF65-F5344CB8AC3E}">
        <p14:creationId xmlns:p14="http://schemas.microsoft.com/office/powerpoint/2010/main" val="63818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Heterogeneity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Where to handle heterogeneity?</a:t>
            </a:r>
          </a:p>
          <a:p>
            <a:pPr lvl="1"/>
            <a:r>
              <a:rPr lang="en-US" altLang="en-US" dirty="0"/>
              <a:t>Application process? End hosts? Packet switches?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Compatible process and host conventions</a:t>
            </a:r>
          </a:p>
          <a:p>
            <a:pPr lvl="1"/>
            <a:r>
              <a:rPr lang="en-US" altLang="en-US" dirty="0"/>
              <a:t>Obviate the need to support all combinations</a:t>
            </a:r>
          </a:p>
          <a:p>
            <a:r>
              <a:rPr lang="en-US" altLang="en-US" dirty="0">
                <a:ea typeface="ＭＳ Ｐゴシック" charset="-128"/>
              </a:rPr>
              <a:t>Retain the unique features of each network</a:t>
            </a:r>
          </a:p>
          <a:p>
            <a:pPr lvl="1"/>
            <a:r>
              <a:rPr lang="en-US" altLang="en-US" dirty="0"/>
              <a:t>Avoid changing the local network components</a:t>
            </a:r>
          </a:p>
          <a:p>
            <a:r>
              <a:rPr lang="en-US" altLang="en-US" dirty="0">
                <a:ea typeface="ＭＳ Ｐゴシック" charset="-128"/>
              </a:rPr>
              <a:t>Introduce the notion of a </a:t>
            </a:r>
            <a:r>
              <a:rPr lang="en-US" altLang="en-US" dirty="0" smtClean="0">
                <a:ea typeface="ＭＳ Ｐゴシック" charset="-128"/>
              </a:rPr>
              <a:t>gateway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Internetwork Layer and Gateways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457980"/>
            <a:ext cx="3035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Internetwork Layer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1457980"/>
            <a:ext cx="1494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Gateway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875472"/>
            <a:ext cx="4191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Internetwork appears as a single, uniform entity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Despite </a:t>
            </a:r>
            <a:r>
              <a:rPr lang="en-US" sz="2000" dirty="0"/>
              <a:t>the heterogeneity of the local networks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Network of </a:t>
            </a:r>
            <a:r>
              <a:rPr lang="en-US" sz="2000" dirty="0" smtClean="0"/>
              <a:t>networks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94630" y="1875472"/>
            <a:ext cx="36969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“Embed </a:t>
            </a:r>
            <a:r>
              <a:rPr lang="en-US" sz="2000" dirty="0"/>
              <a:t>internetwork packets in local packet format or extract </a:t>
            </a:r>
            <a:r>
              <a:rPr lang="en-US" sz="2000" dirty="0" smtClean="0"/>
              <a:t>them”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Route (at internetwork level) to next </a:t>
            </a:r>
            <a:r>
              <a:rPr lang="en-US" sz="2000" dirty="0" smtClean="0"/>
              <a:t>gateway</a:t>
            </a:r>
            <a:endParaRPr lang="en-US" sz="2000" dirty="0"/>
          </a:p>
        </p:txBody>
      </p:sp>
      <p:sp>
        <p:nvSpPr>
          <p:cNvPr id="93" name="Freeform 3"/>
          <p:cNvSpPr>
            <a:spLocks/>
          </p:cNvSpPr>
          <p:nvPr/>
        </p:nvSpPr>
        <p:spPr bwMode="auto">
          <a:xfrm>
            <a:off x="5526088" y="4546600"/>
            <a:ext cx="2170112" cy="1825625"/>
          </a:xfrm>
          <a:custGeom>
            <a:avLst/>
            <a:gdLst>
              <a:gd name="T0" fmla="*/ 2147483646 w 1367"/>
              <a:gd name="T1" fmla="*/ 2147483646 h 1150"/>
              <a:gd name="T2" fmla="*/ 2147483646 w 1367"/>
              <a:gd name="T3" fmla="*/ 2147483646 h 1150"/>
              <a:gd name="T4" fmla="*/ 2147483646 w 1367"/>
              <a:gd name="T5" fmla="*/ 2147483646 h 1150"/>
              <a:gd name="T6" fmla="*/ 2147483646 w 1367"/>
              <a:gd name="T7" fmla="*/ 2147483646 h 1150"/>
              <a:gd name="T8" fmla="*/ 2147483646 w 1367"/>
              <a:gd name="T9" fmla="*/ 2147483646 h 1150"/>
              <a:gd name="T10" fmla="*/ 2147483646 w 1367"/>
              <a:gd name="T11" fmla="*/ 2147483646 h 1150"/>
              <a:gd name="T12" fmla="*/ 2147483646 w 1367"/>
              <a:gd name="T13" fmla="*/ 2147483646 h 1150"/>
              <a:gd name="T14" fmla="*/ 2147483646 w 1367"/>
              <a:gd name="T15" fmla="*/ 2147483646 h 1150"/>
              <a:gd name="T16" fmla="*/ 2147483646 w 1367"/>
              <a:gd name="T17" fmla="*/ 2147483646 h 1150"/>
              <a:gd name="T18" fmla="*/ 2147483646 w 1367"/>
              <a:gd name="T19" fmla="*/ 2147483646 h 1150"/>
              <a:gd name="T20" fmla="*/ 2147483646 w 1367"/>
              <a:gd name="T21" fmla="*/ 2147483646 h 1150"/>
              <a:gd name="T22" fmla="*/ 2147483646 w 1367"/>
              <a:gd name="T23" fmla="*/ 2147483646 h 11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67"/>
              <a:gd name="T37" fmla="*/ 0 h 1150"/>
              <a:gd name="T38" fmla="*/ 1367 w 1367"/>
              <a:gd name="T39" fmla="*/ 1150 h 11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67" h="1150">
                <a:moveTo>
                  <a:pt x="210" y="101"/>
                </a:moveTo>
                <a:cubicBezTo>
                  <a:pt x="105" y="107"/>
                  <a:pt x="61" y="155"/>
                  <a:pt x="31" y="227"/>
                </a:cubicBezTo>
                <a:cubicBezTo>
                  <a:pt x="0" y="299"/>
                  <a:pt x="23" y="441"/>
                  <a:pt x="25" y="535"/>
                </a:cubicBezTo>
                <a:cubicBezTo>
                  <a:pt x="28" y="629"/>
                  <a:pt x="15" y="743"/>
                  <a:pt x="46" y="792"/>
                </a:cubicBezTo>
                <a:cubicBezTo>
                  <a:pt x="78" y="841"/>
                  <a:pt x="128" y="785"/>
                  <a:pt x="215" y="827"/>
                </a:cubicBezTo>
                <a:cubicBezTo>
                  <a:pt x="302" y="869"/>
                  <a:pt x="458" y="993"/>
                  <a:pt x="567" y="1044"/>
                </a:cubicBezTo>
                <a:cubicBezTo>
                  <a:pt x="677" y="1095"/>
                  <a:pt x="792" y="1150"/>
                  <a:pt x="873" y="1135"/>
                </a:cubicBezTo>
                <a:cubicBezTo>
                  <a:pt x="953" y="1120"/>
                  <a:pt x="1011" y="1064"/>
                  <a:pt x="1051" y="953"/>
                </a:cubicBezTo>
                <a:cubicBezTo>
                  <a:pt x="1092" y="842"/>
                  <a:pt x="1077" y="617"/>
                  <a:pt x="1115" y="469"/>
                </a:cubicBezTo>
                <a:cubicBezTo>
                  <a:pt x="1153" y="321"/>
                  <a:pt x="1367" y="134"/>
                  <a:pt x="1278" y="67"/>
                </a:cubicBezTo>
                <a:cubicBezTo>
                  <a:pt x="1189" y="0"/>
                  <a:pt x="760" y="61"/>
                  <a:pt x="582" y="67"/>
                </a:cubicBezTo>
                <a:cubicBezTo>
                  <a:pt x="404" y="73"/>
                  <a:pt x="287" y="94"/>
                  <a:pt x="210" y="101"/>
                </a:cubicBez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94" name="Freeform 4"/>
          <p:cNvSpPr>
            <a:spLocks/>
          </p:cNvSpPr>
          <p:nvPr/>
        </p:nvSpPr>
        <p:spPr bwMode="auto">
          <a:xfrm>
            <a:off x="1027113" y="4618038"/>
            <a:ext cx="3216275" cy="1674812"/>
          </a:xfrm>
          <a:custGeom>
            <a:avLst/>
            <a:gdLst>
              <a:gd name="T0" fmla="*/ 2147483646 w 2026"/>
              <a:gd name="T1" fmla="*/ 2147483646 h 1055"/>
              <a:gd name="T2" fmla="*/ 2147483646 w 2026"/>
              <a:gd name="T3" fmla="*/ 2147483646 h 1055"/>
              <a:gd name="T4" fmla="*/ 2147483646 w 2026"/>
              <a:gd name="T5" fmla="*/ 2147483646 h 1055"/>
              <a:gd name="T6" fmla="*/ 2147483646 w 2026"/>
              <a:gd name="T7" fmla="*/ 2147483646 h 1055"/>
              <a:gd name="T8" fmla="*/ 2147483646 w 2026"/>
              <a:gd name="T9" fmla="*/ 2147483646 h 1055"/>
              <a:gd name="T10" fmla="*/ 2147483646 w 2026"/>
              <a:gd name="T11" fmla="*/ 2147483646 h 1055"/>
              <a:gd name="T12" fmla="*/ 2147483646 w 2026"/>
              <a:gd name="T13" fmla="*/ 2147483646 h 1055"/>
              <a:gd name="T14" fmla="*/ 2147483646 w 2026"/>
              <a:gd name="T15" fmla="*/ 2147483646 h 1055"/>
              <a:gd name="T16" fmla="*/ 2147483646 w 2026"/>
              <a:gd name="T17" fmla="*/ 2147483646 h 1055"/>
              <a:gd name="T18" fmla="*/ 2147483646 w 2026"/>
              <a:gd name="T19" fmla="*/ 2147483646 h 1055"/>
              <a:gd name="T20" fmla="*/ 2147483646 w 2026"/>
              <a:gd name="T21" fmla="*/ 2147483646 h 105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26"/>
              <a:gd name="T34" fmla="*/ 0 h 1055"/>
              <a:gd name="T35" fmla="*/ 2026 w 2026"/>
              <a:gd name="T36" fmla="*/ 1055 h 105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26" h="1055">
                <a:moveTo>
                  <a:pt x="136" y="462"/>
                </a:moveTo>
                <a:cubicBezTo>
                  <a:pt x="101" y="364"/>
                  <a:pt x="0" y="195"/>
                  <a:pt x="144" y="142"/>
                </a:cubicBezTo>
                <a:cubicBezTo>
                  <a:pt x="288" y="89"/>
                  <a:pt x="773" y="165"/>
                  <a:pt x="1000" y="142"/>
                </a:cubicBezTo>
                <a:cubicBezTo>
                  <a:pt x="1227" y="119"/>
                  <a:pt x="1346" y="0"/>
                  <a:pt x="1504" y="6"/>
                </a:cubicBezTo>
                <a:cubicBezTo>
                  <a:pt x="1662" y="12"/>
                  <a:pt x="1874" y="44"/>
                  <a:pt x="1950" y="176"/>
                </a:cubicBezTo>
                <a:cubicBezTo>
                  <a:pt x="2026" y="308"/>
                  <a:pt x="1997" y="658"/>
                  <a:pt x="1961" y="796"/>
                </a:cubicBezTo>
                <a:cubicBezTo>
                  <a:pt x="1925" y="934"/>
                  <a:pt x="1882" y="966"/>
                  <a:pt x="1736" y="1006"/>
                </a:cubicBezTo>
                <a:cubicBezTo>
                  <a:pt x="1590" y="1046"/>
                  <a:pt x="1252" y="1055"/>
                  <a:pt x="1088" y="1038"/>
                </a:cubicBezTo>
                <a:cubicBezTo>
                  <a:pt x="924" y="1021"/>
                  <a:pt x="820" y="975"/>
                  <a:pt x="752" y="902"/>
                </a:cubicBezTo>
                <a:cubicBezTo>
                  <a:pt x="684" y="829"/>
                  <a:pt x="783" y="671"/>
                  <a:pt x="680" y="598"/>
                </a:cubicBezTo>
                <a:cubicBezTo>
                  <a:pt x="577" y="525"/>
                  <a:pt x="249" y="490"/>
                  <a:pt x="136" y="462"/>
                </a:cubicBezTo>
                <a:close/>
              </a:path>
            </a:pathLst>
          </a:cu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graphicFrame>
        <p:nvGraphicFramePr>
          <p:cNvPr id="95" name="Object 2"/>
          <p:cNvGraphicFramePr>
            <a:graphicFrameLocks noChangeAspect="1"/>
          </p:cNvGraphicFramePr>
          <p:nvPr/>
        </p:nvGraphicFramePr>
        <p:xfrm>
          <a:off x="3589338" y="56388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4" name="Clip" r:id="rId3" imgW="1308100" imgH="1079500" progId="MS_ClipArt_Gallery.5">
                  <p:embed/>
                </p:oleObj>
              </mc:Choice>
              <mc:Fallback>
                <p:oleObj name="Clip" r:id="rId3" imgW="1308100" imgH="1079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56388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3"/>
          <p:cNvGraphicFramePr>
            <a:graphicFrameLocks noChangeAspect="1"/>
          </p:cNvGraphicFramePr>
          <p:nvPr/>
        </p:nvGraphicFramePr>
        <p:xfrm>
          <a:off x="2916238" y="5815013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5" name="Clip" r:id="rId5" imgW="1308100" imgH="1079500" progId="MS_ClipArt_Gallery.2">
                  <p:embed/>
                </p:oleObj>
              </mc:Choice>
              <mc:Fallback>
                <p:oleObj name="Clip" r:id="rId5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815013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Line 7"/>
          <p:cNvSpPr>
            <a:spLocks noChangeShapeType="1"/>
          </p:cNvSpPr>
          <p:nvPr/>
        </p:nvSpPr>
        <p:spPr bwMode="auto">
          <a:xfrm flipV="1">
            <a:off x="1922463" y="5059363"/>
            <a:ext cx="93662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98" name="Line 8"/>
          <p:cNvSpPr>
            <a:spLocks noChangeShapeType="1"/>
          </p:cNvSpPr>
          <p:nvPr/>
        </p:nvSpPr>
        <p:spPr bwMode="auto">
          <a:xfrm>
            <a:off x="2193925" y="5143500"/>
            <a:ext cx="633413" cy="347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99" name="Line 9"/>
          <p:cNvSpPr>
            <a:spLocks noChangeShapeType="1"/>
          </p:cNvSpPr>
          <p:nvPr/>
        </p:nvSpPr>
        <p:spPr bwMode="auto">
          <a:xfrm flipH="1">
            <a:off x="3319463" y="5102225"/>
            <a:ext cx="27940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pSp>
        <p:nvGrpSpPr>
          <p:cNvPr id="100" name="Group 10"/>
          <p:cNvGrpSpPr>
            <a:grpSpLocks/>
          </p:cNvGrpSpPr>
          <p:nvPr/>
        </p:nvGrpSpPr>
        <p:grpSpPr bwMode="auto">
          <a:xfrm>
            <a:off x="6677025" y="4845050"/>
            <a:ext cx="268288" cy="487363"/>
            <a:chOff x="3903" y="2225"/>
            <a:chExt cx="169" cy="307"/>
          </a:xfrm>
        </p:grpSpPr>
        <p:graphicFrame>
          <p:nvGraphicFramePr>
            <p:cNvPr id="101" name="Object 4"/>
            <p:cNvGraphicFramePr>
              <a:graphicFrameLocks noChangeAspect="1"/>
            </p:cNvGraphicFramePr>
            <p:nvPr/>
          </p:nvGraphicFramePr>
          <p:xfrm>
            <a:off x="3908" y="222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6" name="Clip" r:id="rId6" imgW="983255" imgH="1207724" progId="MS_ClipArt_Gallery.2">
                    <p:embed/>
                  </p:oleObj>
                </mc:Choice>
                <mc:Fallback>
                  <p:oleObj name="Clip" r:id="rId6" imgW="983255" imgH="1207724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222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" name="Rectangle 12"/>
            <p:cNvSpPr>
              <a:spLocks noChangeArrowheads="1"/>
            </p:cNvSpPr>
            <p:nvPr/>
          </p:nvSpPr>
          <p:spPr bwMode="auto">
            <a:xfrm>
              <a:off x="3903" y="237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3178175" y="558323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04" name="Line 14"/>
          <p:cNvSpPr>
            <a:spLocks noChangeShapeType="1"/>
          </p:cNvSpPr>
          <p:nvPr/>
        </p:nvSpPr>
        <p:spPr bwMode="auto">
          <a:xfrm rot="5400000" flipH="1">
            <a:off x="3512344" y="5380832"/>
            <a:ext cx="6111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pSp>
        <p:nvGrpSpPr>
          <p:cNvPr id="105" name="Group 15"/>
          <p:cNvGrpSpPr>
            <a:grpSpLocks/>
          </p:cNvGrpSpPr>
          <p:nvPr/>
        </p:nvGrpSpPr>
        <p:grpSpPr bwMode="auto">
          <a:xfrm>
            <a:off x="3429000" y="4862513"/>
            <a:ext cx="501650" cy="234950"/>
            <a:chOff x="3600" y="219"/>
            <a:chExt cx="360" cy="175"/>
          </a:xfrm>
        </p:grpSpPr>
        <p:sp>
          <p:nvSpPr>
            <p:cNvPr id="106" name="Oval 1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7" name="Line 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08" name="Line 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09" name="Rectangle 1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10" name="Oval 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grpSp>
          <p:nvGrpSpPr>
            <p:cNvPr id="111" name="Group 21"/>
            <p:cNvGrpSpPr>
              <a:grpSpLocks/>
            </p:cNvGrpSpPr>
            <p:nvPr/>
          </p:nvGrpSpPr>
          <p:grpSpPr bwMode="auto">
            <a:xfrm>
              <a:off x="3666" y="97"/>
              <a:ext cx="176" cy="49"/>
              <a:chOff x="2848" y="848"/>
              <a:chExt cx="140" cy="98"/>
            </a:xfrm>
          </p:grpSpPr>
          <p:sp>
            <p:nvSpPr>
              <p:cNvPr id="116" name="Line 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17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18" name="Line 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  <p:grpSp>
          <p:nvGrpSpPr>
            <p:cNvPr id="112" name="Group 25"/>
            <p:cNvGrpSpPr>
              <a:grpSpLocks/>
            </p:cNvGrpSpPr>
            <p:nvPr/>
          </p:nvGrpSpPr>
          <p:grpSpPr bwMode="auto">
            <a:xfrm flipV="1">
              <a:off x="3666" y="407"/>
              <a:ext cx="176" cy="49"/>
              <a:chOff x="2848" y="848"/>
              <a:chExt cx="140" cy="98"/>
            </a:xfrm>
          </p:grpSpPr>
          <p:sp>
            <p:nvSpPr>
              <p:cNvPr id="113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14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15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</p:grpSp>
      <p:grpSp>
        <p:nvGrpSpPr>
          <p:cNvPr id="119" name="Group 29"/>
          <p:cNvGrpSpPr>
            <a:grpSpLocks/>
          </p:cNvGrpSpPr>
          <p:nvPr/>
        </p:nvGrpSpPr>
        <p:grpSpPr bwMode="auto">
          <a:xfrm>
            <a:off x="2819400" y="5351463"/>
            <a:ext cx="500063" cy="233362"/>
            <a:chOff x="3600" y="219"/>
            <a:chExt cx="360" cy="175"/>
          </a:xfrm>
        </p:grpSpPr>
        <p:sp>
          <p:nvSpPr>
            <p:cNvPr id="120" name="Oval 3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21" name="Line 3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22" name="Line 3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24" name="Oval 3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grpSp>
          <p:nvGrpSpPr>
            <p:cNvPr id="125" name="Group 35"/>
            <p:cNvGrpSpPr>
              <a:grpSpLocks/>
            </p:cNvGrpSpPr>
            <p:nvPr/>
          </p:nvGrpSpPr>
          <p:grpSpPr bwMode="auto">
            <a:xfrm>
              <a:off x="3666" y="97"/>
              <a:ext cx="176" cy="49"/>
              <a:chOff x="2848" y="848"/>
              <a:chExt cx="140" cy="98"/>
            </a:xfrm>
          </p:grpSpPr>
          <p:sp>
            <p:nvSpPr>
              <p:cNvPr id="130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31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32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  <p:grpSp>
          <p:nvGrpSpPr>
            <p:cNvPr id="126" name="Group 39"/>
            <p:cNvGrpSpPr>
              <a:grpSpLocks/>
            </p:cNvGrpSpPr>
            <p:nvPr/>
          </p:nvGrpSpPr>
          <p:grpSpPr bwMode="auto">
            <a:xfrm flipV="1">
              <a:off x="3666" y="407"/>
              <a:ext cx="176" cy="49"/>
              <a:chOff x="2848" y="848"/>
              <a:chExt cx="140" cy="98"/>
            </a:xfrm>
          </p:grpSpPr>
          <p:sp>
            <p:nvSpPr>
              <p:cNvPr id="127" name="Line 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28" name="Line 4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29" name="Line 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</p:grpSp>
      <p:grpSp>
        <p:nvGrpSpPr>
          <p:cNvPr id="133" name="Group 43"/>
          <p:cNvGrpSpPr>
            <a:grpSpLocks/>
          </p:cNvGrpSpPr>
          <p:nvPr/>
        </p:nvGrpSpPr>
        <p:grpSpPr bwMode="auto">
          <a:xfrm>
            <a:off x="1876425" y="4975225"/>
            <a:ext cx="501650" cy="233363"/>
            <a:chOff x="3600" y="219"/>
            <a:chExt cx="360" cy="175"/>
          </a:xfrm>
        </p:grpSpPr>
        <p:sp>
          <p:nvSpPr>
            <p:cNvPr id="134" name="Oval 4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35" name="Line 4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36" name="Line 4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37" name="Rectangle 4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38" name="Oval 4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grpSp>
          <p:nvGrpSpPr>
            <p:cNvPr id="139" name="Group 49"/>
            <p:cNvGrpSpPr>
              <a:grpSpLocks/>
            </p:cNvGrpSpPr>
            <p:nvPr/>
          </p:nvGrpSpPr>
          <p:grpSpPr bwMode="auto">
            <a:xfrm>
              <a:off x="3666" y="97"/>
              <a:ext cx="176" cy="49"/>
              <a:chOff x="2848" y="848"/>
              <a:chExt cx="140" cy="98"/>
            </a:xfrm>
          </p:grpSpPr>
          <p:sp>
            <p:nvSpPr>
              <p:cNvPr id="144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45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46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  <p:grpSp>
          <p:nvGrpSpPr>
            <p:cNvPr id="140" name="Group 53"/>
            <p:cNvGrpSpPr>
              <a:grpSpLocks/>
            </p:cNvGrpSpPr>
            <p:nvPr/>
          </p:nvGrpSpPr>
          <p:grpSpPr bwMode="auto">
            <a:xfrm flipV="1">
              <a:off x="3666" y="407"/>
              <a:ext cx="176" cy="49"/>
              <a:chOff x="2848" y="848"/>
              <a:chExt cx="140" cy="98"/>
            </a:xfrm>
          </p:grpSpPr>
          <p:sp>
            <p:nvSpPr>
              <p:cNvPr id="141" name="Line 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42" name="Line 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43" name="Line 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</p:grpSp>
      <p:sp>
        <p:nvSpPr>
          <p:cNvPr id="147" name="Line 57"/>
          <p:cNvSpPr>
            <a:spLocks noChangeShapeType="1"/>
          </p:cNvSpPr>
          <p:nvPr/>
        </p:nvSpPr>
        <p:spPr bwMode="auto">
          <a:xfrm flipV="1">
            <a:off x="2379663" y="4999038"/>
            <a:ext cx="1016000" cy="141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48" name="Line 58"/>
          <p:cNvSpPr>
            <a:spLocks noChangeShapeType="1"/>
          </p:cNvSpPr>
          <p:nvPr/>
        </p:nvSpPr>
        <p:spPr bwMode="auto">
          <a:xfrm flipH="1" flipV="1">
            <a:off x="1668463" y="5113338"/>
            <a:ext cx="21590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aphicFrame>
        <p:nvGraphicFramePr>
          <p:cNvPr id="149" name="Object 5"/>
          <p:cNvGraphicFramePr>
            <a:graphicFrameLocks noChangeAspect="1"/>
          </p:cNvGraphicFramePr>
          <p:nvPr/>
        </p:nvGraphicFramePr>
        <p:xfrm>
          <a:off x="2382838" y="5700713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" name="Clip" r:id="rId8" imgW="1308100" imgH="1079500" progId="MS_ClipArt_Gallery.2">
                  <p:embed/>
                </p:oleObj>
              </mc:Choice>
              <mc:Fallback>
                <p:oleObj name="Clip" r:id="rId8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5700713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Line 60"/>
          <p:cNvSpPr>
            <a:spLocks noChangeShapeType="1"/>
          </p:cNvSpPr>
          <p:nvPr/>
        </p:nvSpPr>
        <p:spPr bwMode="auto">
          <a:xfrm flipH="1">
            <a:off x="2771775" y="5583238"/>
            <a:ext cx="2159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pSp>
        <p:nvGrpSpPr>
          <p:cNvPr id="151" name="Group 61"/>
          <p:cNvGrpSpPr>
            <a:grpSpLocks/>
          </p:cNvGrpSpPr>
          <p:nvPr/>
        </p:nvGrpSpPr>
        <p:grpSpPr bwMode="auto">
          <a:xfrm>
            <a:off x="5953125" y="4883150"/>
            <a:ext cx="268288" cy="487363"/>
            <a:chOff x="1887" y="1465"/>
            <a:chExt cx="169" cy="307"/>
          </a:xfrm>
        </p:grpSpPr>
        <p:graphicFrame>
          <p:nvGraphicFramePr>
            <p:cNvPr id="152" name="Object 6"/>
            <p:cNvGraphicFramePr>
              <a:graphicFrameLocks noChangeAspect="1"/>
            </p:cNvGraphicFramePr>
            <p:nvPr/>
          </p:nvGraphicFramePr>
          <p:xfrm>
            <a:off x="1892" y="146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8" name="Clip" r:id="rId9" imgW="983255" imgH="1207724" progId="MS_ClipArt_Gallery.2">
                    <p:embed/>
                  </p:oleObj>
                </mc:Choice>
                <mc:Fallback>
                  <p:oleObj name="Clip" r:id="rId9" imgW="983255" imgH="1207724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146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" name="Rectangle 63"/>
            <p:cNvSpPr>
              <a:spLocks noChangeArrowheads="1"/>
            </p:cNvSpPr>
            <p:nvPr/>
          </p:nvSpPr>
          <p:spPr bwMode="auto">
            <a:xfrm>
              <a:off x="1887" y="161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aphicFrame>
        <p:nvGraphicFramePr>
          <p:cNvPr id="154" name="Object 7"/>
          <p:cNvGraphicFramePr>
            <a:graphicFrameLocks noChangeAspect="1"/>
          </p:cNvGraphicFramePr>
          <p:nvPr/>
        </p:nvGraphicFramePr>
        <p:xfrm>
          <a:off x="5664200" y="5441950"/>
          <a:ext cx="41751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9" name="Clip" r:id="rId10" imgW="1308100" imgH="1079500" progId="MS_ClipArt_Gallery.2">
                  <p:embed/>
                </p:oleObj>
              </mc:Choice>
              <mc:Fallback>
                <p:oleObj name="Clip" r:id="rId10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5441950"/>
                        <a:ext cx="41751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Line 65"/>
          <p:cNvSpPr>
            <a:spLocks noChangeShapeType="1"/>
          </p:cNvSpPr>
          <p:nvPr/>
        </p:nvSpPr>
        <p:spPr bwMode="auto">
          <a:xfrm flipH="1">
            <a:off x="6024563" y="5356225"/>
            <a:ext cx="63500" cy="277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56" name="Line 66"/>
          <p:cNvSpPr>
            <a:spLocks noChangeShapeType="1"/>
          </p:cNvSpPr>
          <p:nvPr/>
        </p:nvSpPr>
        <p:spPr bwMode="auto">
          <a:xfrm flipH="1">
            <a:off x="6951663" y="5064125"/>
            <a:ext cx="152400" cy="239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pSp>
        <p:nvGrpSpPr>
          <p:cNvPr id="157" name="Group 67"/>
          <p:cNvGrpSpPr>
            <a:grpSpLocks/>
          </p:cNvGrpSpPr>
          <p:nvPr/>
        </p:nvGrpSpPr>
        <p:grpSpPr bwMode="auto">
          <a:xfrm>
            <a:off x="6384925" y="5353050"/>
            <a:ext cx="268288" cy="487363"/>
            <a:chOff x="3903" y="2225"/>
            <a:chExt cx="169" cy="307"/>
          </a:xfrm>
        </p:grpSpPr>
        <p:graphicFrame>
          <p:nvGraphicFramePr>
            <p:cNvPr id="158" name="Object 8"/>
            <p:cNvGraphicFramePr>
              <a:graphicFrameLocks noChangeAspect="1"/>
            </p:cNvGraphicFramePr>
            <p:nvPr/>
          </p:nvGraphicFramePr>
          <p:xfrm>
            <a:off x="3908" y="222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0" name="Clip" r:id="rId11" imgW="983255" imgH="1207724" progId="MS_ClipArt_Gallery.2">
                    <p:embed/>
                  </p:oleObj>
                </mc:Choice>
                <mc:Fallback>
                  <p:oleObj name="Clip" r:id="rId11" imgW="983255" imgH="1207724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222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" name="Rectangle 69"/>
            <p:cNvSpPr>
              <a:spLocks noChangeArrowheads="1"/>
            </p:cNvSpPr>
            <p:nvPr/>
          </p:nvSpPr>
          <p:spPr bwMode="auto">
            <a:xfrm>
              <a:off x="3903" y="237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aphicFrame>
        <p:nvGraphicFramePr>
          <p:cNvPr id="160" name="Object 9"/>
          <p:cNvGraphicFramePr>
            <a:graphicFrameLocks noChangeAspect="1"/>
          </p:cNvGraphicFramePr>
          <p:nvPr/>
        </p:nvGraphicFramePr>
        <p:xfrm>
          <a:off x="6726238" y="57785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" name="Clip" r:id="rId12" imgW="1308100" imgH="1079500" progId="MS_ClipArt_Gallery.5">
                  <p:embed/>
                </p:oleObj>
              </mc:Choice>
              <mc:Fallback>
                <p:oleObj name="Clip" r:id="rId12" imgW="1308100" imgH="1079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57785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" name="Line 71"/>
          <p:cNvSpPr>
            <a:spLocks noChangeShapeType="1"/>
          </p:cNvSpPr>
          <p:nvPr/>
        </p:nvSpPr>
        <p:spPr bwMode="auto">
          <a:xfrm>
            <a:off x="6519863" y="5838825"/>
            <a:ext cx="241300" cy="163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62" name="Text Box 72"/>
          <p:cNvSpPr txBox="1">
            <a:spLocks noChangeArrowheads="1"/>
          </p:cNvSpPr>
          <p:nvPr/>
        </p:nvSpPr>
        <p:spPr bwMode="auto">
          <a:xfrm>
            <a:off x="2344738" y="6308725"/>
            <a:ext cx="1239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Comic Sans MS" charset="0"/>
              </a:rPr>
              <a:t>ARPAnet</a:t>
            </a:r>
          </a:p>
        </p:txBody>
      </p:sp>
      <p:sp>
        <p:nvSpPr>
          <p:cNvPr id="163" name="Text Box 73"/>
          <p:cNvSpPr txBox="1">
            <a:spLocks noChangeArrowheads="1"/>
          </p:cNvSpPr>
          <p:nvPr/>
        </p:nvSpPr>
        <p:spPr bwMode="auto">
          <a:xfrm>
            <a:off x="5697538" y="6296025"/>
            <a:ext cx="163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Comic Sans MS" charset="0"/>
              </a:rPr>
              <a:t>satellite net</a:t>
            </a:r>
          </a:p>
        </p:txBody>
      </p:sp>
      <p:sp>
        <p:nvSpPr>
          <p:cNvPr id="164" name="Rectangle 74"/>
          <p:cNvSpPr>
            <a:spLocks noChangeArrowheads="1"/>
          </p:cNvSpPr>
          <p:nvPr/>
        </p:nvSpPr>
        <p:spPr bwMode="auto">
          <a:xfrm>
            <a:off x="4367213" y="4335463"/>
            <a:ext cx="317500" cy="698500"/>
          </a:xfrm>
          <a:prstGeom prst="rect">
            <a:avLst/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 charset="0"/>
            </a:endParaRPr>
          </a:p>
        </p:txBody>
      </p:sp>
      <p:sp>
        <p:nvSpPr>
          <p:cNvPr id="165" name="Line 75"/>
          <p:cNvSpPr>
            <a:spLocks noChangeShapeType="1"/>
          </p:cNvSpPr>
          <p:nvPr/>
        </p:nvSpPr>
        <p:spPr bwMode="auto">
          <a:xfrm flipV="1">
            <a:off x="3916363" y="4833938"/>
            <a:ext cx="444500" cy="141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66" name="Line 76"/>
          <p:cNvSpPr>
            <a:spLocks noChangeShapeType="1"/>
          </p:cNvSpPr>
          <p:nvPr/>
        </p:nvSpPr>
        <p:spPr bwMode="auto">
          <a:xfrm>
            <a:off x="4995863" y="4784725"/>
            <a:ext cx="939800" cy="430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67" name="Rectangle 78"/>
          <p:cNvSpPr>
            <a:spLocks noChangeArrowheads="1"/>
          </p:cNvSpPr>
          <p:nvPr/>
        </p:nvSpPr>
        <p:spPr bwMode="auto">
          <a:xfrm>
            <a:off x="4684713" y="4335463"/>
            <a:ext cx="317500" cy="6985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 charset="0"/>
            </a:endParaRPr>
          </a:p>
        </p:txBody>
      </p:sp>
      <p:sp>
        <p:nvSpPr>
          <p:cNvPr id="168" name="Text Box 79"/>
          <p:cNvSpPr txBox="1">
            <a:spLocks noChangeArrowheads="1"/>
          </p:cNvSpPr>
          <p:nvPr/>
        </p:nvSpPr>
        <p:spPr bwMode="auto">
          <a:xfrm>
            <a:off x="4122738" y="505142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Comic Sans MS" charset="0"/>
              </a:rPr>
              <a:t>gateway</a:t>
            </a:r>
          </a:p>
        </p:txBody>
      </p:sp>
      <p:sp>
        <p:nvSpPr>
          <p:cNvPr id="169" name="Rectangle 80"/>
          <p:cNvSpPr>
            <a:spLocks noChangeArrowheads="1"/>
          </p:cNvSpPr>
          <p:nvPr/>
        </p:nvSpPr>
        <p:spPr bwMode="auto">
          <a:xfrm>
            <a:off x="4367213" y="4335463"/>
            <a:ext cx="635000" cy="7112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 charset="0"/>
            </a:endParaRPr>
          </a:p>
        </p:txBody>
      </p:sp>
      <p:graphicFrame>
        <p:nvGraphicFramePr>
          <p:cNvPr id="170" name="Object 10"/>
          <p:cNvGraphicFramePr>
            <a:graphicFrameLocks noChangeAspect="1"/>
          </p:cNvGraphicFramePr>
          <p:nvPr/>
        </p:nvGraphicFramePr>
        <p:xfrm>
          <a:off x="6946900" y="4756150"/>
          <a:ext cx="41751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Clip" r:id="rId13" imgW="1308100" imgH="1079500" progId="MS_ClipArt_Gallery.2">
                  <p:embed/>
                </p:oleObj>
              </mc:Choice>
              <mc:Fallback>
                <p:oleObj name="Clip" r:id="rId13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4756150"/>
                        <a:ext cx="41751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1"/>
          <p:cNvGraphicFramePr>
            <a:graphicFrameLocks noChangeAspect="1"/>
          </p:cNvGraphicFramePr>
          <p:nvPr/>
        </p:nvGraphicFramePr>
        <p:xfrm>
          <a:off x="1308100" y="4921250"/>
          <a:ext cx="41751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Clip" r:id="rId14" imgW="1308100" imgH="1079500" progId="MS_ClipArt_Gallery.2">
                  <p:embed/>
                </p:oleObj>
              </mc:Choice>
              <mc:Fallback>
                <p:oleObj name="Clip" r:id="rId14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4921250"/>
                        <a:ext cx="41751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" name="Group 85"/>
          <p:cNvGrpSpPr>
            <a:grpSpLocks/>
          </p:cNvGrpSpPr>
          <p:nvPr/>
        </p:nvGrpSpPr>
        <p:grpSpPr bwMode="auto">
          <a:xfrm>
            <a:off x="1257300" y="3573463"/>
            <a:ext cx="6413500" cy="1117600"/>
            <a:chOff x="672" y="1984"/>
            <a:chExt cx="4040" cy="704"/>
          </a:xfrm>
        </p:grpSpPr>
        <p:sp>
          <p:nvSpPr>
            <p:cNvPr id="173" name="Rectangle 86"/>
            <p:cNvSpPr>
              <a:spLocks noChangeArrowheads="1"/>
            </p:cNvSpPr>
            <p:nvPr/>
          </p:nvSpPr>
          <p:spPr bwMode="auto">
            <a:xfrm>
              <a:off x="672" y="2032"/>
              <a:ext cx="4040" cy="19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0066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74" name="Rectangle 87"/>
            <p:cNvSpPr>
              <a:spLocks noChangeArrowheads="1"/>
            </p:cNvSpPr>
            <p:nvPr/>
          </p:nvSpPr>
          <p:spPr bwMode="auto">
            <a:xfrm>
              <a:off x="752" y="2000"/>
              <a:ext cx="168" cy="688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75" name="Rectangle 88"/>
            <p:cNvSpPr>
              <a:spLocks noChangeArrowheads="1"/>
            </p:cNvSpPr>
            <p:nvPr/>
          </p:nvSpPr>
          <p:spPr bwMode="auto">
            <a:xfrm>
              <a:off x="4304" y="1984"/>
              <a:ext cx="168" cy="688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76" name="Rectangle 89"/>
            <p:cNvSpPr>
              <a:spLocks noChangeArrowheads="1"/>
            </p:cNvSpPr>
            <p:nvPr/>
          </p:nvSpPr>
          <p:spPr bwMode="auto">
            <a:xfrm>
              <a:off x="2624" y="2024"/>
              <a:ext cx="432" cy="200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9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Kinds of Identifiers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2252"/>
              </p:ext>
            </p:extLst>
          </p:nvPr>
        </p:nvGraphicFramePr>
        <p:xfrm>
          <a:off x="457200" y="1335088"/>
          <a:ext cx="8458200" cy="5030787"/>
        </p:xfrm>
        <a:graphic>
          <a:graphicData uri="http://schemas.openxmlformats.org/drawingml/2006/table">
            <a:tbl>
              <a:tblPr/>
              <a:tblGrid>
                <a:gridCol w="1295400"/>
                <a:gridCol w="2514600"/>
                <a:gridCol w="2362200"/>
                <a:gridCol w="2286000"/>
              </a:tblGrid>
              <a:tr h="506413"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7A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Host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7A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IP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7A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MAC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7A00"/>
                    </a:solidFill>
                  </a:tcPr>
                </a:tc>
              </a:tr>
              <a:tr h="874712"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www.cs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.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E2E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jhu.edu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E2E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E2E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128.112.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7.156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E2E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00-15-C5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49-04-A9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</a:tr>
              <a:tr h="914399"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Hierarchical, human readable, variable 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Hierarchical, machine readable, 32 bits (in IPv4)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Flat, machine readable, 48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</a:tr>
              <a:tr h="506413"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Read by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Humans, hosts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IP routers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Switches in 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</a:tr>
              <a:tr h="1354137"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C5C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Allocation, top-level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Domain, assigned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by registrar (e.g., for .edu)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Variable-length prefixes, assigned by ICANN, RIR, or ISP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Fixed-sized blocks, assigned by IEEE to vendors (e.g., Dell)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</a:tr>
              <a:tr h="874712"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Allocation, low-level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Host name, local administrator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Interface, by DHCP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or an administrator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Interface, by vendor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Internetwork Packet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38437"/>
            <a:ext cx="7886700" cy="3738563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Internetwork header in standard format</a:t>
            </a:r>
          </a:p>
          <a:p>
            <a:pPr lvl="1"/>
            <a:r>
              <a:rPr lang="en-US" altLang="en-US" dirty="0"/>
              <a:t>Interpreted by the gateways and end hosts</a:t>
            </a:r>
          </a:p>
          <a:p>
            <a:r>
              <a:rPr lang="en-US" altLang="en-US" dirty="0">
                <a:ea typeface="ＭＳ Ｐゴシック" charset="-128"/>
              </a:rPr>
              <a:t>Source and destination addresses</a:t>
            </a:r>
          </a:p>
          <a:p>
            <a:pPr lvl="1"/>
            <a:r>
              <a:rPr lang="en-US" altLang="en-US" dirty="0"/>
              <a:t>Uniformly and uniquely identify every host</a:t>
            </a:r>
          </a:p>
          <a:p>
            <a:r>
              <a:rPr lang="en-US" altLang="en-US" dirty="0">
                <a:ea typeface="ＭＳ Ｐゴシック" charset="-128"/>
              </a:rPr>
              <a:t>Ensure proper sequencing of the data</a:t>
            </a:r>
          </a:p>
          <a:p>
            <a:pPr lvl="1"/>
            <a:r>
              <a:rPr lang="en-US" altLang="en-US" dirty="0"/>
              <a:t>Include a sequence number and byte count</a:t>
            </a:r>
          </a:p>
          <a:p>
            <a:r>
              <a:rPr lang="en-US" altLang="en-US" dirty="0">
                <a:ea typeface="ＭＳ Ｐゴシック" charset="-128"/>
              </a:rPr>
              <a:t>Enable detection of corrupted text</a:t>
            </a:r>
          </a:p>
          <a:p>
            <a:pPr lvl="1"/>
            <a:r>
              <a:rPr lang="en-US" altLang="en-US" dirty="0"/>
              <a:t>Checksum for an end-to-end check on the </a:t>
            </a:r>
            <a:r>
              <a:rPr lang="en-US" altLang="en-US" dirty="0" smtClean="0"/>
              <a:t>text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60</a:t>
            </a:fld>
            <a:endParaRPr 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238250" y="1989138"/>
            <a:ext cx="855663" cy="59055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Arial" charset="0"/>
              </a:rPr>
              <a:t>local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Arial" charset="0"/>
              </a:rPr>
              <a:t>header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897563" y="2000250"/>
            <a:ext cx="615950" cy="59055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Arial" charset="0"/>
              </a:rPr>
              <a:t>text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Arial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502400" y="1993900"/>
            <a:ext cx="1103313" cy="59055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Arial" charset="0"/>
              </a:rPr>
              <a:t>checksum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Arial" charset="0"/>
            </a:endParaRPr>
          </a:p>
        </p:txBody>
      </p:sp>
      <p:grpSp>
        <p:nvGrpSpPr>
          <p:cNvPr id="19" name="Group 37"/>
          <p:cNvGrpSpPr>
            <a:grpSpLocks/>
          </p:cNvGrpSpPr>
          <p:nvPr/>
        </p:nvGrpSpPr>
        <p:grpSpPr bwMode="auto">
          <a:xfrm>
            <a:off x="2098675" y="1987550"/>
            <a:ext cx="3789363" cy="590550"/>
            <a:chOff x="1322" y="772"/>
            <a:chExt cx="2387" cy="372"/>
          </a:xfrm>
        </p:grpSpPr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1322" y="772"/>
              <a:ext cx="594" cy="3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source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address</a:t>
              </a: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1915" y="772"/>
              <a:ext cx="594" cy="3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dest.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address</a:t>
              </a: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2514" y="772"/>
              <a:ext cx="353" cy="3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seq.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#</a:t>
              </a: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2860" y="772"/>
              <a:ext cx="449" cy="3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byte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count</a:t>
              </a: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3306" y="772"/>
              <a:ext cx="403" cy="3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flag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field</a:t>
              </a:r>
            </a:p>
          </p:txBody>
        </p:sp>
      </p:grpSp>
      <p:sp>
        <p:nvSpPr>
          <p:cNvPr id="25" name="AutoShape 40"/>
          <p:cNvSpPr>
            <a:spLocks/>
          </p:cNvSpPr>
          <p:nvPr/>
        </p:nvSpPr>
        <p:spPr bwMode="auto">
          <a:xfrm rot="16200000">
            <a:off x="3899694" y="-84931"/>
            <a:ext cx="95250" cy="3697288"/>
          </a:xfrm>
          <a:prstGeom prst="rightBracket">
            <a:avLst>
              <a:gd name="adj" fmla="val 32347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 charset="0"/>
            </a:endParaRPr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2455863" y="1247775"/>
            <a:ext cx="303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  <a:t>internetwork header</a:t>
            </a:r>
          </a:p>
        </p:txBody>
      </p:sp>
    </p:spTree>
    <p:extLst>
      <p:ext uri="{BB962C8B-B14F-4D97-AF65-F5344CB8AC3E}">
        <p14:creationId xmlns:p14="http://schemas.microsoft.com/office/powerpoint/2010/main" val="17376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Process-Level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>
                <a:ea typeface="ＭＳ Ｐゴシック" charset="-128"/>
              </a:rPr>
              <a:t>Enable pairs of processes to communicate</a:t>
            </a:r>
          </a:p>
          <a:p>
            <a:pPr lvl="1"/>
            <a:r>
              <a:rPr lang="en-US" altLang="en-US" sz="2800" dirty="0"/>
              <a:t>Full duplex</a:t>
            </a:r>
          </a:p>
          <a:p>
            <a:pPr lvl="1"/>
            <a:r>
              <a:rPr lang="en-US" altLang="en-US" sz="2800" dirty="0"/>
              <a:t>Unbounded but finite-length messages</a:t>
            </a:r>
          </a:p>
          <a:p>
            <a:pPr lvl="1"/>
            <a:r>
              <a:rPr lang="en-US" altLang="en-US" sz="2800" dirty="0"/>
              <a:t>E.g., keystrokes or a file</a:t>
            </a:r>
          </a:p>
          <a:p>
            <a:r>
              <a:rPr lang="en-US" altLang="en-US" sz="3200" dirty="0">
                <a:ea typeface="ＭＳ Ｐゴシック" charset="-128"/>
              </a:rPr>
              <a:t>Key ideas</a:t>
            </a:r>
          </a:p>
          <a:p>
            <a:pPr lvl="1"/>
            <a:r>
              <a:rPr lang="en-US" altLang="en-US" sz="2800" dirty="0"/>
              <a:t>Port numbers to (de)multiplex packets</a:t>
            </a:r>
          </a:p>
          <a:p>
            <a:pPr lvl="1"/>
            <a:r>
              <a:rPr lang="en-US" altLang="en-US" sz="2800" dirty="0"/>
              <a:t>Breaking messages into segments</a:t>
            </a:r>
          </a:p>
          <a:p>
            <a:pPr lvl="1"/>
            <a:r>
              <a:rPr lang="en-US" altLang="en-US" sz="2800" dirty="0"/>
              <a:t>Sequence numbers and reassembly</a:t>
            </a:r>
          </a:p>
          <a:p>
            <a:pPr lvl="1"/>
            <a:r>
              <a:rPr lang="en-US" altLang="en-US" sz="2800" dirty="0"/>
              <a:t>Retransmission and duplicate detection</a:t>
            </a:r>
          </a:p>
          <a:p>
            <a:pPr lvl="1"/>
            <a:r>
              <a:rPr lang="en-US" altLang="en-US" sz="2800" dirty="0"/>
              <a:t>Window-based flow </a:t>
            </a:r>
            <a:r>
              <a:rPr lang="en-US" altLang="en-US" sz="2800" dirty="0" smtClean="0"/>
              <a:t>control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3200" dirty="0">
                <a:ea typeface="ＭＳ Ｐゴシック" charset="-128"/>
              </a:rPr>
              <a:t>What did they get right?</a:t>
            </a:r>
          </a:p>
          <a:p>
            <a:pPr lvl="1"/>
            <a:r>
              <a:rPr lang="en-US" altLang="en-US" sz="2800" dirty="0"/>
              <a:t>Which ideas were key to the </a:t>
            </a:r>
            <a:r>
              <a:rPr lang="en-US" altLang="en-US" sz="2800" dirty="0" smtClean="0"/>
              <a:t>Internet’</a:t>
            </a:r>
            <a:r>
              <a:rPr lang="en-US" altLang="ja-JP" sz="2800" dirty="0" smtClean="0"/>
              <a:t>s </a:t>
            </a:r>
            <a:r>
              <a:rPr lang="en-US" altLang="ja-JP" sz="2800" dirty="0"/>
              <a:t>success?</a:t>
            </a:r>
          </a:p>
          <a:p>
            <a:pPr lvl="1"/>
            <a:r>
              <a:rPr lang="en-US" altLang="en-US" sz="2800" dirty="0"/>
              <a:t>Which decisions still seem right today?</a:t>
            </a:r>
          </a:p>
          <a:p>
            <a:r>
              <a:rPr lang="en-US" altLang="en-US" sz="3200" dirty="0">
                <a:ea typeface="ＭＳ Ｐゴシック" charset="-128"/>
              </a:rPr>
              <a:t>What did they miss?</a:t>
            </a:r>
          </a:p>
          <a:p>
            <a:pPr lvl="1"/>
            <a:r>
              <a:rPr lang="en-US" altLang="en-US" sz="2800" dirty="0"/>
              <a:t>Which ideas had to be added later?</a:t>
            </a:r>
          </a:p>
          <a:p>
            <a:pPr lvl="1"/>
            <a:r>
              <a:rPr lang="en-US" altLang="en-US" sz="2800" dirty="0"/>
              <a:t>Which decisions seem wrong in hindsight?</a:t>
            </a:r>
          </a:p>
          <a:p>
            <a:r>
              <a:rPr lang="en-US" altLang="en-US" sz="3200" dirty="0">
                <a:ea typeface="ＭＳ Ｐゴシック" charset="-128"/>
              </a:rPr>
              <a:t>What would you do in a clean-slate design?</a:t>
            </a:r>
          </a:p>
          <a:p>
            <a:pPr lvl="1"/>
            <a:r>
              <a:rPr lang="en-US" altLang="en-US" sz="2800" dirty="0"/>
              <a:t>If your goal </a:t>
            </a:r>
            <a:r>
              <a:rPr lang="en-US" altLang="en-US" sz="2800" dirty="0" smtClean="0"/>
              <a:t>wasn’</a:t>
            </a:r>
            <a:r>
              <a:rPr lang="en-US" altLang="ja-JP" sz="2800" dirty="0" smtClean="0"/>
              <a:t>t </a:t>
            </a:r>
            <a:r>
              <a:rPr lang="en-US" altLang="ja-JP" sz="2800" dirty="0"/>
              <a:t>to support communication between disparate packet-switched networks</a:t>
            </a:r>
          </a:p>
          <a:p>
            <a:pPr lvl="1"/>
            <a:r>
              <a:rPr lang="en-US" altLang="en-US" sz="2800" dirty="0"/>
              <a:t>Would you do anything </a:t>
            </a:r>
            <a:r>
              <a:rPr lang="en-US" altLang="en-US" sz="2800" dirty="0" smtClean="0"/>
              <a:t>differently</a:t>
            </a:r>
            <a:r>
              <a:rPr lang="en-US" altLang="en-US" sz="28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4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27237"/>
            <a:ext cx="7886700" cy="1325563"/>
          </a:xfrm>
        </p:spPr>
        <p:txBody>
          <a:bodyPr/>
          <a:lstStyle/>
          <a:p>
            <a:pPr algn="ctr"/>
            <a:r>
              <a:rPr lang="en-US" altLang="ja-JP" dirty="0"/>
              <a:t>End-to-End Arguments </a:t>
            </a:r>
            <a:br>
              <a:rPr lang="en-US" altLang="ja-JP" dirty="0"/>
            </a:br>
            <a:r>
              <a:rPr lang="en-US" altLang="ja-JP" dirty="0"/>
              <a:t>in System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170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(ACM Trans. on Computer Systems, November 1984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J. </a:t>
            </a:r>
            <a:r>
              <a:rPr lang="en-US" sz="2400" dirty="0" err="1">
                <a:solidFill>
                  <a:schemeClr val="tx1"/>
                </a:solidFill>
              </a:rPr>
              <a:t>Saltzer</a:t>
            </a:r>
            <a:r>
              <a:rPr lang="en-US" sz="2400" dirty="0">
                <a:solidFill>
                  <a:schemeClr val="tx1"/>
                </a:solidFill>
              </a:rPr>
              <a:t>, D. Reed, and D. </a:t>
            </a:r>
            <a:r>
              <a:rPr lang="en-US" sz="2400" dirty="0" smtClean="0">
                <a:solidFill>
                  <a:schemeClr val="tx1"/>
                </a:solidFill>
              </a:rPr>
              <a:t>Clark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End-to-End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Operations should occur only at the end points</a:t>
            </a:r>
          </a:p>
          <a:p>
            <a:r>
              <a:rPr lang="is-IS" altLang="en-US" dirty="0" smtClean="0">
                <a:ea typeface="ＭＳ Ｐゴシック" charset="-128"/>
              </a:rPr>
              <a:t>… </a:t>
            </a:r>
            <a:r>
              <a:rPr lang="en-US" altLang="en-US" dirty="0" smtClean="0">
                <a:ea typeface="ＭＳ Ｐゴシック" charset="-128"/>
              </a:rPr>
              <a:t>unless </a:t>
            </a:r>
            <a:r>
              <a:rPr lang="en-US" altLang="en-US" dirty="0">
                <a:ea typeface="ＭＳ Ｐゴシック" charset="-128"/>
              </a:rPr>
              <a:t>needed for performance optimization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64</a:t>
            </a:fld>
            <a:endParaRPr lang="en-US"/>
          </a:p>
        </p:txBody>
      </p:sp>
      <p:pic>
        <p:nvPicPr>
          <p:cNvPr id="26" name="Picture 2" descr="j0285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3200400"/>
            <a:ext cx="18240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 descr="j0285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94513" y="3200400"/>
            <a:ext cx="18240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loud"/>
          <p:cNvSpPr>
            <a:spLocks noChangeAspect="1" noEditPoints="1" noChangeArrowheads="1"/>
          </p:cNvSpPr>
          <p:nvPr/>
        </p:nvSpPr>
        <p:spPr bwMode="auto">
          <a:xfrm>
            <a:off x="3389313" y="2971800"/>
            <a:ext cx="2743200" cy="1838325"/>
          </a:xfrm>
          <a:custGeom>
            <a:avLst/>
            <a:gdLst>
              <a:gd name="T0" fmla="*/ 137241661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76132987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027113" y="4648200"/>
            <a:ext cx="457200" cy="609600"/>
          </a:xfrm>
          <a:prstGeom prst="flowChartMagneticDisk">
            <a:avLst/>
          </a:prstGeom>
          <a:solidFill>
            <a:srgbClr val="777777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 charset="0"/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8266113" y="4724400"/>
            <a:ext cx="457200" cy="609600"/>
          </a:xfrm>
          <a:prstGeom prst="flowChartMagneticDisk">
            <a:avLst/>
          </a:prstGeom>
          <a:solidFill>
            <a:srgbClr val="777777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 charset="0"/>
            </a:endParaRPr>
          </a:p>
        </p:txBody>
      </p:sp>
      <p:pic>
        <p:nvPicPr>
          <p:cNvPr id="31" name="Picture 9" descr="0xx1z3fp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5200650"/>
            <a:ext cx="10191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10"/>
          <p:cNvGrpSpPr>
            <a:grpSpLocks/>
          </p:cNvGrpSpPr>
          <p:nvPr/>
        </p:nvGrpSpPr>
        <p:grpSpPr bwMode="auto">
          <a:xfrm>
            <a:off x="1331913" y="2743200"/>
            <a:ext cx="1447800" cy="990600"/>
            <a:chOff x="672" y="2256"/>
            <a:chExt cx="912" cy="624"/>
          </a:xfrm>
        </p:grpSpPr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V="1">
              <a:off x="672" y="2880"/>
              <a:ext cx="9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960" y="225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charset="0"/>
                  <a:ea typeface="ＭＳ Ｐゴシック" charset="-128"/>
                  <a:cs typeface="Arial" charset="0"/>
                </a:rPr>
                <a:t>2</a:t>
              </a:r>
            </a:p>
          </p:txBody>
        </p:sp>
      </p:grpSp>
      <p:grpSp>
        <p:nvGrpSpPr>
          <p:cNvPr id="35" name="Group 13"/>
          <p:cNvGrpSpPr>
            <a:grpSpLocks/>
          </p:cNvGrpSpPr>
          <p:nvPr/>
        </p:nvGrpSpPr>
        <p:grpSpPr bwMode="auto">
          <a:xfrm>
            <a:off x="6818313" y="2743200"/>
            <a:ext cx="1447800" cy="990600"/>
            <a:chOff x="4128" y="2256"/>
            <a:chExt cx="912" cy="624"/>
          </a:xfrm>
        </p:grpSpPr>
        <p:sp>
          <p:nvSpPr>
            <p:cNvPr id="36" name="Line 14"/>
            <p:cNvSpPr>
              <a:spLocks noChangeShapeType="1"/>
            </p:cNvSpPr>
            <p:nvPr/>
          </p:nvSpPr>
          <p:spPr bwMode="auto">
            <a:xfrm flipV="1">
              <a:off x="4128" y="2880"/>
              <a:ext cx="9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4608" y="225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charset="0"/>
                  <a:ea typeface="ＭＳ Ｐゴシック" charset="-128"/>
                  <a:cs typeface="Arial" charset="0"/>
                </a:rPr>
                <a:t>4</a:t>
              </a:r>
            </a:p>
          </p:txBody>
        </p:sp>
      </p:grpSp>
      <p:grpSp>
        <p:nvGrpSpPr>
          <p:cNvPr id="38" name="Group 16"/>
          <p:cNvGrpSpPr>
            <a:grpSpLocks/>
          </p:cNvGrpSpPr>
          <p:nvPr/>
        </p:nvGrpSpPr>
        <p:grpSpPr bwMode="auto">
          <a:xfrm>
            <a:off x="8494713" y="3886200"/>
            <a:ext cx="573087" cy="685800"/>
            <a:chOff x="5184" y="2976"/>
            <a:chExt cx="361" cy="432"/>
          </a:xfrm>
        </p:grpSpPr>
        <p:sp>
          <p:nvSpPr>
            <p:cNvPr id="39" name="Line 17"/>
            <p:cNvSpPr>
              <a:spLocks noChangeShapeType="1"/>
            </p:cNvSpPr>
            <p:nvPr/>
          </p:nvSpPr>
          <p:spPr bwMode="auto">
            <a:xfrm flipH="1">
              <a:off x="5184" y="2976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5280" y="302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charset="0"/>
                  <a:ea typeface="ＭＳ Ｐゴシック" charset="-128"/>
                  <a:cs typeface="Arial" charset="0"/>
                </a:rPr>
                <a:t>5</a:t>
              </a:r>
            </a:p>
          </p:txBody>
        </p:sp>
      </p:grpSp>
      <p:grpSp>
        <p:nvGrpSpPr>
          <p:cNvPr id="41" name="Group 19"/>
          <p:cNvGrpSpPr>
            <a:grpSpLocks/>
          </p:cNvGrpSpPr>
          <p:nvPr/>
        </p:nvGrpSpPr>
        <p:grpSpPr bwMode="auto">
          <a:xfrm>
            <a:off x="2855913" y="3733800"/>
            <a:ext cx="3886200" cy="595313"/>
            <a:chOff x="1632" y="2880"/>
            <a:chExt cx="2448" cy="375"/>
          </a:xfrm>
        </p:grpSpPr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1632" y="2880"/>
              <a:ext cx="24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2736" y="2928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charset="0"/>
                  <a:ea typeface="ＭＳ Ｐゴシック" charset="-128"/>
                  <a:cs typeface="Arial" charset="0"/>
                </a:rPr>
                <a:t>3</a:t>
              </a:r>
            </a:p>
          </p:txBody>
        </p:sp>
      </p:grpSp>
      <p:grpSp>
        <p:nvGrpSpPr>
          <p:cNvPr id="44" name="Group 22"/>
          <p:cNvGrpSpPr>
            <a:grpSpLocks/>
          </p:cNvGrpSpPr>
          <p:nvPr/>
        </p:nvGrpSpPr>
        <p:grpSpPr bwMode="auto">
          <a:xfrm>
            <a:off x="722313" y="3886200"/>
            <a:ext cx="533400" cy="685800"/>
            <a:chOff x="288" y="2976"/>
            <a:chExt cx="336" cy="432"/>
          </a:xfrm>
        </p:grpSpPr>
        <p:sp>
          <p:nvSpPr>
            <p:cNvPr id="45" name="Line 23"/>
            <p:cNvSpPr>
              <a:spLocks noChangeShapeType="1"/>
            </p:cNvSpPr>
            <p:nvPr/>
          </p:nvSpPr>
          <p:spPr bwMode="auto">
            <a:xfrm flipH="1" flipV="1">
              <a:off x="624" y="2976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288" y="302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charset="0"/>
                  <a:ea typeface="ＭＳ Ｐゴシック" charset="-128"/>
                  <a:cs typeface="Arial" charset="0"/>
                </a:rPr>
                <a:t>1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770856" y="5845314"/>
            <a:ext cx="59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Many things can go wrong: disk errors, software errors, hardware errors, communication errors, …</a:t>
            </a:r>
          </a:p>
        </p:txBody>
      </p:sp>
    </p:spTree>
    <p:extLst>
      <p:ext uri="{BB962C8B-B14F-4D97-AF65-F5344CB8AC3E}">
        <p14:creationId xmlns:p14="http://schemas.microsoft.com/office/powerpoint/2010/main" val="3727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7025"/>
            <a:ext cx="7886700" cy="4727575"/>
          </a:xfrm>
        </p:spPr>
        <p:txBody>
          <a:bodyPr>
            <a:normAutofit/>
          </a:bodyPr>
          <a:lstStyle/>
          <a:p>
            <a:r>
              <a:rPr lang="en-US" dirty="0"/>
              <a:t>Put functionality at each hop</a:t>
            </a:r>
          </a:p>
          <a:p>
            <a:pPr lvl="1"/>
            <a:r>
              <a:rPr lang="en-US" dirty="0"/>
              <a:t>All applications pay the price</a:t>
            </a:r>
          </a:p>
          <a:p>
            <a:pPr lvl="1"/>
            <a:r>
              <a:rPr lang="en-US" dirty="0"/>
              <a:t>End systems still need to check for </a:t>
            </a:r>
            <a:r>
              <a:rPr lang="en-US" dirty="0" smtClean="0"/>
              <a:t>errors</a:t>
            </a:r>
          </a:p>
          <a:p>
            <a:pPr lvl="1"/>
            <a:endParaRPr lang="en-US" dirty="0"/>
          </a:p>
          <a:p>
            <a:r>
              <a:rPr lang="en-US" dirty="0"/>
              <a:t>Place functionality only at the ends</a:t>
            </a:r>
          </a:p>
          <a:p>
            <a:pPr lvl="1"/>
            <a:r>
              <a:rPr lang="en-US" dirty="0"/>
              <a:t>Slower error detection</a:t>
            </a:r>
          </a:p>
          <a:p>
            <a:pPr lvl="1"/>
            <a:r>
              <a:rPr lang="en-US" dirty="0"/>
              <a:t>End-to-end retransmission wastes </a:t>
            </a:r>
            <a:r>
              <a:rPr lang="en-US" dirty="0" smtClean="0"/>
              <a:t>bandwidth</a:t>
            </a:r>
          </a:p>
          <a:p>
            <a:pPr lvl="1"/>
            <a:endParaRPr lang="en-US" dirty="0"/>
          </a:p>
          <a:p>
            <a:r>
              <a:rPr lang="en-US" dirty="0"/>
              <a:t>Compromise solution?</a:t>
            </a:r>
          </a:p>
          <a:p>
            <a:pPr lvl="1"/>
            <a:r>
              <a:rPr lang="en-US" dirty="0"/>
              <a:t>Reliable end-to-end transport protocol (TCP)</a:t>
            </a:r>
          </a:p>
          <a:p>
            <a:pPr lvl="1"/>
            <a:r>
              <a:rPr lang="en-US" dirty="0"/>
              <a:t>Plus file checksums to detect file-system errors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When should the network support a function anyway?</a:t>
            </a:r>
          </a:p>
          <a:p>
            <a:pPr lvl="1"/>
            <a:r>
              <a:rPr lang="en-US" altLang="en-US" dirty="0"/>
              <a:t>E.g., link-layer retransmission in wireless networks?</a:t>
            </a:r>
          </a:p>
          <a:p>
            <a:r>
              <a:rPr lang="en-US" altLang="en-US" dirty="0">
                <a:ea typeface="ＭＳ Ｐゴシック" charset="-128"/>
              </a:rPr>
              <a:t>Who’</a:t>
            </a:r>
            <a:r>
              <a:rPr lang="en-US" altLang="ja-JP" dirty="0"/>
              <a:t>s interests are served by the e2e argument?</a:t>
            </a:r>
          </a:p>
          <a:p>
            <a:r>
              <a:rPr lang="en-US" altLang="en-US" dirty="0">
                <a:ea typeface="ＭＳ Ｐゴシック" charset="-128"/>
              </a:rPr>
              <a:t>How does a network operator influence the network without violating the e2e argument?</a:t>
            </a:r>
          </a:p>
          <a:p>
            <a:r>
              <a:rPr lang="en-US" altLang="en-US" dirty="0">
                <a:ea typeface="ＭＳ Ｐゴシック" charset="-128"/>
              </a:rPr>
              <a:t>Does the design of IP and TCP make it </a:t>
            </a:r>
            <a:r>
              <a:rPr lang="en-US" altLang="en-US" i="1" dirty="0">
                <a:ea typeface="ＭＳ Ｐゴシック" charset="-128"/>
              </a:rPr>
              <a:t>hard</a:t>
            </a:r>
            <a:r>
              <a:rPr lang="en-US" altLang="en-US" dirty="0">
                <a:ea typeface="ＭＳ Ｐゴシック" charset="-128"/>
              </a:rPr>
              <a:t> to violate the e2e argument?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dirty="0" err="1"/>
              <a:t>middlebox</a:t>
            </a:r>
            <a:r>
              <a:rPr lang="en-US" altLang="en-US" dirty="0"/>
              <a:t> functionality like NATs, firewalls, proxies</a:t>
            </a:r>
          </a:p>
          <a:p>
            <a:r>
              <a:rPr lang="en-US" altLang="en-US" dirty="0">
                <a:ea typeface="ＭＳ Ｐゴシック" charset="-128"/>
              </a:rPr>
              <a:t>Should the e2e argument apply to routing</a:t>
            </a:r>
            <a:r>
              <a:rPr lang="en-US" altLang="en-US" dirty="0" smtClean="0">
                <a:ea typeface="ＭＳ Ｐゴシック" charset="-128"/>
              </a:rPr>
              <a:t>?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4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Host’s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29000"/>
            <a:ext cx="7886700" cy="29003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Who am I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Hard-wired</a:t>
            </a:r>
            <a:r>
              <a:rPr lang="en-US" dirty="0"/>
              <a:t>: MAC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Static </a:t>
            </a:r>
            <a:r>
              <a:rPr lang="en-US" dirty="0"/>
              <a:t>configuration: IP interface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learned: IP address configured by </a:t>
            </a:r>
            <a:r>
              <a:rPr lang="en-US" dirty="0" smtClean="0"/>
              <a:t>DHCP</a:t>
            </a:r>
          </a:p>
          <a:p>
            <a:r>
              <a:rPr lang="en-US" dirty="0" smtClean="0"/>
              <a:t>Who </a:t>
            </a:r>
            <a:r>
              <a:rPr lang="en-US" dirty="0"/>
              <a:t>are you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Hard-wired</a:t>
            </a:r>
            <a:r>
              <a:rPr lang="en-US" dirty="0"/>
              <a:t>: IP address in a URL, or in the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looked up: ARP or DNS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09588" y="1295400"/>
            <a:ext cx="8329612" cy="2032000"/>
            <a:chOff x="509588" y="1447800"/>
            <a:chExt cx="8329612" cy="2032000"/>
          </a:xfrm>
        </p:grpSpPr>
        <p:pic>
          <p:nvPicPr>
            <p:cNvPr id="16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650" y="1447800"/>
              <a:ext cx="120015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1447800"/>
              <a:ext cx="1387475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Straight Connector 11"/>
            <p:cNvCxnSpPr>
              <a:cxnSpLocks noChangeShapeType="1"/>
            </p:cNvCxnSpPr>
            <p:nvPr/>
          </p:nvCxnSpPr>
          <p:spPr bwMode="auto">
            <a:xfrm>
              <a:off x="5638800" y="2438400"/>
              <a:ext cx="1219200" cy="15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13"/>
            <p:cNvCxnSpPr>
              <a:cxnSpLocks noChangeShapeType="1"/>
            </p:cNvCxnSpPr>
            <p:nvPr/>
          </p:nvCxnSpPr>
          <p:spPr bwMode="auto">
            <a:xfrm>
              <a:off x="2819400" y="2438400"/>
              <a:ext cx="1219200" cy="15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17"/>
            <p:cNvSpPr txBox="1">
              <a:spLocks noChangeArrowheads="1"/>
            </p:cNvSpPr>
            <p:nvPr/>
          </p:nvSpPr>
          <p:spPr bwMode="auto">
            <a:xfrm>
              <a:off x="509588" y="2190750"/>
              <a:ext cx="5572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me</a:t>
              </a:r>
            </a:p>
          </p:txBody>
        </p:sp>
        <p:sp>
          <p:nvSpPr>
            <p:cNvPr id="22" name="TextBox 18"/>
            <p:cNvSpPr txBox="1">
              <a:spLocks noChangeArrowheads="1"/>
            </p:cNvSpPr>
            <p:nvPr/>
          </p:nvSpPr>
          <p:spPr bwMode="auto">
            <a:xfrm>
              <a:off x="8197850" y="2266950"/>
              <a:ext cx="6413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you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2057400" y="2286000"/>
              <a:ext cx="762000" cy="304800"/>
            </a:xfrm>
            <a:prstGeom prst="rect">
              <a:avLst/>
            </a:prstGeom>
            <a:solidFill>
              <a:srgbClr val="F47A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209800" y="2667000"/>
              <a:ext cx="958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adapter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6705600" y="2286000"/>
              <a:ext cx="762000" cy="304800"/>
            </a:xfrm>
            <a:prstGeom prst="rect">
              <a:avLst/>
            </a:prstGeom>
            <a:solidFill>
              <a:srgbClr val="F47A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6324600" y="2667000"/>
              <a:ext cx="958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adapter</a:t>
              </a:r>
            </a:p>
          </p:txBody>
        </p:sp>
        <p:sp>
          <p:nvSpPr>
            <p:cNvPr id="27" name="Cloud 26"/>
            <p:cNvSpPr/>
            <p:nvPr/>
          </p:nvSpPr>
          <p:spPr>
            <a:xfrm>
              <a:off x="3733800" y="1862967"/>
              <a:ext cx="1981200" cy="1261579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82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Between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Host Configuration Protocol (DHCP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a MAC address, assign a unique IP </a:t>
            </a:r>
            <a:r>
              <a:rPr lang="en-US" dirty="0" smtClean="0"/>
              <a:t>address</a:t>
            </a:r>
          </a:p>
          <a:p>
            <a:pPr lvl="1"/>
            <a:r>
              <a:rPr lang="is-IS" dirty="0" smtClean="0"/>
              <a:t>…</a:t>
            </a:r>
            <a:r>
              <a:rPr lang="en-US" dirty="0" smtClean="0"/>
              <a:t> </a:t>
            </a:r>
            <a:r>
              <a:rPr lang="en-US" dirty="0"/>
              <a:t>and tell host other stuff about the Local Area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automate the boot-strapping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Address </a:t>
            </a:r>
            <a:r>
              <a:rPr lang="en-US" dirty="0"/>
              <a:t>Resolution Protocol (ARP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an IP address, provide the MAC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enable communication within the Local Area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Domain </a:t>
            </a:r>
            <a:r>
              <a:rPr lang="en-US" dirty="0"/>
              <a:t>Name System (DNS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a host name, provide the IP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an IP address, provide the host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9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/>
              <a:t>Dynamic Host Configuration Protocol</a:t>
            </a:r>
            <a:endParaRPr lang="en-US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  <p:pic>
        <p:nvPicPr>
          <p:cNvPr id="20" name="Picture 6" descr="j0285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1714500"/>
            <a:ext cx="245903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73188" y="1463675"/>
            <a:ext cx="132715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525588" y="2911475"/>
            <a:ext cx="1109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  <a:t>arriving</a:t>
            </a:r>
            <a:b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</a:br>
            <a: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  <a:t>client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7086600" y="3289300"/>
            <a:ext cx="1749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  <a:t>DHCP server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2727325" y="2060575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 rot="795519">
            <a:off x="3571875" y="2085975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FF3300"/>
                </a:solidFill>
                <a:latin typeface="Helvetica" charset="0"/>
              </a:rPr>
              <a:t>DHCP discover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 rot="795519">
            <a:off x="3571875" y="2470150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FF3300"/>
                </a:solidFill>
                <a:latin typeface="Helvetica" charset="0"/>
              </a:rPr>
              <a:t>(broadcast)</a:t>
            </a: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 flipH="1">
            <a:off x="2689225" y="3213100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 rot="20752108">
            <a:off x="3646488" y="3365500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FF3300"/>
                </a:solidFill>
                <a:latin typeface="Helvetica" charset="0"/>
              </a:rPr>
              <a:t>DHCP offer</a:t>
            </a: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2727325" y="4364038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 rot="795519">
            <a:off x="3635375" y="4389438"/>
            <a:ext cx="1893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latin typeface="Helvetica" charset="0"/>
              </a:rPr>
              <a:t>DHCP request</a:t>
            </a:r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 flipH="1">
            <a:off x="2689225" y="5554663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 rot="20752108">
            <a:off x="3651250" y="5707063"/>
            <a:ext cx="1528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latin typeface="Helvetica" charset="0"/>
              </a:rPr>
              <a:t>DHCP ACK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 rot="795519">
            <a:off x="3571875" y="4775200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latin typeface="Helvetica" charset="0"/>
              </a:rPr>
              <a:t>(broadcast)</a:t>
            </a:r>
          </a:p>
        </p:txBody>
      </p:sp>
      <p:sp>
        <p:nvSpPr>
          <p:cNvPr id="34" name="TextBox 17"/>
          <p:cNvSpPr txBox="1">
            <a:spLocks noChangeArrowheads="1"/>
          </p:cNvSpPr>
          <p:nvPr/>
        </p:nvSpPr>
        <p:spPr bwMode="auto">
          <a:xfrm>
            <a:off x="228600" y="3794125"/>
            <a:ext cx="2438400" cy="19399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u="sng" smtClean="0">
                <a:solidFill>
                  <a:srgbClr val="000000"/>
                </a:solidFill>
                <a:latin typeface="Helvetica" charset="0"/>
              </a:rPr>
              <a:t>Host learns</a:t>
            </a:r>
            <a: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  <a:t/>
            </a:r>
            <a:b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</a:br>
            <a: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  <a:t>IP address,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  <a:t>Subnet mask, Gateway address, DNS server(s), and a lease time.</a:t>
            </a:r>
          </a:p>
        </p:txBody>
      </p:sp>
    </p:spTree>
    <p:extLst>
      <p:ext uri="{BB962C8B-B14F-4D97-AF65-F5344CB8AC3E}">
        <p14:creationId xmlns:p14="http://schemas.microsoft.com/office/powerpoint/2010/main" val="21015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992</TotalTime>
  <Words>3127</Words>
  <Application>Microsoft Macintosh PowerPoint</Application>
  <PresentationFormat>On-screen Show (4:3)</PresentationFormat>
  <Paragraphs>728</Paragraphs>
  <Slides>67</Slides>
  <Notes>30</Notes>
  <HiddenSlides>9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1" baseType="lpstr">
      <vt:lpstr>Arial Black</vt:lpstr>
      <vt:lpstr>Calibri</vt:lpstr>
      <vt:lpstr>Calibri Light</vt:lpstr>
      <vt:lpstr>Comic Sans MS</vt:lpstr>
      <vt:lpstr>Courier New</vt:lpstr>
      <vt:lpstr>Helvetica</vt:lpstr>
      <vt:lpstr>ＭＳ Ｐゴシック</vt:lpstr>
      <vt:lpstr>Times New Roman</vt:lpstr>
      <vt:lpstr>Wingdings</vt:lpstr>
      <vt:lpstr>Zapf Dingbats</vt:lpstr>
      <vt:lpstr>宋体</vt:lpstr>
      <vt:lpstr>Arial</vt:lpstr>
      <vt:lpstr>Office Theme</vt:lpstr>
      <vt:lpstr>Clip</vt:lpstr>
      <vt:lpstr>The Host</vt:lpstr>
      <vt:lpstr>Host-Network Division of Labor</vt:lpstr>
      <vt:lpstr>The Role of the End Host</vt:lpstr>
      <vt:lpstr>Network Discovery and Bootstrapping</vt:lpstr>
      <vt:lpstr>Relationship Between Layers</vt:lpstr>
      <vt:lpstr>Three Kinds of Identifiers</vt:lpstr>
      <vt:lpstr>Learning a Host’s Address</vt:lpstr>
      <vt:lpstr>Mapping Between Identifiers</vt:lpstr>
      <vt:lpstr>Dynamic Host Configuration Protocol</vt:lpstr>
      <vt:lpstr>Address Resolution Protocol (ARP)</vt:lpstr>
      <vt:lpstr>Domain Name System</vt:lpstr>
      <vt:lpstr>DNS Root Servers</vt:lpstr>
      <vt:lpstr>TLD and Authoritative DNS Servers</vt:lpstr>
      <vt:lpstr>Questions</vt:lpstr>
      <vt:lpstr>Interface to Applications</vt:lpstr>
      <vt:lpstr>Socket Abstraction</vt:lpstr>
      <vt:lpstr>Two Basic Transport Features</vt:lpstr>
      <vt:lpstr>Two Main Transport Layers</vt:lpstr>
      <vt:lpstr>Questions</vt:lpstr>
      <vt:lpstr>Distributed Resource Sharing</vt:lpstr>
      <vt:lpstr>Resource Allocation Challenges</vt:lpstr>
      <vt:lpstr>End Hosts Adjusting to Congestion</vt:lpstr>
      <vt:lpstr>Ethernet Back-off Mechanism</vt:lpstr>
      <vt:lpstr>Transmission Control Protocol (TCP)</vt:lpstr>
      <vt:lpstr>Breaking a Stream of Bytes  into TCP Segments </vt:lpstr>
      <vt:lpstr>TCP “Stream of Bytes” Service</vt:lpstr>
      <vt:lpstr>…Emulated Using TCP “Segments”</vt:lpstr>
      <vt:lpstr>TCP Segment</vt:lpstr>
      <vt:lpstr>Sequence Number</vt:lpstr>
      <vt:lpstr>Reliable Delivery on a Lossy Channel With Bit Errors</vt:lpstr>
      <vt:lpstr>Challenges of Reliable Data Transfer</vt:lpstr>
      <vt:lpstr>TCP Support for Reliable Delivery</vt:lpstr>
      <vt:lpstr>TCP Acknowledgments</vt:lpstr>
      <vt:lpstr>Automatic Repeat reQuest (ARQ)</vt:lpstr>
      <vt:lpstr>Flow Control: TCP Sliding Window</vt:lpstr>
      <vt:lpstr>Motivation for Sliding Window</vt:lpstr>
      <vt:lpstr>Numerical Example</vt:lpstr>
      <vt:lpstr>Sliding Window</vt:lpstr>
      <vt:lpstr>Receiver Buffering</vt:lpstr>
      <vt:lpstr>Optimizing Retransmissions</vt:lpstr>
      <vt:lpstr>Reasons for Retransmission</vt:lpstr>
      <vt:lpstr>How Long Should Sender Wait?</vt:lpstr>
      <vt:lpstr>Example RTT Estimation</vt:lpstr>
      <vt:lpstr>Still, Timeouts are Inefficient</vt:lpstr>
      <vt:lpstr>Fast Retransmission</vt:lpstr>
      <vt:lpstr>Effectiveness of Fast Retransmit</vt:lpstr>
      <vt:lpstr>TCP Congestion Control</vt:lpstr>
      <vt:lpstr>TCP Congestion Control</vt:lpstr>
      <vt:lpstr>Congestion in a Drop-Tail FIFO Queue</vt:lpstr>
      <vt:lpstr>How it Looks to the End Host</vt:lpstr>
      <vt:lpstr>TCP Congestion Window</vt:lpstr>
      <vt:lpstr>Additive Increase, Multiplicative Decrease </vt:lpstr>
      <vt:lpstr>Leads to the TCP “Sawtooth”</vt:lpstr>
      <vt:lpstr>Receiver Window vs. Congestion Window</vt:lpstr>
      <vt:lpstr>Questions</vt:lpstr>
      <vt:lpstr>A Protocol for Packet Network Intercommunication</vt:lpstr>
      <vt:lpstr>Life in the 1970s…</vt:lpstr>
      <vt:lpstr>Handling Heterogeneity</vt:lpstr>
      <vt:lpstr>Internetwork Layer and Gateways</vt:lpstr>
      <vt:lpstr>Internetwork Packet Format</vt:lpstr>
      <vt:lpstr>Process-Level Communication</vt:lpstr>
      <vt:lpstr>Discussion</vt:lpstr>
      <vt:lpstr>End-to-End Arguments  in System Design</vt:lpstr>
      <vt:lpstr>End-to-End Argument</vt:lpstr>
      <vt:lpstr>Trade-Offs</vt:lpstr>
      <vt:lpstr>Discussion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150</cp:revision>
  <dcterms:created xsi:type="dcterms:W3CDTF">2017-09-02T14:15:58Z</dcterms:created>
  <dcterms:modified xsi:type="dcterms:W3CDTF">2017-09-07T17:18:09Z</dcterms:modified>
</cp:coreProperties>
</file>