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65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1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2"/>
    <p:restoredTop sz="86401"/>
  </p:normalViewPr>
  <p:slideViewPr>
    <p:cSldViewPr snapToObjects="1">
      <p:cViewPr varScale="1">
        <p:scale>
          <a:sx n="109" d="100"/>
          <a:sy n="109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5B069E-3EB4-A04D-914A-68004A156ECD}" type="slidenum">
              <a:rPr lang="en-US" altLang="en-US" sz="1300" b="0">
                <a:latin typeface="Times New Roman" charset="0"/>
              </a:rPr>
              <a:pPr eaLnBrk="1" hangingPunct="1"/>
              <a:t>22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13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F1A21B-22D7-DD47-A632-51DC64331CF0}" type="slidenum">
              <a:rPr lang="en-US" altLang="en-US" sz="1300" b="0">
                <a:latin typeface="Times New Roman" charset="0"/>
              </a:rPr>
              <a:pPr eaLnBrk="1" hangingPunct="1"/>
              <a:t>23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7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05980D-92BB-1E42-9ADA-5C8A63259E95}" type="slidenum">
              <a:rPr lang="en-US" altLang="en-US" sz="1300" b="0">
                <a:latin typeface="Times New Roman" charset="0"/>
              </a:rPr>
              <a:pPr eaLnBrk="1" hangingPunct="1"/>
              <a:t>24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291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Link-state: disseminate topology information to all nodes, each node has the entire view</a:t>
            </a:r>
            <a:r>
              <a:rPr lang="en-US" baseline="0" dirty="0" smtClean="0"/>
              <a:t> and needs to run shortest path algorithms</a:t>
            </a:r>
          </a:p>
          <a:p>
            <a:r>
              <a:rPr lang="en-US" baseline="0" dirty="0" smtClean="0"/>
              <a:t>Distance-vector: only know the distance to neighbors and neighbors’ path, do not have the global view</a:t>
            </a:r>
          </a:p>
          <a:p>
            <a:r>
              <a:rPr lang="en-US" baseline="0" dirty="0" smtClean="0"/>
              <a:t>Only one entity computes and disseminate to all nodes?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DF2CD7-6A71-4140-A19D-59FABD627A88}" type="slidenum">
              <a:rPr lang="en-US" altLang="en-US" sz="1300" b="0">
                <a:latin typeface="Times New Roman" charset="0"/>
              </a:rPr>
              <a:pPr eaLnBrk="1" hangingPunct="1"/>
              <a:t>30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4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303C89-63CA-C74A-86A2-98AE9B0F701D}" type="slidenum">
              <a:rPr lang="en-US" altLang="en-US" sz="1300" b="0">
                <a:latin typeface="Times New Roman" charset="0"/>
              </a:rPr>
              <a:pPr eaLnBrk="1" hangingPunct="1"/>
              <a:t>35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77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C99D4F-55F4-4C4B-BCEB-9706ED07155F}" type="slidenum">
              <a:rPr lang="en-US" altLang="en-US" sz="1300" b="0">
                <a:latin typeface="Times New Roman" charset="0"/>
              </a:rPr>
              <a:pPr eaLnBrk="1" hangingPunct="1"/>
              <a:t>39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63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3678F-EB1E-9645-92ED-699E6F9D58F5}" type="slidenum">
              <a:rPr lang="en-US" altLang="en-US" sz="1300" b="0">
                <a:latin typeface="Times New Roman" charset="0"/>
              </a:rPr>
              <a:pPr eaLnBrk="1" hangingPunct="1"/>
              <a:t>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3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1BFE6F-5C5C-824E-B10E-67DC446D4C07}" type="slidenum">
              <a:rPr lang="en-US" altLang="en-US" sz="1300" b="0">
                <a:latin typeface="Times New Roman" charset="0"/>
              </a:rPr>
              <a:pPr eaLnBrk="1" hangingPunct="1"/>
              <a:t>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85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C00A5-F1E4-204D-8BB1-B562D6914CCB}" type="slidenum">
              <a:rPr lang="en-US" altLang="en-US" sz="1300" b="0">
                <a:latin typeface="Times New Roman" charset="0"/>
              </a:rPr>
              <a:pPr eaLnBrk="1" hangingPunct="1"/>
              <a:t>15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98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B8594E-7C36-9F47-9530-F0FFB42A1485}" type="slidenum">
              <a:rPr lang="en-US" altLang="en-US" sz="1300" b="0">
                <a:latin typeface="Times New Roman" charset="0"/>
              </a:rPr>
              <a:pPr eaLnBrk="1" hangingPunct="1"/>
              <a:t>17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25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54C68-427C-5C48-9A90-01472A57F287}" type="slidenum">
              <a:rPr lang="en-US" altLang="en-US" sz="1300" b="0">
                <a:latin typeface="Times New Roman" charset="0"/>
              </a:rPr>
              <a:pPr eaLnBrk="1" hangingPunct="1"/>
              <a:t>18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1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AF7D28-D868-304C-B1DE-18E0EC5FD79A}" type="slidenum">
              <a:rPr lang="en-US" altLang="en-US" sz="1300" b="0">
                <a:latin typeface="Times New Roman" charset="0"/>
              </a:rPr>
              <a:pPr eaLnBrk="1" hangingPunct="1"/>
              <a:t>19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83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13AD92-8C2B-E144-83FF-20D299746D3F}" type="slidenum">
              <a:rPr lang="en-US" altLang="en-US" sz="1300" b="0">
                <a:latin typeface="Times New Roman" charset="0"/>
              </a:rPr>
              <a:pPr eaLnBrk="1" hangingPunct="1"/>
              <a:t>20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8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507870-68B8-5E46-BD3E-811635617551}" type="slidenum">
              <a:rPr lang="en-US" altLang="en-US" sz="1300" b="0">
                <a:latin typeface="Times New Roman" charset="0"/>
              </a:rPr>
              <a:pPr eaLnBrk="1" hangingPunct="1"/>
              <a:t>21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8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6.png"/><Relationship Id="rId6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8" Type="http://schemas.openxmlformats.org/officeDocument/2006/relationships/oleObject" Target="../embeddings/oleObject16.bin"/><Relationship Id="rId9" Type="http://schemas.openxmlformats.org/officeDocument/2006/relationships/oleObject" Target="../embeddings/oleObject17.bin"/><Relationship Id="rId10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6.png"/><Relationship Id="rId8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.png"/><Relationship Id="rId5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Control Plane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2017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Malone 228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Policy at Each Hop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 dirty="0"/>
              <a:t>Locally best path</a:t>
            </a:r>
          </a:p>
          <a:p>
            <a:pPr lvl="1"/>
            <a:r>
              <a:rPr lang="en-US" altLang="en-US" dirty="0"/>
              <a:t>Local policy: each node picks the path it likes best </a:t>
            </a:r>
          </a:p>
          <a:p>
            <a:pPr lvl="1"/>
            <a:r>
              <a:rPr lang="en-US" altLang="en-US" dirty="0"/>
              <a:t>… among the paths chosen by its neighbors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More complicated to configure and model</a:t>
            </a:r>
          </a:p>
        </p:txBody>
      </p:sp>
      <p:sp>
        <p:nvSpPr>
          <p:cNvPr id="28676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8696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8697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8698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8699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8700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8701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28702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8703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8704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8705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8706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8707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8708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287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EA0986-7F5E-7D41-9B36-E28EC44C2C5F}" type="slidenum">
              <a:rPr lang="en-US" altLang="en-US" sz="1400" b="0">
                <a:latin typeface="Times New Roman" charset="0"/>
              </a:rPr>
              <a:pPr eaLnBrk="1" hangingPunct="1"/>
              <a:t>10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8710" name="TextBox 20"/>
          <p:cNvSpPr txBox="1">
            <a:spLocks noChangeArrowheads="1"/>
          </p:cNvSpPr>
          <p:nvPr/>
        </p:nvSpPr>
        <p:spPr bwMode="auto">
          <a:xfrm>
            <a:off x="3124200" y="47783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 d</a:t>
            </a:r>
          </a:p>
          <a:p>
            <a:pPr eaLnBrk="1" hangingPunct="1"/>
            <a:r>
              <a:rPr lang="en-US" altLang="en-US"/>
              <a:t>1 2 d</a:t>
            </a:r>
          </a:p>
        </p:txBody>
      </p:sp>
      <p:sp>
        <p:nvSpPr>
          <p:cNvPr id="28711" name="TextBox 21"/>
          <p:cNvSpPr txBox="1">
            <a:spLocks noChangeArrowheads="1"/>
          </p:cNvSpPr>
          <p:nvPr/>
        </p:nvSpPr>
        <p:spPr bwMode="auto">
          <a:xfrm>
            <a:off x="2362200" y="37877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 1 d</a:t>
            </a:r>
          </a:p>
          <a:p>
            <a:pPr eaLnBrk="1" hangingPunct="1"/>
            <a:r>
              <a:rPr lang="en-US" altLang="en-US"/>
              <a:t>2 d</a:t>
            </a:r>
          </a:p>
        </p:txBody>
      </p:sp>
      <p:sp>
        <p:nvSpPr>
          <p:cNvPr id="28712" name="TextBox 22"/>
          <p:cNvSpPr txBox="1">
            <a:spLocks noChangeArrowheads="1"/>
          </p:cNvSpPr>
          <p:nvPr/>
        </p:nvSpPr>
        <p:spPr bwMode="auto">
          <a:xfrm>
            <a:off x="609600" y="4248150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 2 d</a:t>
            </a:r>
          </a:p>
          <a:p>
            <a:pPr eaLnBrk="1" hangingPunct="1"/>
            <a:r>
              <a:rPr lang="en-US" altLang="en-US"/>
              <a:t>3 4 d</a:t>
            </a:r>
          </a:p>
        </p:txBody>
      </p:sp>
      <p:sp>
        <p:nvSpPr>
          <p:cNvPr id="28713" name="TextBox 23"/>
          <p:cNvSpPr txBox="1">
            <a:spLocks noChangeArrowheads="1"/>
          </p:cNvSpPr>
          <p:nvPr/>
        </p:nvSpPr>
        <p:spPr bwMode="auto">
          <a:xfrm>
            <a:off x="1828800" y="51435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 d</a:t>
            </a:r>
          </a:p>
        </p:txBody>
      </p:sp>
      <p:sp>
        <p:nvSpPr>
          <p:cNvPr id="28714" name="TextBox 24"/>
          <p:cNvSpPr txBox="1">
            <a:spLocks noChangeArrowheads="1"/>
          </p:cNvSpPr>
          <p:nvPr/>
        </p:nvSpPr>
        <p:spPr bwMode="auto">
          <a:xfrm>
            <a:off x="427038" y="554355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 4 d</a:t>
            </a:r>
          </a:p>
        </p:txBody>
      </p:sp>
      <p:sp>
        <p:nvSpPr>
          <p:cNvPr id="28715" name="TextBox 25"/>
          <p:cNvSpPr txBox="1">
            <a:spLocks noChangeArrowheads="1"/>
          </p:cNvSpPr>
          <p:nvPr/>
        </p:nvSpPr>
        <p:spPr bwMode="auto">
          <a:xfrm>
            <a:off x="1989138" y="6149975"/>
            <a:ext cx="982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 4 d</a:t>
            </a:r>
          </a:p>
          <a:p>
            <a:pPr eaLnBrk="1" hangingPunct="1"/>
            <a:r>
              <a:rPr lang="en-US" altLang="en-US"/>
              <a:t>6 5 4 d</a:t>
            </a:r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8001000" y="47783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1 d</a:t>
            </a:r>
          </a:p>
          <a:p>
            <a:pPr eaLnBrk="1" hangingPunct="1"/>
            <a:r>
              <a:rPr lang="en-US" altLang="en-US"/>
              <a:t>1 2 d</a:t>
            </a:r>
          </a:p>
        </p:txBody>
      </p:sp>
      <p:sp>
        <p:nvSpPr>
          <p:cNvPr id="28717" name="TextBox 45"/>
          <p:cNvSpPr txBox="1">
            <a:spLocks noChangeArrowheads="1"/>
          </p:cNvSpPr>
          <p:nvPr/>
        </p:nvSpPr>
        <p:spPr bwMode="auto">
          <a:xfrm>
            <a:off x="7315200" y="37877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2 1 d</a:t>
            </a:r>
          </a:p>
          <a:p>
            <a:pPr eaLnBrk="1" hangingPunct="1"/>
            <a:r>
              <a:rPr lang="en-US" altLang="en-US"/>
              <a:t>2 d</a:t>
            </a:r>
          </a:p>
        </p:txBody>
      </p:sp>
      <p:sp>
        <p:nvSpPr>
          <p:cNvPr id="28718" name="TextBox 46"/>
          <p:cNvSpPr txBox="1">
            <a:spLocks noChangeArrowheads="1"/>
          </p:cNvSpPr>
          <p:nvPr/>
        </p:nvSpPr>
        <p:spPr bwMode="auto">
          <a:xfrm>
            <a:off x="6683375" y="50863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4 d</a:t>
            </a:r>
          </a:p>
        </p:txBody>
      </p:sp>
      <p:sp>
        <p:nvSpPr>
          <p:cNvPr id="28719" name="TextBox 47"/>
          <p:cNvSpPr txBox="1">
            <a:spLocks noChangeArrowheads="1"/>
          </p:cNvSpPr>
          <p:nvPr/>
        </p:nvSpPr>
        <p:spPr bwMode="auto">
          <a:xfrm>
            <a:off x="5638800" y="4248150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 2 d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3 4 d</a:t>
            </a:r>
          </a:p>
        </p:txBody>
      </p:sp>
      <p:sp>
        <p:nvSpPr>
          <p:cNvPr id="28720" name="TextBox 48"/>
          <p:cNvSpPr txBox="1">
            <a:spLocks noChangeArrowheads="1"/>
          </p:cNvSpPr>
          <p:nvPr/>
        </p:nvSpPr>
        <p:spPr bwMode="auto">
          <a:xfrm>
            <a:off x="5334000" y="554355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5 4 d</a:t>
            </a:r>
          </a:p>
        </p:txBody>
      </p:sp>
      <p:sp>
        <p:nvSpPr>
          <p:cNvPr id="28721" name="TextBox 49"/>
          <p:cNvSpPr txBox="1">
            <a:spLocks noChangeArrowheads="1"/>
          </p:cNvSpPr>
          <p:nvPr/>
        </p:nvSpPr>
        <p:spPr bwMode="auto">
          <a:xfrm>
            <a:off x="6858000" y="6149975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6 4 d</a:t>
            </a:r>
          </a:p>
          <a:p>
            <a:pPr eaLnBrk="1" hangingPunct="1"/>
            <a:r>
              <a:rPr lang="en-US" altLang="en-US"/>
              <a:t>6 5 4 d</a:t>
            </a:r>
          </a:p>
        </p:txBody>
      </p:sp>
    </p:spTree>
    <p:extLst>
      <p:ext uri="{BB962C8B-B14F-4D97-AF65-F5344CB8AC3E}">
        <p14:creationId xmlns:p14="http://schemas.microsoft.com/office/powerpoint/2010/main" val="1973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End-to-End Path Selection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End-to-end path selection</a:t>
            </a:r>
          </a:p>
          <a:p>
            <a:pPr lvl="1"/>
            <a:r>
              <a:rPr lang="en-US" altLang="en-US" dirty="0"/>
              <a:t>Each node picks its own end to end paths</a:t>
            </a:r>
          </a:p>
          <a:p>
            <a:pPr lvl="1"/>
            <a:r>
              <a:rPr lang="en-US" altLang="en-US" dirty="0"/>
              <a:t>… independent of what other paths other nodes use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More state and complexity in the nodes</a:t>
            </a:r>
          </a:p>
          <a:p>
            <a:pPr lvl="1"/>
            <a:r>
              <a:rPr lang="en-US" altLang="en-US" dirty="0"/>
              <a:t>Hop-by-hop destination-based forwarding is not enough</a:t>
            </a:r>
          </a:p>
        </p:txBody>
      </p:sp>
      <p:sp>
        <p:nvSpPr>
          <p:cNvPr id="29700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0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2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3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4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5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6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7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8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9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0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1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2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78DDDC-D382-484C-81F0-D23006FA5F91}" type="slidenum">
              <a:rPr lang="en-US" altLang="en-US" sz="1400" b="0">
                <a:latin typeface="Times New Roman" charset="0"/>
              </a:rPr>
              <a:pPr eaLnBrk="1" hangingPunct="1"/>
              <a:t>11</a:t>
            </a:fld>
            <a:endParaRPr lang="en-US" altLang="en-US" sz="1400" b="0">
              <a:latin typeface="Times New Roman" charset="0"/>
            </a:endParaRPr>
          </a:p>
        </p:txBody>
      </p:sp>
      <p:cxnSp>
        <p:nvCxnSpPr>
          <p:cNvPr id="29734" name="Straight Arrow Connector 38"/>
          <p:cNvCxnSpPr>
            <a:cxnSpLocks noChangeShapeType="1"/>
          </p:cNvCxnSpPr>
          <p:nvPr/>
        </p:nvCxnSpPr>
        <p:spPr bwMode="auto">
          <a:xfrm flipV="1">
            <a:off x="5994400" y="5715000"/>
            <a:ext cx="685800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Straight Arrow Connector 40"/>
          <p:cNvCxnSpPr>
            <a:cxnSpLocks noChangeShapeType="1"/>
          </p:cNvCxnSpPr>
          <p:nvPr/>
        </p:nvCxnSpPr>
        <p:spPr bwMode="auto">
          <a:xfrm rot="10800000">
            <a:off x="6451600" y="5181600"/>
            <a:ext cx="381000" cy="3048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Straight Arrow Connector 45"/>
          <p:cNvCxnSpPr>
            <a:cxnSpLocks noChangeShapeType="1"/>
          </p:cNvCxnSpPr>
          <p:nvPr/>
        </p:nvCxnSpPr>
        <p:spPr bwMode="auto">
          <a:xfrm flipV="1">
            <a:off x="6477000" y="4572000"/>
            <a:ext cx="508000" cy="457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7227093" y="4406107"/>
            <a:ext cx="608013" cy="482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6743700" y="6057900"/>
            <a:ext cx="457200" cy="228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Straight Arrow Connector 56"/>
          <p:cNvCxnSpPr>
            <a:cxnSpLocks noChangeShapeType="1"/>
          </p:cNvCxnSpPr>
          <p:nvPr/>
        </p:nvCxnSpPr>
        <p:spPr bwMode="auto">
          <a:xfrm>
            <a:off x="7239000" y="5791200"/>
            <a:ext cx="53340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Straight Arrow Connector 59"/>
          <p:cNvCxnSpPr>
            <a:cxnSpLocks noChangeShapeType="1"/>
          </p:cNvCxnSpPr>
          <p:nvPr/>
        </p:nvCxnSpPr>
        <p:spPr bwMode="auto">
          <a:xfrm rot="16200000" flipV="1">
            <a:off x="7658100" y="5676900"/>
            <a:ext cx="762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285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How to Compute Paths?</a:t>
            </a:r>
          </a:p>
        </p:txBody>
      </p:sp>
      <p:sp>
        <p:nvSpPr>
          <p:cNvPr id="30723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D2134B-2DE7-D44C-A11D-3B286ADF67A8}" type="slidenum">
              <a:rPr lang="en-US" altLang="en-US" sz="1400" b="0">
                <a:latin typeface="Times New Roman" charset="0"/>
              </a:rPr>
              <a:pPr eaLnBrk="1" hangingPunct="1"/>
              <a:t>12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Spanning Tree Algorithm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86400"/>
          </a:xfrm>
        </p:spPr>
        <p:txBody>
          <a:bodyPr/>
          <a:lstStyle/>
          <a:p>
            <a:r>
              <a:rPr lang="en-US" altLang="en-US" dirty="0"/>
              <a:t>Elect a root</a:t>
            </a:r>
          </a:p>
          <a:p>
            <a:pPr lvl="1"/>
            <a:r>
              <a:rPr lang="en-US" altLang="en-US" dirty="0"/>
              <a:t>The switch with the smallest identifier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And form a tree from there</a:t>
            </a:r>
          </a:p>
          <a:p>
            <a:r>
              <a:rPr lang="en-US" altLang="en-US" dirty="0"/>
              <a:t>Algorithm</a:t>
            </a:r>
          </a:p>
          <a:p>
            <a:pPr lvl="1"/>
            <a:r>
              <a:rPr lang="en-US" altLang="en-US" dirty="0"/>
              <a:t>Repeatedly talk to neighbors</a:t>
            </a:r>
          </a:p>
          <a:p>
            <a:pPr lvl="2" algn="just"/>
            <a:r>
              <a:rPr lang="en-US" altLang="en-US" dirty="0"/>
              <a:t>“I think node Y is the root”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“My distance from Y is d”</a:t>
            </a:r>
          </a:p>
          <a:p>
            <a:pPr lvl="1"/>
            <a:r>
              <a:rPr lang="en-US" altLang="en-US" dirty="0"/>
              <a:t>Update info based on neighbors</a:t>
            </a:r>
          </a:p>
          <a:p>
            <a:pPr lvl="2"/>
            <a:r>
              <a:rPr lang="en-US" altLang="en-US" dirty="0"/>
              <a:t>Smaller id as the root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Smaller distance d+1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Don’t use interfaces not in path</a:t>
            </a:r>
          </a:p>
          <a:p>
            <a:r>
              <a:rPr lang="en-US" altLang="en-US" dirty="0"/>
              <a:t>Used in Ethernet-based LANs</a:t>
            </a:r>
          </a:p>
          <a:p>
            <a:pPr lvl="1"/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ABF06F-A7DE-F24C-AF33-6ACE2764F061}" type="slidenum">
              <a:rPr lang="en-US" altLang="en-US" sz="1400" b="0">
                <a:latin typeface="Times New Roman" charset="0"/>
              </a:rPr>
              <a:pPr eaLnBrk="1" hangingPunct="1"/>
              <a:t>13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1749" name="Line 11"/>
          <p:cNvSpPr>
            <a:spLocks noChangeShapeType="1"/>
          </p:cNvSpPr>
          <p:nvPr/>
        </p:nvSpPr>
        <p:spPr bwMode="auto">
          <a:xfrm flipH="1">
            <a:off x="6875463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12"/>
          <p:cNvSpPr>
            <a:spLocks noChangeShapeType="1"/>
          </p:cNvSpPr>
          <p:nvPr/>
        </p:nvSpPr>
        <p:spPr bwMode="auto">
          <a:xfrm>
            <a:off x="7720013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13"/>
          <p:cNvSpPr>
            <a:spLocks noChangeShapeType="1"/>
          </p:cNvSpPr>
          <p:nvPr/>
        </p:nvSpPr>
        <p:spPr bwMode="auto">
          <a:xfrm>
            <a:off x="6875463" y="34782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4"/>
          <p:cNvSpPr>
            <a:spLocks noChangeShapeType="1"/>
          </p:cNvSpPr>
          <p:nvPr/>
        </p:nvSpPr>
        <p:spPr bwMode="auto">
          <a:xfrm>
            <a:off x="7604125" y="40544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5"/>
          <p:cNvSpPr>
            <a:spLocks noChangeShapeType="1"/>
          </p:cNvSpPr>
          <p:nvPr/>
        </p:nvSpPr>
        <p:spPr bwMode="auto">
          <a:xfrm>
            <a:off x="83724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6"/>
          <p:cNvSpPr>
            <a:spLocks noChangeShapeType="1"/>
          </p:cNvSpPr>
          <p:nvPr/>
        </p:nvSpPr>
        <p:spPr bwMode="auto">
          <a:xfrm>
            <a:off x="7566025" y="27098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7"/>
          <p:cNvSpPr>
            <a:spLocks noChangeShapeType="1"/>
          </p:cNvSpPr>
          <p:nvPr/>
        </p:nvSpPr>
        <p:spPr bwMode="auto">
          <a:xfrm flipV="1">
            <a:off x="66055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8"/>
          <p:cNvSpPr>
            <a:spLocks noChangeShapeType="1"/>
          </p:cNvSpPr>
          <p:nvPr/>
        </p:nvSpPr>
        <p:spPr bwMode="auto">
          <a:xfrm flipV="1">
            <a:off x="7259638" y="40925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9"/>
          <p:cNvSpPr>
            <a:spLocks noChangeShapeType="1"/>
          </p:cNvSpPr>
          <p:nvPr/>
        </p:nvSpPr>
        <p:spPr bwMode="auto">
          <a:xfrm flipH="1" flipV="1">
            <a:off x="6565900" y="44767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20"/>
          <p:cNvSpPr txBox="1">
            <a:spLocks noChangeArrowheads="1"/>
          </p:cNvSpPr>
          <p:nvPr/>
        </p:nvSpPr>
        <p:spPr bwMode="auto">
          <a:xfrm>
            <a:off x="7145338" y="19050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  <p:sp>
        <p:nvSpPr>
          <p:cNvPr id="31759" name="Freeform 21"/>
          <p:cNvSpPr>
            <a:spLocks/>
          </p:cNvSpPr>
          <p:nvPr/>
        </p:nvSpPr>
        <p:spPr bwMode="auto">
          <a:xfrm>
            <a:off x="6477000" y="3402013"/>
            <a:ext cx="1320800" cy="409575"/>
          </a:xfrm>
          <a:custGeom>
            <a:avLst/>
            <a:gdLst>
              <a:gd name="T0" fmla="*/ 0 w 1185"/>
              <a:gd name="T1" fmla="*/ 2147483647 h 339"/>
              <a:gd name="T2" fmla="*/ 2147483647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Text Box 22"/>
          <p:cNvSpPr txBox="1">
            <a:spLocks noChangeArrowheads="1"/>
          </p:cNvSpPr>
          <p:nvPr/>
        </p:nvSpPr>
        <p:spPr bwMode="auto">
          <a:xfrm>
            <a:off x="5257800" y="358298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1761" name="Line 23"/>
          <p:cNvSpPr>
            <a:spLocks noChangeShapeType="1"/>
          </p:cNvSpPr>
          <p:nvPr/>
        </p:nvSpPr>
        <p:spPr bwMode="auto">
          <a:xfrm flipV="1">
            <a:off x="7874000" y="4324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24"/>
          <p:cNvSpPr txBox="1">
            <a:spLocks noChangeArrowheads="1"/>
          </p:cNvSpPr>
          <p:nvPr/>
        </p:nvSpPr>
        <p:spPr bwMode="auto">
          <a:xfrm>
            <a:off x="7126288" y="49657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Three hops</a:t>
            </a:r>
          </a:p>
        </p:txBody>
      </p:sp>
      <p:sp>
        <p:nvSpPr>
          <p:cNvPr id="31763" name="Oval 7"/>
          <p:cNvSpPr>
            <a:spLocks noChangeArrowheads="1"/>
          </p:cNvSpPr>
          <p:nvPr/>
        </p:nvSpPr>
        <p:spPr bwMode="auto">
          <a:xfrm>
            <a:off x="7259638" y="37480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Oval 4"/>
          <p:cNvSpPr>
            <a:spLocks noChangeArrowheads="1"/>
          </p:cNvSpPr>
          <p:nvPr/>
        </p:nvSpPr>
        <p:spPr bwMode="auto">
          <a:xfrm>
            <a:off x="7335838" y="23272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Oval 5"/>
          <p:cNvSpPr>
            <a:spLocks noChangeArrowheads="1"/>
          </p:cNvSpPr>
          <p:nvPr/>
        </p:nvSpPr>
        <p:spPr bwMode="auto">
          <a:xfrm>
            <a:off x="65293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6" name="Oval 6"/>
          <p:cNvSpPr>
            <a:spLocks noChangeArrowheads="1"/>
          </p:cNvSpPr>
          <p:nvPr/>
        </p:nvSpPr>
        <p:spPr bwMode="auto">
          <a:xfrm>
            <a:off x="81422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7" name="Oval 8"/>
          <p:cNvSpPr>
            <a:spLocks noChangeArrowheads="1"/>
          </p:cNvSpPr>
          <p:nvPr/>
        </p:nvSpPr>
        <p:spPr bwMode="auto">
          <a:xfrm>
            <a:off x="8258175" y="4400550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8" name="Oval 9"/>
          <p:cNvSpPr>
            <a:spLocks noChangeArrowheads="1"/>
          </p:cNvSpPr>
          <p:nvPr/>
        </p:nvSpPr>
        <p:spPr bwMode="auto">
          <a:xfrm>
            <a:off x="6221413" y="41703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9" name="Oval 10"/>
          <p:cNvSpPr>
            <a:spLocks noChangeArrowheads="1"/>
          </p:cNvSpPr>
          <p:nvPr/>
        </p:nvSpPr>
        <p:spPr bwMode="auto">
          <a:xfrm>
            <a:off x="7027863" y="45926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0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 Example: Switch 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Switch #4 thinks it is the root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Sends (4, 0, 4) message to 2 and 7</a:t>
            </a:r>
          </a:p>
          <a:p>
            <a:r>
              <a:rPr lang="en-US" altLang="en-US"/>
              <a:t>Switch #4 hears from #2</a:t>
            </a:r>
          </a:p>
          <a:p>
            <a:pPr lvl="1"/>
            <a:r>
              <a:rPr lang="en-US" altLang="en-US"/>
              <a:t>Receives (2, 0, 2) message from 2</a:t>
            </a:r>
          </a:p>
          <a:p>
            <a:pPr lvl="1"/>
            <a:r>
              <a:rPr lang="en-US" altLang="en-US"/>
              <a:t>… and thinks that #2 is the root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And realizes it is just one hop away</a:t>
            </a:r>
          </a:p>
          <a:p>
            <a:r>
              <a:rPr lang="en-US" altLang="en-US"/>
              <a:t>Switch #4 hears from #7</a:t>
            </a:r>
          </a:p>
          <a:p>
            <a:pPr lvl="1"/>
            <a:r>
              <a:rPr lang="en-US" altLang="en-US"/>
              <a:t>Receives (2, 1, 7) from 7</a:t>
            </a:r>
          </a:p>
          <a:p>
            <a:pPr lvl="1"/>
            <a:r>
              <a:rPr lang="en-US" altLang="en-US"/>
              <a:t>And realizes this is a longer path</a:t>
            </a:r>
          </a:p>
          <a:p>
            <a:pPr lvl="1"/>
            <a:r>
              <a:rPr lang="en-US" altLang="en-US"/>
              <a:t>So, prefers its own one-hop path</a:t>
            </a:r>
          </a:p>
          <a:p>
            <a:pPr lvl="1"/>
            <a:r>
              <a:rPr lang="en-US" altLang="en-US"/>
              <a:t>And removes 4-7 link from the tree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7DCDF8-C5D3-824D-B9F7-6BE285B6E3C4}" type="slidenum">
              <a:rPr lang="en-US" altLang="en-US" sz="1400" b="0">
                <a:latin typeface="Times New Roman" charset="0"/>
              </a:rPr>
              <a:pPr eaLnBrk="1" hangingPunct="1"/>
              <a:t>14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2773" name="Line 11"/>
          <p:cNvSpPr>
            <a:spLocks noChangeShapeType="1"/>
          </p:cNvSpPr>
          <p:nvPr/>
        </p:nvSpPr>
        <p:spPr bwMode="auto">
          <a:xfrm flipH="1">
            <a:off x="6875463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12"/>
          <p:cNvSpPr>
            <a:spLocks noChangeShapeType="1"/>
          </p:cNvSpPr>
          <p:nvPr/>
        </p:nvSpPr>
        <p:spPr bwMode="auto">
          <a:xfrm>
            <a:off x="7720013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13"/>
          <p:cNvSpPr>
            <a:spLocks noChangeShapeType="1"/>
          </p:cNvSpPr>
          <p:nvPr/>
        </p:nvSpPr>
        <p:spPr bwMode="auto">
          <a:xfrm>
            <a:off x="6875463" y="34782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14"/>
          <p:cNvSpPr>
            <a:spLocks noChangeShapeType="1"/>
          </p:cNvSpPr>
          <p:nvPr/>
        </p:nvSpPr>
        <p:spPr bwMode="auto">
          <a:xfrm>
            <a:off x="7604125" y="40544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15"/>
          <p:cNvSpPr>
            <a:spLocks noChangeShapeType="1"/>
          </p:cNvSpPr>
          <p:nvPr/>
        </p:nvSpPr>
        <p:spPr bwMode="auto">
          <a:xfrm>
            <a:off x="83724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6"/>
          <p:cNvSpPr>
            <a:spLocks noChangeShapeType="1"/>
          </p:cNvSpPr>
          <p:nvPr/>
        </p:nvSpPr>
        <p:spPr bwMode="auto">
          <a:xfrm>
            <a:off x="7566025" y="27098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7"/>
          <p:cNvSpPr>
            <a:spLocks noChangeShapeType="1"/>
          </p:cNvSpPr>
          <p:nvPr/>
        </p:nvSpPr>
        <p:spPr bwMode="auto">
          <a:xfrm flipV="1">
            <a:off x="66055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8"/>
          <p:cNvSpPr>
            <a:spLocks noChangeShapeType="1"/>
          </p:cNvSpPr>
          <p:nvPr/>
        </p:nvSpPr>
        <p:spPr bwMode="auto">
          <a:xfrm flipV="1">
            <a:off x="7259638" y="40925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9"/>
          <p:cNvSpPr>
            <a:spLocks noChangeShapeType="1"/>
          </p:cNvSpPr>
          <p:nvPr/>
        </p:nvSpPr>
        <p:spPr bwMode="auto">
          <a:xfrm flipH="1" flipV="1">
            <a:off x="6565900" y="44767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20"/>
          <p:cNvSpPr txBox="1">
            <a:spLocks noChangeArrowheads="1"/>
          </p:cNvSpPr>
          <p:nvPr/>
        </p:nvSpPr>
        <p:spPr bwMode="auto">
          <a:xfrm>
            <a:off x="7145338" y="19050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  <p:sp>
        <p:nvSpPr>
          <p:cNvPr id="32783" name="Oval 4"/>
          <p:cNvSpPr>
            <a:spLocks noChangeArrowheads="1"/>
          </p:cNvSpPr>
          <p:nvPr/>
        </p:nvSpPr>
        <p:spPr bwMode="auto">
          <a:xfrm>
            <a:off x="7335838" y="23272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784" name="Oval 5"/>
          <p:cNvSpPr>
            <a:spLocks noChangeArrowheads="1"/>
          </p:cNvSpPr>
          <p:nvPr/>
        </p:nvSpPr>
        <p:spPr bwMode="auto">
          <a:xfrm>
            <a:off x="65293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2785" name="Oval 6"/>
          <p:cNvSpPr>
            <a:spLocks noChangeArrowheads="1"/>
          </p:cNvSpPr>
          <p:nvPr/>
        </p:nvSpPr>
        <p:spPr bwMode="auto">
          <a:xfrm>
            <a:off x="81422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2786" name="Oval 7"/>
          <p:cNvSpPr>
            <a:spLocks noChangeArrowheads="1"/>
          </p:cNvSpPr>
          <p:nvPr/>
        </p:nvSpPr>
        <p:spPr bwMode="auto">
          <a:xfrm>
            <a:off x="7259638" y="37480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2787" name="Oval 9"/>
          <p:cNvSpPr>
            <a:spLocks noChangeArrowheads="1"/>
          </p:cNvSpPr>
          <p:nvPr/>
        </p:nvSpPr>
        <p:spPr bwMode="auto">
          <a:xfrm>
            <a:off x="6221413" y="41703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2788" name="Oval 10"/>
          <p:cNvSpPr>
            <a:spLocks noChangeArrowheads="1"/>
          </p:cNvSpPr>
          <p:nvPr/>
        </p:nvSpPr>
        <p:spPr bwMode="auto">
          <a:xfrm>
            <a:off x="7027863" y="45926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2789" name="Oval 6"/>
          <p:cNvSpPr>
            <a:spLocks noChangeArrowheads="1"/>
          </p:cNvSpPr>
          <p:nvPr/>
        </p:nvSpPr>
        <p:spPr bwMode="auto">
          <a:xfrm>
            <a:off x="8258175" y="44005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50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91E97B-701A-684C-83B7-DD2B146DC610}" type="slidenum">
              <a:rPr lang="en-US" altLang="en-US" sz="1400" b="0">
                <a:latin typeface="Times New Roman" charset="0"/>
              </a:rPr>
              <a:pPr eaLnBrk="1" hangingPunct="1"/>
              <a:t>15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Shortest-Path Problem 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Compute: </a:t>
            </a:r>
            <a:r>
              <a:rPr lang="en-US" altLang="en-US" sz="3200" i="1"/>
              <a:t>path costs</a:t>
            </a:r>
            <a:r>
              <a:rPr lang="en-US" altLang="en-US" sz="3200"/>
              <a:t> to all nodes</a:t>
            </a:r>
          </a:p>
          <a:p>
            <a:pPr lvl="1"/>
            <a:r>
              <a:rPr lang="en-US" altLang="en-US" sz="2800"/>
              <a:t>From a given source u to all other nodes</a:t>
            </a:r>
          </a:p>
          <a:p>
            <a:pPr lvl="1"/>
            <a:r>
              <a:rPr lang="en-US" altLang="en-US" sz="2800"/>
              <a:t>Cost of the path through each outgoing link</a:t>
            </a:r>
          </a:p>
          <a:p>
            <a:pPr lvl="1"/>
            <a:r>
              <a:rPr lang="en-US" altLang="en-US" sz="2800"/>
              <a:t>Next hop along the least-cost path to s</a:t>
            </a:r>
          </a:p>
        </p:txBody>
      </p:sp>
      <p:sp>
        <p:nvSpPr>
          <p:cNvPr id="33797" name="Oval 8"/>
          <p:cNvSpPr>
            <a:spLocks noChangeArrowheads="1"/>
          </p:cNvSpPr>
          <p:nvPr/>
        </p:nvSpPr>
        <p:spPr bwMode="auto">
          <a:xfrm>
            <a:off x="2433638" y="453548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3295650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Oval 10"/>
          <p:cNvSpPr>
            <a:spLocks noChangeArrowheads="1"/>
          </p:cNvSpPr>
          <p:nvPr/>
        </p:nvSpPr>
        <p:spPr bwMode="auto">
          <a:xfrm>
            <a:off x="3390900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Oval 11"/>
          <p:cNvSpPr>
            <a:spLocks noChangeArrowheads="1"/>
          </p:cNvSpPr>
          <p:nvPr/>
        </p:nvSpPr>
        <p:spPr bwMode="auto">
          <a:xfrm>
            <a:off x="4157663" y="46196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1" name="Oval 12"/>
          <p:cNvSpPr>
            <a:spLocks noChangeArrowheads="1"/>
          </p:cNvSpPr>
          <p:nvPr/>
        </p:nvSpPr>
        <p:spPr bwMode="auto">
          <a:xfrm>
            <a:off x="5019675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5019675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4252913" y="57118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5976938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 flipV="1">
            <a:off x="2720975" y="4114800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2671763" y="4759325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3630613" y="4129088"/>
            <a:ext cx="574675" cy="5318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3573463" y="5367338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 flipV="1">
            <a:off x="3567113" y="4829175"/>
            <a:ext cx="638175" cy="4206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>
            <a:off x="4397375" y="4843463"/>
            <a:ext cx="654050" cy="392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V="1">
            <a:off x="4492625" y="5418138"/>
            <a:ext cx="590550" cy="334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 flipV="1">
            <a:off x="4445000" y="4660900"/>
            <a:ext cx="1531938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4"/>
          <p:cNvSpPr>
            <a:spLocks noChangeShapeType="1"/>
          </p:cNvSpPr>
          <p:nvPr/>
        </p:nvSpPr>
        <p:spPr bwMode="auto">
          <a:xfrm>
            <a:off x="3646488" y="4059238"/>
            <a:ext cx="1373187" cy="142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5302250" y="4138613"/>
            <a:ext cx="766763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2763838" y="3894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4121150" y="35448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33817" name="Text Box 28"/>
          <p:cNvSpPr txBox="1">
            <a:spLocks noChangeArrowheads="1"/>
          </p:cNvSpPr>
          <p:nvPr/>
        </p:nvSpPr>
        <p:spPr bwMode="auto">
          <a:xfrm>
            <a:off x="2876550" y="456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33818" name="Text Box 29"/>
          <p:cNvSpPr txBox="1">
            <a:spLocks noChangeArrowheads="1"/>
          </p:cNvSpPr>
          <p:nvPr/>
        </p:nvSpPr>
        <p:spPr bwMode="auto">
          <a:xfrm>
            <a:off x="3881438" y="4065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3578225" y="4637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4856163" y="4230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33821" name="Text Box 32"/>
          <p:cNvSpPr txBox="1">
            <a:spLocks noChangeArrowheads="1"/>
          </p:cNvSpPr>
          <p:nvPr/>
        </p:nvSpPr>
        <p:spPr bwMode="auto">
          <a:xfrm>
            <a:off x="5557838" y="3824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33822" name="Text Box 33"/>
          <p:cNvSpPr txBox="1">
            <a:spLocks noChangeArrowheads="1"/>
          </p:cNvSpPr>
          <p:nvPr/>
        </p:nvSpPr>
        <p:spPr bwMode="auto">
          <a:xfrm>
            <a:off x="3530600" y="544988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33823" name="Text Box 34"/>
          <p:cNvSpPr txBox="1">
            <a:spLocks noChangeArrowheads="1"/>
          </p:cNvSpPr>
          <p:nvPr/>
        </p:nvSpPr>
        <p:spPr bwMode="auto">
          <a:xfrm>
            <a:off x="4379913" y="487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5</a:t>
            </a:r>
          </a:p>
        </p:txBody>
      </p: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4776788" y="547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030413" y="44069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10038" y="5867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3827" name="Line 47"/>
          <p:cNvSpPr>
            <a:spLocks noChangeShapeType="1"/>
          </p:cNvSpPr>
          <p:nvPr/>
        </p:nvSpPr>
        <p:spPr bwMode="auto">
          <a:xfrm>
            <a:off x="2306638" y="5003800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2843213" y="56562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90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State: Dijkstra’s Algorithm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766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 = {u}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for all nodes v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if (v is adjacent to u)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   D(v) = c(u,v)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else D(v) = ∞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5844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3429000"/>
            <a:ext cx="4914900" cy="2362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add w with smallest D(w) to 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update D(v) for all adjacent v: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D(v) = min{D(v), D(w) + c(w,v)}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until all nodes are in S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endParaRPr lang="en-US" altLang="en-US"/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16AA2C-C73D-284A-BC68-37288302727D}" type="slidenum">
              <a:rPr lang="en-US" altLang="en-US" sz="1400" b="0">
                <a:latin typeface="Times New Roman" charset="0"/>
              </a:rPr>
              <a:pPr eaLnBrk="1" hangingPunct="1"/>
              <a:t>16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4478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000090"/>
                </a:solidFill>
                <a:latin typeface="+mn-lt"/>
              </a:rPr>
              <a:t>Flood the topology information to all nodes</a:t>
            </a: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000090"/>
                </a:solidFill>
                <a:latin typeface="+mn-lt"/>
              </a:rPr>
              <a:t>Each node computes shortest paths to other nodes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865188" y="2819400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u="sng"/>
              <a:t>Initialization</a:t>
            </a:r>
          </a:p>
        </p:txBody>
      </p:sp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5715000" y="2819400"/>
            <a:ext cx="106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u="sng"/>
              <a:t>Loop</a:t>
            </a: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4724400" y="6248400"/>
            <a:ext cx="304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OSPF and IS-IS</a:t>
            </a:r>
          </a:p>
        </p:txBody>
      </p:sp>
    </p:spTree>
    <p:extLst>
      <p:ext uri="{BB962C8B-B14F-4D97-AF65-F5344CB8AC3E}">
        <p14:creationId xmlns:p14="http://schemas.microsoft.com/office/powerpoint/2010/main" val="13099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40E82F-2854-5E4F-9E51-4DF4FB8C22E3}" type="slidenum">
              <a:rPr lang="en-US" altLang="en-US" sz="1400" b="0">
                <a:latin typeface="Times New Roman" charset="0"/>
              </a:rPr>
              <a:pPr eaLnBrk="1" hangingPunct="1"/>
              <a:t>17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Link-State Routing Example</a:t>
            </a:r>
          </a:p>
        </p:txBody>
      </p:sp>
      <p:grpSp>
        <p:nvGrpSpPr>
          <p:cNvPr id="36868" name="Group 117"/>
          <p:cNvGrpSpPr>
            <a:grpSpLocks/>
          </p:cNvGrpSpPr>
          <p:nvPr/>
        </p:nvGrpSpPr>
        <p:grpSpPr bwMode="auto">
          <a:xfrm>
            <a:off x="539750" y="1239838"/>
            <a:ext cx="3830638" cy="2419350"/>
            <a:chOff x="340" y="781"/>
            <a:chExt cx="2413" cy="1524"/>
          </a:xfrm>
        </p:grpSpPr>
        <p:sp>
          <p:nvSpPr>
            <p:cNvPr id="36956" name="Oval 4"/>
            <p:cNvSpPr>
              <a:spLocks noChangeArrowheads="1"/>
            </p:cNvSpPr>
            <p:nvPr/>
          </p:nvSpPr>
          <p:spPr bwMode="auto">
            <a:xfrm>
              <a:off x="340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7" name="Oval 5"/>
            <p:cNvSpPr>
              <a:spLocks noChangeArrowheads="1"/>
            </p:cNvSpPr>
            <p:nvPr/>
          </p:nvSpPr>
          <p:spPr bwMode="auto">
            <a:xfrm>
              <a:off x="88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8" name="Oval 6"/>
            <p:cNvSpPr>
              <a:spLocks noChangeArrowheads="1"/>
            </p:cNvSpPr>
            <p:nvPr/>
          </p:nvSpPr>
          <p:spPr bwMode="auto">
            <a:xfrm>
              <a:off x="943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9" name="Oval 7"/>
            <p:cNvSpPr>
              <a:spLocks noChangeArrowheads="1"/>
            </p:cNvSpPr>
            <p:nvPr/>
          </p:nvSpPr>
          <p:spPr bwMode="auto">
            <a:xfrm>
              <a:off x="1426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0" name="Oval 8"/>
            <p:cNvSpPr>
              <a:spLocks noChangeArrowheads="1"/>
            </p:cNvSpPr>
            <p:nvPr/>
          </p:nvSpPr>
          <p:spPr bwMode="auto">
            <a:xfrm>
              <a:off x="1969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1" name="Oval 9"/>
            <p:cNvSpPr>
              <a:spLocks noChangeArrowheads="1"/>
            </p:cNvSpPr>
            <p:nvPr/>
          </p:nvSpPr>
          <p:spPr bwMode="auto">
            <a:xfrm>
              <a:off x="1969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2" name="Oval 10"/>
            <p:cNvSpPr>
              <a:spLocks noChangeArrowheads="1"/>
            </p:cNvSpPr>
            <p:nvPr/>
          </p:nvSpPr>
          <p:spPr bwMode="auto">
            <a:xfrm>
              <a:off x="1486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3" name="Oval 11"/>
            <p:cNvSpPr>
              <a:spLocks noChangeArrowheads="1"/>
            </p:cNvSpPr>
            <p:nvPr/>
          </p:nvSpPr>
          <p:spPr bwMode="auto">
            <a:xfrm>
              <a:off x="2572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4" name="Line 12"/>
            <p:cNvSpPr>
              <a:spLocks noChangeShapeType="1"/>
            </p:cNvSpPr>
            <p:nvPr/>
          </p:nvSpPr>
          <p:spPr bwMode="auto">
            <a:xfrm flipV="1">
              <a:off x="521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5" name="Line 13"/>
            <p:cNvSpPr>
              <a:spLocks noChangeShapeType="1"/>
            </p:cNvSpPr>
            <p:nvPr/>
          </p:nvSpPr>
          <p:spPr bwMode="auto">
            <a:xfrm>
              <a:off x="486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6" name="Line 14"/>
            <p:cNvSpPr>
              <a:spLocks noChangeShapeType="1"/>
            </p:cNvSpPr>
            <p:nvPr/>
          </p:nvSpPr>
          <p:spPr bwMode="auto">
            <a:xfrm>
              <a:off x="1094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7" name="Line 15"/>
            <p:cNvSpPr>
              <a:spLocks noChangeShapeType="1"/>
            </p:cNvSpPr>
            <p:nvPr/>
          </p:nvSpPr>
          <p:spPr bwMode="auto">
            <a:xfrm>
              <a:off x="1034" y="1934"/>
              <a:ext cx="45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8" name="Line 16"/>
            <p:cNvSpPr>
              <a:spLocks noChangeShapeType="1"/>
            </p:cNvSpPr>
            <p:nvPr/>
          </p:nvSpPr>
          <p:spPr bwMode="auto">
            <a:xfrm flipV="1">
              <a:off x="1054" y="1590"/>
              <a:ext cx="40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9" name="Line 17"/>
            <p:cNvSpPr>
              <a:spLocks noChangeShapeType="1"/>
            </p:cNvSpPr>
            <p:nvPr/>
          </p:nvSpPr>
          <p:spPr bwMode="auto">
            <a:xfrm>
              <a:off x="1577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0" name="Line 18"/>
            <p:cNvSpPr>
              <a:spLocks noChangeShapeType="1"/>
            </p:cNvSpPr>
            <p:nvPr/>
          </p:nvSpPr>
          <p:spPr bwMode="auto">
            <a:xfrm flipV="1">
              <a:off x="1637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1" name="Line 19"/>
            <p:cNvSpPr>
              <a:spLocks noChangeShapeType="1"/>
            </p:cNvSpPr>
            <p:nvPr/>
          </p:nvSpPr>
          <p:spPr bwMode="auto">
            <a:xfrm flipV="1">
              <a:off x="1607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" name="Line 20"/>
            <p:cNvSpPr>
              <a:spLocks noChangeShapeType="1"/>
            </p:cNvSpPr>
            <p:nvPr/>
          </p:nvSpPr>
          <p:spPr bwMode="auto">
            <a:xfrm>
              <a:off x="1104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" name="Line 21"/>
            <p:cNvSpPr>
              <a:spLocks noChangeShapeType="1"/>
            </p:cNvSpPr>
            <p:nvPr/>
          </p:nvSpPr>
          <p:spPr bwMode="auto">
            <a:xfrm>
              <a:off x="2140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" name="Text Box 22"/>
            <p:cNvSpPr txBox="1">
              <a:spLocks noChangeArrowheads="1"/>
            </p:cNvSpPr>
            <p:nvPr/>
          </p:nvSpPr>
          <p:spPr bwMode="auto">
            <a:xfrm>
              <a:off x="548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975" name="Text Box 23"/>
            <p:cNvSpPr txBox="1">
              <a:spLocks noChangeArrowheads="1"/>
            </p:cNvSpPr>
            <p:nvPr/>
          </p:nvSpPr>
          <p:spPr bwMode="auto">
            <a:xfrm>
              <a:off x="1403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76" name="Text Box 24"/>
            <p:cNvSpPr txBox="1">
              <a:spLocks noChangeArrowheads="1"/>
            </p:cNvSpPr>
            <p:nvPr/>
          </p:nvSpPr>
          <p:spPr bwMode="auto">
            <a:xfrm>
              <a:off x="619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77" name="Text Box 25"/>
            <p:cNvSpPr txBox="1">
              <a:spLocks noChangeArrowheads="1"/>
            </p:cNvSpPr>
            <p:nvPr/>
          </p:nvSpPr>
          <p:spPr bwMode="auto">
            <a:xfrm>
              <a:off x="1252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78" name="Text Box 26"/>
            <p:cNvSpPr txBox="1">
              <a:spLocks noChangeArrowheads="1"/>
            </p:cNvSpPr>
            <p:nvPr/>
          </p:nvSpPr>
          <p:spPr bwMode="auto">
            <a:xfrm>
              <a:off x="1061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79" name="Text Box 27"/>
            <p:cNvSpPr txBox="1">
              <a:spLocks noChangeArrowheads="1"/>
            </p:cNvSpPr>
            <p:nvPr/>
          </p:nvSpPr>
          <p:spPr bwMode="auto">
            <a:xfrm>
              <a:off x="1866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80" name="Text Box 28"/>
            <p:cNvSpPr txBox="1">
              <a:spLocks noChangeArrowheads="1"/>
            </p:cNvSpPr>
            <p:nvPr/>
          </p:nvSpPr>
          <p:spPr bwMode="auto">
            <a:xfrm>
              <a:off x="2308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81" name="Text Box 29"/>
            <p:cNvSpPr txBox="1">
              <a:spLocks noChangeArrowheads="1"/>
            </p:cNvSpPr>
            <p:nvPr/>
          </p:nvSpPr>
          <p:spPr bwMode="auto">
            <a:xfrm>
              <a:off x="1031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82" name="Text Box 30"/>
            <p:cNvSpPr txBox="1">
              <a:spLocks noChangeArrowheads="1"/>
            </p:cNvSpPr>
            <p:nvPr/>
          </p:nvSpPr>
          <p:spPr bwMode="auto">
            <a:xfrm>
              <a:off x="1566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83" name="Text Box 31"/>
            <p:cNvSpPr txBox="1">
              <a:spLocks noChangeArrowheads="1"/>
            </p:cNvSpPr>
            <p:nvPr/>
          </p:nvSpPr>
          <p:spPr bwMode="auto">
            <a:xfrm>
              <a:off x="1816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956175" y="1239838"/>
            <a:ext cx="3830638" cy="2419350"/>
            <a:chOff x="3122" y="781"/>
            <a:chExt cx="2413" cy="1524"/>
          </a:xfrm>
        </p:grpSpPr>
        <p:sp>
          <p:nvSpPr>
            <p:cNvPr id="36928" name="Oval 32"/>
            <p:cNvSpPr>
              <a:spLocks noChangeArrowheads="1"/>
            </p:cNvSpPr>
            <p:nvPr/>
          </p:nvSpPr>
          <p:spPr bwMode="auto">
            <a:xfrm>
              <a:off x="3122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Oval 33"/>
            <p:cNvSpPr>
              <a:spLocks noChangeArrowheads="1"/>
            </p:cNvSpPr>
            <p:nvPr/>
          </p:nvSpPr>
          <p:spPr bwMode="auto">
            <a:xfrm>
              <a:off x="3665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Oval 34"/>
            <p:cNvSpPr>
              <a:spLocks noChangeArrowheads="1"/>
            </p:cNvSpPr>
            <p:nvPr/>
          </p:nvSpPr>
          <p:spPr bwMode="auto">
            <a:xfrm>
              <a:off x="3725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Oval 35"/>
            <p:cNvSpPr>
              <a:spLocks noChangeArrowheads="1"/>
            </p:cNvSpPr>
            <p:nvPr/>
          </p:nvSpPr>
          <p:spPr bwMode="auto">
            <a:xfrm>
              <a:off x="4208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Oval 36"/>
            <p:cNvSpPr>
              <a:spLocks noChangeArrowheads="1"/>
            </p:cNvSpPr>
            <p:nvPr/>
          </p:nvSpPr>
          <p:spPr bwMode="auto">
            <a:xfrm>
              <a:off x="4751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3" name="Oval 37"/>
            <p:cNvSpPr>
              <a:spLocks noChangeArrowheads="1"/>
            </p:cNvSpPr>
            <p:nvPr/>
          </p:nvSpPr>
          <p:spPr bwMode="auto">
            <a:xfrm>
              <a:off x="4751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4" name="Oval 38"/>
            <p:cNvSpPr>
              <a:spLocks noChangeArrowheads="1"/>
            </p:cNvSpPr>
            <p:nvPr/>
          </p:nvSpPr>
          <p:spPr bwMode="auto">
            <a:xfrm>
              <a:off x="4268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5" name="Oval 39"/>
            <p:cNvSpPr>
              <a:spLocks noChangeArrowheads="1"/>
            </p:cNvSpPr>
            <p:nvPr/>
          </p:nvSpPr>
          <p:spPr bwMode="auto">
            <a:xfrm>
              <a:off x="5354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6" name="Line 40"/>
            <p:cNvSpPr>
              <a:spLocks noChangeShapeType="1"/>
            </p:cNvSpPr>
            <p:nvPr/>
          </p:nvSpPr>
          <p:spPr bwMode="auto">
            <a:xfrm flipV="1">
              <a:off x="3303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Line 41"/>
            <p:cNvSpPr>
              <a:spLocks noChangeShapeType="1"/>
            </p:cNvSpPr>
            <p:nvPr/>
          </p:nvSpPr>
          <p:spPr bwMode="auto">
            <a:xfrm>
              <a:off x="3268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Line 42"/>
            <p:cNvSpPr>
              <a:spLocks noChangeShapeType="1"/>
            </p:cNvSpPr>
            <p:nvPr/>
          </p:nvSpPr>
          <p:spPr bwMode="auto">
            <a:xfrm>
              <a:off x="3876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Line 43"/>
            <p:cNvSpPr>
              <a:spLocks noChangeShapeType="1"/>
            </p:cNvSpPr>
            <p:nvPr/>
          </p:nvSpPr>
          <p:spPr bwMode="auto">
            <a:xfrm>
              <a:off x="3824" y="1942"/>
              <a:ext cx="444" cy="25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0" name="Line 44"/>
            <p:cNvSpPr>
              <a:spLocks noChangeShapeType="1"/>
            </p:cNvSpPr>
            <p:nvPr/>
          </p:nvSpPr>
          <p:spPr bwMode="auto">
            <a:xfrm flipV="1">
              <a:off x="3836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1" name="Line 45"/>
            <p:cNvSpPr>
              <a:spLocks noChangeShapeType="1"/>
            </p:cNvSpPr>
            <p:nvPr/>
          </p:nvSpPr>
          <p:spPr bwMode="auto">
            <a:xfrm>
              <a:off x="4359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2" name="Line 46"/>
            <p:cNvSpPr>
              <a:spLocks noChangeShapeType="1"/>
            </p:cNvSpPr>
            <p:nvPr/>
          </p:nvSpPr>
          <p:spPr bwMode="auto">
            <a:xfrm flipV="1">
              <a:off x="4419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3" name="Line 47"/>
            <p:cNvSpPr>
              <a:spLocks noChangeShapeType="1"/>
            </p:cNvSpPr>
            <p:nvPr/>
          </p:nvSpPr>
          <p:spPr bwMode="auto">
            <a:xfrm flipV="1">
              <a:off x="4389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4" name="Line 48"/>
            <p:cNvSpPr>
              <a:spLocks noChangeShapeType="1"/>
            </p:cNvSpPr>
            <p:nvPr/>
          </p:nvSpPr>
          <p:spPr bwMode="auto">
            <a:xfrm>
              <a:off x="3886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5" name="Line 49"/>
            <p:cNvSpPr>
              <a:spLocks noChangeShapeType="1"/>
            </p:cNvSpPr>
            <p:nvPr/>
          </p:nvSpPr>
          <p:spPr bwMode="auto">
            <a:xfrm>
              <a:off x="4922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6" name="Text Box 50"/>
            <p:cNvSpPr txBox="1">
              <a:spLocks noChangeArrowheads="1"/>
            </p:cNvSpPr>
            <p:nvPr/>
          </p:nvSpPr>
          <p:spPr bwMode="auto">
            <a:xfrm>
              <a:off x="3330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947" name="Text Box 51"/>
            <p:cNvSpPr txBox="1">
              <a:spLocks noChangeArrowheads="1"/>
            </p:cNvSpPr>
            <p:nvPr/>
          </p:nvSpPr>
          <p:spPr bwMode="auto">
            <a:xfrm>
              <a:off x="4185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48" name="Text Box 52"/>
            <p:cNvSpPr txBox="1">
              <a:spLocks noChangeArrowheads="1"/>
            </p:cNvSpPr>
            <p:nvPr/>
          </p:nvSpPr>
          <p:spPr bwMode="auto">
            <a:xfrm>
              <a:off x="3401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6949" name="Text Box 53"/>
            <p:cNvSpPr txBox="1">
              <a:spLocks noChangeArrowheads="1"/>
            </p:cNvSpPr>
            <p:nvPr/>
          </p:nvSpPr>
          <p:spPr bwMode="auto">
            <a:xfrm>
              <a:off x="4034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0" name="Text Box 54"/>
            <p:cNvSpPr txBox="1">
              <a:spLocks noChangeArrowheads="1"/>
            </p:cNvSpPr>
            <p:nvPr/>
          </p:nvSpPr>
          <p:spPr bwMode="auto">
            <a:xfrm>
              <a:off x="3843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1" name="Text Box 55"/>
            <p:cNvSpPr txBox="1">
              <a:spLocks noChangeArrowheads="1"/>
            </p:cNvSpPr>
            <p:nvPr/>
          </p:nvSpPr>
          <p:spPr bwMode="auto">
            <a:xfrm>
              <a:off x="4648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52" name="Text Box 56"/>
            <p:cNvSpPr txBox="1">
              <a:spLocks noChangeArrowheads="1"/>
            </p:cNvSpPr>
            <p:nvPr/>
          </p:nvSpPr>
          <p:spPr bwMode="auto">
            <a:xfrm>
              <a:off x="5090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3" name="Text Box 57"/>
            <p:cNvSpPr txBox="1">
              <a:spLocks noChangeArrowheads="1"/>
            </p:cNvSpPr>
            <p:nvPr/>
          </p:nvSpPr>
          <p:spPr bwMode="auto">
            <a:xfrm>
              <a:off x="3813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54" name="Text Box 58"/>
            <p:cNvSpPr txBox="1">
              <a:spLocks noChangeArrowheads="1"/>
            </p:cNvSpPr>
            <p:nvPr/>
          </p:nvSpPr>
          <p:spPr bwMode="auto">
            <a:xfrm>
              <a:off x="4348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55" name="Text Box 59"/>
            <p:cNvSpPr txBox="1">
              <a:spLocks noChangeArrowheads="1"/>
            </p:cNvSpPr>
            <p:nvPr/>
          </p:nvSpPr>
          <p:spPr bwMode="auto">
            <a:xfrm>
              <a:off x="4598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549275" y="4159250"/>
            <a:ext cx="3830638" cy="2419350"/>
            <a:chOff x="346" y="2620"/>
            <a:chExt cx="2413" cy="1524"/>
          </a:xfrm>
        </p:grpSpPr>
        <p:sp>
          <p:nvSpPr>
            <p:cNvPr id="36900" name="Oval 60"/>
            <p:cNvSpPr>
              <a:spLocks noChangeArrowheads="1"/>
            </p:cNvSpPr>
            <p:nvPr/>
          </p:nvSpPr>
          <p:spPr bwMode="auto">
            <a:xfrm>
              <a:off x="346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1" name="Oval 61"/>
            <p:cNvSpPr>
              <a:spLocks noChangeArrowheads="1"/>
            </p:cNvSpPr>
            <p:nvPr/>
          </p:nvSpPr>
          <p:spPr bwMode="auto">
            <a:xfrm>
              <a:off x="889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2" name="Oval 62"/>
            <p:cNvSpPr>
              <a:spLocks noChangeArrowheads="1"/>
            </p:cNvSpPr>
            <p:nvPr/>
          </p:nvSpPr>
          <p:spPr bwMode="auto">
            <a:xfrm>
              <a:off x="949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3" name="Oval 63"/>
            <p:cNvSpPr>
              <a:spLocks noChangeArrowheads="1"/>
            </p:cNvSpPr>
            <p:nvPr/>
          </p:nvSpPr>
          <p:spPr bwMode="auto">
            <a:xfrm>
              <a:off x="1432" y="329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4" name="Oval 64"/>
            <p:cNvSpPr>
              <a:spLocks noChangeArrowheads="1"/>
            </p:cNvSpPr>
            <p:nvPr/>
          </p:nvSpPr>
          <p:spPr bwMode="auto">
            <a:xfrm>
              <a:off x="1975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5" name="Oval 65"/>
            <p:cNvSpPr>
              <a:spLocks noChangeArrowheads="1"/>
            </p:cNvSpPr>
            <p:nvPr/>
          </p:nvSpPr>
          <p:spPr bwMode="auto">
            <a:xfrm>
              <a:off x="1975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6" name="Oval 66"/>
            <p:cNvSpPr>
              <a:spLocks noChangeArrowheads="1"/>
            </p:cNvSpPr>
            <p:nvPr/>
          </p:nvSpPr>
          <p:spPr bwMode="auto">
            <a:xfrm>
              <a:off x="1492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7" name="Oval 67"/>
            <p:cNvSpPr>
              <a:spLocks noChangeArrowheads="1"/>
            </p:cNvSpPr>
            <p:nvPr/>
          </p:nvSpPr>
          <p:spPr bwMode="auto">
            <a:xfrm>
              <a:off x="2578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8" name="Line 68"/>
            <p:cNvSpPr>
              <a:spLocks noChangeShapeType="1"/>
            </p:cNvSpPr>
            <p:nvPr/>
          </p:nvSpPr>
          <p:spPr bwMode="auto">
            <a:xfrm flipV="1">
              <a:off x="527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Line 69"/>
            <p:cNvSpPr>
              <a:spLocks noChangeShapeType="1"/>
            </p:cNvSpPr>
            <p:nvPr/>
          </p:nvSpPr>
          <p:spPr bwMode="auto">
            <a:xfrm>
              <a:off x="492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Line 70"/>
            <p:cNvSpPr>
              <a:spLocks noChangeShapeType="1"/>
            </p:cNvSpPr>
            <p:nvPr/>
          </p:nvSpPr>
          <p:spPr bwMode="auto">
            <a:xfrm>
              <a:off x="1100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1" name="Line 71"/>
            <p:cNvSpPr>
              <a:spLocks noChangeShapeType="1"/>
            </p:cNvSpPr>
            <p:nvPr/>
          </p:nvSpPr>
          <p:spPr bwMode="auto">
            <a:xfrm>
              <a:off x="1040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72"/>
            <p:cNvSpPr>
              <a:spLocks noChangeShapeType="1"/>
            </p:cNvSpPr>
            <p:nvPr/>
          </p:nvSpPr>
          <p:spPr bwMode="auto">
            <a:xfrm flipV="1">
              <a:off x="1060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73"/>
            <p:cNvSpPr>
              <a:spLocks noChangeShapeType="1"/>
            </p:cNvSpPr>
            <p:nvPr/>
          </p:nvSpPr>
          <p:spPr bwMode="auto">
            <a:xfrm>
              <a:off x="1583" y="3438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4"/>
            <p:cNvSpPr>
              <a:spLocks noChangeShapeType="1"/>
            </p:cNvSpPr>
            <p:nvPr/>
          </p:nvSpPr>
          <p:spPr bwMode="auto">
            <a:xfrm flipV="1">
              <a:off x="1643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75"/>
            <p:cNvSpPr>
              <a:spLocks noChangeShapeType="1"/>
            </p:cNvSpPr>
            <p:nvPr/>
          </p:nvSpPr>
          <p:spPr bwMode="auto">
            <a:xfrm flipV="1">
              <a:off x="1613" y="3323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76"/>
            <p:cNvSpPr>
              <a:spLocks noChangeShapeType="1"/>
            </p:cNvSpPr>
            <p:nvPr/>
          </p:nvSpPr>
          <p:spPr bwMode="auto">
            <a:xfrm>
              <a:off x="1138" y="2934"/>
              <a:ext cx="837" cy="1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77"/>
            <p:cNvSpPr>
              <a:spLocks noChangeShapeType="1"/>
            </p:cNvSpPr>
            <p:nvPr/>
          </p:nvSpPr>
          <p:spPr bwMode="auto">
            <a:xfrm>
              <a:off x="2146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Text Box 78"/>
            <p:cNvSpPr txBox="1">
              <a:spLocks noChangeArrowheads="1"/>
            </p:cNvSpPr>
            <p:nvPr/>
          </p:nvSpPr>
          <p:spPr bwMode="auto">
            <a:xfrm>
              <a:off x="554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3</a:t>
              </a:r>
            </a:p>
          </p:txBody>
        </p:sp>
        <p:sp>
          <p:nvSpPr>
            <p:cNvPr id="36919" name="Text Box 79"/>
            <p:cNvSpPr txBox="1">
              <a:spLocks noChangeArrowheads="1"/>
            </p:cNvSpPr>
            <p:nvPr/>
          </p:nvSpPr>
          <p:spPr bwMode="auto">
            <a:xfrm>
              <a:off x="1409" y="2620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20" name="Text Box 80"/>
            <p:cNvSpPr txBox="1">
              <a:spLocks noChangeArrowheads="1"/>
            </p:cNvSpPr>
            <p:nvPr/>
          </p:nvSpPr>
          <p:spPr bwMode="auto">
            <a:xfrm>
              <a:off x="625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21" name="Text Box 81"/>
            <p:cNvSpPr txBox="1">
              <a:spLocks noChangeArrowheads="1"/>
            </p:cNvSpPr>
            <p:nvPr/>
          </p:nvSpPr>
          <p:spPr bwMode="auto">
            <a:xfrm>
              <a:off x="1258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2" name="Text Box 82"/>
            <p:cNvSpPr txBox="1">
              <a:spLocks noChangeArrowheads="1"/>
            </p:cNvSpPr>
            <p:nvPr/>
          </p:nvSpPr>
          <p:spPr bwMode="auto">
            <a:xfrm>
              <a:off x="1067" y="3308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3" name="Text Box 83"/>
            <p:cNvSpPr txBox="1">
              <a:spLocks noChangeArrowheads="1"/>
            </p:cNvSpPr>
            <p:nvPr/>
          </p:nvSpPr>
          <p:spPr bwMode="auto">
            <a:xfrm>
              <a:off x="1872" y="30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24" name="Text Box 84"/>
            <p:cNvSpPr txBox="1">
              <a:spLocks noChangeArrowheads="1"/>
            </p:cNvSpPr>
            <p:nvPr/>
          </p:nvSpPr>
          <p:spPr bwMode="auto">
            <a:xfrm>
              <a:off x="2314" y="27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5" name="Text Box 85"/>
            <p:cNvSpPr txBox="1">
              <a:spLocks noChangeArrowheads="1"/>
            </p:cNvSpPr>
            <p:nvPr/>
          </p:nvSpPr>
          <p:spPr bwMode="auto">
            <a:xfrm>
              <a:off x="1037" y="38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26" name="Text Box 86"/>
            <p:cNvSpPr txBox="1">
              <a:spLocks noChangeArrowheads="1"/>
            </p:cNvSpPr>
            <p:nvPr/>
          </p:nvSpPr>
          <p:spPr bwMode="auto">
            <a:xfrm>
              <a:off x="1572" y="3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27" name="Text Box 87"/>
            <p:cNvSpPr txBox="1">
              <a:spLocks noChangeArrowheads="1"/>
            </p:cNvSpPr>
            <p:nvPr/>
          </p:nvSpPr>
          <p:spPr bwMode="auto">
            <a:xfrm>
              <a:off x="1822" y="3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927600" y="4159250"/>
            <a:ext cx="3830638" cy="2419350"/>
            <a:chOff x="3104" y="2620"/>
            <a:chExt cx="2413" cy="1524"/>
          </a:xfrm>
        </p:grpSpPr>
        <p:sp>
          <p:nvSpPr>
            <p:cNvPr id="36872" name="Oval 88"/>
            <p:cNvSpPr>
              <a:spLocks noChangeArrowheads="1"/>
            </p:cNvSpPr>
            <p:nvPr/>
          </p:nvSpPr>
          <p:spPr bwMode="auto">
            <a:xfrm>
              <a:off x="3104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3" name="Oval 89"/>
            <p:cNvSpPr>
              <a:spLocks noChangeArrowheads="1"/>
            </p:cNvSpPr>
            <p:nvPr/>
          </p:nvSpPr>
          <p:spPr bwMode="auto">
            <a:xfrm>
              <a:off x="3647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4" name="Oval 90"/>
            <p:cNvSpPr>
              <a:spLocks noChangeArrowheads="1"/>
            </p:cNvSpPr>
            <p:nvPr/>
          </p:nvSpPr>
          <p:spPr bwMode="auto">
            <a:xfrm>
              <a:off x="3707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5" name="Oval 91"/>
            <p:cNvSpPr>
              <a:spLocks noChangeArrowheads="1"/>
            </p:cNvSpPr>
            <p:nvPr/>
          </p:nvSpPr>
          <p:spPr bwMode="auto">
            <a:xfrm>
              <a:off x="4190" y="3297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6" name="Oval 92"/>
            <p:cNvSpPr>
              <a:spLocks noChangeArrowheads="1"/>
            </p:cNvSpPr>
            <p:nvPr/>
          </p:nvSpPr>
          <p:spPr bwMode="auto">
            <a:xfrm>
              <a:off x="4733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7" name="Oval 93"/>
            <p:cNvSpPr>
              <a:spLocks noChangeArrowheads="1"/>
            </p:cNvSpPr>
            <p:nvPr/>
          </p:nvSpPr>
          <p:spPr bwMode="auto">
            <a:xfrm>
              <a:off x="4733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8" name="Oval 94"/>
            <p:cNvSpPr>
              <a:spLocks noChangeArrowheads="1"/>
            </p:cNvSpPr>
            <p:nvPr/>
          </p:nvSpPr>
          <p:spPr bwMode="auto">
            <a:xfrm>
              <a:off x="4250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Oval 95"/>
            <p:cNvSpPr>
              <a:spLocks noChangeArrowheads="1"/>
            </p:cNvSpPr>
            <p:nvPr/>
          </p:nvSpPr>
          <p:spPr bwMode="auto">
            <a:xfrm>
              <a:off x="5336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0" name="Line 96"/>
            <p:cNvSpPr>
              <a:spLocks noChangeShapeType="1"/>
            </p:cNvSpPr>
            <p:nvPr/>
          </p:nvSpPr>
          <p:spPr bwMode="auto">
            <a:xfrm flipV="1">
              <a:off x="3285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97"/>
            <p:cNvSpPr>
              <a:spLocks noChangeShapeType="1"/>
            </p:cNvSpPr>
            <p:nvPr/>
          </p:nvSpPr>
          <p:spPr bwMode="auto">
            <a:xfrm>
              <a:off x="3250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98"/>
            <p:cNvSpPr>
              <a:spLocks noChangeShapeType="1"/>
            </p:cNvSpPr>
            <p:nvPr/>
          </p:nvSpPr>
          <p:spPr bwMode="auto">
            <a:xfrm>
              <a:off x="3858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99"/>
            <p:cNvSpPr>
              <a:spLocks noChangeShapeType="1"/>
            </p:cNvSpPr>
            <p:nvPr/>
          </p:nvSpPr>
          <p:spPr bwMode="auto">
            <a:xfrm>
              <a:off x="3798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100"/>
            <p:cNvSpPr>
              <a:spLocks noChangeShapeType="1"/>
            </p:cNvSpPr>
            <p:nvPr/>
          </p:nvSpPr>
          <p:spPr bwMode="auto">
            <a:xfrm flipV="1">
              <a:off x="3818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101"/>
            <p:cNvSpPr>
              <a:spLocks noChangeShapeType="1"/>
            </p:cNvSpPr>
            <p:nvPr/>
          </p:nvSpPr>
          <p:spPr bwMode="auto">
            <a:xfrm>
              <a:off x="4341" y="3438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102"/>
            <p:cNvSpPr>
              <a:spLocks noChangeShapeType="1"/>
            </p:cNvSpPr>
            <p:nvPr/>
          </p:nvSpPr>
          <p:spPr bwMode="auto">
            <a:xfrm flipV="1">
              <a:off x="4401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103"/>
            <p:cNvSpPr>
              <a:spLocks noChangeShapeType="1"/>
            </p:cNvSpPr>
            <p:nvPr/>
          </p:nvSpPr>
          <p:spPr bwMode="auto">
            <a:xfrm flipV="1">
              <a:off x="4371" y="3323"/>
              <a:ext cx="965" cy="62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104"/>
            <p:cNvSpPr>
              <a:spLocks noChangeShapeType="1"/>
            </p:cNvSpPr>
            <p:nvPr/>
          </p:nvSpPr>
          <p:spPr bwMode="auto">
            <a:xfrm>
              <a:off x="3868" y="2944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105"/>
            <p:cNvSpPr>
              <a:spLocks noChangeShapeType="1"/>
            </p:cNvSpPr>
            <p:nvPr/>
          </p:nvSpPr>
          <p:spPr bwMode="auto">
            <a:xfrm>
              <a:off x="4904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Text Box 106"/>
            <p:cNvSpPr txBox="1">
              <a:spLocks noChangeArrowheads="1"/>
            </p:cNvSpPr>
            <p:nvPr/>
          </p:nvSpPr>
          <p:spPr bwMode="auto">
            <a:xfrm>
              <a:off x="3312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891" name="Text Box 107"/>
            <p:cNvSpPr txBox="1">
              <a:spLocks noChangeArrowheads="1"/>
            </p:cNvSpPr>
            <p:nvPr/>
          </p:nvSpPr>
          <p:spPr bwMode="auto">
            <a:xfrm>
              <a:off x="4167" y="2620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892" name="Text Box 108"/>
            <p:cNvSpPr txBox="1">
              <a:spLocks noChangeArrowheads="1"/>
            </p:cNvSpPr>
            <p:nvPr/>
          </p:nvSpPr>
          <p:spPr bwMode="auto">
            <a:xfrm>
              <a:off x="3383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6893" name="Text Box 109"/>
            <p:cNvSpPr txBox="1">
              <a:spLocks noChangeArrowheads="1"/>
            </p:cNvSpPr>
            <p:nvPr/>
          </p:nvSpPr>
          <p:spPr bwMode="auto">
            <a:xfrm>
              <a:off x="4016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894" name="Text Box 110"/>
            <p:cNvSpPr txBox="1">
              <a:spLocks noChangeArrowheads="1"/>
            </p:cNvSpPr>
            <p:nvPr/>
          </p:nvSpPr>
          <p:spPr bwMode="auto">
            <a:xfrm>
              <a:off x="3825" y="3308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6895" name="Text Box 111"/>
            <p:cNvSpPr txBox="1">
              <a:spLocks noChangeArrowheads="1"/>
            </p:cNvSpPr>
            <p:nvPr/>
          </p:nvSpPr>
          <p:spPr bwMode="auto">
            <a:xfrm>
              <a:off x="4630" y="30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896" name="Text Box 112"/>
            <p:cNvSpPr txBox="1">
              <a:spLocks noChangeArrowheads="1"/>
            </p:cNvSpPr>
            <p:nvPr/>
          </p:nvSpPr>
          <p:spPr bwMode="auto">
            <a:xfrm>
              <a:off x="5072" y="27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897" name="Text Box 113"/>
            <p:cNvSpPr txBox="1">
              <a:spLocks noChangeArrowheads="1"/>
            </p:cNvSpPr>
            <p:nvPr/>
          </p:nvSpPr>
          <p:spPr bwMode="auto">
            <a:xfrm>
              <a:off x="3795" y="38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898" name="Text Box 114"/>
            <p:cNvSpPr txBox="1">
              <a:spLocks noChangeArrowheads="1"/>
            </p:cNvSpPr>
            <p:nvPr/>
          </p:nvSpPr>
          <p:spPr bwMode="auto">
            <a:xfrm>
              <a:off x="4330" y="3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899" name="Text Box 115"/>
            <p:cNvSpPr txBox="1">
              <a:spLocks noChangeArrowheads="1"/>
            </p:cNvSpPr>
            <p:nvPr/>
          </p:nvSpPr>
          <p:spPr bwMode="auto">
            <a:xfrm>
              <a:off x="4580" y="3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3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F0597C-AAF4-4F4D-9731-A33DF15F91D7}" type="slidenum">
              <a:rPr lang="en-US" altLang="en-US" sz="1400" b="0">
                <a:latin typeface="Times New Roman" charset="0"/>
              </a:rPr>
              <a:pPr eaLnBrk="1" hangingPunct="1"/>
              <a:t>18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Link-State Routing Example (cont.)</a:t>
            </a:r>
          </a:p>
        </p:txBody>
      </p:sp>
      <p:grpSp>
        <p:nvGrpSpPr>
          <p:cNvPr id="38916" name="Group 201"/>
          <p:cNvGrpSpPr>
            <a:grpSpLocks/>
          </p:cNvGrpSpPr>
          <p:nvPr/>
        </p:nvGrpSpPr>
        <p:grpSpPr bwMode="auto">
          <a:xfrm>
            <a:off x="549275" y="1239838"/>
            <a:ext cx="3830638" cy="2419350"/>
            <a:chOff x="346" y="781"/>
            <a:chExt cx="2413" cy="1524"/>
          </a:xfrm>
        </p:grpSpPr>
        <p:sp>
          <p:nvSpPr>
            <p:cNvPr id="39004" name="Oval 4"/>
            <p:cNvSpPr>
              <a:spLocks noChangeArrowheads="1"/>
            </p:cNvSpPr>
            <p:nvPr/>
          </p:nvSpPr>
          <p:spPr bwMode="auto">
            <a:xfrm>
              <a:off x="34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5" name="Oval 5"/>
            <p:cNvSpPr>
              <a:spLocks noChangeArrowheads="1"/>
            </p:cNvSpPr>
            <p:nvPr/>
          </p:nvSpPr>
          <p:spPr bwMode="auto">
            <a:xfrm>
              <a:off x="889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6" name="Oval 6"/>
            <p:cNvSpPr>
              <a:spLocks noChangeArrowheads="1"/>
            </p:cNvSpPr>
            <p:nvPr/>
          </p:nvSpPr>
          <p:spPr bwMode="auto">
            <a:xfrm>
              <a:off x="949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7" name="Oval 7"/>
            <p:cNvSpPr>
              <a:spLocks noChangeArrowheads="1"/>
            </p:cNvSpPr>
            <p:nvPr/>
          </p:nvSpPr>
          <p:spPr bwMode="auto">
            <a:xfrm>
              <a:off x="1432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8" name="Oval 8"/>
            <p:cNvSpPr>
              <a:spLocks noChangeArrowheads="1"/>
            </p:cNvSpPr>
            <p:nvPr/>
          </p:nvSpPr>
          <p:spPr bwMode="auto">
            <a:xfrm>
              <a:off x="1975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9" name="Oval 9"/>
            <p:cNvSpPr>
              <a:spLocks noChangeArrowheads="1"/>
            </p:cNvSpPr>
            <p:nvPr/>
          </p:nvSpPr>
          <p:spPr bwMode="auto">
            <a:xfrm>
              <a:off x="1975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10" name="Oval 10"/>
            <p:cNvSpPr>
              <a:spLocks noChangeArrowheads="1"/>
            </p:cNvSpPr>
            <p:nvPr/>
          </p:nvSpPr>
          <p:spPr bwMode="auto">
            <a:xfrm>
              <a:off x="1492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11" name="Oval 11"/>
            <p:cNvSpPr>
              <a:spLocks noChangeArrowheads="1"/>
            </p:cNvSpPr>
            <p:nvPr/>
          </p:nvSpPr>
          <p:spPr bwMode="auto">
            <a:xfrm>
              <a:off x="2578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12" name="Line 12"/>
            <p:cNvSpPr>
              <a:spLocks noChangeShapeType="1"/>
            </p:cNvSpPr>
            <p:nvPr/>
          </p:nvSpPr>
          <p:spPr bwMode="auto">
            <a:xfrm flipV="1">
              <a:off x="527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3" name="Line 13"/>
            <p:cNvSpPr>
              <a:spLocks noChangeShapeType="1"/>
            </p:cNvSpPr>
            <p:nvPr/>
          </p:nvSpPr>
          <p:spPr bwMode="auto">
            <a:xfrm>
              <a:off x="492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" name="Line 14"/>
            <p:cNvSpPr>
              <a:spLocks noChangeShapeType="1"/>
            </p:cNvSpPr>
            <p:nvPr/>
          </p:nvSpPr>
          <p:spPr bwMode="auto">
            <a:xfrm>
              <a:off x="1100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" name="Line 15"/>
            <p:cNvSpPr>
              <a:spLocks noChangeShapeType="1"/>
            </p:cNvSpPr>
            <p:nvPr/>
          </p:nvSpPr>
          <p:spPr bwMode="auto">
            <a:xfrm>
              <a:off x="1040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" name="Line 16"/>
            <p:cNvSpPr>
              <a:spLocks noChangeShapeType="1"/>
            </p:cNvSpPr>
            <p:nvPr/>
          </p:nvSpPr>
          <p:spPr bwMode="auto">
            <a:xfrm flipV="1">
              <a:off x="1060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" name="Line 17"/>
            <p:cNvSpPr>
              <a:spLocks noChangeShapeType="1"/>
            </p:cNvSpPr>
            <p:nvPr/>
          </p:nvSpPr>
          <p:spPr bwMode="auto">
            <a:xfrm>
              <a:off x="1583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" name="Line 18"/>
            <p:cNvSpPr>
              <a:spLocks noChangeShapeType="1"/>
            </p:cNvSpPr>
            <p:nvPr/>
          </p:nvSpPr>
          <p:spPr bwMode="auto">
            <a:xfrm flipV="1">
              <a:off x="1643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" name="Line 19"/>
            <p:cNvSpPr>
              <a:spLocks noChangeShapeType="1"/>
            </p:cNvSpPr>
            <p:nvPr/>
          </p:nvSpPr>
          <p:spPr bwMode="auto">
            <a:xfrm flipV="1">
              <a:off x="1613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" name="Line 20"/>
            <p:cNvSpPr>
              <a:spLocks noChangeShapeType="1"/>
            </p:cNvSpPr>
            <p:nvPr/>
          </p:nvSpPr>
          <p:spPr bwMode="auto">
            <a:xfrm>
              <a:off x="1110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Line 21"/>
            <p:cNvSpPr>
              <a:spLocks noChangeShapeType="1"/>
            </p:cNvSpPr>
            <p:nvPr/>
          </p:nvSpPr>
          <p:spPr bwMode="auto">
            <a:xfrm>
              <a:off x="2146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" name="Text Box 22"/>
            <p:cNvSpPr txBox="1">
              <a:spLocks noChangeArrowheads="1"/>
            </p:cNvSpPr>
            <p:nvPr/>
          </p:nvSpPr>
          <p:spPr bwMode="auto">
            <a:xfrm>
              <a:off x="554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3</a:t>
              </a:r>
            </a:p>
          </p:txBody>
        </p:sp>
        <p:sp>
          <p:nvSpPr>
            <p:cNvPr id="39023" name="Text Box 23"/>
            <p:cNvSpPr txBox="1">
              <a:spLocks noChangeArrowheads="1"/>
            </p:cNvSpPr>
            <p:nvPr/>
          </p:nvSpPr>
          <p:spPr bwMode="auto">
            <a:xfrm>
              <a:off x="1409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9024" name="Text Box 24"/>
            <p:cNvSpPr txBox="1">
              <a:spLocks noChangeArrowheads="1"/>
            </p:cNvSpPr>
            <p:nvPr/>
          </p:nvSpPr>
          <p:spPr bwMode="auto">
            <a:xfrm>
              <a:off x="625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9025" name="Text Box 25"/>
            <p:cNvSpPr txBox="1">
              <a:spLocks noChangeArrowheads="1"/>
            </p:cNvSpPr>
            <p:nvPr/>
          </p:nvSpPr>
          <p:spPr bwMode="auto">
            <a:xfrm>
              <a:off x="1258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6" name="Text Box 26"/>
            <p:cNvSpPr txBox="1">
              <a:spLocks noChangeArrowheads="1"/>
            </p:cNvSpPr>
            <p:nvPr/>
          </p:nvSpPr>
          <p:spPr bwMode="auto">
            <a:xfrm>
              <a:off x="1067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7" name="Text Box 27"/>
            <p:cNvSpPr txBox="1">
              <a:spLocks noChangeArrowheads="1"/>
            </p:cNvSpPr>
            <p:nvPr/>
          </p:nvSpPr>
          <p:spPr bwMode="auto">
            <a:xfrm>
              <a:off x="1872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28" name="Text Box 28"/>
            <p:cNvSpPr txBox="1">
              <a:spLocks noChangeArrowheads="1"/>
            </p:cNvSpPr>
            <p:nvPr/>
          </p:nvSpPr>
          <p:spPr bwMode="auto">
            <a:xfrm>
              <a:off x="2314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9" name="Text Box 29"/>
            <p:cNvSpPr txBox="1">
              <a:spLocks noChangeArrowheads="1"/>
            </p:cNvSpPr>
            <p:nvPr/>
          </p:nvSpPr>
          <p:spPr bwMode="auto">
            <a:xfrm>
              <a:off x="1037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30" name="Text Box 30"/>
            <p:cNvSpPr txBox="1">
              <a:spLocks noChangeArrowheads="1"/>
            </p:cNvSpPr>
            <p:nvPr/>
          </p:nvSpPr>
          <p:spPr bwMode="auto">
            <a:xfrm>
              <a:off x="1572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9031" name="Text Box 31"/>
            <p:cNvSpPr txBox="1">
              <a:spLocks noChangeArrowheads="1"/>
            </p:cNvSpPr>
            <p:nvPr/>
          </p:nvSpPr>
          <p:spPr bwMode="auto">
            <a:xfrm>
              <a:off x="1822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4927600" y="1239838"/>
            <a:ext cx="3830638" cy="2419350"/>
            <a:chOff x="3104" y="781"/>
            <a:chExt cx="2413" cy="1524"/>
          </a:xfrm>
        </p:grpSpPr>
        <p:sp>
          <p:nvSpPr>
            <p:cNvPr id="38976" name="Oval 32"/>
            <p:cNvSpPr>
              <a:spLocks noChangeArrowheads="1"/>
            </p:cNvSpPr>
            <p:nvPr/>
          </p:nvSpPr>
          <p:spPr bwMode="auto">
            <a:xfrm>
              <a:off x="3104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77" name="Oval 33"/>
            <p:cNvSpPr>
              <a:spLocks noChangeArrowheads="1"/>
            </p:cNvSpPr>
            <p:nvPr/>
          </p:nvSpPr>
          <p:spPr bwMode="auto">
            <a:xfrm>
              <a:off x="3647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78" name="Oval 34"/>
            <p:cNvSpPr>
              <a:spLocks noChangeArrowheads="1"/>
            </p:cNvSpPr>
            <p:nvPr/>
          </p:nvSpPr>
          <p:spPr bwMode="auto">
            <a:xfrm>
              <a:off x="3707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79" name="Oval 35"/>
            <p:cNvSpPr>
              <a:spLocks noChangeArrowheads="1"/>
            </p:cNvSpPr>
            <p:nvPr/>
          </p:nvSpPr>
          <p:spPr bwMode="auto">
            <a:xfrm>
              <a:off x="4190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0" name="Oval 36"/>
            <p:cNvSpPr>
              <a:spLocks noChangeArrowheads="1"/>
            </p:cNvSpPr>
            <p:nvPr/>
          </p:nvSpPr>
          <p:spPr bwMode="auto">
            <a:xfrm>
              <a:off x="473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1" name="Oval 37"/>
            <p:cNvSpPr>
              <a:spLocks noChangeArrowheads="1"/>
            </p:cNvSpPr>
            <p:nvPr/>
          </p:nvSpPr>
          <p:spPr bwMode="auto">
            <a:xfrm>
              <a:off x="4733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2" name="Oval 38"/>
            <p:cNvSpPr>
              <a:spLocks noChangeArrowheads="1"/>
            </p:cNvSpPr>
            <p:nvPr/>
          </p:nvSpPr>
          <p:spPr bwMode="auto">
            <a:xfrm>
              <a:off x="4250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3" name="Oval 39"/>
            <p:cNvSpPr>
              <a:spLocks noChangeArrowheads="1"/>
            </p:cNvSpPr>
            <p:nvPr/>
          </p:nvSpPr>
          <p:spPr bwMode="auto">
            <a:xfrm>
              <a:off x="533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4" name="Line 40"/>
            <p:cNvSpPr>
              <a:spLocks noChangeShapeType="1"/>
            </p:cNvSpPr>
            <p:nvPr/>
          </p:nvSpPr>
          <p:spPr bwMode="auto">
            <a:xfrm flipV="1">
              <a:off x="3285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Line 41"/>
            <p:cNvSpPr>
              <a:spLocks noChangeShapeType="1"/>
            </p:cNvSpPr>
            <p:nvPr/>
          </p:nvSpPr>
          <p:spPr bwMode="auto">
            <a:xfrm>
              <a:off x="3250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6" name="Line 42"/>
            <p:cNvSpPr>
              <a:spLocks noChangeShapeType="1"/>
            </p:cNvSpPr>
            <p:nvPr/>
          </p:nvSpPr>
          <p:spPr bwMode="auto">
            <a:xfrm>
              <a:off x="3858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7" name="Line 43"/>
            <p:cNvSpPr>
              <a:spLocks noChangeShapeType="1"/>
            </p:cNvSpPr>
            <p:nvPr/>
          </p:nvSpPr>
          <p:spPr bwMode="auto">
            <a:xfrm>
              <a:off x="3798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Line 44"/>
            <p:cNvSpPr>
              <a:spLocks noChangeShapeType="1"/>
            </p:cNvSpPr>
            <p:nvPr/>
          </p:nvSpPr>
          <p:spPr bwMode="auto">
            <a:xfrm flipV="1">
              <a:off x="3818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9" name="Line 45"/>
            <p:cNvSpPr>
              <a:spLocks noChangeShapeType="1"/>
            </p:cNvSpPr>
            <p:nvPr/>
          </p:nvSpPr>
          <p:spPr bwMode="auto">
            <a:xfrm>
              <a:off x="4341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0" name="Line 46"/>
            <p:cNvSpPr>
              <a:spLocks noChangeShapeType="1"/>
            </p:cNvSpPr>
            <p:nvPr/>
          </p:nvSpPr>
          <p:spPr bwMode="auto">
            <a:xfrm flipV="1">
              <a:off x="4401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Line 47"/>
            <p:cNvSpPr>
              <a:spLocks noChangeShapeType="1"/>
            </p:cNvSpPr>
            <p:nvPr/>
          </p:nvSpPr>
          <p:spPr bwMode="auto">
            <a:xfrm flipV="1">
              <a:off x="4371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Line 48"/>
            <p:cNvSpPr>
              <a:spLocks noChangeShapeType="1"/>
            </p:cNvSpPr>
            <p:nvPr/>
          </p:nvSpPr>
          <p:spPr bwMode="auto">
            <a:xfrm>
              <a:off x="3868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Line 49"/>
            <p:cNvSpPr>
              <a:spLocks noChangeShapeType="1"/>
            </p:cNvSpPr>
            <p:nvPr/>
          </p:nvSpPr>
          <p:spPr bwMode="auto">
            <a:xfrm>
              <a:off x="4904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4" name="Text Box 50"/>
            <p:cNvSpPr txBox="1">
              <a:spLocks noChangeArrowheads="1"/>
            </p:cNvSpPr>
            <p:nvPr/>
          </p:nvSpPr>
          <p:spPr bwMode="auto">
            <a:xfrm>
              <a:off x="3312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3</a:t>
              </a:r>
            </a:p>
          </p:txBody>
        </p:sp>
        <p:sp>
          <p:nvSpPr>
            <p:cNvPr id="38995" name="Text Box 51"/>
            <p:cNvSpPr txBox="1">
              <a:spLocks noChangeArrowheads="1"/>
            </p:cNvSpPr>
            <p:nvPr/>
          </p:nvSpPr>
          <p:spPr bwMode="auto">
            <a:xfrm>
              <a:off x="4167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8996" name="Text Box 52"/>
            <p:cNvSpPr txBox="1">
              <a:spLocks noChangeArrowheads="1"/>
            </p:cNvSpPr>
            <p:nvPr/>
          </p:nvSpPr>
          <p:spPr bwMode="auto">
            <a:xfrm>
              <a:off x="3383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97" name="Text Box 53"/>
            <p:cNvSpPr txBox="1">
              <a:spLocks noChangeArrowheads="1"/>
            </p:cNvSpPr>
            <p:nvPr/>
          </p:nvSpPr>
          <p:spPr bwMode="auto">
            <a:xfrm>
              <a:off x="4016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98" name="Text Box 54"/>
            <p:cNvSpPr txBox="1">
              <a:spLocks noChangeArrowheads="1"/>
            </p:cNvSpPr>
            <p:nvPr/>
          </p:nvSpPr>
          <p:spPr bwMode="auto">
            <a:xfrm>
              <a:off x="3825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99" name="Text Box 55"/>
            <p:cNvSpPr txBox="1">
              <a:spLocks noChangeArrowheads="1"/>
            </p:cNvSpPr>
            <p:nvPr/>
          </p:nvSpPr>
          <p:spPr bwMode="auto">
            <a:xfrm>
              <a:off x="4630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00" name="Text Box 56"/>
            <p:cNvSpPr txBox="1">
              <a:spLocks noChangeArrowheads="1"/>
            </p:cNvSpPr>
            <p:nvPr/>
          </p:nvSpPr>
          <p:spPr bwMode="auto">
            <a:xfrm>
              <a:off x="5072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9001" name="Text Box 57"/>
            <p:cNvSpPr txBox="1">
              <a:spLocks noChangeArrowheads="1"/>
            </p:cNvSpPr>
            <p:nvPr/>
          </p:nvSpPr>
          <p:spPr bwMode="auto">
            <a:xfrm>
              <a:off x="3795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02" name="Text Box 58"/>
            <p:cNvSpPr txBox="1">
              <a:spLocks noChangeArrowheads="1"/>
            </p:cNvSpPr>
            <p:nvPr/>
          </p:nvSpPr>
          <p:spPr bwMode="auto">
            <a:xfrm>
              <a:off x="4330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9003" name="Text Box 59"/>
            <p:cNvSpPr txBox="1">
              <a:spLocks noChangeArrowheads="1"/>
            </p:cNvSpPr>
            <p:nvPr/>
          </p:nvSpPr>
          <p:spPr bwMode="auto">
            <a:xfrm>
              <a:off x="4580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39750" y="4121150"/>
            <a:ext cx="3830638" cy="2419350"/>
            <a:chOff x="340" y="2596"/>
            <a:chExt cx="2413" cy="1524"/>
          </a:xfrm>
        </p:grpSpPr>
        <p:sp>
          <p:nvSpPr>
            <p:cNvPr id="38948" name="Oval 145"/>
            <p:cNvSpPr>
              <a:spLocks noChangeArrowheads="1"/>
            </p:cNvSpPr>
            <p:nvPr/>
          </p:nvSpPr>
          <p:spPr bwMode="auto">
            <a:xfrm>
              <a:off x="340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9" name="Oval 146"/>
            <p:cNvSpPr>
              <a:spLocks noChangeArrowheads="1"/>
            </p:cNvSpPr>
            <p:nvPr/>
          </p:nvSpPr>
          <p:spPr bwMode="auto">
            <a:xfrm>
              <a:off x="883" y="3643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0" name="Oval 147"/>
            <p:cNvSpPr>
              <a:spLocks noChangeArrowheads="1"/>
            </p:cNvSpPr>
            <p:nvPr/>
          </p:nvSpPr>
          <p:spPr bwMode="auto">
            <a:xfrm>
              <a:off x="943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1" name="Oval 148"/>
            <p:cNvSpPr>
              <a:spLocks noChangeArrowheads="1"/>
            </p:cNvSpPr>
            <p:nvPr/>
          </p:nvSpPr>
          <p:spPr bwMode="auto">
            <a:xfrm>
              <a:off x="1426" y="3273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2" name="Oval 149"/>
            <p:cNvSpPr>
              <a:spLocks noChangeArrowheads="1"/>
            </p:cNvSpPr>
            <p:nvPr/>
          </p:nvSpPr>
          <p:spPr bwMode="auto">
            <a:xfrm>
              <a:off x="1969" y="3643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3" name="Oval 150"/>
            <p:cNvSpPr>
              <a:spLocks noChangeArrowheads="1"/>
            </p:cNvSpPr>
            <p:nvPr/>
          </p:nvSpPr>
          <p:spPr bwMode="auto">
            <a:xfrm>
              <a:off x="1969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4" name="Oval 151"/>
            <p:cNvSpPr>
              <a:spLocks noChangeArrowheads="1"/>
            </p:cNvSpPr>
            <p:nvPr/>
          </p:nvSpPr>
          <p:spPr bwMode="auto">
            <a:xfrm>
              <a:off x="1486" y="3961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5" name="Oval 152"/>
            <p:cNvSpPr>
              <a:spLocks noChangeArrowheads="1"/>
            </p:cNvSpPr>
            <p:nvPr/>
          </p:nvSpPr>
          <p:spPr bwMode="auto">
            <a:xfrm>
              <a:off x="2572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6" name="Line 153"/>
            <p:cNvSpPr>
              <a:spLocks noChangeShapeType="1"/>
            </p:cNvSpPr>
            <p:nvPr/>
          </p:nvSpPr>
          <p:spPr bwMode="auto">
            <a:xfrm flipV="1">
              <a:off x="521" y="2955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154"/>
            <p:cNvSpPr>
              <a:spLocks noChangeShapeType="1"/>
            </p:cNvSpPr>
            <p:nvPr/>
          </p:nvSpPr>
          <p:spPr bwMode="auto">
            <a:xfrm>
              <a:off x="486" y="3371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155"/>
            <p:cNvSpPr>
              <a:spLocks noChangeShapeType="1"/>
            </p:cNvSpPr>
            <p:nvPr/>
          </p:nvSpPr>
          <p:spPr bwMode="auto">
            <a:xfrm>
              <a:off x="1094" y="2964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156"/>
            <p:cNvSpPr>
              <a:spLocks noChangeShapeType="1"/>
            </p:cNvSpPr>
            <p:nvPr/>
          </p:nvSpPr>
          <p:spPr bwMode="auto">
            <a:xfrm>
              <a:off x="1034" y="3749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157"/>
            <p:cNvSpPr>
              <a:spLocks noChangeShapeType="1"/>
            </p:cNvSpPr>
            <p:nvPr/>
          </p:nvSpPr>
          <p:spPr bwMode="auto">
            <a:xfrm flipV="1">
              <a:off x="1054" y="3405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158"/>
            <p:cNvSpPr>
              <a:spLocks noChangeShapeType="1"/>
            </p:cNvSpPr>
            <p:nvPr/>
          </p:nvSpPr>
          <p:spPr bwMode="auto">
            <a:xfrm>
              <a:off x="1577" y="3414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159"/>
            <p:cNvSpPr>
              <a:spLocks noChangeShapeType="1"/>
            </p:cNvSpPr>
            <p:nvPr/>
          </p:nvSpPr>
          <p:spPr bwMode="auto">
            <a:xfrm flipV="1">
              <a:off x="1637" y="3776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160"/>
            <p:cNvSpPr>
              <a:spLocks noChangeShapeType="1"/>
            </p:cNvSpPr>
            <p:nvPr/>
          </p:nvSpPr>
          <p:spPr bwMode="auto">
            <a:xfrm flipV="1">
              <a:off x="1607" y="3299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161"/>
            <p:cNvSpPr>
              <a:spLocks noChangeShapeType="1"/>
            </p:cNvSpPr>
            <p:nvPr/>
          </p:nvSpPr>
          <p:spPr bwMode="auto">
            <a:xfrm>
              <a:off x="1104" y="2920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162"/>
            <p:cNvSpPr>
              <a:spLocks noChangeShapeType="1"/>
            </p:cNvSpPr>
            <p:nvPr/>
          </p:nvSpPr>
          <p:spPr bwMode="auto">
            <a:xfrm>
              <a:off x="2140" y="2982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Text Box 163"/>
            <p:cNvSpPr txBox="1">
              <a:spLocks noChangeArrowheads="1"/>
            </p:cNvSpPr>
            <p:nvPr/>
          </p:nvSpPr>
          <p:spPr bwMode="auto">
            <a:xfrm>
              <a:off x="548" y="2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8967" name="Text Box 164"/>
            <p:cNvSpPr txBox="1">
              <a:spLocks noChangeArrowheads="1"/>
            </p:cNvSpPr>
            <p:nvPr/>
          </p:nvSpPr>
          <p:spPr bwMode="auto">
            <a:xfrm>
              <a:off x="1403" y="2596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68" name="Text Box 165"/>
            <p:cNvSpPr txBox="1">
              <a:spLocks noChangeArrowheads="1"/>
            </p:cNvSpPr>
            <p:nvPr/>
          </p:nvSpPr>
          <p:spPr bwMode="auto">
            <a:xfrm>
              <a:off x="619" y="32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8969" name="Text Box 166"/>
            <p:cNvSpPr txBox="1">
              <a:spLocks noChangeArrowheads="1"/>
            </p:cNvSpPr>
            <p:nvPr/>
          </p:nvSpPr>
          <p:spPr bwMode="auto">
            <a:xfrm>
              <a:off x="1252" y="28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0" name="Text Box 167"/>
            <p:cNvSpPr txBox="1">
              <a:spLocks noChangeArrowheads="1"/>
            </p:cNvSpPr>
            <p:nvPr/>
          </p:nvSpPr>
          <p:spPr bwMode="auto">
            <a:xfrm>
              <a:off x="1061" y="3284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1" name="Text Box 168"/>
            <p:cNvSpPr txBox="1">
              <a:spLocks noChangeArrowheads="1"/>
            </p:cNvSpPr>
            <p:nvPr/>
          </p:nvSpPr>
          <p:spPr bwMode="auto">
            <a:xfrm>
              <a:off x="1866" y="3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72" name="Text Box 169"/>
            <p:cNvSpPr txBox="1">
              <a:spLocks noChangeArrowheads="1"/>
            </p:cNvSpPr>
            <p:nvPr/>
          </p:nvSpPr>
          <p:spPr bwMode="auto">
            <a:xfrm>
              <a:off x="2308" y="27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3" name="Text Box 170"/>
            <p:cNvSpPr txBox="1">
              <a:spLocks noChangeArrowheads="1"/>
            </p:cNvSpPr>
            <p:nvPr/>
          </p:nvSpPr>
          <p:spPr bwMode="auto">
            <a:xfrm>
              <a:off x="1031" y="379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4</a:t>
              </a:r>
            </a:p>
          </p:txBody>
        </p:sp>
        <p:sp>
          <p:nvSpPr>
            <p:cNvPr id="38974" name="Text Box 171"/>
            <p:cNvSpPr txBox="1">
              <a:spLocks noChangeArrowheads="1"/>
            </p:cNvSpPr>
            <p:nvPr/>
          </p:nvSpPr>
          <p:spPr bwMode="auto">
            <a:xfrm>
              <a:off x="1566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8975" name="Text Box 172"/>
            <p:cNvSpPr txBox="1">
              <a:spLocks noChangeArrowheads="1"/>
            </p:cNvSpPr>
            <p:nvPr/>
          </p:nvSpPr>
          <p:spPr bwMode="auto">
            <a:xfrm>
              <a:off x="1816" y="3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927600" y="4119563"/>
            <a:ext cx="3830638" cy="2419350"/>
            <a:chOff x="3104" y="2595"/>
            <a:chExt cx="2413" cy="1524"/>
          </a:xfrm>
        </p:grpSpPr>
        <p:sp>
          <p:nvSpPr>
            <p:cNvPr id="38920" name="Oval 173"/>
            <p:cNvSpPr>
              <a:spLocks noChangeArrowheads="1"/>
            </p:cNvSpPr>
            <p:nvPr/>
          </p:nvSpPr>
          <p:spPr bwMode="auto">
            <a:xfrm>
              <a:off x="3104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1" name="Oval 174"/>
            <p:cNvSpPr>
              <a:spLocks noChangeArrowheads="1"/>
            </p:cNvSpPr>
            <p:nvPr/>
          </p:nvSpPr>
          <p:spPr bwMode="auto">
            <a:xfrm>
              <a:off x="3647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2" name="Oval 175"/>
            <p:cNvSpPr>
              <a:spLocks noChangeArrowheads="1"/>
            </p:cNvSpPr>
            <p:nvPr/>
          </p:nvSpPr>
          <p:spPr bwMode="auto">
            <a:xfrm>
              <a:off x="3707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3" name="Oval 176"/>
            <p:cNvSpPr>
              <a:spLocks noChangeArrowheads="1"/>
            </p:cNvSpPr>
            <p:nvPr/>
          </p:nvSpPr>
          <p:spPr bwMode="auto">
            <a:xfrm>
              <a:off x="4190" y="3272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4" name="Oval 177"/>
            <p:cNvSpPr>
              <a:spLocks noChangeArrowheads="1"/>
            </p:cNvSpPr>
            <p:nvPr/>
          </p:nvSpPr>
          <p:spPr bwMode="auto">
            <a:xfrm>
              <a:off x="4733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5" name="Oval 178"/>
            <p:cNvSpPr>
              <a:spLocks noChangeArrowheads="1"/>
            </p:cNvSpPr>
            <p:nvPr/>
          </p:nvSpPr>
          <p:spPr bwMode="auto">
            <a:xfrm>
              <a:off x="4733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6" name="Oval 179"/>
            <p:cNvSpPr>
              <a:spLocks noChangeArrowheads="1"/>
            </p:cNvSpPr>
            <p:nvPr/>
          </p:nvSpPr>
          <p:spPr bwMode="auto">
            <a:xfrm>
              <a:off x="4250" y="396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7" name="Oval 180"/>
            <p:cNvSpPr>
              <a:spLocks noChangeArrowheads="1"/>
            </p:cNvSpPr>
            <p:nvPr/>
          </p:nvSpPr>
          <p:spPr bwMode="auto">
            <a:xfrm>
              <a:off x="5336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8" name="Line 181"/>
            <p:cNvSpPr>
              <a:spLocks noChangeShapeType="1"/>
            </p:cNvSpPr>
            <p:nvPr/>
          </p:nvSpPr>
          <p:spPr bwMode="auto">
            <a:xfrm flipV="1">
              <a:off x="3285" y="2954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182"/>
            <p:cNvSpPr>
              <a:spLocks noChangeShapeType="1"/>
            </p:cNvSpPr>
            <p:nvPr/>
          </p:nvSpPr>
          <p:spPr bwMode="auto">
            <a:xfrm>
              <a:off x="3250" y="3370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183"/>
            <p:cNvSpPr>
              <a:spLocks noChangeShapeType="1"/>
            </p:cNvSpPr>
            <p:nvPr/>
          </p:nvSpPr>
          <p:spPr bwMode="auto">
            <a:xfrm>
              <a:off x="3858" y="2963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84"/>
            <p:cNvSpPr>
              <a:spLocks noChangeShapeType="1"/>
            </p:cNvSpPr>
            <p:nvPr/>
          </p:nvSpPr>
          <p:spPr bwMode="auto">
            <a:xfrm>
              <a:off x="3798" y="3748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185"/>
            <p:cNvSpPr>
              <a:spLocks noChangeShapeType="1"/>
            </p:cNvSpPr>
            <p:nvPr/>
          </p:nvSpPr>
          <p:spPr bwMode="auto">
            <a:xfrm flipV="1">
              <a:off x="3818" y="3404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86"/>
            <p:cNvSpPr>
              <a:spLocks noChangeShapeType="1"/>
            </p:cNvSpPr>
            <p:nvPr/>
          </p:nvSpPr>
          <p:spPr bwMode="auto">
            <a:xfrm>
              <a:off x="4341" y="3413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187"/>
            <p:cNvSpPr>
              <a:spLocks noChangeShapeType="1"/>
            </p:cNvSpPr>
            <p:nvPr/>
          </p:nvSpPr>
          <p:spPr bwMode="auto">
            <a:xfrm flipV="1">
              <a:off x="4401" y="3775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188"/>
            <p:cNvSpPr>
              <a:spLocks noChangeShapeType="1"/>
            </p:cNvSpPr>
            <p:nvPr/>
          </p:nvSpPr>
          <p:spPr bwMode="auto">
            <a:xfrm flipV="1">
              <a:off x="4371" y="3298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189"/>
            <p:cNvSpPr>
              <a:spLocks noChangeShapeType="1"/>
            </p:cNvSpPr>
            <p:nvPr/>
          </p:nvSpPr>
          <p:spPr bwMode="auto">
            <a:xfrm>
              <a:off x="3868" y="2919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190"/>
            <p:cNvSpPr>
              <a:spLocks noChangeShapeType="1"/>
            </p:cNvSpPr>
            <p:nvPr/>
          </p:nvSpPr>
          <p:spPr bwMode="auto">
            <a:xfrm>
              <a:off x="4904" y="2981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Text Box 191"/>
            <p:cNvSpPr txBox="1">
              <a:spLocks noChangeArrowheads="1"/>
            </p:cNvSpPr>
            <p:nvPr/>
          </p:nvSpPr>
          <p:spPr bwMode="auto">
            <a:xfrm>
              <a:off x="3312" y="28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8939" name="Text Box 192"/>
            <p:cNvSpPr txBox="1">
              <a:spLocks noChangeArrowheads="1"/>
            </p:cNvSpPr>
            <p:nvPr/>
          </p:nvSpPr>
          <p:spPr bwMode="auto">
            <a:xfrm>
              <a:off x="4167" y="2595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40" name="Text Box 193"/>
            <p:cNvSpPr txBox="1">
              <a:spLocks noChangeArrowheads="1"/>
            </p:cNvSpPr>
            <p:nvPr/>
          </p:nvSpPr>
          <p:spPr bwMode="auto">
            <a:xfrm>
              <a:off x="3383" y="323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8941" name="Text Box 194"/>
            <p:cNvSpPr txBox="1">
              <a:spLocks noChangeArrowheads="1"/>
            </p:cNvSpPr>
            <p:nvPr/>
          </p:nvSpPr>
          <p:spPr bwMode="auto">
            <a:xfrm>
              <a:off x="4016" y="28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42" name="Text Box 195"/>
            <p:cNvSpPr txBox="1">
              <a:spLocks noChangeArrowheads="1"/>
            </p:cNvSpPr>
            <p:nvPr/>
          </p:nvSpPr>
          <p:spPr bwMode="auto">
            <a:xfrm>
              <a:off x="3825" y="328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8943" name="Text Box 196"/>
            <p:cNvSpPr txBox="1">
              <a:spLocks noChangeArrowheads="1"/>
            </p:cNvSpPr>
            <p:nvPr/>
          </p:nvSpPr>
          <p:spPr bwMode="auto">
            <a:xfrm>
              <a:off x="4630" y="30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44" name="Text Box 197"/>
            <p:cNvSpPr txBox="1">
              <a:spLocks noChangeArrowheads="1"/>
            </p:cNvSpPr>
            <p:nvPr/>
          </p:nvSpPr>
          <p:spPr bwMode="auto">
            <a:xfrm>
              <a:off x="5072" y="27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45" name="Text Box 198"/>
            <p:cNvSpPr txBox="1">
              <a:spLocks noChangeArrowheads="1"/>
            </p:cNvSpPr>
            <p:nvPr/>
          </p:nvSpPr>
          <p:spPr bwMode="auto">
            <a:xfrm>
              <a:off x="3795" y="37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46" name="Text Box 199"/>
            <p:cNvSpPr txBox="1">
              <a:spLocks noChangeArrowheads="1"/>
            </p:cNvSpPr>
            <p:nvPr/>
          </p:nvSpPr>
          <p:spPr bwMode="auto">
            <a:xfrm>
              <a:off x="4330" y="34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5</a:t>
              </a:r>
            </a:p>
          </p:txBody>
        </p:sp>
        <p:sp>
          <p:nvSpPr>
            <p:cNvPr id="38947" name="Text Box 200"/>
            <p:cNvSpPr txBox="1">
              <a:spLocks noChangeArrowheads="1"/>
            </p:cNvSpPr>
            <p:nvPr/>
          </p:nvSpPr>
          <p:spPr bwMode="auto">
            <a:xfrm>
              <a:off x="4580" y="38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A60A2D-3770-EF42-97AB-F8ECE08C848A}" type="slidenum">
              <a:rPr lang="en-US" altLang="en-US" sz="1400" b="0">
                <a:latin typeface="Times New Roman" charset="0"/>
              </a:rPr>
              <a:pPr eaLnBrk="1" hangingPunct="1"/>
              <a:t>19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State: Shortest-Path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652963" cy="5486400"/>
          </a:xfrm>
        </p:spPr>
        <p:txBody>
          <a:bodyPr/>
          <a:lstStyle/>
          <a:p>
            <a:r>
              <a:rPr lang="en-US" altLang="en-US" dirty="0"/>
              <a:t>Shortest-path tree from u</a:t>
            </a:r>
          </a:p>
        </p:txBody>
      </p:sp>
      <p:sp>
        <p:nvSpPr>
          <p:cNvPr id="40965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5072063" y="1524000"/>
            <a:ext cx="3843337" cy="5486400"/>
          </a:xfrm>
        </p:spPr>
        <p:txBody>
          <a:bodyPr/>
          <a:lstStyle/>
          <a:p>
            <a:r>
              <a:rPr lang="en-US" altLang="en-US" dirty="0"/>
              <a:t>Forwarding table at u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577850" y="2084388"/>
            <a:ext cx="4565650" cy="2625725"/>
            <a:chOff x="1307" y="1071"/>
            <a:chExt cx="2876" cy="1654"/>
          </a:xfrm>
        </p:grpSpPr>
        <p:sp>
          <p:nvSpPr>
            <p:cNvPr id="40991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3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4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5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8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9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0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1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2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3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4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5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6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7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41018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1021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1022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1023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1024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1025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1026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0967" name="Line 45"/>
          <p:cNvSpPr>
            <a:spLocks noChangeShapeType="1"/>
          </p:cNvSpPr>
          <p:nvPr/>
        </p:nvSpPr>
        <p:spPr bwMode="auto">
          <a:xfrm>
            <a:off x="7069138" y="2343150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46"/>
          <p:cNvSpPr>
            <a:spLocks noChangeShapeType="1"/>
          </p:cNvSpPr>
          <p:nvPr/>
        </p:nvSpPr>
        <p:spPr bwMode="auto">
          <a:xfrm flipV="1">
            <a:off x="5762625" y="2646363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969" name="Group 70"/>
          <p:cNvGrpSpPr>
            <a:grpSpLocks/>
          </p:cNvGrpSpPr>
          <p:nvPr/>
        </p:nvGrpSpPr>
        <p:grpSpPr bwMode="auto">
          <a:xfrm>
            <a:off x="6334125" y="2700338"/>
            <a:ext cx="1920875" cy="519112"/>
            <a:chOff x="3990" y="1726"/>
            <a:chExt cx="1210" cy="327"/>
          </a:xfrm>
        </p:grpSpPr>
        <p:sp>
          <p:nvSpPr>
            <p:cNvPr id="40989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v</a:t>
              </a:r>
            </a:p>
          </p:txBody>
        </p:sp>
        <p:sp>
          <p:nvSpPr>
            <p:cNvPr id="40990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(u,v)</a:t>
              </a:r>
            </a:p>
          </p:txBody>
        </p:sp>
      </p:grpSp>
      <p:grpSp>
        <p:nvGrpSpPr>
          <p:cNvPr id="40970" name="Group 69"/>
          <p:cNvGrpSpPr>
            <a:grpSpLocks/>
          </p:cNvGrpSpPr>
          <p:nvPr/>
        </p:nvGrpSpPr>
        <p:grpSpPr bwMode="auto">
          <a:xfrm>
            <a:off x="6311900" y="3187700"/>
            <a:ext cx="1989138" cy="519113"/>
            <a:chOff x="3976" y="2022"/>
            <a:chExt cx="1253" cy="327"/>
          </a:xfrm>
        </p:grpSpPr>
        <p:sp>
          <p:nvSpPr>
            <p:cNvPr id="40987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2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w</a:t>
              </a:r>
            </a:p>
          </p:txBody>
        </p:sp>
        <p:sp>
          <p:nvSpPr>
            <p:cNvPr id="40988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  <p:grpSp>
        <p:nvGrpSpPr>
          <p:cNvPr id="40971" name="Group 68"/>
          <p:cNvGrpSpPr>
            <a:grpSpLocks/>
          </p:cNvGrpSpPr>
          <p:nvPr/>
        </p:nvGrpSpPr>
        <p:grpSpPr bwMode="auto">
          <a:xfrm>
            <a:off x="6323013" y="3675063"/>
            <a:ext cx="1978025" cy="520700"/>
            <a:chOff x="3983" y="2317"/>
            <a:chExt cx="1246" cy="328"/>
          </a:xfrm>
        </p:grpSpPr>
        <p:sp>
          <p:nvSpPr>
            <p:cNvPr id="40985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x</a:t>
              </a:r>
            </a:p>
          </p:txBody>
        </p:sp>
        <p:sp>
          <p:nvSpPr>
            <p:cNvPr id="40986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  <p:grpSp>
        <p:nvGrpSpPr>
          <p:cNvPr id="40972" name="Group 67"/>
          <p:cNvGrpSpPr>
            <a:grpSpLocks/>
          </p:cNvGrpSpPr>
          <p:nvPr/>
        </p:nvGrpSpPr>
        <p:grpSpPr bwMode="auto">
          <a:xfrm>
            <a:off x="6330950" y="4164013"/>
            <a:ext cx="1922463" cy="519112"/>
            <a:chOff x="3988" y="2613"/>
            <a:chExt cx="1211" cy="327"/>
          </a:xfrm>
        </p:grpSpPr>
        <p:sp>
          <p:nvSpPr>
            <p:cNvPr id="40983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y</a:t>
              </a:r>
            </a:p>
          </p:txBody>
        </p:sp>
        <p:sp>
          <p:nvSpPr>
            <p:cNvPr id="40984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(u,v)</a:t>
              </a:r>
            </a:p>
          </p:txBody>
        </p:sp>
      </p:grpSp>
      <p:grpSp>
        <p:nvGrpSpPr>
          <p:cNvPr id="40973" name="Group 66"/>
          <p:cNvGrpSpPr>
            <a:grpSpLocks/>
          </p:cNvGrpSpPr>
          <p:nvPr/>
        </p:nvGrpSpPr>
        <p:grpSpPr bwMode="auto">
          <a:xfrm>
            <a:off x="6329363" y="4651375"/>
            <a:ext cx="1924050" cy="520700"/>
            <a:chOff x="3987" y="2908"/>
            <a:chExt cx="1212" cy="328"/>
          </a:xfrm>
        </p:grpSpPr>
        <p:sp>
          <p:nvSpPr>
            <p:cNvPr id="40981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z</a:t>
              </a:r>
            </a:p>
          </p:txBody>
        </p:sp>
        <p:sp>
          <p:nvSpPr>
            <p:cNvPr id="40982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(u,v)</a:t>
              </a:r>
            </a:p>
          </p:txBody>
        </p:sp>
      </p:grpSp>
      <p:sp>
        <p:nvSpPr>
          <p:cNvPr id="40974" name="Text Box 58"/>
          <p:cNvSpPr txBox="1">
            <a:spLocks noChangeArrowheads="1"/>
          </p:cNvSpPr>
          <p:nvPr/>
        </p:nvSpPr>
        <p:spPr bwMode="auto">
          <a:xfrm>
            <a:off x="7399338" y="2162175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800" b="0">
                <a:latin typeface="Comic Sans MS" charset="0"/>
              </a:rPr>
              <a:t>link</a:t>
            </a:r>
          </a:p>
        </p:txBody>
      </p:sp>
      <p:grpSp>
        <p:nvGrpSpPr>
          <p:cNvPr id="40975" name="Group 65"/>
          <p:cNvGrpSpPr>
            <a:grpSpLocks/>
          </p:cNvGrpSpPr>
          <p:nvPr/>
        </p:nvGrpSpPr>
        <p:grpSpPr bwMode="auto">
          <a:xfrm>
            <a:off x="6335713" y="5140325"/>
            <a:ext cx="1965325" cy="519113"/>
            <a:chOff x="3991" y="3204"/>
            <a:chExt cx="1238" cy="327"/>
          </a:xfrm>
        </p:grpSpPr>
        <p:sp>
          <p:nvSpPr>
            <p:cNvPr id="40979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s</a:t>
              </a:r>
            </a:p>
          </p:txBody>
        </p:sp>
        <p:sp>
          <p:nvSpPr>
            <p:cNvPr id="40980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  <p:grpSp>
        <p:nvGrpSpPr>
          <p:cNvPr id="40976" name="Group 64"/>
          <p:cNvGrpSpPr>
            <a:grpSpLocks/>
          </p:cNvGrpSpPr>
          <p:nvPr/>
        </p:nvGrpSpPr>
        <p:grpSpPr bwMode="auto">
          <a:xfrm>
            <a:off x="6337300" y="5626100"/>
            <a:ext cx="1963738" cy="530225"/>
            <a:chOff x="3992" y="3544"/>
            <a:chExt cx="1237" cy="334"/>
          </a:xfrm>
        </p:grpSpPr>
        <p:sp>
          <p:nvSpPr>
            <p:cNvPr id="40977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2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t</a:t>
              </a:r>
            </a:p>
          </p:txBody>
        </p:sp>
        <p:sp>
          <p:nvSpPr>
            <p:cNvPr id="40978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2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00050" y="-30163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en-US" sz="4000"/>
              <a:t>Data, Control, and Management Planes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67C54A-8F50-684C-9FA7-50842CA692C2}" type="slidenum">
              <a:rPr lang="en-US" altLang="en-US" sz="1400" b="0">
                <a:latin typeface="Times New Roman" charset="0"/>
              </a:rPr>
              <a:pPr eaLnBrk="1" hangingPunct="1"/>
              <a:t>2</a:t>
            </a:fld>
            <a:endParaRPr lang="en-US" altLang="en-US" sz="1400" b="0">
              <a:latin typeface="Times New Roman" charset="0"/>
            </a:endParaRPr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457200" y="1219200"/>
          <a:ext cx="8382000" cy="5008563"/>
        </p:xfrm>
        <a:graphic>
          <a:graphicData uri="http://schemas.openxmlformats.org/drawingml/2006/table">
            <a:tbl>
              <a:tblPr/>
              <a:tblGrid>
                <a:gridCol w="1581150"/>
                <a:gridCol w="2135188"/>
                <a:gridCol w="2293937"/>
                <a:gridCol w="2371725"/>
              </a:tblGrid>
              <a:tr h="1257300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Time-scale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Packet (ns)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(10 ms to sec)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Human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(min to hours)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25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Forwarding, buffering, filtering, scheduling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Routing, signaling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Analysis,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6163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Line-card 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Router software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Humans or scripts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752960-998F-944C-B51B-F17F50937913}" type="slidenum">
              <a:rPr lang="en-US" altLang="en-US" sz="1400" b="0">
                <a:latin typeface="Times New Roman" charset="0"/>
              </a:rPr>
              <a:pPr eaLnBrk="1" hangingPunct="1"/>
              <a:t>20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5344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Distance Vector: </a:t>
            </a:r>
            <a:r>
              <a:rPr lang="en-US" altLang="en-US" sz="4000"/>
              <a:t>Bellman-Ford </a:t>
            </a:r>
            <a:r>
              <a:rPr lang="en-US" altLang="en-US" sz="4000" smtClean="0"/>
              <a:t>Algo</a:t>
            </a:r>
            <a:r>
              <a:rPr lang="en-US" altLang="zh-CN" sz="4000" smtClean="0"/>
              <a:t>rithm</a:t>
            </a:r>
            <a:endParaRPr lang="en-US" altLang="en-US" sz="4000" dirty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668462"/>
            <a:ext cx="7886700" cy="4351338"/>
          </a:xfrm>
        </p:spPr>
        <p:txBody>
          <a:bodyPr/>
          <a:lstStyle/>
          <a:p>
            <a:r>
              <a:rPr lang="en-US" altLang="en-US" sz="3200" dirty="0"/>
              <a:t>Define distances at each node x</a:t>
            </a:r>
          </a:p>
          <a:p>
            <a:pPr lvl="1"/>
            <a:r>
              <a:rPr lang="en-US" altLang="en-US" sz="2800" dirty="0"/>
              <a:t> d</a:t>
            </a:r>
            <a:r>
              <a:rPr lang="en-US" altLang="en-US" sz="2800" baseline="-25000" dirty="0"/>
              <a:t>x</a:t>
            </a:r>
            <a:r>
              <a:rPr lang="en-US" altLang="en-US" sz="2800" dirty="0"/>
              <a:t>(y) = cost of least-cost path from x to y</a:t>
            </a:r>
          </a:p>
          <a:p>
            <a:r>
              <a:rPr lang="en-US" altLang="en-US" sz="3200" dirty="0"/>
              <a:t>Update distances based on neighbors</a:t>
            </a:r>
          </a:p>
          <a:p>
            <a:pPr lvl="1"/>
            <a:r>
              <a:rPr lang="en-US" altLang="en-US" sz="2800" dirty="0"/>
              <a:t> d</a:t>
            </a:r>
            <a:r>
              <a:rPr lang="en-US" altLang="en-US" sz="2800" baseline="-25000" dirty="0"/>
              <a:t>x</a:t>
            </a:r>
            <a:r>
              <a:rPr lang="en-US" altLang="en-US" sz="2800" dirty="0"/>
              <a:t>(y) = min {c(</a:t>
            </a:r>
            <a:r>
              <a:rPr lang="en-US" altLang="en-US" sz="2800" dirty="0" err="1"/>
              <a:t>x,v</a:t>
            </a:r>
            <a:r>
              <a:rPr lang="en-US" altLang="en-US" sz="2800" dirty="0"/>
              <a:t>) + d</a:t>
            </a:r>
            <a:r>
              <a:rPr lang="en-US" altLang="en-US" sz="2800" baseline="-25000" dirty="0"/>
              <a:t>v</a:t>
            </a:r>
            <a:r>
              <a:rPr lang="en-US" altLang="en-US" sz="2800" dirty="0"/>
              <a:t>(y)} over all neighbors v</a:t>
            </a:r>
          </a:p>
        </p:txBody>
      </p:sp>
      <p:sp>
        <p:nvSpPr>
          <p:cNvPr id="43013" name="Oval 77"/>
          <p:cNvSpPr>
            <a:spLocks noChangeArrowheads="1"/>
          </p:cNvSpPr>
          <p:nvPr/>
        </p:nvSpPr>
        <p:spPr bwMode="auto">
          <a:xfrm>
            <a:off x="1138238" y="4572000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Oval 78"/>
          <p:cNvSpPr>
            <a:spLocks noChangeArrowheads="1"/>
          </p:cNvSpPr>
          <p:nvPr/>
        </p:nvSpPr>
        <p:spPr bwMode="auto">
          <a:xfrm>
            <a:off x="2000250" y="5243513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Oval 79"/>
          <p:cNvSpPr>
            <a:spLocks noChangeArrowheads="1"/>
          </p:cNvSpPr>
          <p:nvPr/>
        </p:nvSpPr>
        <p:spPr bwMode="auto">
          <a:xfrm>
            <a:off x="2095500" y="3984625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Oval 80"/>
          <p:cNvSpPr>
            <a:spLocks noChangeArrowheads="1"/>
          </p:cNvSpPr>
          <p:nvPr/>
        </p:nvSpPr>
        <p:spPr bwMode="auto">
          <a:xfrm>
            <a:off x="2862263" y="465613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Oval 81"/>
          <p:cNvSpPr>
            <a:spLocks noChangeArrowheads="1"/>
          </p:cNvSpPr>
          <p:nvPr/>
        </p:nvSpPr>
        <p:spPr bwMode="auto">
          <a:xfrm>
            <a:off x="3724275" y="5243513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Oval 82"/>
          <p:cNvSpPr>
            <a:spLocks noChangeArrowheads="1"/>
          </p:cNvSpPr>
          <p:nvPr/>
        </p:nvSpPr>
        <p:spPr bwMode="auto">
          <a:xfrm>
            <a:off x="3724275" y="3984625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Oval 83"/>
          <p:cNvSpPr>
            <a:spLocks noChangeArrowheads="1"/>
          </p:cNvSpPr>
          <p:nvPr/>
        </p:nvSpPr>
        <p:spPr bwMode="auto">
          <a:xfrm>
            <a:off x="2957513" y="574833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Oval 84"/>
          <p:cNvSpPr>
            <a:spLocks noChangeArrowheads="1"/>
          </p:cNvSpPr>
          <p:nvPr/>
        </p:nvSpPr>
        <p:spPr bwMode="auto">
          <a:xfrm>
            <a:off x="4681538" y="4572000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Line 85"/>
          <p:cNvSpPr>
            <a:spLocks noChangeShapeType="1"/>
          </p:cNvSpPr>
          <p:nvPr/>
        </p:nvSpPr>
        <p:spPr bwMode="auto">
          <a:xfrm flipV="1">
            <a:off x="1425575" y="4151313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86"/>
          <p:cNvSpPr>
            <a:spLocks noChangeShapeType="1"/>
          </p:cNvSpPr>
          <p:nvPr/>
        </p:nvSpPr>
        <p:spPr bwMode="auto">
          <a:xfrm>
            <a:off x="1370013" y="4811713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87"/>
          <p:cNvSpPr>
            <a:spLocks noChangeShapeType="1"/>
          </p:cNvSpPr>
          <p:nvPr/>
        </p:nvSpPr>
        <p:spPr bwMode="auto">
          <a:xfrm>
            <a:off x="2335213" y="4165600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88"/>
          <p:cNvSpPr>
            <a:spLocks noChangeShapeType="1"/>
          </p:cNvSpPr>
          <p:nvPr/>
        </p:nvSpPr>
        <p:spPr bwMode="auto">
          <a:xfrm>
            <a:off x="2239963" y="5411788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89"/>
          <p:cNvSpPr>
            <a:spLocks noChangeShapeType="1"/>
          </p:cNvSpPr>
          <p:nvPr/>
        </p:nvSpPr>
        <p:spPr bwMode="auto">
          <a:xfrm flipV="1">
            <a:off x="2271713" y="4865688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90"/>
          <p:cNvSpPr>
            <a:spLocks noChangeShapeType="1"/>
          </p:cNvSpPr>
          <p:nvPr/>
        </p:nvSpPr>
        <p:spPr bwMode="auto">
          <a:xfrm>
            <a:off x="3101975" y="4879975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91"/>
          <p:cNvSpPr>
            <a:spLocks noChangeShapeType="1"/>
          </p:cNvSpPr>
          <p:nvPr/>
        </p:nvSpPr>
        <p:spPr bwMode="auto">
          <a:xfrm flipV="1">
            <a:off x="3197225" y="5454650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92"/>
          <p:cNvSpPr>
            <a:spLocks noChangeShapeType="1"/>
          </p:cNvSpPr>
          <p:nvPr/>
        </p:nvSpPr>
        <p:spPr bwMode="auto">
          <a:xfrm flipV="1">
            <a:off x="3149600" y="4697413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93"/>
          <p:cNvSpPr>
            <a:spLocks noChangeShapeType="1"/>
          </p:cNvSpPr>
          <p:nvPr/>
        </p:nvSpPr>
        <p:spPr bwMode="auto">
          <a:xfrm>
            <a:off x="2351088" y="4095750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94"/>
          <p:cNvSpPr>
            <a:spLocks noChangeShapeType="1"/>
          </p:cNvSpPr>
          <p:nvPr/>
        </p:nvSpPr>
        <p:spPr bwMode="auto">
          <a:xfrm>
            <a:off x="3995738" y="4194175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Text Box 95"/>
          <p:cNvSpPr txBox="1">
            <a:spLocks noChangeArrowheads="1"/>
          </p:cNvSpPr>
          <p:nvPr/>
        </p:nvSpPr>
        <p:spPr bwMode="auto">
          <a:xfrm>
            <a:off x="1468438" y="3930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43032" name="Text Box 96"/>
          <p:cNvSpPr txBox="1">
            <a:spLocks noChangeArrowheads="1"/>
          </p:cNvSpPr>
          <p:nvPr/>
        </p:nvSpPr>
        <p:spPr bwMode="auto">
          <a:xfrm>
            <a:off x="2825750" y="3581400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43033" name="Text Box 97"/>
          <p:cNvSpPr txBox="1">
            <a:spLocks noChangeArrowheads="1"/>
          </p:cNvSpPr>
          <p:nvPr/>
        </p:nvSpPr>
        <p:spPr bwMode="auto">
          <a:xfrm>
            <a:off x="1581150" y="4603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43034" name="Text Box 98"/>
          <p:cNvSpPr txBox="1">
            <a:spLocks noChangeArrowheads="1"/>
          </p:cNvSpPr>
          <p:nvPr/>
        </p:nvSpPr>
        <p:spPr bwMode="auto">
          <a:xfrm>
            <a:off x="2586038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43035" name="Text Box 99"/>
          <p:cNvSpPr txBox="1">
            <a:spLocks noChangeArrowheads="1"/>
          </p:cNvSpPr>
          <p:nvPr/>
        </p:nvSpPr>
        <p:spPr bwMode="auto">
          <a:xfrm>
            <a:off x="2282825" y="4673600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43036" name="Text Box 100"/>
          <p:cNvSpPr txBox="1">
            <a:spLocks noChangeArrowheads="1"/>
          </p:cNvSpPr>
          <p:nvPr/>
        </p:nvSpPr>
        <p:spPr bwMode="auto">
          <a:xfrm>
            <a:off x="3560763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43037" name="Text Box 101"/>
          <p:cNvSpPr txBox="1">
            <a:spLocks noChangeArrowheads="1"/>
          </p:cNvSpPr>
          <p:nvPr/>
        </p:nvSpPr>
        <p:spPr bwMode="auto">
          <a:xfrm>
            <a:off x="4262438" y="386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43038" name="Text Box 102"/>
          <p:cNvSpPr txBox="1">
            <a:spLocks noChangeArrowheads="1"/>
          </p:cNvSpPr>
          <p:nvPr/>
        </p:nvSpPr>
        <p:spPr bwMode="auto">
          <a:xfrm>
            <a:off x="2235200" y="5486400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43039" name="Text Box 103"/>
          <p:cNvSpPr txBox="1">
            <a:spLocks noChangeArrowheads="1"/>
          </p:cNvSpPr>
          <p:nvPr/>
        </p:nvSpPr>
        <p:spPr bwMode="auto">
          <a:xfrm>
            <a:off x="3084513" y="4946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5</a:t>
            </a:r>
          </a:p>
        </p:txBody>
      </p:sp>
      <p:sp>
        <p:nvSpPr>
          <p:cNvPr id="43040" name="Text Box 104"/>
          <p:cNvSpPr txBox="1">
            <a:spLocks noChangeArrowheads="1"/>
          </p:cNvSpPr>
          <p:nvPr/>
        </p:nvSpPr>
        <p:spPr bwMode="auto">
          <a:xfrm>
            <a:off x="3481388" y="5513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43041" name="Text Box 105"/>
          <p:cNvSpPr txBox="1">
            <a:spLocks noChangeArrowheads="1"/>
          </p:cNvSpPr>
          <p:nvPr/>
        </p:nvSpPr>
        <p:spPr bwMode="auto">
          <a:xfrm>
            <a:off x="742950" y="44656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3042" name="Text Box 106"/>
          <p:cNvSpPr txBox="1">
            <a:spLocks noChangeArrowheads="1"/>
          </p:cNvSpPr>
          <p:nvPr/>
        </p:nvSpPr>
        <p:spPr bwMode="auto">
          <a:xfrm>
            <a:off x="2016125" y="3595688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3043" name="Text Box 107"/>
          <p:cNvSpPr txBox="1">
            <a:spLocks noChangeArrowheads="1"/>
          </p:cNvSpPr>
          <p:nvPr/>
        </p:nvSpPr>
        <p:spPr bwMode="auto">
          <a:xfrm>
            <a:off x="1939925" y="5464175"/>
            <a:ext cx="38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3044" name="Text Box 108"/>
          <p:cNvSpPr txBox="1">
            <a:spLocks noChangeArrowheads="1"/>
          </p:cNvSpPr>
          <p:nvPr/>
        </p:nvSpPr>
        <p:spPr bwMode="auto">
          <a:xfrm>
            <a:off x="2914650" y="42989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3045" name="Text Box 109"/>
          <p:cNvSpPr txBox="1">
            <a:spLocks noChangeArrowheads="1"/>
          </p:cNvSpPr>
          <p:nvPr/>
        </p:nvSpPr>
        <p:spPr bwMode="auto">
          <a:xfrm>
            <a:off x="3722688" y="3606800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3046" name="Text Box 110"/>
          <p:cNvSpPr txBox="1">
            <a:spLocks noChangeArrowheads="1"/>
          </p:cNvSpPr>
          <p:nvPr/>
        </p:nvSpPr>
        <p:spPr bwMode="auto">
          <a:xfrm>
            <a:off x="4997450" y="4452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3047" name="Text Box 111"/>
          <p:cNvSpPr txBox="1">
            <a:spLocks noChangeArrowheads="1"/>
          </p:cNvSpPr>
          <p:nvPr/>
        </p:nvSpPr>
        <p:spPr bwMode="auto">
          <a:xfrm>
            <a:off x="3163888" y="58102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3048" name="Text Box 112"/>
          <p:cNvSpPr txBox="1">
            <a:spLocks noChangeArrowheads="1"/>
          </p:cNvSpPr>
          <p:nvPr/>
        </p:nvSpPr>
        <p:spPr bwMode="auto">
          <a:xfrm>
            <a:off x="4057650" y="5143500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3049" name="Text Box 113"/>
          <p:cNvSpPr txBox="1">
            <a:spLocks noChangeArrowheads="1"/>
          </p:cNvSpPr>
          <p:nvPr/>
        </p:nvSpPr>
        <p:spPr bwMode="auto">
          <a:xfrm>
            <a:off x="4583113" y="5145088"/>
            <a:ext cx="4408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800" b="0">
                <a:latin typeface="Arial" charset="0"/>
              </a:rPr>
              <a:t>d</a:t>
            </a:r>
            <a:r>
              <a:rPr lang="en-US" altLang="en-US" sz="2800" b="0" baseline="-25000">
                <a:latin typeface="Arial" charset="0"/>
              </a:rPr>
              <a:t>u</a:t>
            </a:r>
            <a:r>
              <a:rPr lang="en-US" altLang="en-US" sz="2800" b="0">
                <a:latin typeface="Arial" charset="0"/>
              </a:rPr>
              <a:t>(z) = min{c(u,v) + d</a:t>
            </a:r>
            <a:r>
              <a:rPr lang="en-US" altLang="en-US" sz="2800" b="0" baseline="-25000">
                <a:latin typeface="Arial" charset="0"/>
              </a:rPr>
              <a:t>v</a:t>
            </a:r>
            <a:r>
              <a:rPr lang="en-US" altLang="en-US" sz="2800" b="0">
                <a:latin typeface="Arial" charset="0"/>
              </a:rPr>
              <a:t>(z), </a:t>
            </a:r>
          </a:p>
          <a:p>
            <a:pPr algn="l"/>
            <a:r>
              <a:rPr lang="en-US" altLang="en-US" sz="2800" b="0">
                <a:latin typeface="Arial" charset="0"/>
              </a:rPr>
              <a:t>                  c(u,w) + d</a:t>
            </a:r>
            <a:r>
              <a:rPr lang="en-US" altLang="en-US" sz="2800" b="0" baseline="-25000">
                <a:latin typeface="Arial" charset="0"/>
              </a:rPr>
              <a:t>w</a:t>
            </a:r>
            <a:r>
              <a:rPr lang="en-US" altLang="en-US" sz="2800" b="0">
                <a:latin typeface="Arial" charset="0"/>
              </a:rPr>
              <a:t>(z)}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43050" name="TextBox 41"/>
          <p:cNvSpPr txBox="1">
            <a:spLocks noChangeArrowheads="1"/>
          </p:cNvSpPr>
          <p:nvPr/>
        </p:nvSpPr>
        <p:spPr bwMode="auto">
          <a:xfrm>
            <a:off x="457200" y="6076950"/>
            <a:ext cx="3001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RIP and EIGRP</a:t>
            </a:r>
          </a:p>
        </p:txBody>
      </p:sp>
    </p:spTree>
    <p:extLst>
      <p:ext uri="{BB962C8B-B14F-4D97-AF65-F5344CB8AC3E}">
        <p14:creationId xmlns:p14="http://schemas.microsoft.com/office/powerpoint/2010/main" val="1295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2A825B-76A1-4247-A32E-A48213D0AB4D}" type="slidenum">
              <a:rPr lang="en-US" altLang="en-US" sz="1400" b="0">
                <a:latin typeface="Times New Roman" charset="0"/>
              </a:rPr>
              <a:pPr eaLnBrk="1" hangingPunct="1"/>
              <a:t>21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77238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Distance Vector: Count to Infinity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109663" y="1281113"/>
            <a:ext cx="4148137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23838" indent="-223838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0" dirty="0">
                <a:solidFill>
                  <a:srgbClr val="0000C4"/>
                </a:solidFill>
                <a:latin typeface="Arial" charset="0"/>
              </a:rPr>
              <a:t>Link cost changes:</a:t>
            </a:r>
            <a:endParaRPr lang="en-US" altLang="en-US" sz="2400" b="0" dirty="0">
              <a:solidFill>
                <a:srgbClr val="0000C4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latin typeface="Arial" charset="0"/>
              </a:rPr>
              <a:t>Good news travels fast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latin typeface="Arial" charset="0"/>
              </a:rPr>
              <a:t>Bad news travels slow: “count to infinity” problem!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5997575" y="1470025"/>
            <a:ext cx="2184400" cy="1314450"/>
            <a:chOff x="169" y="1316"/>
            <a:chExt cx="1376" cy="828"/>
          </a:xfrm>
        </p:grpSpPr>
        <p:sp>
          <p:nvSpPr>
            <p:cNvPr id="45064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5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6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70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1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2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073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5097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98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5074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5089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90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1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endParaRPr lang="en-US" altLang="en-US" sz="2400" b="0">
                  <a:latin typeface="Times New Roman" charset="0"/>
                </a:endParaRPr>
              </a:p>
            </p:txBody>
          </p:sp>
          <p:sp>
            <p:nvSpPr>
              <p:cNvPr id="45093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5094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5095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0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45075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latin typeface="Comic Sans MS" charset="0"/>
                </a:rPr>
                <a:t>1</a:t>
              </a:r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76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latin typeface="Comic Sans MS" charset="0"/>
                </a:rPr>
                <a:t>4</a:t>
              </a:r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latin typeface="Comic Sans MS" charset="0"/>
                </a:rPr>
                <a:t>50</a:t>
              </a:r>
              <a:endParaRPr lang="en-US" altLang="en-US" sz="2400" b="0">
                <a:latin typeface="Times New Roman" charset="0"/>
              </a:endParaRPr>
            </a:p>
          </p:txBody>
        </p:sp>
        <p:grpSp>
          <p:nvGrpSpPr>
            <p:cNvPr id="45078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5081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2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4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endParaRPr lang="en-US" altLang="en-US" sz="2400" b="0">
                  <a:latin typeface="Times New Roman" charset="0"/>
                </a:endParaRPr>
              </a:p>
            </p:txBody>
          </p:sp>
          <p:sp>
            <p:nvSpPr>
              <p:cNvPr id="45085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5086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5087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08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45079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80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5062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611563"/>
            <a:ext cx="729297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41"/>
          <p:cNvSpPr txBox="1">
            <a:spLocks noChangeArrowheads="1"/>
          </p:cNvSpPr>
          <p:nvPr/>
        </p:nvSpPr>
        <p:spPr bwMode="auto">
          <a:xfrm>
            <a:off x="7527925" y="3794125"/>
            <a:ext cx="1084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en-US" sz="1600" b="0">
                <a:solidFill>
                  <a:schemeClr val="accent2"/>
                </a:solidFill>
                <a:latin typeface="Comic Sans MS" charset="0"/>
              </a:rPr>
              <a:t>algorithm</a:t>
            </a:r>
          </a:p>
          <a:p>
            <a:pPr algn="r"/>
            <a:r>
              <a:rPr lang="en-US" altLang="en-US" sz="1600" b="0">
                <a:solidFill>
                  <a:schemeClr val="accent2"/>
                </a:solidFill>
                <a:latin typeface="Comic Sans MS" charset="0"/>
              </a:rPr>
              <a:t>continues</a:t>
            </a:r>
          </a:p>
          <a:p>
            <a:pPr algn="r"/>
            <a:r>
              <a:rPr lang="en-US" altLang="en-US" sz="1600" b="0">
                <a:solidFill>
                  <a:schemeClr val="accent2"/>
                </a:solidFill>
                <a:latin typeface="Comic Sans MS" charset="0"/>
              </a:rPr>
              <a:t>on!</a:t>
            </a:r>
            <a:endParaRPr lang="en-US" alt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2EBD96-5FB9-154B-8B9F-1A1F5ACA9AC4}" type="slidenum">
              <a:rPr lang="en-US" altLang="en-US" sz="1400" b="0">
                <a:latin typeface="Times New Roman" charset="0"/>
              </a:rPr>
              <a:pPr eaLnBrk="1" hangingPunct="1"/>
              <a:t>22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Path-Vector Routing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181600"/>
          </a:xfrm>
        </p:spPr>
        <p:txBody>
          <a:bodyPr/>
          <a:lstStyle/>
          <a:p>
            <a:r>
              <a:rPr lang="en-US" altLang="en-US" dirty="0"/>
              <a:t>Extension of distance-vector routing</a:t>
            </a:r>
          </a:p>
          <a:p>
            <a:pPr lvl="1"/>
            <a:r>
              <a:rPr lang="en-US" altLang="en-US" dirty="0"/>
              <a:t>Support flexible routing policies</a:t>
            </a:r>
          </a:p>
          <a:p>
            <a:pPr lvl="1">
              <a:spcAft>
                <a:spcPts val="1800"/>
              </a:spcAft>
            </a:pPr>
            <a:r>
              <a:rPr lang="en-US" altLang="en-US" dirty="0"/>
              <a:t>Avoid count-to-infinity problem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Key idea: advertise the entire path</a:t>
            </a:r>
          </a:p>
          <a:p>
            <a:pPr lvl="1"/>
            <a:r>
              <a:rPr lang="en-US" altLang="en-US" dirty="0"/>
              <a:t>Distance vector: send </a:t>
            </a:r>
            <a:r>
              <a:rPr lang="en-US" altLang="en-US" i="1" dirty="0"/>
              <a:t>distance metric</a:t>
            </a:r>
            <a:r>
              <a:rPr lang="en-US" altLang="en-US" dirty="0"/>
              <a:t> per </a:t>
            </a:r>
            <a:r>
              <a:rPr lang="en-US" altLang="en-US" dirty="0" err="1"/>
              <a:t>dest</a:t>
            </a:r>
            <a:r>
              <a:rPr lang="en-US" altLang="en-US" dirty="0"/>
              <a:t> d</a:t>
            </a:r>
          </a:p>
          <a:p>
            <a:pPr lvl="1"/>
            <a:r>
              <a:rPr lang="en-US" altLang="en-US" dirty="0"/>
              <a:t>Path vector: send the </a:t>
            </a:r>
            <a:r>
              <a:rPr lang="en-US" altLang="en-US" i="1" dirty="0"/>
              <a:t>entire path</a:t>
            </a:r>
            <a:r>
              <a:rPr lang="en-US" altLang="en-US" dirty="0"/>
              <a:t> for each </a:t>
            </a:r>
            <a:r>
              <a:rPr lang="en-US" altLang="en-US" dirty="0" err="1"/>
              <a:t>dest</a:t>
            </a:r>
            <a:r>
              <a:rPr lang="en-US" altLang="en-US" dirty="0"/>
              <a:t> d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20688" y="419100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2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19100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1557338" y="494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3</a:t>
            </a:r>
            <a:endParaRPr lang="en-US" altLang="en-US" sz="1600" b="0">
              <a:latin typeface="Times New Roman" charset="0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 flipH="1" flipV="1">
            <a:off x="6084888" y="5467350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4" name="Group 7"/>
          <p:cNvGrpSpPr>
            <a:grpSpLocks/>
          </p:cNvGrpSpPr>
          <p:nvPr/>
        </p:nvGrpSpPr>
        <p:grpSpPr bwMode="auto">
          <a:xfrm>
            <a:off x="4867275" y="4819650"/>
            <a:ext cx="1290638" cy="1098550"/>
            <a:chOff x="2193" y="3325"/>
            <a:chExt cx="813" cy="692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3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>
                  <a:latin typeface="Times New Roman" charset="0"/>
                </a:rPr>
                <a:t>2</a:t>
              </a:r>
            </a:p>
          </p:txBody>
        </p:sp>
      </p:grp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2852738" y="5446713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8040688" y="49688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4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9688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2"/>
          <p:cNvSpPr>
            <a:spLocks noChangeShapeType="1"/>
          </p:cNvSpPr>
          <p:nvPr/>
        </p:nvSpPr>
        <p:spPr bwMode="auto">
          <a:xfrm flipH="1" flipV="1">
            <a:off x="8435975" y="5578475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8315325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1</a:t>
            </a:r>
            <a:endParaRPr lang="en-US" altLang="en-US" sz="1600" b="0">
              <a:latin typeface="Times New Roman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8229600" y="5943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800">
                <a:latin typeface="Times New Roman" charset="0"/>
              </a:rPr>
              <a:t>d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213100" y="4684713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2928938" y="51387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323013" y="468630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6051550" y="51419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187700" y="55435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6426200" y="5573713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5" name="TextBox 21"/>
          <p:cNvSpPr txBox="1">
            <a:spLocks noChangeArrowheads="1"/>
          </p:cNvSpPr>
          <p:nvPr/>
        </p:nvSpPr>
        <p:spPr bwMode="auto">
          <a:xfrm>
            <a:off x="2286000" y="6305550"/>
            <a:ext cx="173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BGP</a:t>
            </a:r>
          </a:p>
        </p:txBody>
      </p:sp>
    </p:spTree>
    <p:extLst>
      <p:ext uri="{BB962C8B-B14F-4D97-AF65-F5344CB8AC3E}">
        <p14:creationId xmlns:p14="http://schemas.microsoft.com/office/powerpoint/2010/main" val="7820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DF944D-0432-B341-8841-E179984FC7D7}" type="slidenum">
              <a:rPr lang="en-US" altLang="en-US" sz="1400" b="0">
                <a:latin typeface="Times New Roman" charset="0"/>
              </a:rPr>
              <a:pPr eaLnBrk="1" hangingPunct="1"/>
              <a:t>23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416925" cy="1325563"/>
          </a:xfrm>
        </p:spPr>
        <p:txBody>
          <a:bodyPr/>
          <a:lstStyle/>
          <a:p>
            <a:r>
              <a:rPr lang="en-US" altLang="en-US"/>
              <a:t>Path-Vector: Faster Loop Detection</a:t>
            </a: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7"/>
            <a:ext cx="8458200" cy="2862263"/>
          </a:xfrm>
        </p:spPr>
        <p:txBody>
          <a:bodyPr/>
          <a:lstStyle/>
          <a:p>
            <a:r>
              <a:rPr lang="en-US" altLang="en-US" dirty="0"/>
              <a:t>Node can easily detect a loop</a:t>
            </a:r>
          </a:p>
          <a:p>
            <a:pPr lvl="1"/>
            <a:r>
              <a:rPr lang="en-US" altLang="en-US" dirty="0"/>
              <a:t>Look for its own node identifier in the path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E.g., node 1 sees itself in the path “3, 2, 1”</a:t>
            </a:r>
          </a:p>
          <a:p>
            <a:r>
              <a:rPr lang="en-US" altLang="en-US" dirty="0"/>
              <a:t>Node can simply discard paths with loops</a:t>
            </a:r>
          </a:p>
          <a:p>
            <a:pPr lvl="1"/>
            <a:r>
              <a:rPr lang="en-US" altLang="en-US" dirty="0"/>
              <a:t>E.g., node 1 simply discards the advertisement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20688" y="419100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3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19100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1557338" y="494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3</a:t>
            </a:r>
            <a:endParaRPr lang="en-US" altLang="en-US" sz="1600" b="0">
              <a:latin typeface="Times New Roman" charset="0"/>
            </a:endParaRPr>
          </a:p>
        </p:txBody>
      </p:sp>
      <p:grpSp>
        <p:nvGrpSpPr>
          <p:cNvPr id="49161" name="Group 6"/>
          <p:cNvGrpSpPr>
            <a:grpSpLocks/>
          </p:cNvGrpSpPr>
          <p:nvPr/>
        </p:nvGrpSpPr>
        <p:grpSpPr bwMode="auto">
          <a:xfrm>
            <a:off x="4867275" y="4819650"/>
            <a:ext cx="1290638" cy="1098550"/>
            <a:chOff x="2193" y="3325"/>
            <a:chExt cx="813" cy="692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84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040688" y="49688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5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9688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315325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1</a:t>
            </a:r>
            <a:endParaRPr lang="en-US" altLang="en-US" sz="1600" b="0">
              <a:latin typeface="Times New Roman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213100" y="4684713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2928938" y="51387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323013" y="468630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6051550" y="51419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879475" y="5599113"/>
            <a:ext cx="8166100" cy="903287"/>
          </a:xfrm>
          <a:custGeom>
            <a:avLst/>
            <a:gdLst>
              <a:gd name="T0" fmla="*/ 2147483647 w 5144"/>
              <a:gd name="T1" fmla="*/ 2147483647 h 569"/>
              <a:gd name="T2" fmla="*/ 2147483647 w 5144"/>
              <a:gd name="T3" fmla="*/ 2147483647 h 569"/>
              <a:gd name="T4" fmla="*/ 2147483647 w 5144"/>
              <a:gd name="T5" fmla="*/ 2147483647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033838" y="6059488"/>
            <a:ext cx="196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(3,2,1)”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9E63AB-0DF0-534B-8D57-B326F2FAE33E}" type="slidenum">
              <a:rPr lang="en-US" altLang="en-US" sz="1400" b="0">
                <a:latin typeface="Times New Roman" charset="0"/>
              </a:rPr>
              <a:pPr eaLnBrk="1" hangingPunct="1"/>
              <a:t>24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1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Path-Vector: Flexible Policies</a:t>
            </a:r>
          </a:p>
        </p:txBody>
      </p:sp>
      <p:sp>
        <p:nvSpPr>
          <p:cNvPr id="51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 dirty="0"/>
              <a:t>Each node can apply local policies</a:t>
            </a:r>
          </a:p>
          <a:p>
            <a:pPr lvl="1"/>
            <a:r>
              <a:rPr lang="en-US" altLang="en-US" dirty="0"/>
              <a:t>Path selection: Which path to use?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Path export: Which paths to advertise?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Node 2 may prefer the path “2, 3, 1” over “2, 1”</a:t>
            </a:r>
          </a:p>
          <a:p>
            <a:pPr lvl="1"/>
            <a:r>
              <a:rPr lang="en-US" altLang="en-US" dirty="0"/>
              <a:t>Node 1 may not let node 3 hear the path “1, 2”</a:t>
            </a:r>
          </a:p>
        </p:txBody>
      </p:sp>
      <p:grpSp>
        <p:nvGrpSpPr>
          <p:cNvPr id="51211" name="Group 4"/>
          <p:cNvGrpSpPr>
            <a:grpSpLocks/>
          </p:cNvGrpSpPr>
          <p:nvPr/>
        </p:nvGrpSpPr>
        <p:grpSpPr bwMode="auto">
          <a:xfrm>
            <a:off x="692150" y="4465638"/>
            <a:ext cx="3379788" cy="2189162"/>
            <a:chOff x="1728" y="2484"/>
            <a:chExt cx="2410" cy="1732"/>
          </a:xfrm>
        </p:grpSpPr>
        <p:grpSp>
          <p:nvGrpSpPr>
            <p:cNvPr id="5122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7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2"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3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2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6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3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2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2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4" name="Photo Editor Photo" r:id="rId7" imgW="1905266" imgH="1390844" progId="MSPhotoEd.3">
                      <p:embed/>
                    </p:oleObj>
                  </mc:Choice>
                  <mc:Fallback>
                    <p:oleObj name="Photo Editor Photo" r:id="rId7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1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2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2" name="Group 17"/>
          <p:cNvGrpSpPr>
            <a:grpSpLocks/>
          </p:cNvGrpSpPr>
          <p:nvPr/>
        </p:nvGrpSpPr>
        <p:grpSpPr bwMode="auto">
          <a:xfrm>
            <a:off x="4764088" y="4503738"/>
            <a:ext cx="3379787" cy="2189162"/>
            <a:chOff x="1728" y="2484"/>
            <a:chExt cx="2410" cy="1732"/>
          </a:xfrm>
        </p:grpSpPr>
        <p:grpSp>
          <p:nvGrpSpPr>
            <p:cNvPr id="51216" name="Group 18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4" name="Object 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5" name="Photo Editor Photo" r:id="rId8" imgW="1905266" imgH="1390844" progId="MSPhotoEd.3">
                      <p:embed/>
                    </p:oleObj>
                  </mc:Choice>
                  <mc:Fallback>
                    <p:oleObj name="Photo Editor Photo" r:id="rId8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4" name="Text Box 2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17" name="Group 21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3" name="Object 3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6" name="Photo Editor Photo" r:id="rId9" imgW="1905266" imgH="1390844" progId="MSPhotoEd.3">
                      <p:embed/>
                    </p:oleObj>
                  </mc:Choice>
                  <mc:Fallback>
                    <p:oleObj name="Photo Editor Photo" r:id="rId9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3" name="Text Box 2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18" name="Group 24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2" name="Object 2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7" name="Photo Editor Photo" r:id="rId10" imgW="1905266" imgH="1390844" progId="MSPhotoEd.3">
                      <p:embed/>
                    </p:oleObj>
                  </mc:Choice>
                  <mc:Fallback>
                    <p:oleObj name="Photo Editor Photo" r:id="rId10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2" name="Text Box 26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19" name="Line 27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28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29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3" name="Freeform 30"/>
          <p:cNvSpPr>
            <a:spLocks/>
          </p:cNvSpPr>
          <p:nvPr/>
        </p:nvSpPr>
        <p:spPr bwMode="auto">
          <a:xfrm>
            <a:off x="1914525" y="4965700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4" name="Line 31"/>
          <p:cNvSpPr>
            <a:spLocks noChangeShapeType="1"/>
          </p:cNvSpPr>
          <p:nvPr/>
        </p:nvSpPr>
        <p:spPr bwMode="auto">
          <a:xfrm>
            <a:off x="1308100" y="5349875"/>
            <a:ext cx="652463" cy="614363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Freeform 32"/>
          <p:cNvSpPr>
            <a:spLocks/>
          </p:cNvSpPr>
          <p:nvPr/>
        </p:nvSpPr>
        <p:spPr bwMode="auto">
          <a:xfrm>
            <a:off x="5838825" y="5233988"/>
            <a:ext cx="1190625" cy="512762"/>
          </a:xfrm>
          <a:custGeom>
            <a:avLst/>
            <a:gdLst>
              <a:gd name="T0" fmla="*/ 2147483647 w 750"/>
              <a:gd name="T1" fmla="*/ 2147483647 h 323"/>
              <a:gd name="T2" fmla="*/ 2147483647 w 750"/>
              <a:gd name="T3" fmla="*/ 2147483647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End-to-End Signaling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Establish end-to-end path in advance</a:t>
            </a:r>
          </a:p>
          <a:p>
            <a:pPr lvl="1"/>
            <a:r>
              <a:rPr lang="en-US" altLang="en-US" dirty="0"/>
              <a:t>Learn the topology (as in link-state routing)</a:t>
            </a:r>
          </a:p>
          <a:p>
            <a:pPr lvl="1"/>
            <a:r>
              <a:rPr lang="en-US" altLang="en-US" dirty="0"/>
              <a:t>End host or router computes and signals a path</a:t>
            </a:r>
          </a:p>
          <a:p>
            <a:r>
              <a:rPr lang="en-US" altLang="en-US" dirty="0"/>
              <a:t>Routers </a:t>
            </a:r>
            <a:r>
              <a:rPr lang="en-US" altLang="en-US" dirty="0" smtClean="0"/>
              <a:t>support </a:t>
            </a:r>
            <a:r>
              <a:rPr lang="en-US" altLang="en-US" dirty="0"/>
              <a:t>virtual circuits</a:t>
            </a:r>
          </a:p>
          <a:p>
            <a:pPr lvl="1"/>
            <a:r>
              <a:rPr lang="en-US" altLang="en-US" dirty="0"/>
              <a:t>Signaling: install entry for each circuit at each hop</a:t>
            </a:r>
          </a:p>
          <a:p>
            <a:pPr lvl="1"/>
            <a:r>
              <a:rPr lang="en-US" altLang="en-US" dirty="0"/>
              <a:t>Forwarding: look up the circuit id in the table</a:t>
            </a:r>
          </a:p>
          <a:p>
            <a:pPr lvl="1"/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210B82-D598-4540-A8D0-C4B431D4A9E7}" type="slidenum">
              <a:rPr lang="en-US" altLang="en-US" sz="1400" b="0">
                <a:latin typeface="Times New Roman" charset="0"/>
              </a:rPr>
              <a:pPr eaLnBrk="1" hangingPunct="1"/>
              <a:t>25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2387600" y="5235575"/>
            <a:ext cx="838200" cy="698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4851400" y="5235575"/>
            <a:ext cx="838200" cy="698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V="1">
            <a:off x="1371600" y="5724525"/>
            <a:ext cx="10414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3213100" y="5584825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V="1">
            <a:off x="5664200" y="5076825"/>
            <a:ext cx="7747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5638800" y="5724525"/>
            <a:ext cx="838200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>
            <a:off x="1397000" y="5178425"/>
            <a:ext cx="1016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Freeform 11"/>
          <p:cNvSpPr>
            <a:spLocks/>
          </p:cNvSpPr>
          <p:nvPr/>
        </p:nvSpPr>
        <p:spPr bwMode="auto">
          <a:xfrm>
            <a:off x="1485900" y="4797425"/>
            <a:ext cx="4889500" cy="639763"/>
          </a:xfrm>
          <a:custGeom>
            <a:avLst/>
            <a:gdLst>
              <a:gd name="T0" fmla="*/ 0 w 3080"/>
              <a:gd name="T1" fmla="*/ 2147483647 h 403"/>
              <a:gd name="T2" fmla="*/ 2147483647 w 3080"/>
              <a:gd name="T3" fmla="*/ 2147483647 h 403"/>
              <a:gd name="T4" fmla="*/ 2147483647 w 3080"/>
              <a:gd name="T5" fmla="*/ 2147483647 h 403"/>
              <a:gd name="T6" fmla="*/ 2147483647 w 3080"/>
              <a:gd name="T7" fmla="*/ 0 h 403"/>
              <a:gd name="T8" fmla="*/ 0 60000 65536"/>
              <a:gd name="T9" fmla="*/ 0 60000 65536"/>
              <a:gd name="T10" fmla="*/ 0 60000 65536"/>
              <a:gd name="T11" fmla="*/ 0 60000 65536"/>
              <a:gd name="T12" fmla="*/ 0 w 3080"/>
              <a:gd name="T13" fmla="*/ 0 h 403"/>
              <a:gd name="T14" fmla="*/ 3080 w 3080"/>
              <a:gd name="T15" fmla="*/ 403 h 4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0" h="403">
                <a:moveTo>
                  <a:pt x="0" y="96"/>
                </a:moveTo>
                <a:cubicBezTo>
                  <a:pt x="196" y="203"/>
                  <a:pt x="393" y="311"/>
                  <a:pt x="792" y="352"/>
                </a:cubicBezTo>
                <a:cubicBezTo>
                  <a:pt x="1191" y="393"/>
                  <a:pt x="2011" y="403"/>
                  <a:pt x="2392" y="344"/>
                </a:cubicBezTo>
                <a:cubicBezTo>
                  <a:pt x="2773" y="285"/>
                  <a:pt x="2926" y="142"/>
                  <a:pt x="308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1" name="Freeform 12"/>
          <p:cNvSpPr>
            <a:spLocks/>
          </p:cNvSpPr>
          <p:nvPr/>
        </p:nvSpPr>
        <p:spPr bwMode="auto">
          <a:xfrm>
            <a:off x="1382713" y="5707063"/>
            <a:ext cx="4954587" cy="384175"/>
          </a:xfrm>
          <a:custGeom>
            <a:avLst/>
            <a:gdLst>
              <a:gd name="T0" fmla="*/ 2147483647 w 3121"/>
              <a:gd name="T1" fmla="*/ 2147483647 h 242"/>
              <a:gd name="T2" fmla="*/ 2147483647 w 3121"/>
              <a:gd name="T3" fmla="*/ 2147483647 h 242"/>
              <a:gd name="T4" fmla="*/ 2147483647 w 3121"/>
              <a:gd name="T5" fmla="*/ 2147483647 h 242"/>
              <a:gd name="T6" fmla="*/ 2147483647 w 3121"/>
              <a:gd name="T7" fmla="*/ 2147483647 h 242"/>
              <a:gd name="T8" fmla="*/ 2147483647 w 312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1"/>
              <a:gd name="T16" fmla="*/ 0 h 242"/>
              <a:gd name="T17" fmla="*/ 3121 w 3121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1" h="242">
                <a:moveTo>
                  <a:pt x="73" y="235"/>
                </a:moveTo>
                <a:cubicBezTo>
                  <a:pt x="36" y="238"/>
                  <a:pt x="0" y="242"/>
                  <a:pt x="121" y="211"/>
                </a:cubicBezTo>
                <a:cubicBezTo>
                  <a:pt x="242" y="180"/>
                  <a:pt x="485" y="82"/>
                  <a:pt x="801" y="51"/>
                </a:cubicBezTo>
                <a:cubicBezTo>
                  <a:pt x="1117" y="20"/>
                  <a:pt x="1630" y="0"/>
                  <a:pt x="2017" y="27"/>
                </a:cubicBezTo>
                <a:cubicBezTo>
                  <a:pt x="2404" y="54"/>
                  <a:pt x="2762" y="132"/>
                  <a:pt x="3121" y="211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1482725" y="45847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1508125" y="54229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2514600" y="4191000"/>
            <a:ext cx="736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1: 7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2: 7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 flipH="1">
            <a:off x="3479800" y="4695825"/>
            <a:ext cx="4953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6" name="Text Box 17"/>
          <p:cNvSpPr txBox="1">
            <a:spLocks noChangeArrowheads="1"/>
          </p:cNvSpPr>
          <p:nvPr/>
        </p:nvSpPr>
        <p:spPr bwMode="auto">
          <a:xfrm>
            <a:off x="3587750" y="4254500"/>
            <a:ext cx="100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link 7</a:t>
            </a:r>
          </a:p>
        </p:txBody>
      </p:sp>
      <p:sp>
        <p:nvSpPr>
          <p:cNvPr id="53267" name="Text Box 18"/>
          <p:cNvSpPr txBox="1">
            <a:spLocks noChangeArrowheads="1"/>
          </p:cNvSpPr>
          <p:nvPr/>
        </p:nvSpPr>
        <p:spPr bwMode="auto">
          <a:xfrm>
            <a:off x="4826000" y="4229100"/>
            <a:ext cx="9144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1: 14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2: 8</a:t>
            </a:r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 flipH="1" flipV="1">
            <a:off x="6235700" y="5305425"/>
            <a:ext cx="8001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H="1">
            <a:off x="6223000" y="5686425"/>
            <a:ext cx="8128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016750" y="5003800"/>
            <a:ext cx="118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link 14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7016750" y="5459413"/>
            <a:ext cx="1003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link 8</a:t>
            </a:r>
          </a:p>
        </p:txBody>
      </p:sp>
      <p:sp>
        <p:nvSpPr>
          <p:cNvPr id="53272" name="TextBox 23"/>
          <p:cNvSpPr txBox="1">
            <a:spLocks noChangeArrowheads="1"/>
          </p:cNvSpPr>
          <p:nvPr/>
        </p:nvSpPr>
        <p:spPr bwMode="auto">
          <a:xfrm>
            <a:off x="2286000" y="6248400"/>
            <a:ext cx="324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MPLS with RSVP</a:t>
            </a:r>
          </a:p>
        </p:txBody>
      </p:sp>
    </p:spTree>
    <p:extLst>
      <p:ext uri="{BB962C8B-B14F-4D97-AF65-F5344CB8AC3E}">
        <p14:creationId xmlns:p14="http://schemas.microsoft.com/office/powerpoint/2010/main" val="92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 Routing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/>
              <a:t>Similar to end-to-end signaling</a:t>
            </a:r>
          </a:p>
          <a:p>
            <a:pPr lvl="1"/>
            <a:r>
              <a:rPr lang="en-US" altLang="en-US" dirty="0"/>
              <a:t>But the data packet carries the hops in the path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… rather than the routers storing big tables</a:t>
            </a:r>
          </a:p>
          <a:p>
            <a:r>
              <a:rPr lang="en-US" altLang="en-US" dirty="0"/>
              <a:t>End-host control</a:t>
            </a:r>
          </a:p>
          <a:p>
            <a:pPr lvl="1"/>
            <a:r>
              <a:rPr lang="en-US" altLang="en-US" dirty="0"/>
              <a:t>Tell the end host the topology 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Let the end host select the end-to-end path</a:t>
            </a:r>
          </a:p>
          <a:p>
            <a:r>
              <a:rPr lang="en-US" altLang="en-US" dirty="0"/>
              <a:t>Variations of source routing</a:t>
            </a:r>
          </a:p>
          <a:p>
            <a:pPr lvl="1"/>
            <a:r>
              <a:rPr lang="en-US" altLang="en-US" dirty="0"/>
              <a:t>Strict: specify every hop</a:t>
            </a:r>
          </a:p>
          <a:p>
            <a:pPr lvl="1"/>
            <a:r>
              <a:rPr lang="en-US" altLang="en-US" dirty="0"/>
              <a:t>Loose: specify intermediate points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FFC69C-CD4C-2944-B5DB-80A20D651AC9}" type="slidenum">
              <a:rPr lang="en-US" altLang="en-US" sz="1400" b="0">
                <a:latin typeface="Times New Roman" charset="0"/>
              </a:rPr>
              <a:pPr eaLnBrk="1" hangingPunct="1"/>
              <a:t>26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3588" y="5818187"/>
            <a:ext cx="7515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Used in IP source routing (but almost </a:t>
            </a:r>
            <a:r>
              <a:rPr lang="en-US" altLang="en-US" sz="2200" i="1">
                <a:latin typeface="Arial" charset="0"/>
              </a:rPr>
              <a:t>always</a:t>
            </a:r>
            <a:r>
              <a:rPr lang="en-US" altLang="en-US" sz="2200">
                <a:latin typeface="Arial" charset="0"/>
              </a:rPr>
              <a:t> disabled)</a:t>
            </a:r>
          </a:p>
        </p:txBody>
      </p:sp>
    </p:spTree>
    <p:extLst>
      <p:ext uri="{BB962C8B-B14F-4D97-AF65-F5344CB8AC3E}">
        <p14:creationId xmlns:p14="http://schemas.microsoft.com/office/powerpoint/2010/main" val="17880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link-state routing, distance-vector routing, path-vector routing, </a:t>
            </a:r>
            <a:r>
              <a:rPr lang="en-US" smtClean="0"/>
              <a:t>end-to-end signaling, </a:t>
            </a:r>
            <a:r>
              <a:rPr lang="en-US" dirty="0" smtClean="0"/>
              <a:t>and source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Learning Where the Hosts Are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B4C314-A183-F246-B1B8-872257A47853}" type="slidenum">
              <a:rPr lang="en-US" altLang="en-US" sz="1400" b="0">
                <a:latin typeface="Times New Roman" charset="0"/>
              </a:rPr>
              <a:pPr eaLnBrk="1" hangingPunct="1"/>
              <a:t>28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7724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Building a forwarding table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Computing paths between network elements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… and figuring out where the end-hosts are</a:t>
            </a:r>
          </a:p>
          <a:p>
            <a:pPr lvl="1">
              <a:spcAft>
                <a:spcPts val="3000"/>
              </a:spcAft>
            </a:pPr>
            <a:r>
              <a:rPr lang="en-US" altLang="en-US" sz="2300" dirty="0"/>
              <a:t>… to map a destination address to an outgoing link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How to find the hosts?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Learning/flooding 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Injecting into routing protocol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Dissemination via different protocol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Directory service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Font typeface="Helvetica" charset="0"/>
              <a:buNone/>
            </a:pPr>
            <a:endParaRPr lang="en-US" altLang="en-US" dirty="0"/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38600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Line 13"/>
          <p:cNvSpPr>
            <a:spLocks noChangeShapeType="1"/>
          </p:cNvSpPr>
          <p:nvPr/>
        </p:nvSpPr>
        <p:spPr bwMode="auto">
          <a:xfrm flipV="1">
            <a:off x="5638800" y="4572000"/>
            <a:ext cx="3810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13"/>
          <p:cNvSpPr>
            <a:spLocks noChangeShapeType="1"/>
          </p:cNvSpPr>
          <p:nvPr/>
        </p:nvSpPr>
        <p:spPr bwMode="auto">
          <a:xfrm>
            <a:off x="7848600" y="4648200"/>
            <a:ext cx="609600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Hosts</a:t>
            </a:r>
          </a:p>
        </p:txBody>
      </p:sp>
      <p:sp>
        <p:nvSpPr>
          <p:cNvPr id="563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F49AF-6255-8E45-9A2F-98B1D8568C9A}" type="slidenum">
              <a:rPr lang="en-US" altLang="en-US" sz="1400" b="0">
                <a:latin typeface="Times New Roman" charset="0"/>
              </a:rPr>
              <a:pPr eaLnBrk="1" hangingPunct="1"/>
              <a:t>29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H="1">
            <a:off x="6216650" y="39449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>
            <a:off x="7061200" y="39068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6216650" y="475138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6945313" y="532765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>
            <a:off x="7713663" y="48291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>
            <a:off x="6907213" y="398303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 flipV="1">
            <a:off x="5946775" y="53276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8"/>
          <p:cNvSpPr>
            <a:spLocks noChangeShapeType="1"/>
          </p:cNvSpPr>
          <p:nvPr/>
        </p:nvSpPr>
        <p:spPr bwMode="auto">
          <a:xfrm flipV="1">
            <a:off x="6600825" y="536575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 flipH="1" flipV="1">
            <a:off x="5907088" y="574992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5"/>
          <p:cNvSpPr>
            <a:spLocks noChangeArrowheads="1"/>
          </p:cNvSpPr>
          <p:nvPr/>
        </p:nvSpPr>
        <p:spPr bwMode="auto">
          <a:xfrm>
            <a:off x="6677025" y="36004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9" name="Oval 6"/>
          <p:cNvSpPr>
            <a:spLocks noChangeArrowheads="1"/>
          </p:cNvSpPr>
          <p:nvPr/>
        </p:nvSpPr>
        <p:spPr bwMode="auto">
          <a:xfrm>
            <a:off x="5870575" y="44450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0" name="Oval 7"/>
          <p:cNvSpPr>
            <a:spLocks noChangeArrowheads="1"/>
          </p:cNvSpPr>
          <p:nvPr/>
        </p:nvSpPr>
        <p:spPr bwMode="auto">
          <a:xfrm>
            <a:off x="7483475" y="44450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1" name="Oval 8"/>
          <p:cNvSpPr>
            <a:spLocks noChangeArrowheads="1"/>
          </p:cNvSpPr>
          <p:nvPr/>
        </p:nvSpPr>
        <p:spPr bwMode="auto">
          <a:xfrm>
            <a:off x="6600825" y="502126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2" name="Oval 9"/>
          <p:cNvSpPr>
            <a:spLocks noChangeArrowheads="1"/>
          </p:cNvSpPr>
          <p:nvPr/>
        </p:nvSpPr>
        <p:spPr bwMode="auto">
          <a:xfrm>
            <a:off x="7599363" y="56737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3" name="Oval 10"/>
          <p:cNvSpPr>
            <a:spLocks noChangeArrowheads="1"/>
          </p:cNvSpPr>
          <p:nvPr/>
        </p:nvSpPr>
        <p:spPr bwMode="auto">
          <a:xfrm>
            <a:off x="5562600" y="54435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4" name="Oval 11"/>
          <p:cNvSpPr>
            <a:spLocks noChangeArrowheads="1"/>
          </p:cNvSpPr>
          <p:nvPr/>
        </p:nvSpPr>
        <p:spPr bwMode="auto">
          <a:xfrm>
            <a:off x="6369050" y="586581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7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1BA0A1-0061-A140-A851-2D72971128F8}" type="slidenum">
              <a:rPr lang="en-US" altLang="en-US" sz="1400" b="0">
                <a:latin typeface="Times New Roman" charset="0"/>
              </a:rPr>
              <a:pPr eaLnBrk="1" hangingPunct="1"/>
              <a:t>3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Routing vs. Forwarding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545013"/>
          </a:xfrm>
        </p:spPr>
        <p:txBody>
          <a:bodyPr/>
          <a:lstStyle/>
          <a:p>
            <a:r>
              <a:rPr lang="en-US" altLang="en-US" sz="3600" dirty="0"/>
              <a:t>Routing: </a:t>
            </a:r>
            <a:r>
              <a:rPr lang="en-US" altLang="en-US" sz="3600" dirty="0">
                <a:solidFill>
                  <a:schemeClr val="tx1"/>
                </a:solidFill>
              </a:rPr>
              <a:t>control plane</a:t>
            </a:r>
          </a:p>
          <a:p>
            <a:pPr lvl="1"/>
            <a:r>
              <a:rPr lang="en-US" altLang="en-US" sz="3000" dirty="0"/>
              <a:t>Computing paths the packets will follow</a:t>
            </a:r>
          </a:p>
          <a:p>
            <a:pPr lvl="1"/>
            <a:r>
              <a:rPr lang="en-US" altLang="en-US" sz="3000" dirty="0"/>
              <a:t>Routers talking amongst themselves</a:t>
            </a:r>
          </a:p>
          <a:p>
            <a:pPr lvl="1">
              <a:spcAft>
                <a:spcPts val="600"/>
              </a:spcAft>
            </a:pPr>
            <a:r>
              <a:rPr lang="en-US" altLang="en-US" sz="3000" dirty="0"/>
              <a:t>Individual router </a:t>
            </a:r>
            <a:r>
              <a:rPr lang="en-US" altLang="en-US" sz="3000" i="1" dirty="0"/>
              <a:t>creating</a:t>
            </a:r>
            <a:r>
              <a:rPr lang="en-US" altLang="en-US" sz="3000" dirty="0"/>
              <a:t> a forwarding table</a:t>
            </a:r>
          </a:p>
          <a:p>
            <a:r>
              <a:rPr lang="en-US" altLang="en-US" sz="3600" dirty="0"/>
              <a:t>Forwarding: </a:t>
            </a:r>
            <a:r>
              <a:rPr lang="en-US" altLang="en-US" sz="3600" dirty="0">
                <a:solidFill>
                  <a:schemeClr val="tx1"/>
                </a:solidFill>
              </a:rPr>
              <a:t>data plane</a:t>
            </a:r>
          </a:p>
          <a:p>
            <a:pPr lvl="1"/>
            <a:r>
              <a:rPr lang="en-US" altLang="en-US" sz="3000" dirty="0"/>
              <a:t>Directing a data packet to an outgoing link</a:t>
            </a:r>
          </a:p>
          <a:p>
            <a:pPr lvl="1"/>
            <a:r>
              <a:rPr lang="en-US" altLang="en-US" sz="3000" dirty="0"/>
              <a:t>Individual router </a:t>
            </a:r>
            <a:r>
              <a:rPr lang="en-US" altLang="en-US" sz="3000" i="1" dirty="0"/>
              <a:t>using</a:t>
            </a:r>
            <a:r>
              <a:rPr lang="en-US" altLang="en-US" sz="3000" dirty="0"/>
              <a:t> a forwarding table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3228975" y="5791200"/>
            <a:ext cx="590550" cy="430213"/>
            <a:chOff x="3120" y="2880"/>
            <a:chExt cx="144" cy="96"/>
          </a:xfrm>
        </p:grpSpPr>
        <p:sp>
          <p:nvSpPr>
            <p:cNvPr id="19543" name="Oval 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44" name="Rectangle 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45" name="Rectangle 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46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47" name="Group 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550" name="Group 1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560" name="Freeform 1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1" name="Freeform 1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2" name="Freeform 1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3" name="Freeform 1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4" name="Freeform 1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5" name="Freeform 1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6" name="Freeform 1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7" name="Freeform 1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551" name="Group 1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552" name="Freeform 2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3" name="Freeform 2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4" name="Freeform 2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5" name="Freeform 2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6" name="Freeform 2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7" name="Freeform 2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8" name="Freeform 2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9" name="Freeform 2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548" name="Line 2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Line 2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2" name="Group 30"/>
          <p:cNvGrpSpPr>
            <a:grpSpLocks/>
          </p:cNvGrpSpPr>
          <p:nvPr/>
        </p:nvGrpSpPr>
        <p:grpSpPr bwMode="auto">
          <a:xfrm>
            <a:off x="1371600" y="5791200"/>
            <a:ext cx="590550" cy="430213"/>
            <a:chOff x="3120" y="2880"/>
            <a:chExt cx="144" cy="96"/>
          </a:xfrm>
        </p:grpSpPr>
        <p:sp>
          <p:nvSpPr>
            <p:cNvPr id="19518" name="Oval 31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9" name="Rectangle 32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0" name="Rectangle 33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1" name="Oval 34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22" name="Group 35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525" name="Group 36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535" name="Freeform 37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6" name="Freeform 38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7" name="Freeform 39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8" name="Freeform 40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9" name="Freeform 41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40" name="Freeform 42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41" name="Freeform 43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42" name="Freeform 44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526" name="Group 45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527" name="Freeform 46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28" name="Freeform 47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29" name="Freeform 48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0" name="Freeform 49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1" name="Freeform 50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2" name="Freeform 51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3" name="Freeform 52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4" name="Freeform 53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523" name="Line 54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Line 55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3" name="Line 56"/>
          <p:cNvSpPr>
            <a:spLocks noChangeShapeType="1"/>
          </p:cNvSpPr>
          <p:nvPr/>
        </p:nvSpPr>
        <p:spPr bwMode="auto">
          <a:xfrm flipV="1">
            <a:off x="1951038" y="6037263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4" name="Group 57"/>
          <p:cNvGrpSpPr>
            <a:grpSpLocks/>
          </p:cNvGrpSpPr>
          <p:nvPr/>
        </p:nvGrpSpPr>
        <p:grpSpPr bwMode="auto">
          <a:xfrm>
            <a:off x="5048250" y="5791200"/>
            <a:ext cx="590550" cy="430213"/>
            <a:chOff x="3120" y="2880"/>
            <a:chExt cx="144" cy="96"/>
          </a:xfrm>
        </p:grpSpPr>
        <p:sp>
          <p:nvSpPr>
            <p:cNvPr id="19493" name="Oval 58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4" name="Rectangle 59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5" name="Rectangle 60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6" name="Oval 61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97" name="Group 62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500" name="Group 63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510" name="Freeform 64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1" name="Freeform 65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2" name="Freeform 66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3" name="Freeform 67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4" name="Freeform 68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5" name="Freeform 69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6" name="Freeform 70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7" name="Freeform 71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501" name="Group 72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502" name="Freeform 73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3" name="Freeform 74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4" name="Freeform 75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5" name="Freeform 76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6" name="Freeform 77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7" name="Freeform 78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8" name="Freeform 79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9" name="Freeform 80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498" name="Line 81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82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Line 83"/>
          <p:cNvSpPr>
            <a:spLocks noChangeShapeType="1"/>
          </p:cNvSpPr>
          <p:nvPr/>
        </p:nvSpPr>
        <p:spPr bwMode="auto">
          <a:xfrm flipV="1">
            <a:off x="3790950" y="6038850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6" name="Group 84"/>
          <p:cNvGrpSpPr>
            <a:grpSpLocks/>
          </p:cNvGrpSpPr>
          <p:nvPr/>
        </p:nvGrpSpPr>
        <p:grpSpPr bwMode="auto">
          <a:xfrm>
            <a:off x="6934200" y="5791200"/>
            <a:ext cx="590550" cy="430213"/>
            <a:chOff x="3120" y="2880"/>
            <a:chExt cx="144" cy="96"/>
          </a:xfrm>
        </p:grpSpPr>
        <p:sp>
          <p:nvSpPr>
            <p:cNvPr id="19468" name="Oval 8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Rectangle 8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Rectangle 8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Oval 8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72" name="Group 8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475" name="Group 9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485" name="Freeform 9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6" name="Freeform 9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7" name="Freeform 9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8" name="Freeform 9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9" name="Freeform 9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0" name="Freeform 9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1" name="Freeform 9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2" name="Freeform 9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76" name="Group 9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477" name="Freeform 10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78" name="Freeform 10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79" name="Freeform 10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0" name="Freeform 10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1" name="Freeform 10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2" name="Freeform 10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3" name="Freeform 10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4" name="Freeform 10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473" name="Line 10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0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7" name="Line 110"/>
          <p:cNvSpPr>
            <a:spLocks noChangeShapeType="1"/>
          </p:cNvSpPr>
          <p:nvPr/>
        </p:nvSpPr>
        <p:spPr bwMode="auto">
          <a:xfrm flipV="1">
            <a:off x="5641975" y="6038850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and Flooding</a:t>
            </a:r>
          </a:p>
        </p:txBody>
      </p:sp>
      <p:sp>
        <p:nvSpPr>
          <p:cNvPr id="57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287462"/>
            <a:ext cx="38862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When a frame arrives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Inspect the </a:t>
            </a:r>
            <a:r>
              <a:rPr lang="en-US" altLang="en-US" i="1" dirty="0"/>
              <a:t>source</a:t>
            </a:r>
            <a:r>
              <a:rPr lang="en-US" altLang="en-US" dirty="0"/>
              <a:t> address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Associate address with the </a:t>
            </a:r>
            <a:r>
              <a:rPr lang="en-US" altLang="en-US" i="1" dirty="0"/>
              <a:t>incoming</a:t>
            </a:r>
            <a:r>
              <a:rPr lang="en-US" altLang="en-US" dirty="0"/>
              <a:t> interface</a:t>
            </a:r>
          </a:p>
        </p:txBody>
      </p:sp>
      <p:sp>
        <p:nvSpPr>
          <p:cNvPr id="57356" name="Content Placeholder 25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3434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When the frame has an unfamiliar destination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Forward out all interfaces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… except for the one where the frame arrived</a:t>
            </a:r>
          </a:p>
          <a:p>
            <a:endParaRPr lang="en-US" altLang="en-US" dirty="0"/>
          </a:p>
        </p:txBody>
      </p:sp>
      <p:sp>
        <p:nvSpPr>
          <p:cNvPr id="573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3FC9EF-A0C3-4C4D-8291-D82EA4219CC5}" type="slidenum">
              <a:rPr lang="en-US" altLang="en-US" sz="1400" b="0">
                <a:latin typeface="Times New Roman" charset="0"/>
              </a:rPr>
              <a:pPr eaLnBrk="1" hangingPunct="1"/>
              <a:t>30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7358" name="Rectangle 4"/>
          <p:cNvSpPr>
            <a:spLocks noChangeArrowheads="1"/>
          </p:cNvSpPr>
          <p:nvPr/>
        </p:nvSpPr>
        <p:spPr bwMode="auto">
          <a:xfrm>
            <a:off x="2265363" y="50720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259013" y="37909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0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7909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289175" y="60515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1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60515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673475" y="48196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2" name="Clip" r:id="rId7" imgW="24269700" imgH="20129500" progId="MS_ClipArt_Gallery.2">
                  <p:embed/>
                </p:oleObj>
              </mc:Choice>
              <mc:Fallback>
                <p:oleObj name="Clip" r:id="rId7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8196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841375" y="4830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3" name="Clip" r:id="rId8" imgW="24269700" imgH="20129500" progId="MS_ClipArt_Gallery.2">
                  <p:embed/>
                </p:oleObj>
              </mc:Choice>
              <mc:Fallback>
                <p:oleObj name="Clip" r:id="rId8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8307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9"/>
          <p:cNvSpPr>
            <a:spLocks noChangeArrowheads="1"/>
          </p:cNvSpPr>
          <p:nvPr/>
        </p:nvSpPr>
        <p:spPr bwMode="auto">
          <a:xfrm>
            <a:off x="1323975" y="49736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10"/>
          <p:cNvSpPr>
            <a:spLocks noChangeArrowheads="1"/>
          </p:cNvSpPr>
          <p:nvPr/>
        </p:nvSpPr>
        <p:spPr bwMode="auto">
          <a:xfrm>
            <a:off x="3579813" y="49736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1" name="Rectangle 11"/>
          <p:cNvSpPr>
            <a:spLocks noChangeArrowheads="1"/>
          </p:cNvSpPr>
          <p:nvPr/>
        </p:nvSpPr>
        <p:spPr bwMode="auto">
          <a:xfrm>
            <a:off x="2500313" y="42306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Rectangle 12"/>
          <p:cNvSpPr>
            <a:spLocks noChangeArrowheads="1"/>
          </p:cNvSpPr>
          <p:nvPr/>
        </p:nvSpPr>
        <p:spPr bwMode="auto">
          <a:xfrm>
            <a:off x="2508250" y="5857875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3" name="Line 13"/>
          <p:cNvSpPr>
            <a:spLocks noChangeShapeType="1"/>
          </p:cNvSpPr>
          <p:nvPr/>
        </p:nvSpPr>
        <p:spPr bwMode="auto">
          <a:xfrm>
            <a:off x="1477963" y="5029200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4" name="Line 14"/>
          <p:cNvSpPr>
            <a:spLocks noChangeShapeType="1"/>
          </p:cNvSpPr>
          <p:nvPr/>
        </p:nvSpPr>
        <p:spPr bwMode="auto">
          <a:xfrm>
            <a:off x="2546350" y="4441825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5" name="Line 15"/>
          <p:cNvSpPr>
            <a:spLocks noChangeShapeType="1"/>
          </p:cNvSpPr>
          <p:nvPr/>
        </p:nvSpPr>
        <p:spPr bwMode="auto">
          <a:xfrm flipH="1">
            <a:off x="2709863" y="5029200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6" name="Line 16"/>
          <p:cNvSpPr>
            <a:spLocks noChangeShapeType="1"/>
          </p:cNvSpPr>
          <p:nvPr/>
        </p:nvSpPr>
        <p:spPr bwMode="auto">
          <a:xfrm flipV="1">
            <a:off x="2546350" y="5149850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7" name="Text Box 19"/>
          <p:cNvSpPr txBox="1">
            <a:spLocks noChangeArrowheads="1"/>
          </p:cNvSpPr>
          <p:nvPr/>
        </p:nvSpPr>
        <p:spPr bwMode="auto">
          <a:xfrm>
            <a:off x="381000" y="47704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68" name="Text Box 20"/>
          <p:cNvSpPr txBox="1">
            <a:spLocks noChangeArrowheads="1"/>
          </p:cNvSpPr>
          <p:nvPr/>
        </p:nvSpPr>
        <p:spPr bwMode="auto">
          <a:xfrm>
            <a:off x="2878138" y="3733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69" name="Text Box 21"/>
          <p:cNvSpPr txBox="1">
            <a:spLocks noChangeArrowheads="1"/>
          </p:cNvSpPr>
          <p:nvPr/>
        </p:nvSpPr>
        <p:spPr bwMode="auto">
          <a:xfrm>
            <a:off x="4186238" y="47466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70" name="Text Box 22"/>
          <p:cNvSpPr txBox="1">
            <a:spLocks noChangeArrowheads="1"/>
          </p:cNvSpPr>
          <p:nvPr/>
        </p:nvSpPr>
        <p:spPr bwMode="auto">
          <a:xfrm>
            <a:off x="2838450" y="5999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71" name="Rectangle 23"/>
          <p:cNvSpPr>
            <a:spLocks noChangeArrowheads="1"/>
          </p:cNvSpPr>
          <p:nvPr/>
        </p:nvSpPr>
        <p:spPr bwMode="auto">
          <a:xfrm>
            <a:off x="1711325" y="4772025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2" name="Rectangle 24"/>
          <p:cNvSpPr>
            <a:spLocks noChangeArrowheads="1"/>
          </p:cNvSpPr>
          <p:nvPr/>
        </p:nvSpPr>
        <p:spPr bwMode="auto">
          <a:xfrm>
            <a:off x="2017713" y="4772025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3" name="Text Box 25"/>
          <p:cNvSpPr txBox="1">
            <a:spLocks noChangeArrowheads="1"/>
          </p:cNvSpPr>
          <p:nvPr/>
        </p:nvSpPr>
        <p:spPr bwMode="auto">
          <a:xfrm>
            <a:off x="533400" y="5334000"/>
            <a:ext cx="1600200" cy="1016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Switch learns how to reach A.</a:t>
            </a:r>
          </a:p>
        </p:txBody>
      </p:sp>
      <p:sp>
        <p:nvSpPr>
          <p:cNvPr id="57374" name="Line 26"/>
          <p:cNvSpPr>
            <a:spLocks noChangeShapeType="1"/>
          </p:cNvSpPr>
          <p:nvPr/>
        </p:nvSpPr>
        <p:spPr bwMode="auto">
          <a:xfrm>
            <a:off x="1517650" y="4540250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Rectangle 4"/>
          <p:cNvSpPr>
            <a:spLocks noChangeArrowheads="1"/>
          </p:cNvSpPr>
          <p:nvPr/>
        </p:nvSpPr>
        <p:spPr bwMode="auto">
          <a:xfrm>
            <a:off x="6608763" y="50498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602413" y="37687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4" name="Clip" r:id="rId9" imgW="24269700" imgH="20129500" progId="MS_ClipArt_Gallery.2">
                  <p:embed/>
                </p:oleObj>
              </mc:Choice>
              <mc:Fallback>
                <p:oleObj name="Clip" r:id="rId9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37687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632575" y="60293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5" name="Clip" r:id="rId10" imgW="24269700" imgH="20129500" progId="MS_ClipArt_Gallery.2">
                  <p:embed/>
                </p:oleObj>
              </mc:Choice>
              <mc:Fallback>
                <p:oleObj name="Clip" r:id="rId10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60293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8016875" y="47974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6" name="Clip" r:id="rId11" imgW="24269700" imgH="20129500" progId="MS_ClipArt_Gallery.2">
                  <p:embed/>
                </p:oleObj>
              </mc:Choice>
              <mc:Fallback>
                <p:oleObj name="Clip" r:id="rId11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47974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5184775" y="48085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7" name="Clip" r:id="rId12" imgW="24269700" imgH="20129500" progId="MS_ClipArt_Gallery.2">
                  <p:embed/>
                </p:oleObj>
              </mc:Choice>
              <mc:Fallback>
                <p:oleObj name="Clip" r:id="rId12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808538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Rectangle 9"/>
          <p:cNvSpPr>
            <a:spLocks noChangeArrowheads="1"/>
          </p:cNvSpPr>
          <p:nvPr/>
        </p:nvSpPr>
        <p:spPr bwMode="auto">
          <a:xfrm>
            <a:off x="5667375" y="49514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7" name="Rectangle 10"/>
          <p:cNvSpPr>
            <a:spLocks noChangeArrowheads="1"/>
          </p:cNvSpPr>
          <p:nvPr/>
        </p:nvSpPr>
        <p:spPr bwMode="auto">
          <a:xfrm>
            <a:off x="7923213" y="49514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8" name="Rectangle 11"/>
          <p:cNvSpPr>
            <a:spLocks noChangeArrowheads="1"/>
          </p:cNvSpPr>
          <p:nvPr/>
        </p:nvSpPr>
        <p:spPr bwMode="auto">
          <a:xfrm>
            <a:off x="6843713" y="42084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9" name="Rectangle 12"/>
          <p:cNvSpPr>
            <a:spLocks noChangeArrowheads="1"/>
          </p:cNvSpPr>
          <p:nvPr/>
        </p:nvSpPr>
        <p:spPr bwMode="auto">
          <a:xfrm>
            <a:off x="6851650" y="58356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0" name="Line 13"/>
          <p:cNvSpPr>
            <a:spLocks noChangeShapeType="1"/>
          </p:cNvSpPr>
          <p:nvPr/>
        </p:nvSpPr>
        <p:spPr bwMode="auto">
          <a:xfrm>
            <a:off x="5821363" y="50069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1" name="Line 14"/>
          <p:cNvSpPr>
            <a:spLocks noChangeShapeType="1"/>
          </p:cNvSpPr>
          <p:nvPr/>
        </p:nvSpPr>
        <p:spPr bwMode="auto">
          <a:xfrm>
            <a:off x="6889750" y="44196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2" name="Line 15"/>
          <p:cNvSpPr>
            <a:spLocks noChangeShapeType="1"/>
          </p:cNvSpPr>
          <p:nvPr/>
        </p:nvSpPr>
        <p:spPr bwMode="auto">
          <a:xfrm flipH="1">
            <a:off x="7053263" y="5006975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3" name="Line 16"/>
          <p:cNvSpPr>
            <a:spLocks noChangeShapeType="1"/>
          </p:cNvSpPr>
          <p:nvPr/>
        </p:nvSpPr>
        <p:spPr bwMode="auto">
          <a:xfrm flipV="1">
            <a:off x="6889750" y="5127625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4" name="Text Box 19"/>
          <p:cNvSpPr txBox="1">
            <a:spLocks noChangeArrowheads="1"/>
          </p:cNvSpPr>
          <p:nvPr/>
        </p:nvSpPr>
        <p:spPr bwMode="auto">
          <a:xfrm>
            <a:off x="4724400" y="47482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85" name="Text Box 20"/>
          <p:cNvSpPr txBox="1">
            <a:spLocks noChangeArrowheads="1"/>
          </p:cNvSpPr>
          <p:nvPr/>
        </p:nvSpPr>
        <p:spPr bwMode="auto">
          <a:xfrm>
            <a:off x="7221538" y="37115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86" name="Text Box 21"/>
          <p:cNvSpPr txBox="1">
            <a:spLocks noChangeArrowheads="1"/>
          </p:cNvSpPr>
          <p:nvPr/>
        </p:nvSpPr>
        <p:spPr bwMode="auto">
          <a:xfrm>
            <a:off x="8642350" y="47863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87" name="Text Box 22"/>
          <p:cNvSpPr txBox="1">
            <a:spLocks noChangeArrowheads="1"/>
          </p:cNvSpPr>
          <p:nvPr/>
        </p:nvSpPr>
        <p:spPr bwMode="auto">
          <a:xfrm>
            <a:off x="7181850" y="59769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88" name="Rectangle 26"/>
          <p:cNvSpPr>
            <a:spLocks noChangeArrowheads="1"/>
          </p:cNvSpPr>
          <p:nvPr/>
        </p:nvSpPr>
        <p:spPr bwMode="auto">
          <a:xfrm>
            <a:off x="6054725" y="47498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9" name="Rectangle 27"/>
          <p:cNvSpPr>
            <a:spLocks noChangeArrowheads="1"/>
          </p:cNvSpPr>
          <p:nvPr/>
        </p:nvSpPr>
        <p:spPr bwMode="auto">
          <a:xfrm>
            <a:off x="6361113" y="4749800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0" name="Freeform 28"/>
          <p:cNvSpPr>
            <a:spLocks/>
          </p:cNvSpPr>
          <p:nvPr/>
        </p:nvSpPr>
        <p:spPr bwMode="auto">
          <a:xfrm>
            <a:off x="6591300" y="4403725"/>
            <a:ext cx="179388" cy="363538"/>
          </a:xfrm>
          <a:custGeom>
            <a:avLst/>
            <a:gdLst>
              <a:gd name="T0" fmla="*/ 0 w 113"/>
              <a:gd name="T1" fmla="*/ 549394818 h 229"/>
              <a:gd name="T2" fmla="*/ 244456631 w 113"/>
              <a:gd name="T3" fmla="*/ 486391619 h 229"/>
              <a:gd name="T4" fmla="*/ 244456631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1" name="Freeform 29"/>
          <p:cNvSpPr>
            <a:spLocks/>
          </p:cNvSpPr>
          <p:nvPr/>
        </p:nvSpPr>
        <p:spPr bwMode="auto">
          <a:xfrm>
            <a:off x="6283325" y="5094288"/>
            <a:ext cx="498475" cy="538162"/>
          </a:xfrm>
          <a:custGeom>
            <a:avLst/>
            <a:gdLst>
              <a:gd name="T0" fmla="*/ 0 w 314"/>
              <a:gd name="T1" fmla="*/ 0 h 339"/>
              <a:gd name="T2" fmla="*/ 670361563 w 314"/>
              <a:gd name="T3" fmla="*/ 304937829 h 339"/>
              <a:gd name="T4" fmla="*/ 730845313 w 314"/>
              <a:gd name="T5" fmla="*/ 854331381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2" name="Line 30"/>
          <p:cNvSpPr>
            <a:spLocks noChangeShapeType="1"/>
          </p:cNvSpPr>
          <p:nvPr/>
        </p:nvSpPr>
        <p:spPr bwMode="auto">
          <a:xfrm>
            <a:off x="6591300" y="48260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Text Box 23"/>
          <p:cNvSpPr txBox="1">
            <a:spLocks noChangeArrowheads="1"/>
          </p:cNvSpPr>
          <p:nvPr/>
        </p:nvSpPr>
        <p:spPr bwMode="auto">
          <a:xfrm>
            <a:off x="5029200" y="5356225"/>
            <a:ext cx="1306513" cy="10445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When in doubt, shout!</a:t>
            </a:r>
          </a:p>
        </p:txBody>
      </p:sp>
      <p:sp>
        <p:nvSpPr>
          <p:cNvPr id="57394" name="TextBox 49"/>
          <p:cNvSpPr txBox="1">
            <a:spLocks noChangeArrowheads="1"/>
          </p:cNvSpPr>
          <p:nvPr/>
        </p:nvSpPr>
        <p:spPr bwMode="auto">
          <a:xfrm>
            <a:off x="2667000" y="6457950"/>
            <a:ext cx="29670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Ethernet LANs</a:t>
            </a:r>
          </a:p>
        </p:txBody>
      </p:sp>
    </p:spTree>
    <p:extLst>
      <p:ext uri="{BB962C8B-B14F-4D97-AF65-F5344CB8AC3E}">
        <p14:creationId xmlns:p14="http://schemas.microsoft.com/office/powerpoint/2010/main" val="1507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57150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483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Inject into Routing Protocol</a:t>
            </a:r>
          </a:p>
        </p:txBody>
      </p:sp>
      <p:sp>
        <p:nvSpPr>
          <p:cNvPr id="59397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/>
              <a:t>Treat the end host (or subnet) as a node</a:t>
            </a:r>
          </a:p>
          <a:p>
            <a:pPr lvl="1"/>
            <a:r>
              <a:rPr lang="en-US" altLang="en-US" dirty="0"/>
              <a:t>And disseminate in the routing protocol</a:t>
            </a:r>
          </a:p>
          <a:p>
            <a:pPr lvl="1"/>
            <a:r>
              <a:rPr lang="en-US" altLang="en-US" dirty="0"/>
              <a:t>E.g., flood information about where addresses attach</a:t>
            </a:r>
          </a:p>
        </p:txBody>
      </p:sp>
      <p:sp>
        <p:nvSpPr>
          <p:cNvPr id="593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2F45D3-FA79-2340-9D3A-708B02976F82}" type="slidenum">
              <a:rPr lang="en-US" altLang="en-US" sz="1400" b="0">
                <a:latin typeface="Times New Roman" charset="0"/>
              </a:rPr>
              <a:pPr eaLnBrk="1" hangingPunct="1"/>
              <a:t>31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9399" name="Oval 8"/>
          <p:cNvSpPr>
            <a:spLocks noChangeArrowheads="1"/>
          </p:cNvSpPr>
          <p:nvPr/>
        </p:nvSpPr>
        <p:spPr bwMode="auto">
          <a:xfrm>
            <a:off x="1698625" y="3733800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Oval 9"/>
          <p:cNvSpPr>
            <a:spLocks noChangeArrowheads="1"/>
          </p:cNvSpPr>
          <p:nvPr/>
        </p:nvSpPr>
        <p:spPr bwMode="auto">
          <a:xfrm>
            <a:off x="2560638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2655888" y="3146425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2" name="Oval 11"/>
          <p:cNvSpPr>
            <a:spLocks noChangeArrowheads="1"/>
          </p:cNvSpPr>
          <p:nvPr/>
        </p:nvSpPr>
        <p:spPr bwMode="auto">
          <a:xfrm>
            <a:off x="3422650" y="38179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3" name="Oval 12"/>
          <p:cNvSpPr>
            <a:spLocks noChangeArrowheads="1"/>
          </p:cNvSpPr>
          <p:nvPr/>
        </p:nvSpPr>
        <p:spPr bwMode="auto">
          <a:xfrm>
            <a:off x="4284663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4" name="Oval 13"/>
          <p:cNvSpPr>
            <a:spLocks noChangeArrowheads="1"/>
          </p:cNvSpPr>
          <p:nvPr/>
        </p:nvSpPr>
        <p:spPr bwMode="auto">
          <a:xfrm>
            <a:off x="4284663" y="3146425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3517900" y="49101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6" name="Oval 15"/>
          <p:cNvSpPr>
            <a:spLocks noChangeArrowheads="1"/>
          </p:cNvSpPr>
          <p:nvPr/>
        </p:nvSpPr>
        <p:spPr bwMode="auto">
          <a:xfrm>
            <a:off x="5241925" y="37338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 flipV="1">
            <a:off x="1985963" y="3313113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17"/>
          <p:cNvSpPr>
            <a:spLocks noChangeShapeType="1"/>
          </p:cNvSpPr>
          <p:nvPr/>
        </p:nvSpPr>
        <p:spPr bwMode="auto">
          <a:xfrm>
            <a:off x="1936750" y="3957638"/>
            <a:ext cx="623888" cy="5318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>
            <a:off x="2895600" y="3327400"/>
            <a:ext cx="574675" cy="5318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9"/>
          <p:cNvSpPr>
            <a:spLocks noChangeShapeType="1"/>
          </p:cNvSpPr>
          <p:nvPr/>
        </p:nvSpPr>
        <p:spPr bwMode="auto">
          <a:xfrm>
            <a:off x="2838450" y="4565650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0"/>
          <p:cNvSpPr>
            <a:spLocks noChangeShapeType="1"/>
          </p:cNvSpPr>
          <p:nvPr/>
        </p:nvSpPr>
        <p:spPr bwMode="auto">
          <a:xfrm flipV="1">
            <a:off x="2832100" y="4027488"/>
            <a:ext cx="638175" cy="4206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1"/>
          <p:cNvSpPr>
            <a:spLocks noChangeShapeType="1"/>
          </p:cNvSpPr>
          <p:nvPr/>
        </p:nvSpPr>
        <p:spPr bwMode="auto">
          <a:xfrm>
            <a:off x="3662363" y="4041775"/>
            <a:ext cx="654050" cy="3921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 flipV="1">
            <a:off x="3757613" y="4616450"/>
            <a:ext cx="590550" cy="3349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 flipV="1">
            <a:off x="3709988" y="3859213"/>
            <a:ext cx="1531937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4"/>
          <p:cNvSpPr>
            <a:spLocks noChangeShapeType="1"/>
          </p:cNvSpPr>
          <p:nvPr/>
        </p:nvSpPr>
        <p:spPr bwMode="auto">
          <a:xfrm>
            <a:off x="2911475" y="3257550"/>
            <a:ext cx="1373188" cy="142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5"/>
          <p:cNvSpPr>
            <a:spLocks noChangeShapeType="1"/>
          </p:cNvSpPr>
          <p:nvPr/>
        </p:nvSpPr>
        <p:spPr bwMode="auto">
          <a:xfrm>
            <a:off x="4567238" y="3336925"/>
            <a:ext cx="766762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2028825" y="3092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59418" name="Text Box 27"/>
          <p:cNvSpPr txBox="1">
            <a:spLocks noChangeArrowheads="1"/>
          </p:cNvSpPr>
          <p:nvPr/>
        </p:nvSpPr>
        <p:spPr bwMode="auto">
          <a:xfrm>
            <a:off x="3386138" y="2743200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59419" name="Text Box 28"/>
          <p:cNvSpPr txBox="1">
            <a:spLocks noChangeArrowheads="1"/>
          </p:cNvSpPr>
          <p:nvPr/>
        </p:nvSpPr>
        <p:spPr bwMode="auto">
          <a:xfrm>
            <a:off x="2141538" y="3765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59420" name="Text Box 29"/>
          <p:cNvSpPr txBox="1">
            <a:spLocks noChangeArrowheads="1"/>
          </p:cNvSpPr>
          <p:nvPr/>
        </p:nvSpPr>
        <p:spPr bwMode="auto">
          <a:xfrm>
            <a:off x="314642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59421" name="Text Box 30"/>
          <p:cNvSpPr txBox="1">
            <a:spLocks noChangeArrowheads="1"/>
          </p:cNvSpPr>
          <p:nvPr/>
        </p:nvSpPr>
        <p:spPr bwMode="auto">
          <a:xfrm>
            <a:off x="2843213" y="3835400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59422" name="Text Box 31"/>
          <p:cNvSpPr txBox="1">
            <a:spLocks noChangeArrowheads="1"/>
          </p:cNvSpPr>
          <p:nvPr/>
        </p:nvSpPr>
        <p:spPr bwMode="auto">
          <a:xfrm>
            <a:off x="412115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59423" name="Text Box 32"/>
          <p:cNvSpPr txBox="1">
            <a:spLocks noChangeArrowheads="1"/>
          </p:cNvSpPr>
          <p:nvPr/>
        </p:nvSpPr>
        <p:spPr bwMode="auto">
          <a:xfrm>
            <a:off x="4822825" y="302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59424" name="Text Box 33"/>
          <p:cNvSpPr txBox="1">
            <a:spLocks noChangeArrowheads="1"/>
          </p:cNvSpPr>
          <p:nvPr/>
        </p:nvSpPr>
        <p:spPr bwMode="auto">
          <a:xfrm>
            <a:off x="2795588" y="46482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3644900" y="4070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5</a:t>
            </a:r>
          </a:p>
        </p:txBody>
      </p:sp>
      <p:sp>
        <p:nvSpPr>
          <p:cNvPr id="59426" name="Text Box 35"/>
          <p:cNvSpPr txBox="1">
            <a:spLocks noChangeArrowheads="1"/>
          </p:cNvSpPr>
          <p:nvPr/>
        </p:nvSpPr>
        <p:spPr bwMode="auto">
          <a:xfrm>
            <a:off x="4041775" y="4675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59427" name="Text Box 44"/>
          <p:cNvSpPr txBox="1">
            <a:spLocks noChangeArrowheads="1"/>
          </p:cNvSpPr>
          <p:nvPr/>
        </p:nvSpPr>
        <p:spPr bwMode="auto">
          <a:xfrm>
            <a:off x="1295400" y="36052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59428" name="Text Box 45"/>
          <p:cNvSpPr txBox="1">
            <a:spLocks noChangeArrowheads="1"/>
          </p:cNvSpPr>
          <p:nvPr/>
        </p:nvSpPr>
        <p:spPr bwMode="auto">
          <a:xfrm>
            <a:off x="3151188" y="4913313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59429" name="Line 47"/>
          <p:cNvSpPr>
            <a:spLocks noChangeShapeType="1"/>
          </p:cNvSpPr>
          <p:nvPr/>
        </p:nvSpPr>
        <p:spPr bwMode="auto">
          <a:xfrm>
            <a:off x="1571625" y="4202113"/>
            <a:ext cx="1427163" cy="101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Text Box 48"/>
          <p:cNvSpPr txBox="1">
            <a:spLocks noChangeArrowheads="1"/>
          </p:cNvSpPr>
          <p:nvPr/>
        </p:nvSpPr>
        <p:spPr bwMode="auto">
          <a:xfrm>
            <a:off x="2108200" y="48545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cxnSp>
        <p:nvCxnSpPr>
          <p:cNvPr id="59431" name="Straight Connector 37"/>
          <p:cNvCxnSpPr>
            <a:cxnSpLocks noChangeShapeType="1"/>
            <a:stCxn id="59405" idx="4"/>
          </p:cNvCxnSpPr>
          <p:nvPr/>
        </p:nvCxnSpPr>
        <p:spPr bwMode="auto">
          <a:xfrm rot="5400000">
            <a:off x="3459957" y="5360193"/>
            <a:ext cx="400050" cy="4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2" name="Straight Connector 39"/>
          <p:cNvCxnSpPr>
            <a:cxnSpLocks noChangeShapeType="1"/>
          </p:cNvCxnSpPr>
          <p:nvPr/>
        </p:nvCxnSpPr>
        <p:spPr bwMode="auto">
          <a:xfrm>
            <a:off x="2895600" y="5562600"/>
            <a:ext cx="15240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3" name="Straight Connector 42"/>
          <p:cNvCxnSpPr>
            <a:cxnSpLocks noChangeShapeType="1"/>
          </p:cNvCxnSpPr>
          <p:nvPr/>
        </p:nvCxnSpPr>
        <p:spPr bwMode="auto">
          <a:xfrm rot="5400000">
            <a:off x="2781301" y="5676900"/>
            <a:ext cx="228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Straight Connector 43"/>
          <p:cNvCxnSpPr>
            <a:cxnSpLocks noChangeShapeType="1"/>
          </p:cNvCxnSpPr>
          <p:nvPr/>
        </p:nvCxnSpPr>
        <p:spPr bwMode="auto">
          <a:xfrm rot="5400000">
            <a:off x="3085307" y="5676106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Straight Connector 44"/>
          <p:cNvCxnSpPr>
            <a:cxnSpLocks noChangeShapeType="1"/>
          </p:cNvCxnSpPr>
          <p:nvPr/>
        </p:nvCxnSpPr>
        <p:spPr bwMode="auto">
          <a:xfrm rot="5400000">
            <a:off x="3390107" y="5676106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Straight Connector 45"/>
          <p:cNvCxnSpPr>
            <a:cxnSpLocks noChangeShapeType="1"/>
          </p:cNvCxnSpPr>
          <p:nvPr/>
        </p:nvCxnSpPr>
        <p:spPr bwMode="auto">
          <a:xfrm rot="5400000">
            <a:off x="36964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Straight Connector 46"/>
          <p:cNvCxnSpPr>
            <a:cxnSpLocks noChangeShapeType="1"/>
          </p:cNvCxnSpPr>
          <p:nvPr/>
        </p:nvCxnSpPr>
        <p:spPr bwMode="auto">
          <a:xfrm rot="5400000">
            <a:off x="3999707" y="5676106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Straight Connector 47"/>
          <p:cNvCxnSpPr>
            <a:cxnSpLocks noChangeShapeType="1"/>
          </p:cNvCxnSpPr>
          <p:nvPr/>
        </p:nvCxnSpPr>
        <p:spPr bwMode="auto">
          <a:xfrm rot="5400000">
            <a:off x="43060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Box 56"/>
          <p:cNvSpPr txBox="1">
            <a:spLocks noChangeArrowheads="1"/>
          </p:cNvSpPr>
          <p:nvPr/>
        </p:nvSpPr>
        <p:spPr bwMode="auto">
          <a:xfrm>
            <a:off x="5334000" y="5064125"/>
            <a:ext cx="3048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Used in OSPF and </a:t>
            </a:r>
          </a:p>
          <a:p>
            <a:pPr eaLnBrk="1" hangingPunct="1"/>
            <a:r>
              <a:rPr lang="en-US" altLang="en-US" sz="2200">
                <a:latin typeface="Arial" charset="0"/>
              </a:rPr>
              <a:t>IS-IS, especially in enterprise networks</a:t>
            </a:r>
          </a:p>
        </p:txBody>
      </p:sp>
      <p:sp>
        <p:nvSpPr>
          <p:cNvPr id="59440" name="TextBox 57"/>
          <p:cNvSpPr txBox="1">
            <a:spLocks noChangeArrowheads="1"/>
          </p:cNvSpPr>
          <p:nvPr/>
        </p:nvSpPr>
        <p:spPr bwMode="auto">
          <a:xfrm>
            <a:off x="3429000" y="6019800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92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388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62950" cy="1325563"/>
          </a:xfrm>
        </p:spPr>
        <p:txBody>
          <a:bodyPr/>
          <a:lstStyle/>
          <a:p>
            <a:r>
              <a:rPr lang="en-US" altLang="en-US"/>
              <a:t>Disseminate With Another Protocol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/>
              <a:t>Distribute using another protocol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One router learns the route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… and shares the information with other routers</a:t>
            </a:r>
          </a:p>
          <a:p>
            <a:pPr lvl="1">
              <a:spcAft>
                <a:spcPts val="600"/>
              </a:spcAft>
              <a:buFont typeface="Helvetica" charset="0"/>
              <a:buNone/>
            </a:pPr>
            <a:endParaRPr lang="en-US" altLang="en-US" dirty="0"/>
          </a:p>
        </p:txBody>
      </p:sp>
      <p:sp>
        <p:nvSpPr>
          <p:cNvPr id="604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8656CA-5AC5-D74E-A16B-529C010CF3FD}" type="slidenum">
              <a:rPr lang="en-US" altLang="en-US" sz="1400" b="0">
                <a:latin typeface="Times New Roman" charset="0"/>
              </a:rPr>
              <a:pPr eaLnBrk="1" hangingPunct="1"/>
              <a:t>32</a:t>
            </a:fld>
            <a:endParaRPr lang="en-US" altLang="en-US" sz="1400" b="0">
              <a:latin typeface="Times New Roman" charset="0"/>
            </a:endParaRPr>
          </a:p>
        </p:txBody>
      </p:sp>
      <p:pic>
        <p:nvPicPr>
          <p:cNvPr id="60422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921125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4527550" y="4241800"/>
            <a:ext cx="349250" cy="1549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4603750" y="4241800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4"/>
          <p:cNvSpPr>
            <a:spLocks noChangeShapeType="1"/>
          </p:cNvSpPr>
          <p:nvPr/>
        </p:nvSpPr>
        <p:spPr bwMode="auto">
          <a:xfrm flipV="1">
            <a:off x="6096000" y="4876800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8"/>
          <p:cNvSpPr>
            <a:spLocks noChangeShapeType="1"/>
          </p:cNvSpPr>
          <p:nvPr/>
        </p:nvSpPr>
        <p:spPr bwMode="auto">
          <a:xfrm flipH="1">
            <a:off x="5943600" y="4191000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5"/>
          <p:cNvSpPr>
            <a:spLocks noChangeShapeType="1"/>
          </p:cNvSpPr>
          <p:nvPr/>
        </p:nvSpPr>
        <p:spPr bwMode="auto">
          <a:xfrm>
            <a:off x="3352800" y="4191000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8"/>
          <p:cNvSpPr>
            <a:spLocks noChangeShapeType="1"/>
          </p:cNvSpPr>
          <p:nvPr/>
        </p:nvSpPr>
        <p:spPr bwMode="auto">
          <a:xfrm flipH="1">
            <a:off x="6858000" y="4953000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>
            <a:off x="5181600" y="5943600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V="1">
            <a:off x="5105400" y="5257800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5"/>
          <p:cNvSpPr>
            <a:spLocks noChangeShapeType="1"/>
          </p:cNvSpPr>
          <p:nvPr/>
        </p:nvSpPr>
        <p:spPr bwMode="auto">
          <a:xfrm>
            <a:off x="7010400" y="6096000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>
            <a:off x="6324600" y="4191000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Box 24"/>
          <p:cNvSpPr txBox="1">
            <a:spLocks noChangeArrowheads="1"/>
          </p:cNvSpPr>
          <p:nvPr/>
        </p:nvSpPr>
        <p:spPr bwMode="auto">
          <a:xfrm>
            <a:off x="838200" y="4114800"/>
            <a:ext cx="245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learn a route to d</a:t>
            </a:r>
          </a:p>
          <a:p>
            <a:pPr eaLnBrk="1" hangingPunct="1"/>
            <a:r>
              <a:rPr lang="en-US" altLang="en-US"/>
              <a:t>(e.g., via BGP)</a:t>
            </a:r>
          </a:p>
        </p:txBody>
      </p:sp>
      <p:cxnSp>
        <p:nvCxnSpPr>
          <p:cNvPr id="60434" name="Straight Arrow Connector 26"/>
          <p:cNvCxnSpPr>
            <a:cxnSpLocks noChangeShapeType="1"/>
          </p:cNvCxnSpPr>
          <p:nvPr/>
        </p:nvCxnSpPr>
        <p:spPr bwMode="auto">
          <a:xfrm>
            <a:off x="3200400" y="4343400"/>
            <a:ext cx="914400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Curved Connector 28"/>
          <p:cNvCxnSpPr>
            <a:cxnSpLocks noChangeShapeType="1"/>
          </p:cNvCxnSpPr>
          <p:nvPr/>
        </p:nvCxnSpPr>
        <p:spPr bwMode="auto">
          <a:xfrm>
            <a:off x="4892675" y="4211638"/>
            <a:ext cx="1808163" cy="165576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6" name="TextBox 34"/>
          <p:cNvSpPr txBox="1">
            <a:spLocks noChangeArrowheads="1"/>
          </p:cNvSpPr>
          <p:nvPr/>
        </p:nvSpPr>
        <p:spPr bwMode="auto">
          <a:xfrm>
            <a:off x="3902075" y="2895600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disseminate route to other routers</a:t>
            </a:r>
          </a:p>
        </p:txBody>
      </p:sp>
      <p:sp>
        <p:nvSpPr>
          <p:cNvPr id="60437" name="TextBox 35"/>
          <p:cNvSpPr txBox="1">
            <a:spLocks noChangeArrowheads="1"/>
          </p:cNvSpPr>
          <p:nvPr/>
        </p:nvSpPr>
        <p:spPr bwMode="auto">
          <a:xfrm>
            <a:off x="533400" y="5216525"/>
            <a:ext cx="2895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Internal BGP (</a:t>
            </a:r>
            <a:r>
              <a:rPr lang="en-US" altLang="en-US" sz="2200" dirty="0" err="1">
                <a:latin typeface="Arial" charset="0"/>
              </a:rPr>
              <a:t>iBGP</a:t>
            </a:r>
            <a:r>
              <a:rPr lang="en-US" altLang="en-US" sz="2200" dirty="0">
                <a:latin typeface="Arial" charset="0"/>
              </a:rPr>
              <a:t>) used in backbone networks</a:t>
            </a:r>
          </a:p>
        </p:txBody>
      </p:sp>
      <p:pic>
        <p:nvPicPr>
          <p:cNvPr id="60438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39766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9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0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2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768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3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8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19550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Service</a:t>
            </a:r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altLang="en-US" dirty="0"/>
              <a:t>Contact a service to learn the location</a:t>
            </a:r>
          </a:p>
          <a:p>
            <a:pPr lvl="1"/>
            <a:r>
              <a:rPr lang="en-US" altLang="en-US" dirty="0"/>
              <a:t>Lookup the end-host or subnet address</a:t>
            </a:r>
          </a:p>
          <a:p>
            <a:pPr lvl="1"/>
            <a:r>
              <a:rPr lang="en-US" altLang="en-US" dirty="0"/>
              <a:t>… and learn the label to put on the packet</a:t>
            </a:r>
          </a:p>
          <a:p>
            <a:pPr lvl="1"/>
            <a:r>
              <a:rPr lang="en-US" altLang="en-US" dirty="0"/>
              <a:t>… to get the traffic to the right egress point</a:t>
            </a:r>
          </a:p>
        </p:txBody>
      </p:sp>
      <p:sp>
        <p:nvSpPr>
          <p:cNvPr id="614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C740E4-D710-E943-A0E4-860440EA303F}" type="slidenum">
              <a:rPr lang="en-US" altLang="en-US" sz="1400" b="0">
                <a:latin typeface="Times New Roman" charset="0"/>
              </a:rPr>
              <a:pPr eaLnBrk="1" hangingPunct="1"/>
              <a:t>33</a:t>
            </a:fld>
            <a:endParaRPr lang="en-US" altLang="en-US" sz="1400" b="0">
              <a:latin typeface="Times New Roman" charset="0"/>
            </a:endParaRPr>
          </a:p>
        </p:txBody>
      </p:sp>
      <p:pic>
        <p:nvPicPr>
          <p:cNvPr id="6144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102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597275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4222750" y="3917950"/>
            <a:ext cx="349250" cy="156845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>
            <a:off x="4298950" y="3917950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 flipV="1">
            <a:off x="5791200" y="4552950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8"/>
          <p:cNvSpPr>
            <a:spLocks noChangeShapeType="1"/>
          </p:cNvSpPr>
          <p:nvPr/>
        </p:nvSpPr>
        <p:spPr bwMode="auto">
          <a:xfrm flipH="1">
            <a:off x="5638800" y="3867150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8"/>
          <p:cNvSpPr>
            <a:spLocks noChangeShapeType="1"/>
          </p:cNvSpPr>
          <p:nvPr/>
        </p:nvSpPr>
        <p:spPr bwMode="auto">
          <a:xfrm flipH="1">
            <a:off x="6553200" y="4629150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876800" y="5619750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4800600" y="4933950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5"/>
          <p:cNvSpPr>
            <a:spLocks noChangeShapeType="1"/>
          </p:cNvSpPr>
          <p:nvPr/>
        </p:nvSpPr>
        <p:spPr bwMode="auto">
          <a:xfrm>
            <a:off x="7315200" y="4400550"/>
            <a:ext cx="8382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4"/>
          <p:cNvSpPr>
            <a:spLocks noChangeShapeType="1"/>
          </p:cNvSpPr>
          <p:nvPr/>
        </p:nvSpPr>
        <p:spPr bwMode="auto">
          <a:xfrm>
            <a:off x="6019800" y="3867150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5"/>
          <p:cNvSpPr>
            <a:spLocks noChangeShapeType="1"/>
          </p:cNvSpPr>
          <p:nvPr/>
        </p:nvSpPr>
        <p:spPr bwMode="auto">
          <a:xfrm flipV="1">
            <a:off x="3352800" y="5619750"/>
            <a:ext cx="990600" cy="24765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Box 25"/>
          <p:cNvSpPr txBox="1">
            <a:spLocks noChangeArrowheads="1"/>
          </p:cNvSpPr>
          <p:nvPr/>
        </p:nvSpPr>
        <p:spPr bwMode="auto">
          <a:xfrm>
            <a:off x="2998788" y="6172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61460" name="TextBox 26"/>
          <p:cNvSpPr txBox="1">
            <a:spLocks noChangeArrowheads="1"/>
          </p:cNvSpPr>
          <p:nvPr/>
        </p:nvSpPr>
        <p:spPr bwMode="auto">
          <a:xfrm>
            <a:off x="8229600" y="5391150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61461" name="TextBox 27"/>
          <p:cNvSpPr txBox="1">
            <a:spLocks noChangeArrowheads="1"/>
          </p:cNvSpPr>
          <p:nvPr/>
        </p:nvSpPr>
        <p:spPr bwMode="auto">
          <a:xfrm>
            <a:off x="4468813" y="5772150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61462" name="TextBox 28"/>
          <p:cNvSpPr txBox="1">
            <a:spLocks noChangeArrowheads="1"/>
          </p:cNvSpPr>
          <p:nvPr/>
        </p:nvSpPr>
        <p:spPr bwMode="auto">
          <a:xfrm>
            <a:off x="7239000" y="38671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371600" y="3735388"/>
          <a:ext cx="9144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5388"/>
                        <a:ext cx="9144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Box 30"/>
          <p:cNvSpPr txBox="1">
            <a:spLocks noChangeArrowheads="1"/>
          </p:cNvSpPr>
          <p:nvPr/>
        </p:nvSpPr>
        <p:spPr bwMode="auto">
          <a:xfrm>
            <a:off x="1219200" y="3276600"/>
            <a:ext cx="12827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directory</a:t>
            </a:r>
          </a:p>
        </p:txBody>
      </p:sp>
      <p:sp>
        <p:nvSpPr>
          <p:cNvPr id="61464" name="TextBox 31"/>
          <p:cNvSpPr txBox="1">
            <a:spLocks noChangeArrowheads="1"/>
          </p:cNvSpPr>
          <p:nvPr/>
        </p:nvSpPr>
        <p:spPr bwMode="auto">
          <a:xfrm>
            <a:off x="228600" y="5176471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“Host d is at egress e”</a:t>
            </a:r>
          </a:p>
        </p:txBody>
      </p:sp>
      <p:sp>
        <p:nvSpPr>
          <p:cNvPr id="61465" name="TextBox 32"/>
          <p:cNvSpPr txBox="1">
            <a:spLocks noChangeArrowheads="1"/>
          </p:cNvSpPr>
          <p:nvPr/>
        </p:nvSpPr>
        <p:spPr bwMode="auto">
          <a:xfrm>
            <a:off x="3475038" y="6153150"/>
            <a:ext cx="505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Encapsulate packet to send to egress e.</a:t>
            </a:r>
          </a:p>
        </p:txBody>
      </p:sp>
      <p:sp>
        <p:nvSpPr>
          <p:cNvPr id="61466" name="TextBox 33"/>
          <p:cNvSpPr txBox="1">
            <a:spLocks noChangeArrowheads="1"/>
          </p:cNvSpPr>
          <p:nvPr/>
        </p:nvSpPr>
        <p:spPr bwMode="auto">
          <a:xfrm>
            <a:off x="304800" y="5562600"/>
            <a:ext cx="2286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Used in some data centers </a:t>
            </a:r>
          </a:p>
        </p:txBody>
      </p:sp>
      <p:pic>
        <p:nvPicPr>
          <p:cNvPr id="61467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65283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8" name="Picture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481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9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3911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0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435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1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529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2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861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Routing is challenging</a:t>
            </a:r>
          </a:p>
          <a:p>
            <a:pPr lvl="1"/>
            <a:r>
              <a:rPr lang="en-US" altLang="en-US"/>
              <a:t>Distributed computation</a:t>
            </a:r>
          </a:p>
          <a:p>
            <a:pPr lvl="1">
              <a:spcAft>
                <a:spcPts val="1800"/>
              </a:spcAft>
            </a:pPr>
            <a:r>
              <a:rPr lang="en-US" altLang="en-US"/>
              <a:t>Challenges with scalability and dynamics</a:t>
            </a:r>
          </a:p>
          <a:p>
            <a:pPr>
              <a:spcAft>
                <a:spcPts val="600"/>
              </a:spcAft>
            </a:pPr>
            <a:r>
              <a:rPr lang="en-US" altLang="en-US"/>
              <a:t>Many different solutions for different environments</a:t>
            </a:r>
          </a:p>
          <a:p>
            <a:pPr lvl="1">
              <a:spcAft>
                <a:spcPts val="600"/>
              </a:spcAft>
            </a:pPr>
            <a:r>
              <a:rPr lang="en-US" altLang="en-US">
                <a:solidFill>
                  <a:srgbClr val="800000"/>
                </a:solidFill>
              </a:rPr>
              <a:t>Ethernet LAN: </a:t>
            </a:r>
            <a:r>
              <a:rPr lang="en-US" altLang="en-US"/>
              <a:t>spanning tree, MAC learning, flooding</a:t>
            </a:r>
          </a:p>
          <a:p>
            <a:pPr lvl="1">
              <a:spcAft>
                <a:spcPts val="600"/>
              </a:spcAft>
            </a:pPr>
            <a:r>
              <a:rPr lang="en-US" altLang="en-US">
                <a:solidFill>
                  <a:srgbClr val="800000"/>
                </a:solidFill>
              </a:rPr>
              <a:t>Enterprise: </a:t>
            </a:r>
            <a:r>
              <a:rPr lang="en-US" altLang="en-US"/>
              <a:t>link-state routing, injecting subnet addresses</a:t>
            </a:r>
          </a:p>
          <a:p>
            <a:pPr lvl="1">
              <a:spcAft>
                <a:spcPts val="600"/>
              </a:spcAft>
            </a:pPr>
            <a:r>
              <a:rPr lang="en-US" altLang="en-US">
                <a:solidFill>
                  <a:srgbClr val="800000"/>
                </a:solidFill>
              </a:rPr>
              <a:t>Backbone: </a:t>
            </a:r>
            <a:r>
              <a:rPr lang="en-US" altLang="en-US"/>
              <a:t>link-state routing inside, path-vector routing with neighboring domains, and iBGP dissemination</a:t>
            </a:r>
          </a:p>
          <a:p>
            <a:pPr lvl="1"/>
            <a:r>
              <a:rPr lang="en-US" altLang="en-US">
                <a:solidFill>
                  <a:srgbClr val="800000"/>
                </a:solidFill>
              </a:rPr>
              <a:t>Data centers: </a:t>
            </a:r>
            <a:r>
              <a:rPr lang="en-US" altLang="en-US"/>
              <a:t>many different solutions, still in flux</a:t>
            </a:r>
          </a:p>
          <a:p>
            <a:pPr lvl="2"/>
            <a:r>
              <a:rPr lang="en-US" altLang="en-US"/>
              <a:t>E.g., link-state routing or multiple spanning trees</a:t>
            </a:r>
          </a:p>
          <a:p>
            <a:pPr lvl="2"/>
            <a:r>
              <a:rPr lang="en-US" altLang="en-US"/>
              <a:t>E.g., directory service or injection of subnets into routing protocol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DB265-42A1-0840-9613-C32C1B425852}" type="slidenum">
              <a:rPr lang="en-US" altLang="en-US" sz="1400" b="0">
                <a:latin typeface="Times New Roman" charset="0"/>
              </a:rPr>
              <a:pPr eaLnBrk="1" hangingPunct="1"/>
              <a:t>34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David Clark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11150" y="2187575"/>
            <a:ext cx="883285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Design </a:t>
            </a:r>
            <a:r>
              <a:rPr lang="en-US" altLang="en-US" dirty="0"/>
              <a:t>Philosophy of the DARPA Internet </a:t>
            </a:r>
            <a:r>
              <a:rPr lang="en-US" altLang="en-US" dirty="0" smtClean="0"/>
              <a:t>Protocols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b="0" dirty="0">
                <a:solidFill>
                  <a:schemeClr val="tx1"/>
                </a:solidFill>
              </a:rPr>
              <a:t>(</a:t>
            </a:r>
            <a:r>
              <a:rPr lang="en-US" altLang="en-US" sz="2400" b="0" i="1" dirty="0">
                <a:solidFill>
                  <a:schemeClr val="tx1"/>
                </a:solidFill>
              </a:rPr>
              <a:t>ACM SIGCOMM</a:t>
            </a:r>
            <a:r>
              <a:rPr lang="en-US" altLang="en-US" sz="2400" b="0" dirty="0">
                <a:solidFill>
                  <a:schemeClr val="tx1"/>
                </a:solidFill>
              </a:rPr>
              <a:t>, 1988)</a:t>
            </a:r>
          </a:p>
        </p:txBody>
      </p:sp>
    </p:spTree>
    <p:extLst>
      <p:ext uri="{BB962C8B-B14F-4D97-AF65-F5344CB8AC3E}">
        <p14:creationId xmlns:p14="http://schemas.microsoft.com/office/powerpoint/2010/main" val="892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Goals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Primary goal</a:t>
            </a:r>
          </a:p>
          <a:p>
            <a:pPr lvl="1"/>
            <a:r>
              <a:rPr lang="en-US" altLang="en-US"/>
              <a:t>Effective technique for multiplexed utilization of existing interconnected networks (e.g., ARPAnet, packet radio)</a:t>
            </a:r>
          </a:p>
          <a:p>
            <a:r>
              <a:rPr lang="en-US" altLang="en-US"/>
              <a:t>Important goals</a:t>
            </a:r>
          </a:p>
          <a:p>
            <a:pPr lvl="1"/>
            <a:r>
              <a:rPr lang="en-US" altLang="en-US"/>
              <a:t>Survivability in the face of failure</a:t>
            </a:r>
          </a:p>
          <a:p>
            <a:pPr lvl="1"/>
            <a:r>
              <a:rPr lang="en-US" altLang="en-US"/>
              <a:t>Multiple types of communication service</a:t>
            </a:r>
          </a:p>
          <a:p>
            <a:pPr lvl="1"/>
            <a:r>
              <a:rPr lang="en-US" altLang="en-US"/>
              <a:t>Wide variety of network technologies</a:t>
            </a:r>
          </a:p>
          <a:p>
            <a:r>
              <a:rPr lang="en-US" altLang="en-US"/>
              <a:t>Less important goals</a:t>
            </a:r>
          </a:p>
          <a:p>
            <a:pPr lvl="1"/>
            <a:r>
              <a:rPr lang="en-US" altLang="en-US"/>
              <a:t>Distributed management of resources</a:t>
            </a:r>
          </a:p>
          <a:p>
            <a:pPr lvl="1"/>
            <a:r>
              <a:rPr lang="en-US" altLang="en-US"/>
              <a:t>Cost effectiveness</a:t>
            </a:r>
          </a:p>
          <a:p>
            <a:pPr lvl="1"/>
            <a:r>
              <a:rPr lang="en-US" altLang="en-US"/>
              <a:t>Host attachment with low level of effort</a:t>
            </a:r>
          </a:p>
          <a:p>
            <a:pPr lvl="1"/>
            <a:r>
              <a:rPr lang="en-US" altLang="en-US"/>
              <a:t>Accountability of resources</a:t>
            </a:r>
          </a:p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179F66-CCB6-9E40-8850-12C19412C144}" type="slidenum">
              <a:rPr lang="en-US" altLang="en-US" sz="1400" b="0">
                <a:latin typeface="Times New Roman" charset="0"/>
              </a:rPr>
              <a:pPr eaLnBrk="1" hangingPunct="1"/>
              <a:t>36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Consequences of the Goals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Effective multiplexed utilization of existing networks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Packet switching, not circuit switching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Continued communication despite network failures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Routers don’t store state about ongoing transfers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End hosts provide key communication services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for multiple types of communication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Multiple transport protocols (e.g., TCP and UDP)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Accommodation of a variety of different networks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Simple, best-effort packet delivery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Packets may be lost, corrupted, or delivered out of order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Distributed management of network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Multiple institutions managing the network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Intradomain and interdomain routing prot</a:t>
            </a:r>
            <a:r>
              <a:rPr lang="en-US" altLang="en-US"/>
              <a:t>ocols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186F04-F8D9-BD4A-8F76-3F0F0F2A8A2B}" type="slidenum">
              <a:rPr lang="en-US" altLang="en-US" sz="1400" b="0">
                <a:latin typeface="Times New Roman" charset="0"/>
              </a:rPr>
              <a:pPr eaLnBrk="1" hangingPunct="1"/>
              <a:t>37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if we started with different goals?</a:t>
            </a:r>
          </a:p>
          <a:p>
            <a:pPr lvl="1"/>
            <a:r>
              <a:rPr lang="en-US" altLang="en-US"/>
              <a:t>Network management</a:t>
            </a:r>
          </a:p>
          <a:p>
            <a:pPr lvl="1"/>
            <a:r>
              <a:rPr lang="en-US" altLang="en-US"/>
              <a:t>Less concern about backwards compatibility</a:t>
            </a:r>
          </a:p>
          <a:p>
            <a:pPr lvl="1"/>
            <a:r>
              <a:rPr lang="en-US" altLang="en-US"/>
              <a:t>More concern about security</a:t>
            </a:r>
          </a:p>
          <a:p>
            <a:r>
              <a:rPr lang="en-US" altLang="en-US"/>
              <a:t>Can we address new challenges</a:t>
            </a:r>
          </a:p>
          <a:p>
            <a:pPr lvl="1"/>
            <a:r>
              <a:rPr lang="en-US" altLang="en-US"/>
              <a:t>Management, security, privacy, sensor nets, …</a:t>
            </a:r>
          </a:p>
          <a:p>
            <a:pPr lvl="1"/>
            <a:r>
              <a:rPr lang="en-US" altLang="en-US"/>
              <a:t>Without sacrificing the other goals?</a:t>
            </a:r>
          </a:p>
          <a:p>
            <a:pPr lvl="1"/>
            <a:r>
              <a:rPr lang="en-US" altLang="en-US"/>
              <a:t>Without a major change to the architecture?</a:t>
            </a:r>
          </a:p>
          <a:p>
            <a:pPr lvl="1">
              <a:buFont typeface="Helvetica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lvl="1"/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50AC05-DEC2-5E49-81B3-6DE09500B0CE}" type="slidenum">
              <a:rPr lang="en-US" altLang="en-US" sz="1400" b="0">
                <a:latin typeface="Times New Roman" charset="0"/>
              </a:rPr>
              <a:pPr eaLnBrk="1" hangingPunct="1"/>
              <a:t>38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Vern Paxson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95400" y="2111375"/>
            <a:ext cx="678180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End-to-End </a:t>
            </a:r>
            <a:r>
              <a:rPr lang="en-US" altLang="en-US" dirty="0"/>
              <a:t>Routing Behavior in the </a:t>
            </a:r>
            <a:r>
              <a:rPr lang="en-US" altLang="en-US" dirty="0" smtClean="0"/>
              <a:t>Internet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b="0" dirty="0">
                <a:solidFill>
                  <a:schemeClr val="tx1"/>
                </a:solidFill>
              </a:rPr>
              <a:t>(</a:t>
            </a:r>
            <a:r>
              <a:rPr lang="en-US" altLang="en-US" sz="2400" b="0" i="1" dirty="0">
                <a:solidFill>
                  <a:schemeClr val="tx1"/>
                </a:solidFill>
              </a:rPr>
              <a:t>ACM SIGCOMM</a:t>
            </a:r>
            <a:r>
              <a:rPr lang="en-US" altLang="en-US" sz="2400" b="0" dirty="0">
                <a:solidFill>
                  <a:schemeClr val="tx1"/>
                </a:solidFill>
              </a:rPr>
              <a:t>, 1996; </a:t>
            </a:r>
            <a:r>
              <a:rPr lang="en-US" altLang="en-US" sz="2400" b="0" i="1" dirty="0" err="1">
                <a:solidFill>
                  <a:schemeClr val="tx1"/>
                </a:solidFill>
              </a:rPr>
              <a:t>ToN</a:t>
            </a:r>
            <a:r>
              <a:rPr lang="en-US" altLang="en-US" sz="2400" b="0" dirty="0">
                <a:solidFill>
                  <a:schemeClr val="tx1"/>
                </a:solidFill>
              </a:rPr>
              <a:t>, 1997)</a:t>
            </a:r>
          </a:p>
        </p:txBody>
      </p:sp>
    </p:spTree>
    <p:extLst>
      <p:ext uri="{BB962C8B-B14F-4D97-AF65-F5344CB8AC3E}">
        <p14:creationId xmlns:p14="http://schemas.microsoft.com/office/powerpoint/2010/main" val="905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001457-198C-BB47-BB17-C93DCF968CF7}" type="slidenum">
              <a:rPr lang="en-US" altLang="en-US" sz="1400" b="0">
                <a:latin typeface="Times New Roman" charset="0"/>
              </a:rPr>
              <a:pPr eaLnBrk="1" hangingPunct="1"/>
              <a:t>4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r>
              <a:rPr lang="en-US" altLang="en-US"/>
              <a:t>Data and Control Planes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514725" y="3257550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541713" y="161448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357688" y="291465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628775" y="347186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157538" y="36147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1836738" y="357187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342900" y="37433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624013" y="4452938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152775" y="461010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1846263" y="4552950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352425" y="472440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1633538" y="5448300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3162300" y="560546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855788" y="554831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H="1">
            <a:off x="361950" y="571976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 flipH="1">
            <a:off x="5943600" y="3481388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 flipH="1">
            <a:off x="5586413" y="363855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 flipH="1">
            <a:off x="6210300" y="359568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7486650" y="375285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 flipH="1">
            <a:off x="5962650" y="446246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 flipH="1">
            <a:off x="5605463" y="461962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 flipH="1">
            <a:off x="6243638" y="456247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7477125" y="47339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Rectangle 26"/>
          <p:cNvSpPr>
            <a:spLocks noChangeArrowheads="1"/>
          </p:cNvSpPr>
          <p:nvPr/>
        </p:nvSpPr>
        <p:spPr bwMode="auto">
          <a:xfrm flipH="1">
            <a:off x="5953125" y="5457825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 flipH="1">
            <a:off x="5595938" y="561498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 flipH="1">
            <a:off x="6234113" y="555783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7467600" y="5729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1114425" y="138588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1960563" y="2622550"/>
            <a:ext cx="806450" cy="730250"/>
          </a:xfrm>
          <a:custGeom>
            <a:avLst/>
            <a:gdLst>
              <a:gd name="T0" fmla="*/ 0 w 508"/>
              <a:gd name="T1" fmla="*/ 0 h 460"/>
              <a:gd name="T2" fmla="*/ 914817513 w 508"/>
              <a:gd name="T3" fmla="*/ 365423450 h 460"/>
              <a:gd name="T4" fmla="*/ 1280239375 w 508"/>
              <a:gd name="T5" fmla="*/ 1159271875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1308100" y="22002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21538" name="Freeform 33"/>
          <p:cNvSpPr>
            <a:spLocks/>
          </p:cNvSpPr>
          <p:nvPr/>
        </p:nvSpPr>
        <p:spPr bwMode="auto">
          <a:xfrm>
            <a:off x="5686425" y="2162175"/>
            <a:ext cx="652463" cy="319088"/>
          </a:xfrm>
          <a:custGeom>
            <a:avLst/>
            <a:gdLst>
              <a:gd name="T0" fmla="*/ 1035785806 w 411"/>
              <a:gd name="T1" fmla="*/ 0 h 201"/>
              <a:gd name="T2" fmla="*/ 609878280 w 411"/>
              <a:gd name="T3" fmla="*/ 425907867 h 201"/>
              <a:gd name="T4" fmla="*/ 0 w 411"/>
              <a:gd name="T5" fmla="*/ 486391712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5786438" y="1725613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713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Measurement With Traceroute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323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Traceroute tool to measure the forwarding path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Send packets with TTL=1, 2, 3…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 the source of the “time exceeded” message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Useful</a:t>
            </a:r>
            <a:r>
              <a:rPr lang="en-US" altLang="en-US" dirty="0"/>
              <a:t>, but introduces many challenges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Path changes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Non-participating nodes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Inaccurate, two-way measurements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B1A5AD-FB81-4545-B6B9-AB377718DB72}" type="slidenum">
              <a:rPr lang="en-US" altLang="en-US" sz="1400" b="0">
                <a:latin typeface="Times New Roman" charset="0"/>
              </a:rPr>
              <a:pPr eaLnBrk="1" hangingPunct="1"/>
              <a:t>40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70661" name="Line 2"/>
          <p:cNvSpPr>
            <a:spLocks noChangeShapeType="1"/>
          </p:cNvSpPr>
          <p:nvPr/>
        </p:nvSpPr>
        <p:spPr bwMode="auto">
          <a:xfrm flipV="1">
            <a:off x="6958013" y="3365500"/>
            <a:ext cx="11160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Line 3"/>
          <p:cNvSpPr>
            <a:spLocks noChangeShapeType="1"/>
          </p:cNvSpPr>
          <p:nvPr/>
        </p:nvSpPr>
        <p:spPr bwMode="auto">
          <a:xfrm>
            <a:off x="920750" y="3495675"/>
            <a:ext cx="2155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4"/>
          <p:cNvSpPr>
            <a:spLocks noChangeShapeType="1"/>
          </p:cNvSpPr>
          <p:nvPr/>
        </p:nvSpPr>
        <p:spPr bwMode="auto">
          <a:xfrm flipV="1">
            <a:off x="4905375" y="3470275"/>
            <a:ext cx="18732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5"/>
          <p:cNvSpPr>
            <a:spLocks noChangeShapeType="1"/>
          </p:cNvSpPr>
          <p:nvPr/>
        </p:nvSpPr>
        <p:spPr bwMode="auto">
          <a:xfrm>
            <a:off x="3149600" y="3543300"/>
            <a:ext cx="1565275" cy="657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665" name="Picture 8"/>
          <p:cNvPicPr>
            <a:picLocks noChangeArrowheads="1"/>
          </p:cNvPicPr>
          <p:nvPr/>
        </p:nvPicPr>
        <p:blipFill>
          <a:blip r:embed="rId2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3290888"/>
            <a:ext cx="9271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9"/>
          <p:cNvPicPr>
            <a:picLocks noChangeArrowheads="1"/>
          </p:cNvPicPr>
          <p:nvPr/>
        </p:nvPicPr>
        <p:blipFill>
          <a:blip r:embed="rId2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4014788"/>
            <a:ext cx="814387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Picture 10"/>
          <p:cNvPicPr>
            <a:picLocks noChangeArrowheads="1"/>
          </p:cNvPicPr>
          <p:nvPr/>
        </p:nvPicPr>
        <p:blipFill>
          <a:blip r:embed="rId2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3262313"/>
            <a:ext cx="9048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8" name="Text Box 23"/>
          <p:cNvSpPr txBox="1">
            <a:spLocks noChangeArrowheads="1"/>
          </p:cNvSpPr>
          <p:nvPr/>
        </p:nvSpPr>
        <p:spPr bwMode="auto">
          <a:xfrm>
            <a:off x="381000" y="35052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source</a:t>
            </a:r>
          </a:p>
        </p:txBody>
      </p:sp>
      <p:sp>
        <p:nvSpPr>
          <p:cNvPr id="70669" name="Text Box 36"/>
          <p:cNvSpPr txBox="1">
            <a:spLocks noChangeArrowheads="1"/>
          </p:cNvSpPr>
          <p:nvPr/>
        </p:nvSpPr>
        <p:spPr bwMode="auto">
          <a:xfrm>
            <a:off x="7616825" y="351790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destination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227138" y="2667000"/>
            <a:ext cx="3035300" cy="703263"/>
            <a:chOff x="535" y="2920"/>
            <a:chExt cx="1912" cy="443"/>
          </a:xfrm>
        </p:grpSpPr>
        <p:sp>
          <p:nvSpPr>
            <p:cNvPr id="70676" name="Line 38"/>
            <p:cNvSpPr>
              <a:spLocks noChangeShapeType="1"/>
            </p:cNvSpPr>
            <p:nvPr/>
          </p:nvSpPr>
          <p:spPr bwMode="auto">
            <a:xfrm flipV="1">
              <a:off x="535" y="3362"/>
              <a:ext cx="959" cy="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Text Box 39"/>
            <p:cNvSpPr txBox="1">
              <a:spLocks noChangeArrowheads="1"/>
            </p:cNvSpPr>
            <p:nvPr/>
          </p:nvSpPr>
          <p:spPr bwMode="auto">
            <a:xfrm>
              <a:off x="535" y="3139"/>
              <a:ext cx="5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TTL=1</a:t>
              </a:r>
            </a:p>
          </p:txBody>
        </p:sp>
        <p:sp>
          <p:nvSpPr>
            <p:cNvPr id="70678" name="Freeform 40"/>
            <p:cNvSpPr>
              <a:spLocks/>
            </p:cNvSpPr>
            <p:nvPr/>
          </p:nvSpPr>
          <p:spPr bwMode="auto">
            <a:xfrm flipV="1">
              <a:off x="1241" y="2920"/>
              <a:ext cx="505" cy="374"/>
            </a:xfrm>
            <a:custGeom>
              <a:avLst/>
              <a:gdLst>
                <a:gd name="T0" fmla="*/ 482 w 505"/>
                <a:gd name="T1" fmla="*/ 0 h 205"/>
                <a:gd name="T2" fmla="*/ 425 w 505"/>
                <a:gd name="T3" fmla="*/ 629 h 205"/>
                <a:gd name="T4" fmla="*/ 0 w 505"/>
                <a:gd name="T5" fmla="*/ 316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79" name="Text Box 41"/>
            <p:cNvSpPr txBox="1">
              <a:spLocks noChangeArrowheads="1"/>
            </p:cNvSpPr>
            <p:nvPr/>
          </p:nvSpPr>
          <p:spPr bwMode="auto">
            <a:xfrm>
              <a:off x="1808" y="2947"/>
              <a:ext cx="63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Time</a:t>
              </a:r>
            </a:p>
            <a:p>
              <a:pPr eaLnBrk="1" hangingPunct="1"/>
              <a:r>
                <a:rPr lang="en-US" altLang="en-US" sz="1600"/>
                <a:t> exceeded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227138" y="3211513"/>
            <a:ext cx="3678237" cy="1055687"/>
            <a:chOff x="535" y="3263"/>
            <a:chExt cx="2317" cy="665"/>
          </a:xfrm>
        </p:grpSpPr>
        <p:sp>
          <p:nvSpPr>
            <p:cNvPr id="70672" name="Text Box 43"/>
            <p:cNvSpPr txBox="1">
              <a:spLocks noChangeArrowheads="1"/>
            </p:cNvSpPr>
            <p:nvPr/>
          </p:nvSpPr>
          <p:spPr bwMode="auto">
            <a:xfrm>
              <a:off x="535" y="3607"/>
              <a:ext cx="5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rgbClr val="FF9900"/>
                  </a:solidFill>
                </a:rPr>
                <a:t>TTL=2</a:t>
              </a:r>
            </a:p>
          </p:txBody>
        </p:sp>
        <p:sp>
          <p:nvSpPr>
            <p:cNvPr id="70673" name="Line 44"/>
            <p:cNvSpPr>
              <a:spLocks noChangeShapeType="1"/>
            </p:cNvSpPr>
            <p:nvPr/>
          </p:nvSpPr>
          <p:spPr bwMode="auto">
            <a:xfrm>
              <a:off x="1700" y="3580"/>
              <a:ext cx="871" cy="34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Line 45"/>
            <p:cNvSpPr>
              <a:spLocks noChangeShapeType="1"/>
            </p:cNvSpPr>
            <p:nvPr/>
          </p:nvSpPr>
          <p:spPr bwMode="auto">
            <a:xfrm>
              <a:off x="535" y="3580"/>
              <a:ext cx="1165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Freeform 46"/>
            <p:cNvSpPr>
              <a:spLocks/>
            </p:cNvSpPr>
            <p:nvPr/>
          </p:nvSpPr>
          <p:spPr bwMode="auto">
            <a:xfrm flipV="1">
              <a:off x="2447" y="3263"/>
              <a:ext cx="405" cy="500"/>
            </a:xfrm>
            <a:custGeom>
              <a:avLst/>
              <a:gdLst>
                <a:gd name="T0" fmla="*/ 310 w 505"/>
                <a:gd name="T1" fmla="*/ 0 h 205"/>
                <a:gd name="T2" fmla="*/ 273 w 505"/>
                <a:gd name="T3" fmla="*/ 1124 h 205"/>
                <a:gd name="T4" fmla="*/ 0 w 505"/>
                <a:gd name="T5" fmla="*/ 566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6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can’t we measure the Internet more directly?</a:t>
            </a:r>
          </a:p>
          <a:p>
            <a:pPr lvl="1"/>
            <a:r>
              <a:rPr lang="en-US" altLang="en-US" dirty="0"/>
              <a:t>What can we do about it?</a:t>
            </a:r>
          </a:p>
          <a:p>
            <a:r>
              <a:rPr lang="en-US" altLang="en-US" dirty="0"/>
              <a:t>Right division of labor between host and network?</a:t>
            </a:r>
          </a:p>
          <a:p>
            <a:pPr lvl="1"/>
            <a:r>
              <a:rPr lang="en-US" altLang="en-US" dirty="0"/>
              <a:t>For path selection</a:t>
            </a:r>
          </a:p>
          <a:p>
            <a:pPr lvl="1"/>
            <a:r>
              <a:rPr lang="en-US" altLang="en-US" dirty="0"/>
              <a:t>For network monitoring</a:t>
            </a:r>
          </a:p>
          <a:p>
            <a:r>
              <a:rPr lang="en-US" altLang="en-US" dirty="0"/>
              <a:t>How do we fix these routing </a:t>
            </a:r>
            <a:r>
              <a:rPr lang="en-US" altLang="en-US" dirty="0" smtClean="0"/>
              <a:t>problems, e.g., forwarding loops, path fluttering, and route asymmetry?</a:t>
            </a:r>
            <a:endParaRPr lang="en-US" altLang="en-US" dirty="0"/>
          </a:p>
          <a:p>
            <a:pPr lvl="1"/>
            <a:r>
              <a:rPr lang="en-US" altLang="en-US" dirty="0"/>
              <a:t>In a decentralized, federated network</a:t>
            </a:r>
          </a:p>
          <a:p>
            <a:pPr lvl="1"/>
            <a:r>
              <a:rPr lang="en-US" altLang="en-US" dirty="0"/>
              <a:t>How to incentivize better network management</a:t>
            </a:r>
          </a:p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085898-399D-F542-A87D-9E171B9F3CB4}" type="slidenum">
              <a:rPr lang="en-US" altLang="en-US" sz="1400" b="0">
                <a:latin typeface="Times New Roman" charset="0"/>
              </a:rPr>
              <a:pPr eaLnBrk="1" hangingPunct="1"/>
              <a:t>41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/>
              <a:t>Backup Slides on </a:t>
            </a:r>
            <a:r>
              <a:rPr lang="en-US" altLang="en-US" sz="4800" dirty="0" err="1"/>
              <a:t>Paxson</a:t>
            </a:r>
            <a:r>
              <a:rPr lang="en-US" altLang="en-US" sz="4800" dirty="0"/>
              <a:t> Paper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0255BB-72DB-BA4D-BDD3-C69B94856672}" type="slidenum">
              <a:rPr lang="en-US" altLang="en-US" sz="1400" b="0">
                <a:latin typeface="Times New Roman" charset="0"/>
              </a:rPr>
              <a:pPr eaLnBrk="1" hangingPunct="1"/>
              <a:t>42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Forwarding Loops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Forwarding loop</a:t>
            </a:r>
          </a:p>
          <a:p>
            <a:pPr lvl="1"/>
            <a:r>
              <a:rPr lang="en-US" altLang="en-US"/>
              <a:t>Packet returns to same router multiple times</a:t>
            </a:r>
          </a:p>
          <a:p>
            <a:r>
              <a:rPr lang="en-US" altLang="en-US"/>
              <a:t>May cause traceroute to show a loop</a:t>
            </a:r>
          </a:p>
          <a:p>
            <a:pPr lvl="1"/>
            <a:r>
              <a:rPr lang="en-US" altLang="en-US"/>
              <a:t>If loop lasted long enough</a:t>
            </a:r>
          </a:p>
          <a:p>
            <a:pPr lvl="1"/>
            <a:r>
              <a:rPr lang="en-US" altLang="en-US"/>
              <a:t>So many packets traverse the loopy path</a:t>
            </a:r>
          </a:p>
          <a:p>
            <a:r>
              <a:rPr lang="en-US" altLang="en-US"/>
              <a:t>Traceroute may reveal false loops</a:t>
            </a:r>
          </a:p>
          <a:p>
            <a:pPr lvl="1"/>
            <a:r>
              <a:rPr lang="en-US" altLang="en-US"/>
              <a:t>Path change that leads to a longer path</a:t>
            </a:r>
          </a:p>
          <a:p>
            <a:pPr lvl="1"/>
            <a:r>
              <a:rPr lang="en-US" altLang="en-US"/>
              <a:t>Causing later probe packets to hit same nodes</a:t>
            </a:r>
          </a:p>
          <a:p>
            <a:r>
              <a:rPr lang="en-US" altLang="en-US"/>
              <a:t>Heuristic solution</a:t>
            </a:r>
          </a:p>
          <a:p>
            <a:pPr lvl="1"/>
            <a:r>
              <a:rPr lang="en-US" altLang="en-US"/>
              <a:t>Require traceroute to return same path 3 times</a:t>
            </a:r>
          </a:p>
        </p:txBody>
      </p:sp>
    </p:spTree>
    <p:extLst>
      <p:ext uri="{BB962C8B-B14F-4D97-AF65-F5344CB8AC3E}">
        <p14:creationId xmlns:p14="http://schemas.microsoft.com/office/powerpoint/2010/main" val="14609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Causes of Loops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Transient vs. persistent</a:t>
            </a:r>
          </a:p>
          <a:p>
            <a:pPr lvl="1"/>
            <a:r>
              <a:rPr lang="en-US" altLang="en-US"/>
              <a:t>Transient: routing-protocol convergence</a:t>
            </a:r>
          </a:p>
          <a:p>
            <a:pPr lvl="1"/>
            <a:r>
              <a:rPr lang="en-US" altLang="en-US"/>
              <a:t>Persistent: likely configuration problem</a:t>
            </a:r>
          </a:p>
          <a:p>
            <a:r>
              <a:rPr lang="en-US" altLang="en-US"/>
              <a:t>Challenges</a:t>
            </a:r>
          </a:p>
          <a:p>
            <a:pPr lvl="1"/>
            <a:r>
              <a:rPr lang="en-US" altLang="en-US"/>
              <a:t>Appropriate time boundary between the two?</a:t>
            </a:r>
          </a:p>
          <a:p>
            <a:pPr lvl="1"/>
            <a:r>
              <a:rPr lang="en-US" altLang="en-US"/>
              <a:t>What about flaky equipment going up and down?</a:t>
            </a:r>
          </a:p>
          <a:p>
            <a:pPr lvl="1"/>
            <a:r>
              <a:rPr lang="en-US" altLang="en-US"/>
              <a:t>Determining the cause of persistent loops?</a:t>
            </a:r>
          </a:p>
          <a:p>
            <a:r>
              <a:rPr lang="en-US" altLang="en-US"/>
              <a:t>Anecdote on recent study of persistent loops</a:t>
            </a:r>
          </a:p>
          <a:p>
            <a:pPr lvl="1"/>
            <a:r>
              <a:rPr lang="en-US" altLang="en-US"/>
              <a:t>Provider has static route for customer prefix</a:t>
            </a:r>
          </a:p>
          <a:p>
            <a:pPr lvl="1"/>
            <a:r>
              <a:rPr lang="en-US" altLang="en-US"/>
              <a:t>Customer has default route to the provider</a:t>
            </a:r>
          </a:p>
        </p:txBody>
      </p:sp>
    </p:spTree>
    <p:extLst>
      <p:ext uri="{BB962C8B-B14F-4D97-AF65-F5344CB8AC3E}">
        <p14:creationId xmlns:p14="http://schemas.microsoft.com/office/powerpoint/2010/main" val="17957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Path Fluttering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Rapid changes between paths</a:t>
            </a:r>
          </a:p>
          <a:p>
            <a:pPr lvl="1"/>
            <a:r>
              <a:rPr lang="en-US" altLang="en-US"/>
              <a:t>Multiple paths between a pair of hosts</a:t>
            </a:r>
          </a:p>
          <a:p>
            <a:pPr lvl="1"/>
            <a:r>
              <a:rPr lang="en-US" altLang="en-US"/>
              <a:t>Load balancing policies inside the network</a:t>
            </a:r>
          </a:p>
          <a:p>
            <a:r>
              <a:rPr lang="en-US" altLang="en-US"/>
              <a:t>Packet-based load balancing</a:t>
            </a:r>
          </a:p>
          <a:p>
            <a:pPr lvl="1"/>
            <a:r>
              <a:rPr lang="en-US" altLang="en-US"/>
              <a:t>Round-robin or random</a:t>
            </a:r>
          </a:p>
          <a:p>
            <a:pPr lvl="1"/>
            <a:r>
              <a:rPr lang="en-US" altLang="en-US"/>
              <a:t>Multiple paths for packets in a single flow</a:t>
            </a:r>
          </a:p>
          <a:p>
            <a:r>
              <a:rPr lang="en-US" altLang="en-US"/>
              <a:t>Flow-based load balancing</a:t>
            </a:r>
          </a:p>
          <a:p>
            <a:pPr lvl="1"/>
            <a:r>
              <a:rPr lang="en-US" altLang="en-US"/>
              <a:t>Hash of some fields in the packet header</a:t>
            </a:r>
          </a:p>
          <a:p>
            <a:pPr lvl="1"/>
            <a:r>
              <a:rPr lang="en-US" altLang="en-US"/>
              <a:t>E.g., IP addresses, port numbers, etc.</a:t>
            </a:r>
          </a:p>
          <a:p>
            <a:pPr lvl="1"/>
            <a:r>
              <a:rPr lang="en-US" altLang="en-US"/>
              <a:t>To keep packets in a flow on one path</a:t>
            </a:r>
          </a:p>
        </p:txBody>
      </p:sp>
    </p:spTree>
    <p:extLst>
      <p:ext uri="{BB962C8B-B14F-4D97-AF65-F5344CB8AC3E}">
        <p14:creationId xmlns:p14="http://schemas.microsoft.com/office/powerpoint/2010/main" val="18601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Routing Stability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Route prevalence</a:t>
            </a:r>
          </a:p>
          <a:p>
            <a:pPr lvl="1"/>
            <a:r>
              <a:rPr lang="en-US" altLang="en-US"/>
              <a:t>Likelihood of observing a particular route</a:t>
            </a:r>
          </a:p>
          <a:p>
            <a:pPr lvl="1"/>
            <a:r>
              <a:rPr lang="en-US" altLang="en-US"/>
              <a:t>Relatively easy to measure with sound sampling</a:t>
            </a:r>
          </a:p>
          <a:p>
            <a:pPr lvl="1"/>
            <a:r>
              <a:rPr lang="en-US" altLang="en-US"/>
              <a:t>Poisson arrivals see time averages (PASTA)</a:t>
            </a:r>
          </a:p>
          <a:p>
            <a:pPr lvl="1"/>
            <a:r>
              <a:rPr lang="en-US" altLang="en-US"/>
              <a:t>Most host pairs have a dominant route</a:t>
            </a:r>
          </a:p>
          <a:p>
            <a:r>
              <a:rPr lang="en-US" altLang="en-US"/>
              <a:t>Route persistence</a:t>
            </a:r>
          </a:p>
          <a:p>
            <a:pPr lvl="1"/>
            <a:r>
              <a:rPr lang="en-US" altLang="en-US"/>
              <a:t>How long a route endures before a change</a:t>
            </a:r>
          </a:p>
          <a:p>
            <a:pPr lvl="1"/>
            <a:r>
              <a:rPr lang="en-US" altLang="en-US"/>
              <a:t>Much harder to measure through active probes</a:t>
            </a:r>
          </a:p>
          <a:p>
            <a:pPr lvl="1"/>
            <a:r>
              <a:rPr lang="en-US" altLang="en-US"/>
              <a:t>Look for cases of multiple observations</a:t>
            </a:r>
          </a:p>
          <a:p>
            <a:pPr lvl="1"/>
            <a:r>
              <a:rPr lang="en-US" altLang="en-US"/>
              <a:t>Typical host pair has path persistence of a week</a:t>
            </a:r>
          </a:p>
        </p:txBody>
      </p:sp>
    </p:spTree>
    <p:extLst>
      <p:ext uri="{BB962C8B-B14F-4D97-AF65-F5344CB8AC3E}">
        <p14:creationId xmlns:p14="http://schemas.microsoft.com/office/powerpoint/2010/main" val="811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sz="3600"/>
              <a:t>Paxson</a:t>
            </a:r>
            <a:r>
              <a:rPr lang="en-US" altLang="en-US" sz="3600" dirty="0"/>
              <a:t> Study: Route Asymmetry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219200"/>
            <a:ext cx="3886200" cy="4351338"/>
          </a:xfrm>
        </p:spPr>
        <p:txBody>
          <a:bodyPr/>
          <a:lstStyle/>
          <a:p>
            <a:r>
              <a:rPr lang="en-US" altLang="en-US"/>
              <a:t>Hot-potato routing</a:t>
            </a:r>
          </a:p>
        </p:txBody>
      </p:sp>
      <p:sp>
        <p:nvSpPr>
          <p:cNvPr id="77830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1287462"/>
            <a:ext cx="3886200" cy="4351338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Other causes</a:t>
            </a:r>
          </a:p>
          <a:p>
            <a:pPr lvl="1"/>
            <a:r>
              <a:rPr lang="en-US" altLang="en-US"/>
              <a:t>Asymmetric link weights in intradomain routing</a:t>
            </a:r>
          </a:p>
          <a:p>
            <a:pPr lvl="1"/>
            <a:r>
              <a:rPr lang="en-US" altLang="en-US"/>
              <a:t>Cold-potato routing, where AS requests traffic enter at particular place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Consequences</a:t>
            </a:r>
          </a:p>
          <a:p>
            <a:pPr lvl="1"/>
            <a:r>
              <a:rPr lang="en-US" altLang="en-US"/>
              <a:t>Lots of asymmetry</a:t>
            </a:r>
          </a:p>
          <a:p>
            <a:pPr lvl="1"/>
            <a:r>
              <a:rPr lang="en-US" altLang="en-US"/>
              <a:t>One-way delay is not necessarily half of the round-trip time</a:t>
            </a: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006475" y="2325688"/>
          <a:ext cx="2919413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6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325688"/>
                        <a:ext cx="2919413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33400" y="4648200"/>
          <a:ext cx="3429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7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3429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1676400" y="3768725"/>
            <a:ext cx="0" cy="13557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7"/>
          <p:cNvSpPr>
            <a:spLocks noChangeShapeType="1"/>
          </p:cNvSpPr>
          <p:nvPr/>
        </p:nvSpPr>
        <p:spPr bwMode="auto">
          <a:xfrm flipH="1">
            <a:off x="2438400" y="3887788"/>
            <a:ext cx="12700" cy="1160462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Line 8"/>
          <p:cNvSpPr>
            <a:spLocks noChangeShapeType="1"/>
          </p:cNvSpPr>
          <p:nvPr/>
        </p:nvSpPr>
        <p:spPr bwMode="auto">
          <a:xfrm>
            <a:off x="3276600" y="3587750"/>
            <a:ext cx="0" cy="14065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819400" y="6096000"/>
            <a:ext cx="32385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Line 10"/>
          <p:cNvSpPr>
            <a:spLocks noChangeShapeType="1"/>
          </p:cNvSpPr>
          <p:nvPr/>
        </p:nvSpPr>
        <p:spPr bwMode="auto">
          <a:xfrm>
            <a:off x="1524000" y="2000250"/>
            <a:ext cx="23971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2822575" y="638333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Customer A</a:t>
            </a:r>
          </a:p>
        </p:txBody>
      </p:sp>
      <p:sp>
        <p:nvSpPr>
          <p:cNvPr id="77837" name="Text Box 12"/>
          <p:cNvSpPr txBox="1">
            <a:spLocks noChangeArrowheads="1"/>
          </p:cNvSpPr>
          <p:nvPr/>
        </p:nvSpPr>
        <p:spPr bwMode="auto">
          <a:xfrm>
            <a:off x="438150" y="16525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Customer B</a:t>
            </a:r>
          </a:p>
        </p:txBody>
      </p:sp>
      <p:sp>
        <p:nvSpPr>
          <p:cNvPr id="77838" name="Text Box 13"/>
          <p:cNvSpPr txBox="1">
            <a:spLocks noChangeArrowheads="1"/>
          </p:cNvSpPr>
          <p:nvPr/>
        </p:nvSpPr>
        <p:spPr bwMode="auto">
          <a:xfrm>
            <a:off x="212725" y="3992563"/>
            <a:ext cx="1155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66FF"/>
                </a:solidFill>
                <a:latin typeface="Arial" charset="0"/>
              </a:rPr>
              <a:t>multiple</a:t>
            </a:r>
          </a:p>
          <a:p>
            <a:pPr algn="l" eaLnBrk="1" hangingPunct="1"/>
            <a:r>
              <a:rPr lang="en-US" altLang="en-US">
                <a:solidFill>
                  <a:srgbClr val="0066FF"/>
                </a:solidFill>
                <a:latin typeface="Arial" charset="0"/>
              </a:rPr>
              <a:t>peering</a:t>
            </a:r>
          </a:p>
          <a:p>
            <a:pPr algn="l" eaLnBrk="1" hangingPunct="1"/>
            <a:r>
              <a:rPr lang="en-US" altLang="en-US">
                <a:solidFill>
                  <a:srgbClr val="0066FF"/>
                </a:solidFill>
                <a:latin typeface="Arial" charset="0"/>
              </a:rPr>
              <a:t>points</a:t>
            </a:r>
          </a:p>
        </p:txBody>
      </p:sp>
      <p:sp>
        <p:nvSpPr>
          <p:cNvPr id="1391630" name="Freeform 14"/>
          <p:cNvSpPr>
            <a:spLocks/>
          </p:cNvSpPr>
          <p:nvPr/>
        </p:nvSpPr>
        <p:spPr bwMode="auto">
          <a:xfrm>
            <a:off x="1765300" y="2000250"/>
            <a:ext cx="2044700" cy="4267200"/>
          </a:xfrm>
          <a:custGeom>
            <a:avLst/>
            <a:gdLst>
              <a:gd name="T0" fmla="*/ 2147483647 w 1288"/>
              <a:gd name="T1" fmla="*/ 2147483647 h 2688"/>
              <a:gd name="T2" fmla="*/ 2147483647 w 1288"/>
              <a:gd name="T3" fmla="*/ 2147483647 h 2688"/>
              <a:gd name="T4" fmla="*/ 2147483647 w 1288"/>
              <a:gd name="T5" fmla="*/ 1693545000 h 2688"/>
              <a:gd name="T6" fmla="*/ 463708750 w 1288"/>
              <a:gd name="T7" fmla="*/ 725805000 h 2688"/>
              <a:gd name="T8" fmla="*/ 100806250 w 1288"/>
              <a:gd name="T9" fmla="*/ 0 h 2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8"/>
              <a:gd name="T16" fmla="*/ 0 h 2688"/>
              <a:gd name="T17" fmla="*/ 1288 w 1288"/>
              <a:gd name="T18" fmla="*/ 2688 h 2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8" h="2688">
                <a:moveTo>
                  <a:pt x="856" y="2688"/>
                </a:moveTo>
                <a:cubicBezTo>
                  <a:pt x="928" y="2472"/>
                  <a:pt x="1000" y="2256"/>
                  <a:pt x="1048" y="1920"/>
                </a:cubicBezTo>
                <a:cubicBezTo>
                  <a:pt x="1096" y="1584"/>
                  <a:pt x="1288" y="944"/>
                  <a:pt x="1144" y="672"/>
                </a:cubicBezTo>
                <a:cubicBezTo>
                  <a:pt x="1000" y="400"/>
                  <a:pt x="368" y="400"/>
                  <a:pt x="184" y="288"/>
                </a:cubicBezTo>
                <a:cubicBezTo>
                  <a:pt x="0" y="176"/>
                  <a:pt x="20" y="88"/>
                  <a:pt x="40" y="0"/>
                </a:cubicBezTo>
              </a:path>
            </a:pathLst>
          </a:custGeom>
          <a:noFill/>
          <a:ln w="476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1631" name="Freeform 15"/>
          <p:cNvSpPr>
            <a:spLocks/>
          </p:cNvSpPr>
          <p:nvPr/>
        </p:nvSpPr>
        <p:spPr bwMode="auto">
          <a:xfrm>
            <a:off x="1219200" y="2076450"/>
            <a:ext cx="1600200" cy="4419600"/>
          </a:xfrm>
          <a:custGeom>
            <a:avLst/>
            <a:gdLst>
              <a:gd name="T0" fmla="*/ 0 w 1008"/>
              <a:gd name="T1" fmla="*/ 0 h 2784"/>
              <a:gd name="T2" fmla="*/ 362902500 w 1008"/>
              <a:gd name="T3" fmla="*/ 846772500 h 2784"/>
              <a:gd name="T4" fmla="*/ 604837500 w 1008"/>
              <a:gd name="T5" fmla="*/ 2147483647 h 2784"/>
              <a:gd name="T6" fmla="*/ 2147483647 w 1008"/>
              <a:gd name="T7" fmla="*/ 2147483647 h 2784"/>
              <a:gd name="T8" fmla="*/ 2147483647 w 1008"/>
              <a:gd name="T9" fmla="*/ 2147483647 h 2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2784"/>
              <a:gd name="T17" fmla="*/ 1008 w 1008"/>
              <a:gd name="T18" fmla="*/ 2784 h 27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2784">
                <a:moveTo>
                  <a:pt x="0" y="0"/>
                </a:moveTo>
                <a:cubicBezTo>
                  <a:pt x="52" y="0"/>
                  <a:pt x="104" y="0"/>
                  <a:pt x="144" y="336"/>
                </a:cubicBezTo>
                <a:cubicBezTo>
                  <a:pt x="184" y="672"/>
                  <a:pt x="120" y="1648"/>
                  <a:pt x="240" y="2016"/>
                </a:cubicBezTo>
                <a:cubicBezTo>
                  <a:pt x="360" y="2384"/>
                  <a:pt x="736" y="2416"/>
                  <a:pt x="864" y="2544"/>
                </a:cubicBezTo>
                <a:cubicBezTo>
                  <a:pt x="992" y="2672"/>
                  <a:pt x="1000" y="2728"/>
                  <a:pt x="1008" y="2784"/>
                </a:cubicBezTo>
              </a:path>
            </a:pathLst>
          </a:custGeom>
          <a:noFill/>
          <a:ln w="476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914400" y="581025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Provider A</a:t>
            </a:r>
          </a:p>
        </p:txBody>
      </p:sp>
      <p:sp>
        <p:nvSpPr>
          <p:cNvPr id="77842" name="Text Box 17"/>
          <p:cNvSpPr txBox="1">
            <a:spLocks noChangeArrowheads="1"/>
          </p:cNvSpPr>
          <p:nvPr/>
        </p:nvSpPr>
        <p:spPr bwMode="auto">
          <a:xfrm>
            <a:off x="1828800" y="283845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Provider B</a:t>
            </a:r>
          </a:p>
        </p:txBody>
      </p:sp>
      <p:sp>
        <p:nvSpPr>
          <p:cNvPr id="1391634" name="Text Box 18"/>
          <p:cNvSpPr txBox="1">
            <a:spLocks noChangeArrowheads="1"/>
          </p:cNvSpPr>
          <p:nvPr/>
        </p:nvSpPr>
        <p:spPr bwMode="auto">
          <a:xfrm>
            <a:off x="3505200" y="45593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Early-exit </a:t>
            </a:r>
          </a:p>
          <a:p>
            <a:pPr algn="l" eaLnBrk="1" hangingPunct="1"/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8430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30" grpId="0" animBg="1"/>
      <p:bldP spid="1391631" grpId="0" animBg="1"/>
      <p:bldP spid="13916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Protocols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876800"/>
          </a:xfrm>
        </p:spPr>
        <p:txBody>
          <a:bodyPr/>
          <a:lstStyle/>
          <a:p>
            <a:r>
              <a:rPr lang="en-US" altLang="en-US" dirty="0"/>
              <a:t>What does the protocol compute?</a:t>
            </a:r>
          </a:p>
          <a:p>
            <a:pPr lvl="1"/>
            <a:r>
              <a:rPr lang="en-US" altLang="en-US" dirty="0"/>
              <a:t>Spanning tree, shortest path, local policy, arbitrary end-to-end paths</a:t>
            </a:r>
          </a:p>
          <a:p>
            <a:r>
              <a:rPr lang="en-US" altLang="en-US" dirty="0"/>
              <a:t>What algorithm does the protocol run?</a:t>
            </a:r>
          </a:p>
          <a:p>
            <a:pPr lvl="1"/>
            <a:r>
              <a:rPr lang="en-US" altLang="en-US" dirty="0"/>
              <a:t>Spanning-tree construction, distance vector, link-state routing, path-vector routing, source routing, end-to-end signaling</a:t>
            </a:r>
          </a:p>
          <a:p>
            <a:r>
              <a:rPr lang="en-US" altLang="en-US" dirty="0"/>
              <a:t>How do routers learn end-host locations?</a:t>
            </a:r>
          </a:p>
          <a:p>
            <a:pPr lvl="1"/>
            <a:r>
              <a:rPr lang="en-US" altLang="en-US" dirty="0"/>
              <a:t>Learning/flooding, injecting into the routing protocol, dissemination using a different protocol, and directory server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CCB0CD-68ED-9542-B90E-DD74A3ECA4D6}" type="slidenum">
              <a:rPr lang="en-US" altLang="en-US" sz="1400" b="0">
                <a:latin typeface="Times New Roman" charset="0"/>
              </a:rPr>
              <a:pPr eaLnBrk="1" hangingPunct="1"/>
              <a:t>5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What Does the Protocol Compute?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0E39DD-2EE2-8748-9776-85999CA23590}" type="slidenum">
              <a:rPr lang="en-US" altLang="en-US" sz="1400" b="0">
                <a:latin typeface="Times New Roman" charset="0"/>
              </a:rPr>
              <a:pPr eaLnBrk="1" hangingPunct="1"/>
              <a:t>6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Ways to Represent Paths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Static model</a:t>
            </a:r>
          </a:p>
          <a:p>
            <a:pPr lvl="1"/>
            <a:r>
              <a:rPr lang="en-US" altLang="en-US"/>
              <a:t>What is computed, i.e., what is the outcome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Not how the (distributed) computation is performed</a:t>
            </a:r>
          </a:p>
          <a:p>
            <a:r>
              <a:rPr lang="en-US" altLang="en-US"/>
              <a:t>Trade-offs</a:t>
            </a:r>
          </a:p>
          <a:p>
            <a:pPr lvl="1"/>
            <a:r>
              <a:rPr lang="en-US" altLang="en-US"/>
              <a:t>State required to represent the paths</a:t>
            </a:r>
          </a:p>
          <a:p>
            <a:pPr lvl="1"/>
            <a:r>
              <a:rPr lang="en-US" altLang="en-US"/>
              <a:t>Efficiency of the resulting paths</a:t>
            </a:r>
          </a:p>
          <a:p>
            <a:pPr lvl="1"/>
            <a:r>
              <a:rPr lang="en-US" altLang="en-US"/>
              <a:t>Ability to support multiple paths</a:t>
            </a:r>
          </a:p>
          <a:p>
            <a:pPr lvl="1"/>
            <a:r>
              <a:rPr lang="en-US" altLang="en-US"/>
              <a:t>Complexity of computing the paths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Which nodes are in charge</a:t>
            </a:r>
          </a:p>
          <a:p>
            <a:r>
              <a:rPr lang="en-US" altLang="en-US"/>
              <a:t>Applied in different settings</a:t>
            </a:r>
          </a:p>
          <a:p>
            <a:pPr lvl="1"/>
            <a:r>
              <a:rPr lang="en-US" altLang="en-US"/>
              <a:t>LAN, intradomain, interdomain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AAE22E-4D04-164E-91AB-BC9683418CB7}" type="slidenum">
              <a:rPr lang="en-US" altLang="en-US" sz="1400" b="0">
                <a:latin typeface="Times New Roman" charset="0"/>
              </a:rPr>
              <a:pPr eaLnBrk="1" hangingPunct="1"/>
              <a:t>7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7210425" y="35052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6403975" y="43497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8016875" y="43497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7134225" y="49260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8132763" y="55784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6096000" y="53482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902450" y="57705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6750050" y="38496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7594600" y="38115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6750050" y="46561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7478713" y="52324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8247063" y="47339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7440613" y="38877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6480175" y="52324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7134225" y="52705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 flipV="1">
            <a:off x="6440488" y="56546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28650" y="1363662"/>
            <a:ext cx="7886700" cy="4351338"/>
          </a:xfrm>
        </p:spPr>
        <p:txBody>
          <a:bodyPr/>
          <a:lstStyle/>
          <a:p>
            <a:r>
              <a:rPr lang="en-US" altLang="en-US" dirty="0"/>
              <a:t>One tree that reaches every node</a:t>
            </a:r>
          </a:p>
          <a:p>
            <a:pPr lvl="1"/>
            <a:r>
              <a:rPr lang="en-US" altLang="en-US" dirty="0"/>
              <a:t>Single path between each pair of nodes</a:t>
            </a:r>
          </a:p>
          <a:p>
            <a:pPr lvl="1"/>
            <a:r>
              <a:rPr lang="en-US" altLang="en-US" dirty="0"/>
              <a:t>No loops, so can support broadcast easily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Paths are sometimes long</a:t>
            </a:r>
          </a:p>
          <a:p>
            <a:pPr lvl="1"/>
            <a:r>
              <a:rPr lang="en-US" altLang="en-US" dirty="0"/>
              <a:t>Some links are not used at all</a:t>
            </a:r>
          </a:p>
        </p:txBody>
      </p:sp>
      <p:sp>
        <p:nvSpPr>
          <p:cNvPr id="26628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9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0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1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2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3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9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0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378DD-AA5A-2E4F-82D8-17DE43DFB2EA}" type="slidenum">
              <a:rPr lang="en-US" altLang="en-US" sz="1400" b="0">
                <a:latin typeface="Times New Roman" charset="0"/>
              </a:rPr>
              <a:pPr eaLnBrk="1" hangingPunct="1"/>
              <a:t>8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Shortest path(s) between each pair of nodes</a:t>
            </a:r>
          </a:p>
          <a:p>
            <a:pPr lvl="1"/>
            <a:r>
              <a:rPr lang="en-US" altLang="en-US" dirty="0"/>
              <a:t>Separate shortest-path tree rooted at each node</a:t>
            </a:r>
          </a:p>
          <a:p>
            <a:pPr lvl="1"/>
            <a:r>
              <a:rPr lang="en-US" altLang="en-US" dirty="0"/>
              <a:t>Minimum hop count or minimum sum of edge weights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All nodes need to agree on the link metrics</a:t>
            </a:r>
          </a:p>
          <a:p>
            <a:pPr lvl="1"/>
            <a:r>
              <a:rPr lang="en-US" altLang="en-US" dirty="0"/>
              <a:t>Multipath routing is limited to Equal Cost </a:t>
            </a:r>
            <a:r>
              <a:rPr lang="en-US" altLang="en-US" dirty="0" err="1"/>
              <a:t>MultiPath</a:t>
            </a:r>
            <a:endParaRPr lang="en-US" altLang="en-US" dirty="0"/>
          </a:p>
        </p:txBody>
      </p:sp>
      <p:sp>
        <p:nvSpPr>
          <p:cNvPr id="27652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2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4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5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6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7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8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9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0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1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2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3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4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05D3DB-1B8F-9D4D-9644-9331442325DB}" type="slidenum">
              <a:rPr lang="en-US" altLang="en-US" sz="1400" b="0">
                <a:latin typeface="Times New Roman" charset="0"/>
              </a:rPr>
              <a:pPr eaLnBrk="1" hangingPunct="1"/>
              <a:t>9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2550</Words>
  <Application>Microsoft Macintosh PowerPoint</Application>
  <PresentationFormat>On-screen Show (4:3)</PresentationFormat>
  <Paragraphs>701</Paragraphs>
  <Slides>48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Calibri</vt:lpstr>
      <vt:lpstr>Calibri Light</vt:lpstr>
      <vt:lpstr>Comic Sans MS</vt:lpstr>
      <vt:lpstr>Helvetica</vt:lpstr>
      <vt:lpstr>Times New Roman</vt:lpstr>
      <vt:lpstr>Wingdings</vt:lpstr>
      <vt:lpstr>宋体</vt:lpstr>
      <vt:lpstr>Arial</vt:lpstr>
      <vt:lpstr>Office Theme</vt:lpstr>
      <vt:lpstr>Photo Editor Photo</vt:lpstr>
      <vt:lpstr>Clip</vt:lpstr>
      <vt:lpstr>Control Plane</vt:lpstr>
      <vt:lpstr>Data, Control, and Management Planes</vt:lpstr>
      <vt:lpstr>Routing vs. Forwarding</vt:lpstr>
      <vt:lpstr>Data and Control Planes</vt:lpstr>
      <vt:lpstr>Routing Protocols</vt:lpstr>
      <vt:lpstr>What Does the Protocol Compute?</vt:lpstr>
      <vt:lpstr>Different Ways to Represent Paths</vt:lpstr>
      <vt:lpstr>Spanning Tree</vt:lpstr>
      <vt:lpstr>Shortest Paths</vt:lpstr>
      <vt:lpstr>Local Policy at Each Hop</vt:lpstr>
      <vt:lpstr>End-to-End Path Selection</vt:lpstr>
      <vt:lpstr>How to Compute Paths?</vt:lpstr>
      <vt:lpstr>Spanning Tree Algorithm</vt:lpstr>
      <vt:lpstr>Spanning Tree Example: Switch #4</vt:lpstr>
      <vt:lpstr>Shortest-Path Problem </vt:lpstr>
      <vt:lpstr>Link State: Dijkstra’s Algorithm</vt:lpstr>
      <vt:lpstr>Link-State Routing Example</vt:lpstr>
      <vt:lpstr>Link-State Routing Example (cont.)</vt:lpstr>
      <vt:lpstr>Link State: Shortest-Path Tree</vt:lpstr>
      <vt:lpstr>Distance Vector: Bellman-Ford Algorithm</vt:lpstr>
      <vt:lpstr>Distance Vector: Count to Infinity</vt:lpstr>
      <vt:lpstr>Path-Vector Routing</vt:lpstr>
      <vt:lpstr>Path-Vector: Faster Loop Detection</vt:lpstr>
      <vt:lpstr>Path-Vector: Flexible Policies</vt:lpstr>
      <vt:lpstr>End-to-End Signaling</vt:lpstr>
      <vt:lpstr>Source Routing</vt:lpstr>
      <vt:lpstr>Questions</vt:lpstr>
      <vt:lpstr>Learning Where the Hosts Are</vt:lpstr>
      <vt:lpstr>Finding the Hosts</vt:lpstr>
      <vt:lpstr>Learning and Flooding</vt:lpstr>
      <vt:lpstr>Inject into Routing Protocol</vt:lpstr>
      <vt:lpstr>Disseminate With Another Protocol</vt:lpstr>
      <vt:lpstr>Directory Service</vt:lpstr>
      <vt:lpstr>Conclusion</vt:lpstr>
      <vt:lpstr> Design Philosophy of the DARPA Internet Protocols (ACM SIGCOMM, 1988)</vt:lpstr>
      <vt:lpstr>Design Goals</vt:lpstr>
      <vt:lpstr>Consequences of the Goals</vt:lpstr>
      <vt:lpstr>Questions</vt:lpstr>
      <vt:lpstr> End-to-End Routing Behavior in the Internet (ACM SIGCOMM, 1996; ToN, 1997)</vt:lpstr>
      <vt:lpstr>Measurement With Traceroute</vt:lpstr>
      <vt:lpstr>Questions</vt:lpstr>
      <vt:lpstr>Backup Slides on Paxson Paper</vt:lpstr>
      <vt:lpstr>Paxson Study: Forwarding Loops</vt:lpstr>
      <vt:lpstr>Paxson Study: Causes of Loops</vt:lpstr>
      <vt:lpstr>Paxson Study: Path Fluttering</vt:lpstr>
      <vt:lpstr>Paxson Study: Routing Stability</vt:lpstr>
      <vt:lpstr>Paxson Study: Route Asymmetry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163</cp:revision>
  <dcterms:created xsi:type="dcterms:W3CDTF">2017-09-02T14:15:58Z</dcterms:created>
  <dcterms:modified xsi:type="dcterms:W3CDTF">2017-09-12T17:12:49Z</dcterms:modified>
</cp:coreProperties>
</file>