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sldIdLst>
    <p:sldId id="256" r:id="rId2"/>
    <p:sldId id="366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31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4"/>
    <p:restoredTop sz="86538"/>
  </p:normalViewPr>
  <p:slideViewPr>
    <p:cSldViewPr snapToObjects="1">
      <p:cViewPr varScale="1">
        <p:scale>
          <a:sx n="109" d="100"/>
          <a:sy n="109" d="100"/>
        </p:scale>
        <p:origin x="135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Princeton COS</a:t>
            </a:r>
            <a:r>
              <a:rPr lang="en-US" baseline="0" dirty="0" smtClean="0"/>
              <a:t> 561 Advanced Computer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Question to keep in mind: is there a common way to think about all of these data-plane operations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4193E32-B128-0345-88ED-FDA452B39B65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66808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27AA590-D3A4-E64A-B0CE-55C919C2181C}" type="slidenum">
              <a:rPr lang="en-US" altLang="en-US" sz="130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530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F3F4C417-0CC7-7848-AA64-03A658119C56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259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A0CD4AC-6195-B243-9A7A-F2A44D6692FA}" type="slidenum">
              <a:rPr lang="en-US" altLang="en-US" sz="1300"/>
              <a:pPr>
                <a:spcBef>
                  <a:spcPct val="0"/>
                </a:spcBef>
              </a:pPr>
              <a:t>12</a:t>
            </a:fld>
            <a:endParaRPr lang="en-US" altLang="en-US" sz="13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5931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9/14/17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9/14/17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9/14/17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7060"/>
            <a:ext cx="7772400" cy="2387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Data Plane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 smtClean="0"/>
              <a:t>Fall 2017 (</a:t>
            </a:r>
            <a:r>
              <a:rPr lang="en-US" b="0" dirty="0" err="1" smtClean="0"/>
              <a:t>TTh</a:t>
            </a:r>
            <a:r>
              <a:rPr lang="en-US" b="0" dirty="0" smtClean="0"/>
              <a:t> 1:30-2:45 in Malone 228</a:t>
            </a:r>
            <a:r>
              <a:rPr lang="zh-CN" altLang="en-US" b="0" dirty="0" smtClean="0"/>
              <a:t>）</a:t>
            </a:r>
            <a:endParaRPr lang="en-US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5943601"/>
            <a:ext cx="6858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EN.601.714 Advanced </a:t>
            </a:r>
            <a:r>
              <a:rPr lang="en-US" b="0" dirty="0"/>
              <a:t>Computer Networks</a:t>
            </a:r>
            <a:endParaRPr lang="en-US" b="0" dirty="0" smtClean="0"/>
          </a:p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</a:t>
            </a:r>
            <a:r>
              <a:rPr lang="en-US" b="0" dirty="0" err="1" smtClean="0"/>
              <a:t>adv</a:t>
            </a:r>
            <a:r>
              <a:rPr lang="en-US" b="0" dirty="0" smtClean="0"/>
              <a:t>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713196"/>
            <a:ext cx="45053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465546"/>
            <a:ext cx="349726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Applying Access Control Lists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>
                <a:ea typeface="ＭＳ Ｐゴシック" charset="-128"/>
              </a:rPr>
              <a:t>Ordered list of </a:t>
            </a:r>
            <a:r>
              <a:rPr lang="ja-JP" altLang="en-US" dirty="0">
                <a:ea typeface="ＭＳ Ｐゴシック" charset="-128"/>
              </a:rPr>
              <a:t>“</a:t>
            </a:r>
            <a:r>
              <a:rPr lang="en-US" altLang="ja-JP" dirty="0">
                <a:ea typeface="ＭＳ Ｐゴシック" charset="-128"/>
              </a:rPr>
              <a:t>accept/deny</a:t>
            </a:r>
            <a:r>
              <a:rPr lang="ja-JP" altLang="en-US" dirty="0">
                <a:ea typeface="ＭＳ Ｐゴシック" charset="-128"/>
              </a:rPr>
              <a:t>”</a:t>
            </a:r>
            <a:r>
              <a:rPr lang="en-US" altLang="ja-JP" dirty="0">
                <a:ea typeface="ＭＳ Ｐゴシック" charset="-128"/>
              </a:rPr>
              <a:t> clauses</a:t>
            </a:r>
          </a:p>
          <a:p>
            <a:pPr lvl="1"/>
            <a:r>
              <a:rPr lang="en-US" altLang="en-US" dirty="0"/>
              <a:t>A clause can have wild cards</a:t>
            </a:r>
          </a:p>
          <a:p>
            <a:pPr lvl="1"/>
            <a:r>
              <a:rPr lang="en-US" altLang="en-US" dirty="0"/>
              <a:t>Clauses can overlap</a:t>
            </a:r>
          </a:p>
          <a:p>
            <a:pPr lvl="1"/>
            <a:r>
              <a:rPr lang="en-US" altLang="en-US" dirty="0"/>
              <a:t>… so order matters</a:t>
            </a:r>
          </a:p>
          <a:p>
            <a:r>
              <a:rPr lang="en-US" altLang="en-US" dirty="0">
                <a:ea typeface="ＭＳ Ｐゴシック" charset="-128"/>
              </a:rPr>
              <a:t>Packet classification</a:t>
            </a:r>
          </a:p>
          <a:p>
            <a:pPr lvl="1"/>
            <a:r>
              <a:rPr lang="en-US" altLang="en-US" dirty="0"/>
              <a:t>Given all of the fields</a:t>
            </a:r>
          </a:p>
          <a:p>
            <a:pPr lvl="1"/>
            <a:r>
              <a:rPr lang="en-US" altLang="en-US" dirty="0"/>
              <a:t>… identify the match</a:t>
            </a:r>
            <a:br>
              <a:rPr lang="en-US" altLang="en-US" dirty="0"/>
            </a:br>
            <a:r>
              <a:rPr lang="en-US" altLang="en-US" dirty="0"/>
              <a:t>with the highest priority</a:t>
            </a:r>
          </a:p>
          <a:p>
            <a:r>
              <a:rPr lang="en-US" altLang="en-US" dirty="0">
                <a:ea typeface="ＭＳ Ｐゴシック" charset="-128"/>
              </a:rPr>
              <a:t>Two approaches</a:t>
            </a:r>
          </a:p>
          <a:p>
            <a:pPr lvl="1"/>
            <a:r>
              <a:rPr lang="en-US" altLang="en-US" dirty="0"/>
              <a:t>Clever algorithms for multi-dimensional classification</a:t>
            </a:r>
          </a:p>
          <a:p>
            <a:pPr lvl="1"/>
            <a:r>
              <a:rPr lang="en-US" altLang="en-US" dirty="0"/>
              <a:t>Ternary Content Addressable Memories (TCAMs)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B45306-D43F-DE46-AF8F-4EB886C68E33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155508"/>
              </p:ext>
            </p:extLst>
          </p:nvPr>
        </p:nvGraphicFramePr>
        <p:xfrm>
          <a:off x="4724400" y="2644776"/>
          <a:ext cx="4114800" cy="1851024"/>
        </p:xfrm>
        <a:graphic>
          <a:graphicData uri="http://schemas.openxmlformats.org/drawingml/2006/table">
            <a:tbl>
              <a:tblPr/>
              <a:tblGrid>
                <a:gridCol w="2971800"/>
                <a:gridCol w="1143000"/>
              </a:tblGrid>
              <a:tr h="36572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Src=1.2.3.4, Dest=5.6.7.8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Deny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Dest=1.2.3.*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Allow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Dest=1.2.3.8, Dport!=53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Deny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Src=1.2.3.7, Dport=100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Allow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Dport=100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Deny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9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Mapping Header Fields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4942DD-9578-C147-81C0-AC162121D5F6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7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ECBE79-5802-D843-9380-5E96F3300EAF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46037"/>
            <a:ext cx="8515350" cy="1325563"/>
          </a:xfrm>
        </p:spPr>
        <p:txBody>
          <a:bodyPr/>
          <a:lstStyle/>
          <a:p>
            <a:r>
              <a:rPr lang="en-US" altLang="en-US"/>
              <a:t>Network Address Translation (NAT)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4437063" y="3286125"/>
            <a:ext cx="1747837" cy="1065213"/>
            <a:chOff x="2372" y="1918"/>
            <a:chExt cx="1101" cy="671"/>
          </a:xfrm>
        </p:grpSpPr>
        <p:sp>
          <p:nvSpPr>
            <p:cNvPr id="31768" name="Oval 4"/>
            <p:cNvSpPr>
              <a:spLocks noChangeArrowheads="1"/>
            </p:cNvSpPr>
            <p:nvPr/>
          </p:nvSpPr>
          <p:spPr bwMode="auto">
            <a:xfrm>
              <a:off x="2381" y="2217"/>
              <a:ext cx="1092" cy="37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1769" name="Line 5"/>
            <p:cNvSpPr>
              <a:spLocks noChangeShapeType="1"/>
            </p:cNvSpPr>
            <p:nvPr/>
          </p:nvSpPr>
          <p:spPr bwMode="auto">
            <a:xfrm>
              <a:off x="2381" y="2186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0" name="Line 6"/>
            <p:cNvSpPr>
              <a:spLocks noChangeShapeType="1"/>
            </p:cNvSpPr>
            <p:nvPr/>
          </p:nvSpPr>
          <p:spPr bwMode="auto">
            <a:xfrm>
              <a:off x="3473" y="2186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Rectangle 7"/>
            <p:cNvSpPr>
              <a:spLocks noChangeArrowheads="1"/>
            </p:cNvSpPr>
            <p:nvPr/>
          </p:nvSpPr>
          <p:spPr bwMode="auto">
            <a:xfrm>
              <a:off x="2381" y="2186"/>
              <a:ext cx="1083" cy="22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b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31772" name="Oval 8"/>
            <p:cNvSpPr>
              <a:spLocks noChangeArrowheads="1"/>
            </p:cNvSpPr>
            <p:nvPr/>
          </p:nvSpPr>
          <p:spPr bwMode="auto">
            <a:xfrm>
              <a:off x="2372" y="1918"/>
              <a:ext cx="1092" cy="433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grpSp>
          <p:nvGrpSpPr>
            <p:cNvPr id="31773" name="Group 9"/>
            <p:cNvGrpSpPr>
              <a:grpSpLocks/>
            </p:cNvGrpSpPr>
            <p:nvPr/>
          </p:nvGrpSpPr>
          <p:grpSpPr bwMode="auto">
            <a:xfrm>
              <a:off x="2635" y="2014"/>
              <a:ext cx="541" cy="253"/>
              <a:chOff x="2848" y="848"/>
              <a:chExt cx="140" cy="98"/>
            </a:xfrm>
          </p:grpSpPr>
          <p:sp>
            <p:nvSpPr>
              <p:cNvPr id="31778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9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0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774" name="Group 13"/>
            <p:cNvGrpSpPr>
              <a:grpSpLocks/>
            </p:cNvGrpSpPr>
            <p:nvPr/>
          </p:nvGrpSpPr>
          <p:grpSpPr bwMode="auto">
            <a:xfrm flipV="1">
              <a:off x="2635" y="2010"/>
              <a:ext cx="541" cy="253"/>
              <a:chOff x="2848" y="848"/>
              <a:chExt cx="140" cy="98"/>
            </a:xfrm>
          </p:grpSpPr>
          <p:sp>
            <p:nvSpPr>
              <p:cNvPr id="31775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6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7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31748" name="Picture 17" descr="j0292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1431925"/>
            <a:ext cx="1868487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18" descr="j019538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6138" y="4773613"/>
            <a:ext cx="1795462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Line 19"/>
          <p:cNvSpPr>
            <a:spLocks noChangeShapeType="1"/>
          </p:cNvSpPr>
          <p:nvPr/>
        </p:nvSpPr>
        <p:spPr bwMode="auto">
          <a:xfrm>
            <a:off x="2498725" y="2584450"/>
            <a:ext cx="1957388" cy="9985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20"/>
          <p:cNvSpPr>
            <a:spLocks noChangeShapeType="1"/>
          </p:cNvSpPr>
          <p:nvPr/>
        </p:nvSpPr>
        <p:spPr bwMode="auto">
          <a:xfrm flipV="1">
            <a:off x="2651125" y="4235450"/>
            <a:ext cx="2036763" cy="149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21"/>
          <p:cNvSpPr>
            <a:spLocks noChangeShapeType="1"/>
          </p:cNvSpPr>
          <p:nvPr/>
        </p:nvSpPr>
        <p:spPr bwMode="auto">
          <a:xfrm>
            <a:off x="6146800" y="3889375"/>
            <a:ext cx="222726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Text Box 22"/>
          <p:cNvSpPr txBox="1">
            <a:spLocks noChangeArrowheads="1"/>
          </p:cNvSpPr>
          <p:nvPr/>
        </p:nvSpPr>
        <p:spPr bwMode="auto">
          <a:xfrm>
            <a:off x="4918075" y="4389438"/>
            <a:ext cx="915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NAT</a:t>
            </a:r>
          </a:p>
        </p:txBody>
      </p:sp>
      <p:sp>
        <p:nvSpPr>
          <p:cNvPr id="31754" name="Rectangle 23"/>
          <p:cNvSpPr>
            <a:spLocks noChangeArrowheads="1"/>
          </p:cNvSpPr>
          <p:nvPr/>
        </p:nvSpPr>
        <p:spPr bwMode="auto">
          <a:xfrm>
            <a:off x="577850" y="1316038"/>
            <a:ext cx="6029325" cy="5300662"/>
          </a:xfrm>
          <a:prstGeom prst="rect">
            <a:avLst/>
          </a:prstGeom>
          <a:noFill/>
          <a:ln w="38100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1755" name="Rectangle 25"/>
          <p:cNvSpPr>
            <a:spLocks noChangeArrowheads="1"/>
          </p:cNvSpPr>
          <p:nvPr/>
        </p:nvSpPr>
        <p:spPr bwMode="auto">
          <a:xfrm>
            <a:off x="3382963" y="4427538"/>
            <a:ext cx="325437" cy="4572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1756" name="Rectangle 26"/>
          <p:cNvSpPr>
            <a:spLocks noChangeArrowheads="1"/>
          </p:cNvSpPr>
          <p:nvPr/>
        </p:nvSpPr>
        <p:spPr bwMode="auto">
          <a:xfrm>
            <a:off x="3381375" y="4427538"/>
            <a:ext cx="325438" cy="889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1757" name="Rectangle 31"/>
          <p:cNvSpPr>
            <a:spLocks noChangeArrowheads="1"/>
          </p:cNvSpPr>
          <p:nvPr/>
        </p:nvSpPr>
        <p:spPr bwMode="auto">
          <a:xfrm>
            <a:off x="3402013" y="2511425"/>
            <a:ext cx="325437" cy="4572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1758" name="Rectangle 32"/>
          <p:cNvSpPr>
            <a:spLocks noChangeArrowheads="1"/>
          </p:cNvSpPr>
          <p:nvPr/>
        </p:nvSpPr>
        <p:spPr bwMode="auto">
          <a:xfrm>
            <a:off x="3400425" y="2511425"/>
            <a:ext cx="325438" cy="88900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1759" name="Rectangle 37"/>
          <p:cNvSpPr>
            <a:spLocks noChangeArrowheads="1"/>
          </p:cNvSpPr>
          <p:nvPr/>
        </p:nvSpPr>
        <p:spPr bwMode="auto">
          <a:xfrm>
            <a:off x="6934200" y="3279775"/>
            <a:ext cx="325438" cy="4572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1760" name="Rectangle 38"/>
          <p:cNvSpPr>
            <a:spLocks noChangeArrowheads="1"/>
          </p:cNvSpPr>
          <p:nvPr/>
        </p:nvSpPr>
        <p:spPr bwMode="auto">
          <a:xfrm>
            <a:off x="6932613" y="3279775"/>
            <a:ext cx="325437" cy="889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1761" name="Rectangle 40"/>
          <p:cNvSpPr>
            <a:spLocks noChangeArrowheads="1"/>
          </p:cNvSpPr>
          <p:nvPr/>
        </p:nvSpPr>
        <p:spPr bwMode="auto">
          <a:xfrm>
            <a:off x="7664450" y="3279775"/>
            <a:ext cx="325438" cy="4572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1762" name="Rectangle 41"/>
          <p:cNvSpPr>
            <a:spLocks noChangeArrowheads="1"/>
          </p:cNvSpPr>
          <p:nvPr/>
        </p:nvSpPr>
        <p:spPr bwMode="auto">
          <a:xfrm>
            <a:off x="7662863" y="3279775"/>
            <a:ext cx="325437" cy="889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1763" name="Text Box 42"/>
          <p:cNvSpPr txBox="1">
            <a:spLocks noChangeArrowheads="1"/>
          </p:cNvSpPr>
          <p:nvPr/>
        </p:nvSpPr>
        <p:spPr bwMode="auto">
          <a:xfrm>
            <a:off x="5110163" y="5886450"/>
            <a:ext cx="1212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inside</a:t>
            </a:r>
          </a:p>
        </p:txBody>
      </p:sp>
      <p:sp>
        <p:nvSpPr>
          <p:cNvPr id="31764" name="Text Box 43"/>
          <p:cNvSpPr txBox="1">
            <a:spLocks noChangeArrowheads="1"/>
          </p:cNvSpPr>
          <p:nvPr/>
        </p:nvSpPr>
        <p:spPr bwMode="auto">
          <a:xfrm>
            <a:off x="7334250" y="4197350"/>
            <a:ext cx="1450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31765" name="Text Box 45"/>
          <p:cNvSpPr txBox="1">
            <a:spLocks noChangeArrowheads="1"/>
          </p:cNvSpPr>
          <p:nvPr/>
        </p:nvSpPr>
        <p:spPr bwMode="auto">
          <a:xfrm>
            <a:off x="1154113" y="3236913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3300"/>
                </a:solidFill>
                <a:latin typeface="Helvetica" charset="0"/>
              </a:rPr>
              <a:t>10.0.0.1</a:t>
            </a:r>
          </a:p>
        </p:txBody>
      </p:sp>
      <p:sp>
        <p:nvSpPr>
          <p:cNvPr id="31766" name="Text Box 46"/>
          <p:cNvSpPr txBox="1">
            <a:spLocks noChangeArrowheads="1"/>
          </p:cNvSpPr>
          <p:nvPr/>
        </p:nvSpPr>
        <p:spPr bwMode="auto">
          <a:xfrm>
            <a:off x="2613025" y="6040438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3300"/>
                </a:solidFill>
                <a:latin typeface="Helvetica" charset="0"/>
              </a:rPr>
              <a:t>10.0.0.2</a:t>
            </a:r>
          </a:p>
        </p:txBody>
      </p:sp>
      <p:sp>
        <p:nvSpPr>
          <p:cNvPr id="31767" name="Text Box 47"/>
          <p:cNvSpPr txBox="1">
            <a:spLocks noChangeArrowheads="1"/>
          </p:cNvSpPr>
          <p:nvPr/>
        </p:nvSpPr>
        <p:spPr bwMode="auto">
          <a:xfrm>
            <a:off x="6705600" y="2584450"/>
            <a:ext cx="1795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3300"/>
                </a:solidFill>
                <a:latin typeface="Helvetica" charset="0"/>
              </a:rPr>
              <a:t>138.76.29.7</a:t>
            </a:r>
          </a:p>
        </p:txBody>
      </p:sp>
    </p:spTree>
    <p:extLst>
      <p:ext uri="{BB962C8B-B14F-4D97-AF65-F5344CB8AC3E}">
        <p14:creationId xmlns:p14="http://schemas.microsoft.com/office/powerpoint/2010/main" val="160205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Mapping Addresses and Ports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>
                <a:ea typeface="ＭＳ Ｐゴシック" charset="-128"/>
              </a:rPr>
              <a:t>Remap IP addresses and TCP/UDP port numbers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Addresses</a:t>
            </a:r>
            <a:r>
              <a:rPr lang="en-US" altLang="en-US"/>
              <a:t>: between end-host and NAT addresses</a:t>
            </a:r>
          </a:p>
          <a:p>
            <a:pPr lvl="1"/>
            <a:r>
              <a:rPr lang="en-US" altLang="en-US">
                <a:solidFill>
                  <a:srgbClr val="008000"/>
                </a:solidFill>
              </a:rPr>
              <a:t>Port numbers</a:t>
            </a:r>
            <a:r>
              <a:rPr lang="en-US" altLang="en-US"/>
              <a:t>: to ensure each connection is unique</a:t>
            </a:r>
          </a:p>
          <a:p>
            <a:r>
              <a:rPr lang="en-US" altLang="en-US">
                <a:ea typeface="ＭＳ Ｐゴシック" charset="-128"/>
              </a:rPr>
              <a:t>Create table entries as packets arrive</a:t>
            </a:r>
          </a:p>
          <a:p>
            <a:pPr lvl="1"/>
            <a:r>
              <a:rPr lang="en-US" altLang="en-US"/>
              <a:t>Src </a:t>
            </a:r>
            <a:r>
              <a:rPr lang="en-US" altLang="en-US">
                <a:solidFill>
                  <a:srgbClr val="FF0000"/>
                </a:solidFill>
              </a:rPr>
              <a:t>10.0.0.1</a:t>
            </a:r>
            <a:r>
              <a:rPr lang="en-US" altLang="en-US"/>
              <a:t>, Sport </a:t>
            </a:r>
            <a:r>
              <a:rPr lang="en-US" altLang="en-US">
                <a:solidFill>
                  <a:srgbClr val="008000"/>
                </a:solidFill>
              </a:rPr>
              <a:t>1024</a:t>
            </a:r>
            <a:r>
              <a:rPr lang="en-US" altLang="en-US"/>
              <a:t>, Dest 1.2.3.4, Dport 80</a:t>
            </a:r>
          </a:p>
          <a:p>
            <a:pPr lvl="2"/>
            <a:r>
              <a:rPr lang="en-US" altLang="en-US"/>
              <a:t>Map to Src </a:t>
            </a:r>
            <a:r>
              <a:rPr lang="en-US" altLang="en-US">
                <a:solidFill>
                  <a:srgbClr val="FF0000"/>
                </a:solidFill>
              </a:rPr>
              <a:t>138.76.29.7</a:t>
            </a:r>
            <a:r>
              <a:rPr lang="en-US" altLang="en-US"/>
              <a:t>, Sport </a:t>
            </a:r>
            <a:r>
              <a:rPr lang="en-US" altLang="en-US">
                <a:solidFill>
                  <a:srgbClr val="008000"/>
                </a:solidFill>
              </a:rPr>
              <a:t>1024</a:t>
            </a:r>
            <a:r>
              <a:rPr lang="en-US" altLang="en-US"/>
              <a:t>, Dest 1.2.3.4, Dport 80</a:t>
            </a:r>
          </a:p>
          <a:p>
            <a:pPr lvl="1"/>
            <a:r>
              <a:rPr lang="en-US" altLang="en-US"/>
              <a:t>Src </a:t>
            </a:r>
            <a:r>
              <a:rPr lang="en-US" altLang="en-US">
                <a:solidFill>
                  <a:srgbClr val="FF0000"/>
                </a:solidFill>
              </a:rPr>
              <a:t>10.0.0.2</a:t>
            </a:r>
            <a:r>
              <a:rPr lang="en-US" altLang="en-US"/>
              <a:t>, Sport </a:t>
            </a:r>
            <a:r>
              <a:rPr lang="en-US" altLang="en-US">
                <a:solidFill>
                  <a:srgbClr val="008000"/>
                </a:solidFill>
              </a:rPr>
              <a:t>1024</a:t>
            </a:r>
            <a:r>
              <a:rPr lang="en-US" altLang="en-US"/>
              <a:t>, Dest 1.2.3.4, Dport 80</a:t>
            </a:r>
          </a:p>
          <a:p>
            <a:pPr lvl="2"/>
            <a:r>
              <a:rPr lang="en-US" altLang="en-US"/>
              <a:t>Map to Src </a:t>
            </a:r>
            <a:r>
              <a:rPr lang="en-US" altLang="en-US">
                <a:solidFill>
                  <a:srgbClr val="FF0000"/>
                </a:solidFill>
              </a:rPr>
              <a:t>138.76.29.7</a:t>
            </a:r>
            <a:r>
              <a:rPr lang="en-US" altLang="en-US"/>
              <a:t>, Sport </a:t>
            </a:r>
            <a:r>
              <a:rPr lang="en-US" altLang="en-US">
                <a:solidFill>
                  <a:srgbClr val="008000"/>
                </a:solidFill>
              </a:rPr>
              <a:t>1025</a:t>
            </a:r>
            <a:r>
              <a:rPr lang="en-US" altLang="en-US"/>
              <a:t>, Dest 1.2.3.4, Dport 80</a:t>
            </a:r>
          </a:p>
          <a:p>
            <a:r>
              <a:rPr lang="en-US" altLang="en-US">
                <a:ea typeface="ＭＳ Ｐゴシック" charset="-128"/>
              </a:rPr>
              <a:t>Challenges</a:t>
            </a:r>
          </a:p>
          <a:p>
            <a:pPr lvl="1"/>
            <a:r>
              <a:rPr lang="en-US" altLang="en-US"/>
              <a:t>When to remove the entries</a:t>
            </a:r>
          </a:p>
          <a:p>
            <a:pPr lvl="1"/>
            <a:r>
              <a:rPr lang="en-US" altLang="en-US"/>
              <a:t>Running services behind a NAT</a:t>
            </a:r>
          </a:p>
          <a:p>
            <a:pPr lvl="1"/>
            <a:r>
              <a:rPr lang="en-US" altLang="en-US"/>
              <a:t>What if both ends of a connection are behind NATs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B2287D-68AB-C140-8E0D-DA3058009885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87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Traffic Monitoring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C7A0A4-ADC7-9F45-8FA7-E02B8D531D65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68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628650" y="122237"/>
            <a:ext cx="7886700" cy="1325563"/>
          </a:xfrm>
        </p:spPr>
        <p:txBody>
          <a:bodyPr/>
          <a:lstStyle/>
          <a:p>
            <a:r>
              <a:rPr lang="en-US" altLang="en-US"/>
              <a:t>Observing Traffic Passing Through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458200" cy="2209800"/>
          </a:xfrm>
        </p:spPr>
        <p:txBody>
          <a:bodyPr/>
          <a:lstStyle/>
          <a:p>
            <a:r>
              <a:rPr lang="en-US" altLang="en-US" sz="3200">
                <a:ea typeface="ＭＳ Ｐゴシック" charset="-128"/>
              </a:rPr>
              <a:t>Applications of traffic measurement</a:t>
            </a:r>
          </a:p>
          <a:p>
            <a:pPr lvl="1"/>
            <a:r>
              <a:rPr lang="en-US" altLang="en-US" sz="2800"/>
              <a:t>Usage-based billing</a:t>
            </a:r>
          </a:p>
          <a:p>
            <a:pPr lvl="1"/>
            <a:r>
              <a:rPr lang="en-US" altLang="en-US" sz="2800"/>
              <a:t>Network engineering</a:t>
            </a:r>
          </a:p>
          <a:p>
            <a:pPr lvl="1"/>
            <a:r>
              <a:rPr lang="en-US" altLang="en-US" sz="2800"/>
              <a:t>Detecting anomalous traffic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EDB64F-6F5C-BE4D-BDF9-662B2AFD49D8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44" name="Oval 3"/>
          <p:cNvSpPr>
            <a:spLocks noChangeArrowheads="1"/>
          </p:cNvSpPr>
          <p:nvPr/>
        </p:nvSpPr>
        <p:spPr bwMode="auto">
          <a:xfrm>
            <a:off x="4013200" y="2452688"/>
            <a:ext cx="368300" cy="3937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>
            <a:off x="3619500" y="2274888"/>
            <a:ext cx="4445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Line 5"/>
          <p:cNvSpPr>
            <a:spLocks noChangeShapeType="1"/>
          </p:cNvSpPr>
          <p:nvPr/>
        </p:nvSpPr>
        <p:spPr bwMode="auto">
          <a:xfrm flipV="1">
            <a:off x="3606800" y="2794000"/>
            <a:ext cx="482600" cy="230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Line 6"/>
          <p:cNvSpPr>
            <a:spLocks noChangeShapeType="1"/>
          </p:cNvSpPr>
          <p:nvPr/>
        </p:nvSpPr>
        <p:spPr bwMode="auto">
          <a:xfrm flipV="1">
            <a:off x="3149600" y="2667000"/>
            <a:ext cx="8763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Line 7"/>
          <p:cNvSpPr>
            <a:spLocks noChangeShapeType="1"/>
          </p:cNvSpPr>
          <p:nvPr/>
        </p:nvSpPr>
        <p:spPr bwMode="auto">
          <a:xfrm>
            <a:off x="4400550" y="2638425"/>
            <a:ext cx="685800" cy="2857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Line 8"/>
          <p:cNvSpPr>
            <a:spLocks noChangeShapeType="1"/>
          </p:cNvSpPr>
          <p:nvPr/>
        </p:nvSpPr>
        <p:spPr bwMode="auto">
          <a:xfrm>
            <a:off x="4349750" y="2782888"/>
            <a:ext cx="311150" cy="368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Oval 9"/>
          <p:cNvSpPr>
            <a:spLocks noChangeArrowheads="1"/>
          </p:cNvSpPr>
          <p:nvPr/>
        </p:nvSpPr>
        <p:spPr bwMode="auto">
          <a:xfrm>
            <a:off x="5092700" y="2470150"/>
            <a:ext cx="368300" cy="3937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5851" name="Line 10"/>
          <p:cNvSpPr>
            <a:spLocks noChangeShapeType="1"/>
          </p:cNvSpPr>
          <p:nvPr/>
        </p:nvSpPr>
        <p:spPr bwMode="auto">
          <a:xfrm flipV="1">
            <a:off x="5397500" y="2298700"/>
            <a:ext cx="393700" cy="192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Line 11"/>
          <p:cNvSpPr>
            <a:spLocks noChangeShapeType="1"/>
          </p:cNvSpPr>
          <p:nvPr/>
        </p:nvSpPr>
        <p:spPr bwMode="auto">
          <a:xfrm>
            <a:off x="5340350" y="2859088"/>
            <a:ext cx="4445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Oval 12"/>
          <p:cNvSpPr>
            <a:spLocks noChangeArrowheads="1"/>
          </p:cNvSpPr>
          <p:nvPr/>
        </p:nvSpPr>
        <p:spPr bwMode="auto">
          <a:xfrm>
            <a:off x="2768600" y="2470150"/>
            <a:ext cx="368300" cy="3937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5854" name="Line 13"/>
          <p:cNvSpPr>
            <a:spLocks noChangeShapeType="1"/>
          </p:cNvSpPr>
          <p:nvPr/>
        </p:nvSpPr>
        <p:spPr bwMode="auto">
          <a:xfrm flipV="1">
            <a:off x="2476500" y="2832100"/>
            <a:ext cx="393700" cy="192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Line 14"/>
          <p:cNvSpPr>
            <a:spLocks noChangeShapeType="1"/>
          </p:cNvSpPr>
          <p:nvPr/>
        </p:nvSpPr>
        <p:spPr bwMode="auto">
          <a:xfrm>
            <a:off x="2444750" y="2249488"/>
            <a:ext cx="4445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Oval 15"/>
          <p:cNvSpPr>
            <a:spLocks noChangeArrowheads="1"/>
          </p:cNvSpPr>
          <p:nvPr/>
        </p:nvSpPr>
        <p:spPr bwMode="auto">
          <a:xfrm>
            <a:off x="3708400" y="1346200"/>
            <a:ext cx="2540000" cy="2590800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35857" name="Group 16"/>
          <p:cNvGrpSpPr>
            <a:grpSpLocks/>
          </p:cNvGrpSpPr>
          <p:nvPr/>
        </p:nvGrpSpPr>
        <p:grpSpPr bwMode="auto">
          <a:xfrm>
            <a:off x="2032000" y="2622550"/>
            <a:ext cx="508000" cy="88900"/>
            <a:chOff x="1464" y="2109"/>
            <a:chExt cx="320" cy="56"/>
          </a:xfrm>
        </p:grpSpPr>
        <p:sp>
          <p:nvSpPr>
            <p:cNvPr id="35890" name="Oval 17"/>
            <p:cNvSpPr>
              <a:spLocks noChangeArrowheads="1"/>
            </p:cNvSpPr>
            <p:nvPr/>
          </p:nvSpPr>
          <p:spPr bwMode="auto">
            <a:xfrm>
              <a:off x="1728" y="2109"/>
              <a:ext cx="56" cy="5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5891" name="Oval 18"/>
            <p:cNvSpPr>
              <a:spLocks noChangeArrowheads="1"/>
            </p:cNvSpPr>
            <p:nvPr/>
          </p:nvSpPr>
          <p:spPr bwMode="auto">
            <a:xfrm>
              <a:off x="1596" y="2109"/>
              <a:ext cx="56" cy="5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5892" name="Oval 19"/>
            <p:cNvSpPr>
              <a:spLocks noChangeArrowheads="1"/>
            </p:cNvSpPr>
            <p:nvPr/>
          </p:nvSpPr>
          <p:spPr bwMode="auto">
            <a:xfrm>
              <a:off x="1464" y="2109"/>
              <a:ext cx="56" cy="5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35858" name="Group 20"/>
          <p:cNvGrpSpPr>
            <a:grpSpLocks/>
          </p:cNvGrpSpPr>
          <p:nvPr/>
        </p:nvGrpSpPr>
        <p:grpSpPr bwMode="auto">
          <a:xfrm>
            <a:off x="6400800" y="2622550"/>
            <a:ext cx="508000" cy="88900"/>
            <a:chOff x="1464" y="2109"/>
            <a:chExt cx="320" cy="56"/>
          </a:xfrm>
        </p:grpSpPr>
        <p:sp>
          <p:nvSpPr>
            <p:cNvPr id="35887" name="Oval 21"/>
            <p:cNvSpPr>
              <a:spLocks noChangeArrowheads="1"/>
            </p:cNvSpPr>
            <p:nvPr/>
          </p:nvSpPr>
          <p:spPr bwMode="auto">
            <a:xfrm>
              <a:off x="1728" y="2109"/>
              <a:ext cx="56" cy="5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5888" name="Oval 22"/>
            <p:cNvSpPr>
              <a:spLocks noChangeArrowheads="1"/>
            </p:cNvSpPr>
            <p:nvPr/>
          </p:nvSpPr>
          <p:spPr bwMode="auto">
            <a:xfrm>
              <a:off x="1596" y="2109"/>
              <a:ext cx="56" cy="5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5889" name="Oval 23"/>
            <p:cNvSpPr>
              <a:spLocks noChangeArrowheads="1"/>
            </p:cNvSpPr>
            <p:nvPr/>
          </p:nvSpPr>
          <p:spPr bwMode="auto">
            <a:xfrm>
              <a:off x="1464" y="2109"/>
              <a:ext cx="56" cy="5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sp>
        <p:nvSpPr>
          <p:cNvPr id="35859" name="Oval 24"/>
          <p:cNvSpPr>
            <a:spLocks noChangeArrowheads="1"/>
          </p:cNvSpPr>
          <p:nvPr/>
        </p:nvSpPr>
        <p:spPr bwMode="auto">
          <a:xfrm>
            <a:off x="635000" y="1428750"/>
            <a:ext cx="1397000" cy="2476500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5860" name="Rectangle 25"/>
          <p:cNvSpPr>
            <a:spLocks noChangeArrowheads="1"/>
          </p:cNvSpPr>
          <p:nvPr/>
        </p:nvSpPr>
        <p:spPr bwMode="auto">
          <a:xfrm>
            <a:off x="1054100" y="2241550"/>
            <a:ext cx="241300" cy="254000"/>
          </a:xfrm>
          <a:prstGeom prst="rect">
            <a:avLst/>
          </a:prstGeom>
          <a:solidFill>
            <a:srgbClr val="006600"/>
          </a:solidFill>
          <a:ln w="381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5861" name="Line 26"/>
          <p:cNvSpPr>
            <a:spLocks noChangeShapeType="1"/>
          </p:cNvSpPr>
          <p:nvPr/>
        </p:nvSpPr>
        <p:spPr bwMode="auto">
          <a:xfrm>
            <a:off x="1295400" y="2698750"/>
            <a:ext cx="165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2" name="Line 27"/>
          <p:cNvSpPr>
            <a:spLocks noChangeShapeType="1"/>
          </p:cNvSpPr>
          <p:nvPr/>
        </p:nvSpPr>
        <p:spPr bwMode="auto">
          <a:xfrm flipH="1" flipV="1">
            <a:off x="1447800" y="2114550"/>
            <a:ext cx="0" cy="1104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3" name="Line 28"/>
          <p:cNvSpPr>
            <a:spLocks noChangeShapeType="1"/>
          </p:cNvSpPr>
          <p:nvPr/>
        </p:nvSpPr>
        <p:spPr bwMode="auto">
          <a:xfrm>
            <a:off x="1295400" y="2381250"/>
            <a:ext cx="165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Line 29"/>
          <p:cNvSpPr>
            <a:spLocks noChangeShapeType="1"/>
          </p:cNvSpPr>
          <p:nvPr/>
        </p:nvSpPr>
        <p:spPr bwMode="auto">
          <a:xfrm>
            <a:off x="1270000" y="3016250"/>
            <a:ext cx="165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5" name="Line 30"/>
          <p:cNvSpPr>
            <a:spLocks noChangeShapeType="1"/>
          </p:cNvSpPr>
          <p:nvPr/>
        </p:nvSpPr>
        <p:spPr bwMode="auto">
          <a:xfrm>
            <a:off x="1460500" y="2819400"/>
            <a:ext cx="165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6" name="Text Box 31"/>
          <p:cNvSpPr txBox="1">
            <a:spLocks noChangeArrowheads="1"/>
          </p:cNvSpPr>
          <p:nvPr/>
        </p:nvSpPr>
        <p:spPr bwMode="auto">
          <a:xfrm>
            <a:off x="3043238" y="2270125"/>
            <a:ext cx="750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Tahoma" charset="0"/>
              </a:rPr>
              <a:t>input</a:t>
            </a:r>
          </a:p>
        </p:txBody>
      </p:sp>
      <p:sp>
        <p:nvSpPr>
          <p:cNvPr id="35867" name="Text Box 32"/>
          <p:cNvSpPr txBox="1">
            <a:spLocks noChangeArrowheads="1"/>
          </p:cNvSpPr>
          <p:nvPr/>
        </p:nvSpPr>
        <p:spPr bwMode="auto">
          <a:xfrm>
            <a:off x="4278313" y="2219325"/>
            <a:ext cx="915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Tahoma" charset="0"/>
              </a:rPr>
              <a:t>output</a:t>
            </a:r>
          </a:p>
        </p:txBody>
      </p:sp>
      <p:sp>
        <p:nvSpPr>
          <p:cNvPr id="35868" name="Text Box 33"/>
          <p:cNvSpPr txBox="1">
            <a:spLocks noChangeArrowheads="1"/>
          </p:cNvSpPr>
          <p:nvPr/>
        </p:nvSpPr>
        <p:spPr bwMode="auto">
          <a:xfrm>
            <a:off x="688975" y="4022725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Tahoma" charset="0"/>
              </a:rPr>
              <a:t>source AS</a:t>
            </a:r>
          </a:p>
        </p:txBody>
      </p:sp>
      <p:sp>
        <p:nvSpPr>
          <p:cNvPr id="35869" name="Text Box 34"/>
          <p:cNvSpPr txBox="1">
            <a:spLocks noChangeArrowheads="1"/>
          </p:cNvSpPr>
          <p:nvPr/>
        </p:nvSpPr>
        <p:spPr bwMode="auto">
          <a:xfrm>
            <a:off x="836613" y="3159125"/>
            <a:ext cx="9985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Tahoma" charset="0"/>
              </a:rPr>
              <a:t>source 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Tahoma" charset="0"/>
              </a:rPr>
              <a:t>prefix</a:t>
            </a:r>
          </a:p>
        </p:txBody>
      </p:sp>
      <p:sp>
        <p:nvSpPr>
          <p:cNvPr id="35870" name="Text Box 35"/>
          <p:cNvSpPr txBox="1">
            <a:spLocks noChangeArrowheads="1"/>
          </p:cNvSpPr>
          <p:nvPr/>
        </p:nvSpPr>
        <p:spPr bwMode="auto">
          <a:xfrm>
            <a:off x="874713" y="1685925"/>
            <a:ext cx="919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Tahoma" charset="0"/>
              </a:rPr>
              <a:t>source</a:t>
            </a:r>
          </a:p>
        </p:txBody>
      </p:sp>
      <p:sp>
        <p:nvSpPr>
          <p:cNvPr id="35871" name="Oval 36"/>
          <p:cNvSpPr>
            <a:spLocks noChangeArrowheads="1"/>
          </p:cNvSpPr>
          <p:nvPr/>
        </p:nvSpPr>
        <p:spPr bwMode="auto">
          <a:xfrm>
            <a:off x="7137400" y="1428750"/>
            <a:ext cx="1397000" cy="2476500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35872" name="Group 37"/>
          <p:cNvGrpSpPr>
            <a:grpSpLocks/>
          </p:cNvGrpSpPr>
          <p:nvPr/>
        </p:nvGrpSpPr>
        <p:grpSpPr bwMode="auto">
          <a:xfrm flipH="1">
            <a:off x="7556500" y="2114550"/>
            <a:ext cx="571500" cy="1104900"/>
            <a:chOff x="5048" y="1803"/>
            <a:chExt cx="360" cy="696"/>
          </a:xfrm>
        </p:grpSpPr>
        <p:sp>
          <p:nvSpPr>
            <p:cNvPr id="35881" name="Rectangle 38"/>
            <p:cNvSpPr>
              <a:spLocks noChangeArrowheads="1"/>
            </p:cNvSpPr>
            <p:nvPr/>
          </p:nvSpPr>
          <p:spPr bwMode="auto">
            <a:xfrm>
              <a:off x="5048" y="1883"/>
              <a:ext cx="152" cy="160"/>
            </a:xfrm>
            <a:prstGeom prst="rect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5882" name="Line 39"/>
            <p:cNvSpPr>
              <a:spLocks noChangeShapeType="1"/>
            </p:cNvSpPr>
            <p:nvPr/>
          </p:nvSpPr>
          <p:spPr bwMode="auto">
            <a:xfrm>
              <a:off x="5200" y="2171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3" name="Line 40"/>
            <p:cNvSpPr>
              <a:spLocks noChangeShapeType="1"/>
            </p:cNvSpPr>
            <p:nvPr/>
          </p:nvSpPr>
          <p:spPr bwMode="auto">
            <a:xfrm flipH="1" flipV="1">
              <a:off x="5296" y="1803"/>
              <a:ext cx="0" cy="6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4" name="Line 41"/>
            <p:cNvSpPr>
              <a:spLocks noChangeShapeType="1"/>
            </p:cNvSpPr>
            <p:nvPr/>
          </p:nvSpPr>
          <p:spPr bwMode="auto">
            <a:xfrm>
              <a:off x="5200" y="1971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5" name="Line 42"/>
            <p:cNvSpPr>
              <a:spLocks noChangeShapeType="1"/>
            </p:cNvSpPr>
            <p:nvPr/>
          </p:nvSpPr>
          <p:spPr bwMode="auto">
            <a:xfrm>
              <a:off x="5184" y="2371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6" name="Line 43"/>
            <p:cNvSpPr>
              <a:spLocks noChangeShapeType="1"/>
            </p:cNvSpPr>
            <p:nvPr/>
          </p:nvSpPr>
          <p:spPr bwMode="auto">
            <a:xfrm>
              <a:off x="5304" y="2247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73" name="Text Box 44"/>
          <p:cNvSpPr txBox="1">
            <a:spLocks noChangeArrowheads="1"/>
          </p:cNvSpPr>
          <p:nvPr/>
        </p:nvSpPr>
        <p:spPr bwMode="auto">
          <a:xfrm>
            <a:off x="7323138" y="4022725"/>
            <a:ext cx="102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Tahoma" charset="0"/>
              </a:rPr>
              <a:t>dest AS</a:t>
            </a:r>
          </a:p>
        </p:txBody>
      </p:sp>
      <p:sp>
        <p:nvSpPr>
          <p:cNvPr id="35874" name="Text Box 45"/>
          <p:cNvSpPr txBox="1">
            <a:spLocks noChangeArrowheads="1"/>
          </p:cNvSpPr>
          <p:nvPr/>
        </p:nvSpPr>
        <p:spPr bwMode="auto">
          <a:xfrm>
            <a:off x="7431088" y="3159125"/>
            <a:ext cx="8143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Tahoma" charset="0"/>
              </a:rPr>
              <a:t>dest 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Tahoma" charset="0"/>
              </a:rPr>
              <a:t>prefix</a:t>
            </a:r>
          </a:p>
        </p:txBody>
      </p:sp>
      <p:sp>
        <p:nvSpPr>
          <p:cNvPr id="35875" name="Text Box 46"/>
          <p:cNvSpPr txBox="1">
            <a:spLocks noChangeArrowheads="1"/>
          </p:cNvSpPr>
          <p:nvPr/>
        </p:nvSpPr>
        <p:spPr bwMode="auto">
          <a:xfrm>
            <a:off x="7508875" y="1685925"/>
            <a:ext cx="655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Tahoma" charset="0"/>
              </a:rPr>
              <a:t>dest</a:t>
            </a:r>
          </a:p>
        </p:txBody>
      </p:sp>
      <p:sp>
        <p:nvSpPr>
          <p:cNvPr id="35876" name="Freeform 47"/>
          <p:cNvSpPr>
            <a:spLocks/>
          </p:cNvSpPr>
          <p:nvPr/>
        </p:nvSpPr>
        <p:spPr bwMode="auto">
          <a:xfrm flipV="1">
            <a:off x="1498600" y="2127250"/>
            <a:ext cx="6096000" cy="46038"/>
          </a:xfrm>
          <a:custGeom>
            <a:avLst/>
            <a:gdLst>
              <a:gd name="T0" fmla="*/ 0 w 4552"/>
              <a:gd name="T1" fmla="*/ 0 h 1"/>
              <a:gd name="T2" fmla="*/ 2147483646 w 4552"/>
              <a:gd name="T3" fmla="*/ 0 h 1"/>
              <a:gd name="T4" fmla="*/ 0 60000 65536"/>
              <a:gd name="T5" fmla="*/ 0 60000 65536"/>
              <a:gd name="T6" fmla="*/ 0 w 4552"/>
              <a:gd name="T7" fmla="*/ 0 h 1"/>
              <a:gd name="T8" fmla="*/ 4552 w 455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552" h="1">
                <a:moveTo>
                  <a:pt x="0" y="0"/>
                </a:moveTo>
                <a:cubicBezTo>
                  <a:pt x="0" y="0"/>
                  <a:pt x="2276" y="0"/>
                  <a:pt x="4552" y="0"/>
                </a:cubicBezTo>
              </a:path>
            </a:pathLst>
          </a:custGeom>
          <a:noFill/>
          <a:ln w="3810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7" name="Rectangle 48"/>
          <p:cNvSpPr>
            <a:spLocks noChangeArrowheads="1"/>
          </p:cNvSpPr>
          <p:nvPr/>
        </p:nvSpPr>
        <p:spPr bwMode="auto">
          <a:xfrm>
            <a:off x="3276600" y="2782888"/>
            <a:ext cx="127000" cy="88900"/>
          </a:xfrm>
          <a:prstGeom prst="rect">
            <a:avLst/>
          </a:prstGeom>
          <a:solidFill>
            <a:srgbClr val="006600"/>
          </a:solidFill>
          <a:ln w="381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5878" name="Rectangle 49"/>
          <p:cNvSpPr>
            <a:spLocks noChangeArrowheads="1"/>
          </p:cNvSpPr>
          <p:nvPr/>
        </p:nvSpPr>
        <p:spPr bwMode="auto">
          <a:xfrm>
            <a:off x="3492500" y="2782888"/>
            <a:ext cx="127000" cy="88900"/>
          </a:xfrm>
          <a:prstGeom prst="rect">
            <a:avLst/>
          </a:prstGeom>
          <a:solidFill>
            <a:srgbClr val="006600"/>
          </a:solidFill>
          <a:ln w="381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5879" name="Rectangle 50"/>
          <p:cNvSpPr>
            <a:spLocks noChangeArrowheads="1"/>
          </p:cNvSpPr>
          <p:nvPr/>
        </p:nvSpPr>
        <p:spPr bwMode="auto">
          <a:xfrm>
            <a:off x="4610100" y="2768600"/>
            <a:ext cx="127000" cy="88900"/>
          </a:xfrm>
          <a:prstGeom prst="rect">
            <a:avLst/>
          </a:prstGeom>
          <a:solidFill>
            <a:srgbClr val="006600"/>
          </a:solidFill>
          <a:ln w="381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5880" name="Text Box 51"/>
          <p:cNvSpPr txBox="1">
            <a:spLocks noChangeArrowheads="1"/>
          </p:cNvSpPr>
          <p:nvPr/>
        </p:nvSpPr>
        <p:spPr bwMode="auto">
          <a:xfrm>
            <a:off x="4051300" y="4021138"/>
            <a:ext cx="196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Tahoma" charset="0"/>
              </a:rPr>
              <a:t>intermediate AS</a:t>
            </a:r>
          </a:p>
        </p:txBody>
      </p:sp>
    </p:spTree>
    <p:extLst>
      <p:ext uri="{BB962C8B-B14F-4D97-AF65-F5344CB8AC3E}">
        <p14:creationId xmlns:p14="http://schemas.microsoft.com/office/powerpoint/2010/main" val="24745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Passive Traffic Monitoring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>
                <a:ea typeface="ＭＳ Ｐゴシック" charset="-128"/>
              </a:rPr>
              <a:t>Counting the traffic</a:t>
            </a:r>
          </a:p>
          <a:p>
            <a:pPr lvl="1"/>
            <a:r>
              <a:rPr lang="en-US" altLang="en-US"/>
              <a:t>Match based on fields in the packet header</a:t>
            </a:r>
          </a:p>
          <a:p>
            <a:pPr lvl="1"/>
            <a:r>
              <a:rPr lang="en-US" altLang="en-US"/>
              <a:t>… and update a counter of #bytes and #packets</a:t>
            </a:r>
          </a:p>
          <a:p>
            <a:r>
              <a:rPr lang="en-US" altLang="en-US">
                <a:ea typeface="ＭＳ Ｐゴシック" charset="-128"/>
              </a:rPr>
              <a:t>Examples</a:t>
            </a:r>
          </a:p>
          <a:p>
            <a:pPr lvl="1"/>
            <a:r>
              <a:rPr lang="en-US" altLang="en-US"/>
              <a:t>Link</a:t>
            </a:r>
          </a:p>
          <a:p>
            <a:pPr lvl="1"/>
            <a:r>
              <a:rPr lang="en-US" altLang="en-US"/>
              <a:t>IP prefixes</a:t>
            </a:r>
          </a:p>
          <a:p>
            <a:pPr lvl="1"/>
            <a:r>
              <a:rPr lang="en-US" altLang="en-US"/>
              <a:t>TCP/UDP ports</a:t>
            </a:r>
          </a:p>
          <a:p>
            <a:pPr lvl="1"/>
            <a:r>
              <a:rPr lang="en-US" altLang="en-US"/>
              <a:t>Individual </a:t>
            </a:r>
            <a:r>
              <a:rPr lang="ja-JP" altLang="en-US"/>
              <a:t>“</a:t>
            </a:r>
            <a:r>
              <a:rPr lang="en-US" altLang="ja-JP"/>
              <a:t>flows</a:t>
            </a:r>
            <a:r>
              <a:rPr lang="ja-JP" altLang="en-US"/>
              <a:t>”</a:t>
            </a:r>
            <a:endParaRPr lang="en-US" altLang="ja-JP"/>
          </a:p>
          <a:p>
            <a:r>
              <a:rPr lang="en-US" altLang="en-US">
                <a:ea typeface="ＭＳ Ｐゴシック" charset="-128"/>
              </a:rPr>
              <a:t>Challenges</a:t>
            </a:r>
          </a:p>
          <a:p>
            <a:pPr lvl="1"/>
            <a:r>
              <a:rPr lang="en-US" altLang="en-US"/>
              <a:t>Identify traffic aggregates in advance vs. reactively</a:t>
            </a:r>
          </a:p>
          <a:p>
            <a:pPr lvl="1"/>
            <a:r>
              <a:rPr lang="en-US" altLang="en-US"/>
              <a:t>Summarizing other information (e.g., time, TCP flags)</a:t>
            </a:r>
          </a:p>
          <a:p>
            <a:pPr lvl="1"/>
            <a:r>
              <a:rPr lang="en-US" altLang="en-US"/>
              <a:t>Not knowing if you see all packets in a connection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2AF337-D565-BB4E-9920-DD19715A2623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563419"/>
              </p:ext>
            </p:extLst>
          </p:nvPr>
        </p:nvGraphicFramePr>
        <p:xfrm>
          <a:off x="4038600" y="3048000"/>
          <a:ext cx="3733800" cy="1828800"/>
        </p:xfrm>
        <a:graphic>
          <a:graphicData uri="http://schemas.openxmlformats.org/drawingml/2006/table">
            <a:tbl>
              <a:tblPr/>
              <a:tblGrid>
                <a:gridCol w="1382713"/>
                <a:gridCol w="1208087"/>
                <a:gridCol w="1143000"/>
              </a:tblGrid>
              <a:tr h="2635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Dest Prefix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#Packets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#Bytes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1.2.3.0/24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7CB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7.8.0.0/16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CE7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8.0.0.0/8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85020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7CB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7.7.6.0/23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CE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80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Resource Allocation: Buffering, Scheduling, Shaping, and Marking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73D68D-9E9F-2640-BC3B-9D047C09523E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2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Buffering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628650" y="1439862"/>
            <a:ext cx="7886700" cy="4351338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Drop-tail FIFO queue</a:t>
            </a:r>
          </a:p>
          <a:p>
            <a:pPr lvl="1"/>
            <a:r>
              <a:rPr lang="en-US" altLang="en-US" dirty="0"/>
              <a:t>Packets served in the order they arrive</a:t>
            </a:r>
          </a:p>
          <a:p>
            <a:pPr lvl="1"/>
            <a:r>
              <a:rPr lang="en-US" altLang="en-US" dirty="0"/>
              <a:t>… and dropped if queue is full</a:t>
            </a:r>
          </a:p>
          <a:p>
            <a:r>
              <a:rPr lang="en-US" altLang="en-US" dirty="0">
                <a:ea typeface="ＭＳ Ｐゴシック" charset="-128"/>
              </a:rPr>
              <a:t>Random Early Detection (RED)</a:t>
            </a:r>
          </a:p>
          <a:p>
            <a:pPr lvl="1"/>
            <a:r>
              <a:rPr lang="en-US" altLang="en-US" dirty="0"/>
              <a:t>When the buffer is nearly full</a:t>
            </a:r>
          </a:p>
          <a:p>
            <a:pPr lvl="1"/>
            <a:r>
              <a:rPr lang="en-US" altLang="en-US" dirty="0"/>
              <a:t>… drop or mark some packets to signal congestion</a:t>
            </a:r>
          </a:p>
          <a:p>
            <a:r>
              <a:rPr lang="en-US" altLang="en-US" dirty="0">
                <a:ea typeface="ＭＳ Ｐゴシック" charset="-128"/>
              </a:rPr>
              <a:t>Multiple classes of traffic</a:t>
            </a:r>
          </a:p>
          <a:p>
            <a:pPr lvl="1"/>
            <a:r>
              <a:rPr lang="en-US" altLang="en-US" dirty="0"/>
              <a:t>Separate FIFO queue for each flow or traffic class</a:t>
            </a:r>
          </a:p>
          <a:p>
            <a:pPr lvl="1"/>
            <a:r>
              <a:rPr lang="en-US" altLang="en-US" dirty="0"/>
              <a:t>… with a link scheduler to arbitrate between them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DA7B8D-556C-2746-83B2-35015F1393E6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8916" name="Line 11"/>
          <p:cNvSpPr>
            <a:spLocks noChangeShapeType="1"/>
          </p:cNvSpPr>
          <p:nvPr/>
        </p:nvSpPr>
        <p:spPr bwMode="auto">
          <a:xfrm>
            <a:off x="6553200" y="1978025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Line 12"/>
          <p:cNvSpPr>
            <a:spLocks noChangeShapeType="1"/>
          </p:cNvSpPr>
          <p:nvPr/>
        </p:nvSpPr>
        <p:spPr bwMode="auto">
          <a:xfrm>
            <a:off x="6553200" y="2359025"/>
            <a:ext cx="19431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13"/>
          <p:cNvSpPr>
            <a:spLocks noChangeArrowheads="1"/>
          </p:cNvSpPr>
          <p:nvPr/>
        </p:nvSpPr>
        <p:spPr bwMode="auto">
          <a:xfrm>
            <a:off x="8226425" y="1978025"/>
            <a:ext cx="307975" cy="384175"/>
          </a:xfrm>
          <a:prstGeom prst="rect">
            <a:avLst/>
          </a:prstGeom>
          <a:solidFill>
            <a:srgbClr val="FF33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8919" name="Rectangle 14"/>
          <p:cNvSpPr>
            <a:spLocks noChangeArrowheads="1"/>
          </p:cNvSpPr>
          <p:nvPr/>
        </p:nvSpPr>
        <p:spPr bwMode="auto">
          <a:xfrm>
            <a:off x="7920038" y="1978025"/>
            <a:ext cx="307975" cy="384175"/>
          </a:xfrm>
          <a:prstGeom prst="rect">
            <a:avLst/>
          </a:prstGeom>
          <a:solidFill>
            <a:srgbClr val="FF33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8920" name="Rectangle 15"/>
          <p:cNvSpPr>
            <a:spLocks noChangeArrowheads="1"/>
          </p:cNvSpPr>
          <p:nvPr/>
        </p:nvSpPr>
        <p:spPr bwMode="auto">
          <a:xfrm>
            <a:off x="7612063" y="1978025"/>
            <a:ext cx="307975" cy="384175"/>
          </a:xfrm>
          <a:prstGeom prst="rect">
            <a:avLst/>
          </a:prstGeom>
          <a:solidFill>
            <a:srgbClr val="FF33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8921" name="Line 17"/>
          <p:cNvSpPr>
            <a:spLocks noChangeShapeType="1"/>
          </p:cNvSpPr>
          <p:nvPr/>
        </p:nvSpPr>
        <p:spPr bwMode="auto">
          <a:xfrm>
            <a:off x="6400800" y="2133600"/>
            <a:ext cx="914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4"/>
          <p:cNvSpPr>
            <a:spLocks noChangeShapeType="1"/>
          </p:cNvSpPr>
          <p:nvPr/>
        </p:nvSpPr>
        <p:spPr bwMode="auto">
          <a:xfrm>
            <a:off x="2574925" y="6216650"/>
            <a:ext cx="2535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Line 5"/>
          <p:cNvSpPr>
            <a:spLocks noChangeShapeType="1"/>
          </p:cNvSpPr>
          <p:nvPr/>
        </p:nvSpPr>
        <p:spPr bwMode="auto">
          <a:xfrm>
            <a:off x="2536825" y="6600825"/>
            <a:ext cx="2535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Rectangle 6"/>
          <p:cNvSpPr>
            <a:spLocks noChangeArrowheads="1"/>
          </p:cNvSpPr>
          <p:nvPr/>
        </p:nvSpPr>
        <p:spPr bwMode="auto">
          <a:xfrm>
            <a:off x="4802188" y="6216650"/>
            <a:ext cx="307975" cy="384175"/>
          </a:xfrm>
          <a:prstGeom prst="rect">
            <a:avLst/>
          </a:prstGeom>
          <a:solidFill>
            <a:srgbClr val="3399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8925" name="Rectangle 7"/>
          <p:cNvSpPr>
            <a:spLocks noChangeArrowheads="1"/>
          </p:cNvSpPr>
          <p:nvPr/>
        </p:nvSpPr>
        <p:spPr bwMode="auto">
          <a:xfrm>
            <a:off x="4495800" y="6216650"/>
            <a:ext cx="307975" cy="384175"/>
          </a:xfrm>
          <a:prstGeom prst="rect">
            <a:avLst/>
          </a:prstGeom>
          <a:solidFill>
            <a:srgbClr val="3399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8926" name="Rectangle 8"/>
          <p:cNvSpPr>
            <a:spLocks noChangeArrowheads="1"/>
          </p:cNvSpPr>
          <p:nvPr/>
        </p:nvSpPr>
        <p:spPr bwMode="auto">
          <a:xfrm>
            <a:off x="4187825" y="6216650"/>
            <a:ext cx="307975" cy="384175"/>
          </a:xfrm>
          <a:prstGeom prst="rect">
            <a:avLst/>
          </a:prstGeom>
          <a:solidFill>
            <a:srgbClr val="3399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8927" name="Rectangle 9"/>
          <p:cNvSpPr>
            <a:spLocks noChangeArrowheads="1"/>
          </p:cNvSpPr>
          <p:nvPr/>
        </p:nvSpPr>
        <p:spPr bwMode="auto">
          <a:xfrm>
            <a:off x="3879850" y="6216650"/>
            <a:ext cx="307975" cy="384175"/>
          </a:xfrm>
          <a:prstGeom prst="rect">
            <a:avLst/>
          </a:prstGeom>
          <a:solidFill>
            <a:srgbClr val="3399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8928" name="Rectangle 10"/>
          <p:cNvSpPr>
            <a:spLocks noChangeArrowheads="1"/>
          </p:cNvSpPr>
          <p:nvPr/>
        </p:nvSpPr>
        <p:spPr bwMode="auto">
          <a:xfrm>
            <a:off x="3573463" y="6216650"/>
            <a:ext cx="307975" cy="384175"/>
          </a:xfrm>
          <a:prstGeom prst="rect">
            <a:avLst/>
          </a:prstGeom>
          <a:solidFill>
            <a:srgbClr val="3399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8929" name="Line 11"/>
          <p:cNvSpPr>
            <a:spLocks noChangeShapeType="1"/>
          </p:cNvSpPr>
          <p:nvPr/>
        </p:nvSpPr>
        <p:spPr bwMode="auto">
          <a:xfrm>
            <a:off x="2574925" y="5486400"/>
            <a:ext cx="2535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Line 12"/>
          <p:cNvSpPr>
            <a:spLocks noChangeShapeType="1"/>
          </p:cNvSpPr>
          <p:nvPr/>
        </p:nvSpPr>
        <p:spPr bwMode="auto">
          <a:xfrm>
            <a:off x="2536825" y="5870575"/>
            <a:ext cx="2535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1" name="Rectangle 13"/>
          <p:cNvSpPr>
            <a:spLocks noChangeArrowheads="1"/>
          </p:cNvSpPr>
          <p:nvPr/>
        </p:nvSpPr>
        <p:spPr bwMode="auto">
          <a:xfrm>
            <a:off x="4802188" y="5486400"/>
            <a:ext cx="307975" cy="384175"/>
          </a:xfrm>
          <a:prstGeom prst="rect">
            <a:avLst/>
          </a:prstGeom>
          <a:solidFill>
            <a:srgbClr val="FF33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8932" name="Rectangle 14"/>
          <p:cNvSpPr>
            <a:spLocks noChangeArrowheads="1"/>
          </p:cNvSpPr>
          <p:nvPr/>
        </p:nvSpPr>
        <p:spPr bwMode="auto">
          <a:xfrm>
            <a:off x="4495800" y="5486400"/>
            <a:ext cx="307975" cy="384175"/>
          </a:xfrm>
          <a:prstGeom prst="rect">
            <a:avLst/>
          </a:prstGeom>
          <a:solidFill>
            <a:srgbClr val="FF33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8933" name="Rectangle 15"/>
          <p:cNvSpPr>
            <a:spLocks noChangeArrowheads="1"/>
          </p:cNvSpPr>
          <p:nvPr/>
        </p:nvSpPr>
        <p:spPr bwMode="auto">
          <a:xfrm>
            <a:off x="4187825" y="5486400"/>
            <a:ext cx="307975" cy="384175"/>
          </a:xfrm>
          <a:prstGeom prst="rect">
            <a:avLst/>
          </a:prstGeom>
          <a:solidFill>
            <a:srgbClr val="FF33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8934" name="Oval 16"/>
          <p:cNvSpPr>
            <a:spLocks noChangeArrowheads="1"/>
          </p:cNvSpPr>
          <p:nvPr/>
        </p:nvSpPr>
        <p:spPr bwMode="auto">
          <a:xfrm>
            <a:off x="5724525" y="5756275"/>
            <a:ext cx="614363" cy="53657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8935" name="Line 17"/>
          <p:cNvSpPr>
            <a:spLocks noChangeShapeType="1"/>
          </p:cNvSpPr>
          <p:nvPr/>
        </p:nvSpPr>
        <p:spPr bwMode="auto">
          <a:xfrm>
            <a:off x="5148263" y="5640388"/>
            <a:ext cx="614362" cy="3079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6" name="Line 18"/>
          <p:cNvSpPr>
            <a:spLocks noChangeShapeType="1"/>
          </p:cNvSpPr>
          <p:nvPr/>
        </p:nvSpPr>
        <p:spPr bwMode="auto">
          <a:xfrm flipV="1">
            <a:off x="5148263" y="6140450"/>
            <a:ext cx="576262" cy="268288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7" name="Line 19"/>
          <p:cNvSpPr>
            <a:spLocks noChangeShapeType="1"/>
          </p:cNvSpPr>
          <p:nvPr/>
        </p:nvSpPr>
        <p:spPr bwMode="auto">
          <a:xfrm>
            <a:off x="6300788" y="5986463"/>
            <a:ext cx="1228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9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 Scheduling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458200" cy="4191000"/>
          </a:xfrm>
        </p:spPr>
        <p:txBody>
          <a:bodyPr/>
          <a:lstStyle/>
          <a:p>
            <a:pPr>
              <a:buFontTx/>
              <a:buNone/>
            </a:pPr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Strict priority</a:t>
            </a:r>
          </a:p>
          <a:p>
            <a:pPr lvl="1"/>
            <a:r>
              <a:rPr lang="en-US" altLang="en-US"/>
              <a:t>Assign an explicit rank to the queues</a:t>
            </a:r>
          </a:p>
          <a:p>
            <a:pPr lvl="1"/>
            <a:r>
              <a:rPr lang="en-US" altLang="en-US"/>
              <a:t>… and serve the highest-priority backlogged queue</a:t>
            </a:r>
          </a:p>
          <a:p>
            <a:r>
              <a:rPr lang="en-US" altLang="en-US">
                <a:ea typeface="ＭＳ Ｐゴシック" charset="-128"/>
              </a:rPr>
              <a:t>Weighted fair scheduling</a:t>
            </a:r>
          </a:p>
          <a:p>
            <a:pPr lvl="1"/>
            <a:r>
              <a:rPr lang="en-US" altLang="en-US"/>
              <a:t>Interleave packets from different queues</a:t>
            </a:r>
          </a:p>
          <a:p>
            <a:pPr lvl="1"/>
            <a:r>
              <a:rPr lang="en-US" altLang="en-US"/>
              <a:t>…in proportion to weights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D91EC4-7F04-1349-9515-47C2E17FC5C7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2425700" y="2254250"/>
            <a:ext cx="2535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2387600" y="2638425"/>
            <a:ext cx="2535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4652963" y="2254250"/>
            <a:ext cx="307975" cy="384175"/>
          </a:xfrm>
          <a:prstGeom prst="rect">
            <a:avLst/>
          </a:prstGeom>
          <a:solidFill>
            <a:srgbClr val="3399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4346575" y="2254250"/>
            <a:ext cx="307975" cy="384175"/>
          </a:xfrm>
          <a:prstGeom prst="rect">
            <a:avLst/>
          </a:prstGeom>
          <a:solidFill>
            <a:srgbClr val="3399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4038600" y="2254250"/>
            <a:ext cx="307975" cy="384175"/>
          </a:xfrm>
          <a:prstGeom prst="rect">
            <a:avLst/>
          </a:prstGeom>
          <a:solidFill>
            <a:srgbClr val="3399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3730625" y="2254250"/>
            <a:ext cx="307975" cy="384175"/>
          </a:xfrm>
          <a:prstGeom prst="rect">
            <a:avLst/>
          </a:prstGeom>
          <a:solidFill>
            <a:srgbClr val="3399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3424238" y="2254250"/>
            <a:ext cx="307975" cy="384175"/>
          </a:xfrm>
          <a:prstGeom prst="rect">
            <a:avLst/>
          </a:prstGeom>
          <a:solidFill>
            <a:srgbClr val="3399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2425700" y="1524000"/>
            <a:ext cx="2535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2387600" y="1908175"/>
            <a:ext cx="2535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4652963" y="1524000"/>
            <a:ext cx="307975" cy="384175"/>
          </a:xfrm>
          <a:prstGeom prst="rect">
            <a:avLst/>
          </a:prstGeom>
          <a:solidFill>
            <a:srgbClr val="FF33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4346575" y="1524000"/>
            <a:ext cx="307975" cy="384175"/>
          </a:xfrm>
          <a:prstGeom prst="rect">
            <a:avLst/>
          </a:prstGeom>
          <a:solidFill>
            <a:srgbClr val="FF33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4038600" y="1524000"/>
            <a:ext cx="307975" cy="384175"/>
          </a:xfrm>
          <a:prstGeom prst="rect">
            <a:avLst/>
          </a:prstGeom>
          <a:solidFill>
            <a:srgbClr val="FF33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9952" name="Oval 16"/>
          <p:cNvSpPr>
            <a:spLocks noChangeArrowheads="1"/>
          </p:cNvSpPr>
          <p:nvPr/>
        </p:nvSpPr>
        <p:spPr bwMode="auto">
          <a:xfrm>
            <a:off x="5575300" y="1793875"/>
            <a:ext cx="614363" cy="53657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4999038" y="1677988"/>
            <a:ext cx="614362" cy="3079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 flipV="1">
            <a:off x="4999038" y="2178050"/>
            <a:ext cx="576262" cy="268288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>
            <a:off x="6151563" y="2024063"/>
            <a:ext cx="1228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56" name="Group 33"/>
          <p:cNvGrpSpPr>
            <a:grpSpLocks/>
          </p:cNvGrpSpPr>
          <p:nvPr/>
        </p:nvGrpSpPr>
        <p:grpSpPr bwMode="auto">
          <a:xfrm>
            <a:off x="1371600" y="5638800"/>
            <a:ext cx="6578600" cy="1011238"/>
            <a:chOff x="1422400" y="5486400"/>
            <a:chExt cx="6529388" cy="1407650"/>
          </a:xfrm>
        </p:grpSpPr>
        <p:sp>
          <p:nvSpPr>
            <p:cNvPr id="39957" name="Rectangle 4"/>
            <p:cNvSpPr>
              <a:spLocks noChangeArrowheads="1"/>
            </p:cNvSpPr>
            <p:nvPr/>
          </p:nvSpPr>
          <p:spPr bwMode="auto">
            <a:xfrm>
              <a:off x="1422400" y="5486400"/>
              <a:ext cx="538163" cy="728663"/>
            </a:xfrm>
            <a:prstGeom prst="rect">
              <a:avLst/>
            </a:prstGeom>
            <a:solidFill>
              <a:srgbClr val="FF33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9958" name="Rectangle 5"/>
            <p:cNvSpPr>
              <a:spLocks noChangeArrowheads="1"/>
            </p:cNvSpPr>
            <p:nvPr/>
          </p:nvSpPr>
          <p:spPr bwMode="auto">
            <a:xfrm>
              <a:off x="1922463" y="5486400"/>
              <a:ext cx="538162" cy="728663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9959" name="Rectangle 6"/>
            <p:cNvSpPr>
              <a:spLocks noChangeArrowheads="1"/>
            </p:cNvSpPr>
            <p:nvPr/>
          </p:nvSpPr>
          <p:spPr bwMode="auto">
            <a:xfrm>
              <a:off x="3035300" y="5486400"/>
              <a:ext cx="538163" cy="728663"/>
            </a:xfrm>
            <a:prstGeom prst="rect">
              <a:avLst/>
            </a:prstGeom>
            <a:solidFill>
              <a:srgbClr val="00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9960" name="Rectangle 7"/>
            <p:cNvSpPr>
              <a:spLocks noChangeArrowheads="1"/>
            </p:cNvSpPr>
            <p:nvPr/>
          </p:nvSpPr>
          <p:spPr bwMode="auto">
            <a:xfrm>
              <a:off x="2497138" y="5486400"/>
              <a:ext cx="538162" cy="728663"/>
            </a:xfrm>
            <a:prstGeom prst="rect">
              <a:avLst/>
            </a:prstGeom>
            <a:solidFill>
              <a:srgbClr val="FF33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9961" name="Rectangle 8"/>
            <p:cNvSpPr>
              <a:spLocks noChangeArrowheads="1"/>
            </p:cNvSpPr>
            <p:nvPr/>
          </p:nvSpPr>
          <p:spPr bwMode="auto">
            <a:xfrm>
              <a:off x="3611563" y="5486400"/>
              <a:ext cx="538162" cy="728663"/>
            </a:xfrm>
            <a:prstGeom prst="rect">
              <a:avLst/>
            </a:prstGeom>
            <a:solidFill>
              <a:srgbClr val="FF33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9962" name="Rectangle 9"/>
            <p:cNvSpPr>
              <a:spLocks noChangeArrowheads="1"/>
            </p:cNvSpPr>
            <p:nvPr/>
          </p:nvSpPr>
          <p:spPr bwMode="auto">
            <a:xfrm>
              <a:off x="4111625" y="5486400"/>
              <a:ext cx="538163" cy="728663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9963" name="Rectangle 10"/>
            <p:cNvSpPr>
              <a:spLocks noChangeArrowheads="1"/>
            </p:cNvSpPr>
            <p:nvPr/>
          </p:nvSpPr>
          <p:spPr bwMode="auto">
            <a:xfrm>
              <a:off x="5224463" y="5486400"/>
              <a:ext cx="538162" cy="728663"/>
            </a:xfrm>
            <a:prstGeom prst="rect">
              <a:avLst/>
            </a:prstGeom>
            <a:solidFill>
              <a:srgbClr val="00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9964" name="Rectangle 11"/>
            <p:cNvSpPr>
              <a:spLocks noChangeArrowheads="1"/>
            </p:cNvSpPr>
            <p:nvPr/>
          </p:nvSpPr>
          <p:spPr bwMode="auto">
            <a:xfrm>
              <a:off x="4686300" y="5486400"/>
              <a:ext cx="538163" cy="728663"/>
            </a:xfrm>
            <a:prstGeom prst="rect">
              <a:avLst/>
            </a:prstGeom>
            <a:solidFill>
              <a:srgbClr val="FF33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9965" name="Rectangle 12"/>
            <p:cNvSpPr>
              <a:spLocks noChangeArrowheads="1"/>
            </p:cNvSpPr>
            <p:nvPr/>
          </p:nvSpPr>
          <p:spPr bwMode="auto">
            <a:xfrm>
              <a:off x="5800725" y="5486400"/>
              <a:ext cx="538163" cy="728663"/>
            </a:xfrm>
            <a:prstGeom prst="rect">
              <a:avLst/>
            </a:prstGeom>
            <a:solidFill>
              <a:srgbClr val="FF33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9966" name="Rectangle 13"/>
            <p:cNvSpPr>
              <a:spLocks noChangeArrowheads="1"/>
            </p:cNvSpPr>
            <p:nvPr/>
          </p:nvSpPr>
          <p:spPr bwMode="auto">
            <a:xfrm>
              <a:off x="6300788" y="5486400"/>
              <a:ext cx="538162" cy="728663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9967" name="Rectangle 14"/>
            <p:cNvSpPr>
              <a:spLocks noChangeArrowheads="1"/>
            </p:cNvSpPr>
            <p:nvPr/>
          </p:nvSpPr>
          <p:spPr bwMode="auto">
            <a:xfrm>
              <a:off x="7413625" y="5486400"/>
              <a:ext cx="538163" cy="728663"/>
            </a:xfrm>
            <a:prstGeom prst="rect">
              <a:avLst/>
            </a:prstGeom>
            <a:solidFill>
              <a:srgbClr val="00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9968" name="Rectangle 15"/>
            <p:cNvSpPr>
              <a:spLocks noChangeArrowheads="1"/>
            </p:cNvSpPr>
            <p:nvPr/>
          </p:nvSpPr>
          <p:spPr bwMode="auto">
            <a:xfrm>
              <a:off x="6875463" y="5486400"/>
              <a:ext cx="538162" cy="728663"/>
            </a:xfrm>
            <a:prstGeom prst="rect">
              <a:avLst/>
            </a:prstGeom>
            <a:solidFill>
              <a:srgbClr val="FF33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9969" name="Text Box 16"/>
            <p:cNvSpPr txBox="1">
              <a:spLocks noChangeArrowheads="1"/>
            </p:cNvSpPr>
            <p:nvPr/>
          </p:nvSpPr>
          <p:spPr bwMode="auto">
            <a:xfrm>
              <a:off x="2084388" y="6337300"/>
              <a:ext cx="5253037" cy="55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F3300"/>
                  </a:solidFill>
                  <a:latin typeface="Helvetica" charset="0"/>
                </a:rPr>
                <a:t>50% red</a:t>
              </a:r>
              <a:r>
                <a:rPr lang="en-US" altLang="en-US" sz="2000">
                  <a:solidFill>
                    <a:schemeClr val="tx1"/>
                  </a:solidFill>
                  <a:latin typeface="Helvetica" charset="0"/>
                </a:rPr>
                <a:t>, </a:t>
              </a:r>
              <a:r>
                <a:rPr lang="en-US" altLang="en-US" sz="2000">
                  <a:latin typeface="Helvetica" charset="0"/>
                </a:rPr>
                <a:t>25% blue</a:t>
              </a:r>
              <a:r>
                <a:rPr lang="en-US" altLang="en-US" sz="2000">
                  <a:solidFill>
                    <a:schemeClr val="tx1"/>
                  </a:solidFill>
                  <a:latin typeface="Helvetica" charset="0"/>
                </a:rPr>
                <a:t>, </a:t>
              </a:r>
              <a:r>
                <a:rPr lang="en-US" altLang="en-US" sz="2000">
                  <a:solidFill>
                    <a:srgbClr val="00FF00"/>
                  </a:solidFill>
                  <a:latin typeface="Helvetica" charset="0"/>
                </a:rPr>
                <a:t>25% green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416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Plane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3200" dirty="0">
                <a:ea typeface="ＭＳ Ｐゴシック" charset="-128"/>
              </a:rPr>
              <a:t>Streaming algorithms that act on packets</a:t>
            </a:r>
          </a:p>
          <a:p>
            <a:pPr lvl="1"/>
            <a:r>
              <a:rPr lang="en-US" altLang="en-US" sz="2800" dirty="0"/>
              <a:t>Matching on some bits, taking a simple action</a:t>
            </a:r>
          </a:p>
          <a:p>
            <a:pPr lvl="1"/>
            <a:r>
              <a:rPr lang="en-US" altLang="en-US" sz="2800" dirty="0"/>
              <a:t>… at behest of control and management plane</a:t>
            </a:r>
          </a:p>
          <a:p>
            <a:r>
              <a:rPr lang="en-US" altLang="en-US" sz="3200" dirty="0">
                <a:ea typeface="ＭＳ Ｐゴシック" charset="-128"/>
              </a:rPr>
              <a:t>Wide range of functionality</a:t>
            </a:r>
          </a:p>
          <a:p>
            <a:pPr lvl="1"/>
            <a:r>
              <a:rPr lang="en-US" altLang="en-US" sz="2800" dirty="0"/>
              <a:t>Forwarding</a:t>
            </a:r>
          </a:p>
          <a:p>
            <a:pPr lvl="1"/>
            <a:r>
              <a:rPr lang="en-US" altLang="en-US" sz="2800" dirty="0"/>
              <a:t>Access control</a:t>
            </a:r>
          </a:p>
          <a:p>
            <a:pPr lvl="1"/>
            <a:r>
              <a:rPr lang="en-US" altLang="en-US" sz="2800" dirty="0"/>
              <a:t>Mapping header fields</a:t>
            </a:r>
          </a:p>
          <a:p>
            <a:pPr lvl="1"/>
            <a:r>
              <a:rPr lang="en-US" altLang="en-US" sz="2800" dirty="0"/>
              <a:t>Traffic monitoring</a:t>
            </a:r>
          </a:p>
          <a:p>
            <a:pPr lvl="1"/>
            <a:r>
              <a:rPr lang="en-US" altLang="en-US" sz="2800" dirty="0"/>
              <a:t>Buffering and marking</a:t>
            </a:r>
          </a:p>
          <a:p>
            <a:pPr lvl="1"/>
            <a:r>
              <a:rPr lang="en-US" altLang="en-US" sz="2800" dirty="0"/>
              <a:t>Shaping and scheduling</a:t>
            </a:r>
          </a:p>
          <a:p>
            <a:pPr lvl="1"/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Deep packet inspection</a:t>
            </a:r>
          </a:p>
          <a:p>
            <a:pPr lvl="1"/>
            <a:endParaRPr lang="en-US" altLang="en-US" dirty="0"/>
          </a:p>
          <a:p>
            <a:pPr>
              <a:buFontTx/>
              <a:buNone/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804125-DFA5-F947-9573-FD567492954B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51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Traffic Shaping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628650" y="1516062"/>
            <a:ext cx="7886700" cy="4351338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Force traffic to conform with a profile</a:t>
            </a:r>
          </a:p>
          <a:p>
            <a:pPr lvl="1"/>
            <a:r>
              <a:rPr lang="en-US" altLang="en-US" dirty="0"/>
              <a:t>To avoid congesting downstream resources</a:t>
            </a:r>
          </a:p>
          <a:p>
            <a:pPr lvl="1"/>
            <a:r>
              <a:rPr lang="en-US" altLang="en-US" dirty="0"/>
              <a:t>To enforce a contract with the customer</a:t>
            </a:r>
          </a:p>
          <a:p>
            <a:r>
              <a:rPr lang="en-US" altLang="en-US" dirty="0">
                <a:ea typeface="ＭＳ Ｐゴシック" charset="-128"/>
              </a:rPr>
              <a:t>Leaky-bucket shaping</a:t>
            </a:r>
          </a:p>
          <a:p>
            <a:pPr lvl="1"/>
            <a:r>
              <a:rPr lang="en-US" altLang="en-US" dirty="0"/>
              <a:t>Can send at rate r and intermittently burst</a:t>
            </a:r>
          </a:p>
          <a:p>
            <a:pPr lvl="1"/>
            <a:r>
              <a:rPr lang="en-US" altLang="en-US" dirty="0"/>
              <a:t>Parameters: token rate r and bucket depth d</a:t>
            </a:r>
          </a:p>
          <a:p>
            <a:pPr lvl="1">
              <a:buFont typeface="Helvetica" charset="0"/>
              <a:buNone/>
            </a:pPr>
            <a:endParaRPr lang="en-US" altLang="en-US" dirty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A06288-DDFA-8C4C-BDEC-3064385C9E22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1677988" y="4811713"/>
            <a:ext cx="1266825" cy="7683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>
            <a:off x="674688" y="6400800"/>
            <a:ext cx="3592512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2292350" y="5580063"/>
            <a:ext cx="0" cy="65246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2060575" y="6194425"/>
            <a:ext cx="500063" cy="4603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2292350" y="4159250"/>
            <a:ext cx="0" cy="6524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Text Box 10"/>
          <p:cNvSpPr txBox="1">
            <a:spLocks noChangeArrowheads="1"/>
          </p:cNvSpPr>
          <p:nvPr/>
        </p:nvSpPr>
        <p:spPr bwMode="auto">
          <a:xfrm>
            <a:off x="2317750" y="4159250"/>
            <a:ext cx="2701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Tokens arrive (rate r)</a:t>
            </a:r>
          </a:p>
        </p:txBody>
      </p:sp>
      <p:sp>
        <p:nvSpPr>
          <p:cNvPr id="40970" name="Text Box 11"/>
          <p:cNvSpPr txBox="1">
            <a:spLocks noChangeArrowheads="1"/>
          </p:cNvSpPr>
          <p:nvPr/>
        </p:nvSpPr>
        <p:spPr bwMode="auto">
          <a:xfrm>
            <a:off x="2895600" y="4860925"/>
            <a:ext cx="21574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Max # of tokens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(d tokens)</a:t>
            </a:r>
          </a:p>
        </p:txBody>
      </p:sp>
      <p:sp>
        <p:nvSpPr>
          <p:cNvPr id="40971" name="Text Box 12"/>
          <p:cNvSpPr txBox="1">
            <a:spLocks noChangeArrowheads="1"/>
          </p:cNvSpPr>
          <p:nvPr/>
        </p:nvSpPr>
        <p:spPr bwMode="auto">
          <a:xfrm>
            <a:off x="674688" y="5791200"/>
            <a:ext cx="1130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packets</a:t>
            </a:r>
          </a:p>
        </p:txBody>
      </p:sp>
      <p:sp>
        <p:nvSpPr>
          <p:cNvPr id="40972" name="Text Box 13"/>
          <p:cNvSpPr txBox="1">
            <a:spLocks noChangeArrowheads="1"/>
          </p:cNvSpPr>
          <p:nvPr/>
        </p:nvSpPr>
        <p:spPr bwMode="auto">
          <a:xfrm>
            <a:off x="2368550" y="5656263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tokens</a:t>
            </a:r>
          </a:p>
        </p:txBody>
      </p:sp>
      <p:sp>
        <p:nvSpPr>
          <p:cNvPr id="40973" name="TextBox 14"/>
          <p:cNvSpPr txBox="1">
            <a:spLocks noChangeArrowheads="1"/>
          </p:cNvSpPr>
          <p:nvPr/>
        </p:nvSpPr>
        <p:spPr bwMode="auto">
          <a:xfrm>
            <a:off x="5410200" y="5638800"/>
            <a:ext cx="3276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A leaky-bucket shaper for each flow or traffic class</a:t>
            </a:r>
          </a:p>
        </p:txBody>
      </p:sp>
      <p:sp>
        <p:nvSpPr>
          <p:cNvPr id="16" name="Manual Operation 15"/>
          <p:cNvSpPr/>
          <p:nvPr/>
        </p:nvSpPr>
        <p:spPr bwMode="auto">
          <a:xfrm>
            <a:off x="1828800" y="5105400"/>
            <a:ext cx="990600" cy="460375"/>
          </a:xfrm>
          <a:prstGeom prst="flowChartManualOperation">
            <a:avLst/>
          </a:prstGeom>
          <a:solidFill>
            <a:schemeClr val="accent6">
              <a:lumMod val="50000"/>
              <a:lumOff val="50000"/>
            </a:schemeClr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lvl1pPr algn="ctr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59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Traffic Classification and Marking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>
                <a:ea typeface="ＭＳ Ｐゴシック" charset="-128"/>
              </a:rPr>
              <a:t>Mark a packet to influence handling downstream</a:t>
            </a:r>
          </a:p>
          <a:p>
            <a:pPr lvl="1"/>
            <a:r>
              <a:rPr lang="en-US" altLang="en-US"/>
              <a:t>Early Congestion Notification (ECN) flag</a:t>
            </a:r>
          </a:p>
          <a:p>
            <a:pPr lvl="1"/>
            <a:r>
              <a:rPr lang="en-US" altLang="en-US"/>
              <a:t>Type-of-Service (ToS) bits</a:t>
            </a:r>
          </a:p>
          <a:p>
            <a:r>
              <a:rPr lang="en-US" altLang="en-US">
                <a:ea typeface="ＭＳ Ｐゴシック" charset="-128"/>
              </a:rPr>
              <a:t>Ways to set the ToS bits</a:t>
            </a:r>
          </a:p>
          <a:p>
            <a:pPr lvl="1"/>
            <a:r>
              <a:rPr lang="en-US" altLang="en-US"/>
              <a:t>End host sets the bits based on the application</a:t>
            </a:r>
          </a:p>
          <a:p>
            <a:pPr lvl="2"/>
            <a:r>
              <a:rPr lang="en-US" altLang="en-US"/>
              <a:t>But, then the network must trust (or bill!) the end host</a:t>
            </a:r>
          </a:p>
          <a:p>
            <a:pPr lvl="1"/>
            <a:r>
              <a:rPr lang="en-US" altLang="en-US"/>
              <a:t>Network sets the bits based on traffic classes</a:t>
            </a:r>
          </a:p>
          <a:p>
            <a:pPr lvl="2"/>
            <a:r>
              <a:rPr lang="en-US" altLang="en-US"/>
              <a:t>But, then the network needs to know how to classify packets</a:t>
            </a:r>
          </a:p>
          <a:p>
            <a:r>
              <a:rPr lang="en-US" altLang="en-US">
                <a:ea typeface="ＭＳ Ｐゴシック" charset="-128"/>
              </a:rPr>
              <a:t>Identifying traffic classes</a:t>
            </a:r>
          </a:p>
          <a:p>
            <a:pPr lvl="1"/>
            <a:r>
              <a:rPr lang="en-US" altLang="en-US"/>
              <a:t>Packet classification based on the </a:t>
            </a:r>
            <a:r>
              <a:rPr lang="ja-JP" altLang="en-US"/>
              <a:t>“</a:t>
            </a:r>
            <a:r>
              <a:rPr lang="en-US" altLang="ja-JP"/>
              <a:t>five tuple</a:t>
            </a:r>
            <a:r>
              <a:rPr lang="ja-JP" altLang="en-US"/>
              <a:t>”</a:t>
            </a:r>
            <a:endParaRPr lang="en-US" altLang="ja-JP"/>
          </a:p>
          <a:p>
            <a:pPr lvl="1"/>
            <a:r>
              <a:rPr lang="en-US" altLang="en-US"/>
              <a:t>Rate limits, with separate mark for </a:t>
            </a:r>
            <a:r>
              <a:rPr lang="ja-JP" altLang="en-US"/>
              <a:t>“</a:t>
            </a:r>
            <a:r>
              <a:rPr lang="en-US" altLang="ja-JP"/>
              <a:t>out of profile</a:t>
            </a:r>
            <a:r>
              <a:rPr lang="ja-JP" altLang="en-US"/>
              <a:t>”</a:t>
            </a:r>
            <a:r>
              <a:rPr lang="en-US" altLang="ja-JP"/>
              <a:t> traffic</a:t>
            </a:r>
          </a:p>
          <a:p>
            <a:pPr>
              <a:buFontTx/>
              <a:buNone/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E7189C-CCB1-8D42-8AB5-35568390AE4F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00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4"/>
          <p:cNvSpPr>
            <a:spLocks noGrp="1"/>
          </p:cNvSpPr>
          <p:nvPr>
            <p:ph type="ctrTitle"/>
          </p:nvPr>
        </p:nvSpPr>
        <p:spPr>
          <a:xfrm>
            <a:off x="228600" y="1117600"/>
            <a:ext cx="8915400" cy="2387600"/>
          </a:xfrm>
        </p:spPr>
        <p:txBody>
          <a:bodyPr/>
          <a:lstStyle/>
          <a:p>
            <a:r>
              <a:rPr lang="en-US" altLang="en-US"/>
              <a:t>Generalizing the Data Plane</a:t>
            </a:r>
          </a:p>
        </p:txBody>
      </p:sp>
      <p:sp>
        <p:nvSpPr>
          <p:cNvPr id="43010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Software-Defined Networking (SDN)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2A6FC3-A123-A54B-8DC0-6F8594A9F86F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0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Many Boxes, But Similar Functions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225"/>
            <a:ext cx="4191000" cy="4879975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charset="-128"/>
              </a:rPr>
              <a:t>Router</a:t>
            </a:r>
          </a:p>
          <a:p>
            <a:pPr lvl="1"/>
            <a:r>
              <a:rPr lang="en-US" altLang="en-US" dirty="0"/>
              <a:t>Forward on destination IP address</a:t>
            </a:r>
          </a:p>
          <a:p>
            <a:pPr lvl="1"/>
            <a:r>
              <a:rPr lang="en-US" altLang="en-US" dirty="0"/>
              <a:t>Access control on the </a:t>
            </a:r>
            <a:r>
              <a:rPr lang="ja-JP" altLang="en-US" dirty="0"/>
              <a:t>“</a:t>
            </a:r>
            <a:r>
              <a:rPr lang="en-US" altLang="ja-JP" dirty="0"/>
              <a:t>five tuple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altLang="en-US" dirty="0"/>
              <a:t>Link scheduling and marking</a:t>
            </a:r>
          </a:p>
          <a:p>
            <a:pPr lvl="1"/>
            <a:r>
              <a:rPr lang="en-US" altLang="en-US" dirty="0"/>
              <a:t>Monitoring traffic</a:t>
            </a:r>
          </a:p>
          <a:p>
            <a:pPr lvl="1"/>
            <a:r>
              <a:rPr lang="en-US" altLang="en-US" dirty="0">
                <a:solidFill>
                  <a:srgbClr val="777777"/>
                </a:solidFill>
              </a:rPr>
              <a:t>Deep packet inspection</a:t>
            </a:r>
          </a:p>
          <a:p>
            <a:r>
              <a:rPr lang="en-US" altLang="en-US" dirty="0">
                <a:ea typeface="ＭＳ Ｐゴシック" charset="-128"/>
              </a:rPr>
              <a:t>Switch</a:t>
            </a:r>
          </a:p>
          <a:p>
            <a:pPr lvl="1"/>
            <a:r>
              <a:rPr lang="en-US" altLang="en-US" dirty="0"/>
              <a:t>Forward on destination MAC address</a:t>
            </a:r>
          </a:p>
        </p:txBody>
      </p:sp>
      <p:sp>
        <p:nvSpPr>
          <p:cNvPr id="4403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1673226"/>
            <a:ext cx="3886200" cy="4351338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charset="-128"/>
              </a:rPr>
              <a:t>Firewall</a:t>
            </a:r>
          </a:p>
          <a:p>
            <a:pPr lvl="1"/>
            <a:r>
              <a:rPr lang="en-US" altLang="en-US" dirty="0"/>
              <a:t>Access control on </a:t>
            </a:r>
            <a:r>
              <a:rPr lang="ja-JP" altLang="en-US" dirty="0"/>
              <a:t>“</a:t>
            </a:r>
            <a:r>
              <a:rPr lang="en-US" altLang="ja-JP" dirty="0"/>
              <a:t>five tuple</a:t>
            </a:r>
            <a:r>
              <a:rPr lang="ja-JP" altLang="en-US" dirty="0"/>
              <a:t>”</a:t>
            </a:r>
            <a:r>
              <a:rPr lang="en-US" altLang="ja-JP" dirty="0"/>
              <a:t> (and more)</a:t>
            </a:r>
          </a:p>
          <a:p>
            <a:r>
              <a:rPr lang="en-US" altLang="en-US" dirty="0">
                <a:ea typeface="ＭＳ Ｐゴシック" charset="-128"/>
              </a:rPr>
              <a:t>NAT</a:t>
            </a:r>
          </a:p>
          <a:p>
            <a:pPr lvl="1"/>
            <a:r>
              <a:rPr lang="en-US" altLang="en-US" dirty="0"/>
              <a:t>Mapping addresses and port numbers</a:t>
            </a:r>
          </a:p>
          <a:p>
            <a:r>
              <a:rPr lang="en-US" altLang="en-US" dirty="0">
                <a:ea typeface="ＭＳ Ｐゴシック" charset="-128"/>
              </a:rPr>
              <a:t>Shaper</a:t>
            </a:r>
          </a:p>
          <a:p>
            <a:pPr lvl="1"/>
            <a:r>
              <a:rPr lang="en-US" altLang="en-US" dirty="0"/>
              <a:t>Classify packets</a:t>
            </a:r>
          </a:p>
          <a:p>
            <a:pPr lvl="1"/>
            <a:r>
              <a:rPr lang="en-US" altLang="en-US" dirty="0"/>
              <a:t>Shape or schedule</a:t>
            </a:r>
          </a:p>
          <a:p>
            <a:r>
              <a:rPr lang="en-US" altLang="en-US" dirty="0">
                <a:ea typeface="ＭＳ Ｐゴシック" charset="-128"/>
              </a:rPr>
              <a:t>Packet sniffer</a:t>
            </a:r>
          </a:p>
          <a:p>
            <a:pPr lvl="1"/>
            <a:r>
              <a:rPr lang="en-US" altLang="en-US" dirty="0"/>
              <a:t>Monitoring traffic</a:t>
            </a: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63C1F8-9D20-B545-9C0B-6890292C83AA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2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Content Placeholder 2"/>
          <p:cNvSpPr>
            <a:spLocks noGrp="1"/>
          </p:cNvSpPr>
          <p:nvPr>
            <p:ph idx="1"/>
          </p:nvPr>
        </p:nvSpPr>
        <p:spPr>
          <a:xfrm>
            <a:off x="457200" y="1666875"/>
            <a:ext cx="8458200" cy="3362325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Match</a:t>
            </a:r>
          </a:p>
          <a:p>
            <a:pPr lvl="1"/>
            <a:r>
              <a:rPr lang="en-US" altLang="en-US" dirty="0"/>
              <a:t>Match on a subset of bits in the packet header</a:t>
            </a:r>
          </a:p>
          <a:p>
            <a:pPr lvl="1"/>
            <a:r>
              <a:rPr lang="en-US" altLang="en-US" dirty="0"/>
              <a:t>E.g., key header fields (addresses, port numbers, etc.)</a:t>
            </a:r>
          </a:p>
          <a:p>
            <a:pPr lvl="1"/>
            <a:r>
              <a:rPr lang="en-US" altLang="en-US" dirty="0"/>
              <a:t>Well-suited to capitalize on TCAM hardware</a:t>
            </a:r>
          </a:p>
          <a:p>
            <a:r>
              <a:rPr lang="en-US" altLang="en-US" dirty="0">
                <a:ea typeface="ＭＳ Ｐゴシック" charset="-128"/>
              </a:rPr>
              <a:t>Action</a:t>
            </a:r>
          </a:p>
          <a:p>
            <a:pPr lvl="1"/>
            <a:r>
              <a:rPr lang="en-US" altLang="en-US" dirty="0"/>
              <a:t>Perform a simple action on the matching packet</a:t>
            </a:r>
          </a:p>
          <a:p>
            <a:pPr lvl="1"/>
            <a:r>
              <a:rPr lang="en-US" altLang="en-US" dirty="0"/>
              <a:t>E.g., forward, flood, drop, rewrite, count, etc.</a:t>
            </a:r>
          </a:p>
          <a:p>
            <a:pPr lvl="1"/>
            <a:endParaRPr lang="en-US" altLang="en-US" dirty="0"/>
          </a:p>
        </p:txBody>
      </p:sp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6B8AA4-0C47-D446-96E4-03810507B87D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84300" y="4965700"/>
            <a:ext cx="6873875" cy="1200150"/>
          </a:xfrm>
          <a:prstGeom prst="rect">
            <a:avLst/>
          </a:prstGeom>
          <a:gradFill rotWithShape="1">
            <a:gsLst>
              <a:gs pos="0">
                <a:srgbClr val="FFE6D9"/>
              </a:gs>
              <a:gs pos="64999">
                <a:srgbClr val="FFC3A5"/>
              </a:gs>
              <a:gs pos="100000">
                <a:srgbClr val="FFAC7D"/>
              </a:gs>
            </a:gsLst>
            <a:lin ang="5400000" scaled="1"/>
          </a:gradFill>
          <a:ln w="9525">
            <a:solidFill>
              <a:srgbClr val="F577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>
              <a:buFontTx/>
              <a:buAutoNum type="arabicPeriod"/>
              <a:defRPr/>
            </a:pPr>
            <a:r>
              <a:rPr lang="en-US" altLang="en-US" sz="2400" smtClean="0">
                <a:solidFill>
                  <a:srgbClr val="000000"/>
                </a:solidFill>
                <a:latin typeface="Calibri" charset="0"/>
                <a:ea typeface="ヒラギノ角ゴ Pro W3" charset="-128"/>
              </a:rPr>
              <a:t>srcip=1.2.*.*, dstip=3.4.5.* </a:t>
            </a:r>
            <a:r>
              <a:rPr lang="en-US" altLang="en-US" sz="2400" smtClean="0">
                <a:solidFill>
                  <a:srgbClr val="000000"/>
                </a:solidFill>
                <a:latin typeface="Calibri" charset="0"/>
                <a:ea typeface="ヒラギノ角ゴ Pro W3" charset="-128"/>
                <a:sym typeface="Wingdings" charset="2"/>
              </a:rPr>
              <a:t> drop                        </a:t>
            </a:r>
          </a:p>
          <a:p>
            <a:pPr eaLnBrk="1" hangingPunct="1">
              <a:buFontTx/>
              <a:buAutoNum type="arabicPeriod"/>
              <a:defRPr/>
            </a:pPr>
            <a:r>
              <a:rPr lang="en-US" altLang="en-US" sz="2400" smtClean="0">
                <a:solidFill>
                  <a:srgbClr val="000000"/>
                </a:solidFill>
                <a:latin typeface="Calibri" charset="0"/>
                <a:ea typeface="ヒラギノ角ゴ Pro W3" charset="-128"/>
                <a:sym typeface="Wingdings" charset="2"/>
              </a:rPr>
              <a:t>srcip=*.*.*.*, dstip=3.4.*.*  forward(2)</a:t>
            </a:r>
          </a:p>
          <a:p>
            <a:pPr eaLnBrk="1" hangingPunct="1">
              <a:defRPr/>
            </a:pPr>
            <a:r>
              <a:rPr lang="en-US" altLang="en-US" sz="2400" smtClean="0">
                <a:solidFill>
                  <a:srgbClr val="000000"/>
                </a:solidFill>
                <a:latin typeface="Calibri" charset="0"/>
                <a:ea typeface="ヒラギノ角ゴ Pro W3" charset="-128"/>
                <a:sym typeface="Wingdings" charset="2"/>
              </a:rPr>
              <a:t>3.   srcip=10.1.2.3, dstip=*.*.*.*  send to controller</a:t>
            </a:r>
            <a:endParaRPr lang="en-US" altLang="en-US" sz="2400" smtClean="0">
              <a:solidFill>
                <a:srgbClr val="000000"/>
              </a:solidFill>
              <a:latin typeface="Calibri" charset="0"/>
              <a:ea typeface="ヒラギノ角ゴ Pro W3" charset="-128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en-US" dirty="0" err="1" smtClean="0"/>
              <a:t>OpenFlow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2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1325563"/>
          </a:xfrm>
        </p:spPr>
        <p:txBody>
          <a:bodyPr/>
          <a:lstStyle/>
          <a:p>
            <a:r>
              <a:rPr lang="en-US" altLang="en-US"/>
              <a:t>(Logically) Centralized Controller</a:t>
            </a:r>
          </a:p>
        </p:txBody>
      </p:sp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3D2F3C-2F48-5347-90DF-96C5CAE3ECC2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  <p:cxnSp>
        <p:nvCxnSpPr>
          <p:cNvPr id="5" name="Straight Connector 4"/>
          <p:cNvCxnSpPr>
            <a:cxnSpLocks noChangeShapeType="1"/>
          </p:cNvCxnSpPr>
          <p:nvPr/>
        </p:nvCxnSpPr>
        <p:spPr bwMode="auto">
          <a:xfrm>
            <a:off x="2593975" y="2962275"/>
            <a:ext cx="185738" cy="33655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2224088" y="3095625"/>
            <a:ext cx="284162" cy="1163638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H="1">
            <a:off x="2855913" y="3965575"/>
            <a:ext cx="184150" cy="236538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6575425" y="4437063"/>
            <a:ext cx="534988" cy="136525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6575425" y="3514725"/>
            <a:ext cx="663575" cy="85725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 flipV="1">
            <a:off x="3540125" y="3341688"/>
            <a:ext cx="392113" cy="173037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 flipV="1">
            <a:off x="2986088" y="3665538"/>
            <a:ext cx="1165225" cy="877887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flipV="1">
            <a:off x="4778375" y="3095625"/>
            <a:ext cx="1027113" cy="1651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4806950" y="3427413"/>
            <a:ext cx="1027113" cy="538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6646863" y="3230563"/>
            <a:ext cx="420687" cy="16351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 flipH="1">
            <a:off x="6646863" y="3978275"/>
            <a:ext cx="793750" cy="280988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6094" name="Picture 15" descr="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5386388"/>
            <a:ext cx="14414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5" name="Picture 16" descr="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5483225"/>
            <a:ext cx="1439863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5875338" y="5286375"/>
            <a:ext cx="347662" cy="211138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>
            <a:off x="4219575" y="5075238"/>
            <a:ext cx="12700" cy="325437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5475288" y="4406900"/>
            <a:ext cx="1763712" cy="422275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0"/>
          <p:cNvCxnSpPr>
            <a:cxnSpLocks noChangeShapeType="1"/>
          </p:cNvCxnSpPr>
          <p:nvPr/>
        </p:nvCxnSpPr>
        <p:spPr bwMode="auto">
          <a:xfrm flipV="1">
            <a:off x="5424488" y="3471863"/>
            <a:ext cx="450850" cy="44291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/>
          <p:cNvCxnSpPr>
            <a:cxnSpLocks noChangeShapeType="1"/>
          </p:cNvCxnSpPr>
          <p:nvPr/>
        </p:nvCxnSpPr>
        <p:spPr bwMode="auto">
          <a:xfrm>
            <a:off x="5249863" y="4606925"/>
            <a:ext cx="0" cy="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/>
          <p:cNvCxnSpPr>
            <a:cxnSpLocks noChangeShapeType="1"/>
          </p:cNvCxnSpPr>
          <p:nvPr/>
        </p:nvCxnSpPr>
        <p:spPr bwMode="auto">
          <a:xfrm>
            <a:off x="5348288" y="4589463"/>
            <a:ext cx="104775" cy="73025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 flipH="1">
            <a:off x="4565650" y="4414838"/>
            <a:ext cx="169863" cy="128587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6103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1520825"/>
            <a:ext cx="5842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4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88" y="5607050"/>
            <a:ext cx="8350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Straight Connector 26"/>
          <p:cNvCxnSpPr>
            <a:cxnSpLocks noChangeShapeType="1"/>
          </p:cNvCxnSpPr>
          <p:nvPr/>
        </p:nvCxnSpPr>
        <p:spPr bwMode="auto">
          <a:xfrm>
            <a:off x="1662113" y="2119313"/>
            <a:ext cx="260350" cy="242887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Connector 27"/>
          <p:cNvCxnSpPr>
            <a:cxnSpLocks noChangeShapeType="1"/>
          </p:cNvCxnSpPr>
          <p:nvPr/>
        </p:nvCxnSpPr>
        <p:spPr bwMode="auto">
          <a:xfrm>
            <a:off x="2709863" y="6356350"/>
            <a:ext cx="204787" cy="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 flipH="1">
            <a:off x="3652838" y="6164263"/>
            <a:ext cx="169862" cy="130175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2051050" y="2474913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2379663" y="4371975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32" name="Rounded Rectangle 31"/>
          <p:cNvSpPr>
            <a:spLocks noChangeArrowheads="1"/>
          </p:cNvSpPr>
          <p:nvPr/>
        </p:nvSpPr>
        <p:spPr bwMode="auto">
          <a:xfrm>
            <a:off x="2855913" y="3341688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7389813" y="4498975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34" name="Rounded Rectangle 33"/>
          <p:cNvSpPr>
            <a:spLocks noChangeArrowheads="1"/>
          </p:cNvSpPr>
          <p:nvPr/>
        </p:nvSpPr>
        <p:spPr bwMode="auto">
          <a:xfrm>
            <a:off x="6002338" y="3957638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5997575" y="2936875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36" name="Rounded Rectangle 35"/>
          <p:cNvSpPr>
            <a:spLocks noChangeArrowheads="1"/>
          </p:cNvSpPr>
          <p:nvPr/>
        </p:nvSpPr>
        <p:spPr bwMode="auto">
          <a:xfrm>
            <a:off x="4151313" y="3095625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37" name="Rounded Rectangle 36"/>
          <p:cNvSpPr>
            <a:spLocks noChangeArrowheads="1"/>
          </p:cNvSpPr>
          <p:nvPr/>
        </p:nvSpPr>
        <p:spPr bwMode="auto">
          <a:xfrm>
            <a:off x="3959225" y="4479925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38" name="Rounded Rectangle 37"/>
          <p:cNvSpPr>
            <a:spLocks noChangeArrowheads="1"/>
          </p:cNvSpPr>
          <p:nvPr/>
        </p:nvSpPr>
        <p:spPr bwMode="auto">
          <a:xfrm>
            <a:off x="5291138" y="4814888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4865688" y="4013200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3059113" y="6162675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grpSp>
        <p:nvGrpSpPr>
          <p:cNvPr id="46119" name="Group 40"/>
          <p:cNvGrpSpPr>
            <a:grpSpLocks/>
          </p:cNvGrpSpPr>
          <p:nvPr/>
        </p:nvGrpSpPr>
        <p:grpSpPr bwMode="auto">
          <a:xfrm>
            <a:off x="2593975" y="2119313"/>
            <a:ext cx="5145088" cy="3881437"/>
            <a:chOff x="2593622" y="2268842"/>
            <a:chExt cx="5144912" cy="3731908"/>
          </a:xfrm>
        </p:grpSpPr>
        <p:cxnSp>
          <p:nvCxnSpPr>
            <p:cNvPr id="42" name="Straight Arrow Connector 41"/>
            <p:cNvCxnSpPr>
              <a:cxnSpLocks noChangeShapeType="1"/>
            </p:cNvCxnSpPr>
            <p:nvPr/>
          </p:nvCxnSpPr>
          <p:spPr bwMode="auto">
            <a:xfrm flipH="1">
              <a:off x="2671407" y="2268842"/>
              <a:ext cx="609579" cy="323585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Straight Arrow Connector 42"/>
            <p:cNvCxnSpPr>
              <a:cxnSpLocks noChangeShapeType="1"/>
            </p:cNvCxnSpPr>
            <p:nvPr/>
          </p:nvCxnSpPr>
          <p:spPr bwMode="auto">
            <a:xfrm flipH="1">
              <a:off x="2593622" y="2561900"/>
              <a:ext cx="790548" cy="1669819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Straight Arrow Connector 43"/>
            <p:cNvCxnSpPr>
              <a:cxnSpLocks noChangeShapeType="1"/>
            </p:cNvCxnSpPr>
            <p:nvPr/>
          </p:nvCxnSpPr>
          <p:spPr bwMode="auto">
            <a:xfrm flipH="1">
              <a:off x="3266699" y="2571058"/>
              <a:ext cx="306378" cy="639537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traight Arrow Connector 44"/>
            <p:cNvCxnSpPr>
              <a:cxnSpLocks noChangeShapeType="1"/>
            </p:cNvCxnSpPr>
            <p:nvPr/>
          </p:nvCxnSpPr>
          <p:spPr bwMode="auto">
            <a:xfrm>
              <a:off x="4150907" y="2561900"/>
              <a:ext cx="0" cy="1808716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Arrow Connector 45"/>
            <p:cNvCxnSpPr>
              <a:cxnSpLocks noChangeShapeType="1"/>
            </p:cNvCxnSpPr>
            <p:nvPr/>
          </p:nvCxnSpPr>
          <p:spPr bwMode="auto">
            <a:xfrm flipH="1">
              <a:off x="4369974" y="2540531"/>
              <a:ext cx="1587" cy="444165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Straight Arrow Connector 46"/>
            <p:cNvCxnSpPr>
              <a:cxnSpLocks noChangeShapeType="1"/>
            </p:cNvCxnSpPr>
            <p:nvPr/>
          </p:nvCxnSpPr>
          <p:spPr bwMode="auto">
            <a:xfrm flipH="1">
              <a:off x="6173313" y="2493214"/>
              <a:ext cx="1587" cy="444166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Arrow Connector 47"/>
            <p:cNvCxnSpPr>
              <a:cxnSpLocks noChangeShapeType="1"/>
            </p:cNvCxnSpPr>
            <p:nvPr/>
          </p:nvCxnSpPr>
          <p:spPr bwMode="auto">
            <a:xfrm>
              <a:off x="5093849" y="2613796"/>
              <a:ext cx="0" cy="1224127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Arrow Connector 48"/>
            <p:cNvCxnSpPr>
              <a:cxnSpLocks noChangeShapeType="1"/>
            </p:cNvCxnSpPr>
            <p:nvPr/>
          </p:nvCxnSpPr>
          <p:spPr bwMode="auto">
            <a:xfrm>
              <a:off x="5476423" y="2592427"/>
              <a:ext cx="0" cy="2071247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Arrow Connector 49"/>
            <p:cNvCxnSpPr>
              <a:cxnSpLocks noChangeShapeType="1"/>
            </p:cNvCxnSpPr>
            <p:nvPr/>
          </p:nvCxnSpPr>
          <p:spPr bwMode="auto">
            <a:xfrm>
              <a:off x="6360631" y="2592427"/>
              <a:ext cx="0" cy="1321813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Arrow Connector 50"/>
            <p:cNvCxnSpPr>
              <a:cxnSpLocks noChangeShapeType="1"/>
            </p:cNvCxnSpPr>
            <p:nvPr/>
          </p:nvCxnSpPr>
          <p:spPr bwMode="auto">
            <a:xfrm>
              <a:off x="7738534" y="2613796"/>
              <a:ext cx="0" cy="1736978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Arrow Connector 51"/>
            <p:cNvCxnSpPr>
              <a:cxnSpLocks noChangeShapeType="1"/>
            </p:cNvCxnSpPr>
            <p:nvPr/>
          </p:nvCxnSpPr>
          <p:spPr bwMode="auto">
            <a:xfrm>
              <a:off x="7440094" y="2603111"/>
              <a:ext cx="0" cy="627327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Arrow Connector 52"/>
            <p:cNvCxnSpPr>
              <a:cxnSpLocks noChangeShapeType="1"/>
            </p:cNvCxnSpPr>
            <p:nvPr/>
          </p:nvCxnSpPr>
          <p:spPr bwMode="auto">
            <a:xfrm flipH="1">
              <a:off x="3312735" y="2540531"/>
              <a:ext cx="485758" cy="3460219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4" name="Rounded Rectangle 53"/>
          <p:cNvSpPr>
            <a:spLocks noChangeArrowheads="1"/>
          </p:cNvSpPr>
          <p:nvPr/>
        </p:nvSpPr>
        <p:spPr bwMode="auto">
          <a:xfrm>
            <a:off x="7267575" y="3367088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383847" y="1658619"/>
            <a:ext cx="4724400" cy="554340"/>
          </a:xfrm>
          <a:prstGeom prst="round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rgbClr val="FFFFFF"/>
                </a:solidFill>
                <a:latin typeface="+mj-lt"/>
              </a:rPr>
              <a:t>Controller Platform</a:t>
            </a:r>
          </a:p>
        </p:txBody>
      </p:sp>
      <p:grpSp>
        <p:nvGrpSpPr>
          <p:cNvPr id="46124" name="Group 55"/>
          <p:cNvGrpSpPr>
            <a:grpSpLocks/>
          </p:cNvGrpSpPr>
          <p:nvPr/>
        </p:nvGrpSpPr>
        <p:grpSpPr bwMode="auto">
          <a:xfrm>
            <a:off x="2100263" y="2162175"/>
            <a:ext cx="5795962" cy="4144963"/>
            <a:chOff x="2100679" y="2429563"/>
            <a:chExt cx="5795490" cy="4145684"/>
          </a:xfrm>
        </p:grpSpPr>
        <p:sp>
          <p:nvSpPr>
            <p:cNvPr id="57" name="Rounded Rectangle 56"/>
            <p:cNvSpPr>
              <a:spLocks noChangeArrowheads="1"/>
            </p:cNvSpPr>
            <p:nvPr/>
          </p:nvSpPr>
          <p:spPr bwMode="auto">
            <a:xfrm>
              <a:off x="2100679" y="2429563"/>
              <a:ext cx="457163" cy="4572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63500">
              <a:solidFill>
                <a:srgbClr val="FFFFFF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latin typeface="Arial" charset="0"/>
              </a:endParaRPr>
            </a:p>
          </p:txBody>
        </p:sp>
        <p:sp>
          <p:nvSpPr>
            <p:cNvPr id="58" name="Rounded Rectangle 57"/>
            <p:cNvSpPr>
              <a:spLocks noChangeArrowheads="1"/>
            </p:cNvSpPr>
            <p:nvPr/>
          </p:nvSpPr>
          <p:spPr bwMode="auto">
            <a:xfrm>
              <a:off x="2427677" y="4325368"/>
              <a:ext cx="457163" cy="457280"/>
            </a:xfrm>
            <a:prstGeom prst="roundRect">
              <a:avLst>
                <a:gd name="adj" fmla="val 16667"/>
              </a:avLst>
            </a:prstGeom>
            <a:solidFill>
              <a:srgbClr val="7F7F7F"/>
            </a:solidFill>
            <a:ln w="63500">
              <a:solidFill>
                <a:srgbClr val="7F7F7F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latin typeface="Arial" charset="0"/>
              </a:endParaRPr>
            </a:p>
          </p:txBody>
        </p:sp>
        <p:sp>
          <p:nvSpPr>
            <p:cNvPr id="59" name="Rounded Rectangle 58"/>
            <p:cNvSpPr>
              <a:spLocks noChangeArrowheads="1"/>
            </p:cNvSpPr>
            <p:nvPr/>
          </p:nvSpPr>
          <p:spPr bwMode="auto">
            <a:xfrm>
              <a:off x="2905475" y="3296489"/>
              <a:ext cx="457163" cy="4572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63500">
              <a:solidFill>
                <a:srgbClr val="FFFFFF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latin typeface="Arial" charset="0"/>
              </a:endParaRPr>
            </a:p>
          </p:txBody>
        </p:sp>
        <p:sp>
          <p:nvSpPr>
            <p:cNvPr id="60" name="Rounded Rectangle 59"/>
            <p:cNvSpPr>
              <a:spLocks noChangeArrowheads="1"/>
            </p:cNvSpPr>
            <p:nvPr/>
          </p:nvSpPr>
          <p:spPr bwMode="auto">
            <a:xfrm>
              <a:off x="7439006" y="4453978"/>
              <a:ext cx="457163" cy="45728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63500">
              <a:solidFill>
                <a:srgbClr val="666666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latin typeface="Arial" charset="0"/>
              </a:endParaRPr>
            </a:p>
          </p:txBody>
        </p:sp>
        <p:sp>
          <p:nvSpPr>
            <p:cNvPr id="61" name="Rounded Rectangle 60"/>
            <p:cNvSpPr>
              <a:spLocks noChangeArrowheads="1"/>
            </p:cNvSpPr>
            <p:nvPr/>
          </p:nvSpPr>
          <p:spPr bwMode="auto">
            <a:xfrm>
              <a:off x="6051644" y="3910959"/>
              <a:ext cx="457163" cy="45728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63500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latin typeface="Arial" charset="0"/>
              </a:endParaRPr>
            </a:p>
          </p:txBody>
        </p:sp>
        <p:sp>
          <p:nvSpPr>
            <p:cNvPr id="62" name="Rounded Rectangle 61"/>
            <p:cNvSpPr>
              <a:spLocks noChangeArrowheads="1"/>
            </p:cNvSpPr>
            <p:nvPr/>
          </p:nvSpPr>
          <p:spPr bwMode="auto">
            <a:xfrm>
              <a:off x="6046883" y="2893194"/>
              <a:ext cx="457163" cy="45569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63500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latin typeface="Arial" charset="0"/>
              </a:endParaRPr>
            </a:p>
          </p:txBody>
        </p:sp>
        <p:sp>
          <p:nvSpPr>
            <p:cNvPr id="63" name="Rounded Rectangle 62"/>
            <p:cNvSpPr>
              <a:spLocks noChangeArrowheads="1"/>
            </p:cNvSpPr>
            <p:nvPr/>
          </p:nvSpPr>
          <p:spPr bwMode="auto">
            <a:xfrm>
              <a:off x="4200770" y="3050384"/>
              <a:ext cx="457163" cy="457280"/>
            </a:xfrm>
            <a:prstGeom prst="roundRect">
              <a:avLst>
                <a:gd name="adj" fmla="val 16667"/>
              </a:avLst>
            </a:prstGeom>
            <a:solidFill>
              <a:srgbClr val="00005C"/>
            </a:solidFill>
            <a:ln w="63500">
              <a:solidFill>
                <a:srgbClr val="00005C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latin typeface="Arial" charset="0"/>
              </a:endParaRPr>
            </a:p>
          </p:txBody>
        </p:sp>
        <p:sp>
          <p:nvSpPr>
            <p:cNvPr id="64" name="Rounded Rectangle 63"/>
            <p:cNvSpPr>
              <a:spLocks noChangeArrowheads="1"/>
            </p:cNvSpPr>
            <p:nvPr/>
          </p:nvSpPr>
          <p:spPr bwMode="auto">
            <a:xfrm>
              <a:off x="4008699" y="4434925"/>
              <a:ext cx="457163" cy="457280"/>
            </a:xfrm>
            <a:prstGeom prst="roundRect">
              <a:avLst>
                <a:gd name="adj" fmla="val 16667"/>
              </a:avLst>
            </a:prstGeom>
            <a:solidFill>
              <a:srgbClr val="FCE5DD"/>
            </a:solidFill>
            <a:ln w="63500">
              <a:solidFill>
                <a:srgbClr val="FCE5DD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latin typeface="Arial" charset="0"/>
              </a:endParaRPr>
            </a:p>
          </p:txBody>
        </p:sp>
        <p:sp>
          <p:nvSpPr>
            <p:cNvPr id="65" name="Rounded Rectangle 64"/>
            <p:cNvSpPr>
              <a:spLocks noChangeArrowheads="1"/>
            </p:cNvSpPr>
            <p:nvPr/>
          </p:nvSpPr>
          <p:spPr bwMode="auto">
            <a:xfrm>
              <a:off x="5340502" y="4769945"/>
              <a:ext cx="457163" cy="455692"/>
            </a:xfrm>
            <a:prstGeom prst="roundRect">
              <a:avLst>
                <a:gd name="adj" fmla="val 16667"/>
              </a:avLst>
            </a:prstGeom>
            <a:solidFill>
              <a:srgbClr val="F8BEAA"/>
            </a:solidFill>
            <a:ln w="63500">
              <a:solidFill>
                <a:srgbClr val="F8BEAA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latin typeface="Arial" charset="0"/>
              </a:endParaRPr>
            </a:p>
          </p:txBody>
        </p:sp>
        <p:sp>
          <p:nvSpPr>
            <p:cNvPr id="66" name="Rounded Rectangle 65"/>
            <p:cNvSpPr>
              <a:spLocks noChangeArrowheads="1"/>
            </p:cNvSpPr>
            <p:nvPr/>
          </p:nvSpPr>
          <p:spPr bwMode="auto">
            <a:xfrm>
              <a:off x="4915087" y="3968119"/>
              <a:ext cx="457163" cy="4572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latin typeface="Arial" charset="0"/>
              </a:endParaRPr>
            </a:p>
          </p:txBody>
        </p:sp>
        <p:sp>
          <p:nvSpPr>
            <p:cNvPr id="67" name="Rounded Rectangle 66"/>
            <p:cNvSpPr>
              <a:spLocks noChangeArrowheads="1"/>
            </p:cNvSpPr>
            <p:nvPr/>
          </p:nvSpPr>
          <p:spPr bwMode="auto">
            <a:xfrm>
              <a:off x="3108659" y="6117967"/>
              <a:ext cx="457163" cy="457280"/>
            </a:xfrm>
            <a:prstGeom prst="roundRect">
              <a:avLst>
                <a:gd name="adj" fmla="val 16667"/>
              </a:avLst>
            </a:prstGeom>
            <a:solidFill>
              <a:srgbClr val="D77C93"/>
            </a:solidFill>
            <a:ln w="63500">
              <a:solidFill>
                <a:srgbClr val="D77C93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latin typeface="Arial" charset="0"/>
              </a:endParaRPr>
            </a:p>
          </p:txBody>
        </p:sp>
        <p:sp>
          <p:nvSpPr>
            <p:cNvPr id="68" name="Rounded Rectangle 67"/>
            <p:cNvSpPr>
              <a:spLocks noChangeArrowheads="1"/>
            </p:cNvSpPr>
            <p:nvPr/>
          </p:nvSpPr>
          <p:spPr bwMode="auto">
            <a:xfrm>
              <a:off x="7316779" y="3321893"/>
              <a:ext cx="457163" cy="457280"/>
            </a:xfrm>
            <a:prstGeom prst="roundRect">
              <a:avLst>
                <a:gd name="adj" fmla="val 16667"/>
              </a:avLst>
            </a:prstGeom>
            <a:solidFill>
              <a:srgbClr val="C6AD06"/>
            </a:solidFill>
            <a:ln w="63500">
              <a:solidFill>
                <a:srgbClr val="C6AD06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485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628650" y="76200"/>
            <a:ext cx="7886700" cy="1325563"/>
          </a:xfrm>
        </p:spPr>
        <p:txBody>
          <a:bodyPr/>
          <a:lstStyle/>
          <a:p>
            <a:r>
              <a:rPr lang="en-US" altLang="en-US"/>
              <a:t>Protocols </a:t>
            </a:r>
            <a:r>
              <a:rPr lang="en-US" altLang="en-US">
                <a:sym typeface="Wingdings" charset="2"/>
              </a:rPr>
              <a:t> Applications</a:t>
            </a:r>
            <a:endParaRPr lang="en-US" altLang="en-US"/>
          </a:p>
        </p:txBody>
      </p:sp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335092-FA64-4A4E-A9B2-B39B4EE0DF37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  <p:cxnSp>
        <p:nvCxnSpPr>
          <p:cNvPr id="5" name="Straight Connector 4"/>
          <p:cNvCxnSpPr>
            <a:cxnSpLocks noChangeShapeType="1"/>
          </p:cNvCxnSpPr>
          <p:nvPr/>
        </p:nvCxnSpPr>
        <p:spPr bwMode="auto">
          <a:xfrm>
            <a:off x="2593975" y="2962275"/>
            <a:ext cx="185738" cy="33655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2224088" y="3095625"/>
            <a:ext cx="284162" cy="1163638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H="1">
            <a:off x="2855913" y="3965575"/>
            <a:ext cx="184150" cy="236538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6575425" y="4437063"/>
            <a:ext cx="534988" cy="136525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6575425" y="3514725"/>
            <a:ext cx="663575" cy="85725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 flipV="1">
            <a:off x="3540125" y="3341688"/>
            <a:ext cx="392113" cy="173037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 flipV="1">
            <a:off x="2986088" y="3665538"/>
            <a:ext cx="1165225" cy="877887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flipV="1">
            <a:off x="4778375" y="3095625"/>
            <a:ext cx="1027113" cy="1651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4806950" y="3427413"/>
            <a:ext cx="1027113" cy="538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6646863" y="3230563"/>
            <a:ext cx="420687" cy="16351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 flipH="1">
            <a:off x="6646863" y="3978275"/>
            <a:ext cx="793750" cy="280988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7118" name="Picture 15" descr="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5386388"/>
            <a:ext cx="14414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9" name="Picture 16" descr="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5483225"/>
            <a:ext cx="1439863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5875338" y="5286375"/>
            <a:ext cx="347662" cy="211138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>
            <a:off x="4219575" y="5075238"/>
            <a:ext cx="12700" cy="325437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5475288" y="4406900"/>
            <a:ext cx="1763712" cy="422275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0"/>
          <p:cNvCxnSpPr>
            <a:cxnSpLocks noChangeShapeType="1"/>
          </p:cNvCxnSpPr>
          <p:nvPr/>
        </p:nvCxnSpPr>
        <p:spPr bwMode="auto">
          <a:xfrm flipV="1">
            <a:off x="5424488" y="3471863"/>
            <a:ext cx="450850" cy="44291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/>
          <p:cNvCxnSpPr>
            <a:cxnSpLocks noChangeShapeType="1"/>
          </p:cNvCxnSpPr>
          <p:nvPr/>
        </p:nvCxnSpPr>
        <p:spPr bwMode="auto">
          <a:xfrm>
            <a:off x="5249863" y="4606925"/>
            <a:ext cx="0" cy="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/>
          <p:cNvCxnSpPr>
            <a:cxnSpLocks noChangeShapeType="1"/>
          </p:cNvCxnSpPr>
          <p:nvPr/>
        </p:nvCxnSpPr>
        <p:spPr bwMode="auto">
          <a:xfrm>
            <a:off x="5348288" y="4589463"/>
            <a:ext cx="104775" cy="73025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 flipH="1">
            <a:off x="4565650" y="4414838"/>
            <a:ext cx="169863" cy="128587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7127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1520825"/>
            <a:ext cx="5842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8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88" y="5607050"/>
            <a:ext cx="8350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Straight Connector 26"/>
          <p:cNvCxnSpPr>
            <a:cxnSpLocks noChangeShapeType="1"/>
          </p:cNvCxnSpPr>
          <p:nvPr/>
        </p:nvCxnSpPr>
        <p:spPr bwMode="auto">
          <a:xfrm>
            <a:off x="1662113" y="2119313"/>
            <a:ext cx="260350" cy="242887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Connector 27"/>
          <p:cNvCxnSpPr>
            <a:cxnSpLocks noChangeShapeType="1"/>
          </p:cNvCxnSpPr>
          <p:nvPr/>
        </p:nvCxnSpPr>
        <p:spPr bwMode="auto">
          <a:xfrm>
            <a:off x="2709863" y="6356350"/>
            <a:ext cx="204787" cy="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 flipH="1">
            <a:off x="3652838" y="6164263"/>
            <a:ext cx="169862" cy="130175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2051050" y="2474913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2379663" y="4371975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32" name="Rounded Rectangle 31"/>
          <p:cNvSpPr>
            <a:spLocks noChangeArrowheads="1"/>
          </p:cNvSpPr>
          <p:nvPr/>
        </p:nvSpPr>
        <p:spPr bwMode="auto">
          <a:xfrm>
            <a:off x="2855913" y="3341688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7389813" y="4498975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34" name="Rounded Rectangle 33"/>
          <p:cNvSpPr>
            <a:spLocks noChangeArrowheads="1"/>
          </p:cNvSpPr>
          <p:nvPr/>
        </p:nvSpPr>
        <p:spPr bwMode="auto">
          <a:xfrm>
            <a:off x="6002338" y="3957638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5997575" y="2936875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36" name="Rounded Rectangle 35"/>
          <p:cNvSpPr>
            <a:spLocks noChangeArrowheads="1"/>
          </p:cNvSpPr>
          <p:nvPr/>
        </p:nvSpPr>
        <p:spPr bwMode="auto">
          <a:xfrm>
            <a:off x="4151313" y="3095625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37" name="Rounded Rectangle 36"/>
          <p:cNvSpPr>
            <a:spLocks noChangeArrowheads="1"/>
          </p:cNvSpPr>
          <p:nvPr/>
        </p:nvSpPr>
        <p:spPr bwMode="auto">
          <a:xfrm>
            <a:off x="3959225" y="4479925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38" name="Rounded Rectangle 37"/>
          <p:cNvSpPr>
            <a:spLocks noChangeArrowheads="1"/>
          </p:cNvSpPr>
          <p:nvPr/>
        </p:nvSpPr>
        <p:spPr bwMode="auto">
          <a:xfrm>
            <a:off x="5291138" y="4814888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4865688" y="4013200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3059113" y="6162675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41" name="Rounded Rectangle 40"/>
          <p:cNvSpPr>
            <a:spLocks noChangeArrowheads="1"/>
          </p:cNvSpPr>
          <p:nvPr/>
        </p:nvSpPr>
        <p:spPr bwMode="auto">
          <a:xfrm>
            <a:off x="7267575" y="3367088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63500">
            <a:solidFill>
              <a:srgbClr val="A6A6A6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Arial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383847" y="1658619"/>
            <a:ext cx="4724400" cy="554340"/>
          </a:xfrm>
          <a:prstGeom prst="round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rgbClr val="FFFFFF"/>
                </a:solidFill>
                <a:latin typeface="+mj-lt"/>
              </a:rPr>
              <a:t>Controller Platform</a:t>
            </a:r>
          </a:p>
        </p:txBody>
      </p:sp>
      <p:grpSp>
        <p:nvGrpSpPr>
          <p:cNvPr id="47147" name="Group 42"/>
          <p:cNvGrpSpPr>
            <a:grpSpLocks/>
          </p:cNvGrpSpPr>
          <p:nvPr/>
        </p:nvGrpSpPr>
        <p:grpSpPr bwMode="auto">
          <a:xfrm>
            <a:off x="2593975" y="2119313"/>
            <a:ext cx="5145088" cy="3881437"/>
            <a:chOff x="2593622" y="2268842"/>
            <a:chExt cx="5144912" cy="3731908"/>
          </a:xfrm>
        </p:grpSpPr>
        <p:cxnSp>
          <p:nvCxnSpPr>
            <p:cNvPr id="44" name="Straight Arrow Connector 43"/>
            <p:cNvCxnSpPr>
              <a:cxnSpLocks noChangeShapeType="1"/>
            </p:cNvCxnSpPr>
            <p:nvPr/>
          </p:nvCxnSpPr>
          <p:spPr bwMode="auto">
            <a:xfrm flipH="1">
              <a:off x="2671407" y="2268842"/>
              <a:ext cx="609579" cy="323585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traight Arrow Connector 44"/>
            <p:cNvCxnSpPr>
              <a:cxnSpLocks noChangeShapeType="1"/>
            </p:cNvCxnSpPr>
            <p:nvPr/>
          </p:nvCxnSpPr>
          <p:spPr bwMode="auto">
            <a:xfrm flipH="1">
              <a:off x="2593622" y="2561900"/>
              <a:ext cx="790548" cy="1669819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Arrow Connector 45"/>
            <p:cNvCxnSpPr>
              <a:cxnSpLocks noChangeShapeType="1"/>
            </p:cNvCxnSpPr>
            <p:nvPr/>
          </p:nvCxnSpPr>
          <p:spPr bwMode="auto">
            <a:xfrm flipH="1">
              <a:off x="3266699" y="2571058"/>
              <a:ext cx="306378" cy="639537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Straight Arrow Connector 46"/>
            <p:cNvCxnSpPr>
              <a:cxnSpLocks noChangeShapeType="1"/>
            </p:cNvCxnSpPr>
            <p:nvPr/>
          </p:nvCxnSpPr>
          <p:spPr bwMode="auto">
            <a:xfrm>
              <a:off x="4150907" y="2561900"/>
              <a:ext cx="0" cy="1808716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Arrow Connector 47"/>
            <p:cNvCxnSpPr>
              <a:cxnSpLocks noChangeShapeType="1"/>
            </p:cNvCxnSpPr>
            <p:nvPr/>
          </p:nvCxnSpPr>
          <p:spPr bwMode="auto">
            <a:xfrm flipH="1">
              <a:off x="4369974" y="2540531"/>
              <a:ext cx="1587" cy="444165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Arrow Connector 48"/>
            <p:cNvCxnSpPr>
              <a:cxnSpLocks noChangeShapeType="1"/>
            </p:cNvCxnSpPr>
            <p:nvPr/>
          </p:nvCxnSpPr>
          <p:spPr bwMode="auto">
            <a:xfrm flipH="1">
              <a:off x="6173313" y="2493214"/>
              <a:ext cx="1587" cy="444166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Arrow Connector 49"/>
            <p:cNvCxnSpPr>
              <a:cxnSpLocks noChangeShapeType="1"/>
            </p:cNvCxnSpPr>
            <p:nvPr/>
          </p:nvCxnSpPr>
          <p:spPr bwMode="auto">
            <a:xfrm>
              <a:off x="5093849" y="2613796"/>
              <a:ext cx="0" cy="1224127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Arrow Connector 50"/>
            <p:cNvCxnSpPr>
              <a:cxnSpLocks noChangeShapeType="1"/>
            </p:cNvCxnSpPr>
            <p:nvPr/>
          </p:nvCxnSpPr>
          <p:spPr bwMode="auto">
            <a:xfrm>
              <a:off x="5476423" y="2592427"/>
              <a:ext cx="0" cy="2071247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Arrow Connector 51"/>
            <p:cNvCxnSpPr>
              <a:cxnSpLocks noChangeShapeType="1"/>
            </p:cNvCxnSpPr>
            <p:nvPr/>
          </p:nvCxnSpPr>
          <p:spPr bwMode="auto">
            <a:xfrm>
              <a:off x="6360631" y="2592427"/>
              <a:ext cx="0" cy="1321813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Arrow Connector 52"/>
            <p:cNvCxnSpPr>
              <a:cxnSpLocks noChangeShapeType="1"/>
            </p:cNvCxnSpPr>
            <p:nvPr/>
          </p:nvCxnSpPr>
          <p:spPr bwMode="auto">
            <a:xfrm>
              <a:off x="7738534" y="2613796"/>
              <a:ext cx="0" cy="1736978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Arrow Connector 53"/>
            <p:cNvCxnSpPr>
              <a:cxnSpLocks noChangeShapeType="1"/>
            </p:cNvCxnSpPr>
            <p:nvPr/>
          </p:nvCxnSpPr>
          <p:spPr bwMode="auto">
            <a:xfrm>
              <a:off x="7440094" y="2603111"/>
              <a:ext cx="0" cy="627327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Arrow Connector 54"/>
            <p:cNvCxnSpPr>
              <a:cxnSpLocks noChangeShapeType="1"/>
            </p:cNvCxnSpPr>
            <p:nvPr/>
          </p:nvCxnSpPr>
          <p:spPr bwMode="auto">
            <a:xfrm flipH="1">
              <a:off x="3312735" y="2540531"/>
              <a:ext cx="485758" cy="3460219"/>
            </a:xfrm>
            <a:prstGeom prst="straightConnector1">
              <a:avLst/>
            </a:prstGeom>
            <a:noFill/>
            <a:ln w="63500">
              <a:solidFill>
                <a:srgbClr val="404040"/>
              </a:solidFill>
              <a:round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6" name="Rounded Rectangle 55"/>
          <p:cNvSpPr/>
          <p:nvPr/>
        </p:nvSpPr>
        <p:spPr>
          <a:xfrm>
            <a:off x="3527075" y="1286860"/>
            <a:ext cx="4724400" cy="55434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rgbClr val="FFFFFF"/>
                </a:solidFill>
                <a:latin typeface="+mj-lt"/>
              </a:rPr>
              <a:t>Controller Application</a:t>
            </a:r>
          </a:p>
        </p:txBody>
      </p:sp>
    </p:spTree>
    <p:extLst>
      <p:ext uri="{BB962C8B-B14F-4D97-AF65-F5344CB8AC3E}">
        <p14:creationId xmlns:p14="http://schemas.microsoft.com/office/powerpoint/2010/main" val="13499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514600"/>
            <a:ext cx="762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628650" y="76200"/>
            <a:ext cx="7886700" cy="1325563"/>
          </a:xfrm>
        </p:spPr>
        <p:txBody>
          <a:bodyPr/>
          <a:lstStyle/>
          <a:p>
            <a:r>
              <a:rPr lang="en-US" altLang="en-US"/>
              <a:t>Seamless Mobility</a:t>
            </a:r>
          </a:p>
        </p:txBody>
      </p:sp>
      <p:sp>
        <p:nvSpPr>
          <p:cNvPr id="29700" name="Content Placeholder 2"/>
          <p:cNvSpPr>
            <a:spLocks noGrp="1"/>
          </p:cNvSpPr>
          <p:nvPr>
            <p:ph idx="1"/>
          </p:nvPr>
        </p:nvSpPr>
        <p:spPr>
          <a:xfrm>
            <a:off x="2438400" y="1295400"/>
            <a:ext cx="6705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See host sending traffic at new location</a:t>
            </a:r>
          </a:p>
          <a:p>
            <a:pPr>
              <a:defRPr/>
            </a:pPr>
            <a:r>
              <a:rPr lang="en-US" dirty="0"/>
              <a:t>Modify rules to reroute the traffic</a:t>
            </a:r>
          </a:p>
        </p:txBody>
      </p:sp>
      <p:pic>
        <p:nvPicPr>
          <p:cNvPr id="48132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172075"/>
            <a:ext cx="106680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loud 5"/>
          <p:cNvSpPr>
            <a:spLocks/>
          </p:cNvSpPr>
          <p:nvPr/>
        </p:nvSpPr>
        <p:spPr bwMode="auto">
          <a:xfrm>
            <a:off x="1676400" y="3733800"/>
            <a:ext cx="6372225" cy="2514600"/>
          </a:xfrm>
          <a:custGeom>
            <a:avLst/>
            <a:gdLst>
              <a:gd name="T0" fmla="*/ 102109300 w 43200"/>
              <a:gd name="T1" fmla="*/ 88693202 h 43200"/>
              <a:gd name="T2" fmla="*/ 46996782 w 43200"/>
              <a:gd name="T3" fmla="*/ 85992801 h 43200"/>
              <a:gd name="T4" fmla="*/ 150737932 w 43200"/>
              <a:gd name="T5" fmla="*/ 118245165 h 43200"/>
              <a:gd name="T6" fmla="*/ 126630271 w 43200"/>
              <a:gd name="T7" fmla="*/ 119536051 h 43200"/>
              <a:gd name="T8" fmla="*/ 358524832 w 43200"/>
              <a:gd name="T9" fmla="*/ 132445146 h 43200"/>
              <a:gd name="T10" fmla="*/ 343990554 w 43200"/>
              <a:gd name="T11" fmla="*/ 126549632 h 43200"/>
              <a:gd name="T12" fmla="*/ 627211764 w 43200"/>
              <a:gd name="T13" fmla="*/ 117743700 h 43200"/>
              <a:gd name="T14" fmla="*/ 621402419 w 43200"/>
              <a:gd name="T15" fmla="*/ 124211810 h 43200"/>
              <a:gd name="T16" fmla="*/ 742571457 w 43200"/>
              <a:gd name="T17" fmla="*/ 77772969 h 43200"/>
              <a:gd name="T18" fmla="*/ 813306105 w 43200"/>
              <a:gd name="T19" fmla="*/ 101951256 h 43200"/>
              <a:gd name="T20" fmla="*/ 909432004 w 43200"/>
              <a:gd name="T21" fmla="*/ 52022592 h 43200"/>
              <a:gd name="T22" fmla="*/ 877926662 w 43200"/>
              <a:gd name="T23" fmla="*/ 61089413 h 43200"/>
              <a:gd name="T24" fmla="*/ 833845468 w 43200"/>
              <a:gd name="T25" fmla="*/ 18384404 h 43200"/>
              <a:gd name="T26" fmla="*/ 835499001 w 43200"/>
              <a:gd name="T27" fmla="*/ 22667140 h 43200"/>
              <a:gd name="T28" fmla="*/ 632672849 w 43200"/>
              <a:gd name="T29" fmla="*/ 13390187 h 43200"/>
              <a:gd name="T30" fmla="*/ 648817147 w 43200"/>
              <a:gd name="T31" fmla="*/ 7928441 h 43200"/>
              <a:gd name="T32" fmla="*/ 481739177 w 43200"/>
              <a:gd name="T33" fmla="*/ 15992332 h 43200"/>
              <a:gd name="T34" fmla="*/ 489550168 w 43200"/>
              <a:gd name="T35" fmla="*/ 11282754 h 43200"/>
              <a:gd name="T36" fmla="*/ 304609023 w 43200"/>
              <a:gd name="T37" fmla="*/ 17591606 h 43200"/>
              <a:gd name="T38" fmla="*/ 332894179 w 43200"/>
              <a:gd name="T39" fmla="*/ 22158923 h 43200"/>
              <a:gd name="T40" fmla="*/ 89794386 w 43200"/>
              <a:gd name="T41" fmla="*/ 53496427 h 43200"/>
              <a:gd name="T42" fmla="*/ 84855321 w 43200"/>
              <a:gd name="T43" fmla="*/ 48688593 h 432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3200" h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w="43200" h="43200" fill="none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noFill/>
          <a:ln w="9525" cap="flat" cmpd="sng">
            <a:solidFill>
              <a:srgbClr val="F57700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pic>
        <p:nvPicPr>
          <p:cNvPr id="48134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797300"/>
            <a:ext cx="9779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321300"/>
            <a:ext cx="9779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330700"/>
            <a:ext cx="9779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 flipV="1">
            <a:off x="2578100" y="4102100"/>
            <a:ext cx="1003300" cy="6667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2578100" y="4768850"/>
            <a:ext cx="176530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4267200" y="4254500"/>
            <a:ext cx="304800" cy="1066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4483100" y="4006850"/>
            <a:ext cx="2374900" cy="4000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 flipV="1">
            <a:off x="5321300" y="4711700"/>
            <a:ext cx="1612900" cy="8191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8142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635500"/>
            <a:ext cx="9779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029200"/>
            <a:ext cx="762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flipV="1">
            <a:off x="1219200" y="5029200"/>
            <a:ext cx="838200" cy="8191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 rot="16200000" flipH="1">
            <a:off x="6772275" y="5114925"/>
            <a:ext cx="1466850" cy="685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Freeform 18"/>
          <p:cNvSpPr>
            <a:spLocks noChangeArrowheads="1"/>
          </p:cNvSpPr>
          <p:nvPr/>
        </p:nvSpPr>
        <p:spPr bwMode="auto">
          <a:xfrm>
            <a:off x="1520825" y="5010150"/>
            <a:ext cx="5992813" cy="989013"/>
          </a:xfrm>
          <a:custGeom>
            <a:avLst/>
            <a:gdLst>
              <a:gd name="T0" fmla="*/ 0 w 5992379"/>
              <a:gd name="T1" fmla="*/ 793269 h 990031"/>
              <a:gd name="T2" fmla="*/ 1099702 w 5992379"/>
              <a:gd name="T3" fmla="*/ 43112 h 990031"/>
              <a:gd name="T4" fmla="*/ 3325581 w 5992379"/>
              <a:gd name="T5" fmla="*/ 961405 h 990031"/>
              <a:gd name="T6" fmla="*/ 5392462 w 5992379"/>
              <a:gd name="T7" fmla="*/ 4315 h 990031"/>
              <a:gd name="T8" fmla="*/ 6001933 w 5992379"/>
              <a:gd name="T9" fmla="*/ 935539 h 9900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92379"/>
              <a:gd name="T16" fmla="*/ 0 h 990031"/>
              <a:gd name="T17" fmla="*/ 5992379 w 5992379"/>
              <a:gd name="T18" fmla="*/ 990031 h 9900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92379" h="990031">
                <a:moveTo>
                  <a:pt x="0" y="811428"/>
                </a:moveTo>
                <a:cubicBezTo>
                  <a:pt x="272281" y="413431"/>
                  <a:pt x="544562" y="15434"/>
                  <a:pt x="1097942" y="44099"/>
                </a:cubicBezTo>
                <a:cubicBezTo>
                  <a:pt x="1651322" y="72764"/>
                  <a:pt x="2605958" y="990031"/>
                  <a:pt x="3320281" y="983416"/>
                </a:cubicBezTo>
                <a:cubicBezTo>
                  <a:pt x="4034604" y="976801"/>
                  <a:pt x="4938531" y="8820"/>
                  <a:pt x="5383881" y="4410"/>
                </a:cubicBezTo>
                <a:cubicBezTo>
                  <a:pt x="5829231" y="0"/>
                  <a:pt x="5992379" y="956956"/>
                  <a:pt x="5992379" y="956956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" name="Straight Connector 21"/>
          <p:cNvCxnSpPr>
            <a:cxnSpLocks noChangeShapeType="1"/>
          </p:cNvCxnSpPr>
          <p:nvPr/>
        </p:nvCxnSpPr>
        <p:spPr bwMode="auto">
          <a:xfrm flipV="1">
            <a:off x="3962400" y="3200400"/>
            <a:ext cx="685800" cy="6096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8" name="Rounded Rectangle 23"/>
          <p:cNvSpPr>
            <a:spLocks noChangeArrowheads="1"/>
          </p:cNvSpPr>
          <p:nvPr/>
        </p:nvSpPr>
        <p:spPr bwMode="auto">
          <a:xfrm>
            <a:off x="1066800" y="1447800"/>
            <a:ext cx="990600" cy="9906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38100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Freeform 27"/>
          <p:cNvSpPr>
            <a:spLocks noChangeArrowheads="1"/>
          </p:cNvSpPr>
          <p:nvPr/>
        </p:nvSpPr>
        <p:spPr bwMode="auto">
          <a:xfrm>
            <a:off x="1944688" y="2527300"/>
            <a:ext cx="2460625" cy="1216025"/>
          </a:xfrm>
          <a:custGeom>
            <a:avLst/>
            <a:gdLst>
              <a:gd name="T0" fmla="*/ 2463829 w 2460447"/>
              <a:gd name="T1" fmla="*/ 611048 h 1217142"/>
              <a:gd name="T2" fmla="*/ 1854495 w 2460447"/>
              <a:gd name="T3" fmla="*/ 1196090 h 1217142"/>
              <a:gd name="T4" fmla="*/ 1854495 w 2460447"/>
              <a:gd name="T5" fmla="*/ 1196090 h 1217142"/>
              <a:gd name="T6" fmla="*/ 0 w 2460447"/>
              <a:gd name="T7" fmla="*/ 0 h 1217142"/>
              <a:gd name="T8" fmla="*/ 0 60000 65536"/>
              <a:gd name="T9" fmla="*/ 0 60000 65536"/>
              <a:gd name="T10" fmla="*/ 0 60000 65536"/>
              <a:gd name="T11" fmla="*/ 0 60000 65536"/>
              <a:gd name="T12" fmla="*/ 0 w 2460447"/>
              <a:gd name="T13" fmla="*/ 0 h 1217142"/>
              <a:gd name="T14" fmla="*/ 2460447 w 2460447"/>
              <a:gd name="T15" fmla="*/ 1217142 h 12171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60447" h="1217142">
                <a:moveTo>
                  <a:pt x="2460447" y="621801"/>
                </a:moveTo>
                <a:lnTo>
                  <a:pt x="1851949" y="1217142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8"/>
          <p:cNvSpPr>
            <a:spLocks noChangeArrowheads="1"/>
          </p:cNvSpPr>
          <p:nvPr/>
        </p:nvSpPr>
        <p:spPr bwMode="auto">
          <a:xfrm>
            <a:off x="4264025" y="3333750"/>
            <a:ext cx="3408363" cy="2435225"/>
          </a:xfrm>
          <a:custGeom>
            <a:avLst/>
            <a:gdLst>
              <a:gd name="T0" fmla="*/ 3406437 w 3408470"/>
              <a:gd name="T1" fmla="*/ 2452225 h 2434284"/>
              <a:gd name="T2" fmla="*/ 2652885 w 3408470"/>
              <a:gd name="T3" fmla="*/ 1026203 h 2434284"/>
              <a:gd name="T4" fmla="*/ 2652885 w 3408470"/>
              <a:gd name="T5" fmla="*/ 1026203 h 2434284"/>
              <a:gd name="T6" fmla="*/ 365772 w 3408470"/>
              <a:gd name="T7" fmla="*/ 599728 h 2434284"/>
              <a:gd name="T8" fmla="*/ 458313 w 3408470"/>
              <a:gd name="T9" fmla="*/ 0 h 2434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8470"/>
              <a:gd name="T16" fmla="*/ 0 h 2434284"/>
              <a:gd name="T17" fmla="*/ 3408470 w 3408470"/>
              <a:gd name="T18" fmla="*/ 2434284 h 2434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8470" h="2434284">
                <a:moveTo>
                  <a:pt x="3408470" y="2434284"/>
                </a:moveTo>
                <a:lnTo>
                  <a:pt x="2654462" y="1018695"/>
                </a:lnTo>
                <a:cubicBezTo>
                  <a:pt x="2273049" y="948136"/>
                  <a:pt x="731962" y="765124"/>
                  <a:pt x="365981" y="595341"/>
                </a:cubicBezTo>
                <a:cubicBezTo>
                  <a:pt x="0" y="425558"/>
                  <a:pt x="458579" y="0"/>
                  <a:pt x="458579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8" grpId="0" animBg="1"/>
      <p:bldP spid="28" grpId="1" animBg="1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55850"/>
            <a:ext cx="106680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628650" y="76200"/>
            <a:ext cx="7886700" cy="1325563"/>
          </a:xfrm>
        </p:spPr>
        <p:txBody>
          <a:bodyPr/>
          <a:lstStyle/>
          <a:p>
            <a:r>
              <a:rPr lang="en-US" altLang="en-US"/>
              <a:t>Server Load Balancing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501650" y="1277938"/>
            <a:ext cx="6705600" cy="1382712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Pre-install load-balancing policy</a:t>
            </a:r>
          </a:p>
          <a:p>
            <a:r>
              <a:rPr lang="en-US" altLang="en-US">
                <a:ea typeface="ＭＳ Ｐゴシック" charset="-128"/>
              </a:rPr>
              <a:t>Split traffic based on source IP</a:t>
            </a:r>
          </a:p>
        </p:txBody>
      </p:sp>
      <p:pic>
        <p:nvPicPr>
          <p:cNvPr id="4915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172075"/>
            <a:ext cx="106680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loud 6"/>
          <p:cNvSpPr>
            <a:spLocks/>
          </p:cNvSpPr>
          <p:nvPr/>
        </p:nvSpPr>
        <p:spPr bwMode="auto">
          <a:xfrm>
            <a:off x="1676400" y="3733800"/>
            <a:ext cx="6372225" cy="2514600"/>
          </a:xfrm>
          <a:custGeom>
            <a:avLst/>
            <a:gdLst>
              <a:gd name="T0" fmla="*/ 102109300 w 43200"/>
              <a:gd name="T1" fmla="*/ 88693202 h 43200"/>
              <a:gd name="T2" fmla="*/ 46996782 w 43200"/>
              <a:gd name="T3" fmla="*/ 85992801 h 43200"/>
              <a:gd name="T4" fmla="*/ 150737932 w 43200"/>
              <a:gd name="T5" fmla="*/ 118245165 h 43200"/>
              <a:gd name="T6" fmla="*/ 126630271 w 43200"/>
              <a:gd name="T7" fmla="*/ 119536051 h 43200"/>
              <a:gd name="T8" fmla="*/ 358524832 w 43200"/>
              <a:gd name="T9" fmla="*/ 132445146 h 43200"/>
              <a:gd name="T10" fmla="*/ 343990554 w 43200"/>
              <a:gd name="T11" fmla="*/ 126549632 h 43200"/>
              <a:gd name="T12" fmla="*/ 627211764 w 43200"/>
              <a:gd name="T13" fmla="*/ 117743700 h 43200"/>
              <a:gd name="T14" fmla="*/ 621402419 w 43200"/>
              <a:gd name="T15" fmla="*/ 124211810 h 43200"/>
              <a:gd name="T16" fmla="*/ 742571457 w 43200"/>
              <a:gd name="T17" fmla="*/ 77772969 h 43200"/>
              <a:gd name="T18" fmla="*/ 813306105 w 43200"/>
              <a:gd name="T19" fmla="*/ 101951256 h 43200"/>
              <a:gd name="T20" fmla="*/ 909432004 w 43200"/>
              <a:gd name="T21" fmla="*/ 52022592 h 43200"/>
              <a:gd name="T22" fmla="*/ 877926662 w 43200"/>
              <a:gd name="T23" fmla="*/ 61089413 h 43200"/>
              <a:gd name="T24" fmla="*/ 833845468 w 43200"/>
              <a:gd name="T25" fmla="*/ 18384404 h 43200"/>
              <a:gd name="T26" fmla="*/ 835499001 w 43200"/>
              <a:gd name="T27" fmla="*/ 22667140 h 43200"/>
              <a:gd name="T28" fmla="*/ 632672849 w 43200"/>
              <a:gd name="T29" fmla="*/ 13390187 h 43200"/>
              <a:gd name="T30" fmla="*/ 648817147 w 43200"/>
              <a:gd name="T31" fmla="*/ 7928441 h 43200"/>
              <a:gd name="T32" fmla="*/ 481739177 w 43200"/>
              <a:gd name="T33" fmla="*/ 15992332 h 43200"/>
              <a:gd name="T34" fmla="*/ 489550168 w 43200"/>
              <a:gd name="T35" fmla="*/ 11282754 h 43200"/>
              <a:gd name="T36" fmla="*/ 304609023 w 43200"/>
              <a:gd name="T37" fmla="*/ 17591606 h 43200"/>
              <a:gd name="T38" fmla="*/ 332894179 w 43200"/>
              <a:gd name="T39" fmla="*/ 22158923 h 43200"/>
              <a:gd name="T40" fmla="*/ 89794386 w 43200"/>
              <a:gd name="T41" fmla="*/ 53496427 h 43200"/>
              <a:gd name="T42" fmla="*/ 84855321 w 43200"/>
              <a:gd name="T43" fmla="*/ 48688593 h 432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3200" h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w="43200" h="43200" fill="none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noFill/>
          <a:ln w="9525" cap="flat" cmpd="sng">
            <a:solidFill>
              <a:srgbClr val="F57700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pic>
        <p:nvPicPr>
          <p:cNvPr id="49158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797300"/>
            <a:ext cx="9779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321300"/>
            <a:ext cx="9779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330700"/>
            <a:ext cx="9779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 flipV="1">
            <a:off x="2578100" y="4102100"/>
            <a:ext cx="1003300" cy="6667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2578100" y="4768850"/>
            <a:ext cx="176530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4267200" y="4254500"/>
            <a:ext cx="304800" cy="1066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4483100" y="4006850"/>
            <a:ext cx="2451100" cy="508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 flipV="1">
            <a:off x="5321300" y="4711700"/>
            <a:ext cx="1612900" cy="8191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9166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635500"/>
            <a:ext cx="9779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029200"/>
            <a:ext cx="762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 flipV="1">
            <a:off x="1219200" y="5029200"/>
            <a:ext cx="838200" cy="8191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rot="16200000" flipH="1">
            <a:off x="6772275" y="5114925"/>
            <a:ext cx="1466850" cy="685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0" name="Freeform 19"/>
          <p:cNvSpPr>
            <a:spLocks noChangeArrowheads="1"/>
          </p:cNvSpPr>
          <p:nvPr/>
        </p:nvSpPr>
        <p:spPr bwMode="auto">
          <a:xfrm>
            <a:off x="1520825" y="5010150"/>
            <a:ext cx="5992813" cy="989013"/>
          </a:xfrm>
          <a:custGeom>
            <a:avLst/>
            <a:gdLst>
              <a:gd name="T0" fmla="*/ 0 w 5992379"/>
              <a:gd name="T1" fmla="*/ 793269 h 990031"/>
              <a:gd name="T2" fmla="*/ 1099702 w 5992379"/>
              <a:gd name="T3" fmla="*/ 43112 h 990031"/>
              <a:gd name="T4" fmla="*/ 3325581 w 5992379"/>
              <a:gd name="T5" fmla="*/ 961405 h 990031"/>
              <a:gd name="T6" fmla="*/ 5392462 w 5992379"/>
              <a:gd name="T7" fmla="*/ 4315 h 990031"/>
              <a:gd name="T8" fmla="*/ 6001933 w 5992379"/>
              <a:gd name="T9" fmla="*/ 935539 h 9900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92379"/>
              <a:gd name="T16" fmla="*/ 0 h 990031"/>
              <a:gd name="T17" fmla="*/ 5992379 w 5992379"/>
              <a:gd name="T18" fmla="*/ 990031 h 9900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92379" h="990031">
                <a:moveTo>
                  <a:pt x="0" y="811428"/>
                </a:moveTo>
                <a:cubicBezTo>
                  <a:pt x="272281" y="413431"/>
                  <a:pt x="544562" y="15434"/>
                  <a:pt x="1097942" y="44099"/>
                </a:cubicBezTo>
                <a:cubicBezTo>
                  <a:pt x="1651322" y="72764"/>
                  <a:pt x="2605958" y="990031"/>
                  <a:pt x="3320281" y="983416"/>
                </a:cubicBezTo>
                <a:cubicBezTo>
                  <a:pt x="4034604" y="976801"/>
                  <a:pt x="4938531" y="8820"/>
                  <a:pt x="5383881" y="4410"/>
                </a:cubicBezTo>
                <a:cubicBezTo>
                  <a:pt x="5829231" y="0"/>
                  <a:pt x="5992379" y="956956"/>
                  <a:pt x="5992379" y="956956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" name="Straight Connector 20"/>
          <p:cNvCxnSpPr>
            <a:cxnSpLocks noChangeShapeType="1"/>
          </p:cNvCxnSpPr>
          <p:nvPr/>
        </p:nvCxnSpPr>
        <p:spPr bwMode="auto">
          <a:xfrm flipV="1">
            <a:off x="3962400" y="2895600"/>
            <a:ext cx="121920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9172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05200"/>
            <a:ext cx="762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rot="16200000" flipV="1">
            <a:off x="1181100" y="4152900"/>
            <a:ext cx="609600" cy="533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Freeform 51"/>
          <p:cNvSpPr>
            <a:spLocks/>
          </p:cNvSpPr>
          <p:nvPr/>
        </p:nvSpPr>
        <p:spPr bwMode="auto">
          <a:xfrm>
            <a:off x="1492250" y="2933700"/>
            <a:ext cx="3286125" cy="1581150"/>
          </a:xfrm>
          <a:custGeom>
            <a:avLst/>
            <a:gdLst>
              <a:gd name="T0" fmla="*/ 0 w 3286406"/>
              <a:gd name="T1" fmla="*/ 1242290 h 1582196"/>
              <a:gd name="T2" fmla="*/ 549822 w 3286406"/>
              <a:gd name="T3" fmla="*/ 1556131 h 1582196"/>
              <a:gd name="T4" fmla="*/ 1400738 w 3286406"/>
              <a:gd name="T5" fmla="*/ 1320750 h 1582196"/>
              <a:gd name="T6" fmla="*/ 3285844 w 3286406"/>
              <a:gd name="T7" fmla="*/ 0 h 15821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86406" h="1582196">
                <a:moveTo>
                  <a:pt x="0" y="1243934"/>
                </a:moveTo>
                <a:cubicBezTo>
                  <a:pt x="158210" y="1394515"/>
                  <a:pt x="316420" y="1545096"/>
                  <a:pt x="549916" y="1558190"/>
                </a:cubicBezTo>
                <a:cubicBezTo>
                  <a:pt x="783412" y="1571284"/>
                  <a:pt x="944896" y="1582196"/>
                  <a:pt x="1400978" y="1322498"/>
                </a:cubicBezTo>
                <a:cubicBezTo>
                  <a:pt x="1857060" y="1062800"/>
                  <a:pt x="3286406" y="0"/>
                  <a:pt x="3286406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9175" name="TextBox 52"/>
          <p:cNvSpPr txBox="1">
            <a:spLocks noChangeArrowheads="1"/>
          </p:cNvSpPr>
          <p:nvPr/>
        </p:nvSpPr>
        <p:spPr bwMode="auto">
          <a:xfrm>
            <a:off x="1660525" y="3406775"/>
            <a:ext cx="15065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src=0*,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dst=1.2.3.4</a:t>
            </a:r>
          </a:p>
        </p:txBody>
      </p:sp>
      <p:sp>
        <p:nvSpPr>
          <p:cNvPr id="49176" name="TextBox 53"/>
          <p:cNvSpPr txBox="1">
            <a:spLocks noChangeArrowheads="1"/>
          </p:cNvSpPr>
          <p:nvPr/>
        </p:nvSpPr>
        <p:spPr bwMode="auto">
          <a:xfrm>
            <a:off x="2000250" y="5291138"/>
            <a:ext cx="15049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src=1*,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dst=1.2.3.4</a:t>
            </a:r>
          </a:p>
        </p:txBody>
      </p:sp>
      <p:sp>
        <p:nvSpPr>
          <p:cNvPr id="49177" name="TextBox 1"/>
          <p:cNvSpPr txBox="1">
            <a:spLocks noChangeArrowheads="1"/>
          </p:cNvSpPr>
          <p:nvPr/>
        </p:nvSpPr>
        <p:spPr bwMode="auto">
          <a:xfrm>
            <a:off x="5613400" y="2719388"/>
            <a:ext cx="1111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10.0.0.1</a:t>
            </a:r>
          </a:p>
        </p:txBody>
      </p:sp>
      <p:sp>
        <p:nvSpPr>
          <p:cNvPr id="49178" name="TextBox 26"/>
          <p:cNvSpPr txBox="1">
            <a:spLocks noChangeArrowheads="1"/>
          </p:cNvSpPr>
          <p:nvPr/>
        </p:nvSpPr>
        <p:spPr bwMode="auto">
          <a:xfrm>
            <a:off x="7727950" y="4749800"/>
            <a:ext cx="1111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10.0.0.2</a:t>
            </a:r>
          </a:p>
        </p:txBody>
      </p:sp>
    </p:spTree>
    <p:extLst>
      <p:ext uri="{BB962C8B-B14F-4D97-AF65-F5344CB8AC3E}">
        <p14:creationId xmlns:p14="http://schemas.microsoft.com/office/powerpoint/2010/main" val="109874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Programmable Data Plane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charset="-128"/>
              </a:rPr>
              <a:t>Programmable data plane</a:t>
            </a:r>
          </a:p>
          <a:p>
            <a:pPr lvl="1"/>
            <a:r>
              <a:rPr lang="en-US" altLang="en-US" dirty="0"/>
              <a:t>Arbitrary customized packet-handling functionality</a:t>
            </a:r>
          </a:p>
          <a:p>
            <a:pPr lvl="1"/>
            <a:r>
              <a:rPr lang="en-US" altLang="en-US" dirty="0"/>
              <a:t>Building a new data plane, or extending existing one</a:t>
            </a:r>
          </a:p>
          <a:p>
            <a:r>
              <a:rPr lang="en-US" altLang="en-US" dirty="0">
                <a:ea typeface="ＭＳ Ｐゴシック" charset="-128"/>
              </a:rPr>
              <a:t>Speed is important</a:t>
            </a:r>
          </a:p>
          <a:p>
            <a:pPr lvl="1"/>
            <a:r>
              <a:rPr lang="en-US" altLang="en-US" dirty="0"/>
              <a:t>Data plane in hardware or in the kernel</a:t>
            </a:r>
          </a:p>
          <a:p>
            <a:pPr lvl="1"/>
            <a:r>
              <a:rPr lang="en-US" altLang="en-US" dirty="0"/>
              <a:t>Streaming algorithms the handle packets as they arrive</a:t>
            </a:r>
          </a:p>
          <a:p>
            <a:r>
              <a:rPr lang="en-US" altLang="en-US" dirty="0" smtClean="0">
                <a:ea typeface="ＭＳ Ｐゴシック" charset="-128"/>
              </a:rPr>
              <a:t>Three </a:t>
            </a:r>
            <a:r>
              <a:rPr lang="en-US" altLang="en-US" dirty="0">
                <a:ea typeface="ＭＳ Ｐゴシック" charset="-128"/>
              </a:rPr>
              <a:t>open platforms</a:t>
            </a:r>
          </a:p>
          <a:p>
            <a:pPr lvl="1"/>
            <a:r>
              <a:rPr lang="en-US" altLang="en-US" dirty="0"/>
              <a:t>Click: software data plane in user space or the kernel</a:t>
            </a:r>
          </a:p>
          <a:p>
            <a:pPr lvl="1"/>
            <a:r>
              <a:rPr lang="en-US" altLang="en-US" dirty="0" err="1"/>
              <a:t>NetFPGA</a:t>
            </a:r>
            <a:r>
              <a:rPr lang="en-US" altLang="en-US" dirty="0"/>
              <a:t>: hardware data plane based on </a:t>
            </a:r>
            <a:r>
              <a:rPr lang="en-US" altLang="en-US" dirty="0" smtClean="0"/>
              <a:t>FPGAs</a:t>
            </a:r>
          </a:p>
          <a:p>
            <a:pPr lvl="1"/>
            <a:r>
              <a:rPr lang="en-US" altLang="en-US" dirty="0" err="1" smtClean="0"/>
              <a:t>Mininet</a:t>
            </a:r>
            <a:r>
              <a:rPr lang="en-US" altLang="en-US" dirty="0" smtClean="0"/>
              <a:t>: software emulator on </a:t>
            </a:r>
            <a:r>
              <a:rPr lang="en-US" altLang="en-US" smtClean="0"/>
              <a:t>your laptop</a:t>
            </a:r>
            <a:endParaRPr lang="en-US" altLang="en-US" dirty="0"/>
          </a:p>
          <a:p>
            <a:r>
              <a:rPr lang="en-US" altLang="en-US" dirty="0">
                <a:ea typeface="ＭＳ Ｐゴシック" charset="-128"/>
              </a:rPr>
              <a:t>Lots of ongoing research activity…</a:t>
            </a:r>
          </a:p>
          <a:p>
            <a:pPr lvl="1">
              <a:buFont typeface="Helvetica" charset="0"/>
              <a:buNone/>
            </a:pP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378783-8387-C74E-99BD-0AAD10250263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3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Packet Forwarding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C34677-91D5-2E45-AC7D-A45469822C58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0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Observation…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3200">
                <a:ea typeface="ＭＳ Ｐゴシック" charset="-128"/>
              </a:rPr>
              <a:t>Click is widely used</a:t>
            </a:r>
          </a:p>
          <a:p>
            <a:pPr lvl="1" eaLnBrk="1" hangingPunct="1"/>
            <a:r>
              <a:rPr lang="en-US" altLang="en-US" sz="2800"/>
              <a:t>And the paper on Click is widely cited</a:t>
            </a:r>
          </a:p>
          <a:p>
            <a:pPr eaLnBrk="1" hangingPunct="1"/>
            <a:r>
              <a:rPr lang="en-US" altLang="en-US" sz="3200">
                <a:ea typeface="ＭＳ Ｐゴシック" charset="-128"/>
              </a:rPr>
              <a:t>Click elements are created by others</a:t>
            </a:r>
          </a:p>
          <a:p>
            <a:pPr lvl="1" eaLnBrk="1" hangingPunct="1"/>
            <a:r>
              <a:rPr lang="en-US" altLang="en-US" sz="2800"/>
              <a:t>Enabling an ecosystem of innovation</a:t>
            </a:r>
            <a:endParaRPr lang="en-US" altLang="en-US" sz="3200"/>
          </a:p>
          <a:p>
            <a:pPr eaLnBrk="1" hangingPunct="1"/>
            <a:r>
              <a:rPr lang="en-US" altLang="en-US" sz="3200">
                <a:ea typeface="ＭＳ Ｐゴシック" charset="-128"/>
              </a:rPr>
              <a:t>Take-away lesson</a:t>
            </a:r>
          </a:p>
          <a:p>
            <a:pPr lvl="1" eaLnBrk="1" hangingPunct="1"/>
            <a:r>
              <a:rPr lang="en-US" altLang="en-US" sz="2800"/>
              <a:t>Creating useful systems that others can use and extend has big impact in the research community</a:t>
            </a:r>
          </a:p>
          <a:p>
            <a:pPr lvl="1" eaLnBrk="1" hangingPunct="1"/>
            <a:r>
              <a:rPr lang="en-US" altLang="en-US" sz="2800"/>
              <a:t>And brings tremendous professional value</a:t>
            </a:r>
          </a:p>
          <a:p>
            <a:pPr lvl="1" eaLnBrk="1" hangingPunct="1"/>
            <a:r>
              <a:rPr lang="en-US" altLang="en-US" sz="2800"/>
              <a:t>Compensating amply for the time and energy </a:t>
            </a:r>
            <a:r>
              <a:rPr lang="en-US" altLang="en-US" sz="2800">
                <a:sym typeface="Wingdings" charset="2"/>
              </a:rPr>
              <a:t></a:t>
            </a:r>
            <a:endParaRPr lang="en-US" altLang="en-US" sz="2800"/>
          </a:p>
          <a:p>
            <a:pPr>
              <a:buFontTx/>
              <a:buNone/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C34478-8E3E-A24A-85D5-98AF4D17D459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49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Discussion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Trade-offs between customizability and performance?</a:t>
            </a:r>
          </a:p>
          <a:p>
            <a:r>
              <a:rPr lang="en-US" altLang="en-US">
                <a:ea typeface="ＭＳ Ｐゴシック" charset="-128"/>
              </a:rPr>
              <a:t>What data-plane model would be </a:t>
            </a:r>
            <a:r>
              <a:rPr lang="ja-JP" altLang="en-US">
                <a:ea typeface="ＭＳ Ｐゴシック" charset="-128"/>
              </a:rPr>
              <a:t>“</a:t>
            </a:r>
            <a:r>
              <a:rPr lang="en-US" altLang="ja-JP">
                <a:ea typeface="ＭＳ Ｐゴシック" charset="-128"/>
              </a:rPr>
              <a:t>just enough</a:t>
            </a:r>
            <a:r>
              <a:rPr lang="ja-JP" altLang="en-US">
                <a:ea typeface="ＭＳ Ｐゴシック" charset="-128"/>
              </a:rPr>
              <a:t>”</a:t>
            </a:r>
            <a:r>
              <a:rPr lang="en-US" altLang="ja-JP">
                <a:ea typeface="ＭＳ Ｐゴシック" charset="-128"/>
              </a:rPr>
              <a:t> for most needs, but still fast and inexpensive?</a:t>
            </a:r>
          </a:p>
          <a:p>
            <a:r>
              <a:rPr lang="en-US" altLang="en-US">
                <a:ea typeface="ＭＳ Ｐゴシック" charset="-128"/>
              </a:rPr>
              <a:t>Ways the Internet architecture makes data-plane functionality more challenging?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93D7A5-5BE9-314C-BB34-A901F16B9251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72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Click Modular Router</a:t>
            </a:r>
          </a:p>
        </p:txBody>
      </p:sp>
      <p:sp>
        <p:nvSpPr>
          <p:cNvPr id="53250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Backup Slides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0B4D72-BE5C-2243-9B33-AD65064CFF23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32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Click Motivation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>
                <a:ea typeface="ＭＳ Ｐゴシック" charset="-128"/>
              </a:rPr>
              <a:t>Flexibility</a:t>
            </a:r>
          </a:p>
          <a:p>
            <a:pPr lvl="1" eaLnBrk="1" hangingPunct="1"/>
            <a:r>
              <a:rPr lang="en-US" altLang="en-US"/>
              <a:t>Add new features and enable experimentation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Openness</a:t>
            </a:r>
          </a:p>
          <a:p>
            <a:pPr lvl="1" eaLnBrk="1" hangingPunct="1"/>
            <a:r>
              <a:rPr lang="en-US" altLang="en-US"/>
              <a:t>Allow users/researchers to build and extend</a:t>
            </a:r>
          </a:p>
          <a:p>
            <a:pPr lvl="1" eaLnBrk="1" hangingPunct="1"/>
            <a:r>
              <a:rPr lang="en-US" altLang="en-US"/>
              <a:t>(In contrast to most commercial routers)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Modularity</a:t>
            </a:r>
          </a:p>
          <a:p>
            <a:pPr lvl="1" eaLnBrk="1" hangingPunct="1"/>
            <a:r>
              <a:rPr lang="en-US" altLang="en-US"/>
              <a:t>Simplify the composition of existing features</a:t>
            </a:r>
          </a:p>
          <a:p>
            <a:pPr lvl="1" eaLnBrk="1" hangingPunct="1"/>
            <a:r>
              <a:rPr lang="en-US" altLang="en-US"/>
              <a:t>Simplify the addition of new features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Speed/efficiency</a:t>
            </a:r>
          </a:p>
          <a:p>
            <a:pPr lvl="1" eaLnBrk="1" hangingPunct="1"/>
            <a:r>
              <a:rPr lang="en-US" altLang="en-US"/>
              <a:t>Operation (optionally) in the operating system</a:t>
            </a:r>
          </a:p>
          <a:p>
            <a:pPr lvl="1" eaLnBrk="1" hangingPunct="1"/>
            <a:r>
              <a:rPr lang="en-US" altLang="en-US"/>
              <a:t>Without the user needing to grapple with OS internals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AB04C6-C8C4-764E-9CD4-C58CAC8809C5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67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Router as a Graph of Elements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Large number of small elements</a:t>
            </a:r>
          </a:p>
          <a:p>
            <a:pPr lvl="1" eaLnBrk="1" hangingPunct="1"/>
            <a:r>
              <a:rPr lang="en-US" altLang="en-US"/>
              <a:t>Each performing a simple packet function </a:t>
            </a:r>
          </a:p>
          <a:p>
            <a:pPr lvl="1" eaLnBrk="1" hangingPunct="1"/>
            <a:r>
              <a:rPr lang="en-US" altLang="en-US"/>
              <a:t>E.g., IP look-up, TTL decrement, buffering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Connected together in a graph</a:t>
            </a:r>
          </a:p>
          <a:p>
            <a:pPr lvl="1" eaLnBrk="1" hangingPunct="1"/>
            <a:r>
              <a:rPr lang="en-US" altLang="en-US"/>
              <a:t>Elements inputs/outputs snapped together</a:t>
            </a:r>
          </a:p>
          <a:p>
            <a:pPr lvl="1" eaLnBrk="1" hangingPunct="1"/>
            <a:r>
              <a:rPr lang="en-US" altLang="en-US"/>
              <a:t>Beyond elements in series to a graph</a:t>
            </a:r>
          </a:p>
          <a:p>
            <a:pPr lvl="1" eaLnBrk="1" hangingPunct="1"/>
            <a:r>
              <a:rPr lang="en-US" altLang="en-US"/>
              <a:t>E.g., packet duplication or classification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Packet flow as main organizational primitive</a:t>
            </a:r>
          </a:p>
          <a:p>
            <a:pPr lvl="1" eaLnBrk="1" hangingPunct="1"/>
            <a:r>
              <a:rPr lang="en-US" altLang="en-US"/>
              <a:t>Consistent with data-plane operations on a router</a:t>
            </a:r>
          </a:p>
          <a:p>
            <a:pPr lvl="1" eaLnBrk="1" hangingPunct="1"/>
            <a:r>
              <a:rPr lang="en-US" altLang="en-US"/>
              <a:t>(Larger elements needed for, say, control planes)</a:t>
            </a:r>
          </a:p>
          <a:p>
            <a:pPr>
              <a:buFontTx/>
              <a:buNone/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6E7F4C-8927-9F4E-8361-0EDE941FF231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67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Click Elements: Push vs. Pull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>
                <a:ea typeface="ＭＳ Ｐゴシック" charset="-128"/>
              </a:rPr>
              <a:t>Packet hand-off between elements</a:t>
            </a:r>
          </a:p>
          <a:p>
            <a:pPr lvl="1" eaLnBrk="1" hangingPunct="1"/>
            <a:r>
              <a:rPr lang="en-US" altLang="en-US"/>
              <a:t>Directly inspired by properties of routers</a:t>
            </a:r>
          </a:p>
          <a:p>
            <a:pPr lvl="1" eaLnBrk="1" hangingPunct="1"/>
            <a:r>
              <a:rPr lang="en-US" altLang="en-US"/>
              <a:t>Annotations on packets to carry temporary state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Push processing</a:t>
            </a:r>
          </a:p>
          <a:p>
            <a:pPr lvl="1" eaLnBrk="1" hangingPunct="1"/>
            <a:r>
              <a:rPr lang="en-US" altLang="en-US"/>
              <a:t>Initiated by the source end</a:t>
            </a:r>
          </a:p>
          <a:p>
            <a:pPr lvl="1" eaLnBrk="1" hangingPunct="1"/>
            <a:r>
              <a:rPr lang="en-US" altLang="en-US"/>
              <a:t>E.g., when an unsolicited packet arrives (e.g., from a device)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Pull processing</a:t>
            </a:r>
          </a:p>
          <a:p>
            <a:pPr lvl="1" eaLnBrk="1" hangingPunct="1"/>
            <a:r>
              <a:rPr lang="en-US" altLang="en-US"/>
              <a:t>Initiated by the destination end</a:t>
            </a:r>
          </a:p>
          <a:p>
            <a:pPr lvl="1" eaLnBrk="1" hangingPunct="1"/>
            <a:r>
              <a:rPr lang="en-US" altLang="en-US"/>
              <a:t>E.g., to control timing of packet processing (e.g., based on a timer or packet scheduler)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2EB4FE-AE8D-EA4E-9507-8564C1A91253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35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Click Language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Declarations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Create elements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Connections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Connect elements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130000"/>
              </a:lnSpc>
            </a:pPr>
            <a:r>
              <a:rPr lang="en-US" altLang="en-US">
                <a:ea typeface="ＭＳ Ｐゴシック" charset="-128"/>
              </a:rPr>
              <a:t>Compound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Combine multiple smaller elements, and treat as single, new element to use as a primitive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Language extensions through element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Configuration strings for individual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Rather than syntactic extensions to the language</a:t>
            </a:r>
          </a:p>
          <a:p>
            <a:pPr>
              <a:buFontTx/>
              <a:buNone/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1220D0-0CA6-6B46-965F-9B01C122A9FE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4830763" y="1566863"/>
            <a:ext cx="3322637" cy="19383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src :: FromDevice(eth0);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ctr :: Counter;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sink :: Discard;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src -&gt; ctr;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ctr -&gt; sink;</a:t>
            </a:r>
          </a:p>
        </p:txBody>
      </p:sp>
    </p:spTree>
    <p:extLst>
      <p:ext uri="{BB962C8B-B14F-4D97-AF65-F5344CB8AC3E}">
        <p14:creationId xmlns:p14="http://schemas.microsoft.com/office/powerpoint/2010/main" val="2214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Handlers and Control Socket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>
                <a:ea typeface="ＭＳ Ｐゴシック" charset="-128"/>
              </a:rPr>
              <a:t>Access points for user interaction</a:t>
            </a:r>
          </a:p>
          <a:p>
            <a:pPr lvl="1" eaLnBrk="1" hangingPunct="1"/>
            <a:r>
              <a:rPr lang="en-US" altLang="en-US"/>
              <a:t>Appear like files in a file system</a:t>
            </a:r>
          </a:p>
          <a:p>
            <a:pPr lvl="1" eaLnBrk="1" hangingPunct="1"/>
            <a:r>
              <a:rPr lang="en-US" altLang="en-US"/>
              <a:t>Can have both read and write handlers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Examples</a:t>
            </a:r>
          </a:p>
          <a:p>
            <a:pPr lvl="1" eaLnBrk="1" hangingPunct="1"/>
            <a:r>
              <a:rPr lang="en-US" altLang="en-US"/>
              <a:t>Installing/removing forwarding-table entries</a:t>
            </a:r>
          </a:p>
          <a:p>
            <a:pPr lvl="1" eaLnBrk="1" hangingPunct="1"/>
            <a:r>
              <a:rPr lang="en-US" altLang="en-US"/>
              <a:t>Reporting measurement statistics</a:t>
            </a:r>
          </a:p>
          <a:p>
            <a:pPr lvl="1" eaLnBrk="1" hangingPunct="1"/>
            <a:r>
              <a:rPr lang="en-US" altLang="en-US"/>
              <a:t>Changing a maximum queue length 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Control socket</a:t>
            </a:r>
          </a:p>
          <a:p>
            <a:pPr lvl="1" eaLnBrk="1" hangingPunct="1"/>
            <a:r>
              <a:rPr lang="en-US" altLang="en-US"/>
              <a:t>Allows other programs to call read/write handlers</a:t>
            </a:r>
          </a:p>
          <a:p>
            <a:pPr lvl="1" eaLnBrk="1" hangingPunct="1"/>
            <a:r>
              <a:rPr lang="en-US" altLang="en-US"/>
              <a:t>Command sent as single line of text to the server</a:t>
            </a:r>
          </a:p>
          <a:p>
            <a:pPr lvl="1" eaLnBrk="1" hangingPunct="1"/>
            <a:r>
              <a:rPr lang="en-US" altLang="en-US" sz="2000"/>
              <a:t>http://read.cs.ucla.edu/click/elements/controlsocket?s=llrpc</a:t>
            </a:r>
          </a:p>
          <a:p>
            <a:pPr>
              <a:buFontTx/>
              <a:buNone/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298D26-69E6-DF44-A8F5-74527249BA58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10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EtherSwitch Element 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628650" y="1673225"/>
            <a:ext cx="7886700" cy="4351338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Ethernet switch</a:t>
            </a:r>
          </a:p>
          <a:p>
            <a:pPr lvl="1" eaLnBrk="1" hangingPunct="1"/>
            <a:r>
              <a:rPr lang="en-US" altLang="en-US" dirty="0"/>
              <a:t>Expects and produces Ethernet frames</a:t>
            </a:r>
          </a:p>
          <a:p>
            <a:pPr lvl="1" eaLnBrk="1" hangingPunct="1"/>
            <a:r>
              <a:rPr lang="en-US" altLang="en-US" dirty="0"/>
              <a:t>Each input/output pair of ports is a LAN</a:t>
            </a:r>
          </a:p>
          <a:p>
            <a:pPr lvl="1" eaLnBrk="1" hangingPunct="1"/>
            <a:r>
              <a:rPr lang="en-US" altLang="en-US" dirty="0"/>
              <a:t>Learning and forwarding switch among these LANs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Element properties</a:t>
            </a:r>
          </a:p>
          <a:p>
            <a:pPr lvl="1" eaLnBrk="1" hangingPunct="1"/>
            <a:r>
              <a:rPr lang="en-US" altLang="en-US" dirty="0"/>
              <a:t>Ports: any # of inputs, and same # of outputs</a:t>
            </a:r>
          </a:p>
          <a:p>
            <a:pPr lvl="1" eaLnBrk="1" hangingPunct="1"/>
            <a:r>
              <a:rPr lang="en-US" altLang="en-US" dirty="0"/>
              <a:t>Processing: push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Element handlers</a:t>
            </a:r>
          </a:p>
          <a:p>
            <a:pPr lvl="1" eaLnBrk="1" hangingPunct="1"/>
            <a:r>
              <a:rPr lang="en-US" altLang="en-US" dirty="0"/>
              <a:t>Table (read-only): returns port association table</a:t>
            </a:r>
          </a:p>
          <a:p>
            <a:pPr lvl="1" eaLnBrk="1" hangingPunct="1"/>
            <a:r>
              <a:rPr lang="en-US" altLang="en-US" dirty="0"/>
              <a:t>Timeout (read/write): returns/sets TIMEOUT</a:t>
            </a: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A4B676-A383-E145-8867-BB0558249178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9396" name="Text Box 5"/>
          <p:cNvSpPr txBox="1">
            <a:spLocks noChangeArrowheads="1"/>
          </p:cNvSpPr>
          <p:nvPr/>
        </p:nvSpPr>
        <p:spPr bwMode="auto">
          <a:xfrm>
            <a:off x="1325563" y="5943600"/>
            <a:ext cx="6189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Helvetica" charset="0"/>
              </a:rPr>
              <a:t>http://read.cs.ucla.edu/click/elements/etherswitch</a:t>
            </a:r>
          </a:p>
        </p:txBody>
      </p:sp>
    </p:spTree>
    <p:extLst>
      <p:ext uri="{BB962C8B-B14F-4D97-AF65-F5344CB8AC3E}">
        <p14:creationId xmlns:p14="http://schemas.microsoft.com/office/powerpoint/2010/main" val="36702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Packet Forwarding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181600"/>
          </a:xfrm>
        </p:spPr>
        <p:txBody>
          <a:bodyPr/>
          <a:lstStyle/>
          <a:p>
            <a:r>
              <a:rPr lang="en-US" altLang="en-US" sz="3200" dirty="0">
                <a:ea typeface="ＭＳ Ｐゴシック" charset="-128"/>
              </a:rPr>
              <a:t>Control plane computes a forwarding table</a:t>
            </a:r>
          </a:p>
          <a:p>
            <a:pPr lvl="1"/>
            <a:r>
              <a:rPr lang="en-US" altLang="en-US" sz="2800" dirty="0"/>
              <a:t>Maps destination address(</a:t>
            </a:r>
            <a:r>
              <a:rPr lang="en-US" altLang="en-US" sz="2800" dirty="0" err="1"/>
              <a:t>es</a:t>
            </a:r>
            <a:r>
              <a:rPr lang="en-US" altLang="en-US" sz="2800" dirty="0"/>
              <a:t>) to an output link</a:t>
            </a:r>
          </a:p>
          <a:p>
            <a:r>
              <a:rPr lang="en-US" altLang="en-US" sz="3200" dirty="0">
                <a:ea typeface="ＭＳ Ｐゴシック" charset="-128"/>
              </a:rPr>
              <a:t>Handling an incoming packet</a:t>
            </a:r>
          </a:p>
          <a:p>
            <a:pPr lvl="1"/>
            <a:r>
              <a:rPr lang="en-US" altLang="en-US" sz="2800" dirty="0"/>
              <a:t>Match: destination address</a:t>
            </a:r>
          </a:p>
          <a:p>
            <a:pPr lvl="1"/>
            <a:r>
              <a:rPr lang="en-US" altLang="en-US" sz="2800" dirty="0"/>
              <a:t>Action: direct the packet to </a:t>
            </a:r>
            <a:br>
              <a:rPr lang="en-US" altLang="en-US" sz="2800" dirty="0"/>
            </a:br>
            <a:r>
              <a:rPr lang="en-US" altLang="en-US" sz="2800" dirty="0"/>
              <a:t>the chosen output link</a:t>
            </a:r>
          </a:p>
          <a:p>
            <a:r>
              <a:rPr lang="en-US" altLang="en-US" sz="3200" dirty="0">
                <a:ea typeface="ＭＳ Ｐゴシック" charset="-128"/>
              </a:rPr>
              <a:t>Switching fabric</a:t>
            </a:r>
          </a:p>
          <a:p>
            <a:pPr lvl="1"/>
            <a:r>
              <a:rPr lang="en-US" altLang="en-US" sz="2800" dirty="0"/>
              <a:t>Directs packet from </a:t>
            </a:r>
            <a:br>
              <a:rPr lang="en-US" altLang="en-US" sz="2800" dirty="0"/>
            </a:br>
            <a:r>
              <a:rPr lang="en-US" altLang="en-US" sz="2800" dirty="0"/>
              <a:t>input link to output link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07AC32-2D01-874F-8097-08E421B6BD06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6175375" y="4351338"/>
            <a:ext cx="1196975" cy="2049462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charset="0"/>
              </a:rPr>
              <a:t>Switching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charset="0"/>
              </a:rPr>
              <a:t>Fabric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6191250" y="3195638"/>
            <a:ext cx="1196975" cy="9144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bg1"/>
                </a:solidFill>
                <a:latin typeface="Times New Roman" charset="0"/>
              </a:rPr>
              <a:t>Processor</a:t>
            </a:r>
            <a:endParaRPr lang="en-US" altLang="en-US" sz="24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6659563" y="4110038"/>
            <a:ext cx="188912" cy="2413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5092700" y="4502150"/>
            <a:ext cx="877888" cy="381000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5970588" y="4602163"/>
            <a:ext cx="204787" cy="160337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5089525" y="5191125"/>
            <a:ext cx="877888" cy="382588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5967413" y="5302250"/>
            <a:ext cx="204787" cy="160338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1515" name="Rectangle 14"/>
          <p:cNvSpPr>
            <a:spLocks noChangeArrowheads="1"/>
          </p:cNvSpPr>
          <p:nvPr/>
        </p:nvSpPr>
        <p:spPr bwMode="auto">
          <a:xfrm>
            <a:off x="5095875" y="5891213"/>
            <a:ext cx="877888" cy="382587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1516" name="Rectangle 15"/>
          <p:cNvSpPr>
            <a:spLocks noChangeArrowheads="1"/>
          </p:cNvSpPr>
          <p:nvPr/>
        </p:nvSpPr>
        <p:spPr bwMode="auto">
          <a:xfrm>
            <a:off x="5973763" y="6002338"/>
            <a:ext cx="204787" cy="160337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1517" name="Rectangle 18"/>
          <p:cNvSpPr>
            <a:spLocks noChangeArrowheads="1"/>
          </p:cNvSpPr>
          <p:nvPr/>
        </p:nvSpPr>
        <p:spPr bwMode="auto">
          <a:xfrm flipH="1">
            <a:off x="7569200" y="4508500"/>
            <a:ext cx="877888" cy="381000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1518" name="Rectangle 19"/>
          <p:cNvSpPr>
            <a:spLocks noChangeArrowheads="1"/>
          </p:cNvSpPr>
          <p:nvPr/>
        </p:nvSpPr>
        <p:spPr bwMode="auto">
          <a:xfrm flipH="1">
            <a:off x="7364413" y="4619625"/>
            <a:ext cx="204787" cy="160338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1519" name="Rectangle 22"/>
          <p:cNvSpPr>
            <a:spLocks noChangeArrowheads="1"/>
          </p:cNvSpPr>
          <p:nvPr/>
        </p:nvSpPr>
        <p:spPr bwMode="auto">
          <a:xfrm flipH="1">
            <a:off x="7580313" y="5199063"/>
            <a:ext cx="877887" cy="381000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1520" name="Rectangle 23"/>
          <p:cNvSpPr>
            <a:spLocks noChangeArrowheads="1"/>
          </p:cNvSpPr>
          <p:nvPr/>
        </p:nvSpPr>
        <p:spPr bwMode="auto">
          <a:xfrm flipH="1">
            <a:off x="7375525" y="5308600"/>
            <a:ext cx="204788" cy="160338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1521" name="Rectangle 26"/>
          <p:cNvSpPr>
            <a:spLocks noChangeArrowheads="1"/>
          </p:cNvSpPr>
          <p:nvPr/>
        </p:nvSpPr>
        <p:spPr bwMode="auto">
          <a:xfrm flipH="1">
            <a:off x="7575550" y="5899150"/>
            <a:ext cx="877888" cy="381000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1522" name="Rectangle 27"/>
          <p:cNvSpPr>
            <a:spLocks noChangeArrowheads="1"/>
          </p:cNvSpPr>
          <p:nvPr/>
        </p:nvSpPr>
        <p:spPr bwMode="auto">
          <a:xfrm flipH="1">
            <a:off x="7370763" y="6008688"/>
            <a:ext cx="204787" cy="160337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2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34350" cy="1325563"/>
          </a:xfrm>
        </p:spPr>
        <p:txBody>
          <a:bodyPr/>
          <a:lstStyle/>
          <a:p>
            <a:r>
              <a:rPr lang="en-US" altLang="en-US"/>
              <a:t>Switch: Match on Destination MAC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628650" y="1668462"/>
            <a:ext cx="7886700" cy="4351338"/>
          </a:xfrm>
        </p:spPr>
        <p:txBody>
          <a:bodyPr/>
          <a:lstStyle/>
          <a:p>
            <a:r>
              <a:rPr lang="en-US" altLang="en-US" sz="3200">
                <a:ea typeface="ＭＳ Ｐゴシック" charset="-128"/>
              </a:rPr>
              <a:t>MAC addresses are location independent</a:t>
            </a:r>
          </a:p>
          <a:p>
            <a:pPr lvl="1"/>
            <a:r>
              <a:rPr lang="en-US" altLang="en-US" sz="2800" dirty="0"/>
              <a:t>Assigned by the vendor of the interface card</a:t>
            </a:r>
          </a:p>
          <a:p>
            <a:pPr lvl="1"/>
            <a:r>
              <a:rPr lang="en-US" altLang="en-US" sz="2800" dirty="0"/>
              <a:t>Cannot be aggregated across hosts in the LAN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C3C743-1287-1F4E-9F1A-45730ECA7495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5" name="Content Placeholder 35"/>
          <p:cNvGraphicFramePr>
            <a:graphicFrameLocks noGrp="1"/>
          </p:cNvGraphicFramePr>
          <p:nvPr/>
        </p:nvGraphicFramePr>
        <p:xfrm>
          <a:off x="3657600" y="3778250"/>
          <a:ext cx="1905000" cy="1851114"/>
        </p:xfrm>
        <a:graphic>
          <a:graphicData uri="http://schemas.openxmlformats.org/drawingml/2006/table">
            <a:tbl>
              <a:tblPr/>
              <a:tblGrid>
                <a:gridCol w="990600"/>
                <a:gridCol w="914400"/>
              </a:tblGrid>
              <a:tr h="365606"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defTabSz="457200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eaLnBrk="0" hangingPunct="0">
                        <a:spcBef>
                          <a:spcPct val="10000"/>
                        </a:spcBef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mac1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defTabSz="457200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eaLnBrk="0" hangingPunct="0">
                        <a:spcBef>
                          <a:spcPct val="10000"/>
                        </a:spcBef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355"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defTabSz="457200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eaLnBrk="0" hangingPunct="0">
                        <a:spcBef>
                          <a:spcPct val="10000"/>
                        </a:spcBef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mac2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defTabSz="457200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eaLnBrk="0" hangingPunct="0">
                        <a:spcBef>
                          <a:spcPct val="10000"/>
                        </a:spcBef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355"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defTabSz="457200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eaLnBrk="0" hangingPunct="0">
                        <a:spcBef>
                          <a:spcPct val="10000"/>
                        </a:spcBef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mac3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defTabSz="457200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eaLnBrk="0" hangingPunct="0">
                        <a:spcBef>
                          <a:spcPct val="10000"/>
                        </a:spcBef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355"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defTabSz="457200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eaLnBrk="0" hangingPunct="0">
                        <a:spcBef>
                          <a:spcPct val="10000"/>
                        </a:spcBef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mac4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defTabSz="457200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eaLnBrk="0" hangingPunct="0">
                        <a:spcBef>
                          <a:spcPct val="10000"/>
                        </a:spcBef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355"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defTabSz="457200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eaLnBrk="0" hangingPunct="0">
                        <a:spcBef>
                          <a:spcPct val="10000"/>
                        </a:spcBef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mac5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FF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algn="l" defTabSz="457200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defTabSz="457200" eaLnBrk="0" hangingPunct="0">
                        <a:spcBef>
                          <a:spcPct val="10000"/>
                        </a:spcBef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defTabSz="457200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defTabSz="457200"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52" name="Line 4"/>
          <p:cNvSpPr>
            <a:spLocks noChangeShapeType="1"/>
          </p:cNvSpPr>
          <p:nvPr/>
        </p:nvSpPr>
        <p:spPr bwMode="auto">
          <a:xfrm>
            <a:off x="844550" y="4348163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5"/>
          <p:cNvSpPr>
            <a:spLocks noChangeShapeType="1"/>
          </p:cNvSpPr>
          <p:nvPr/>
        </p:nvSpPr>
        <p:spPr bwMode="auto">
          <a:xfrm>
            <a:off x="1149350" y="404336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Line 6"/>
          <p:cNvSpPr>
            <a:spLocks noChangeShapeType="1"/>
          </p:cNvSpPr>
          <p:nvPr/>
        </p:nvSpPr>
        <p:spPr bwMode="auto">
          <a:xfrm>
            <a:off x="2063750" y="404336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Line 7"/>
          <p:cNvSpPr>
            <a:spLocks noChangeShapeType="1"/>
          </p:cNvSpPr>
          <p:nvPr/>
        </p:nvSpPr>
        <p:spPr bwMode="auto">
          <a:xfrm>
            <a:off x="3130550" y="404336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Rectangle 9"/>
          <p:cNvSpPr>
            <a:spLocks noChangeArrowheads="1"/>
          </p:cNvSpPr>
          <p:nvPr/>
        </p:nvSpPr>
        <p:spPr bwMode="auto">
          <a:xfrm>
            <a:off x="841375" y="3757613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host</a:t>
            </a:r>
          </a:p>
        </p:txBody>
      </p:sp>
      <p:sp>
        <p:nvSpPr>
          <p:cNvPr id="22557" name="Rectangle 10"/>
          <p:cNvSpPr>
            <a:spLocks noChangeArrowheads="1"/>
          </p:cNvSpPr>
          <p:nvPr/>
        </p:nvSpPr>
        <p:spPr bwMode="auto">
          <a:xfrm>
            <a:off x="1736725" y="3738563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host</a:t>
            </a:r>
          </a:p>
        </p:txBody>
      </p:sp>
      <p:sp>
        <p:nvSpPr>
          <p:cNvPr id="22558" name="Rectangle 11"/>
          <p:cNvSpPr>
            <a:spLocks noChangeArrowheads="1"/>
          </p:cNvSpPr>
          <p:nvPr/>
        </p:nvSpPr>
        <p:spPr bwMode="auto">
          <a:xfrm>
            <a:off x="2803525" y="3738563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host</a:t>
            </a:r>
          </a:p>
        </p:txBody>
      </p:sp>
      <p:sp>
        <p:nvSpPr>
          <p:cNvPr id="22559" name="Text Box 12"/>
          <p:cNvSpPr txBox="1">
            <a:spLocks noChangeArrowheads="1"/>
          </p:cNvSpPr>
          <p:nvPr/>
        </p:nvSpPr>
        <p:spPr bwMode="auto">
          <a:xfrm>
            <a:off x="2368550" y="3662363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...</a:t>
            </a:r>
          </a:p>
        </p:txBody>
      </p:sp>
      <p:sp>
        <p:nvSpPr>
          <p:cNvPr id="22560" name="Line 24"/>
          <p:cNvSpPr>
            <a:spLocks noChangeShapeType="1"/>
          </p:cNvSpPr>
          <p:nvPr/>
        </p:nvSpPr>
        <p:spPr bwMode="auto">
          <a:xfrm>
            <a:off x="2673350" y="434816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1" name="Text Box 31"/>
          <p:cNvSpPr txBox="1">
            <a:spLocks noChangeArrowheads="1"/>
          </p:cNvSpPr>
          <p:nvPr/>
        </p:nvSpPr>
        <p:spPr bwMode="auto">
          <a:xfrm>
            <a:off x="762000" y="3292475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charset="0"/>
              </a:rPr>
              <a:t>mac1</a:t>
            </a:r>
          </a:p>
        </p:txBody>
      </p:sp>
      <p:sp>
        <p:nvSpPr>
          <p:cNvPr id="22562" name="Text Box 32"/>
          <p:cNvSpPr txBox="1">
            <a:spLocks noChangeArrowheads="1"/>
          </p:cNvSpPr>
          <p:nvPr/>
        </p:nvSpPr>
        <p:spPr bwMode="auto">
          <a:xfrm>
            <a:off x="1676400" y="32766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charset="0"/>
              </a:rPr>
              <a:t>mac2</a:t>
            </a:r>
          </a:p>
        </p:txBody>
      </p:sp>
      <p:sp>
        <p:nvSpPr>
          <p:cNvPr id="22563" name="Text Box 33"/>
          <p:cNvSpPr txBox="1">
            <a:spLocks noChangeArrowheads="1"/>
          </p:cNvSpPr>
          <p:nvPr/>
        </p:nvSpPr>
        <p:spPr bwMode="auto">
          <a:xfrm>
            <a:off x="2743200" y="32766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charset="0"/>
              </a:rPr>
              <a:t>mac3</a:t>
            </a:r>
          </a:p>
        </p:txBody>
      </p:sp>
      <p:sp>
        <p:nvSpPr>
          <p:cNvPr id="22564" name="AutoShape 23"/>
          <p:cNvSpPr>
            <a:spLocks noChangeArrowheads="1"/>
          </p:cNvSpPr>
          <p:nvPr/>
        </p:nvSpPr>
        <p:spPr bwMode="auto">
          <a:xfrm>
            <a:off x="2286000" y="4637088"/>
            <a:ext cx="67945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switch</a:t>
            </a:r>
          </a:p>
        </p:txBody>
      </p:sp>
      <p:sp>
        <p:nvSpPr>
          <p:cNvPr id="22565" name="Line 5"/>
          <p:cNvSpPr>
            <a:spLocks noChangeShapeType="1"/>
          </p:cNvSpPr>
          <p:nvPr/>
        </p:nvSpPr>
        <p:spPr bwMode="auto">
          <a:xfrm>
            <a:off x="2654300" y="50180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6" name="Line 5"/>
          <p:cNvSpPr>
            <a:spLocks noChangeShapeType="1"/>
          </p:cNvSpPr>
          <p:nvPr/>
        </p:nvSpPr>
        <p:spPr bwMode="auto">
          <a:xfrm>
            <a:off x="1828800" y="4865688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7" name="Rectangle 20"/>
          <p:cNvSpPr>
            <a:spLocks noChangeArrowheads="1"/>
          </p:cNvSpPr>
          <p:nvPr/>
        </p:nvSpPr>
        <p:spPr bwMode="auto">
          <a:xfrm>
            <a:off x="2273300" y="5322888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host</a:t>
            </a:r>
          </a:p>
        </p:txBody>
      </p:sp>
      <p:sp>
        <p:nvSpPr>
          <p:cNvPr id="22568" name="Rectangle 21"/>
          <p:cNvSpPr>
            <a:spLocks noChangeArrowheads="1"/>
          </p:cNvSpPr>
          <p:nvPr/>
        </p:nvSpPr>
        <p:spPr bwMode="auto">
          <a:xfrm>
            <a:off x="1219200" y="4713288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host</a:t>
            </a:r>
          </a:p>
        </p:txBody>
      </p:sp>
      <p:sp>
        <p:nvSpPr>
          <p:cNvPr id="22569" name="Text Box 33"/>
          <p:cNvSpPr txBox="1">
            <a:spLocks noChangeArrowheads="1"/>
          </p:cNvSpPr>
          <p:nvPr/>
        </p:nvSpPr>
        <p:spPr bwMode="auto">
          <a:xfrm>
            <a:off x="2197100" y="5703888"/>
            <a:ext cx="774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charset="0"/>
              </a:rPr>
              <a:t>mac5</a:t>
            </a:r>
          </a:p>
        </p:txBody>
      </p:sp>
      <p:sp>
        <p:nvSpPr>
          <p:cNvPr id="22570" name="Text Box 33"/>
          <p:cNvSpPr txBox="1">
            <a:spLocks noChangeArrowheads="1"/>
          </p:cNvSpPr>
          <p:nvPr/>
        </p:nvSpPr>
        <p:spPr bwMode="auto">
          <a:xfrm>
            <a:off x="1143000" y="5018088"/>
            <a:ext cx="774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charset="0"/>
              </a:rPr>
              <a:t>mac4</a:t>
            </a:r>
          </a:p>
        </p:txBody>
      </p:sp>
      <p:sp>
        <p:nvSpPr>
          <p:cNvPr id="22571" name="AutoShape 40"/>
          <p:cNvSpPr>
            <a:spLocks noChangeArrowheads="1"/>
          </p:cNvSpPr>
          <p:nvPr/>
        </p:nvSpPr>
        <p:spPr bwMode="auto">
          <a:xfrm flipH="1">
            <a:off x="4876800" y="4997450"/>
            <a:ext cx="457200" cy="228600"/>
          </a:xfrm>
          <a:prstGeom prst="rightArrow">
            <a:avLst>
              <a:gd name="adj1" fmla="val 50000"/>
              <a:gd name="adj2" fmla="val 79139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2572" name="AutoShape 40"/>
          <p:cNvSpPr>
            <a:spLocks noChangeArrowheads="1"/>
          </p:cNvSpPr>
          <p:nvPr/>
        </p:nvSpPr>
        <p:spPr bwMode="auto">
          <a:xfrm rot="16200000" flipH="1">
            <a:off x="4991100" y="5340350"/>
            <a:ext cx="304800" cy="228600"/>
          </a:xfrm>
          <a:prstGeom prst="rightArrow">
            <a:avLst>
              <a:gd name="adj1" fmla="val 50000"/>
              <a:gd name="adj2" fmla="val 79136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2573" name="AutoShape 40"/>
          <p:cNvSpPr>
            <a:spLocks noChangeArrowheads="1"/>
          </p:cNvSpPr>
          <p:nvPr/>
        </p:nvSpPr>
        <p:spPr bwMode="auto">
          <a:xfrm rot="5400000" flipH="1" flipV="1">
            <a:off x="4991100" y="4578350"/>
            <a:ext cx="304800" cy="228600"/>
          </a:xfrm>
          <a:prstGeom prst="rightArrow">
            <a:avLst>
              <a:gd name="adj1" fmla="val 50000"/>
              <a:gd name="adj2" fmla="val 79136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2574" name="AutoShape 40"/>
          <p:cNvSpPr>
            <a:spLocks noChangeArrowheads="1"/>
          </p:cNvSpPr>
          <p:nvPr/>
        </p:nvSpPr>
        <p:spPr bwMode="auto">
          <a:xfrm rot="5400000" flipH="1" flipV="1">
            <a:off x="4991100" y="4197350"/>
            <a:ext cx="304800" cy="228600"/>
          </a:xfrm>
          <a:prstGeom prst="rightArrow">
            <a:avLst>
              <a:gd name="adj1" fmla="val 50000"/>
              <a:gd name="adj2" fmla="val 79136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2575" name="AutoShape 40"/>
          <p:cNvSpPr>
            <a:spLocks noChangeArrowheads="1"/>
          </p:cNvSpPr>
          <p:nvPr/>
        </p:nvSpPr>
        <p:spPr bwMode="auto">
          <a:xfrm rot="5400000" flipH="1" flipV="1">
            <a:off x="4991100" y="3816350"/>
            <a:ext cx="304800" cy="228600"/>
          </a:xfrm>
          <a:prstGeom prst="rightArrow">
            <a:avLst>
              <a:gd name="adj1" fmla="val 50000"/>
              <a:gd name="adj2" fmla="val 79136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4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5228C1-E2AC-7F4E-AA9D-B19FB8300CEA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IP Routers: Match on IP Prefix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2133600"/>
          </a:xfrm>
        </p:spPr>
        <p:txBody>
          <a:bodyPr/>
          <a:lstStyle/>
          <a:p>
            <a:r>
              <a:rPr lang="en-US" altLang="en-US" sz="3200">
                <a:ea typeface="ＭＳ Ｐゴシック" charset="-128"/>
              </a:rPr>
              <a:t>IP addresses grouped into common subnets</a:t>
            </a:r>
          </a:p>
          <a:p>
            <a:pPr lvl="1"/>
            <a:r>
              <a:rPr lang="en-US" altLang="en-US" sz="2800" dirty="0"/>
              <a:t>Allocated by ICANN, regional registries, ISPs, and within individual organizations</a:t>
            </a:r>
          </a:p>
          <a:p>
            <a:pPr lvl="1"/>
            <a:r>
              <a:rPr lang="en-US" altLang="en-US" sz="2800" dirty="0"/>
              <a:t>Variable-length prefix identified by a mask length</a:t>
            </a: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996950" y="4440238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1301750" y="41354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2216150" y="41354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3282950" y="41354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993775" y="3849688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host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1889125" y="3830638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host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2955925" y="3830638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host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1125538" y="4454525"/>
            <a:ext cx="769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LAN 1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2520950" y="3754438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...</a:t>
            </a:r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5645150" y="4440238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5949950" y="41354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6864350" y="41354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7931150" y="41354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5641975" y="3849688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host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6537325" y="3830638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host</a:t>
            </a: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7604125" y="3830638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host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7069138" y="4440238"/>
            <a:ext cx="769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LAN 2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7169150" y="3754438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...</a:t>
            </a:r>
          </a:p>
        </p:txBody>
      </p:sp>
      <p:sp>
        <p:nvSpPr>
          <p:cNvPr id="23574" name="AutoShape 22"/>
          <p:cNvSpPr>
            <a:spLocks noChangeArrowheads="1"/>
          </p:cNvSpPr>
          <p:nvPr/>
        </p:nvSpPr>
        <p:spPr bwMode="auto">
          <a:xfrm>
            <a:off x="2520950" y="4745038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router</a:t>
            </a:r>
          </a:p>
        </p:txBody>
      </p:sp>
      <p:sp>
        <p:nvSpPr>
          <p:cNvPr id="23575" name="AutoShape 23"/>
          <p:cNvSpPr>
            <a:spLocks noChangeArrowheads="1"/>
          </p:cNvSpPr>
          <p:nvPr/>
        </p:nvSpPr>
        <p:spPr bwMode="auto">
          <a:xfrm>
            <a:off x="4349750" y="4745038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router</a:t>
            </a:r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>
            <a:off x="2825750" y="44402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AutoShape 25"/>
          <p:cNvSpPr>
            <a:spLocks noChangeArrowheads="1"/>
          </p:cNvSpPr>
          <p:nvPr/>
        </p:nvSpPr>
        <p:spPr bwMode="auto">
          <a:xfrm>
            <a:off x="6178550" y="4745038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router</a:t>
            </a:r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>
            <a:off x="6483350" y="44402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>
            <a:off x="3130550" y="4897438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>
            <a:off x="4959350" y="4897438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Text Box 29"/>
          <p:cNvSpPr txBox="1">
            <a:spLocks noChangeArrowheads="1"/>
          </p:cNvSpPr>
          <p:nvPr/>
        </p:nvSpPr>
        <p:spPr bwMode="auto">
          <a:xfrm>
            <a:off x="3408363" y="4897438"/>
            <a:ext cx="668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WAN</a:t>
            </a:r>
          </a:p>
        </p:txBody>
      </p:sp>
      <p:sp>
        <p:nvSpPr>
          <p:cNvPr id="23582" name="Text Box 30"/>
          <p:cNvSpPr txBox="1">
            <a:spLocks noChangeArrowheads="1"/>
          </p:cNvSpPr>
          <p:nvPr/>
        </p:nvSpPr>
        <p:spPr bwMode="auto">
          <a:xfrm>
            <a:off x="5235575" y="4897438"/>
            <a:ext cx="668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Helvetica" charset="0"/>
              </a:rPr>
              <a:t>WAN</a:t>
            </a:r>
          </a:p>
        </p:txBody>
      </p:sp>
      <p:sp>
        <p:nvSpPr>
          <p:cNvPr id="23583" name="Text Box 31"/>
          <p:cNvSpPr txBox="1">
            <a:spLocks noChangeArrowheads="1"/>
          </p:cNvSpPr>
          <p:nvPr/>
        </p:nvSpPr>
        <p:spPr bwMode="auto">
          <a:xfrm>
            <a:off x="765175" y="3429000"/>
            <a:ext cx="1139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charset="0"/>
              </a:rPr>
              <a:t>1.2.3.4</a:t>
            </a:r>
          </a:p>
        </p:txBody>
      </p:sp>
      <p:sp>
        <p:nvSpPr>
          <p:cNvPr id="23584" name="Text Box 32"/>
          <p:cNvSpPr txBox="1">
            <a:spLocks noChangeArrowheads="1"/>
          </p:cNvSpPr>
          <p:nvPr/>
        </p:nvSpPr>
        <p:spPr bwMode="auto">
          <a:xfrm>
            <a:off x="1679575" y="3429000"/>
            <a:ext cx="1139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charset="0"/>
              </a:rPr>
              <a:t>1.2.3.7</a:t>
            </a:r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2590800" y="3429000"/>
            <a:ext cx="1412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charset="0"/>
              </a:rPr>
              <a:t>1.2.3.156</a:t>
            </a:r>
          </a:p>
        </p:txBody>
      </p:sp>
      <p:sp>
        <p:nvSpPr>
          <p:cNvPr id="23586" name="Text Box 34"/>
          <p:cNvSpPr txBox="1">
            <a:spLocks noChangeArrowheads="1"/>
          </p:cNvSpPr>
          <p:nvPr/>
        </p:nvSpPr>
        <p:spPr bwMode="auto">
          <a:xfrm>
            <a:off x="5413375" y="3429000"/>
            <a:ext cx="1139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3300"/>
                </a:solidFill>
                <a:latin typeface="Helvetica" charset="0"/>
              </a:rPr>
              <a:t>5.6.7.8</a:t>
            </a:r>
          </a:p>
        </p:txBody>
      </p:sp>
      <p:sp>
        <p:nvSpPr>
          <p:cNvPr id="23587" name="Text Box 35"/>
          <p:cNvSpPr txBox="1">
            <a:spLocks noChangeArrowheads="1"/>
          </p:cNvSpPr>
          <p:nvPr/>
        </p:nvSpPr>
        <p:spPr bwMode="auto">
          <a:xfrm>
            <a:off x="6261100" y="3429000"/>
            <a:ext cx="1139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3300"/>
                </a:solidFill>
                <a:latin typeface="Helvetica" charset="0"/>
              </a:rPr>
              <a:t>5.6.7.9</a:t>
            </a:r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7239000" y="3429000"/>
            <a:ext cx="1412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3300"/>
                </a:solidFill>
                <a:latin typeface="Helvetica" charset="0"/>
              </a:rPr>
              <a:t>5.6.7.212</a:t>
            </a:r>
          </a:p>
        </p:txBody>
      </p:sp>
      <p:sp>
        <p:nvSpPr>
          <p:cNvPr id="23589" name="Text Box 37"/>
          <p:cNvSpPr txBox="1">
            <a:spLocks noChangeArrowheads="1"/>
          </p:cNvSpPr>
          <p:nvPr/>
        </p:nvSpPr>
        <p:spPr bwMode="auto">
          <a:xfrm>
            <a:off x="1512888" y="5445125"/>
            <a:ext cx="154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charset="0"/>
              </a:rPr>
              <a:t>1.2.3.0/24</a:t>
            </a:r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1525588" y="5829300"/>
            <a:ext cx="154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3300"/>
                </a:solidFill>
                <a:latin typeface="Helvetica" charset="0"/>
              </a:rPr>
              <a:t>5.6.7.0/24</a:t>
            </a:r>
          </a:p>
        </p:txBody>
      </p:sp>
      <p:sp>
        <p:nvSpPr>
          <p:cNvPr id="23591" name="AutoShape 39"/>
          <p:cNvSpPr>
            <a:spLocks noChangeArrowheads="1"/>
          </p:cNvSpPr>
          <p:nvPr/>
        </p:nvSpPr>
        <p:spPr bwMode="auto">
          <a:xfrm>
            <a:off x="3228975" y="5851525"/>
            <a:ext cx="728663" cy="230188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3592" name="AutoShape 40"/>
          <p:cNvSpPr>
            <a:spLocks noChangeArrowheads="1"/>
          </p:cNvSpPr>
          <p:nvPr/>
        </p:nvSpPr>
        <p:spPr bwMode="auto">
          <a:xfrm flipH="1">
            <a:off x="3227388" y="5505450"/>
            <a:ext cx="728662" cy="230188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3593" name="Rectangle 46"/>
          <p:cNvSpPr>
            <a:spLocks noChangeArrowheads="1"/>
          </p:cNvSpPr>
          <p:nvPr/>
        </p:nvSpPr>
        <p:spPr bwMode="auto">
          <a:xfrm>
            <a:off x="1538288" y="5389563"/>
            <a:ext cx="2573337" cy="808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3594" name="Line 47"/>
          <p:cNvSpPr>
            <a:spLocks noChangeShapeType="1"/>
          </p:cNvSpPr>
          <p:nvPr/>
        </p:nvSpPr>
        <p:spPr bwMode="auto">
          <a:xfrm>
            <a:off x="3074988" y="5389563"/>
            <a:ext cx="0" cy="808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Line 48"/>
          <p:cNvSpPr>
            <a:spLocks noChangeShapeType="1"/>
          </p:cNvSpPr>
          <p:nvPr/>
        </p:nvSpPr>
        <p:spPr bwMode="auto">
          <a:xfrm flipV="1">
            <a:off x="1538288" y="5811838"/>
            <a:ext cx="25733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Text Box 50"/>
          <p:cNvSpPr txBox="1">
            <a:spLocks noChangeArrowheads="1"/>
          </p:cNvSpPr>
          <p:nvPr/>
        </p:nvSpPr>
        <p:spPr bwMode="auto">
          <a:xfrm>
            <a:off x="1692275" y="6272213"/>
            <a:ext cx="2157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forwarding table</a:t>
            </a:r>
          </a:p>
        </p:txBody>
      </p:sp>
      <p:sp>
        <p:nvSpPr>
          <p:cNvPr id="23597" name="TextBox 45"/>
          <p:cNvSpPr txBox="1">
            <a:spLocks noChangeArrowheads="1"/>
          </p:cNvSpPr>
          <p:nvPr/>
        </p:nvSpPr>
        <p:spPr bwMode="auto">
          <a:xfrm>
            <a:off x="5105400" y="5592763"/>
            <a:ext cx="3429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Prefixes may be nested.  Routers identify the </a:t>
            </a:r>
            <a:r>
              <a:rPr lang="en-US" altLang="en-US" sz="2000" i="1">
                <a:solidFill>
                  <a:schemeClr val="tx1"/>
                </a:solidFill>
                <a:latin typeface="Helvetica" charset="0"/>
              </a:rPr>
              <a:t>longest matching </a:t>
            </a:r>
            <a:r>
              <a:rPr lang="en-US" altLang="en-US" sz="2000">
                <a:solidFill>
                  <a:schemeClr val="tx1"/>
                </a:solidFill>
                <a:latin typeface="Helvetica" charset="0"/>
              </a:rPr>
              <a:t>prefix.</a:t>
            </a:r>
          </a:p>
        </p:txBody>
      </p:sp>
    </p:spTree>
    <p:extLst>
      <p:ext uri="{BB962C8B-B14F-4D97-AF65-F5344CB8AC3E}">
        <p14:creationId xmlns:p14="http://schemas.microsoft.com/office/powerpoint/2010/main" val="44658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ChangeArrowheads="1"/>
          </p:cNvSpPr>
          <p:nvPr/>
        </p:nvSpPr>
        <p:spPr bwMode="auto">
          <a:xfrm>
            <a:off x="4038600" y="2667000"/>
            <a:ext cx="1524000" cy="1524000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/>
          </a:p>
        </p:txBody>
      </p:sp>
      <p:sp>
        <p:nvSpPr>
          <p:cNvPr id="25602" name="Rectangle 95"/>
          <p:cNvSpPr>
            <a:spLocks noGrp="1" noChangeArrowheads="1"/>
          </p:cNvSpPr>
          <p:nvPr>
            <p:ph type="title"/>
          </p:nvPr>
        </p:nvSpPr>
        <p:spPr>
          <a:xfrm>
            <a:off x="381000" y="46037"/>
            <a:ext cx="8458200" cy="1325563"/>
          </a:xfrm>
        </p:spPr>
        <p:txBody>
          <a:bodyPr/>
          <a:lstStyle/>
          <a:p>
            <a:pPr eaLnBrk="1" hangingPunct="1"/>
            <a:r>
              <a:rPr lang="en-US" altLang="en-US"/>
              <a:t>Switch Fabric: From Input to Output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0" y="1295400"/>
            <a:ext cx="2057400" cy="1524000"/>
            <a:chOff x="1104" y="816"/>
            <a:chExt cx="1296" cy="96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8760" name="Rectangle 5"/>
            <p:cNvSpPr>
              <a:spLocks noChangeArrowheads="1"/>
            </p:cNvSpPr>
            <p:nvPr/>
          </p:nvSpPr>
          <p:spPr bwMode="auto">
            <a:xfrm>
              <a:off x="1104" y="816"/>
              <a:ext cx="1296" cy="960"/>
            </a:xfrm>
            <a:prstGeom prst="rect">
              <a:avLst/>
            </a:prstGeom>
            <a:grp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8761" name="Rectangle 6"/>
            <p:cNvSpPr>
              <a:spLocks noChangeArrowheads="1"/>
            </p:cNvSpPr>
            <p:nvPr/>
          </p:nvSpPr>
          <p:spPr bwMode="auto">
            <a:xfrm>
              <a:off x="1200" y="1014"/>
              <a:ext cx="550" cy="234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000" dirty="0">
                  <a:latin typeface="Comic Sans MS" charset="0"/>
                  <a:ea typeface="+mn-ea"/>
                </a:rPr>
                <a:t>Lookup</a:t>
              </a:r>
            </a:p>
            <a:p>
              <a:pPr algn="ctr" eaLnBrk="1" hangingPunct="1">
                <a:defRPr/>
              </a:pPr>
              <a:r>
                <a:rPr lang="en-US" sz="1000" dirty="0">
                  <a:latin typeface="Comic Sans MS" charset="0"/>
                  <a:ea typeface="+mn-ea"/>
                </a:rPr>
                <a:t>Address</a:t>
              </a:r>
            </a:p>
          </p:txBody>
        </p:sp>
        <p:sp>
          <p:nvSpPr>
            <p:cNvPr id="28762" name="Rectangle 7"/>
            <p:cNvSpPr>
              <a:spLocks noChangeArrowheads="1"/>
            </p:cNvSpPr>
            <p:nvPr/>
          </p:nvSpPr>
          <p:spPr bwMode="auto">
            <a:xfrm>
              <a:off x="1750" y="1014"/>
              <a:ext cx="454" cy="234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000">
                  <a:latin typeface="Comic Sans MS" charset="0"/>
                  <a:ea typeface="+mn-ea"/>
                </a:rPr>
                <a:t>Update</a:t>
              </a:r>
            </a:p>
            <a:p>
              <a:pPr algn="ctr" eaLnBrk="1" hangingPunct="1">
                <a:defRPr/>
              </a:pPr>
              <a:r>
                <a:rPr lang="en-US" sz="1000">
                  <a:latin typeface="Comic Sans MS" charset="0"/>
                  <a:ea typeface="+mn-ea"/>
                </a:rPr>
                <a:t>Header</a:t>
              </a:r>
            </a:p>
          </p:txBody>
        </p:sp>
        <p:sp>
          <p:nvSpPr>
            <p:cNvPr id="28763" name="Text Box 8"/>
            <p:cNvSpPr txBox="1">
              <a:spLocks noChangeArrowheads="1"/>
            </p:cNvSpPr>
            <p:nvPr/>
          </p:nvSpPr>
          <p:spPr bwMode="auto">
            <a:xfrm>
              <a:off x="1248" y="864"/>
              <a:ext cx="946" cy="173"/>
            </a:xfrm>
            <a:prstGeom prst="rect">
              <a:avLst/>
            </a:prstGeom>
            <a:grp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200">
                  <a:latin typeface="Comic Sans MS" charset="0"/>
                  <a:ea typeface="+mn-ea"/>
                </a:rPr>
                <a:t>Header Processing</a:t>
              </a:r>
            </a:p>
          </p:txBody>
        </p:sp>
        <p:sp>
          <p:nvSpPr>
            <p:cNvPr id="883721" name="Rectangle 9"/>
            <p:cNvSpPr>
              <a:spLocks noChangeArrowheads="1"/>
            </p:cNvSpPr>
            <p:nvPr/>
          </p:nvSpPr>
          <p:spPr bwMode="auto">
            <a:xfrm>
              <a:off x="1259" y="1433"/>
              <a:ext cx="421" cy="247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000" dirty="0">
                  <a:latin typeface="Comic Sans MS" charset="0"/>
                  <a:ea typeface="+mn-ea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000" dirty="0">
                  <a:latin typeface="Comic Sans MS" charset="0"/>
                  <a:ea typeface="+mn-ea"/>
                </a:rPr>
                <a:t>Table</a:t>
              </a:r>
            </a:p>
          </p:txBody>
        </p:sp>
        <p:sp>
          <p:nvSpPr>
            <p:cNvPr id="28765" name="Line 10"/>
            <p:cNvSpPr>
              <a:spLocks noChangeShapeType="1"/>
            </p:cNvSpPr>
            <p:nvPr/>
          </p:nvSpPr>
          <p:spPr bwMode="auto">
            <a:xfrm>
              <a:off x="1355" y="1248"/>
              <a:ext cx="0" cy="185"/>
            </a:xfrm>
            <a:prstGeom prst="line">
              <a:avLst/>
            </a:prstGeom>
            <a:grpFill/>
            <a:ln w="19050" cap="rnd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pPr algn="ctr" eaLnBrk="1" hangingPunct="1"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8766" name="Line 11"/>
            <p:cNvSpPr>
              <a:spLocks noChangeShapeType="1"/>
            </p:cNvSpPr>
            <p:nvPr/>
          </p:nvSpPr>
          <p:spPr bwMode="auto">
            <a:xfrm flipH="1" flipV="1">
              <a:off x="1547" y="1248"/>
              <a:ext cx="8" cy="185"/>
            </a:xfrm>
            <a:prstGeom prst="line">
              <a:avLst/>
            </a:prstGeom>
            <a:grpFill/>
            <a:ln w="19050" cap="rnd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pPr algn="ctr" eaLnBrk="1" hangingPunct="1"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524000" y="2895600"/>
            <a:ext cx="2057400" cy="1524000"/>
            <a:chOff x="1104" y="816"/>
            <a:chExt cx="1296" cy="96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8753" name="Rectangle 13"/>
            <p:cNvSpPr>
              <a:spLocks noChangeArrowheads="1"/>
            </p:cNvSpPr>
            <p:nvPr/>
          </p:nvSpPr>
          <p:spPr bwMode="auto">
            <a:xfrm>
              <a:off x="1104" y="816"/>
              <a:ext cx="1296" cy="960"/>
            </a:xfrm>
            <a:prstGeom prst="rect">
              <a:avLst/>
            </a:prstGeom>
            <a:grp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8754" name="Rectangle 14"/>
            <p:cNvSpPr>
              <a:spLocks noChangeArrowheads="1"/>
            </p:cNvSpPr>
            <p:nvPr/>
          </p:nvSpPr>
          <p:spPr bwMode="auto">
            <a:xfrm>
              <a:off x="1200" y="1014"/>
              <a:ext cx="550" cy="234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000" dirty="0">
                  <a:latin typeface="Comic Sans MS" charset="0"/>
                  <a:ea typeface="+mn-ea"/>
                </a:rPr>
                <a:t>Lookup</a:t>
              </a:r>
            </a:p>
            <a:p>
              <a:pPr algn="ctr" eaLnBrk="1" hangingPunct="1">
                <a:defRPr/>
              </a:pPr>
              <a:r>
                <a:rPr lang="en-US" sz="1000" dirty="0">
                  <a:latin typeface="Comic Sans MS" charset="0"/>
                  <a:ea typeface="+mn-ea"/>
                </a:rPr>
                <a:t>Address</a:t>
              </a:r>
            </a:p>
          </p:txBody>
        </p:sp>
        <p:sp>
          <p:nvSpPr>
            <p:cNvPr id="28755" name="Rectangle 15"/>
            <p:cNvSpPr>
              <a:spLocks noChangeArrowheads="1"/>
            </p:cNvSpPr>
            <p:nvPr/>
          </p:nvSpPr>
          <p:spPr bwMode="auto">
            <a:xfrm>
              <a:off x="1750" y="1014"/>
              <a:ext cx="454" cy="234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000">
                  <a:latin typeface="Comic Sans MS" charset="0"/>
                  <a:ea typeface="+mn-ea"/>
                </a:rPr>
                <a:t>Update</a:t>
              </a:r>
            </a:p>
            <a:p>
              <a:pPr algn="ctr" eaLnBrk="1" hangingPunct="1">
                <a:defRPr/>
              </a:pPr>
              <a:r>
                <a:rPr lang="en-US" sz="1000">
                  <a:latin typeface="Comic Sans MS" charset="0"/>
                  <a:ea typeface="+mn-ea"/>
                </a:rPr>
                <a:t>Header</a:t>
              </a:r>
            </a:p>
          </p:txBody>
        </p:sp>
        <p:sp>
          <p:nvSpPr>
            <p:cNvPr id="28756" name="Text Box 16"/>
            <p:cNvSpPr txBox="1">
              <a:spLocks noChangeArrowheads="1"/>
            </p:cNvSpPr>
            <p:nvPr/>
          </p:nvSpPr>
          <p:spPr bwMode="auto">
            <a:xfrm>
              <a:off x="1248" y="864"/>
              <a:ext cx="946" cy="173"/>
            </a:xfrm>
            <a:prstGeom prst="rect">
              <a:avLst/>
            </a:prstGeom>
            <a:grp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200">
                  <a:latin typeface="Comic Sans MS" charset="0"/>
                  <a:ea typeface="+mn-ea"/>
                </a:rPr>
                <a:t>Header Processing</a:t>
              </a:r>
            </a:p>
          </p:txBody>
        </p:sp>
        <p:sp>
          <p:nvSpPr>
            <p:cNvPr id="883729" name="Rectangle 17"/>
            <p:cNvSpPr>
              <a:spLocks noChangeArrowheads="1"/>
            </p:cNvSpPr>
            <p:nvPr/>
          </p:nvSpPr>
          <p:spPr bwMode="auto">
            <a:xfrm>
              <a:off x="1259" y="1433"/>
              <a:ext cx="421" cy="247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000">
                  <a:latin typeface="Comic Sans MS" charset="0"/>
                  <a:ea typeface="+mn-ea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000">
                  <a:latin typeface="Comic Sans MS" charset="0"/>
                  <a:ea typeface="+mn-ea"/>
                </a:rPr>
                <a:t>Table</a:t>
              </a:r>
            </a:p>
          </p:txBody>
        </p:sp>
        <p:sp>
          <p:nvSpPr>
            <p:cNvPr id="28758" name="Line 18"/>
            <p:cNvSpPr>
              <a:spLocks noChangeShapeType="1"/>
            </p:cNvSpPr>
            <p:nvPr/>
          </p:nvSpPr>
          <p:spPr bwMode="auto">
            <a:xfrm>
              <a:off x="1355" y="1248"/>
              <a:ext cx="0" cy="185"/>
            </a:xfrm>
            <a:prstGeom prst="line">
              <a:avLst/>
            </a:prstGeom>
            <a:grpFill/>
            <a:ln w="19050" cap="rnd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pPr algn="ctr" eaLnBrk="1" hangingPunct="1"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8759" name="Line 19"/>
            <p:cNvSpPr>
              <a:spLocks noChangeShapeType="1"/>
            </p:cNvSpPr>
            <p:nvPr/>
          </p:nvSpPr>
          <p:spPr bwMode="auto">
            <a:xfrm flipH="1" flipV="1">
              <a:off x="1547" y="1248"/>
              <a:ext cx="8" cy="185"/>
            </a:xfrm>
            <a:prstGeom prst="line">
              <a:avLst/>
            </a:prstGeom>
            <a:grpFill/>
            <a:ln w="19050" cap="rnd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pPr algn="ctr" eaLnBrk="1" hangingPunct="1"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524000" y="4953000"/>
            <a:ext cx="2057400" cy="1524000"/>
            <a:chOff x="1104" y="816"/>
            <a:chExt cx="1296" cy="96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8746" name="Rectangle 21"/>
            <p:cNvSpPr>
              <a:spLocks noChangeArrowheads="1"/>
            </p:cNvSpPr>
            <p:nvPr/>
          </p:nvSpPr>
          <p:spPr bwMode="auto">
            <a:xfrm>
              <a:off x="1104" y="816"/>
              <a:ext cx="1296" cy="960"/>
            </a:xfrm>
            <a:prstGeom prst="rect">
              <a:avLst/>
            </a:prstGeom>
            <a:grp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8747" name="Rectangle 22"/>
            <p:cNvSpPr>
              <a:spLocks noChangeArrowheads="1"/>
            </p:cNvSpPr>
            <p:nvPr/>
          </p:nvSpPr>
          <p:spPr bwMode="auto">
            <a:xfrm>
              <a:off x="1200" y="1014"/>
              <a:ext cx="550" cy="234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000" dirty="0">
                  <a:latin typeface="Comic Sans MS" charset="0"/>
                  <a:ea typeface="+mn-ea"/>
                </a:rPr>
                <a:t>Lookup</a:t>
              </a:r>
            </a:p>
            <a:p>
              <a:pPr algn="ctr" eaLnBrk="1" hangingPunct="1">
                <a:defRPr/>
              </a:pPr>
              <a:r>
                <a:rPr lang="en-US" sz="1000" dirty="0">
                  <a:latin typeface="Comic Sans MS" charset="0"/>
                  <a:ea typeface="+mn-ea"/>
                </a:rPr>
                <a:t>Address</a:t>
              </a:r>
            </a:p>
          </p:txBody>
        </p:sp>
        <p:sp>
          <p:nvSpPr>
            <p:cNvPr id="28748" name="Rectangle 23"/>
            <p:cNvSpPr>
              <a:spLocks noChangeArrowheads="1"/>
            </p:cNvSpPr>
            <p:nvPr/>
          </p:nvSpPr>
          <p:spPr bwMode="auto">
            <a:xfrm>
              <a:off x="1750" y="1014"/>
              <a:ext cx="454" cy="234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000">
                  <a:latin typeface="Comic Sans MS" charset="0"/>
                  <a:ea typeface="+mn-ea"/>
                </a:rPr>
                <a:t>Update</a:t>
              </a:r>
            </a:p>
            <a:p>
              <a:pPr algn="ctr" eaLnBrk="1" hangingPunct="1">
                <a:defRPr/>
              </a:pPr>
              <a:r>
                <a:rPr lang="en-US" sz="1000">
                  <a:latin typeface="Comic Sans MS" charset="0"/>
                  <a:ea typeface="+mn-ea"/>
                </a:rPr>
                <a:t>Header</a:t>
              </a:r>
            </a:p>
          </p:txBody>
        </p:sp>
        <p:sp>
          <p:nvSpPr>
            <p:cNvPr id="28749" name="Text Box 24"/>
            <p:cNvSpPr txBox="1">
              <a:spLocks noChangeArrowheads="1"/>
            </p:cNvSpPr>
            <p:nvPr/>
          </p:nvSpPr>
          <p:spPr bwMode="auto">
            <a:xfrm>
              <a:off x="1248" y="864"/>
              <a:ext cx="946" cy="173"/>
            </a:xfrm>
            <a:prstGeom prst="rect">
              <a:avLst/>
            </a:prstGeom>
            <a:grp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200">
                  <a:latin typeface="Comic Sans MS" charset="0"/>
                  <a:ea typeface="+mn-ea"/>
                </a:rPr>
                <a:t>Header Processing</a:t>
              </a:r>
            </a:p>
          </p:txBody>
        </p:sp>
        <p:sp>
          <p:nvSpPr>
            <p:cNvPr id="883737" name="Rectangle 25"/>
            <p:cNvSpPr>
              <a:spLocks noChangeArrowheads="1"/>
            </p:cNvSpPr>
            <p:nvPr/>
          </p:nvSpPr>
          <p:spPr bwMode="auto">
            <a:xfrm>
              <a:off x="1259" y="1433"/>
              <a:ext cx="421" cy="247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000">
                  <a:latin typeface="Comic Sans MS" charset="0"/>
                  <a:ea typeface="+mn-ea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000">
                  <a:latin typeface="Comic Sans MS" charset="0"/>
                  <a:ea typeface="+mn-ea"/>
                </a:rPr>
                <a:t>Table</a:t>
              </a:r>
            </a:p>
          </p:txBody>
        </p:sp>
        <p:sp>
          <p:nvSpPr>
            <p:cNvPr id="28751" name="Line 26"/>
            <p:cNvSpPr>
              <a:spLocks noChangeShapeType="1"/>
            </p:cNvSpPr>
            <p:nvPr/>
          </p:nvSpPr>
          <p:spPr bwMode="auto">
            <a:xfrm>
              <a:off x="1355" y="1248"/>
              <a:ext cx="0" cy="185"/>
            </a:xfrm>
            <a:prstGeom prst="line">
              <a:avLst/>
            </a:prstGeom>
            <a:grpFill/>
            <a:ln w="19050" cap="rnd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pPr algn="ctr" eaLnBrk="1" hangingPunct="1"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8752" name="Line 27"/>
            <p:cNvSpPr>
              <a:spLocks noChangeShapeType="1"/>
            </p:cNvSpPr>
            <p:nvPr/>
          </p:nvSpPr>
          <p:spPr bwMode="auto">
            <a:xfrm flipH="1" flipV="1">
              <a:off x="1547" y="1248"/>
              <a:ext cx="8" cy="185"/>
            </a:xfrm>
            <a:prstGeom prst="line">
              <a:avLst/>
            </a:prstGeom>
            <a:grpFill/>
            <a:ln w="19050" cap="rnd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pPr algn="ctr" eaLnBrk="1" hangingPunct="1"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5606" name="Line 28"/>
          <p:cNvSpPr>
            <a:spLocks noChangeShapeType="1"/>
          </p:cNvSpPr>
          <p:nvPr/>
        </p:nvSpPr>
        <p:spPr bwMode="auto">
          <a:xfrm>
            <a:off x="2057400" y="4495800"/>
            <a:ext cx="0" cy="457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07" name="Line 29"/>
          <p:cNvSpPr>
            <a:spLocks noChangeShapeType="1"/>
          </p:cNvSpPr>
          <p:nvPr/>
        </p:nvSpPr>
        <p:spPr bwMode="auto">
          <a:xfrm>
            <a:off x="3048000" y="4495800"/>
            <a:ext cx="0" cy="457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08" name="Line 30"/>
          <p:cNvSpPr>
            <a:spLocks noChangeShapeType="1"/>
          </p:cNvSpPr>
          <p:nvPr/>
        </p:nvSpPr>
        <p:spPr bwMode="auto">
          <a:xfrm>
            <a:off x="-76200" y="1828800"/>
            <a:ext cx="17526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09" name="Line 31"/>
          <p:cNvSpPr>
            <a:spLocks noChangeShapeType="1"/>
          </p:cNvSpPr>
          <p:nvPr/>
        </p:nvSpPr>
        <p:spPr bwMode="auto">
          <a:xfrm>
            <a:off x="-76200" y="3429000"/>
            <a:ext cx="17526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10" name="Line 32"/>
          <p:cNvSpPr>
            <a:spLocks noChangeShapeType="1"/>
          </p:cNvSpPr>
          <p:nvPr/>
        </p:nvSpPr>
        <p:spPr bwMode="auto">
          <a:xfrm>
            <a:off x="-76200" y="5486400"/>
            <a:ext cx="17526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4" name="Rectangle 33"/>
          <p:cNvSpPr>
            <a:spLocks noChangeArrowheads="1"/>
          </p:cNvSpPr>
          <p:nvPr/>
        </p:nvSpPr>
        <p:spPr bwMode="auto">
          <a:xfrm>
            <a:off x="6019800" y="1295400"/>
            <a:ext cx="2057400" cy="152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ctr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2" name="Rectangle 34"/>
          <p:cNvSpPr>
            <a:spLocks noChangeArrowheads="1"/>
          </p:cNvSpPr>
          <p:nvPr/>
        </p:nvSpPr>
        <p:spPr bwMode="auto">
          <a:xfrm>
            <a:off x="6629400" y="1447800"/>
            <a:ext cx="895350" cy="500063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mic Sans MS" charset="0"/>
              </a:rPr>
              <a:t>Queue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mic Sans MS" charset="0"/>
              </a:rPr>
              <a:t>Packet</a:t>
            </a:r>
          </a:p>
        </p:txBody>
      </p:sp>
      <p:sp>
        <p:nvSpPr>
          <p:cNvPr id="883747" name="Rectangle 35"/>
          <p:cNvSpPr>
            <a:spLocks noChangeArrowheads="1"/>
          </p:cNvSpPr>
          <p:nvPr/>
        </p:nvSpPr>
        <p:spPr bwMode="auto">
          <a:xfrm>
            <a:off x="6732588" y="2262188"/>
            <a:ext cx="658812" cy="404812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000">
                <a:latin typeface="Comic Sans MS" charset="0"/>
                <a:ea typeface="+mn-ea"/>
              </a:rPr>
              <a:t>Buffer</a:t>
            </a:r>
          </a:p>
          <a:p>
            <a:pPr algn="ctr" eaLnBrk="1" hangingPunct="1">
              <a:defRPr/>
            </a:pPr>
            <a:r>
              <a:rPr lang="en-US" sz="1000">
                <a:latin typeface="Comic Sans MS" charset="0"/>
                <a:ea typeface="+mn-ea"/>
              </a:rPr>
              <a:t>Memory</a:t>
            </a:r>
          </a:p>
        </p:txBody>
      </p:sp>
      <p:sp>
        <p:nvSpPr>
          <p:cNvPr id="25614" name="Line 36"/>
          <p:cNvSpPr>
            <a:spLocks noChangeShapeType="1"/>
          </p:cNvSpPr>
          <p:nvPr/>
        </p:nvSpPr>
        <p:spPr bwMode="auto">
          <a:xfrm>
            <a:off x="6829425" y="1960563"/>
            <a:ext cx="0" cy="3016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15" name="Line 37"/>
          <p:cNvSpPr>
            <a:spLocks noChangeShapeType="1"/>
          </p:cNvSpPr>
          <p:nvPr/>
        </p:nvSpPr>
        <p:spPr bwMode="auto">
          <a:xfrm flipV="1">
            <a:off x="7275513" y="1960563"/>
            <a:ext cx="0" cy="3000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16" name="Line 38"/>
          <p:cNvSpPr>
            <a:spLocks noChangeShapeType="1"/>
          </p:cNvSpPr>
          <p:nvPr/>
        </p:nvSpPr>
        <p:spPr bwMode="auto">
          <a:xfrm>
            <a:off x="7543800" y="1752600"/>
            <a:ext cx="14478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90" name="Rectangle 39"/>
          <p:cNvSpPr>
            <a:spLocks noChangeArrowheads="1"/>
          </p:cNvSpPr>
          <p:nvPr/>
        </p:nvSpPr>
        <p:spPr bwMode="auto">
          <a:xfrm>
            <a:off x="6019800" y="2895600"/>
            <a:ext cx="2057400" cy="152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ctr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8" name="Rectangle 40"/>
          <p:cNvSpPr>
            <a:spLocks noChangeArrowheads="1"/>
          </p:cNvSpPr>
          <p:nvPr/>
        </p:nvSpPr>
        <p:spPr bwMode="auto">
          <a:xfrm>
            <a:off x="6629400" y="3048000"/>
            <a:ext cx="895350" cy="500063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mic Sans MS" charset="0"/>
              </a:rPr>
              <a:t>Queue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mic Sans MS" charset="0"/>
              </a:rPr>
              <a:t>Packet</a:t>
            </a:r>
          </a:p>
        </p:txBody>
      </p:sp>
      <p:sp>
        <p:nvSpPr>
          <p:cNvPr id="883753" name="Rectangle 41"/>
          <p:cNvSpPr>
            <a:spLocks noChangeArrowheads="1"/>
          </p:cNvSpPr>
          <p:nvPr/>
        </p:nvSpPr>
        <p:spPr bwMode="auto">
          <a:xfrm>
            <a:off x="6732588" y="3862388"/>
            <a:ext cx="658812" cy="404812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000">
                <a:latin typeface="Comic Sans MS" charset="0"/>
                <a:ea typeface="+mn-ea"/>
              </a:rPr>
              <a:t>Buffer</a:t>
            </a:r>
          </a:p>
          <a:p>
            <a:pPr algn="ctr" eaLnBrk="1" hangingPunct="1">
              <a:defRPr/>
            </a:pPr>
            <a:r>
              <a:rPr lang="en-US" sz="1000">
                <a:latin typeface="Comic Sans MS" charset="0"/>
                <a:ea typeface="+mn-ea"/>
              </a:rPr>
              <a:t>Memory</a:t>
            </a:r>
          </a:p>
        </p:txBody>
      </p:sp>
      <p:sp>
        <p:nvSpPr>
          <p:cNvPr id="25620" name="Line 42"/>
          <p:cNvSpPr>
            <a:spLocks noChangeShapeType="1"/>
          </p:cNvSpPr>
          <p:nvPr/>
        </p:nvSpPr>
        <p:spPr bwMode="auto">
          <a:xfrm>
            <a:off x="6829425" y="3560763"/>
            <a:ext cx="0" cy="3016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21" name="Line 43"/>
          <p:cNvSpPr>
            <a:spLocks noChangeShapeType="1"/>
          </p:cNvSpPr>
          <p:nvPr/>
        </p:nvSpPr>
        <p:spPr bwMode="auto">
          <a:xfrm flipV="1">
            <a:off x="7275513" y="3560763"/>
            <a:ext cx="0" cy="3000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22" name="Line 44"/>
          <p:cNvSpPr>
            <a:spLocks noChangeShapeType="1"/>
          </p:cNvSpPr>
          <p:nvPr/>
        </p:nvSpPr>
        <p:spPr bwMode="auto">
          <a:xfrm>
            <a:off x="7543800" y="3352800"/>
            <a:ext cx="15240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96" name="Rectangle 45"/>
          <p:cNvSpPr>
            <a:spLocks noChangeArrowheads="1"/>
          </p:cNvSpPr>
          <p:nvPr/>
        </p:nvSpPr>
        <p:spPr bwMode="auto">
          <a:xfrm>
            <a:off x="6019800" y="4953000"/>
            <a:ext cx="2057400" cy="152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ctr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2400">
              <a:latin typeface="Comic Sans MS" charset="0"/>
            </a:endParaRPr>
          </a:p>
        </p:txBody>
      </p:sp>
      <p:sp>
        <p:nvSpPr>
          <p:cNvPr id="25624" name="Rectangle 46"/>
          <p:cNvSpPr>
            <a:spLocks noChangeArrowheads="1"/>
          </p:cNvSpPr>
          <p:nvPr/>
        </p:nvSpPr>
        <p:spPr bwMode="auto">
          <a:xfrm>
            <a:off x="6629400" y="5105400"/>
            <a:ext cx="895350" cy="500063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mic Sans MS" charset="0"/>
              </a:rPr>
              <a:t>Queue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mic Sans MS" charset="0"/>
              </a:rPr>
              <a:t>Packet</a:t>
            </a:r>
          </a:p>
        </p:txBody>
      </p:sp>
      <p:sp>
        <p:nvSpPr>
          <p:cNvPr id="883759" name="Rectangle 47"/>
          <p:cNvSpPr>
            <a:spLocks noChangeArrowheads="1"/>
          </p:cNvSpPr>
          <p:nvPr/>
        </p:nvSpPr>
        <p:spPr bwMode="auto">
          <a:xfrm>
            <a:off x="6732588" y="5919788"/>
            <a:ext cx="658812" cy="404812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000">
                <a:latin typeface="Comic Sans MS" charset="0"/>
                <a:ea typeface="+mn-ea"/>
              </a:rPr>
              <a:t>Buffer</a:t>
            </a:r>
          </a:p>
          <a:p>
            <a:pPr algn="ctr" eaLnBrk="1" hangingPunct="1">
              <a:defRPr/>
            </a:pPr>
            <a:r>
              <a:rPr lang="en-US" sz="1000">
                <a:latin typeface="Comic Sans MS" charset="0"/>
                <a:ea typeface="+mn-ea"/>
              </a:rPr>
              <a:t>Memory</a:t>
            </a:r>
          </a:p>
        </p:txBody>
      </p:sp>
      <p:sp>
        <p:nvSpPr>
          <p:cNvPr id="25626" name="Line 48"/>
          <p:cNvSpPr>
            <a:spLocks noChangeShapeType="1"/>
          </p:cNvSpPr>
          <p:nvPr/>
        </p:nvSpPr>
        <p:spPr bwMode="auto">
          <a:xfrm>
            <a:off x="6829425" y="5618163"/>
            <a:ext cx="0" cy="3016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27" name="Line 49"/>
          <p:cNvSpPr>
            <a:spLocks noChangeShapeType="1"/>
          </p:cNvSpPr>
          <p:nvPr/>
        </p:nvSpPr>
        <p:spPr bwMode="auto">
          <a:xfrm flipV="1">
            <a:off x="7275513" y="5618163"/>
            <a:ext cx="0" cy="3000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28" name="Line 50"/>
          <p:cNvSpPr>
            <a:spLocks noChangeShapeType="1"/>
          </p:cNvSpPr>
          <p:nvPr/>
        </p:nvSpPr>
        <p:spPr bwMode="auto">
          <a:xfrm>
            <a:off x="7543800" y="5410200"/>
            <a:ext cx="15240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29" name="Line 51"/>
          <p:cNvSpPr>
            <a:spLocks noChangeShapeType="1"/>
          </p:cNvSpPr>
          <p:nvPr/>
        </p:nvSpPr>
        <p:spPr bwMode="auto">
          <a:xfrm>
            <a:off x="6553200" y="4495800"/>
            <a:ext cx="0" cy="457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30" name="Line 52"/>
          <p:cNvSpPr>
            <a:spLocks noChangeShapeType="1"/>
          </p:cNvSpPr>
          <p:nvPr/>
        </p:nvSpPr>
        <p:spPr bwMode="auto">
          <a:xfrm>
            <a:off x="7543800" y="4495800"/>
            <a:ext cx="0" cy="457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31" name="Oval 53"/>
          <p:cNvSpPr>
            <a:spLocks noChangeArrowheads="1"/>
          </p:cNvSpPr>
          <p:nvPr/>
        </p:nvSpPr>
        <p:spPr bwMode="auto">
          <a:xfrm>
            <a:off x="5715000" y="1676400"/>
            <a:ext cx="152400" cy="152400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5632" name="Oval 54"/>
          <p:cNvSpPr>
            <a:spLocks noChangeArrowheads="1"/>
          </p:cNvSpPr>
          <p:nvPr/>
        </p:nvSpPr>
        <p:spPr bwMode="auto">
          <a:xfrm>
            <a:off x="5715000" y="3200400"/>
            <a:ext cx="152400" cy="152400"/>
          </a:xfrm>
          <a:prstGeom prst="ellipse">
            <a:avLst/>
          </a:prstGeom>
          <a:solidFill>
            <a:srgbClr val="CC33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5633" name="Oval 55"/>
          <p:cNvSpPr>
            <a:spLocks noChangeArrowheads="1"/>
          </p:cNvSpPr>
          <p:nvPr/>
        </p:nvSpPr>
        <p:spPr bwMode="auto">
          <a:xfrm>
            <a:off x="5715000" y="5334000"/>
            <a:ext cx="152400" cy="152400"/>
          </a:xfrm>
          <a:prstGeom prst="ellipse">
            <a:avLst/>
          </a:prstGeom>
          <a:solidFill>
            <a:srgbClr val="0099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5634" name="Oval 56"/>
          <p:cNvSpPr>
            <a:spLocks noChangeArrowheads="1"/>
          </p:cNvSpPr>
          <p:nvPr/>
        </p:nvSpPr>
        <p:spPr bwMode="auto">
          <a:xfrm>
            <a:off x="3733800" y="16764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5635" name="Oval 57"/>
          <p:cNvSpPr>
            <a:spLocks noChangeArrowheads="1"/>
          </p:cNvSpPr>
          <p:nvPr/>
        </p:nvSpPr>
        <p:spPr bwMode="auto">
          <a:xfrm>
            <a:off x="3733800" y="32004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5636" name="Oval 58"/>
          <p:cNvSpPr>
            <a:spLocks noChangeArrowheads="1"/>
          </p:cNvSpPr>
          <p:nvPr/>
        </p:nvSpPr>
        <p:spPr bwMode="auto">
          <a:xfrm>
            <a:off x="3733800" y="53340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25637" name="Group 59"/>
          <p:cNvGrpSpPr>
            <a:grpSpLocks/>
          </p:cNvGrpSpPr>
          <p:nvPr/>
        </p:nvGrpSpPr>
        <p:grpSpPr bwMode="auto">
          <a:xfrm>
            <a:off x="4572000" y="2819400"/>
            <a:ext cx="457200" cy="1219200"/>
            <a:chOff x="2736" y="1824"/>
            <a:chExt cx="288" cy="768"/>
          </a:xfrm>
        </p:grpSpPr>
        <p:sp>
          <p:nvSpPr>
            <p:cNvPr id="25665" name="Line 60"/>
            <p:cNvSpPr>
              <a:spLocks noChangeShapeType="1"/>
            </p:cNvSpPr>
            <p:nvPr/>
          </p:nvSpPr>
          <p:spPr bwMode="auto">
            <a:xfrm>
              <a:off x="2736" y="1824"/>
              <a:ext cx="0" cy="7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66" name="Line 61"/>
            <p:cNvSpPr>
              <a:spLocks noChangeShapeType="1"/>
            </p:cNvSpPr>
            <p:nvPr/>
          </p:nvSpPr>
          <p:spPr bwMode="auto">
            <a:xfrm>
              <a:off x="2832" y="1824"/>
              <a:ext cx="0" cy="7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67" name="Line 62"/>
            <p:cNvSpPr>
              <a:spLocks noChangeShapeType="1"/>
            </p:cNvSpPr>
            <p:nvPr/>
          </p:nvSpPr>
          <p:spPr bwMode="auto">
            <a:xfrm>
              <a:off x="2928" y="1824"/>
              <a:ext cx="0" cy="7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68" name="Line 63"/>
            <p:cNvSpPr>
              <a:spLocks noChangeShapeType="1"/>
            </p:cNvSpPr>
            <p:nvPr/>
          </p:nvSpPr>
          <p:spPr bwMode="auto">
            <a:xfrm>
              <a:off x="3024" y="1824"/>
              <a:ext cx="0" cy="7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638" name="Group 64"/>
          <p:cNvGrpSpPr>
            <a:grpSpLocks/>
          </p:cNvGrpSpPr>
          <p:nvPr/>
        </p:nvGrpSpPr>
        <p:grpSpPr bwMode="auto">
          <a:xfrm rot="-5400000">
            <a:off x="4572000" y="2819400"/>
            <a:ext cx="457200" cy="1219200"/>
            <a:chOff x="2736" y="1824"/>
            <a:chExt cx="288" cy="768"/>
          </a:xfrm>
        </p:grpSpPr>
        <p:sp>
          <p:nvSpPr>
            <p:cNvPr id="25661" name="Line 65"/>
            <p:cNvSpPr>
              <a:spLocks noChangeShapeType="1"/>
            </p:cNvSpPr>
            <p:nvPr/>
          </p:nvSpPr>
          <p:spPr bwMode="auto">
            <a:xfrm>
              <a:off x="2736" y="1824"/>
              <a:ext cx="0" cy="7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62" name="Line 66"/>
            <p:cNvSpPr>
              <a:spLocks noChangeShapeType="1"/>
            </p:cNvSpPr>
            <p:nvPr/>
          </p:nvSpPr>
          <p:spPr bwMode="auto">
            <a:xfrm>
              <a:off x="2832" y="1824"/>
              <a:ext cx="0" cy="7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63" name="Line 67"/>
            <p:cNvSpPr>
              <a:spLocks noChangeShapeType="1"/>
            </p:cNvSpPr>
            <p:nvPr/>
          </p:nvSpPr>
          <p:spPr bwMode="auto">
            <a:xfrm>
              <a:off x="2928" y="1824"/>
              <a:ext cx="0" cy="7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64" name="Line 68"/>
            <p:cNvSpPr>
              <a:spLocks noChangeShapeType="1"/>
            </p:cNvSpPr>
            <p:nvPr/>
          </p:nvSpPr>
          <p:spPr bwMode="auto">
            <a:xfrm>
              <a:off x="3024" y="1824"/>
              <a:ext cx="0" cy="7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639" name="Group 69"/>
          <p:cNvGrpSpPr>
            <a:grpSpLocks/>
          </p:cNvGrpSpPr>
          <p:nvPr/>
        </p:nvGrpSpPr>
        <p:grpSpPr bwMode="auto">
          <a:xfrm>
            <a:off x="152400" y="1371600"/>
            <a:ext cx="1219200" cy="4038600"/>
            <a:chOff x="96" y="864"/>
            <a:chExt cx="768" cy="2544"/>
          </a:xfrm>
        </p:grpSpPr>
        <p:grpSp>
          <p:nvGrpSpPr>
            <p:cNvPr id="25652" name="Group 70"/>
            <p:cNvGrpSpPr>
              <a:grpSpLocks/>
            </p:cNvGrpSpPr>
            <p:nvPr/>
          </p:nvGrpSpPr>
          <p:grpSpPr bwMode="auto">
            <a:xfrm>
              <a:off x="96" y="864"/>
              <a:ext cx="768" cy="240"/>
              <a:chOff x="-48" y="816"/>
              <a:chExt cx="912" cy="240"/>
            </a:xfrm>
          </p:grpSpPr>
          <p:sp>
            <p:nvSpPr>
              <p:cNvPr id="25659" name="Rectangle 71"/>
              <p:cNvSpPr>
                <a:spLocks noChangeArrowheads="1"/>
              </p:cNvSpPr>
              <p:nvPr/>
            </p:nvSpPr>
            <p:spPr bwMode="auto">
              <a:xfrm>
                <a:off x="-48" y="816"/>
                <a:ext cx="912" cy="24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Comic Sans MS" charset="0"/>
                  </a:rPr>
                  <a:t>Data</a:t>
                </a:r>
              </a:p>
            </p:txBody>
          </p:sp>
          <p:sp>
            <p:nvSpPr>
              <p:cNvPr id="25660" name="Rectangle 72"/>
              <p:cNvSpPr>
                <a:spLocks noChangeArrowheads="1"/>
              </p:cNvSpPr>
              <p:nvPr/>
            </p:nvSpPr>
            <p:spPr bwMode="auto">
              <a:xfrm>
                <a:off x="528" y="816"/>
                <a:ext cx="336" cy="240"/>
              </a:xfrm>
              <a:prstGeom prst="rect">
                <a:avLst/>
              </a:prstGeom>
              <a:solidFill>
                <a:srgbClr val="CC33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latin typeface="Comic Sans MS" charset="0"/>
                  </a:rPr>
                  <a:t>Hdr</a:t>
                </a:r>
              </a:p>
            </p:txBody>
          </p:sp>
        </p:grpSp>
        <p:grpSp>
          <p:nvGrpSpPr>
            <p:cNvPr id="25653" name="Group 73"/>
            <p:cNvGrpSpPr>
              <a:grpSpLocks/>
            </p:cNvGrpSpPr>
            <p:nvPr/>
          </p:nvGrpSpPr>
          <p:grpSpPr bwMode="auto">
            <a:xfrm>
              <a:off x="96" y="1872"/>
              <a:ext cx="768" cy="240"/>
              <a:chOff x="-48" y="816"/>
              <a:chExt cx="912" cy="240"/>
            </a:xfrm>
          </p:grpSpPr>
          <p:sp>
            <p:nvSpPr>
              <p:cNvPr id="25657" name="Rectangle 74"/>
              <p:cNvSpPr>
                <a:spLocks noChangeArrowheads="1"/>
              </p:cNvSpPr>
              <p:nvPr/>
            </p:nvSpPr>
            <p:spPr bwMode="auto">
              <a:xfrm>
                <a:off x="-48" y="816"/>
                <a:ext cx="912" cy="24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Comic Sans MS" charset="0"/>
                  </a:rPr>
                  <a:t>Data</a:t>
                </a:r>
              </a:p>
            </p:txBody>
          </p:sp>
          <p:sp>
            <p:nvSpPr>
              <p:cNvPr id="25658" name="Rectangle 75"/>
              <p:cNvSpPr>
                <a:spLocks noChangeArrowheads="1"/>
              </p:cNvSpPr>
              <p:nvPr/>
            </p:nvSpPr>
            <p:spPr bwMode="auto">
              <a:xfrm>
                <a:off x="528" y="816"/>
                <a:ext cx="336" cy="240"/>
              </a:xfrm>
              <a:prstGeom prst="rect">
                <a:avLst/>
              </a:prstGeom>
              <a:solidFill>
                <a:srgbClr val="CC33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latin typeface="Comic Sans MS" charset="0"/>
                  </a:rPr>
                  <a:t>Hdr</a:t>
                </a:r>
              </a:p>
            </p:txBody>
          </p:sp>
        </p:grpSp>
        <p:grpSp>
          <p:nvGrpSpPr>
            <p:cNvPr id="25654" name="Group 76"/>
            <p:cNvGrpSpPr>
              <a:grpSpLocks/>
            </p:cNvGrpSpPr>
            <p:nvPr/>
          </p:nvGrpSpPr>
          <p:grpSpPr bwMode="auto">
            <a:xfrm>
              <a:off x="96" y="3168"/>
              <a:ext cx="768" cy="240"/>
              <a:chOff x="-48" y="816"/>
              <a:chExt cx="912" cy="240"/>
            </a:xfrm>
          </p:grpSpPr>
          <p:sp>
            <p:nvSpPr>
              <p:cNvPr id="25655" name="Rectangle 77"/>
              <p:cNvSpPr>
                <a:spLocks noChangeArrowheads="1"/>
              </p:cNvSpPr>
              <p:nvPr/>
            </p:nvSpPr>
            <p:spPr bwMode="auto">
              <a:xfrm>
                <a:off x="-48" y="816"/>
                <a:ext cx="912" cy="24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Comic Sans MS" charset="0"/>
                  </a:rPr>
                  <a:t>Data</a:t>
                </a:r>
              </a:p>
            </p:txBody>
          </p:sp>
          <p:sp>
            <p:nvSpPr>
              <p:cNvPr id="25656" name="Rectangle 78"/>
              <p:cNvSpPr>
                <a:spLocks noChangeArrowheads="1"/>
              </p:cNvSpPr>
              <p:nvPr/>
            </p:nvSpPr>
            <p:spPr bwMode="auto">
              <a:xfrm>
                <a:off x="528" y="816"/>
                <a:ext cx="336" cy="240"/>
              </a:xfrm>
              <a:prstGeom prst="rect">
                <a:avLst/>
              </a:prstGeom>
              <a:solidFill>
                <a:srgbClr val="CC33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latin typeface="Comic Sans MS" charset="0"/>
                  </a:rPr>
                  <a:t>Hdr</a:t>
                </a:r>
              </a:p>
            </p:txBody>
          </p:sp>
        </p:grpSp>
      </p:grpSp>
      <p:grpSp>
        <p:nvGrpSpPr>
          <p:cNvPr id="25640" name="Group 79"/>
          <p:cNvGrpSpPr>
            <a:grpSpLocks/>
          </p:cNvGrpSpPr>
          <p:nvPr/>
        </p:nvGrpSpPr>
        <p:grpSpPr bwMode="auto">
          <a:xfrm>
            <a:off x="3733800" y="1816100"/>
            <a:ext cx="2844800" cy="3378200"/>
            <a:chOff x="2352" y="1144"/>
            <a:chExt cx="1792" cy="2128"/>
          </a:xfrm>
        </p:grpSpPr>
        <p:sp>
          <p:nvSpPr>
            <p:cNvPr id="25647" name="Freeform 80"/>
            <p:cNvSpPr>
              <a:spLocks/>
            </p:cNvSpPr>
            <p:nvPr/>
          </p:nvSpPr>
          <p:spPr bwMode="auto">
            <a:xfrm>
              <a:off x="2512" y="1144"/>
              <a:ext cx="1616" cy="872"/>
            </a:xfrm>
            <a:custGeom>
              <a:avLst/>
              <a:gdLst>
                <a:gd name="T0" fmla="*/ 0 w 1696"/>
                <a:gd name="T1" fmla="*/ 0 h 689"/>
                <a:gd name="T2" fmla="*/ 88 w 1696"/>
                <a:gd name="T3" fmla="*/ 366 h 689"/>
                <a:gd name="T4" fmla="*/ 264 w 1696"/>
                <a:gd name="T5" fmla="*/ 804 h 689"/>
                <a:gd name="T6" fmla="*/ 391 w 1696"/>
                <a:gd name="T7" fmla="*/ 1196 h 689"/>
                <a:gd name="T8" fmla="*/ 440 w 1696"/>
                <a:gd name="T9" fmla="*/ 1273 h 689"/>
                <a:gd name="T10" fmla="*/ 522 w 1696"/>
                <a:gd name="T11" fmla="*/ 1479 h 689"/>
                <a:gd name="T12" fmla="*/ 641 w 1696"/>
                <a:gd name="T13" fmla="*/ 1688 h 689"/>
                <a:gd name="T14" fmla="*/ 717 w 1696"/>
                <a:gd name="T15" fmla="*/ 1817 h 689"/>
                <a:gd name="T16" fmla="*/ 924 w 1696"/>
                <a:gd name="T17" fmla="*/ 2001 h 689"/>
                <a:gd name="T18" fmla="*/ 1157 w 1696"/>
                <a:gd name="T19" fmla="*/ 2129 h 689"/>
                <a:gd name="T20" fmla="*/ 1332 w 1696"/>
                <a:gd name="T21" fmla="*/ 2235 h 68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96"/>
                <a:gd name="T34" fmla="*/ 0 h 689"/>
                <a:gd name="T35" fmla="*/ 1696 w 1696"/>
                <a:gd name="T36" fmla="*/ 689 h 68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96" h="689">
                  <a:moveTo>
                    <a:pt x="0" y="0"/>
                  </a:moveTo>
                  <a:cubicBezTo>
                    <a:pt x="43" y="28"/>
                    <a:pt x="75" y="75"/>
                    <a:pt x="112" y="112"/>
                  </a:cubicBezTo>
                  <a:cubicBezTo>
                    <a:pt x="169" y="169"/>
                    <a:pt x="257" y="228"/>
                    <a:pt x="336" y="248"/>
                  </a:cubicBezTo>
                  <a:cubicBezTo>
                    <a:pt x="378" y="290"/>
                    <a:pt x="443" y="341"/>
                    <a:pt x="496" y="368"/>
                  </a:cubicBezTo>
                  <a:cubicBezTo>
                    <a:pt x="588" y="414"/>
                    <a:pt x="465" y="333"/>
                    <a:pt x="560" y="392"/>
                  </a:cubicBezTo>
                  <a:cubicBezTo>
                    <a:pt x="596" y="414"/>
                    <a:pt x="627" y="437"/>
                    <a:pt x="664" y="456"/>
                  </a:cubicBezTo>
                  <a:cubicBezTo>
                    <a:pt x="712" y="480"/>
                    <a:pt x="769" y="494"/>
                    <a:pt x="816" y="520"/>
                  </a:cubicBezTo>
                  <a:cubicBezTo>
                    <a:pt x="897" y="565"/>
                    <a:pt x="783" y="528"/>
                    <a:pt x="912" y="560"/>
                  </a:cubicBezTo>
                  <a:cubicBezTo>
                    <a:pt x="968" y="597"/>
                    <a:pt x="1117" y="606"/>
                    <a:pt x="1176" y="616"/>
                  </a:cubicBezTo>
                  <a:cubicBezTo>
                    <a:pt x="1275" y="633"/>
                    <a:pt x="1371" y="648"/>
                    <a:pt x="1472" y="656"/>
                  </a:cubicBezTo>
                  <a:cubicBezTo>
                    <a:pt x="1539" y="689"/>
                    <a:pt x="1622" y="688"/>
                    <a:pt x="1696" y="688"/>
                  </a:cubicBezTo>
                </a:path>
              </a:pathLst>
            </a:custGeom>
            <a:noFill/>
            <a:ln w="76200" cap="sq">
              <a:solidFill>
                <a:srgbClr val="CC33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48" name="Freeform 81"/>
            <p:cNvSpPr>
              <a:spLocks/>
            </p:cNvSpPr>
            <p:nvPr/>
          </p:nvSpPr>
          <p:spPr bwMode="auto">
            <a:xfrm flipV="1">
              <a:off x="2448" y="2400"/>
              <a:ext cx="1696" cy="872"/>
            </a:xfrm>
            <a:custGeom>
              <a:avLst/>
              <a:gdLst>
                <a:gd name="T0" fmla="*/ 0 w 1696"/>
                <a:gd name="T1" fmla="*/ 0 h 689"/>
                <a:gd name="T2" fmla="*/ 112 w 1696"/>
                <a:gd name="T3" fmla="*/ 366 h 689"/>
                <a:gd name="T4" fmla="*/ 336 w 1696"/>
                <a:gd name="T5" fmla="*/ 804 h 689"/>
                <a:gd name="T6" fmla="*/ 496 w 1696"/>
                <a:gd name="T7" fmla="*/ 1196 h 689"/>
                <a:gd name="T8" fmla="*/ 560 w 1696"/>
                <a:gd name="T9" fmla="*/ 1273 h 689"/>
                <a:gd name="T10" fmla="*/ 664 w 1696"/>
                <a:gd name="T11" fmla="*/ 1479 h 689"/>
                <a:gd name="T12" fmla="*/ 816 w 1696"/>
                <a:gd name="T13" fmla="*/ 1688 h 689"/>
                <a:gd name="T14" fmla="*/ 912 w 1696"/>
                <a:gd name="T15" fmla="*/ 1817 h 689"/>
                <a:gd name="T16" fmla="*/ 1176 w 1696"/>
                <a:gd name="T17" fmla="*/ 2001 h 689"/>
                <a:gd name="T18" fmla="*/ 1472 w 1696"/>
                <a:gd name="T19" fmla="*/ 2129 h 689"/>
                <a:gd name="T20" fmla="*/ 1696 w 1696"/>
                <a:gd name="T21" fmla="*/ 2235 h 68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96"/>
                <a:gd name="T34" fmla="*/ 0 h 689"/>
                <a:gd name="T35" fmla="*/ 1696 w 1696"/>
                <a:gd name="T36" fmla="*/ 689 h 68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96" h="689">
                  <a:moveTo>
                    <a:pt x="0" y="0"/>
                  </a:moveTo>
                  <a:cubicBezTo>
                    <a:pt x="43" y="28"/>
                    <a:pt x="75" y="75"/>
                    <a:pt x="112" y="112"/>
                  </a:cubicBezTo>
                  <a:cubicBezTo>
                    <a:pt x="169" y="169"/>
                    <a:pt x="257" y="228"/>
                    <a:pt x="336" y="248"/>
                  </a:cubicBezTo>
                  <a:cubicBezTo>
                    <a:pt x="378" y="290"/>
                    <a:pt x="443" y="341"/>
                    <a:pt x="496" y="368"/>
                  </a:cubicBezTo>
                  <a:cubicBezTo>
                    <a:pt x="588" y="414"/>
                    <a:pt x="465" y="333"/>
                    <a:pt x="560" y="392"/>
                  </a:cubicBezTo>
                  <a:cubicBezTo>
                    <a:pt x="596" y="414"/>
                    <a:pt x="627" y="437"/>
                    <a:pt x="664" y="456"/>
                  </a:cubicBezTo>
                  <a:cubicBezTo>
                    <a:pt x="712" y="480"/>
                    <a:pt x="769" y="494"/>
                    <a:pt x="816" y="520"/>
                  </a:cubicBezTo>
                  <a:cubicBezTo>
                    <a:pt x="897" y="565"/>
                    <a:pt x="783" y="528"/>
                    <a:pt x="912" y="560"/>
                  </a:cubicBezTo>
                  <a:cubicBezTo>
                    <a:pt x="968" y="597"/>
                    <a:pt x="1117" y="606"/>
                    <a:pt x="1176" y="616"/>
                  </a:cubicBezTo>
                  <a:cubicBezTo>
                    <a:pt x="1275" y="633"/>
                    <a:pt x="1371" y="648"/>
                    <a:pt x="1472" y="656"/>
                  </a:cubicBezTo>
                  <a:cubicBezTo>
                    <a:pt x="1539" y="689"/>
                    <a:pt x="1622" y="688"/>
                    <a:pt x="1696" y="688"/>
                  </a:cubicBezTo>
                </a:path>
              </a:pathLst>
            </a:custGeom>
            <a:noFill/>
            <a:ln w="76200" cap="sq">
              <a:solidFill>
                <a:srgbClr val="CC33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49" name="Line 82"/>
            <p:cNvSpPr>
              <a:spLocks noChangeShapeType="1"/>
            </p:cNvSpPr>
            <p:nvPr/>
          </p:nvSpPr>
          <p:spPr bwMode="auto">
            <a:xfrm>
              <a:off x="2352" y="2208"/>
              <a:ext cx="1776" cy="0"/>
            </a:xfrm>
            <a:prstGeom prst="line">
              <a:avLst/>
            </a:prstGeom>
            <a:noFill/>
            <a:ln w="76200" cap="sq">
              <a:solidFill>
                <a:srgbClr val="CC33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50" name="Line 83"/>
            <p:cNvSpPr>
              <a:spLocks noChangeShapeType="1"/>
            </p:cNvSpPr>
            <p:nvPr/>
          </p:nvSpPr>
          <p:spPr bwMode="auto">
            <a:xfrm>
              <a:off x="2400" y="2496"/>
              <a:ext cx="0" cy="67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51" name="Line 84"/>
            <p:cNvSpPr>
              <a:spLocks noChangeShapeType="1"/>
            </p:cNvSpPr>
            <p:nvPr/>
          </p:nvSpPr>
          <p:spPr bwMode="auto">
            <a:xfrm>
              <a:off x="3648" y="2256"/>
              <a:ext cx="0" cy="144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5641" name="Text Box 85"/>
          <p:cNvSpPr txBox="1">
            <a:spLocks noChangeArrowheads="1"/>
          </p:cNvSpPr>
          <p:nvPr/>
        </p:nvSpPr>
        <p:spPr bwMode="auto">
          <a:xfrm>
            <a:off x="3505200" y="1336675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Comic Sans MS" charset="0"/>
              </a:rPr>
              <a:t>1</a:t>
            </a:r>
          </a:p>
        </p:txBody>
      </p:sp>
      <p:sp>
        <p:nvSpPr>
          <p:cNvPr id="25642" name="Text Box 86"/>
          <p:cNvSpPr txBox="1">
            <a:spLocks noChangeArrowheads="1"/>
          </p:cNvSpPr>
          <p:nvPr/>
        </p:nvSpPr>
        <p:spPr bwMode="auto">
          <a:xfrm>
            <a:off x="3505200" y="29098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Comic Sans MS" charset="0"/>
              </a:rPr>
              <a:t>2</a:t>
            </a:r>
          </a:p>
        </p:txBody>
      </p:sp>
      <p:sp>
        <p:nvSpPr>
          <p:cNvPr id="25643" name="Text Box 87"/>
          <p:cNvSpPr txBox="1">
            <a:spLocks noChangeArrowheads="1"/>
          </p:cNvSpPr>
          <p:nvPr/>
        </p:nvSpPr>
        <p:spPr bwMode="auto">
          <a:xfrm>
            <a:off x="3505200" y="50434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0099"/>
                </a:solidFill>
                <a:latin typeface="Comic Sans MS" charset="0"/>
              </a:rPr>
              <a:t>N </a:t>
            </a:r>
          </a:p>
        </p:txBody>
      </p:sp>
      <p:sp>
        <p:nvSpPr>
          <p:cNvPr id="25644" name="Text Box 88"/>
          <p:cNvSpPr txBox="1">
            <a:spLocks noChangeArrowheads="1"/>
          </p:cNvSpPr>
          <p:nvPr/>
        </p:nvSpPr>
        <p:spPr bwMode="auto">
          <a:xfrm>
            <a:off x="5791200" y="1336675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Comic Sans MS" charset="0"/>
              </a:rPr>
              <a:t>1</a:t>
            </a:r>
          </a:p>
        </p:txBody>
      </p:sp>
      <p:sp>
        <p:nvSpPr>
          <p:cNvPr id="25645" name="Text Box 89"/>
          <p:cNvSpPr txBox="1">
            <a:spLocks noChangeArrowheads="1"/>
          </p:cNvSpPr>
          <p:nvPr/>
        </p:nvSpPr>
        <p:spPr bwMode="auto">
          <a:xfrm>
            <a:off x="5791200" y="29098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Comic Sans MS" charset="0"/>
              </a:rPr>
              <a:t>2</a:t>
            </a:r>
          </a:p>
        </p:txBody>
      </p:sp>
      <p:sp>
        <p:nvSpPr>
          <p:cNvPr id="25646" name="Text Box 90"/>
          <p:cNvSpPr txBox="1">
            <a:spLocks noChangeArrowheads="1"/>
          </p:cNvSpPr>
          <p:nvPr/>
        </p:nvSpPr>
        <p:spPr bwMode="auto">
          <a:xfrm>
            <a:off x="5791200" y="5043488"/>
            <a:ext cx="366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0099"/>
                </a:solidFill>
                <a:latin typeface="Comic Sans MS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18085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Access Control</a:t>
            </a:r>
          </a:p>
        </p:txBody>
      </p:sp>
      <p:sp>
        <p:nvSpPr>
          <p:cNvPr id="2765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57661D-D6FB-AA43-8F38-F158D74B266B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66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 Control: Packet Filtering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28650" y="1744662"/>
            <a:ext cx="7886700" cy="435133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ja-JP" altLang="en-US" sz="3200">
                <a:ea typeface="ＭＳ Ｐゴシック" charset="-128"/>
              </a:rPr>
              <a:t>“</a:t>
            </a:r>
            <a:r>
              <a:rPr lang="en-US" altLang="ja-JP" sz="3200" dirty="0">
                <a:ea typeface="ＭＳ Ｐゴシック" charset="-128"/>
              </a:rPr>
              <a:t>Five tuple</a:t>
            </a:r>
            <a:r>
              <a:rPr lang="ja-JP" altLang="en-US" sz="3200" dirty="0">
                <a:ea typeface="ＭＳ Ｐゴシック" charset="-128"/>
              </a:rPr>
              <a:t>”</a:t>
            </a:r>
            <a:r>
              <a:rPr lang="en-US" altLang="ja-JP" sz="3200" dirty="0">
                <a:ea typeface="ＭＳ Ｐゴシック" charset="-128"/>
              </a:rPr>
              <a:t> for access control lists (ACLs)</a:t>
            </a:r>
          </a:p>
          <a:p>
            <a:pPr lvl="1" eaLnBrk="1" hangingPunct="1"/>
            <a:r>
              <a:rPr lang="en-US" altLang="en-US" sz="2800" dirty="0"/>
              <a:t>Source and destination IP addresses</a:t>
            </a:r>
          </a:p>
          <a:p>
            <a:pPr lvl="1" eaLnBrk="1" hangingPunct="1"/>
            <a:r>
              <a:rPr lang="en-US" altLang="en-US" sz="2800" dirty="0"/>
              <a:t>TCP/UDP source and destination ports</a:t>
            </a:r>
          </a:p>
          <a:p>
            <a:pPr lvl="1" eaLnBrk="1" hangingPunct="1"/>
            <a:r>
              <a:rPr lang="en-US" altLang="en-US" sz="2800" dirty="0"/>
              <a:t>Protocol (e.g., UDP vs. TCP)</a:t>
            </a:r>
          </a:p>
          <a:p>
            <a:pPr eaLnBrk="1" hangingPunct="1"/>
            <a:r>
              <a:rPr lang="en-US" altLang="en-US" sz="3200" dirty="0">
                <a:ea typeface="ＭＳ Ｐゴシック" charset="-128"/>
              </a:rPr>
              <a:t>Can be more</a:t>
            </a:r>
            <a:br>
              <a:rPr lang="en-US" altLang="en-US" sz="3200" dirty="0">
                <a:ea typeface="ＭＳ Ｐゴシック" charset="-128"/>
              </a:rPr>
            </a:br>
            <a:r>
              <a:rPr lang="en-US" altLang="en-US" sz="3200" dirty="0">
                <a:ea typeface="ＭＳ Ｐゴシック" charset="-128"/>
              </a:rPr>
              <a:t>sophisticated</a:t>
            </a:r>
          </a:p>
          <a:p>
            <a:pPr lvl="1" eaLnBrk="1" hangingPunct="1"/>
            <a:r>
              <a:rPr lang="en-US" altLang="en-US" dirty="0"/>
              <a:t>E.g., block all</a:t>
            </a:r>
            <a:br>
              <a:rPr lang="en-US" altLang="en-US" dirty="0"/>
            </a:br>
            <a:r>
              <a:rPr lang="en-US" altLang="en-US" dirty="0"/>
              <a:t>TCP SYN packets</a:t>
            </a:r>
            <a:br>
              <a:rPr lang="en-US" altLang="en-US" dirty="0"/>
            </a:br>
            <a:r>
              <a:rPr lang="en-US" altLang="en-US" dirty="0"/>
              <a:t>from outside</a:t>
            </a:r>
            <a:br>
              <a:rPr lang="en-US" altLang="en-US" dirty="0"/>
            </a:br>
            <a:r>
              <a:rPr lang="en-US" altLang="en-US" dirty="0"/>
              <a:t>hosts</a:t>
            </a:r>
          </a:p>
          <a:p>
            <a:pPr lvl="1" eaLnBrk="1" hangingPunct="1"/>
            <a:r>
              <a:rPr lang="en-US" altLang="en-US" dirty="0"/>
              <a:t>E.g., </a:t>
            </a:r>
            <a:r>
              <a:rPr lang="en-US" altLang="en-US" dirty="0" err="1"/>
              <a:t>stateful</a:t>
            </a:r>
            <a:endParaRPr lang="en-US" altLang="en-US" dirty="0"/>
          </a:p>
          <a:p>
            <a:pPr>
              <a:buFontTx/>
              <a:buNone/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BE48D9-3BD6-5243-AB68-40DFC9B64CD1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8676" name="Oval 2"/>
          <p:cNvSpPr>
            <a:spLocks noChangeArrowheads="1"/>
          </p:cNvSpPr>
          <p:nvPr/>
        </p:nvSpPr>
        <p:spPr bwMode="auto">
          <a:xfrm>
            <a:off x="6259513" y="4257675"/>
            <a:ext cx="14351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8677" name="Oval 3"/>
          <p:cNvSpPr>
            <a:spLocks noChangeArrowheads="1"/>
          </p:cNvSpPr>
          <p:nvPr/>
        </p:nvSpPr>
        <p:spPr bwMode="auto">
          <a:xfrm>
            <a:off x="5988050" y="3067050"/>
            <a:ext cx="2897188" cy="14049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28678" name="Group 6"/>
          <p:cNvGrpSpPr>
            <a:grpSpLocks/>
          </p:cNvGrpSpPr>
          <p:nvPr/>
        </p:nvGrpSpPr>
        <p:grpSpPr bwMode="auto">
          <a:xfrm>
            <a:off x="3886200" y="4271963"/>
            <a:ext cx="5087938" cy="1747837"/>
            <a:chOff x="1021" y="956"/>
            <a:chExt cx="2771" cy="977"/>
          </a:xfrm>
        </p:grpSpPr>
        <p:sp>
          <p:nvSpPr>
            <p:cNvPr id="28686" name="Freeform 7"/>
            <p:cNvSpPr>
              <a:spLocks/>
            </p:cNvSpPr>
            <p:nvPr/>
          </p:nvSpPr>
          <p:spPr bwMode="auto">
            <a:xfrm>
              <a:off x="1021" y="956"/>
              <a:ext cx="1672" cy="977"/>
            </a:xfrm>
            <a:custGeom>
              <a:avLst/>
              <a:gdLst>
                <a:gd name="T0" fmla="*/ 77 w 1672"/>
                <a:gd name="T1" fmla="*/ 3 h 977"/>
                <a:gd name="T2" fmla="*/ 127 w 1672"/>
                <a:gd name="T3" fmla="*/ 1 h 977"/>
                <a:gd name="T4" fmla="*/ 187 w 1672"/>
                <a:gd name="T5" fmla="*/ 17 h 977"/>
                <a:gd name="T6" fmla="*/ 281 w 1672"/>
                <a:gd name="T7" fmla="*/ 54 h 977"/>
                <a:gd name="T8" fmla="*/ 380 w 1672"/>
                <a:gd name="T9" fmla="*/ 90 h 977"/>
                <a:gd name="T10" fmla="*/ 451 w 1672"/>
                <a:gd name="T11" fmla="*/ 104 h 977"/>
                <a:gd name="T12" fmla="*/ 518 w 1672"/>
                <a:gd name="T13" fmla="*/ 104 h 977"/>
                <a:gd name="T14" fmla="*/ 641 w 1672"/>
                <a:gd name="T15" fmla="*/ 90 h 977"/>
                <a:gd name="T16" fmla="*/ 774 w 1672"/>
                <a:gd name="T17" fmla="*/ 76 h 977"/>
                <a:gd name="T18" fmla="*/ 853 w 1672"/>
                <a:gd name="T19" fmla="*/ 76 h 977"/>
                <a:gd name="T20" fmla="*/ 942 w 1672"/>
                <a:gd name="T21" fmla="*/ 88 h 977"/>
                <a:gd name="T22" fmla="*/ 1046 w 1672"/>
                <a:gd name="T23" fmla="*/ 106 h 977"/>
                <a:gd name="T24" fmla="*/ 1190 w 1672"/>
                <a:gd name="T25" fmla="*/ 134 h 977"/>
                <a:gd name="T26" fmla="*/ 1361 w 1672"/>
                <a:gd name="T27" fmla="*/ 180 h 977"/>
                <a:gd name="T28" fmla="*/ 1471 w 1672"/>
                <a:gd name="T29" fmla="*/ 220 h 977"/>
                <a:gd name="T30" fmla="*/ 1543 w 1672"/>
                <a:gd name="T31" fmla="*/ 258 h 977"/>
                <a:gd name="T32" fmla="*/ 1579 w 1672"/>
                <a:gd name="T33" fmla="*/ 284 h 977"/>
                <a:gd name="T34" fmla="*/ 1616 w 1672"/>
                <a:gd name="T35" fmla="*/ 326 h 977"/>
                <a:gd name="T36" fmla="*/ 1651 w 1672"/>
                <a:gd name="T37" fmla="*/ 403 h 977"/>
                <a:gd name="T38" fmla="*/ 1669 w 1672"/>
                <a:gd name="T39" fmla="*/ 493 h 977"/>
                <a:gd name="T40" fmla="*/ 1671 w 1672"/>
                <a:gd name="T41" fmla="*/ 588 h 977"/>
                <a:gd name="T42" fmla="*/ 1660 w 1672"/>
                <a:gd name="T43" fmla="*/ 680 h 977"/>
                <a:gd name="T44" fmla="*/ 1637 w 1672"/>
                <a:gd name="T45" fmla="*/ 762 h 977"/>
                <a:gd name="T46" fmla="*/ 1607 w 1672"/>
                <a:gd name="T47" fmla="*/ 825 h 977"/>
                <a:gd name="T48" fmla="*/ 1564 w 1672"/>
                <a:gd name="T49" fmla="*/ 867 h 977"/>
                <a:gd name="T50" fmla="*/ 1506 w 1672"/>
                <a:gd name="T51" fmla="*/ 895 h 977"/>
                <a:gd name="T52" fmla="*/ 1436 w 1672"/>
                <a:gd name="T53" fmla="*/ 912 h 977"/>
                <a:gd name="T54" fmla="*/ 1293 w 1672"/>
                <a:gd name="T55" fmla="*/ 930 h 977"/>
                <a:gd name="T56" fmla="*/ 1146 w 1672"/>
                <a:gd name="T57" fmla="*/ 946 h 977"/>
                <a:gd name="T58" fmla="*/ 1059 w 1672"/>
                <a:gd name="T59" fmla="*/ 956 h 977"/>
                <a:gd name="T60" fmla="*/ 907 w 1672"/>
                <a:gd name="T61" fmla="*/ 969 h 977"/>
                <a:gd name="T62" fmla="*/ 754 w 1672"/>
                <a:gd name="T63" fmla="*/ 974 h 977"/>
                <a:gd name="T64" fmla="*/ 668 w 1672"/>
                <a:gd name="T65" fmla="*/ 977 h 977"/>
                <a:gd name="T66" fmla="*/ 593 w 1672"/>
                <a:gd name="T67" fmla="*/ 977 h 977"/>
                <a:gd name="T68" fmla="*/ 532 w 1672"/>
                <a:gd name="T69" fmla="*/ 974 h 977"/>
                <a:gd name="T70" fmla="*/ 483 w 1672"/>
                <a:gd name="T71" fmla="*/ 971 h 977"/>
                <a:gd name="T72" fmla="*/ 417 w 1672"/>
                <a:gd name="T73" fmla="*/ 960 h 977"/>
                <a:gd name="T74" fmla="*/ 326 w 1672"/>
                <a:gd name="T75" fmla="*/ 937 h 977"/>
                <a:gd name="T76" fmla="*/ 236 w 1672"/>
                <a:gd name="T77" fmla="*/ 914 h 977"/>
                <a:gd name="T78" fmla="*/ 142 w 1672"/>
                <a:gd name="T79" fmla="*/ 886 h 977"/>
                <a:gd name="T80" fmla="*/ 78 w 1672"/>
                <a:gd name="T81" fmla="*/ 852 h 977"/>
                <a:gd name="T82" fmla="*/ 47 w 1672"/>
                <a:gd name="T83" fmla="*/ 822 h 977"/>
                <a:gd name="T84" fmla="*/ 26 w 1672"/>
                <a:gd name="T85" fmla="*/ 786 h 977"/>
                <a:gd name="T86" fmla="*/ 7 w 1672"/>
                <a:gd name="T87" fmla="*/ 716 h 977"/>
                <a:gd name="T88" fmla="*/ 0 w 1672"/>
                <a:gd name="T89" fmla="*/ 611 h 977"/>
                <a:gd name="T90" fmla="*/ 2 w 1672"/>
                <a:gd name="T91" fmla="*/ 491 h 977"/>
                <a:gd name="T92" fmla="*/ 1 w 1672"/>
                <a:gd name="T93" fmla="*/ 418 h 977"/>
                <a:gd name="T94" fmla="*/ 0 w 1672"/>
                <a:gd name="T95" fmla="*/ 333 h 977"/>
                <a:gd name="T96" fmla="*/ 2 w 1672"/>
                <a:gd name="T97" fmla="*/ 189 h 977"/>
                <a:gd name="T98" fmla="*/ 12 w 1672"/>
                <a:gd name="T99" fmla="*/ 110 h 977"/>
                <a:gd name="T100" fmla="*/ 29 w 1672"/>
                <a:gd name="T101" fmla="*/ 48 h 977"/>
                <a:gd name="T102" fmla="*/ 47 w 1672"/>
                <a:gd name="T103" fmla="*/ 22 h 9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72"/>
                <a:gd name="T157" fmla="*/ 0 h 977"/>
                <a:gd name="T158" fmla="*/ 1672 w 1672"/>
                <a:gd name="T159" fmla="*/ 977 h 9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72" h="977">
                  <a:moveTo>
                    <a:pt x="54" y="16"/>
                  </a:moveTo>
                  <a:lnTo>
                    <a:pt x="57" y="14"/>
                  </a:lnTo>
                  <a:lnTo>
                    <a:pt x="61" y="10"/>
                  </a:lnTo>
                  <a:lnTo>
                    <a:pt x="69" y="7"/>
                  </a:lnTo>
                  <a:lnTo>
                    <a:pt x="77" y="3"/>
                  </a:lnTo>
                  <a:lnTo>
                    <a:pt x="86" y="1"/>
                  </a:lnTo>
                  <a:lnTo>
                    <a:pt x="96" y="0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27" y="1"/>
                  </a:lnTo>
                  <a:lnTo>
                    <a:pt x="138" y="3"/>
                  </a:lnTo>
                  <a:lnTo>
                    <a:pt x="149" y="6"/>
                  </a:lnTo>
                  <a:lnTo>
                    <a:pt x="161" y="9"/>
                  </a:lnTo>
                  <a:lnTo>
                    <a:pt x="174" y="13"/>
                  </a:lnTo>
                  <a:lnTo>
                    <a:pt x="187" y="17"/>
                  </a:lnTo>
                  <a:lnTo>
                    <a:pt x="200" y="22"/>
                  </a:lnTo>
                  <a:lnTo>
                    <a:pt x="212" y="27"/>
                  </a:lnTo>
                  <a:lnTo>
                    <a:pt x="225" y="31"/>
                  </a:lnTo>
                  <a:lnTo>
                    <a:pt x="253" y="43"/>
                  </a:lnTo>
                  <a:lnTo>
                    <a:pt x="281" y="54"/>
                  </a:lnTo>
                  <a:lnTo>
                    <a:pt x="309" y="65"/>
                  </a:lnTo>
                  <a:lnTo>
                    <a:pt x="338" y="76"/>
                  </a:lnTo>
                  <a:lnTo>
                    <a:pt x="352" y="82"/>
                  </a:lnTo>
                  <a:lnTo>
                    <a:pt x="366" y="86"/>
                  </a:lnTo>
                  <a:lnTo>
                    <a:pt x="380" y="90"/>
                  </a:lnTo>
                  <a:lnTo>
                    <a:pt x="394" y="95"/>
                  </a:lnTo>
                  <a:lnTo>
                    <a:pt x="408" y="97"/>
                  </a:lnTo>
                  <a:lnTo>
                    <a:pt x="422" y="100"/>
                  </a:lnTo>
                  <a:lnTo>
                    <a:pt x="436" y="103"/>
                  </a:lnTo>
                  <a:lnTo>
                    <a:pt x="451" y="104"/>
                  </a:lnTo>
                  <a:lnTo>
                    <a:pt x="465" y="105"/>
                  </a:lnTo>
                  <a:lnTo>
                    <a:pt x="477" y="105"/>
                  </a:lnTo>
                  <a:lnTo>
                    <a:pt x="491" y="105"/>
                  </a:lnTo>
                  <a:lnTo>
                    <a:pt x="504" y="105"/>
                  </a:lnTo>
                  <a:lnTo>
                    <a:pt x="518" y="104"/>
                  </a:lnTo>
                  <a:lnTo>
                    <a:pt x="532" y="104"/>
                  </a:lnTo>
                  <a:lnTo>
                    <a:pt x="559" y="100"/>
                  </a:lnTo>
                  <a:lnTo>
                    <a:pt x="586" y="98"/>
                  </a:lnTo>
                  <a:lnTo>
                    <a:pt x="614" y="95"/>
                  </a:lnTo>
                  <a:lnTo>
                    <a:pt x="641" y="90"/>
                  </a:lnTo>
                  <a:lnTo>
                    <a:pt x="670" y="86"/>
                  </a:lnTo>
                  <a:lnTo>
                    <a:pt x="698" y="83"/>
                  </a:lnTo>
                  <a:lnTo>
                    <a:pt x="727" y="79"/>
                  </a:lnTo>
                  <a:lnTo>
                    <a:pt x="757" y="77"/>
                  </a:lnTo>
                  <a:lnTo>
                    <a:pt x="774" y="76"/>
                  </a:lnTo>
                  <a:lnTo>
                    <a:pt x="789" y="75"/>
                  </a:lnTo>
                  <a:lnTo>
                    <a:pt x="804" y="75"/>
                  </a:lnTo>
                  <a:lnTo>
                    <a:pt x="820" y="75"/>
                  </a:lnTo>
                  <a:lnTo>
                    <a:pt x="837" y="76"/>
                  </a:lnTo>
                  <a:lnTo>
                    <a:pt x="853" y="76"/>
                  </a:lnTo>
                  <a:lnTo>
                    <a:pt x="871" y="77"/>
                  </a:lnTo>
                  <a:lnTo>
                    <a:pt x="888" y="79"/>
                  </a:lnTo>
                  <a:lnTo>
                    <a:pt x="906" y="82"/>
                  </a:lnTo>
                  <a:lnTo>
                    <a:pt x="923" y="84"/>
                  </a:lnTo>
                  <a:lnTo>
                    <a:pt x="942" y="88"/>
                  </a:lnTo>
                  <a:lnTo>
                    <a:pt x="961" y="91"/>
                  </a:lnTo>
                  <a:lnTo>
                    <a:pt x="980" y="95"/>
                  </a:lnTo>
                  <a:lnTo>
                    <a:pt x="1003" y="98"/>
                  </a:lnTo>
                  <a:lnTo>
                    <a:pt x="1024" y="102"/>
                  </a:lnTo>
                  <a:lnTo>
                    <a:pt x="1046" y="106"/>
                  </a:lnTo>
                  <a:lnTo>
                    <a:pt x="1069" y="110"/>
                  </a:lnTo>
                  <a:lnTo>
                    <a:pt x="1092" y="114"/>
                  </a:lnTo>
                  <a:lnTo>
                    <a:pt x="1117" y="119"/>
                  </a:lnTo>
                  <a:lnTo>
                    <a:pt x="1141" y="124"/>
                  </a:lnTo>
                  <a:lnTo>
                    <a:pt x="1190" y="134"/>
                  </a:lnTo>
                  <a:lnTo>
                    <a:pt x="1239" y="146"/>
                  </a:lnTo>
                  <a:lnTo>
                    <a:pt x="1288" y="159"/>
                  </a:lnTo>
                  <a:lnTo>
                    <a:pt x="1313" y="166"/>
                  </a:lnTo>
                  <a:lnTo>
                    <a:pt x="1337" y="173"/>
                  </a:lnTo>
                  <a:lnTo>
                    <a:pt x="1361" y="180"/>
                  </a:lnTo>
                  <a:lnTo>
                    <a:pt x="1384" y="187"/>
                  </a:lnTo>
                  <a:lnTo>
                    <a:pt x="1406" y="195"/>
                  </a:lnTo>
                  <a:lnTo>
                    <a:pt x="1429" y="203"/>
                  </a:lnTo>
                  <a:lnTo>
                    <a:pt x="1450" y="211"/>
                  </a:lnTo>
                  <a:lnTo>
                    <a:pt x="1471" y="220"/>
                  </a:lnTo>
                  <a:lnTo>
                    <a:pt x="1490" y="229"/>
                  </a:lnTo>
                  <a:lnTo>
                    <a:pt x="1509" y="238"/>
                  </a:lnTo>
                  <a:lnTo>
                    <a:pt x="1527" y="248"/>
                  </a:lnTo>
                  <a:lnTo>
                    <a:pt x="1535" y="252"/>
                  </a:lnTo>
                  <a:lnTo>
                    <a:pt x="1543" y="258"/>
                  </a:lnTo>
                  <a:lnTo>
                    <a:pt x="1551" y="263"/>
                  </a:lnTo>
                  <a:lnTo>
                    <a:pt x="1558" y="267"/>
                  </a:lnTo>
                  <a:lnTo>
                    <a:pt x="1565" y="273"/>
                  </a:lnTo>
                  <a:lnTo>
                    <a:pt x="1572" y="279"/>
                  </a:lnTo>
                  <a:lnTo>
                    <a:pt x="1579" y="284"/>
                  </a:lnTo>
                  <a:lnTo>
                    <a:pt x="1585" y="290"/>
                  </a:lnTo>
                  <a:lnTo>
                    <a:pt x="1591" y="296"/>
                  </a:lnTo>
                  <a:lnTo>
                    <a:pt x="1597" y="301"/>
                  </a:lnTo>
                  <a:lnTo>
                    <a:pt x="1607" y="313"/>
                  </a:lnTo>
                  <a:lnTo>
                    <a:pt x="1616" y="326"/>
                  </a:lnTo>
                  <a:lnTo>
                    <a:pt x="1625" y="340"/>
                  </a:lnTo>
                  <a:lnTo>
                    <a:pt x="1633" y="355"/>
                  </a:lnTo>
                  <a:lnTo>
                    <a:pt x="1640" y="370"/>
                  </a:lnTo>
                  <a:lnTo>
                    <a:pt x="1647" y="385"/>
                  </a:lnTo>
                  <a:lnTo>
                    <a:pt x="1651" y="403"/>
                  </a:lnTo>
                  <a:lnTo>
                    <a:pt x="1656" y="419"/>
                  </a:lnTo>
                  <a:lnTo>
                    <a:pt x="1661" y="438"/>
                  </a:lnTo>
                  <a:lnTo>
                    <a:pt x="1664" y="456"/>
                  </a:lnTo>
                  <a:lnTo>
                    <a:pt x="1667" y="474"/>
                  </a:lnTo>
                  <a:lnTo>
                    <a:pt x="1669" y="493"/>
                  </a:lnTo>
                  <a:lnTo>
                    <a:pt x="1671" y="512"/>
                  </a:lnTo>
                  <a:lnTo>
                    <a:pt x="1671" y="530"/>
                  </a:lnTo>
                  <a:lnTo>
                    <a:pt x="1672" y="550"/>
                  </a:lnTo>
                  <a:lnTo>
                    <a:pt x="1671" y="569"/>
                  </a:lnTo>
                  <a:lnTo>
                    <a:pt x="1671" y="588"/>
                  </a:lnTo>
                  <a:lnTo>
                    <a:pt x="1670" y="607"/>
                  </a:lnTo>
                  <a:lnTo>
                    <a:pt x="1668" y="626"/>
                  </a:lnTo>
                  <a:lnTo>
                    <a:pt x="1665" y="645"/>
                  </a:lnTo>
                  <a:lnTo>
                    <a:pt x="1663" y="662"/>
                  </a:lnTo>
                  <a:lnTo>
                    <a:pt x="1660" y="680"/>
                  </a:lnTo>
                  <a:lnTo>
                    <a:pt x="1656" y="697"/>
                  </a:lnTo>
                  <a:lnTo>
                    <a:pt x="1651" y="715"/>
                  </a:lnTo>
                  <a:lnTo>
                    <a:pt x="1648" y="731"/>
                  </a:lnTo>
                  <a:lnTo>
                    <a:pt x="1643" y="747"/>
                  </a:lnTo>
                  <a:lnTo>
                    <a:pt x="1637" y="762"/>
                  </a:lnTo>
                  <a:lnTo>
                    <a:pt x="1632" y="776"/>
                  </a:lnTo>
                  <a:lnTo>
                    <a:pt x="1626" y="790"/>
                  </a:lnTo>
                  <a:lnTo>
                    <a:pt x="1620" y="803"/>
                  </a:lnTo>
                  <a:lnTo>
                    <a:pt x="1614" y="814"/>
                  </a:lnTo>
                  <a:lnTo>
                    <a:pt x="1607" y="825"/>
                  </a:lnTo>
                  <a:lnTo>
                    <a:pt x="1600" y="834"/>
                  </a:lnTo>
                  <a:lnTo>
                    <a:pt x="1592" y="843"/>
                  </a:lnTo>
                  <a:lnTo>
                    <a:pt x="1584" y="852"/>
                  </a:lnTo>
                  <a:lnTo>
                    <a:pt x="1574" y="859"/>
                  </a:lnTo>
                  <a:lnTo>
                    <a:pt x="1564" y="867"/>
                  </a:lnTo>
                  <a:lnTo>
                    <a:pt x="1553" y="873"/>
                  </a:lnTo>
                  <a:lnTo>
                    <a:pt x="1543" y="879"/>
                  </a:lnTo>
                  <a:lnTo>
                    <a:pt x="1531" y="884"/>
                  </a:lnTo>
                  <a:lnTo>
                    <a:pt x="1518" y="890"/>
                  </a:lnTo>
                  <a:lnTo>
                    <a:pt x="1506" y="895"/>
                  </a:lnTo>
                  <a:lnTo>
                    <a:pt x="1493" y="898"/>
                  </a:lnTo>
                  <a:lnTo>
                    <a:pt x="1479" y="902"/>
                  </a:lnTo>
                  <a:lnTo>
                    <a:pt x="1465" y="905"/>
                  </a:lnTo>
                  <a:lnTo>
                    <a:pt x="1451" y="909"/>
                  </a:lnTo>
                  <a:lnTo>
                    <a:pt x="1436" y="912"/>
                  </a:lnTo>
                  <a:lnTo>
                    <a:pt x="1420" y="915"/>
                  </a:lnTo>
                  <a:lnTo>
                    <a:pt x="1390" y="919"/>
                  </a:lnTo>
                  <a:lnTo>
                    <a:pt x="1358" y="923"/>
                  </a:lnTo>
                  <a:lnTo>
                    <a:pt x="1326" y="926"/>
                  </a:lnTo>
                  <a:lnTo>
                    <a:pt x="1293" y="930"/>
                  </a:lnTo>
                  <a:lnTo>
                    <a:pt x="1259" y="932"/>
                  </a:lnTo>
                  <a:lnTo>
                    <a:pt x="1227" y="936"/>
                  </a:lnTo>
                  <a:lnTo>
                    <a:pt x="1194" y="939"/>
                  </a:lnTo>
                  <a:lnTo>
                    <a:pt x="1162" y="944"/>
                  </a:lnTo>
                  <a:lnTo>
                    <a:pt x="1146" y="946"/>
                  </a:lnTo>
                  <a:lnTo>
                    <a:pt x="1130" y="949"/>
                  </a:lnTo>
                  <a:lnTo>
                    <a:pt x="1112" y="950"/>
                  </a:lnTo>
                  <a:lnTo>
                    <a:pt x="1095" y="952"/>
                  </a:lnTo>
                  <a:lnTo>
                    <a:pt x="1077" y="954"/>
                  </a:lnTo>
                  <a:lnTo>
                    <a:pt x="1059" y="956"/>
                  </a:lnTo>
                  <a:lnTo>
                    <a:pt x="1041" y="958"/>
                  </a:lnTo>
                  <a:lnTo>
                    <a:pt x="1022" y="959"/>
                  </a:lnTo>
                  <a:lnTo>
                    <a:pt x="984" y="963"/>
                  </a:lnTo>
                  <a:lnTo>
                    <a:pt x="945" y="966"/>
                  </a:lnTo>
                  <a:lnTo>
                    <a:pt x="907" y="969"/>
                  </a:lnTo>
                  <a:lnTo>
                    <a:pt x="867" y="970"/>
                  </a:lnTo>
                  <a:lnTo>
                    <a:pt x="829" y="972"/>
                  </a:lnTo>
                  <a:lnTo>
                    <a:pt x="791" y="973"/>
                  </a:lnTo>
                  <a:lnTo>
                    <a:pt x="773" y="974"/>
                  </a:lnTo>
                  <a:lnTo>
                    <a:pt x="754" y="974"/>
                  </a:lnTo>
                  <a:lnTo>
                    <a:pt x="736" y="976"/>
                  </a:lnTo>
                  <a:lnTo>
                    <a:pt x="718" y="976"/>
                  </a:lnTo>
                  <a:lnTo>
                    <a:pt x="701" y="976"/>
                  </a:lnTo>
                  <a:lnTo>
                    <a:pt x="684" y="977"/>
                  </a:lnTo>
                  <a:lnTo>
                    <a:pt x="668" y="977"/>
                  </a:lnTo>
                  <a:lnTo>
                    <a:pt x="651" y="977"/>
                  </a:lnTo>
                  <a:lnTo>
                    <a:pt x="636" y="977"/>
                  </a:lnTo>
                  <a:lnTo>
                    <a:pt x="621" y="977"/>
                  </a:lnTo>
                  <a:lnTo>
                    <a:pt x="607" y="977"/>
                  </a:lnTo>
                  <a:lnTo>
                    <a:pt x="593" y="977"/>
                  </a:lnTo>
                  <a:lnTo>
                    <a:pt x="580" y="976"/>
                  </a:lnTo>
                  <a:lnTo>
                    <a:pt x="567" y="976"/>
                  </a:lnTo>
                  <a:lnTo>
                    <a:pt x="556" y="976"/>
                  </a:lnTo>
                  <a:lnTo>
                    <a:pt x="544" y="974"/>
                  </a:lnTo>
                  <a:lnTo>
                    <a:pt x="532" y="974"/>
                  </a:lnTo>
                  <a:lnTo>
                    <a:pt x="522" y="974"/>
                  </a:lnTo>
                  <a:lnTo>
                    <a:pt x="511" y="973"/>
                  </a:lnTo>
                  <a:lnTo>
                    <a:pt x="502" y="972"/>
                  </a:lnTo>
                  <a:lnTo>
                    <a:pt x="493" y="972"/>
                  </a:lnTo>
                  <a:lnTo>
                    <a:pt x="483" y="971"/>
                  </a:lnTo>
                  <a:lnTo>
                    <a:pt x="474" y="970"/>
                  </a:lnTo>
                  <a:lnTo>
                    <a:pt x="465" y="969"/>
                  </a:lnTo>
                  <a:lnTo>
                    <a:pt x="448" y="966"/>
                  </a:lnTo>
                  <a:lnTo>
                    <a:pt x="432" y="964"/>
                  </a:lnTo>
                  <a:lnTo>
                    <a:pt x="417" y="960"/>
                  </a:lnTo>
                  <a:lnTo>
                    <a:pt x="401" y="958"/>
                  </a:lnTo>
                  <a:lnTo>
                    <a:pt x="372" y="950"/>
                  </a:lnTo>
                  <a:lnTo>
                    <a:pt x="357" y="946"/>
                  </a:lnTo>
                  <a:lnTo>
                    <a:pt x="342" y="942"/>
                  </a:lnTo>
                  <a:lnTo>
                    <a:pt x="326" y="937"/>
                  </a:lnTo>
                  <a:lnTo>
                    <a:pt x="308" y="932"/>
                  </a:lnTo>
                  <a:lnTo>
                    <a:pt x="291" y="928"/>
                  </a:lnTo>
                  <a:lnTo>
                    <a:pt x="273" y="923"/>
                  </a:lnTo>
                  <a:lnTo>
                    <a:pt x="254" y="918"/>
                  </a:lnTo>
                  <a:lnTo>
                    <a:pt x="236" y="914"/>
                  </a:lnTo>
                  <a:lnTo>
                    <a:pt x="216" y="908"/>
                  </a:lnTo>
                  <a:lnTo>
                    <a:pt x="197" y="903"/>
                  </a:lnTo>
                  <a:lnTo>
                    <a:pt x="179" y="897"/>
                  </a:lnTo>
                  <a:lnTo>
                    <a:pt x="160" y="891"/>
                  </a:lnTo>
                  <a:lnTo>
                    <a:pt x="142" y="886"/>
                  </a:lnTo>
                  <a:lnTo>
                    <a:pt x="125" y="877"/>
                  </a:lnTo>
                  <a:lnTo>
                    <a:pt x="109" y="870"/>
                  </a:lnTo>
                  <a:lnTo>
                    <a:pt x="92" y="861"/>
                  </a:lnTo>
                  <a:lnTo>
                    <a:pt x="85" y="856"/>
                  </a:lnTo>
                  <a:lnTo>
                    <a:pt x="78" y="852"/>
                  </a:lnTo>
                  <a:lnTo>
                    <a:pt x="71" y="846"/>
                  </a:lnTo>
                  <a:lnTo>
                    <a:pt x="64" y="841"/>
                  </a:lnTo>
                  <a:lnTo>
                    <a:pt x="58" y="835"/>
                  </a:lnTo>
                  <a:lnTo>
                    <a:pt x="53" y="828"/>
                  </a:lnTo>
                  <a:lnTo>
                    <a:pt x="47" y="822"/>
                  </a:lnTo>
                  <a:lnTo>
                    <a:pt x="42" y="815"/>
                  </a:lnTo>
                  <a:lnTo>
                    <a:pt x="37" y="808"/>
                  </a:lnTo>
                  <a:lnTo>
                    <a:pt x="34" y="801"/>
                  </a:lnTo>
                  <a:lnTo>
                    <a:pt x="29" y="793"/>
                  </a:lnTo>
                  <a:lnTo>
                    <a:pt x="26" y="786"/>
                  </a:lnTo>
                  <a:lnTo>
                    <a:pt x="22" y="778"/>
                  </a:lnTo>
                  <a:lnTo>
                    <a:pt x="20" y="770"/>
                  </a:lnTo>
                  <a:lnTo>
                    <a:pt x="14" y="752"/>
                  </a:lnTo>
                  <a:lnTo>
                    <a:pt x="9" y="735"/>
                  </a:lnTo>
                  <a:lnTo>
                    <a:pt x="7" y="716"/>
                  </a:lnTo>
                  <a:lnTo>
                    <a:pt x="5" y="696"/>
                  </a:lnTo>
                  <a:lnTo>
                    <a:pt x="2" y="675"/>
                  </a:lnTo>
                  <a:lnTo>
                    <a:pt x="1" y="654"/>
                  </a:lnTo>
                  <a:lnTo>
                    <a:pt x="1" y="633"/>
                  </a:lnTo>
                  <a:lnTo>
                    <a:pt x="0" y="611"/>
                  </a:lnTo>
                  <a:lnTo>
                    <a:pt x="0" y="588"/>
                  </a:lnTo>
                  <a:lnTo>
                    <a:pt x="1" y="564"/>
                  </a:lnTo>
                  <a:lnTo>
                    <a:pt x="1" y="540"/>
                  </a:lnTo>
                  <a:lnTo>
                    <a:pt x="2" y="515"/>
                  </a:lnTo>
                  <a:lnTo>
                    <a:pt x="2" y="491"/>
                  </a:lnTo>
                  <a:lnTo>
                    <a:pt x="2" y="478"/>
                  </a:lnTo>
                  <a:lnTo>
                    <a:pt x="2" y="464"/>
                  </a:lnTo>
                  <a:lnTo>
                    <a:pt x="2" y="450"/>
                  </a:lnTo>
                  <a:lnTo>
                    <a:pt x="2" y="435"/>
                  </a:lnTo>
                  <a:lnTo>
                    <a:pt x="1" y="418"/>
                  </a:lnTo>
                  <a:lnTo>
                    <a:pt x="1" y="402"/>
                  </a:lnTo>
                  <a:lnTo>
                    <a:pt x="1" y="385"/>
                  </a:lnTo>
                  <a:lnTo>
                    <a:pt x="0" y="368"/>
                  </a:lnTo>
                  <a:lnTo>
                    <a:pt x="0" y="350"/>
                  </a:lnTo>
                  <a:lnTo>
                    <a:pt x="0" y="333"/>
                  </a:lnTo>
                  <a:lnTo>
                    <a:pt x="0" y="297"/>
                  </a:lnTo>
                  <a:lnTo>
                    <a:pt x="0" y="260"/>
                  </a:lnTo>
                  <a:lnTo>
                    <a:pt x="0" y="224"/>
                  </a:lnTo>
                  <a:lnTo>
                    <a:pt x="1" y="207"/>
                  </a:lnTo>
                  <a:lnTo>
                    <a:pt x="2" y="189"/>
                  </a:lnTo>
                  <a:lnTo>
                    <a:pt x="4" y="173"/>
                  </a:lnTo>
                  <a:lnTo>
                    <a:pt x="5" y="156"/>
                  </a:lnTo>
                  <a:lnTo>
                    <a:pt x="7" y="140"/>
                  </a:lnTo>
                  <a:lnTo>
                    <a:pt x="8" y="125"/>
                  </a:lnTo>
                  <a:lnTo>
                    <a:pt x="12" y="110"/>
                  </a:lnTo>
                  <a:lnTo>
                    <a:pt x="14" y="96"/>
                  </a:lnTo>
                  <a:lnTo>
                    <a:pt x="18" y="82"/>
                  </a:lnTo>
                  <a:lnTo>
                    <a:pt x="21" y="70"/>
                  </a:lnTo>
                  <a:lnTo>
                    <a:pt x="26" y="58"/>
                  </a:lnTo>
                  <a:lnTo>
                    <a:pt x="29" y="48"/>
                  </a:lnTo>
                  <a:lnTo>
                    <a:pt x="35" y="37"/>
                  </a:lnTo>
                  <a:lnTo>
                    <a:pt x="37" y="34"/>
                  </a:lnTo>
                  <a:lnTo>
                    <a:pt x="41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50" y="19"/>
                  </a:lnTo>
                  <a:lnTo>
                    <a:pt x="54" y="16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7" name="Rectangle 8"/>
            <p:cNvSpPr>
              <a:spLocks noChangeArrowheads="1"/>
            </p:cNvSpPr>
            <p:nvPr/>
          </p:nvSpPr>
          <p:spPr bwMode="auto">
            <a:xfrm>
              <a:off x="1868" y="1600"/>
              <a:ext cx="52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28688" name="Rectangle 9"/>
            <p:cNvSpPr>
              <a:spLocks noChangeArrowheads="1"/>
            </p:cNvSpPr>
            <p:nvPr/>
          </p:nvSpPr>
          <p:spPr bwMode="auto">
            <a:xfrm>
              <a:off x="1812" y="1667"/>
              <a:ext cx="71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28689" name="Rectangle 10"/>
            <p:cNvSpPr>
              <a:spLocks noChangeArrowheads="1"/>
            </p:cNvSpPr>
            <p:nvPr/>
          </p:nvSpPr>
          <p:spPr bwMode="auto">
            <a:xfrm>
              <a:off x="1812" y="1667"/>
              <a:ext cx="71" cy="23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28690" name="Freeform 11"/>
            <p:cNvSpPr>
              <a:spLocks/>
            </p:cNvSpPr>
            <p:nvPr/>
          </p:nvSpPr>
          <p:spPr bwMode="auto">
            <a:xfrm>
              <a:off x="1811" y="1597"/>
              <a:ext cx="112" cy="72"/>
            </a:xfrm>
            <a:custGeom>
              <a:avLst/>
              <a:gdLst>
                <a:gd name="T0" fmla="*/ 43 w 112"/>
                <a:gd name="T1" fmla="*/ 0 h 72"/>
                <a:gd name="T2" fmla="*/ 0 w 112"/>
                <a:gd name="T3" fmla="*/ 72 h 72"/>
                <a:gd name="T4" fmla="*/ 69 w 112"/>
                <a:gd name="T5" fmla="*/ 72 h 72"/>
                <a:gd name="T6" fmla="*/ 112 w 112"/>
                <a:gd name="T7" fmla="*/ 0 h 72"/>
                <a:gd name="T8" fmla="*/ 43 w 112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72"/>
                <a:gd name="T17" fmla="*/ 112 w 112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72">
                  <a:moveTo>
                    <a:pt x="43" y="0"/>
                  </a:moveTo>
                  <a:lnTo>
                    <a:pt x="0" y="72"/>
                  </a:lnTo>
                  <a:lnTo>
                    <a:pt x="69" y="72"/>
                  </a:lnTo>
                  <a:lnTo>
                    <a:pt x="11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Freeform 12"/>
            <p:cNvSpPr>
              <a:spLocks/>
            </p:cNvSpPr>
            <p:nvPr/>
          </p:nvSpPr>
          <p:spPr bwMode="auto">
            <a:xfrm>
              <a:off x="1811" y="1597"/>
              <a:ext cx="112" cy="72"/>
            </a:xfrm>
            <a:custGeom>
              <a:avLst/>
              <a:gdLst>
                <a:gd name="T0" fmla="*/ 43 w 112"/>
                <a:gd name="T1" fmla="*/ 0 h 72"/>
                <a:gd name="T2" fmla="*/ 0 w 112"/>
                <a:gd name="T3" fmla="*/ 72 h 72"/>
                <a:gd name="T4" fmla="*/ 69 w 112"/>
                <a:gd name="T5" fmla="*/ 72 h 72"/>
                <a:gd name="T6" fmla="*/ 112 w 112"/>
                <a:gd name="T7" fmla="*/ 0 h 72"/>
                <a:gd name="T8" fmla="*/ 43 w 112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72"/>
                <a:gd name="T17" fmla="*/ 112 w 112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72">
                  <a:moveTo>
                    <a:pt x="43" y="0"/>
                  </a:moveTo>
                  <a:lnTo>
                    <a:pt x="0" y="72"/>
                  </a:lnTo>
                  <a:lnTo>
                    <a:pt x="69" y="72"/>
                  </a:lnTo>
                  <a:lnTo>
                    <a:pt x="112" y="0"/>
                  </a:lnTo>
                  <a:lnTo>
                    <a:pt x="43" y="0"/>
                  </a:lnTo>
                  <a:close/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Line 13"/>
            <p:cNvSpPr>
              <a:spLocks noChangeShapeType="1"/>
            </p:cNvSpPr>
            <p:nvPr/>
          </p:nvSpPr>
          <p:spPr bwMode="auto">
            <a:xfrm>
              <a:off x="1923" y="1603"/>
              <a:ext cx="1" cy="23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Rectangle 14"/>
            <p:cNvSpPr>
              <a:spLocks noChangeArrowheads="1"/>
            </p:cNvSpPr>
            <p:nvPr/>
          </p:nvSpPr>
          <p:spPr bwMode="auto">
            <a:xfrm>
              <a:off x="1822" y="1698"/>
              <a:ext cx="46" cy="135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28694" name="Rectangle 15"/>
            <p:cNvSpPr>
              <a:spLocks noChangeArrowheads="1"/>
            </p:cNvSpPr>
            <p:nvPr/>
          </p:nvSpPr>
          <p:spPr bwMode="auto">
            <a:xfrm>
              <a:off x="1822" y="1698"/>
              <a:ext cx="46" cy="135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28695" name="Rectangle 16"/>
            <p:cNvSpPr>
              <a:spLocks noChangeArrowheads="1"/>
            </p:cNvSpPr>
            <p:nvPr/>
          </p:nvSpPr>
          <p:spPr bwMode="auto">
            <a:xfrm>
              <a:off x="1829" y="1739"/>
              <a:ext cx="35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28696" name="Freeform 17"/>
            <p:cNvSpPr>
              <a:spLocks/>
            </p:cNvSpPr>
            <p:nvPr/>
          </p:nvSpPr>
          <p:spPr bwMode="auto">
            <a:xfrm>
              <a:off x="1107" y="1601"/>
              <a:ext cx="249" cy="208"/>
            </a:xfrm>
            <a:custGeom>
              <a:avLst/>
              <a:gdLst>
                <a:gd name="T0" fmla="*/ 70 w 249"/>
                <a:gd name="T1" fmla="*/ 14 h 208"/>
                <a:gd name="T2" fmla="*/ 70 w 249"/>
                <a:gd name="T3" fmla="*/ 14 h 208"/>
                <a:gd name="T4" fmla="*/ 73 w 249"/>
                <a:gd name="T5" fmla="*/ 14 h 208"/>
                <a:gd name="T6" fmla="*/ 75 w 249"/>
                <a:gd name="T7" fmla="*/ 13 h 208"/>
                <a:gd name="T8" fmla="*/ 79 w 249"/>
                <a:gd name="T9" fmla="*/ 12 h 208"/>
                <a:gd name="T10" fmla="*/ 83 w 249"/>
                <a:gd name="T11" fmla="*/ 10 h 208"/>
                <a:gd name="T12" fmla="*/ 88 w 249"/>
                <a:gd name="T13" fmla="*/ 9 h 208"/>
                <a:gd name="T14" fmla="*/ 95 w 249"/>
                <a:gd name="T15" fmla="*/ 8 h 208"/>
                <a:gd name="T16" fmla="*/ 103 w 249"/>
                <a:gd name="T17" fmla="*/ 6 h 208"/>
                <a:gd name="T18" fmla="*/ 111 w 249"/>
                <a:gd name="T19" fmla="*/ 5 h 208"/>
                <a:gd name="T20" fmla="*/ 121 w 249"/>
                <a:gd name="T21" fmla="*/ 3 h 208"/>
                <a:gd name="T22" fmla="*/ 132 w 249"/>
                <a:gd name="T23" fmla="*/ 2 h 208"/>
                <a:gd name="T24" fmla="*/ 144 w 249"/>
                <a:gd name="T25" fmla="*/ 1 h 208"/>
                <a:gd name="T26" fmla="*/ 157 w 249"/>
                <a:gd name="T27" fmla="*/ 0 h 208"/>
                <a:gd name="T28" fmla="*/ 170 w 249"/>
                <a:gd name="T29" fmla="*/ 0 h 208"/>
                <a:gd name="T30" fmla="*/ 185 w 249"/>
                <a:gd name="T31" fmla="*/ 0 h 208"/>
                <a:gd name="T32" fmla="*/ 201 w 249"/>
                <a:gd name="T33" fmla="*/ 0 h 208"/>
                <a:gd name="T34" fmla="*/ 208 w 249"/>
                <a:gd name="T35" fmla="*/ 28 h 208"/>
                <a:gd name="T36" fmla="*/ 210 w 249"/>
                <a:gd name="T37" fmla="*/ 29 h 208"/>
                <a:gd name="T38" fmla="*/ 216 w 249"/>
                <a:gd name="T39" fmla="*/ 33 h 208"/>
                <a:gd name="T40" fmla="*/ 222 w 249"/>
                <a:gd name="T41" fmla="*/ 40 h 208"/>
                <a:gd name="T42" fmla="*/ 226 w 249"/>
                <a:gd name="T43" fmla="*/ 50 h 208"/>
                <a:gd name="T44" fmla="*/ 240 w 249"/>
                <a:gd name="T45" fmla="*/ 116 h 208"/>
                <a:gd name="T46" fmla="*/ 247 w 249"/>
                <a:gd name="T47" fmla="*/ 144 h 208"/>
                <a:gd name="T48" fmla="*/ 247 w 249"/>
                <a:gd name="T49" fmla="*/ 146 h 208"/>
                <a:gd name="T50" fmla="*/ 248 w 249"/>
                <a:gd name="T51" fmla="*/ 151 h 208"/>
                <a:gd name="T52" fmla="*/ 248 w 249"/>
                <a:gd name="T53" fmla="*/ 159 h 208"/>
                <a:gd name="T54" fmla="*/ 244 w 249"/>
                <a:gd name="T55" fmla="*/ 169 h 208"/>
                <a:gd name="T56" fmla="*/ 0 w 249"/>
                <a:gd name="T57" fmla="*/ 162 h 208"/>
                <a:gd name="T58" fmla="*/ 25 w 249"/>
                <a:gd name="T59" fmla="*/ 149 h 208"/>
                <a:gd name="T60" fmla="*/ 25 w 249"/>
                <a:gd name="T61" fmla="*/ 28 h 208"/>
                <a:gd name="T62" fmla="*/ 26 w 249"/>
                <a:gd name="T63" fmla="*/ 27 h 208"/>
                <a:gd name="T64" fmla="*/ 28 w 249"/>
                <a:gd name="T65" fmla="*/ 26 h 208"/>
                <a:gd name="T66" fmla="*/ 32 w 249"/>
                <a:gd name="T67" fmla="*/ 24 h 208"/>
                <a:gd name="T68" fmla="*/ 37 w 249"/>
                <a:gd name="T69" fmla="*/ 22 h 208"/>
                <a:gd name="T70" fmla="*/ 42 w 249"/>
                <a:gd name="T71" fmla="*/ 22 h 208"/>
                <a:gd name="T72" fmla="*/ 49 w 249"/>
                <a:gd name="T73" fmla="*/ 22 h 208"/>
                <a:gd name="T74" fmla="*/ 58 w 249"/>
                <a:gd name="T75" fmla="*/ 23 h 208"/>
                <a:gd name="T76" fmla="*/ 68 w 249"/>
                <a:gd name="T77" fmla="*/ 27 h 20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49"/>
                <a:gd name="T118" fmla="*/ 0 h 208"/>
                <a:gd name="T119" fmla="*/ 249 w 249"/>
                <a:gd name="T120" fmla="*/ 208 h 20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49" h="208">
                  <a:moveTo>
                    <a:pt x="68" y="27"/>
                  </a:move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9" y="12"/>
                  </a:lnTo>
                  <a:lnTo>
                    <a:pt x="81" y="12"/>
                  </a:lnTo>
                  <a:lnTo>
                    <a:pt x="83" y="10"/>
                  </a:lnTo>
                  <a:lnTo>
                    <a:pt x="86" y="9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7" y="6"/>
                  </a:lnTo>
                  <a:lnTo>
                    <a:pt x="111" y="5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5"/>
                  </a:lnTo>
                  <a:lnTo>
                    <a:pt x="208" y="28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3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8"/>
                  </a:lnTo>
                  <a:lnTo>
                    <a:pt x="240" y="116"/>
                  </a:lnTo>
                  <a:lnTo>
                    <a:pt x="208" y="132"/>
                  </a:lnTo>
                  <a:lnTo>
                    <a:pt x="247" y="144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1"/>
                  </a:lnTo>
                  <a:lnTo>
                    <a:pt x="249" y="154"/>
                  </a:lnTo>
                  <a:lnTo>
                    <a:pt x="248" y="159"/>
                  </a:lnTo>
                  <a:lnTo>
                    <a:pt x="247" y="163"/>
                  </a:lnTo>
                  <a:lnTo>
                    <a:pt x="244" y="169"/>
                  </a:lnTo>
                  <a:lnTo>
                    <a:pt x="144" y="208"/>
                  </a:lnTo>
                  <a:lnTo>
                    <a:pt x="0" y="162"/>
                  </a:lnTo>
                  <a:lnTo>
                    <a:pt x="3" y="158"/>
                  </a:lnTo>
                  <a:lnTo>
                    <a:pt x="25" y="149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6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7" name="Freeform 18"/>
            <p:cNvSpPr>
              <a:spLocks/>
            </p:cNvSpPr>
            <p:nvPr/>
          </p:nvSpPr>
          <p:spPr bwMode="auto">
            <a:xfrm>
              <a:off x="1194" y="1616"/>
              <a:ext cx="79" cy="91"/>
            </a:xfrm>
            <a:custGeom>
              <a:avLst/>
              <a:gdLst>
                <a:gd name="T0" fmla="*/ 78 w 79"/>
                <a:gd name="T1" fmla="*/ 4 h 91"/>
                <a:gd name="T2" fmla="*/ 78 w 79"/>
                <a:gd name="T3" fmla="*/ 4 h 91"/>
                <a:gd name="T4" fmla="*/ 77 w 79"/>
                <a:gd name="T5" fmla="*/ 4 h 91"/>
                <a:gd name="T6" fmla="*/ 74 w 79"/>
                <a:gd name="T7" fmla="*/ 2 h 91"/>
                <a:gd name="T8" fmla="*/ 72 w 79"/>
                <a:gd name="T9" fmla="*/ 2 h 91"/>
                <a:gd name="T10" fmla="*/ 69 w 79"/>
                <a:gd name="T11" fmla="*/ 1 h 91"/>
                <a:gd name="T12" fmla="*/ 65 w 79"/>
                <a:gd name="T13" fmla="*/ 1 h 91"/>
                <a:gd name="T14" fmla="*/ 60 w 79"/>
                <a:gd name="T15" fmla="*/ 1 h 91"/>
                <a:gd name="T16" fmla="*/ 56 w 79"/>
                <a:gd name="T17" fmla="*/ 0 h 91"/>
                <a:gd name="T18" fmla="*/ 50 w 79"/>
                <a:gd name="T19" fmla="*/ 0 h 91"/>
                <a:gd name="T20" fmla="*/ 44 w 79"/>
                <a:gd name="T21" fmla="*/ 0 h 91"/>
                <a:gd name="T22" fmla="*/ 38 w 79"/>
                <a:gd name="T23" fmla="*/ 1 h 91"/>
                <a:gd name="T24" fmla="*/ 31 w 79"/>
                <a:gd name="T25" fmla="*/ 2 h 91"/>
                <a:gd name="T26" fmla="*/ 25 w 79"/>
                <a:gd name="T27" fmla="*/ 4 h 91"/>
                <a:gd name="T28" fmla="*/ 18 w 79"/>
                <a:gd name="T29" fmla="*/ 6 h 91"/>
                <a:gd name="T30" fmla="*/ 11 w 79"/>
                <a:gd name="T31" fmla="*/ 8 h 91"/>
                <a:gd name="T32" fmla="*/ 4 w 79"/>
                <a:gd name="T33" fmla="*/ 11 h 91"/>
                <a:gd name="T34" fmla="*/ 4 w 79"/>
                <a:gd name="T35" fmla="*/ 13 h 91"/>
                <a:gd name="T36" fmla="*/ 3 w 79"/>
                <a:gd name="T37" fmla="*/ 18 h 91"/>
                <a:gd name="T38" fmla="*/ 1 w 79"/>
                <a:gd name="T39" fmla="*/ 26 h 91"/>
                <a:gd name="T40" fmla="*/ 0 w 79"/>
                <a:gd name="T41" fmla="*/ 35 h 91"/>
                <a:gd name="T42" fmla="*/ 0 w 79"/>
                <a:gd name="T43" fmla="*/ 47 h 91"/>
                <a:gd name="T44" fmla="*/ 0 w 79"/>
                <a:gd name="T45" fmla="*/ 60 h 91"/>
                <a:gd name="T46" fmla="*/ 2 w 79"/>
                <a:gd name="T47" fmla="*/ 74 h 91"/>
                <a:gd name="T48" fmla="*/ 6 w 79"/>
                <a:gd name="T49" fmla="*/ 89 h 91"/>
                <a:gd name="T50" fmla="*/ 7 w 79"/>
                <a:gd name="T51" fmla="*/ 89 h 91"/>
                <a:gd name="T52" fmla="*/ 8 w 79"/>
                <a:gd name="T53" fmla="*/ 89 h 91"/>
                <a:gd name="T54" fmla="*/ 9 w 79"/>
                <a:gd name="T55" fmla="*/ 88 h 91"/>
                <a:gd name="T56" fmla="*/ 11 w 79"/>
                <a:gd name="T57" fmla="*/ 88 h 91"/>
                <a:gd name="T58" fmla="*/ 15 w 79"/>
                <a:gd name="T59" fmla="*/ 88 h 91"/>
                <a:gd name="T60" fmla="*/ 18 w 79"/>
                <a:gd name="T61" fmla="*/ 88 h 91"/>
                <a:gd name="T62" fmla="*/ 22 w 79"/>
                <a:gd name="T63" fmla="*/ 88 h 91"/>
                <a:gd name="T64" fmla="*/ 27 w 79"/>
                <a:gd name="T65" fmla="*/ 88 h 91"/>
                <a:gd name="T66" fmla="*/ 32 w 79"/>
                <a:gd name="T67" fmla="*/ 87 h 91"/>
                <a:gd name="T68" fmla="*/ 38 w 79"/>
                <a:gd name="T69" fmla="*/ 88 h 91"/>
                <a:gd name="T70" fmla="*/ 44 w 79"/>
                <a:gd name="T71" fmla="*/ 88 h 91"/>
                <a:gd name="T72" fmla="*/ 50 w 79"/>
                <a:gd name="T73" fmla="*/ 88 h 91"/>
                <a:gd name="T74" fmla="*/ 57 w 79"/>
                <a:gd name="T75" fmla="*/ 88 h 91"/>
                <a:gd name="T76" fmla="*/ 64 w 79"/>
                <a:gd name="T77" fmla="*/ 89 h 91"/>
                <a:gd name="T78" fmla="*/ 71 w 79"/>
                <a:gd name="T79" fmla="*/ 90 h 91"/>
                <a:gd name="T80" fmla="*/ 79 w 79"/>
                <a:gd name="T81" fmla="*/ 91 h 91"/>
                <a:gd name="T82" fmla="*/ 79 w 79"/>
                <a:gd name="T83" fmla="*/ 88 h 91"/>
                <a:gd name="T84" fmla="*/ 78 w 79"/>
                <a:gd name="T85" fmla="*/ 81 h 91"/>
                <a:gd name="T86" fmla="*/ 77 w 79"/>
                <a:gd name="T87" fmla="*/ 70 h 91"/>
                <a:gd name="T88" fmla="*/ 76 w 79"/>
                <a:gd name="T89" fmla="*/ 57 h 91"/>
                <a:gd name="T90" fmla="*/ 76 w 79"/>
                <a:gd name="T91" fmla="*/ 43 h 91"/>
                <a:gd name="T92" fmla="*/ 76 w 79"/>
                <a:gd name="T93" fmla="*/ 28 h 91"/>
                <a:gd name="T94" fmla="*/ 77 w 79"/>
                <a:gd name="T95" fmla="*/ 15 h 91"/>
                <a:gd name="T96" fmla="*/ 78 w 79"/>
                <a:gd name="T97" fmla="*/ 4 h 9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9"/>
                <a:gd name="T148" fmla="*/ 0 h 91"/>
                <a:gd name="T149" fmla="*/ 79 w 79"/>
                <a:gd name="T150" fmla="*/ 91 h 9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9" h="91">
                  <a:moveTo>
                    <a:pt x="78" y="4"/>
                  </a:moveTo>
                  <a:lnTo>
                    <a:pt x="78" y="4"/>
                  </a:lnTo>
                  <a:lnTo>
                    <a:pt x="77" y="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4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3" y="18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2" y="74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8"/>
                  </a:lnTo>
                  <a:lnTo>
                    <a:pt x="11" y="88"/>
                  </a:lnTo>
                  <a:lnTo>
                    <a:pt x="15" y="88"/>
                  </a:lnTo>
                  <a:lnTo>
                    <a:pt x="18" y="88"/>
                  </a:lnTo>
                  <a:lnTo>
                    <a:pt x="22" y="88"/>
                  </a:lnTo>
                  <a:lnTo>
                    <a:pt x="27" y="88"/>
                  </a:lnTo>
                  <a:lnTo>
                    <a:pt x="32" y="87"/>
                  </a:lnTo>
                  <a:lnTo>
                    <a:pt x="38" y="88"/>
                  </a:lnTo>
                  <a:lnTo>
                    <a:pt x="44" y="88"/>
                  </a:lnTo>
                  <a:lnTo>
                    <a:pt x="50" y="88"/>
                  </a:lnTo>
                  <a:lnTo>
                    <a:pt x="57" y="88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8"/>
                  </a:lnTo>
                  <a:lnTo>
                    <a:pt x="78" y="81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8"/>
                  </a:lnTo>
                  <a:lnTo>
                    <a:pt x="77" y="15"/>
                  </a:lnTo>
                  <a:lnTo>
                    <a:pt x="78" y="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8" name="Freeform 19"/>
            <p:cNvSpPr>
              <a:spLocks/>
            </p:cNvSpPr>
            <p:nvPr/>
          </p:nvSpPr>
          <p:spPr bwMode="auto">
            <a:xfrm>
              <a:off x="1202" y="1641"/>
              <a:ext cx="132" cy="90"/>
            </a:xfrm>
            <a:custGeom>
              <a:avLst/>
              <a:gdLst>
                <a:gd name="T0" fmla="*/ 1 w 132"/>
                <a:gd name="T1" fmla="*/ 67 h 90"/>
                <a:gd name="T2" fmla="*/ 0 w 132"/>
                <a:gd name="T3" fmla="*/ 79 h 90"/>
                <a:gd name="T4" fmla="*/ 86 w 132"/>
                <a:gd name="T5" fmla="*/ 90 h 90"/>
                <a:gd name="T6" fmla="*/ 86 w 132"/>
                <a:gd name="T7" fmla="*/ 90 h 90"/>
                <a:gd name="T8" fmla="*/ 89 w 132"/>
                <a:gd name="T9" fmla="*/ 88 h 90"/>
                <a:gd name="T10" fmla="*/ 91 w 132"/>
                <a:gd name="T11" fmla="*/ 87 h 90"/>
                <a:gd name="T12" fmla="*/ 94 w 132"/>
                <a:gd name="T13" fmla="*/ 85 h 90"/>
                <a:gd name="T14" fmla="*/ 98 w 132"/>
                <a:gd name="T15" fmla="*/ 83 h 90"/>
                <a:gd name="T16" fmla="*/ 103 w 132"/>
                <a:gd name="T17" fmla="*/ 79 h 90"/>
                <a:gd name="T18" fmla="*/ 107 w 132"/>
                <a:gd name="T19" fmla="*/ 76 h 90"/>
                <a:gd name="T20" fmla="*/ 112 w 132"/>
                <a:gd name="T21" fmla="*/ 71 h 90"/>
                <a:gd name="T22" fmla="*/ 117 w 132"/>
                <a:gd name="T23" fmla="*/ 66 h 90"/>
                <a:gd name="T24" fmla="*/ 121 w 132"/>
                <a:gd name="T25" fmla="*/ 60 h 90"/>
                <a:gd name="T26" fmla="*/ 125 w 132"/>
                <a:gd name="T27" fmla="*/ 55 h 90"/>
                <a:gd name="T28" fmla="*/ 128 w 132"/>
                <a:gd name="T29" fmla="*/ 47 h 90"/>
                <a:gd name="T30" fmla="*/ 131 w 132"/>
                <a:gd name="T31" fmla="*/ 39 h 90"/>
                <a:gd name="T32" fmla="*/ 132 w 132"/>
                <a:gd name="T33" fmla="*/ 31 h 90"/>
                <a:gd name="T34" fmla="*/ 132 w 132"/>
                <a:gd name="T35" fmla="*/ 23 h 90"/>
                <a:gd name="T36" fmla="*/ 129 w 132"/>
                <a:gd name="T37" fmla="*/ 14 h 90"/>
                <a:gd name="T38" fmla="*/ 129 w 132"/>
                <a:gd name="T39" fmla="*/ 12 h 90"/>
                <a:gd name="T40" fmla="*/ 128 w 132"/>
                <a:gd name="T41" fmla="*/ 11 h 90"/>
                <a:gd name="T42" fmla="*/ 127 w 132"/>
                <a:gd name="T43" fmla="*/ 9 h 90"/>
                <a:gd name="T44" fmla="*/ 126 w 132"/>
                <a:gd name="T45" fmla="*/ 7 h 90"/>
                <a:gd name="T46" fmla="*/ 124 w 132"/>
                <a:gd name="T47" fmla="*/ 4 h 90"/>
                <a:gd name="T48" fmla="*/ 120 w 132"/>
                <a:gd name="T49" fmla="*/ 2 h 90"/>
                <a:gd name="T50" fmla="*/ 117 w 132"/>
                <a:gd name="T51" fmla="*/ 1 h 90"/>
                <a:gd name="T52" fmla="*/ 113 w 132"/>
                <a:gd name="T53" fmla="*/ 0 h 90"/>
                <a:gd name="T54" fmla="*/ 113 w 132"/>
                <a:gd name="T55" fmla="*/ 2 h 90"/>
                <a:gd name="T56" fmla="*/ 114 w 132"/>
                <a:gd name="T57" fmla="*/ 5 h 90"/>
                <a:gd name="T58" fmla="*/ 117 w 132"/>
                <a:gd name="T59" fmla="*/ 11 h 90"/>
                <a:gd name="T60" fmla="*/ 118 w 132"/>
                <a:gd name="T61" fmla="*/ 19 h 90"/>
                <a:gd name="T62" fmla="*/ 118 w 132"/>
                <a:gd name="T63" fmla="*/ 29 h 90"/>
                <a:gd name="T64" fmla="*/ 117 w 132"/>
                <a:gd name="T65" fmla="*/ 39 h 90"/>
                <a:gd name="T66" fmla="*/ 114 w 132"/>
                <a:gd name="T67" fmla="*/ 51 h 90"/>
                <a:gd name="T68" fmla="*/ 108 w 132"/>
                <a:gd name="T69" fmla="*/ 64 h 90"/>
                <a:gd name="T70" fmla="*/ 108 w 132"/>
                <a:gd name="T71" fmla="*/ 64 h 90"/>
                <a:gd name="T72" fmla="*/ 108 w 132"/>
                <a:gd name="T73" fmla="*/ 64 h 90"/>
                <a:gd name="T74" fmla="*/ 107 w 132"/>
                <a:gd name="T75" fmla="*/ 65 h 90"/>
                <a:gd name="T76" fmla="*/ 106 w 132"/>
                <a:gd name="T77" fmla="*/ 66 h 90"/>
                <a:gd name="T78" fmla="*/ 105 w 132"/>
                <a:gd name="T79" fmla="*/ 66 h 90"/>
                <a:gd name="T80" fmla="*/ 103 w 132"/>
                <a:gd name="T81" fmla="*/ 67 h 90"/>
                <a:gd name="T82" fmla="*/ 100 w 132"/>
                <a:gd name="T83" fmla="*/ 69 h 90"/>
                <a:gd name="T84" fmla="*/ 98 w 132"/>
                <a:gd name="T85" fmla="*/ 70 h 90"/>
                <a:gd name="T86" fmla="*/ 96 w 132"/>
                <a:gd name="T87" fmla="*/ 71 h 90"/>
                <a:gd name="T88" fmla="*/ 92 w 132"/>
                <a:gd name="T89" fmla="*/ 72 h 90"/>
                <a:gd name="T90" fmla="*/ 90 w 132"/>
                <a:gd name="T91" fmla="*/ 72 h 90"/>
                <a:gd name="T92" fmla="*/ 85 w 132"/>
                <a:gd name="T93" fmla="*/ 73 h 90"/>
                <a:gd name="T94" fmla="*/ 82 w 132"/>
                <a:gd name="T95" fmla="*/ 73 h 90"/>
                <a:gd name="T96" fmla="*/ 78 w 132"/>
                <a:gd name="T97" fmla="*/ 73 h 90"/>
                <a:gd name="T98" fmla="*/ 73 w 132"/>
                <a:gd name="T99" fmla="*/ 72 h 90"/>
                <a:gd name="T100" fmla="*/ 69 w 132"/>
                <a:gd name="T101" fmla="*/ 72 h 90"/>
                <a:gd name="T102" fmla="*/ 69 w 132"/>
                <a:gd name="T103" fmla="*/ 84 h 90"/>
                <a:gd name="T104" fmla="*/ 3 w 132"/>
                <a:gd name="T105" fmla="*/ 77 h 90"/>
                <a:gd name="T106" fmla="*/ 1 w 132"/>
                <a:gd name="T107" fmla="*/ 67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2"/>
                <a:gd name="T163" fmla="*/ 0 h 90"/>
                <a:gd name="T164" fmla="*/ 132 w 132"/>
                <a:gd name="T165" fmla="*/ 90 h 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2" h="90">
                  <a:moveTo>
                    <a:pt x="1" y="67"/>
                  </a:moveTo>
                  <a:lnTo>
                    <a:pt x="0" y="79"/>
                  </a:lnTo>
                  <a:lnTo>
                    <a:pt x="86" y="90"/>
                  </a:lnTo>
                  <a:lnTo>
                    <a:pt x="89" y="88"/>
                  </a:lnTo>
                  <a:lnTo>
                    <a:pt x="91" y="87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3" y="79"/>
                  </a:lnTo>
                  <a:lnTo>
                    <a:pt x="107" y="76"/>
                  </a:lnTo>
                  <a:lnTo>
                    <a:pt x="112" y="71"/>
                  </a:lnTo>
                  <a:lnTo>
                    <a:pt x="117" y="66"/>
                  </a:lnTo>
                  <a:lnTo>
                    <a:pt x="121" y="60"/>
                  </a:lnTo>
                  <a:lnTo>
                    <a:pt x="125" y="55"/>
                  </a:lnTo>
                  <a:lnTo>
                    <a:pt x="128" y="47"/>
                  </a:lnTo>
                  <a:lnTo>
                    <a:pt x="131" y="39"/>
                  </a:lnTo>
                  <a:lnTo>
                    <a:pt x="132" y="31"/>
                  </a:lnTo>
                  <a:lnTo>
                    <a:pt x="132" y="23"/>
                  </a:lnTo>
                  <a:lnTo>
                    <a:pt x="129" y="14"/>
                  </a:lnTo>
                  <a:lnTo>
                    <a:pt x="129" y="12"/>
                  </a:lnTo>
                  <a:lnTo>
                    <a:pt x="128" y="11"/>
                  </a:lnTo>
                  <a:lnTo>
                    <a:pt x="127" y="9"/>
                  </a:lnTo>
                  <a:lnTo>
                    <a:pt x="126" y="7"/>
                  </a:lnTo>
                  <a:lnTo>
                    <a:pt x="124" y="4"/>
                  </a:lnTo>
                  <a:lnTo>
                    <a:pt x="120" y="2"/>
                  </a:lnTo>
                  <a:lnTo>
                    <a:pt x="117" y="1"/>
                  </a:lnTo>
                  <a:lnTo>
                    <a:pt x="113" y="0"/>
                  </a:lnTo>
                  <a:lnTo>
                    <a:pt x="113" y="2"/>
                  </a:lnTo>
                  <a:lnTo>
                    <a:pt x="114" y="5"/>
                  </a:lnTo>
                  <a:lnTo>
                    <a:pt x="117" y="11"/>
                  </a:lnTo>
                  <a:lnTo>
                    <a:pt x="118" y="19"/>
                  </a:lnTo>
                  <a:lnTo>
                    <a:pt x="118" y="29"/>
                  </a:lnTo>
                  <a:lnTo>
                    <a:pt x="117" y="39"/>
                  </a:lnTo>
                  <a:lnTo>
                    <a:pt x="114" y="51"/>
                  </a:lnTo>
                  <a:lnTo>
                    <a:pt x="108" y="64"/>
                  </a:lnTo>
                  <a:lnTo>
                    <a:pt x="107" y="65"/>
                  </a:lnTo>
                  <a:lnTo>
                    <a:pt x="106" y="66"/>
                  </a:lnTo>
                  <a:lnTo>
                    <a:pt x="105" y="66"/>
                  </a:lnTo>
                  <a:lnTo>
                    <a:pt x="103" y="67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1"/>
                  </a:lnTo>
                  <a:lnTo>
                    <a:pt x="92" y="72"/>
                  </a:lnTo>
                  <a:lnTo>
                    <a:pt x="90" y="72"/>
                  </a:lnTo>
                  <a:lnTo>
                    <a:pt x="85" y="73"/>
                  </a:lnTo>
                  <a:lnTo>
                    <a:pt x="82" y="73"/>
                  </a:lnTo>
                  <a:lnTo>
                    <a:pt x="78" y="73"/>
                  </a:lnTo>
                  <a:lnTo>
                    <a:pt x="73" y="72"/>
                  </a:lnTo>
                  <a:lnTo>
                    <a:pt x="69" y="72"/>
                  </a:lnTo>
                  <a:lnTo>
                    <a:pt x="69" y="84"/>
                  </a:lnTo>
                  <a:lnTo>
                    <a:pt x="3" y="77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9" name="Freeform 20"/>
            <p:cNvSpPr>
              <a:spLocks/>
            </p:cNvSpPr>
            <p:nvPr/>
          </p:nvSpPr>
          <p:spPr bwMode="auto">
            <a:xfrm>
              <a:off x="1186" y="1729"/>
              <a:ext cx="96" cy="32"/>
            </a:xfrm>
            <a:custGeom>
              <a:avLst/>
              <a:gdLst>
                <a:gd name="T0" fmla="*/ 96 w 96"/>
                <a:gd name="T1" fmla="*/ 12 h 32"/>
                <a:gd name="T2" fmla="*/ 1 w 96"/>
                <a:gd name="T3" fmla="*/ 0 h 32"/>
                <a:gd name="T4" fmla="*/ 0 w 96"/>
                <a:gd name="T5" fmla="*/ 12 h 32"/>
                <a:gd name="T6" fmla="*/ 93 w 96"/>
                <a:gd name="T7" fmla="*/ 32 h 32"/>
                <a:gd name="T8" fmla="*/ 96 w 96"/>
                <a:gd name="T9" fmla="*/ 1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32"/>
                <a:gd name="T17" fmla="*/ 96 w 96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32">
                  <a:moveTo>
                    <a:pt x="96" y="12"/>
                  </a:moveTo>
                  <a:lnTo>
                    <a:pt x="1" y="0"/>
                  </a:lnTo>
                  <a:lnTo>
                    <a:pt x="0" y="12"/>
                  </a:lnTo>
                  <a:lnTo>
                    <a:pt x="93" y="32"/>
                  </a:lnTo>
                  <a:lnTo>
                    <a:pt x="9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0" name="Freeform 21"/>
            <p:cNvSpPr>
              <a:spLocks/>
            </p:cNvSpPr>
            <p:nvPr/>
          </p:nvSpPr>
          <p:spPr bwMode="auto">
            <a:xfrm>
              <a:off x="1233" y="1740"/>
              <a:ext cx="42" cy="14"/>
            </a:xfrm>
            <a:custGeom>
              <a:avLst/>
              <a:gdLst>
                <a:gd name="T0" fmla="*/ 42 w 42"/>
                <a:gd name="T1" fmla="*/ 6 h 14"/>
                <a:gd name="T2" fmla="*/ 2 w 42"/>
                <a:gd name="T3" fmla="*/ 0 h 14"/>
                <a:gd name="T4" fmla="*/ 0 w 42"/>
                <a:gd name="T5" fmla="*/ 6 h 14"/>
                <a:gd name="T6" fmla="*/ 40 w 42"/>
                <a:gd name="T7" fmla="*/ 14 h 14"/>
                <a:gd name="T8" fmla="*/ 42 w 42"/>
                <a:gd name="T9" fmla="*/ 6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4"/>
                <a:gd name="T17" fmla="*/ 42 w 4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1" name="Freeform 22"/>
            <p:cNvSpPr>
              <a:spLocks/>
            </p:cNvSpPr>
            <p:nvPr/>
          </p:nvSpPr>
          <p:spPr bwMode="auto">
            <a:xfrm>
              <a:off x="1191" y="1733"/>
              <a:ext cx="28" cy="10"/>
            </a:xfrm>
            <a:custGeom>
              <a:avLst/>
              <a:gdLst>
                <a:gd name="T0" fmla="*/ 28 w 28"/>
                <a:gd name="T1" fmla="*/ 5 h 10"/>
                <a:gd name="T2" fmla="*/ 0 w 28"/>
                <a:gd name="T3" fmla="*/ 0 h 10"/>
                <a:gd name="T4" fmla="*/ 0 w 28"/>
                <a:gd name="T5" fmla="*/ 5 h 10"/>
                <a:gd name="T6" fmla="*/ 27 w 28"/>
                <a:gd name="T7" fmla="*/ 10 h 10"/>
                <a:gd name="T8" fmla="*/ 28 w 28"/>
                <a:gd name="T9" fmla="*/ 5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0"/>
                <a:gd name="T17" fmla="*/ 28 w 2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0">
                  <a:moveTo>
                    <a:pt x="28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27" y="10"/>
                  </a:lnTo>
                  <a:lnTo>
                    <a:pt x="28" y="5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2" name="Freeform 23"/>
            <p:cNvSpPr>
              <a:spLocks/>
            </p:cNvSpPr>
            <p:nvPr/>
          </p:nvSpPr>
          <p:spPr bwMode="auto">
            <a:xfrm>
              <a:off x="1123" y="1742"/>
              <a:ext cx="162" cy="55"/>
            </a:xfrm>
            <a:custGeom>
              <a:avLst/>
              <a:gdLst>
                <a:gd name="T0" fmla="*/ 0 w 162"/>
                <a:gd name="T1" fmla="*/ 17 h 55"/>
                <a:gd name="T2" fmla="*/ 0 w 162"/>
                <a:gd name="T3" fmla="*/ 17 h 55"/>
                <a:gd name="T4" fmla="*/ 1 w 162"/>
                <a:gd name="T5" fmla="*/ 17 h 55"/>
                <a:gd name="T6" fmla="*/ 2 w 162"/>
                <a:gd name="T7" fmla="*/ 17 h 55"/>
                <a:gd name="T8" fmla="*/ 4 w 162"/>
                <a:gd name="T9" fmla="*/ 15 h 55"/>
                <a:gd name="T10" fmla="*/ 7 w 162"/>
                <a:gd name="T11" fmla="*/ 15 h 55"/>
                <a:gd name="T12" fmla="*/ 10 w 162"/>
                <a:gd name="T13" fmla="*/ 15 h 55"/>
                <a:gd name="T14" fmla="*/ 14 w 162"/>
                <a:gd name="T15" fmla="*/ 14 h 55"/>
                <a:gd name="T16" fmla="*/ 17 w 162"/>
                <a:gd name="T17" fmla="*/ 13 h 55"/>
                <a:gd name="T18" fmla="*/ 21 w 162"/>
                <a:gd name="T19" fmla="*/ 12 h 55"/>
                <a:gd name="T20" fmla="*/ 24 w 162"/>
                <a:gd name="T21" fmla="*/ 11 h 55"/>
                <a:gd name="T22" fmla="*/ 28 w 162"/>
                <a:gd name="T23" fmla="*/ 10 h 55"/>
                <a:gd name="T24" fmla="*/ 31 w 162"/>
                <a:gd name="T25" fmla="*/ 8 h 55"/>
                <a:gd name="T26" fmla="*/ 35 w 162"/>
                <a:gd name="T27" fmla="*/ 6 h 55"/>
                <a:gd name="T28" fmla="*/ 37 w 162"/>
                <a:gd name="T29" fmla="*/ 5 h 55"/>
                <a:gd name="T30" fmla="*/ 40 w 162"/>
                <a:gd name="T31" fmla="*/ 3 h 55"/>
                <a:gd name="T32" fmla="*/ 43 w 162"/>
                <a:gd name="T33" fmla="*/ 0 h 55"/>
                <a:gd name="T34" fmla="*/ 162 w 162"/>
                <a:gd name="T35" fmla="*/ 28 h 55"/>
                <a:gd name="T36" fmla="*/ 162 w 162"/>
                <a:gd name="T37" fmla="*/ 28 h 55"/>
                <a:gd name="T38" fmla="*/ 161 w 162"/>
                <a:gd name="T39" fmla="*/ 29 h 55"/>
                <a:gd name="T40" fmla="*/ 159 w 162"/>
                <a:gd name="T41" fmla="*/ 31 h 55"/>
                <a:gd name="T42" fmla="*/ 158 w 162"/>
                <a:gd name="T43" fmla="*/ 32 h 55"/>
                <a:gd name="T44" fmla="*/ 157 w 162"/>
                <a:gd name="T45" fmla="*/ 33 h 55"/>
                <a:gd name="T46" fmla="*/ 155 w 162"/>
                <a:gd name="T47" fmla="*/ 35 h 55"/>
                <a:gd name="T48" fmla="*/ 152 w 162"/>
                <a:gd name="T49" fmla="*/ 36 h 55"/>
                <a:gd name="T50" fmla="*/ 150 w 162"/>
                <a:gd name="T51" fmla="*/ 39 h 55"/>
                <a:gd name="T52" fmla="*/ 147 w 162"/>
                <a:gd name="T53" fmla="*/ 41 h 55"/>
                <a:gd name="T54" fmla="*/ 144 w 162"/>
                <a:gd name="T55" fmla="*/ 43 h 55"/>
                <a:gd name="T56" fmla="*/ 141 w 162"/>
                <a:gd name="T57" fmla="*/ 46 h 55"/>
                <a:gd name="T58" fmla="*/ 137 w 162"/>
                <a:gd name="T59" fmla="*/ 48 h 55"/>
                <a:gd name="T60" fmla="*/ 135 w 162"/>
                <a:gd name="T61" fmla="*/ 50 h 55"/>
                <a:gd name="T62" fmla="*/ 131 w 162"/>
                <a:gd name="T63" fmla="*/ 52 h 55"/>
                <a:gd name="T64" fmla="*/ 128 w 162"/>
                <a:gd name="T65" fmla="*/ 53 h 55"/>
                <a:gd name="T66" fmla="*/ 126 w 162"/>
                <a:gd name="T67" fmla="*/ 55 h 55"/>
                <a:gd name="T68" fmla="*/ 0 w 162"/>
                <a:gd name="T69" fmla="*/ 17 h 5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2"/>
                <a:gd name="T106" fmla="*/ 0 h 55"/>
                <a:gd name="T107" fmla="*/ 162 w 162"/>
                <a:gd name="T108" fmla="*/ 55 h 5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2" h="55">
                  <a:moveTo>
                    <a:pt x="0" y="17"/>
                  </a:moveTo>
                  <a:lnTo>
                    <a:pt x="0" y="17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10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3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1" y="29"/>
                  </a:lnTo>
                  <a:lnTo>
                    <a:pt x="159" y="31"/>
                  </a:lnTo>
                  <a:lnTo>
                    <a:pt x="158" y="32"/>
                  </a:lnTo>
                  <a:lnTo>
                    <a:pt x="157" y="33"/>
                  </a:lnTo>
                  <a:lnTo>
                    <a:pt x="155" y="35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50"/>
                  </a:lnTo>
                  <a:lnTo>
                    <a:pt x="131" y="52"/>
                  </a:lnTo>
                  <a:lnTo>
                    <a:pt x="128" y="53"/>
                  </a:lnTo>
                  <a:lnTo>
                    <a:pt x="126" y="5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3" name="Freeform 24"/>
            <p:cNvSpPr>
              <a:spLocks/>
            </p:cNvSpPr>
            <p:nvPr/>
          </p:nvSpPr>
          <p:spPr bwMode="auto">
            <a:xfrm>
              <a:off x="1285" y="1736"/>
              <a:ext cx="57" cy="26"/>
            </a:xfrm>
            <a:custGeom>
              <a:avLst/>
              <a:gdLst>
                <a:gd name="T0" fmla="*/ 6 w 57"/>
                <a:gd name="T1" fmla="*/ 26 h 26"/>
                <a:gd name="T2" fmla="*/ 57 w 57"/>
                <a:gd name="T3" fmla="*/ 11 h 26"/>
                <a:gd name="T4" fmla="*/ 25 w 57"/>
                <a:gd name="T5" fmla="*/ 0 h 26"/>
                <a:gd name="T6" fmla="*/ 0 w 57"/>
                <a:gd name="T7" fmla="*/ 4 h 26"/>
                <a:gd name="T8" fmla="*/ 0 w 57"/>
                <a:gd name="T9" fmla="*/ 25 h 26"/>
                <a:gd name="T10" fmla="*/ 6 w 57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26"/>
                <a:gd name="T20" fmla="*/ 57 w 57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Freeform 25"/>
            <p:cNvSpPr>
              <a:spLocks/>
            </p:cNvSpPr>
            <p:nvPr/>
          </p:nvSpPr>
          <p:spPr bwMode="auto">
            <a:xfrm>
              <a:off x="1134" y="1627"/>
              <a:ext cx="32" cy="122"/>
            </a:xfrm>
            <a:custGeom>
              <a:avLst/>
              <a:gdLst>
                <a:gd name="T0" fmla="*/ 32 w 32"/>
                <a:gd name="T1" fmla="*/ 2 h 122"/>
                <a:gd name="T2" fmla="*/ 32 w 32"/>
                <a:gd name="T3" fmla="*/ 2 h 122"/>
                <a:gd name="T4" fmla="*/ 31 w 32"/>
                <a:gd name="T5" fmla="*/ 2 h 122"/>
                <a:gd name="T6" fmla="*/ 31 w 32"/>
                <a:gd name="T7" fmla="*/ 2 h 122"/>
                <a:gd name="T8" fmla="*/ 29 w 32"/>
                <a:gd name="T9" fmla="*/ 1 h 122"/>
                <a:gd name="T10" fmla="*/ 27 w 32"/>
                <a:gd name="T11" fmla="*/ 1 h 122"/>
                <a:gd name="T12" fmla="*/ 26 w 32"/>
                <a:gd name="T13" fmla="*/ 1 h 122"/>
                <a:gd name="T14" fmla="*/ 24 w 32"/>
                <a:gd name="T15" fmla="*/ 0 h 122"/>
                <a:gd name="T16" fmla="*/ 22 w 32"/>
                <a:gd name="T17" fmla="*/ 0 h 122"/>
                <a:gd name="T18" fmla="*/ 20 w 32"/>
                <a:gd name="T19" fmla="*/ 0 h 122"/>
                <a:gd name="T20" fmla="*/ 18 w 32"/>
                <a:gd name="T21" fmla="*/ 0 h 122"/>
                <a:gd name="T22" fmla="*/ 14 w 32"/>
                <a:gd name="T23" fmla="*/ 0 h 122"/>
                <a:gd name="T24" fmla="*/ 12 w 32"/>
                <a:gd name="T25" fmla="*/ 0 h 122"/>
                <a:gd name="T26" fmla="*/ 10 w 32"/>
                <a:gd name="T27" fmla="*/ 1 h 122"/>
                <a:gd name="T28" fmla="*/ 6 w 32"/>
                <a:gd name="T29" fmla="*/ 2 h 122"/>
                <a:gd name="T30" fmla="*/ 4 w 32"/>
                <a:gd name="T31" fmla="*/ 3 h 122"/>
                <a:gd name="T32" fmla="*/ 0 w 32"/>
                <a:gd name="T33" fmla="*/ 5 h 122"/>
                <a:gd name="T34" fmla="*/ 0 w 32"/>
                <a:gd name="T35" fmla="*/ 122 h 122"/>
                <a:gd name="T36" fmla="*/ 1 w 32"/>
                <a:gd name="T37" fmla="*/ 122 h 122"/>
                <a:gd name="T38" fmla="*/ 1 w 32"/>
                <a:gd name="T39" fmla="*/ 122 h 122"/>
                <a:gd name="T40" fmla="*/ 3 w 32"/>
                <a:gd name="T41" fmla="*/ 122 h 122"/>
                <a:gd name="T42" fmla="*/ 4 w 32"/>
                <a:gd name="T43" fmla="*/ 122 h 122"/>
                <a:gd name="T44" fmla="*/ 5 w 32"/>
                <a:gd name="T45" fmla="*/ 122 h 122"/>
                <a:gd name="T46" fmla="*/ 7 w 32"/>
                <a:gd name="T47" fmla="*/ 121 h 122"/>
                <a:gd name="T48" fmla="*/ 8 w 32"/>
                <a:gd name="T49" fmla="*/ 121 h 122"/>
                <a:gd name="T50" fmla="*/ 11 w 32"/>
                <a:gd name="T51" fmla="*/ 121 h 122"/>
                <a:gd name="T52" fmla="*/ 13 w 32"/>
                <a:gd name="T53" fmla="*/ 120 h 122"/>
                <a:gd name="T54" fmla="*/ 15 w 32"/>
                <a:gd name="T55" fmla="*/ 119 h 122"/>
                <a:gd name="T56" fmla="*/ 18 w 32"/>
                <a:gd name="T57" fmla="*/ 119 h 122"/>
                <a:gd name="T58" fmla="*/ 21 w 32"/>
                <a:gd name="T59" fmla="*/ 118 h 122"/>
                <a:gd name="T60" fmla="*/ 24 w 32"/>
                <a:gd name="T61" fmla="*/ 115 h 122"/>
                <a:gd name="T62" fmla="*/ 26 w 32"/>
                <a:gd name="T63" fmla="*/ 114 h 122"/>
                <a:gd name="T64" fmla="*/ 29 w 32"/>
                <a:gd name="T65" fmla="*/ 113 h 122"/>
                <a:gd name="T66" fmla="*/ 32 w 32"/>
                <a:gd name="T67" fmla="*/ 111 h 122"/>
                <a:gd name="T68" fmla="*/ 32 w 32"/>
                <a:gd name="T69" fmla="*/ 2 h 12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"/>
                <a:gd name="T106" fmla="*/ 0 h 122"/>
                <a:gd name="T107" fmla="*/ 32 w 32"/>
                <a:gd name="T108" fmla="*/ 122 h 12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" h="122">
                  <a:moveTo>
                    <a:pt x="32" y="2"/>
                  </a:moveTo>
                  <a:lnTo>
                    <a:pt x="32" y="2"/>
                  </a:lnTo>
                  <a:lnTo>
                    <a:pt x="31" y="2"/>
                  </a:lnTo>
                  <a:lnTo>
                    <a:pt x="29" y="1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122"/>
                  </a:lnTo>
                  <a:lnTo>
                    <a:pt x="1" y="122"/>
                  </a:lnTo>
                  <a:lnTo>
                    <a:pt x="3" y="122"/>
                  </a:lnTo>
                  <a:lnTo>
                    <a:pt x="4" y="122"/>
                  </a:lnTo>
                  <a:lnTo>
                    <a:pt x="5" y="122"/>
                  </a:lnTo>
                  <a:lnTo>
                    <a:pt x="7" y="121"/>
                  </a:lnTo>
                  <a:lnTo>
                    <a:pt x="8" y="121"/>
                  </a:lnTo>
                  <a:lnTo>
                    <a:pt x="11" y="121"/>
                  </a:lnTo>
                  <a:lnTo>
                    <a:pt x="13" y="120"/>
                  </a:lnTo>
                  <a:lnTo>
                    <a:pt x="15" y="119"/>
                  </a:lnTo>
                  <a:lnTo>
                    <a:pt x="18" y="119"/>
                  </a:lnTo>
                  <a:lnTo>
                    <a:pt x="21" y="118"/>
                  </a:lnTo>
                  <a:lnTo>
                    <a:pt x="24" y="115"/>
                  </a:lnTo>
                  <a:lnTo>
                    <a:pt x="26" y="114"/>
                  </a:lnTo>
                  <a:lnTo>
                    <a:pt x="29" y="113"/>
                  </a:lnTo>
                  <a:lnTo>
                    <a:pt x="32" y="111"/>
                  </a:lnTo>
                  <a:lnTo>
                    <a:pt x="32" y="2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5" name="Freeform 26"/>
            <p:cNvSpPr>
              <a:spLocks/>
            </p:cNvSpPr>
            <p:nvPr/>
          </p:nvSpPr>
          <p:spPr bwMode="auto">
            <a:xfrm>
              <a:off x="1135" y="1628"/>
              <a:ext cx="27" cy="104"/>
            </a:xfrm>
            <a:custGeom>
              <a:avLst/>
              <a:gdLst>
                <a:gd name="T0" fmla="*/ 27 w 27"/>
                <a:gd name="T1" fmla="*/ 2 h 104"/>
                <a:gd name="T2" fmla="*/ 27 w 27"/>
                <a:gd name="T3" fmla="*/ 2 h 104"/>
                <a:gd name="T4" fmla="*/ 26 w 27"/>
                <a:gd name="T5" fmla="*/ 2 h 104"/>
                <a:gd name="T6" fmla="*/ 26 w 27"/>
                <a:gd name="T7" fmla="*/ 1 h 104"/>
                <a:gd name="T8" fmla="*/ 25 w 27"/>
                <a:gd name="T9" fmla="*/ 1 h 104"/>
                <a:gd name="T10" fmla="*/ 24 w 27"/>
                <a:gd name="T11" fmla="*/ 1 h 104"/>
                <a:gd name="T12" fmla="*/ 23 w 27"/>
                <a:gd name="T13" fmla="*/ 0 h 104"/>
                <a:gd name="T14" fmla="*/ 20 w 27"/>
                <a:gd name="T15" fmla="*/ 0 h 104"/>
                <a:gd name="T16" fmla="*/ 19 w 27"/>
                <a:gd name="T17" fmla="*/ 0 h 104"/>
                <a:gd name="T18" fmla="*/ 17 w 27"/>
                <a:gd name="T19" fmla="*/ 0 h 104"/>
                <a:gd name="T20" fmla="*/ 14 w 27"/>
                <a:gd name="T21" fmla="*/ 0 h 104"/>
                <a:gd name="T22" fmla="*/ 12 w 27"/>
                <a:gd name="T23" fmla="*/ 0 h 104"/>
                <a:gd name="T24" fmla="*/ 10 w 27"/>
                <a:gd name="T25" fmla="*/ 0 h 104"/>
                <a:gd name="T26" fmla="*/ 9 w 27"/>
                <a:gd name="T27" fmla="*/ 1 h 104"/>
                <a:gd name="T28" fmla="*/ 5 w 27"/>
                <a:gd name="T29" fmla="*/ 2 h 104"/>
                <a:gd name="T30" fmla="*/ 3 w 27"/>
                <a:gd name="T31" fmla="*/ 3 h 104"/>
                <a:gd name="T32" fmla="*/ 0 w 27"/>
                <a:gd name="T33" fmla="*/ 4 h 104"/>
                <a:gd name="T34" fmla="*/ 0 w 27"/>
                <a:gd name="T35" fmla="*/ 104 h 104"/>
                <a:gd name="T36" fmla="*/ 0 w 27"/>
                <a:gd name="T37" fmla="*/ 104 h 104"/>
                <a:gd name="T38" fmla="*/ 2 w 27"/>
                <a:gd name="T39" fmla="*/ 104 h 104"/>
                <a:gd name="T40" fmla="*/ 2 w 27"/>
                <a:gd name="T41" fmla="*/ 103 h 104"/>
                <a:gd name="T42" fmla="*/ 3 w 27"/>
                <a:gd name="T43" fmla="*/ 103 h 104"/>
                <a:gd name="T44" fmla="*/ 4 w 27"/>
                <a:gd name="T45" fmla="*/ 103 h 104"/>
                <a:gd name="T46" fmla="*/ 6 w 27"/>
                <a:gd name="T47" fmla="*/ 103 h 104"/>
                <a:gd name="T48" fmla="*/ 7 w 27"/>
                <a:gd name="T49" fmla="*/ 103 h 104"/>
                <a:gd name="T50" fmla="*/ 10 w 27"/>
                <a:gd name="T51" fmla="*/ 101 h 104"/>
                <a:gd name="T52" fmla="*/ 11 w 27"/>
                <a:gd name="T53" fmla="*/ 101 h 104"/>
                <a:gd name="T54" fmla="*/ 13 w 27"/>
                <a:gd name="T55" fmla="*/ 100 h 104"/>
                <a:gd name="T56" fmla="*/ 16 w 27"/>
                <a:gd name="T57" fmla="*/ 99 h 104"/>
                <a:gd name="T58" fmla="*/ 18 w 27"/>
                <a:gd name="T59" fmla="*/ 99 h 104"/>
                <a:gd name="T60" fmla="*/ 20 w 27"/>
                <a:gd name="T61" fmla="*/ 98 h 104"/>
                <a:gd name="T62" fmla="*/ 23 w 27"/>
                <a:gd name="T63" fmla="*/ 97 h 104"/>
                <a:gd name="T64" fmla="*/ 25 w 27"/>
                <a:gd name="T65" fmla="*/ 94 h 104"/>
                <a:gd name="T66" fmla="*/ 27 w 27"/>
                <a:gd name="T67" fmla="*/ 93 h 104"/>
                <a:gd name="T68" fmla="*/ 27 w 27"/>
                <a:gd name="T69" fmla="*/ 2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104"/>
                <a:gd name="T107" fmla="*/ 27 w 27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3"/>
                  </a:lnTo>
                  <a:lnTo>
                    <a:pt x="3" y="103"/>
                  </a:lnTo>
                  <a:lnTo>
                    <a:pt x="4" y="103"/>
                  </a:lnTo>
                  <a:lnTo>
                    <a:pt x="6" y="103"/>
                  </a:lnTo>
                  <a:lnTo>
                    <a:pt x="7" y="103"/>
                  </a:lnTo>
                  <a:lnTo>
                    <a:pt x="10" y="101"/>
                  </a:lnTo>
                  <a:lnTo>
                    <a:pt x="11" y="101"/>
                  </a:lnTo>
                  <a:lnTo>
                    <a:pt x="13" y="100"/>
                  </a:lnTo>
                  <a:lnTo>
                    <a:pt x="16" y="99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7"/>
                  </a:lnTo>
                  <a:lnTo>
                    <a:pt x="25" y="94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6" name="Freeform 27"/>
            <p:cNvSpPr>
              <a:spLocks/>
            </p:cNvSpPr>
            <p:nvPr/>
          </p:nvSpPr>
          <p:spPr bwMode="auto">
            <a:xfrm>
              <a:off x="1137" y="1629"/>
              <a:ext cx="22" cy="84"/>
            </a:xfrm>
            <a:custGeom>
              <a:avLst/>
              <a:gdLst>
                <a:gd name="T0" fmla="*/ 22 w 22"/>
                <a:gd name="T1" fmla="*/ 1 h 84"/>
                <a:gd name="T2" fmla="*/ 22 w 22"/>
                <a:gd name="T3" fmla="*/ 1 h 84"/>
                <a:gd name="T4" fmla="*/ 21 w 22"/>
                <a:gd name="T5" fmla="*/ 1 h 84"/>
                <a:gd name="T6" fmla="*/ 21 w 22"/>
                <a:gd name="T7" fmla="*/ 1 h 84"/>
                <a:gd name="T8" fmla="*/ 19 w 22"/>
                <a:gd name="T9" fmla="*/ 1 h 84"/>
                <a:gd name="T10" fmla="*/ 18 w 22"/>
                <a:gd name="T11" fmla="*/ 0 h 84"/>
                <a:gd name="T12" fmla="*/ 17 w 22"/>
                <a:gd name="T13" fmla="*/ 0 h 84"/>
                <a:gd name="T14" fmla="*/ 16 w 22"/>
                <a:gd name="T15" fmla="*/ 0 h 84"/>
                <a:gd name="T16" fmla="*/ 15 w 22"/>
                <a:gd name="T17" fmla="*/ 0 h 84"/>
                <a:gd name="T18" fmla="*/ 14 w 22"/>
                <a:gd name="T19" fmla="*/ 0 h 84"/>
                <a:gd name="T20" fmla="*/ 11 w 22"/>
                <a:gd name="T21" fmla="*/ 0 h 84"/>
                <a:gd name="T22" fmla="*/ 9 w 22"/>
                <a:gd name="T23" fmla="*/ 0 h 84"/>
                <a:gd name="T24" fmla="*/ 8 w 22"/>
                <a:gd name="T25" fmla="*/ 0 h 84"/>
                <a:gd name="T26" fmla="*/ 5 w 22"/>
                <a:gd name="T27" fmla="*/ 0 h 84"/>
                <a:gd name="T28" fmla="*/ 3 w 22"/>
                <a:gd name="T29" fmla="*/ 1 h 84"/>
                <a:gd name="T30" fmla="*/ 2 w 22"/>
                <a:gd name="T31" fmla="*/ 2 h 84"/>
                <a:gd name="T32" fmla="*/ 0 w 22"/>
                <a:gd name="T33" fmla="*/ 3 h 84"/>
                <a:gd name="T34" fmla="*/ 0 w 22"/>
                <a:gd name="T35" fmla="*/ 84 h 84"/>
                <a:gd name="T36" fmla="*/ 0 w 22"/>
                <a:gd name="T37" fmla="*/ 84 h 84"/>
                <a:gd name="T38" fmla="*/ 0 w 22"/>
                <a:gd name="T39" fmla="*/ 84 h 84"/>
                <a:gd name="T40" fmla="*/ 1 w 22"/>
                <a:gd name="T41" fmla="*/ 84 h 84"/>
                <a:gd name="T42" fmla="*/ 2 w 22"/>
                <a:gd name="T43" fmla="*/ 84 h 84"/>
                <a:gd name="T44" fmla="*/ 3 w 22"/>
                <a:gd name="T45" fmla="*/ 84 h 84"/>
                <a:gd name="T46" fmla="*/ 4 w 22"/>
                <a:gd name="T47" fmla="*/ 83 h 84"/>
                <a:gd name="T48" fmla="*/ 5 w 22"/>
                <a:gd name="T49" fmla="*/ 83 h 84"/>
                <a:gd name="T50" fmla="*/ 7 w 22"/>
                <a:gd name="T51" fmla="*/ 83 h 84"/>
                <a:gd name="T52" fmla="*/ 9 w 22"/>
                <a:gd name="T53" fmla="*/ 82 h 84"/>
                <a:gd name="T54" fmla="*/ 10 w 22"/>
                <a:gd name="T55" fmla="*/ 82 h 84"/>
                <a:gd name="T56" fmla="*/ 12 w 22"/>
                <a:gd name="T57" fmla="*/ 81 h 84"/>
                <a:gd name="T58" fmla="*/ 14 w 22"/>
                <a:gd name="T59" fmla="*/ 81 h 84"/>
                <a:gd name="T60" fmla="*/ 16 w 22"/>
                <a:gd name="T61" fmla="*/ 79 h 84"/>
                <a:gd name="T62" fmla="*/ 18 w 22"/>
                <a:gd name="T63" fmla="*/ 78 h 84"/>
                <a:gd name="T64" fmla="*/ 19 w 22"/>
                <a:gd name="T65" fmla="*/ 77 h 84"/>
                <a:gd name="T66" fmla="*/ 22 w 22"/>
                <a:gd name="T67" fmla="*/ 76 h 84"/>
                <a:gd name="T68" fmla="*/ 22 w 22"/>
                <a:gd name="T69" fmla="*/ 1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84"/>
                <a:gd name="T107" fmla="*/ 22 w 22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84">
                  <a:moveTo>
                    <a:pt x="22" y="1"/>
                  </a:moveTo>
                  <a:lnTo>
                    <a:pt x="22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7" y="83"/>
                  </a:lnTo>
                  <a:lnTo>
                    <a:pt x="9" y="82"/>
                  </a:lnTo>
                  <a:lnTo>
                    <a:pt x="10" y="82"/>
                  </a:lnTo>
                  <a:lnTo>
                    <a:pt x="12" y="81"/>
                  </a:lnTo>
                  <a:lnTo>
                    <a:pt x="14" y="81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A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7" name="Freeform 28"/>
            <p:cNvSpPr>
              <a:spLocks/>
            </p:cNvSpPr>
            <p:nvPr/>
          </p:nvSpPr>
          <p:spPr bwMode="auto">
            <a:xfrm>
              <a:off x="1138" y="1629"/>
              <a:ext cx="17" cy="65"/>
            </a:xfrm>
            <a:custGeom>
              <a:avLst/>
              <a:gdLst>
                <a:gd name="T0" fmla="*/ 17 w 17"/>
                <a:gd name="T1" fmla="*/ 2 h 65"/>
                <a:gd name="T2" fmla="*/ 17 w 17"/>
                <a:gd name="T3" fmla="*/ 2 h 65"/>
                <a:gd name="T4" fmla="*/ 16 w 17"/>
                <a:gd name="T5" fmla="*/ 1 h 65"/>
                <a:gd name="T6" fmla="*/ 14 w 17"/>
                <a:gd name="T7" fmla="*/ 1 h 65"/>
                <a:gd name="T8" fmla="*/ 11 w 17"/>
                <a:gd name="T9" fmla="*/ 1 h 65"/>
                <a:gd name="T10" fmla="*/ 9 w 17"/>
                <a:gd name="T11" fmla="*/ 0 h 65"/>
                <a:gd name="T12" fmla="*/ 6 w 17"/>
                <a:gd name="T13" fmla="*/ 1 h 65"/>
                <a:gd name="T14" fmla="*/ 2 w 17"/>
                <a:gd name="T15" fmla="*/ 2 h 65"/>
                <a:gd name="T16" fmla="*/ 0 w 17"/>
                <a:gd name="T17" fmla="*/ 3 h 65"/>
                <a:gd name="T18" fmla="*/ 0 w 17"/>
                <a:gd name="T19" fmla="*/ 65 h 65"/>
                <a:gd name="T20" fmla="*/ 0 w 17"/>
                <a:gd name="T21" fmla="*/ 65 h 65"/>
                <a:gd name="T22" fmla="*/ 1 w 17"/>
                <a:gd name="T23" fmla="*/ 65 h 65"/>
                <a:gd name="T24" fmla="*/ 3 w 17"/>
                <a:gd name="T25" fmla="*/ 65 h 65"/>
                <a:gd name="T26" fmla="*/ 6 w 17"/>
                <a:gd name="T27" fmla="*/ 64 h 65"/>
                <a:gd name="T28" fmla="*/ 8 w 17"/>
                <a:gd name="T29" fmla="*/ 64 h 65"/>
                <a:gd name="T30" fmla="*/ 11 w 17"/>
                <a:gd name="T31" fmla="*/ 63 h 65"/>
                <a:gd name="T32" fmla="*/ 14 w 17"/>
                <a:gd name="T33" fmla="*/ 61 h 65"/>
                <a:gd name="T34" fmla="*/ 17 w 17"/>
                <a:gd name="T35" fmla="*/ 58 h 65"/>
                <a:gd name="T36" fmla="*/ 17 w 17"/>
                <a:gd name="T37" fmla="*/ 2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"/>
                <a:gd name="T58" fmla="*/ 0 h 65"/>
                <a:gd name="T59" fmla="*/ 17 w 17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" h="65">
                  <a:moveTo>
                    <a:pt x="17" y="2"/>
                  </a:moveTo>
                  <a:lnTo>
                    <a:pt x="17" y="2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5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1" y="63"/>
                  </a:lnTo>
                  <a:lnTo>
                    <a:pt x="14" y="61"/>
                  </a:lnTo>
                  <a:lnTo>
                    <a:pt x="17" y="58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BC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8" name="Freeform 29"/>
            <p:cNvSpPr>
              <a:spLocks/>
            </p:cNvSpPr>
            <p:nvPr/>
          </p:nvSpPr>
          <p:spPr bwMode="auto">
            <a:xfrm>
              <a:off x="1138" y="1630"/>
              <a:ext cx="14" cy="47"/>
            </a:xfrm>
            <a:custGeom>
              <a:avLst/>
              <a:gdLst>
                <a:gd name="T0" fmla="*/ 14 w 14"/>
                <a:gd name="T1" fmla="*/ 1 h 47"/>
                <a:gd name="T2" fmla="*/ 14 w 14"/>
                <a:gd name="T3" fmla="*/ 1 h 47"/>
                <a:gd name="T4" fmla="*/ 13 w 14"/>
                <a:gd name="T5" fmla="*/ 1 h 47"/>
                <a:gd name="T6" fmla="*/ 11 w 14"/>
                <a:gd name="T7" fmla="*/ 1 h 47"/>
                <a:gd name="T8" fmla="*/ 9 w 14"/>
                <a:gd name="T9" fmla="*/ 0 h 47"/>
                <a:gd name="T10" fmla="*/ 8 w 14"/>
                <a:gd name="T11" fmla="*/ 0 h 47"/>
                <a:gd name="T12" fmla="*/ 6 w 14"/>
                <a:gd name="T13" fmla="*/ 1 h 47"/>
                <a:gd name="T14" fmla="*/ 2 w 14"/>
                <a:gd name="T15" fmla="*/ 1 h 47"/>
                <a:gd name="T16" fmla="*/ 0 w 14"/>
                <a:gd name="T17" fmla="*/ 4 h 47"/>
                <a:gd name="T18" fmla="*/ 0 w 14"/>
                <a:gd name="T19" fmla="*/ 47 h 47"/>
                <a:gd name="T20" fmla="*/ 1 w 14"/>
                <a:gd name="T21" fmla="*/ 47 h 47"/>
                <a:gd name="T22" fmla="*/ 1 w 14"/>
                <a:gd name="T23" fmla="*/ 46 h 47"/>
                <a:gd name="T24" fmla="*/ 3 w 14"/>
                <a:gd name="T25" fmla="*/ 46 h 47"/>
                <a:gd name="T26" fmla="*/ 4 w 14"/>
                <a:gd name="T27" fmla="*/ 46 h 47"/>
                <a:gd name="T28" fmla="*/ 7 w 14"/>
                <a:gd name="T29" fmla="*/ 44 h 47"/>
                <a:gd name="T30" fmla="*/ 9 w 14"/>
                <a:gd name="T31" fmla="*/ 44 h 47"/>
                <a:gd name="T32" fmla="*/ 11 w 14"/>
                <a:gd name="T33" fmla="*/ 43 h 47"/>
                <a:gd name="T34" fmla="*/ 14 w 14"/>
                <a:gd name="T35" fmla="*/ 41 h 47"/>
                <a:gd name="T36" fmla="*/ 14 w 14"/>
                <a:gd name="T37" fmla="*/ 1 h 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7"/>
                <a:gd name="T59" fmla="*/ 14 w 14"/>
                <a:gd name="T60" fmla="*/ 47 h 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7">
                  <a:moveTo>
                    <a:pt x="14" y="1"/>
                  </a:moveTo>
                  <a:lnTo>
                    <a:pt x="14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4" y="46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11" y="43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9" name="Freeform 30"/>
            <p:cNvSpPr>
              <a:spLocks/>
            </p:cNvSpPr>
            <p:nvPr/>
          </p:nvSpPr>
          <p:spPr bwMode="auto">
            <a:xfrm>
              <a:off x="1139" y="1631"/>
              <a:ext cx="9" cy="27"/>
            </a:xfrm>
            <a:custGeom>
              <a:avLst/>
              <a:gdLst>
                <a:gd name="T0" fmla="*/ 9 w 9"/>
                <a:gd name="T1" fmla="*/ 1 h 27"/>
                <a:gd name="T2" fmla="*/ 9 w 9"/>
                <a:gd name="T3" fmla="*/ 1 h 27"/>
                <a:gd name="T4" fmla="*/ 8 w 9"/>
                <a:gd name="T5" fmla="*/ 1 h 27"/>
                <a:gd name="T6" fmla="*/ 7 w 9"/>
                <a:gd name="T7" fmla="*/ 1 h 27"/>
                <a:gd name="T8" fmla="*/ 6 w 9"/>
                <a:gd name="T9" fmla="*/ 0 h 27"/>
                <a:gd name="T10" fmla="*/ 5 w 9"/>
                <a:gd name="T11" fmla="*/ 0 h 27"/>
                <a:gd name="T12" fmla="*/ 3 w 9"/>
                <a:gd name="T13" fmla="*/ 0 h 27"/>
                <a:gd name="T14" fmla="*/ 1 w 9"/>
                <a:gd name="T15" fmla="*/ 1 h 27"/>
                <a:gd name="T16" fmla="*/ 0 w 9"/>
                <a:gd name="T17" fmla="*/ 3 h 27"/>
                <a:gd name="T18" fmla="*/ 0 w 9"/>
                <a:gd name="T19" fmla="*/ 27 h 27"/>
                <a:gd name="T20" fmla="*/ 0 w 9"/>
                <a:gd name="T21" fmla="*/ 27 h 27"/>
                <a:gd name="T22" fmla="*/ 1 w 9"/>
                <a:gd name="T23" fmla="*/ 27 h 27"/>
                <a:gd name="T24" fmla="*/ 2 w 9"/>
                <a:gd name="T25" fmla="*/ 27 h 27"/>
                <a:gd name="T26" fmla="*/ 3 w 9"/>
                <a:gd name="T27" fmla="*/ 27 h 27"/>
                <a:gd name="T28" fmla="*/ 5 w 9"/>
                <a:gd name="T29" fmla="*/ 26 h 27"/>
                <a:gd name="T30" fmla="*/ 6 w 9"/>
                <a:gd name="T31" fmla="*/ 26 h 27"/>
                <a:gd name="T32" fmla="*/ 8 w 9"/>
                <a:gd name="T33" fmla="*/ 25 h 27"/>
                <a:gd name="T34" fmla="*/ 9 w 9"/>
                <a:gd name="T35" fmla="*/ 24 h 27"/>
                <a:gd name="T36" fmla="*/ 9 w 9"/>
                <a:gd name="T37" fmla="*/ 1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27"/>
                <a:gd name="T59" fmla="*/ 9 w 9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0" name="Freeform 31"/>
            <p:cNvSpPr>
              <a:spLocks/>
            </p:cNvSpPr>
            <p:nvPr/>
          </p:nvSpPr>
          <p:spPr bwMode="auto">
            <a:xfrm>
              <a:off x="1250" y="1708"/>
              <a:ext cx="14" cy="13"/>
            </a:xfrm>
            <a:custGeom>
              <a:avLst/>
              <a:gdLst>
                <a:gd name="T0" fmla="*/ 7 w 14"/>
                <a:gd name="T1" fmla="*/ 13 h 13"/>
                <a:gd name="T2" fmla="*/ 8 w 14"/>
                <a:gd name="T3" fmla="*/ 13 h 13"/>
                <a:gd name="T4" fmla="*/ 9 w 14"/>
                <a:gd name="T5" fmla="*/ 13 h 13"/>
                <a:gd name="T6" fmla="*/ 10 w 14"/>
                <a:gd name="T7" fmla="*/ 12 h 13"/>
                <a:gd name="T8" fmla="*/ 11 w 14"/>
                <a:gd name="T9" fmla="*/ 11 h 13"/>
                <a:gd name="T10" fmla="*/ 13 w 14"/>
                <a:gd name="T11" fmla="*/ 11 h 13"/>
                <a:gd name="T12" fmla="*/ 13 w 14"/>
                <a:gd name="T13" fmla="*/ 10 h 13"/>
                <a:gd name="T14" fmla="*/ 14 w 14"/>
                <a:gd name="T15" fmla="*/ 7 h 13"/>
                <a:gd name="T16" fmla="*/ 14 w 14"/>
                <a:gd name="T17" fmla="*/ 6 h 13"/>
                <a:gd name="T18" fmla="*/ 14 w 14"/>
                <a:gd name="T19" fmla="*/ 5 h 13"/>
                <a:gd name="T20" fmla="*/ 13 w 14"/>
                <a:gd name="T21" fmla="*/ 4 h 13"/>
                <a:gd name="T22" fmla="*/ 13 w 14"/>
                <a:gd name="T23" fmla="*/ 3 h 13"/>
                <a:gd name="T24" fmla="*/ 11 w 14"/>
                <a:gd name="T25" fmla="*/ 2 h 13"/>
                <a:gd name="T26" fmla="*/ 10 w 14"/>
                <a:gd name="T27" fmla="*/ 0 h 13"/>
                <a:gd name="T28" fmla="*/ 9 w 14"/>
                <a:gd name="T29" fmla="*/ 0 h 13"/>
                <a:gd name="T30" fmla="*/ 8 w 14"/>
                <a:gd name="T31" fmla="*/ 0 h 13"/>
                <a:gd name="T32" fmla="*/ 7 w 14"/>
                <a:gd name="T33" fmla="*/ 0 h 13"/>
                <a:gd name="T34" fmla="*/ 6 w 14"/>
                <a:gd name="T35" fmla="*/ 0 h 13"/>
                <a:gd name="T36" fmla="*/ 4 w 14"/>
                <a:gd name="T37" fmla="*/ 0 h 13"/>
                <a:gd name="T38" fmla="*/ 3 w 14"/>
                <a:gd name="T39" fmla="*/ 0 h 13"/>
                <a:gd name="T40" fmla="*/ 2 w 14"/>
                <a:gd name="T41" fmla="*/ 2 h 13"/>
                <a:gd name="T42" fmla="*/ 1 w 14"/>
                <a:gd name="T43" fmla="*/ 3 h 13"/>
                <a:gd name="T44" fmla="*/ 1 w 14"/>
                <a:gd name="T45" fmla="*/ 4 h 13"/>
                <a:gd name="T46" fmla="*/ 0 w 14"/>
                <a:gd name="T47" fmla="*/ 5 h 13"/>
                <a:gd name="T48" fmla="*/ 0 w 14"/>
                <a:gd name="T49" fmla="*/ 6 h 13"/>
                <a:gd name="T50" fmla="*/ 0 w 14"/>
                <a:gd name="T51" fmla="*/ 7 h 13"/>
                <a:gd name="T52" fmla="*/ 1 w 14"/>
                <a:gd name="T53" fmla="*/ 10 h 13"/>
                <a:gd name="T54" fmla="*/ 1 w 14"/>
                <a:gd name="T55" fmla="*/ 11 h 13"/>
                <a:gd name="T56" fmla="*/ 2 w 14"/>
                <a:gd name="T57" fmla="*/ 11 h 13"/>
                <a:gd name="T58" fmla="*/ 3 w 14"/>
                <a:gd name="T59" fmla="*/ 12 h 13"/>
                <a:gd name="T60" fmla="*/ 4 w 14"/>
                <a:gd name="T61" fmla="*/ 13 h 13"/>
                <a:gd name="T62" fmla="*/ 6 w 14"/>
                <a:gd name="T63" fmla="*/ 13 h 13"/>
                <a:gd name="T64" fmla="*/ 7 w 14"/>
                <a:gd name="T65" fmla="*/ 13 h 1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"/>
                <a:gd name="T100" fmla="*/ 0 h 13"/>
                <a:gd name="T101" fmla="*/ 14 w 14"/>
                <a:gd name="T102" fmla="*/ 13 h 1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" h="13">
                  <a:moveTo>
                    <a:pt x="7" y="13"/>
                  </a:moveTo>
                  <a:lnTo>
                    <a:pt x="8" y="13"/>
                  </a:lnTo>
                  <a:lnTo>
                    <a:pt x="9" y="13"/>
                  </a:lnTo>
                  <a:lnTo>
                    <a:pt x="10" y="12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1" y="2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1" name="Freeform 32"/>
            <p:cNvSpPr>
              <a:spLocks/>
            </p:cNvSpPr>
            <p:nvPr/>
          </p:nvSpPr>
          <p:spPr bwMode="auto">
            <a:xfrm>
              <a:off x="1209" y="1708"/>
              <a:ext cx="7" cy="7"/>
            </a:xfrm>
            <a:custGeom>
              <a:avLst/>
              <a:gdLst>
                <a:gd name="T0" fmla="*/ 3 w 7"/>
                <a:gd name="T1" fmla="*/ 7 h 7"/>
                <a:gd name="T2" fmla="*/ 5 w 7"/>
                <a:gd name="T3" fmla="*/ 6 h 7"/>
                <a:gd name="T4" fmla="*/ 6 w 7"/>
                <a:gd name="T5" fmla="*/ 6 h 7"/>
                <a:gd name="T6" fmla="*/ 6 w 7"/>
                <a:gd name="T7" fmla="*/ 5 h 7"/>
                <a:gd name="T8" fmla="*/ 7 w 7"/>
                <a:gd name="T9" fmla="*/ 4 h 7"/>
                <a:gd name="T10" fmla="*/ 6 w 7"/>
                <a:gd name="T11" fmla="*/ 2 h 7"/>
                <a:gd name="T12" fmla="*/ 6 w 7"/>
                <a:gd name="T13" fmla="*/ 2 h 7"/>
                <a:gd name="T14" fmla="*/ 5 w 7"/>
                <a:gd name="T15" fmla="*/ 0 h 7"/>
                <a:gd name="T16" fmla="*/ 3 w 7"/>
                <a:gd name="T17" fmla="*/ 0 h 7"/>
                <a:gd name="T18" fmla="*/ 2 w 7"/>
                <a:gd name="T19" fmla="*/ 0 h 7"/>
                <a:gd name="T20" fmla="*/ 1 w 7"/>
                <a:gd name="T21" fmla="*/ 2 h 7"/>
                <a:gd name="T22" fmla="*/ 0 w 7"/>
                <a:gd name="T23" fmla="*/ 2 h 7"/>
                <a:gd name="T24" fmla="*/ 0 w 7"/>
                <a:gd name="T25" fmla="*/ 4 h 7"/>
                <a:gd name="T26" fmla="*/ 0 w 7"/>
                <a:gd name="T27" fmla="*/ 5 h 7"/>
                <a:gd name="T28" fmla="*/ 1 w 7"/>
                <a:gd name="T29" fmla="*/ 6 h 7"/>
                <a:gd name="T30" fmla="*/ 2 w 7"/>
                <a:gd name="T31" fmla="*/ 6 h 7"/>
                <a:gd name="T32" fmla="*/ 3 w 7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7"/>
                <a:gd name="T53" fmla="*/ 7 w 7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7">
                  <a:moveTo>
                    <a:pt x="3" y="7"/>
                  </a:moveTo>
                  <a:lnTo>
                    <a:pt x="5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2" name="Freeform 33"/>
            <p:cNvSpPr>
              <a:spLocks/>
            </p:cNvSpPr>
            <p:nvPr/>
          </p:nvSpPr>
          <p:spPr bwMode="auto">
            <a:xfrm>
              <a:off x="1221" y="1708"/>
              <a:ext cx="5" cy="7"/>
            </a:xfrm>
            <a:custGeom>
              <a:avLst/>
              <a:gdLst>
                <a:gd name="T0" fmla="*/ 3 w 5"/>
                <a:gd name="T1" fmla="*/ 7 h 7"/>
                <a:gd name="T2" fmla="*/ 4 w 5"/>
                <a:gd name="T3" fmla="*/ 7 h 7"/>
                <a:gd name="T4" fmla="*/ 5 w 5"/>
                <a:gd name="T5" fmla="*/ 6 h 7"/>
                <a:gd name="T6" fmla="*/ 5 w 5"/>
                <a:gd name="T7" fmla="*/ 5 h 7"/>
                <a:gd name="T8" fmla="*/ 5 w 5"/>
                <a:gd name="T9" fmla="*/ 4 h 7"/>
                <a:gd name="T10" fmla="*/ 5 w 5"/>
                <a:gd name="T11" fmla="*/ 3 h 7"/>
                <a:gd name="T12" fmla="*/ 5 w 5"/>
                <a:gd name="T13" fmla="*/ 2 h 7"/>
                <a:gd name="T14" fmla="*/ 4 w 5"/>
                <a:gd name="T15" fmla="*/ 0 h 7"/>
                <a:gd name="T16" fmla="*/ 3 w 5"/>
                <a:gd name="T17" fmla="*/ 0 h 7"/>
                <a:gd name="T18" fmla="*/ 2 w 5"/>
                <a:gd name="T19" fmla="*/ 0 h 7"/>
                <a:gd name="T20" fmla="*/ 1 w 5"/>
                <a:gd name="T21" fmla="*/ 2 h 7"/>
                <a:gd name="T22" fmla="*/ 0 w 5"/>
                <a:gd name="T23" fmla="*/ 3 h 7"/>
                <a:gd name="T24" fmla="*/ 0 w 5"/>
                <a:gd name="T25" fmla="*/ 4 h 7"/>
                <a:gd name="T26" fmla="*/ 0 w 5"/>
                <a:gd name="T27" fmla="*/ 5 h 7"/>
                <a:gd name="T28" fmla="*/ 1 w 5"/>
                <a:gd name="T29" fmla="*/ 6 h 7"/>
                <a:gd name="T30" fmla="*/ 2 w 5"/>
                <a:gd name="T31" fmla="*/ 7 h 7"/>
                <a:gd name="T32" fmla="*/ 3 w 5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"/>
                <a:gd name="T52" fmla="*/ 0 h 7"/>
                <a:gd name="T53" fmla="*/ 5 w 5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3" name="Freeform 34"/>
            <p:cNvSpPr>
              <a:spLocks/>
            </p:cNvSpPr>
            <p:nvPr/>
          </p:nvSpPr>
          <p:spPr bwMode="auto">
            <a:xfrm>
              <a:off x="1175" y="1616"/>
              <a:ext cx="19" cy="92"/>
            </a:xfrm>
            <a:custGeom>
              <a:avLst/>
              <a:gdLst>
                <a:gd name="T0" fmla="*/ 6 w 19"/>
                <a:gd name="T1" fmla="*/ 1 h 92"/>
                <a:gd name="T2" fmla="*/ 6 w 19"/>
                <a:gd name="T3" fmla="*/ 4 h 92"/>
                <a:gd name="T4" fmla="*/ 4 w 19"/>
                <a:gd name="T5" fmla="*/ 8 h 92"/>
                <a:gd name="T6" fmla="*/ 2 w 19"/>
                <a:gd name="T7" fmla="*/ 16 h 92"/>
                <a:gd name="T8" fmla="*/ 1 w 19"/>
                <a:gd name="T9" fmla="*/ 28 h 92"/>
                <a:gd name="T10" fmla="*/ 0 w 19"/>
                <a:gd name="T11" fmla="*/ 41 h 92"/>
                <a:gd name="T12" fmla="*/ 0 w 19"/>
                <a:gd name="T13" fmla="*/ 56 h 92"/>
                <a:gd name="T14" fmla="*/ 1 w 19"/>
                <a:gd name="T15" fmla="*/ 74 h 92"/>
                <a:gd name="T16" fmla="*/ 5 w 19"/>
                <a:gd name="T17" fmla="*/ 92 h 92"/>
                <a:gd name="T18" fmla="*/ 19 w 19"/>
                <a:gd name="T19" fmla="*/ 91 h 92"/>
                <a:gd name="T20" fmla="*/ 18 w 19"/>
                <a:gd name="T21" fmla="*/ 89 h 92"/>
                <a:gd name="T22" fmla="*/ 16 w 19"/>
                <a:gd name="T23" fmla="*/ 81 h 92"/>
                <a:gd name="T24" fmla="*/ 15 w 19"/>
                <a:gd name="T25" fmla="*/ 70 h 92"/>
                <a:gd name="T26" fmla="*/ 14 w 19"/>
                <a:gd name="T27" fmla="*/ 56 h 92"/>
                <a:gd name="T28" fmla="*/ 13 w 19"/>
                <a:gd name="T29" fmla="*/ 42 h 92"/>
                <a:gd name="T30" fmla="*/ 13 w 19"/>
                <a:gd name="T31" fmla="*/ 27 h 92"/>
                <a:gd name="T32" fmla="*/ 15 w 19"/>
                <a:gd name="T33" fmla="*/ 13 h 92"/>
                <a:gd name="T34" fmla="*/ 19 w 19"/>
                <a:gd name="T35" fmla="*/ 1 h 92"/>
                <a:gd name="T36" fmla="*/ 19 w 19"/>
                <a:gd name="T37" fmla="*/ 0 h 92"/>
                <a:gd name="T38" fmla="*/ 19 w 19"/>
                <a:gd name="T39" fmla="*/ 0 h 92"/>
                <a:gd name="T40" fmla="*/ 19 w 19"/>
                <a:gd name="T41" fmla="*/ 0 h 92"/>
                <a:gd name="T42" fmla="*/ 18 w 19"/>
                <a:gd name="T43" fmla="*/ 0 h 92"/>
                <a:gd name="T44" fmla="*/ 16 w 19"/>
                <a:gd name="T45" fmla="*/ 0 h 92"/>
                <a:gd name="T46" fmla="*/ 14 w 19"/>
                <a:gd name="T47" fmla="*/ 0 h 92"/>
                <a:gd name="T48" fmla="*/ 11 w 19"/>
                <a:gd name="T49" fmla="*/ 0 h 92"/>
                <a:gd name="T50" fmla="*/ 6 w 19"/>
                <a:gd name="T51" fmla="*/ 1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9"/>
                <a:gd name="T79" fmla="*/ 0 h 92"/>
                <a:gd name="T80" fmla="*/ 19 w 19"/>
                <a:gd name="T81" fmla="*/ 92 h 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9" h="92">
                  <a:moveTo>
                    <a:pt x="6" y="1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6"/>
                  </a:lnTo>
                  <a:lnTo>
                    <a:pt x="1" y="74"/>
                  </a:lnTo>
                  <a:lnTo>
                    <a:pt x="5" y="92"/>
                  </a:lnTo>
                  <a:lnTo>
                    <a:pt x="19" y="91"/>
                  </a:lnTo>
                  <a:lnTo>
                    <a:pt x="18" y="89"/>
                  </a:lnTo>
                  <a:lnTo>
                    <a:pt x="16" y="81"/>
                  </a:lnTo>
                  <a:lnTo>
                    <a:pt x="15" y="70"/>
                  </a:lnTo>
                  <a:lnTo>
                    <a:pt x="14" y="56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4" name="Freeform 35"/>
            <p:cNvSpPr>
              <a:spLocks/>
            </p:cNvSpPr>
            <p:nvPr/>
          </p:nvSpPr>
          <p:spPr bwMode="auto">
            <a:xfrm>
              <a:off x="1273" y="1604"/>
              <a:ext cx="27" cy="103"/>
            </a:xfrm>
            <a:custGeom>
              <a:avLst/>
              <a:gdLst>
                <a:gd name="T0" fmla="*/ 27 w 27"/>
                <a:gd name="T1" fmla="*/ 0 h 103"/>
                <a:gd name="T2" fmla="*/ 26 w 27"/>
                <a:gd name="T3" fmla="*/ 2 h 103"/>
                <a:gd name="T4" fmla="*/ 25 w 27"/>
                <a:gd name="T5" fmla="*/ 4 h 103"/>
                <a:gd name="T6" fmla="*/ 22 w 27"/>
                <a:gd name="T7" fmla="*/ 10 h 103"/>
                <a:gd name="T8" fmla="*/ 20 w 27"/>
                <a:gd name="T9" fmla="*/ 18 h 103"/>
                <a:gd name="T10" fmla="*/ 18 w 27"/>
                <a:gd name="T11" fmla="*/ 32 h 103"/>
                <a:gd name="T12" fmla="*/ 16 w 27"/>
                <a:gd name="T13" fmla="*/ 49 h 103"/>
                <a:gd name="T14" fmla="*/ 18 w 27"/>
                <a:gd name="T15" fmla="*/ 73 h 103"/>
                <a:gd name="T16" fmla="*/ 20 w 27"/>
                <a:gd name="T17" fmla="*/ 103 h 103"/>
                <a:gd name="T18" fmla="*/ 5 w 27"/>
                <a:gd name="T19" fmla="*/ 103 h 103"/>
                <a:gd name="T20" fmla="*/ 5 w 27"/>
                <a:gd name="T21" fmla="*/ 101 h 103"/>
                <a:gd name="T22" fmla="*/ 4 w 27"/>
                <a:gd name="T23" fmla="*/ 92 h 103"/>
                <a:gd name="T24" fmla="*/ 2 w 27"/>
                <a:gd name="T25" fmla="*/ 80 h 103"/>
                <a:gd name="T26" fmla="*/ 1 w 27"/>
                <a:gd name="T27" fmla="*/ 65 h 103"/>
                <a:gd name="T28" fmla="*/ 0 w 27"/>
                <a:gd name="T29" fmla="*/ 47 h 103"/>
                <a:gd name="T30" fmla="*/ 1 w 27"/>
                <a:gd name="T31" fmla="*/ 31 h 103"/>
                <a:gd name="T32" fmla="*/ 4 w 27"/>
                <a:gd name="T33" fmla="*/ 14 h 103"/>
                <a:gd name="T34" fmla="*/ 9 w 27"/>
                <a:gd name="T35" fmla="*/ 0 h 103"/>
                <a:gd name="T36" fmla="*/ 27 w 27"/>
                <a:gd name="T37" fmla="*/ 0 h 1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103"/>
                <a:gd name="T59" fmla="*/ 27 w 27"/>
                <a:gd name="T60" fmla="*/ 103 h 10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103">
                  <a:moveTo>
                    <a:pt x="27" y="0"/>
                  </a:moveTo>
                  <a:lnTo>
                    <a:pt x="26" y="2"/>
                  </a:lnTo>
                  <a:lnTo>
                    <a:pt x="25" y="4"/>
                  </a:lnTo>
                  <a:lnTo>
                    <a:pt x="22" y="10"/>
                  </a:lnTo>
                  <a:lnTo>
                    <a:pt x="20" y="18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3"/>
                  </a:lnTo>
                  <a:lnTo>
                    <a:pt x="20" y="103"/>
                  </a:lnTo>
                  <a:lnTo>
                    <a:pt x="5" y="103"/>
                  </a:lnTo>
                  <a:lnTo>
                    <a:pt x="5" y="101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1" y="65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5" name="Freeform 36"/>
            <p:cNvSpPr>
              <a:spLocks/>
            </p:cNvSpPr>
            <p:nvPr/>
          </p:nvSpPr>
          <p:spPr bwMode="auto">
            <a:xfrm>
              <a:off x="1175" y="1621"/>
              <a:ext cx="18" cy="80"/>
            </a:xfrm>
            <a:custGeom>
              <a:avLst/>
              <a:gdLst>
                <a:gd name="T0" fmla="*/ 6 w 18"/>
                <a:gd name="T1" fmla="*/ 2 h 80"/>
                <a:gd name="T2" fmla="*/ 6 w 18"/>
                <a:gd name="T3" fmla="*/ 3 h 80"/>
                <a:gd name="T4" fmla="*/ 5 w 18"/>
                <a:gd name="T5" fmla="*/ 8 h 80"/>
                <a:gd name="T6" fmla="*/ 2 w 18"/>
                <a:gd name="T7" fmla="*/ 15 h 80"/>
                <a:gd name="T8" fmla="*/ 1 w 18"/>
                <a:gd name="T9" fmla="*/ 24 h 80"/>
                <a:gd name="T10" fmla="*/ 0 w 18"/>
                <a:gd name="T11" fmla="*/ 36 h 80"/>
                <a:gd name="T12" fmla="*/ 1 w 18"/>
                <a:gd name="T13" fmla="*/ 50 h 80"/>
                <a:gd name="T14" fmla="*/ 2 w 18"/>
                <a:gd name="T15" fmla="*/ 65 h 80"/>
                <a:gd name="T16" fmla="*/ 5 w 18"/>
                <a:gd name="T17" fmla="*/ 80 h 80"/>
                <a:gd name="T18" fmla="*/ 16 w 18"/>
                <a:gd name="T19" fmla="*/ 80 h 80"/>
                <a:gd name="T20" fmla="*/ 16 w 18"/>
                <a:gd name="T21" fmla="*/ 78 h 80"/>
                <a:gd name="T22" fmla="*/ 15 w 18"/>
                <a:gd name="T23" fmla="*/ 71 h 80"/>
                <a:gd name="T24" fmla="*/ 14 w 18"/>
                <a:gd name="T25" fmla="*/ 62 h 80"/>
                <a:gd name="T26" fmla="*/ 13 w 18"/>
                <a:gd name="T27" fmla="*/ 50 h 80"/>
                <a:gd name="T28" fmla="*/ 12 w 18"/>
                <a:gd name="T29" fmla="*/ 37 h 80"/>
                <a:gd name="T30" fmla="*/ 12 w 18"/>
                <a:gd name="T31" fmla="*/ 24 h 80"/>
                <a:gd name="T32" fmla="*/ 14 w 18"/>
                <a:gd name="T33" fmla="*/ 11 h 80"/>
                <a:gd name="T34" fmla="*/ 18 w 18"/>
                <a:gd name="T35" fmla="*/ 1 h 80"/>
                <a:gd name="T36" fmla="*/ 18 w 18"/>
                <a:gd name="T37" fmla="*/ 1 h 80"/>
                <a:gd name="T38" fmla="*/ 18 w 18"/>
                <a:gd name="T39" fmla="*/ 1 h 80"/>
                <a:gd name="T40" fmla="*/ 18 w 18"/>
                <a:gd name="T41" fmla="*/ 1 h 80"/>
                <a:gd name="T42" fmla="*/ 16 w 18"/>
                <a:gd name="T43" fmla="*/ 0 h 80"/>
                <a:gd name="T44" fmla="*/ 15 w 18"/>
                <a:gd name="T45" fmla="*/ 0 h 80"/>
                <a:gd name="T46" fmla="*/ 13 w 18"/>
                <a:gd name="T47" fmla="*/ 0 h 80"/>
                <a:gd name="T48" fmla="*/ 9 w 18"/>
                <a:gd name="T49" fmla="*/ 1 h 80"/>
                <a:gd name="T50" fmla="*/ 6 w 18"/>
                <a:gd name="T51" fmla="*/ 2 h 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80"/>
                <a:gd name="T80" fmla="*/ 18 w 18"/>
                <a:gd name="T81" fmla="*/ 80 h 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80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4"/>
                  </a:lnTo>
                  <a:lnTo>
                    <a:pt x="0" y="36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0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1"/>
                  </a:lnTo>
                  <a:lnTo>
                    <a:pt x="14" y="62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6" name="Freeform 37"/>
            <p:cNvSpPr>
              <a:spLocks/>
            </p:cNvSpPr>
            <p:nvPr/>
          </p:nvSpPr>
          <p:spPr bwMode="auto">
            <a:xfrm>
              <a:off x="1176" y="1627"/>
              <a:ext cx="14" cy="69"/>
            </a:xfrm>
            <a:custGeom>
              <a:avLst/>
              <a:gdLst>
                <a:gd name="T0" fmla="*/ 5 w 14"/>
                <a:gd name="T1" fmla="*/ 1 h 69"/>
                <a:gd name="T2" fmla="*/ 5 w 14"/>
                <a:gd name="T3" fmla="*/ 2 h 69"/>
                <a:gd name="T4" fmla="*/ 4 w 14"/>
                <a:gd name="T5" fmla="*/ 7 h 69"/>
                <a:gd name="T6" fmla="*/ 3 w 14"/>
                <a:gd name="T7" fmla="*/ 12 h 69"/>
                <a:gd name="T8" fmla="*/ 1 w 14"/>
                <a:gd name="T9" fmla="*/ 21 h 69"/>
                <a:gd name="T10" fmla="*/ 0 w 14"/>
                <a:gd name="T11" fmla="*/ 30 h 69"/>
                <a:gd name="T12" fmla="*/ 0 w 14"/>
                <a:gd name="T13" fmla="*/ 42 h 69"/>
                <a:gd name="T14" fmla="*/ 1 w 14"/>
                <a:gd name="T15" fmla="*/ 54 h 69"/>
                <a:gd name="T16" fmla="*/ 4 w 14"/>
                <a:gd name="T17" fmla="*/ 69 h 69"/>
                <a:gd name="T18" fmla="*/ 14 w 14"/>
                <a:gd name="T19" fmla="*/ 67 h 69"/>
                <a:gd name="T20" fmla="*/ 13 w 14"/>
                <a:gd name="T21" fmla="*/ 66 h 69"/>
                <a:gd name="T22" fmla="*/ 13 w 14"/>
                <a:gd name="T23" fmla="*/ 60 h 69"/>
                <a:gd name="T24" fmla="*/ 12 w 14"/>
                <a:gd name="T25" fmla="*/ 52 h 69"/>
                <a:gd name="T26" fmla="*/ 11 w 14"/>
                <a:gd name="T27" fmla="*/ 42 h 69"/>
                <a:gd name="T28" fmla="*/ 10 w 14"/>
                <a:gd name="T29" fmla="*/ 31 h 69"/>
                <a:gd name="T30" fmla="*/ 10 w 14"/>
                <a:gd name="T31" fmla="*/ 19 h 69"/>
                <a:gd name="T32" fmla="*/ 12 w 14"/>
                <a:gd name="T33" fmla="*/ 9 h 69"/>
                <a:gd name="T34" fmla="*/ 14 w 14"/>
                <a:gd name="T35" fmla="*/ 1 h 69"/>
                <a:gd name="T36" fmla="*/ 14 w 14"/>
                <a:gd name="T37" fmla="*/ 1 h 69"/>
                <a:gd name="T38" fmla="*/ 14 w 14"/>
                <a:gd name="T39" fmla="*/ 0 h 69"/>
                <a:gd name="T40" fmla="*/ 14 w 14"/>
                <a:gd name="T41" fmla="*/ 0 h 69"/>
                <a:gd name="T42" fmla="*/ 14 w 14"/>
                <a:gd name="T43" fmla="*/ 0 h 69"/>
                <a:gd name="T44" fmla="*/ 13 w 14"/>
                <a:gd name="T45" fmla="*/ 0 h 69"/>
                <a:gd name="T46" fmla="*/ 11 w 14"/>
                <a:gd name="T47" fmla="*/ 0 h 69"/>
                <a:gd name="T48" fmla="*/ 8 w 14"/>
                <a:gd name="T49" fmla="*/ 0 h 69"/>
                <a:gd name="T50" fmla="*/ 5 w 14"/>
                <a:gd name="T51" fmla="*/ 1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"/>
                <a:gd name="T79" fmla="*/ 0 h 69"/>
                <a:gd name="T80" fmla="*/ 14 w 14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" h="69">
                  <a:moveTo>
                    <a:pt x="5" y="1"/>
                  </a:moveTo>
                  <a:lnTo>
                    <a:pt x="5" y="2"/>
                  </a:lnTo>
                  <a:lnTo>
                    <a:pt x="4" y="7"/>
                  </a:lnTo>
                  <a:lnTo>
                    <a:pt x="3" y="12"/>
                  </a:lnTo>
                  <a:lnTo>
                    <a:pt x="1" y="21"/>
                  </a:lnTo>
                  <a:lnTo>
                    <a:pt x="0" y="30"/>
                  </a:lnTo>
                  <a:lnTo>
                    <a:pt x="0" y="42"/>
                  </a:lnTo>
                  <a:lnTo>
                    <a:pt x="1" y="54"/>
                  </a:lnTo>
                  <a:lnTo>
                    <a:pt x="4" y="69"/>
                  </a:lnTo>
                  <a:lnTo>
                    <a:pt x="14" y="67"/>
                  </a:lnTo>
                  <a:lnTo>
                    <a:pt x="13" y="66"/>
                  </a:lnTo>
                  <a:lnTo>
                    <a:pt x="13" y="60"/>
                  </a:lnTo>
                  <a:lnTo>
                    <a:pt x="12" y="52"/>
                  </a:lnTo>
                  <a:lnTo>
                    <a:pt x="11" y="42"/>
                  </a:lnTo>
                  <a:lnTo>
                    <a:pt x="10" y="31"/>
                  </a:lnTo>
                  <a:lnTo>
                    <a:pt x="10" y="19"/>
                  </a:lnTo>
                  <a:lnTo>
                    <a:pt x="12" y="9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7" name="Freeform 38"/>
            <p:cNvSpPr>
              <a:spLocks/>
            </p:cNvSpPr>
            <p:nvPr/>
          </p:nvSpPr>
          <p:spPr bwMode="auto">
            <a:xfrm>
              <a:off x="1177" y="1632"/>
              <a:ext cx="12" cy="56"/>
            </a:xfrm>
            <a:custGeom>
              <a:avLst/>
              <a:gdLst>
                <a:gd name="T0" fmla="*/ 4 w 12"/>
                <a:gd name="T1" fmla="*/ 2 h 56"/>
                <a:gd name="T2" fmla="*/ 3 w 12"/>
                <a:gd name="T3" fmla="*/ 2 h 56"/>
                <a:gd name="T4" fmla="*/ 3 w 12"/>
                <a:gd name="T5" fmla="*/ 5 h 56"/>
                <a:gd name="T6" fmla="*/ 2 w 12"/>
                <a:gd name="T7" fmla="*/ 11 h 56"/>
                <a:gd name="T8" fmla="*/ 0 w 12"/>
                <a:gd name="T9" fmla="*/ 17 h 56"/>
                <a:gd name="T10" fmla="*/ 0 w 12"/>
                <a:gd name="T11" fmla="*/ 25 h 56"/>
                <a:gd name="T12" fmla="*/ 0 w 12"/>
                <a:gd name="T13" fmla="*/ 35 h 56"/>
                <a:gd name="T14" fmla="*/ 2 w 12"/>
                <a:gd name="T15" fmla="*/ 46 h 56"/>
                <a:gd name="T16" fmla="*/ 3 w 12"/>
                <a:gd name="T17" fmla="*/ 56 h 56"/>
                <a:gd name="T18" fmla="*/ 11 w 12"/>
                <a:gd name="T19" fmla="*/ 56 h 56"/>
                <a:gd name="T20" fmla="*/ 11 w 12"/>
                <a:gd name="T21" fmla="*/ 55 h 56"/>
                <a:gd name="T22" fmla="*/ 10 w 12"/>
                <a:gd name="T23" fmla="*/ 51 h 56"/>
                <a:gd name="T24" fmla="*/ 10 w 12"/>
                <a:gd name="T25" fmla="*/ 44 h 56"/>
                <a:gd name="T26" fmla="*/ 9 w 12"/>
                <a:gd name="T27" fmla="*/ 35 h 56"/>
                <a:gd name="T28" fmla="*/ 7 w 12"/>
                <a:gd name="T29" fmla="*/ 26 h 56"/>
                <a:gd name="T30" fmla="*/ 9 w 12"/>
                <a:gd name="T31" fmla="*/ 17 h 56"/>
                <a:gd name="T32" fmla="*/ 10 w 12"/>
                <a:gd name="T33" fmla="*/ 7 h 56"/>
                <a:gd name="T34" fmla="*/ 12 w 12"/>
                <a:gd name="T35" fmla="*/ 0 h 56"/>
                <a:gd name="T36" fmla="*/ 12 w 12"/>
                <a:gd name="T37" fmla="*/ 0 h 56"/>
                <a:gd name="T38" fmla="*/ 12 w 12"/>
                <a:gd name="T39" fmla="*/ 0 h 56"/>
                <a:gd name="T40" fmla="*/ 12 w 12"/>
                <a:gd name="T41" fmla="*/ 0 h 56"/>
                <a:gd name="T42" fmla="*/ 11 w 12"/>
                <a:gd name="T43" fmla="*/ 0 h 56"/>
                <a:gd name="T44" fmla="*/ 10 w 12"/>
                <a:gd name="T45" fmla="*/ 0 h 56"/>
                <a:gd name="T46" fmla="*/ 9 w 12"/>
                <a:gd name="T47" fmla="*/ 0 h 56"/>
                <a:gd name="T48" fmla="*/ 6 w 12"/>
                <a:gd name="T49" fmla="*/ 0 h 56"/>
                <a:gd name="T50" fmla="*/ 4 w 12"/>
                <a:gd name="T51" fmla="*/ 2 h 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56"/>
                <a:gd name="T80" fmla="*/ 12 w 12"/>
                <a:gd name="T81" fmla="*/ 56 h 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56">
                  <a:moveTo>
                    <a:pt x="4" y="2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6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1"/>
                  </a:lnTo>
                  <a:lnTo>
                    <a:pt x="10" y="44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7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8" name="Freeform 39"/>
            <p:cNvSpPr>
              <a:spLocks/>
            </p:cNvSpPr>
            <p:nvPr/>
          </p:nvSpPr>
          <p:spPr bwMode="auto">
            <a:xfrm>
              <a:off x="1177" y="1637"/>
              <a:ext cx="10" cy="46"/>
            </a:xfrm>
            <a:custGeom>
              <a:avLst/>
              <a:gdLst>
                <a:gd name="T0" fmla="*/ 4 w 10"/>
                <a:gd name="T1" fmla="*/ 1 h 46"/>
                <a:gd name="T2" fmla="*/ 3 w 10"/>
                <a:gd name="T3" fmla="*/ 2 h 46"/>
                <a:gd name="T4" fmla="*/ 3 w 10"/>
                <a:gd name="T5" fmla="*/ 5 h 46"/>
                <a:gd name="T6" fmla="*/ 2 w 10"/>
                <a:gd name="T7" fmla="*/ 8 h 46"/>
                <a:gd name="T8" fmla="*/ 2 w 10"/>
                <a:gd name="T9" fmla="*/ 14 h 46"/>
                <a:gd name="T10" fmla="*/ 0 w 10"/>
                <a:gd name="T11" fmla="*/ 21 h 46"/>
                <a:gd name="T12" fmla="*/ 0 w 10"/>
                <a:gd name="T13" fmla="*/ 28 h 46"/>
                <a:gd name="T14" fmla="*/ 2 w 10"/>
                <a:gd name="T15" fmla="*/ 36 h 46"/>
                <a:gd name="T16" fmla="*/ 3 w 10"/>
                <a:gd name="T17" fmla="*/ 46 h 46"/>
                <a:gd name="T18" fmla="*/ 10 w 10"/>
                <a:gd name="T19" fmla="*/ 46 h 46"/>
                <a:gd name="T20" fmla="*/ 10 w 10"/>
                <a:gd name="T21" fmla="*/ 43 h 46"/>
                <a:gd name="T22" fmla="*/ 9 w 10"/>
                <a:gd name="T23" fmla="*/ 40 h 46"/>
                <a:gd name="T24" fmla="*/ 7 w 10"/>
                <a:gd name="T25" fmla="*/ 35 h 46"/>
                <a:gd name="T26" fmla="*/ 7 w 10"/>
                <a:gd name="T27" fmla="*/ 28 h 46"/>
                <a:gd name="T28" fmla="*/ 6 w 10"/>
                <a:gd name="T29" fmla="*/ 21 h 46"/>
                <a:gd name="T30" fmla="*/ 7 w 10"/>
                <a:gd name="T31" fmla="*/ 14 h 46"/>
                <a:gd name="T32" fmla="*/ 7 w 10"/>
                <a:gd name="T33" fmla="*/ 7 h 46"/>
                <a:gd name="T34" fmla="*/ 10 w 10"/>
                <a:gd name="T35" fmla="*/ 1 h 46"/>
                <a:gd name="T36" fmla="*/ 10 w 10"/>
                <a:gd name="T37" fmla="*/ 1 h 46"/>
                <a:gd name="T38" fmla="*/ 10 w 10"/>
                <a:gd name="T39" fmla="*/ 1 h 46"/>
                <a:gd name="T40" fmla="*/ 10 w 10"/>
                <a:gd name="T41" fmla="*/ 0 h 46"/>
                <a:gd name="T42" fmla="*/ 10 w 10"/>
                <a:gd name="T43" fmla="*/ 0 h 46"/>
                <a:gd name="T44" fmla="*/ 9 w 10"/>
                <a:gd name="T45" fmla="*/ 0 h 46"/>
                <a:gd name="T46" fmla="*/ 7 w 10"/>
                <a:gd name="T47" fmla="*/ 0 h 46"/>
                <a:gd name="T48" fmla="*/ 6 w 10"/>
                <a:gd name="T49" fmla="*/ 1 h 46"/>
                <a:gd name="T50" fmla="*/ 4 w 10"/>
                <a:gd name="T51" fmla="*/ 1 h 4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"/>
                <a:gd name="T79" fmla="*/ 0 h 46"/>
                <a:gd name="T80" fmla="*/ 10 w 10"/>
                <a:gd name="T81" fmla="*/ 46 h 4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" h="46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8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3" y="46"/>
                  </a:lnTo>
                  <a:lnTo>
                    <a:pt x="10" y="46"/>
                  </a:lnTo>
                  <a:lnTo>
                    <a:pt x="10" y="43"/>
                  </a:lnTo>
                  <a:lnTo>
                    <a:pt x="9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9" name="Freeform 40"/>
            <p:cNvSpPr>
              <a:spLocks/>
            </p:cNvSpPr>
            <p:nvPr/>
          </p:nvSpPr>
          <p:spPr bwMode="auto">
            <a:xfrm>
              <a:off x="1179" y="1643"/>
              <a:ext cx="7" cy="33"/>
            </a:xfrm>
            <a:custGeom>
              <a:avLst/>
              <a:gdLst>
                <a:gd name="T0" fmla="*/ 2 w 7"/>
                <a:gd name="T1" fmla="*/ 1 h 33"/>
                <a:gd name="T2" fmla="*/ 1 w 7"/>
                <a:gd name="T3" fmla="*/ 1 h 33"/>
                <a:gd name="T4" fmla="*/ 1 w 7"/>
                <a:gd name="T5" fmla="*/ 3 h 33"/>
                <a:gd name="T6" fmla="*/ 0 w 7"/>
                <a:gd name="T7" fmla="*/ 6 h 33"/>
                <a:gd name="T8" fmla="*/ 0 w 7"/>
                <a:gd name="T9" fmla="*/ 10 h 33"/>
                <a:gd name="T10" fmla="*/ 0 w 7"/>
                <a:gd name="T11" fmla="*/ 15 h 33"/>
                <a:gd name="T12" fmla="*/ 0 w 7"/>
                <a:gd name="T13" fmla="*/ 20 h 33"/>
                <a:gd name="T14" fmla="*/ 0 w 7"/>
                <a:gd name="T15" fmla="*/ 27 h 33"/>
                <a:gd name="T16" fmla="*/ 1 w 7"/>
                <a:gd name="T17" fmla="*/ 33 h 33"/>
                <a:gd name="T18" fmla="*/ 5 w 7"/>
                <a:gd name="T19" fmla="*/ 33 h 33"/>
                <a:gd name="T20" fmla="*/ 5 w 7"/>
                <a:gd name="T21" fmla="*/ 31 h 33"/>
                <a:gd name="T22" fmla="*/ 5 w 7"/>
                <a:gd name="T23" fmla="*/ 29 h 33"/>
                <a:gd name="T24" fmla="*/ 4 w 7"/>
                <a:gd name="T25" fmla="*/ 26 h 33"/>
                <a:gd name="T26" fmla="*/ 4 w 7"/>
                <a:gd name="T27" fmla="*/ 20 h 33"/>
                <a:gd name="T28" fmla="*/ 4 w 7"/>
                <a:gd name="T29" fmla="*/ 15 h 33"/>
                <a:gd name="T30" fmla="*/ 4 w 7"/>
                <a:gd name="T31" fmla="*/ 9 h 33"/>
                <a:gd name="T32" fmla="*/ 4 w 7"/>
                <a:gd name="T33" fmla="*/ 5 h 33"/>
                <a:gd name="T34" fmla="*/ 7 w 7"/>
                <a:gd name="T35" fmla="*/ 0 h 33"/>
                <a:gd name="T36" fmla="*/ 7 w 7"/>
                <a:gd name="T37" fmla="*/ 0 h 33"/>
                <a:gd name="T38" fmla="*/ 7 w 7"/>
                <a:gd name="T39" fmla="*/ 0 h 33"/>
                <a:gd name="T40" fmla="*/ 5 w 7"/>
                <a:gd name="T41" fmla="*/ 0 h 33"/>
                <a:gd name="T42" fmla="*/ 5 w 7"/>
                <a:gd name="T43" fmla="*/ 0 h 33"/>
                <a:gd name="T44" fmla="*/ 5 w 7"/>
                <a:gd name="T45" fmla="*/ 0 h 33"/>
                <a:gd name="T46" fmla="*/ 4 w 7"/>
                <a:gd name="T47" fmla="*/ 0 h 33"/>
                <a:gd name="T48" fmla="*/ 3 w 7"/>
                <a:gd name="T49" fmla="*/ 0 h 33"/>
                <a:gd name="T50" fmla="*/ 2 w 7"/>
                <a:gd name="T51" fmla="*/ 1 h 3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"/>
                <a:gd name="T79" fmla="*/ 0 h 33"/>
                <a:gd name="T80" fmla="*/ 7 w 7"/>
                <a:gd name="T81" fmla="*/ 33 h 3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" h="33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" y="33"/>
                  </a:lnTo>
                  <a:lnTo>
                    <a:pt x="5" y="33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4" y="26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9"/>
                  </a:lnTo>
                  <a:lnTo>
                    <a:pt x="4" y="5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0" name="Freeform 41"/>
            <p:cNvSpPr>
              <a:spLocks/>
            </p:cNvSpPr>
            <p:nvPr/>
          </p:nvSpPr>
          <p:spPr bwMode="auto">
            <a:xfrm>
              <a:off x="1274" y="1610"/>
              <a:ext cx="24" cy="90"/>
            </a:xfrm>
            <a:custGeom>
              <a:avLst/>
              <a:gdLst>
                <a:gd name="T0" fmla="*/ 24 w 24"/>
                <a:gd name="T1" fmla="*/ 1 h 90"/>
                <a:gd name="T2" fmla="*/ 22 w 24"/>
                <a:gd name="T3" fmla="*/ 1 h 90"/>
                <a:gd name="T4" fmla="*/ 21 w 24"/>
                <a:gd name="T5" fmla="*/ 4 h 90"/>
                <a:gd name="T6" fmla="*/ 19 w 24"/>
                <a:gd name="T7" fmla="*/ 8 h 90"/>
                <a:gd name="T8" fmla="*/ 17 w 24"/>
                <a:gd name="T9" fmla="*/ 17 h 90"/>
                <a:gd name="T10" fmla="*/ 15 w 24"/>
                <a:gd name="T11" fmla="*/ 28 h 90"/>
                <a:gd name="T12" fmla="*/ 14 w 24"/>
                <a:gd name="T13" fmla="*/ 43 h 90"/>
                <a:gd name="T14" fmla="*/ 15 w 24"/>
                <a:gd name="T15" fmla="*/ 64 h 90"/>
                <a:gd name="T16" fmla="*/ 18 w 24"/>
                <a:gd name="T17" fmla="*/ 90 h 90"/>
                <a:gd name="T18" fmla="*/ 5 w 24"/>
                <a:gd name="T19" fmla="*/ 90 h 90"/>
                <a:gd name="T20" fmla="*/ 4 w 24"/>
                <a:gd name="T21" fmla="*/ 88 h 90"/>
                <a:gd name="T22" fmla="*/ 3 w 24"/>
                <a:gd name="T23" fmla="*/ 81 h 90"/>
                <a:gd name="T24" fmla="*/ 1 w 24"/>
                <a:gd name="T25" fmla="*/ 69 h 90"/>
                <a:gd name="T26" fmla="*/ 0 w 24"/>
                <a:gd name="T27" fmla="*/ 56 h 90"/>
                <a:gd name="T28" fmla="*/ 0 w 24"/>
                <a:gd name="T29" fmla="*/ 41 h 90"/>
                <a:gd name="T30" fmla="*/ 1 w 24"/>
                <a:gd name="T31" fmla="*/ 27 h 90"/>
                <a:gd name="T32" fmla="*/ 4 w 24"/>
                <a:gd name="T33" fmla="*/ 13 h 90"/>
                <a:gd name="T34" fmla="*/ 7 w 24"/>
                <a:gd name="T35" fmla="*/ 0 h 90"/>
                <a:gd name="T36" fmla="*/ 24 w 24"/>
                <a:gd name="T37" fmla="*/ 1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90"/>
                <a:gd name="T59" fmla="*/ 24 w 24"/>
                <a:gd name="T60" fmla="*/ 90 h 9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90">
                  <a:moveTo>
                    <a:pt x="24" y="1"/>
                  </a:moveTo>
                  <a:lnTo>
                    <a:pt x="22" y="1"/>
                  </a:lnTo>
                  <a:lnTo>
                    <a:pt x="21" y="4"/>
                  </a:lnTo>
                  <a:lnTo>
                    <a:pt x="19" y="8"/>
                  </a:lnTo>
                  <a:lnTo>
                    <a:pt x="17" y="17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0"/>
                  </a:lnTo>
                  <a:lnTo>
                    <a:pt x="5" y="90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69"/>
                  </a:lnTo>
                  <a:lnTo>
                    <a:pt x="0" y="56"/>
                  </a:lnTo>
                  <a:lnTo>
                    <a:pt x="0" y="41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1" name="Freeform 42"/>
            <p:cNvSpPr>
              <a:spLocks/>
            </p:cNvSpPr>
            <p:nvPr/>
          </p:nvSpPr>
          <p:spPr bwMode="auto">
            <a:xfrm>
              <a:off x="1275" y="1617"/>
              <a:ext cx="19" cy="76"/>
            </a:xfrm>
            <a:custGeom>
              <a:avLst/>
              <a:gdLst>
                <a:gd name="T0" fmla="*/ 19 w 19"/>
                <a:gd name="T1" fmla="*/ 0 h 76"/>
                <a:gd name="T2" fmla="*/ 19 w 19"/>
                <a:gd name="T3" fmla="*/ 0 h 76"/>
                <a:gd name="T4" fmla="*/ 18 w 19"/>
                <a:gd name="T5" fmla="*/ 3 h 76"/>
                <a:gd name="T6" fmla="*/ 17 w 19"/>
                <a:gd name="T7" fmla="*/ 7 h 76"/>
                <a:gd name="T8" fmla="*/ 14 w 19"/>
                <a:gd name="T9" fmla="*/ 13 h 76"/>
                <a:gd name="T10" fmla="*/ 13 w 19"/>
                <a:gd name="T11" fmla="*/ 22 h 76"/>
                <a:gd name="T12" fmla="*/ 12 w 19"/>
                <a:gd name="T13" fmla="*/ 36 h 76"/>
                <a:gd name="T14" fmla="*/ 13 w 19"/>
                <a:gd name="T15" fmla="*/ 54 h 76"/>
                <a:gd name="T16" fmla="*/ 14 w 19"/>
                <a:gd name="T17" fmla="*/ 76 h 76"/>
                <a:gd name="T18" fmla="*/ 4 w 19"/>
                <a:gd name="T19" fmla="*/ 76 h 76"/>
                <a:gd name="T20" fmla="*/ 4 w 19"/>
                <a:gd name="T21" fmla="*/ 74 h 76"/>
                <a:gd name="T22" fmla="*/ 3 w 19"/>
                <a:gd name="T23" fmla="*/ 68 h 76"/>
                <a:gd name="T24" fmla="*/ 2 w 19"/>
                <a:gd name="T25" fmla="*/ 59 h 76"/>
                <a:gd name="T26" fmla="*/ 0 w 19"/>
                <a:gd name="T27" fmla="*/ 47 h 76"/>
                <a:gd name="T28" fmla="*/ 0 w 19"/>
                <a:gd name="T29" fmla="*/ 35 h 76"/>
                <a:gd name="T30" fmla="*/ 0 w 19"/>
                <a:gd name="T31" fmla="*/ 22 h 76"/>
                <a:gd name="T32" fmla="*/ 3 w 19"/>
                <a:gd name="T33" fmla="*/ 10 h 76"/>
                <a:gd name="T34" fmla="*/ 6 w 19"/>
                <a:gd name="T35" fmla="*/ 0 h 76"/>
                <a:gd name="T36" fmla="*/ 19 w 19"/>
                <a:gd name="T37" fmla="*/ 0 h 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76"/>
                <a:gd name="T59" fmla="*/ 19 w 19"/>
                <a:gd name="T60" fmla="*/ 76 h 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76">
                  <a:moveTo>
                    <a:pt x="19" y="0"/>
                  </a:moveTo>
                  <a:lnTo>
                    <a:pt x="19" y="0"/>
                  </a:lnTo>
                  <a:lnTo>
                    <a:pt x="18" y="3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2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6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3" y="68"/>
                  </a:lnTo>
                  <a:lnTo>
                    <a:pt x="2" y="59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10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2" name="Freeform 43"/>
            <p:cNvSpPr>
              <a:spLocks/>
            </p:cNvSpPr>
            <p:nvPr/>
          </p:nvSpPr>
          <p:spPr bwMode="auto">
            <a:xfrm>
              <a:off x="1277" y="1623"/>
              <a:ext cx="15" cy="63"/>
            </a:xfrm>
            <a:custGeom>
              <a:avLst/>
              <a:gdLst>
                <a:gd name="T0" fmla="*/ 15 w 15"/>
                <a:gd name="T1" fmla="*/ 0 h 63"/>
                <a:gd name="T2" fmla="*/ 15 w 15"/>
                <a:gd name="T3" fmla="*/ 1 h 63"/>
                <a:gd name="T4" fmla="*/ 14 w 15"/>
                <a:gd name="T5" fmla="*/ 2 h 63"/>
                <a:gd name="T6" fmla="*/ 12 w 15"/>
                <a:gd name="T7" fmla="*/ 6 h 63"/>
                <a:gd name="T8" fmla="*/ 11 w 15"/>
                <a:gd name="T9" fmla="*/ 12 h 63"/>
                <a:gd name="T10" fmla="*/ 10 w 15"/>
                <a:gd name="T11" fmla="*/ 19 h 63"/>
                <a:gd name="T12" fmla="*/ 9 w 15"/>
                <a:gd name="T13" fmla="*/ 30 h 63"/>
                <a:gd name="T14" fmla="*/ 10 w 15"/>
                <a:gd name="T15" fmla="*/ 44 h 63"/>
                <a:gd name="T16" fmla="*/ 11 w 15"/>
                <a:gd name="T17" fmla="*/ 63 h 63"/>
                <a:gd name="T18" fmla="*/ 2 w 15"/>
                <a:gd name="T19" fmla="*/ 63 h 63"/>
                <a:gd name="T20" fmla="*/ 2 w 15"/>
                <a:gd name="T21" fmla="*/ 62 h 63"/>
                <a:gd name="T22" fmla="*/ 1 w 15"/>
                <a:gd name="T23" fmla="*/ 56 h 63"/>
                <a:gd name="T24" fmla="*/ 0 w 15"/>
                <a:gd name="T25" fmla="*/ 49 h 63"/>
                <a:gd name="T26" fmla="*/ 0 w 15"/>
                <a:gd name="T27" fmla="*/ 40 h 63"/>
                <a:gd name="T28" fmla="*/ 0 w 15"/>
                <a:gd name="T29" fmla="*/ 29 h 63"/>
                <a:gd name="T30" fmla="*/ 0 w 15"/>
                <a:gd name="T31" fmla="*/ 19 h 63"/>
                <a:gd name="T32" fmla="*/ 1 w 15"/>
                <a:gd name="T33" fmla="*/ 8 h 63"/>
                <a:gd name="T34" fmla="*/ 4 w 15"/>
                <a:gd name="T35" fmla="*/ 0 h 63"/>
                <a:gd name="T36" fmla="*/ 15 w 15"/>
                <a:gd name="T37" fmla="*/ 0 h 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3"/>
                <a:gd name="T59" fmla="*/ 15 w 15"/>
                <a:gd name="T60" fmla="*/ 63 h 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3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19"/>
                  </a:lnTo>
                  <a:lnTo>
                    <a:pt x="9" y="30"/>
                  </a:lnTo>
                  <a:lnTo>
                    <a:pt x="10" y="44"/>
                  </a:lnTo>
                  <a:lnTo>
                    <a:pt x="11" y="63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1" y="56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3" name="Freeform 44"/>
            <p:cNvSpPr>
              <a:spLocks/>
            </p:cNvSpPr>
            <p:nvPr/>
          </p:nvSpPr>
          <p:spPr bwMode="auto">
            <a:xfrm>
              <a:off x="1277" y="1629"/>
              <a:ext cx="12" cy="50"/>
            </a:xfrm>
            <a:custGeom>
              <a:avLst/>
              <a:gdLst>
                <a:gd name="T0" fmla="*/ 12 w 12"/>
                <a:gd name="T1" fmla="*/ 1 h 50"/>
                <a:gd name="T2" fmla="*/ 12 w 12"/>
                <a:gd name="T3" fmla="*/ 1 h 50"/>
                <a:gd name="T4" fmla="*/ 11 w 12"/>
                <a:gd name="T5" fmla="*/ 2 h 50"/>
                <a:gd name="T6" fmla="*/ 10 w 12"/>
                <a:gd name="T7" fmla="*/ 5 h 50"/>
                <a:gd name="T8" fmla="*/ 9 w 12"/>
                <a:gd name="T9" fmla="*/ 9 h 50"/>
                <a:gd name="T10" fmla="*/ 9 w 12"/>
                <a:gd name="T11" fmla="*/ 15 h 50"/>
                <a:gd name="T12" fmla="*/ 8 w 12"/>
                <a:gd name="T13" fmla="*/ 24 h 50"/>
                <a:gd name="T14" fmla="*/ 8 w 12"/>
                <a:gd name="T15" fmla="*/ 36 h 50"/>
                <a:gd name="T16" fmla="*/ 9 w 12"/>
                <a:gd name="T17" fmla="*/ 50 h 50"/>
                <a:gd name="T18" fmla="*/ 2 w 12"/>
                <a:gd name="T19" fmla="*/ 50 h 50"/>
                <a:gd name="T20" fmla="*/ 2 w 12"/>
                <a:gd name="T21" fmla="*/ 49 h 50"/>
                <a:gd name="T22" fmla="*/ 2 w 12"/>
                <a:gd name="T23" fmla="*/ 45 h 50"/>
                <a:gd name="T24" fmla="*/ 1 w 12"/>
                <a:gd name="T25" fmla="*/ 38 h 50"/>
                <a:gd name="T26" fmla="*/ 1 w 12"/>
                <a:gd name="T27" fmla="*/ 31 h 50"/>
                <a:gd name="T28" fmla="*/ 0 w 12"/>
                <a:gd name="T29" fmla="*/ 23 h 50"/>
                <a:gd name="T30" fmla="*/ 1 w 12"/>
                <a:gd name="T31" fmla="*/ 15 h 50"/>
                <a:gd name="T32" fmla="*/ 2 w 12"/>
                <a:gd name="T33" fmla="*/ 7 h 50"/>
                <a:gd name="T34" fmla="*/ 4 w 12"/>
                <a:gd name="T35" fmla="*/ 0 h 50"/>
                <a:gd name="T36" fmla="*/ 12 w 12"/>
                <a:gd name="T37" fmla="*/ 1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"/>
                <a:gd name="T58" fmla="*/ 0 h 50"/>
                <a:gd name="T59" fmla="*/ 12 w 12"/>
                <a:gd name="T60" fmla="*/ 50 h 5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" h="50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9" y="9"/>
                  </a:lnTo>
                  <a:lnTo>
                    <a:pt x="9" y="15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4" name="Freeform 45"/>
            <p:cNvSpPr>
              <a:spLocks/>
            </p:cNvSpPr>
            <p:nvPr/>
          </p:nvSpPr>
          <p:spPr bwMode="auto">
            <a:xfrm>
              <a:off x="1278" y="1636"/>
              <a:ext cx="9" cy="36"/>
            </a:xfrm>
            <a:custGeom>
              <a:avLst/>
              <a:gdLst>
                <a:gd name="T0" fmla="*/ 9 w 9"/>
                <a:gd name="T1" fmla="*/ 0 h 36"/>
                <a:gd name="T2" fmla="*/ 9 w 9"/>
                <a:gd name="T3" fmla="*/ 0 h 36"/>
                <a:gd name="T4" fmla="*/ 8 w 9"/>
                <a:gd name="T5" fmla="*/ 1 h 36"/>
                <a:gd name="T6" fmla="*/ 8 w 9"/>
                <a:gd name="T7" fmla="*/ 3 h 36"/>
                <a:gd name="T8" fmla="*/ 7 w 9"/>
                <a:gd name="T9" fmla="*/ 6 h 36"/>
                <a:gd name="T10" fmla="*/ 6 w 9"/>
                <a:gd name="T11" fmla="*/ 10 h 36"/>
                <a:gd name="T12" fmla="*/ 6 w 9"/>
                <a:gd name="T13" fmla="*/ 17 h 36"/>
                <a:gd name="T14" fmla="*/ 6 w 9"/>
                <a:gd name="T15" fmla="*/ 26 h 36"/>
                <a:gd name="T16" fmla="*/ 7 w 9"/>
                <a:gd name="T17" fmla="*/ 36 h 36"/>
                <a:gd name="T18" fmla="*/ 2 w 9"/>
                <a:gd name="T19" fmla="*/ 36 h 36"/>
                <a:gd name="T20" fmla="*/ 1 w 9"/>
                <a:gd name="T21" fmla="*/ 36 h 36"/>
                <a:gd name="T22" fmla="*/ 1 w 9"/>
                <a:gd name="T23" fmla="*/ 33 h 36"/>
                <a:gd name="T24" fmla="*/ 1 w 9"/>
                <a:gd name="T25" fmla="*/ 28 h 36"/>
                <a:gd name="T26" fmla="*/ 0 w 9"/>
                <a:gd name="T27" fmla="*/ 22 h 36"/>
                <a:gd name="T28" fmla="*/ 0 w 9"/>
                <a:gd name="T29" fmla="*/ 16 h 36"/>
                <a:gd name="T30" fmla="*/ 0 w 9"/>
                <a:gd name="T31" fmla="*/ 10 h 36"/>
                <a:gd name="T32" fmla="*/ 1 w 9"/>
                <a:gd name="T33" fmla="*/ 5 h 36"/>
                <a:gd name="T34" fmla="*/ 3 w 9"/>
                <a:gd name="T35" fmla="*/ 0 h 36"/>
                <a:gd name="T36" fmla="*/ 9 w 9"/>
                <a:gd name="T37" fmla="*/ 0 h 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36"/>
                <a:gd name="T59" fmla="*/ 9 w 9"/>
                <a:gd name="T60" fmla="*/ 36 h 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36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6"/>
                  </a:lnTo>
                  <a:lnTo>
                    <a:pt x="7" y="36"/>
                  </a:lnTo>
                  <a:lnTo>
                    <a:pt x="2" y="36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5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5" name="Rectangle 46"/>
            <p:cNvSpPr>
              <a:spLocks noChangeArrowheads="1"/>
            </p:cNvSpPr>
            <p:nvPr/>
          </p:nvSpPr>
          <p:spPr bwMode="auto">
            <a:xfrm>
              <a:off x="1155" y="1627"/>
              <a:ext cx="4" cy="1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28726" name="Freeform 47"/>
            <p:cNvSpPr>
              <a:spLocks/>
            </p:cNvSpPr>
            <p:nvPr/>
          </p:nvSpPr>
          <p:spPr bwMode="auto">
            <a:xfrm>
              <a:off x="1197" y="1624"/>
              <a:ext cx="46" cy="55"/>
            </a:xfrm>
            <a:custGeom>
              <a:avLst/>
              <a:gdLst>
                <a:gd name="T0" fmla="*/ 4 w 46"/>
                <a:gd name="T1" fmla="*/ 6 h 55"/>
                <a:gd name="T2" fmla="*/ 4 w 46"/>
                <a:gd name="T3" fmla="*/ 7 h 55"/>
                <a:gd name="T4" fmla="*/ 3 w 46"/>
                <a:gd name="T5" fmla="*/ 10 h 55"/>
                <a:gd name="T6" fmla="*/ 1 w 46"/>
                <a:gd name="T7" fmla="*/ 14 h 55"/>
                <a:gd name="T8" fmla="*/ 0 w 46"/>
                <a:gd name="T9" fmla="*/ 20 h 55"/>
                <a:gd name="T10" fmla="*/ 0 w 46"/>
                <a:gd name="T11" fmla="*/ 28 h 55"/>
                <a:gd name="T12" fmla="*/ 0 w 46"/>
                <a:gd name="T13" fmla="*/ 36 h 55"/>
                <a:gd name="T14" fmla="*/ 0 w 46"/>
                <a:gd name="T15" fmla="*/ 46 h 55"/>
                <a:gd name="T16" fmla="*/ 3 w 46"/>
                <a:gd name="T17" fmla="*/ 55 h 55"/>
                <a:gd name="T18" fmla="*/ 3 w 46"/>
                <a:gd name="T19" fmla="*/ 54 h 55"/>
                <a:gd name="T20" fmla="*/ 3 w 46"/>
                <a:gd name="T21" fmla="*/ 53 h 55"/>
                <a:gd name="T22" fmla="*/ 3 w 46"/>
                <a:gd name="T23" fmla="*/ 52 h 55"/>
                <a:gd name="T24" fmla="*/ 3 w 46"/>
                <a:gd name="T25" fmla="*/ 49 h 55"/>
                <a:gd name="T26" fmla="*/ 3 w 46"/>
                <a:gd name="T27" fmla="*/ 46 h 55"/>
                <a:gd name="T28" fmla="*/ 4 w 46"/>
                <a:gd name="T29" fmla="*/ 42 h 55"/>
                <a:gd name="T30" fmla="*/ 4 w 46"/>
                <a:gd name="T31" fmla="*/ 39 h 55"/>
                <a:gd name="T32" fmla="*/ 5 w 46"/>
                <a:gd name="T33" fmla="*/ 35 h 55"/>
                <a:gd name="T34" fmla="*/ 6 w 46"/>
                <a:gd name="T35" fmla="*/ 32 h 55"/>
                <a:gd name="T36" fmla="*/ 7 w 46"/>
                <a:gd name="T37" fmla="*/ 28 h 55"/>
                <a:gd name="T38" fmla="*/ 8 w 46"/>
                <a:gd name="T39" fmla="*/ 25 h 55"/>
                <a:gd name="T40" fmla="*/ 11 w 46"/>
                <a:gd name="T41" fmla="*/ 21 h 55"/>
                <a:gd name="T42" fmla="*/ 14 w 46"/>
                <a:gd name="T43" fmla="*/ 19 h 55"/>
                <a:gd name="T44" fmla="*/ 17 w 46"/>
                <a:gd name="T45" fmla="*/ 17 h 55"/>
                <a:gd name="T46" fmla="*/ 21 w 46"/>
                <a:gd name="T47" fmla="*/ 14 h 55"/>
                <a:gd name="T48" fmla="*/ 26 w 46"/>
                <a:gd name="T49" fmla="*/ 14 h 55"/>
                <a:gd name="T50" fmla="*/ 26 w 46"/>
                <a:gd name="T51" fmla="*/ 13 h 55"/>
                <a:gd name="T52" fmla="*/ 26 w 46"/>
                <a:gd name="T53" fmla="*/ 13 h 55"/>
                <a:gd name="T54" fmla="*/ 28 w 46"/>
                <a:gd name="T55" fmla="*/ 12 h 55"/>
                <a:gd name="T56" fmla="*/ 29 w 46"/>
                <a:gd name="T57" fmla="*/ 11 h 55"/>
                <a:gd name="T58" fmla="*/ 33 w 46"/>
                <a:gd name="T59" fmla="*/ 10 h 55"/>
                <a:gd name="T60" fmla="*/ 36 w 46"/>
                <a:gd name="T61" fmla="*/ 7 h 55"/>
                <a:gd name="T62" fmla="*/ 41 w 46"/>
                <a:gd name="T63" fmla="*/ 5 h 55"/>
                <a:gd name="T64" fmla="*/ 46 w 46"/>
                <a:gd name="T65" fmla="*/ 3 h 55"/>
                <a:gd name="T66" fmla="*/ 46 w 46"/>
                <a:gd name="T67" fmla="*/ 3 h 55"/>
                <a:gd name="T68" fmla="*/ 45 w 46"/>
                <a:gd name="T69" fmla="*/ 3 h 55"/>
                <a:gd name="T70" fmla="*/ 43 w 46"/>
                <a:gd name="T71" fmla="*/ 3 h 55"/>
                <a:gd name="T72" fmla="*/ 42 w 46"/>
                <a:gd name="T73" fmla="*/ 1 h 55"/>
                <a:gd name="T74" fmla="*/ 40 w 46"/>
                <a:gd name="T75" fmla="*/ 1 h 55"/>
                <a:gd name="T76" fmla="*/ 38 w 46"/>
                <a:gd name="T77" fmla="*/ 1 h 55"/>
                <a:gd name="T78" fmla="*/ 35 w 46"/>
                <a:gd name="T79" fmla="*/ 1 h 55"/>
                <a:gd name="T80" fmla="*/ 32 w 46"/>
                <a:gd name="T81" fmla="*/ 0 h 55"/>
                <a:gd name="T82" fmla="*/ 28 w 46"/>
                <a:gd name="T83" fmla="*/ 0 h 55"/>
                <a:gd name="T84" fmla="*/ 26 w 46"/>
                <a:gd name="T85" fmla="*/ 0 h 55"/>
                <a:gd name="T86" fmla="*/ 22 w 46"/>
                <a:gd name="T87" fmla="*/ 1 h 55"/>
                <a:gd name="T88" fmla="*/ 19 w 46"/>
                <a:gd name="T89" fmla="*/ 1 h 55"/>
                <a:gd name="T90" fmla="*/ 14 w 46"/>
                <a:gd name="T91" fmla="*/ 1 h 55"/>
                <a:gd name="T92" fmla="*/ 11 w 46"/>
                <a:gd name="T93" fmla="*/ 3 h 55"/>
                <a:gd name="T94" fmla="*/ 7 w 46"/>
                <a:gd name="T95" fmla="*/ 4 h 55"/>
                <a:gd name="T96" fmla="*/ 4 w 46"/>
                <a:gd name="T97" fmla="*/ 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6"/>
                <a:gd name="T148" fmla="*/ 0 h 55"/>
                <a:gd name="T149" fmla="*/ 46 w 46"/>
                <a:gd name="T150" fmla="*/ 55 h 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10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3"/>
                  </a:lnTo>
                  <a:lnTo>
                    <a:pt x="3" y="52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2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7"/>
                  </a:lnTo>
                  <a:lnTo>
                    <a:pt x="21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10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1"/>
                  </a:lnTo>
                  <a:lnTo>
                    <a:pt x="11" y="3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7" name="Freeform 48"/>
            <p:cNvSpPr>
              <a:spLocks/>
            </p:cNvSpPr>
            <p:nvPr/>
          </p:nvSpPr>
          <p:spPr bwMode="auto">
            <a:xfrm>
              <a:off x="1133" y="1665"/>
              <a:ext cx="37" cy="9"/>
            </a:xfrm>
            <a:custGeom>
              <a:avLst/>
              <a:gdLst>
                <a:gd name="T0" fmla="*/ 0 w 37"/>
                <a:gd name="T1" fmla="*/ 6 h 9"/>
                <a:gd name="T2" fmla="*/ 0 w 37"/>
                <a:gd name="T3" fmla="*/ 6 h 9"/>
                <a:gd name="T4" fmla="*/ 0 w 37"/>
                <a:gd name="T5" fmla="*/ 6 h 9"/>
                <a:gd name="T6" fmla="*/ 1 w 37"/>
                <a:gd name="T7" fmla="*/ 5 h 9"/>
                <a:gd name="T8" fmla="*/ 1 w 37"/>
                <a:gd name="T9" fmla="*/ 5 h 9"/>
                <a:gd name="T10" fmla="*/ 2 w 37"/>
                <a:gd name="T11" fmla="*/ 4 h 9"/>
                <a:gd name="T12" fmla="*/ 4 w 37"/>
                <a:gd name="T13" fmla="*/ 2 h 9"/>
                <a:gd name="T14" fmla="*/ 5 w 37"/>
                <a:gd name="T15" fmla="*/ 2 h 9"/>
                <a:gd name="T16" fmla="*/ 7 w 37"/>
                <a:gd name="T17" fmla="*/ 1 h 9"/>
                <a:gd name="T18" fmla="*/ 9 w 37"/>
                <a:gd name="T19" fmla="*/ 0 h 9"/>
                <a:gd name="T20" fmla="*/ 12 w 37"/>
                <a:gd name="T21" fmla="*/ 0 h 9"/>
                <a:gd name="T22" fmla="*/ 15 w 37"/>
                <a:gd name="T23" fmla="*/ 0 h 9"/>
                <a:gd name="T24" fmla="*/ 19 w 37"/>
                <a:gd name="T25" fmla="*/ 0 h 9"/>
                <a:gd name="T26" fmla="*/ 22 w 37"/>
                <a:gd name="T27" fmla="*/ 0 h 9"/>
                <a:gd name="T28" fmla="*/ 27 w 37"/>
                <a:gd name="T29" fmla="*/ 1 h 9"/>
                <a:gd name="T30" fmla="*/ 32 w 37"/>
                <a:gd name="T31" fmla="*/ 1 h 9"/>
                <a:gd name="T32" fmla="*/ 37 w 37"/>
                <a:gd name="T33" fmla="*/ 4 h 9"/>
                <a:gd name="T34" fmla="*/ 37 w 37"/>
                <a:gd name="T35" fmla="*/ 6 h 9"/>
                <a:gd name="T36" fmla="*/ 36 w 37"/>
                <a:gd name="T37" fmla="*/ 6 h 9"/>
                <a:gd name="T38" fmla="*/ 36 w 37"/>
                <a:gd name="T39" fmla="*/ 5 h 9"/>
                <a:gd name="T40" fmla="*/ 34 w 37"/>
                <a:gd name="T41" fmla="*/ 5 h 9"/>
                <a:gd name="T42" fmla="*/ 33 w 37"/>
                <a:gd name="T43" fmla="*/ 5 h 9"/>
                <a:gd name="T44" fmla="*/ 30 w 37"/>
                <a:gd name="T45" fmla="*/ 4 h 9"/>
                <a:gd name="T46" fmla="*/ 28 w 37"/>
                <a:gd name="T47" fmla="*/ 4 h 9"/>
                <a:gd name="T48" fmla="*/ 25 w 37"/>
                <a:gd name="T49" fmla="*/ 2 h 9"/>
                <a:gd name="T50" fmla="*/ 22 w 37"/>
                <a:gd name="T51" fmla="*/ 2 h 9"/>
                <a:gd name="T52" fmla="*/ 19 w 37"/>
                <a:gd name="T53" fmla="*/ 2 h 9"/>
                <a:gd name="T54" fmla="*/ 15 w 37"/>
                <a:gd name="T55" fmla="*/ 2 h 9"/>
                <a:gd name="T56" fmla="*/ 13 w 37"/>
                <a:gd name="T57" fmla="*/ 2 h 9"/>
                <a:gd name="T58" fmla="*/ 9 w 37"/>
                <a:gd name="T59" fmla="*/ 4 h 9"/>
                <a:gd name="T60" fmla="*/ 7 w 37"/>
                <a:gd name="T61" fmla="*/ 5 h 9"/>
                <a:gd name="T62" fmla="*/ 5 w 37"/>
                <a:gd name="T63" fmla="*/ 6 h 9"/>
                <a:gd name="T64" fmla="*/ 2 w 37"/>
                <a:gd name="T65" fmla="*/ 7 h 9"/>
                <a:gd name="T66" fmla="*/ 0 w 37"/>
                <a:gd name="T67" fmla="*/ 9 h 9"/>
                <a:gd name="T68" fmla="*/ 0 w 37"/>
                <a:gd name="T69" fmla="*/ 6 h 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9"/>
                <a:gd name="T107" fmla="*/ 37 w 37"/>
                <a:gd name="T108" fmla="*/ 9 h 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9">
                  <a:moveTo>
                    <a:pt x="0" y="6"/>
                  </a:moveTo>
                  <a:lnTo>
                    <a:pt x="0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2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1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8" name="Freeform 49"/>
            <p:cNvSpPr>
              <a:spLocks/>
            </p:cNvSpPr>
            <p:nvPr/>
          </p:nvSpPr>
          <p:spPr bwMode="auto">
            <a:xfrm>
              <a:off x="1133" y="1641"/>
              <a:ext cx="37" cy="10"/>
            </a:xfrm>
            <a:custGeom>
              <a:avLst/>
              <a:gdLst>
                <a:gd name="T0" fmla="*/ 0 w 37"/>
                <a:gd name="T1" fmla="*/ 5 h 10"/>
                <a:gd name="T2" fmla="*/ 0 w 37"/>
                <a:gd name="T3" fmla="*/ 5 h 10"/>
                <a:gd name="T4" fmla="*/ 0 w 37"/>
                <a:gd name="T5" fmla="*/ 5 h 10"/>
                <a:gd name="T6" fmla="*/ 1 w 37"/>
                <a:gd name="T7" fmla="*/ 5 h 10"/>
                <a:gd name="T8" fmla="*/ 1 w 37"/>
                <a:gd name="T9" fmla="*/ 4 h 10"/>
                <a:gd name="T10" fmla="*/ 2 w 37"/>
                <a:gd name="T11" fmla="*/ 3 h 10"/>
                <a:gd name="T12" fmla="*/ 4 w 37"/>
                <a:gd name="T13" fmla="*/ 3 h 10"/>
                <a:gd name="T14" fmla="*/ 5 w 37"/>
                <a:gd name="T15" fmla="*/ 2 h 10"/>
                <a:gd name="T16" fmla="*/ 7 w 37"/>
                <a:gd name="T17" fmla="*/ 1 h 10"/>
                <a:gd name="T18" fmla="*/ 9 w 37"/>
                <a:gd name="T19" fmla="*/ 1 h 10"/>
                <a:gd name="T20" fmla="*/ 12 w 37"/>
                <a:gd name="T21" fmla="*/ 0 h 10"/>
                <a:gd name="T22" fmla="*/ 15 w 37"/>
                <a:gd name="T23" fmla="*/ 0 h 10"/>
                <a:gd name="T24" fmla="*/ 19 w 37"/>
                <a:gd name="T25" fmla="*/ 0 h 10"/>
                <a:gd name="T26" fmla="*/ 22 w 37"/>
                <a:gd name="T27" fmla="*/ 0 h 10"/>
                <a:gd name="T28" fmla="*/ 27 w 37"/>
                <a:gd name="T29" fmla="*/ 1 h 10"/>
                <a:gd name="T30" fmla="*/ 32 w 37"/>
                <a:gd name="T31" fmla="*/ 2 h 10"/>
                <a:gd name="T32" fmla="*/ 37 w 37"/>
                <a:gd name="T33" fmla="*/ 3 h 10"/>
                <a:gd name="T34" fmla="*/ 37 w 37"/>
                <a:gd name="T35" fmla="*/ 5 h 10"/>
                <a:gd name="T36" fmla="*/ 36 w 37"/>
                <a:gd name="T37" fmla="*/ 5 h 10"/>
                <a:gd name="T38" fmla="*/ 36 w 37"/>
                <a:gd name="T39" fmla="*/ 4 h 10"/>
                <a:gd name="T40" fmla="*/ 34 w 37"/>
                <a:gd name="T41" fmla="*/ 4 h 10"/>
                <a:gd name="T42" fmla="*/ 33 w 37"/>
                <a:gd name="T43" fmla="*/ 4 h 10"/>
                <a:gd name="T44" fmla="*/ 30 w 37"/>
                <a:gd name="T45" fmla="*/ 3 h 10"/>
                <a:gd name="T46" fmla="*/ 28 w 37"/>
                <a:gd name="T47" fmla="*/ 3 h 10"/>
                <a:gd name="T48" fmla="*/ 25 w 37"/>
                <a:gd name="T49" fmla="*/ 3 h 10"/>
                <a:gd name="T50" fmla="*/ 22 w 37"/>
                <a:gd name="T51" fmla="*/ 2 h 10"/>
                <a:gd name="T52" fmla="*/ 19 w 37"/>
                <a:gd name="T53" fmla="*/ 2 h 10"/>
                <a:gd name="T54" fmla="*/ 15 w 37"/>
                <a:gd name="T55" fmla="*/ 2 h 10"/>
                <a:gd name="T56" fmla="*/ 13 w 37"/>
                <a:gd name="T57" fmla="*/ 2 h 10"/>
                <a:gd name="T58" fmla="*/ 9 w 37"/>
                <a:gd name="T59" fmla="*/ 3 h 10"/>
                <a:gd name="T60" fmla="*/ 7 w 37"/>
                <a:gd name="T61" fmla="*/ 4 h 10"/>
                <a:gd name="T62" fmla="*/ 5 w 37"/>
                <a:gd name="T63" fmla="*/ 5 h 10"/>
                <a:gd name="T64" fmla="*/ 2 w 37"/>
                <a:gd name="T65" fmla="*/ 8 h 10"/>
                <a:gd name="T66" fmla="*/ 0 w 37"/>
                <a:gd name="T67" fmla="*/ 10 h 10"/>
                <a:gd name="T68" fmla="*/ 0 w 37"/>
                <a:gd name="T69" fmla="*/ 5 h 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0"/>
                <a:gd name="T107" fmla="*/ 37 w 37"/>
                <a:gd name="T108" fmla="*/ 10 h 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0">
                  <a:moveTo>
                    <a:pt x="0" y="5"/>
                  </a:move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2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6" y="5"/>
                  </a:lnTo>
                  <a:lnTo>
                    <a:pt x="36" y="4"/>
                  </a:lnTo>
                  <a:lnTo>
                    <a:pt x="34" y="4"/>
                  </a:lnTo>
                  <a:lnTo>
                    <a:pt x="33" y="4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5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9" name="Freeform 50"/>
            <p:cNvSpPr>
              <a:spLocks/>
            </p:cNvSpPr>
            <p:nvPr/>
          </p:nvSpPr>
          <p:spPr bwMode="auto">
            <a:xfrm>
              <a:off x="1168" y="1629"/>
              <a:ext cx="61" cy="112"/>
            </a:xfrm>
            <a:custGeom>
              <a:avLst/>
              <a:gdLst>
                <a:gd name="T0" fmla="*/ 0 w 61"/>
                <a:gd name="T1" fmla="*/ 0 h 112"/>
                <a:gd name="T2" fmla="*/ 0 w 61"/>
                <a:gd name="T3" fmla="*/ 109 h 112"/>
                <a:gd name="T4" fmla="*/ 19 w 61"/>
                <a:gd name="T5" fmla="*/ 112 h 112"/>
                <a:gd name="T6" fmla="*/ 18 w 61"/>
                <a:gd name="T7" fmla="*/ 98 h 112"/>
                <a:gd name="T8" fmla="*/ 61 w 61"/>
                <a:gd name="T9" fmla="*/ 104 h 112"/>
                <a:gd name="T10" fmla="*/ 61 w 61"/>
                <a:gd name="T11" fmla="*/ 98 h 112"/>
                <a:gd name="T12" fmla="*/ 30 w 61"/>
                <a:gd name="T13" fmla="*/ 95 h 112"/>
                <a:gd name="T14" fmla="*/ 29 w 61"/>
                <a:gd name="T15" fmla="*/ 82 h 112"/>
                <a:gd name="T16" fmla="*/ 9 w 61"/>
                <a:gd name="T17" fmla="*/ 82 h 112"/>
                <a:gd name="T18" fmla="*/ 8 w 61"/>
                <a:gd name="T19" fmla="*/ 81 h 112"/>
                <a:gd name="T20" fmla="*/ 7 w 61"/>
                <a:gd name="T21" fmla="*/ 76 h 112"/>
                <a:gd name="T22" fmla="*/ 6 w 61"/>
                <a:gd name="T23" fmla="*/ 69 h 112"/>
                <a:gd name="T24" fmla="*/ 4 w 61"/>
                <a:gd name="T25" fmla="*/ 58 h 112"/>
                <a:gd name="T26" fmla="*/ 2 w 61"/>
                <a:gd name="T27" fmla="*/ 47 h 112"/>
                <a:gd name="T28" fmla="*/ 1 w 61"/>
                <a:gd name="T29" fmla="*/ 34 h 112"/>
                <a:gd name="T30" fmla="*/ 2 w 61"/>
                <a:gd name="T31" fmla="*/ 19 h 112"/>
                <a:gd name="T32" fmla="*/ 6 w 61"/>
                <a:gd name="T33" fmla="*/ 3 h 112"/>
                <a:gd name="T34" fmla="*/ 0 w 61"/>
                <a:gd name="T35" fmla="*/ 0 h 1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1"/>
                <a:gd name="T55" fmla="*/ 0 h 112"/>
                <a:gd name="T56" fmla="*/ 61 w 61"/>
                <a:gd name="T57" fmla="*/ 112 h 11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1" h="112">
                  <a:moveTo>
                    <a:pt x="0" y="0"/>
                  </a:moveTo>
                  <a:lnTo>
                    <a:pt x="0" y="109"/>
                  </a:lnTo>
                  <a:lnTo>
                    <a:pt x="19" y="112"/>
                  </a:lnTo>
                  <a:lnTo>
                    <a:pt x="18" y="98"/>
                  </a:lnTo>
                  <a:lnTo>
                    <a:pt x="61" y="104"/>
                  </a:lnTo>
                  <a:lnTo>
                    <a:pt x="61" y="98"/>
                  </a:lnTo>
                  <a:lnTo>
                    <a:pt x="30" y="95"/>
                  </a:lnTo>
                  <a:lnTo>
                    <a:pt x="29" y="82"/>
                  </a:lnTo>
                  <a:lnTo>
                    <a:pt x="9" y="82"/>
                  </a:lnTo>
                  <a:lnTo>
                    <a:pt x="8" y="81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8"/>
                  </a:lnTo>
                  <a:lnTo>
                    <a:pt x="2" y="47"/>
                  </a:lnTo>
                  <a:lnTo>
                    <a:pt x="1" y="34"/>
                  </a:lnTo>
                  <a:lnTo>
                    <a:pt x="2" y="19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0" name="Freeform 51"/>
            <p:cNvSpPr>
              <a:spLocks/>
            </p:cNvSpPr>
            <p:nvPr/>
          </p:nvSpPr>
          <p:spPr bwMode="auto">
            <a:xfrm>
              <a:off x="1198" y="1603"/>
              <a:ext cx="79" cy="15"/>
            </a:xfrm>
            <a:custGeom>
              <a:avLst/>
              <a:gdLst>
                <a:gd name="T0" fmla="*/ 0 w 79"/>
                <a:gd name="T1" fmla="*/ 15 h 15"/>
                <a:gd name="T2" fmla="*/ 0 w 79"/>
                <a:gd name="T3" fmla="*/ 15 h 15"/>
                <a:gd name="T4" fmla="*/ 3 w 79"/>
                <a:gd name="T5" fmla="*/ 14 h 15"/>
                <a:gd name="T6" fmla="*/ 4 w 79"/>
                <a:gd name="T7" fmla="*/ 14 h 15"/>
                <a:gd name="T8" fmla="*/ 7 w 79"/>
                <a:gd name="T9" fmla="*/ 13 h 15"/>
                <a:gd name="T10" fmla="*/ 11 w 79"/>
                <a:gd name="T11" fmla="*/ 12 h 15"/>
                <a:gd name="T12" fmla="*/ 14 w 79"/>
                <a:gd name="T13" fmla="*/ 11 h 15"/>
                <a:gd name="T14" fmla="*/ 19 w 79"/>
                <a:gd name="T15" fmla="*/ 10 h 15"/>
                <a:gd name="T16" fmla="*/ 24 w 79"/>
                <a:gd name="T17" fmla="*/ 8 h 15"/>
                <a:gd name="T18" fmla="*/ 30 w 79"/>
                <a:gd name="T19" fmla="*/ 8 h 15"/>
                <a:gd name="T20" fmla="*/ 35 w 79"/>
                <a:gd name="T21" fmla="*/ 7 h 15"/>
                <a:gd name="T22" fmla="*/ 42 w 79"/>
                <a:gd name="T23" fmla="*/ 7 h 15"/>
                <a:gd name="T24" fmla="*/ 48 w 79"/>
                <a:gd name="T25" fmla="*/ 6 h 15"/>
                <a:gd name="T26" fmla="*/ 55 w 79"/>
                <a:gd name="T27" fmla="*/ 7 h 15"/>
                <a:gd name="T28" fmla="*/ 62 w 79"/>
                <a:gd name="T29" fmla="*/ 7 h 15"/>
                <a:gd name="T30" fmla="*/ 69 w 79"/>
                <a:gd name="T31" fmla="*/ 8 h 15"/>
                <a:gd name="T32" fmla="*/ 76 w 79"/>
                <a:gd name="T33" fmla="*/ 10 h 15"/>
                <a:gd name="T34" fmla="*/ 79 w 79"/>
                <a:gd name="T35" fmla="*/ 0 h 15"/>
                <a:gd name="T36" fmla="*/ 79 w 79"/>
                <a:gd name="T37" fmla="*/ 0 h 15"/>
                <a:gd name="T38" fmla="*/ 76 w 79"/>
                <a:gd name="T39" fmla="*/ 0 h 15"/>
                <a:gd name="T40" fmla="*/ 74 w 79"/>
                <a:gd name="T41" fmla="*/ 0 h 15"/>
                <a:gd name="T42" fmla="*/ 70 w 79"/>
                <a:gd name="T43" fmla="*/ 0 h 15"/>
                <a:gd name="T44" fmla="*/ 66 w 79"/>
                <a:gd name="T45" fmla="*/ 0 h 15"/>
                <a:gd name="T46" fmla="*/ 61 w 79"/>
                <a:gd name="T47" fmla="*/ 0 h 15"/>
                <a:gd name="T48" fmla="*/ 56 w 79"/>
                <a:gd name="T49" fmla="*/ 0 h 15"/>
                <a:gd name="T50" fmla="*/ 51 w 79"/>
                <a:gd name="T51" fmla="*/ 1 h 15"/>
                <a:gd name="T52" fmla="*/ 44 w 79"/>
                <a:gd name="T53" fmla="*/ 1 h 15"/>
                <a:gd name="T54" fmla="*/ 38 w 79"/>
                <a:gd name="T55" fmla="*/ 1 h 15"/>
                <a:gd name="T56" fmla="*/ 31 w 79"/>
                <a:gd name="T57" fmla="*/ 3 h 15"/>
                <a:gd name="T58" fmla="*/ 25 w 79"/>
                <a:gd name="T59" fmla="*/ 4 h 15"/>
                <a:gd name="T60" fmla="*/ 18 w 79"/>
                <a:gd name="T61" fmla="*/ 5 h 15"/>
                <a:gd name="T62" fmla="*/ 12 w 79"/>
                <a:gd name="T63" fmla="*/ 6 h 15"/>
                <a:gd name="T64" fmla="*/ 6 w 79"/>
                <a:gd name="T65" fmla="*/ 7 h 15"/>
                <a:gd name="T66" fmla="*/ 0 w 79"/>
                <a:gd name="T67" fmla="*/ 8 h 15"/>
                <a:gd name="T68" fmla="*/ 0 w 79"/>
                <a:gd name="T69" fmla="*/ 15 h 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"/>
                <a:gd name="T106" fmla="*/ 0 h 15"/>
                <a:gd name="T107" fmla="*/ 79 w 79"/>
                <a:gd name="T108" fmla="*/ 15 h 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9" y="10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10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3"/>
                  </a:lnTo>
                  <a:lnTo>
                    <a:pt x="25" y="4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1" name="Freeform 52"/>
            <p:cNvSpPr>
              <a:spLocks/>
            </p:cNvSpPr>
            <p:nvPr/>
          </p:nvSpPr>
          <p:spPr bwMode="auto">
            <a:xfrm>
              <a:off x="1153" y="1743"/>
              <a:ext cx="132" cy="45"/>
            </a:xfrm>
            <a:custGeom>
              <a:avLst/>
              <a:gdLst>
                <a:gd name="T0" fmla="*/ 55 w 132"/>
                <a:gd name="T1" fmla="*/ 44 h 45"/>
                <a:gd name="T2" fmla="*/ 56 w 132"/>
                <a:gd name="T3" fmla="*/ 44 h 45"/>
                <a:gd name="T4" fmla="*/ 56 w 132"/>
                <a:gd name="T5" fmla="*/ 42 h 45"/>
                <a:gd name="T6" fmla="*/ 57 w 132"/>
                <a:gd name="T7" fmla="*/ 42 h 45"/>
                <a:gd name="T8" fmla="*/ 59 w 132"/>
                <a:gd name="T9" fmla="*/ 41 h 45"/>
                <a:gd name="T10" fmla="*/ 61 w 132"/>
                <a:gd name="T11" fmla="*/ 41 h 45"/>
                <a:gd name="T12" fmla="*/ 63 w 132"/>
                <a:gd name="T13" fmla="*/ 40 h 45"/>
                <a:gd name="T14" fmla="*/ 65 w 132"/>
                <a:gd name="T15" fmla="*/ 39 h 45"/>
                <a:gd name="T16" fmla="*/ 68 w 132"/>
                <a:gd name="T17" fmla="*/ 38 h 45"/>
                <a:gd name="T18" fmla="*/ 71 w 132"/>
                <a:gd name="T19" fmla="*/ 37 h 45"/>
                <a:gd name="T20" fmla="*/ 73 w 132"/>
                <a:gd name="T21" fmla="*/ 34 h 45"/>
                <a:gd name="T22" fmla="*/ 76 w 132"/>
                <a:gd name="T23" fmla="*/ 33 h 45"/>
                <a:gd name="T24" fmla="*/ 78 w 132"/>
                <a:gd name="T25" fmla="*/ 32 h 45"/>
                <a:gd name="T26" fmla="*/ 80 w 132"/>
                <a:gd name="T27" fmla="*/ 30 h 45"/>
                <a:gd name="T28" fmla="*/ 82 w 132"/>
                <a:gd name="T29" fmla="*/ 28 h 45"/>
                <a:gd name="T30" fmla="*/ 84 w 132"/>
                <a:gd name="T31" fmla="*/ 26 h 45"/>
                <a:gd name="T32" fmla="*/ 85 w 132"/>
                <a:gd name="T33" fmla="*/ 24 h 45"/>
                <a:gd name="T34" fmla="*/ 0 w 132"/>
                <a:gd name="T35" fmla="*/ 3 h 45"/>
                <a:gd name="T36" fmla="*/ 6 w 132"/>
                <a:gd name="T37" fmla="*/ 0 h 45"/>
                <a:gd name="T38" fmla="*/ 132 w 132"/>
                <a:gd name="T39" fmla="*/ 32 h 45"/>
                <a:gd name="T40" fmla="*/ 126 w 132"/>
                <a:gd name="T41" fmla="*/ 34 h 45"/>
                <a:gd name="T42" fmla="*/ 90 w 132"/>
                <a:gd name="T43" fmla="*/ 25 h 45"/>
                <a:gd name="T44" fmla="*/ 90 w 132"/>
                <a:gd name="T45" fmla="*/ 25 h 45"/>
                <a:gd name="T46" fmla="*/ 90 w 132"/>
                <a:gd name="T47" fmla="*/ 26 h 45"/>
                <a:gd name="T48" fmla="*/ 89 w 132"/>
                <a:gd name="T49" fmla="*/ 26 h 45"/>
                <a:gd name="T50" fmla="*/ 89 w 132"/>
                <a:gd name="T51" fmla="*/ 27 h 45"/>
                <a:gd name="T52" fmla="*/ 87 w 132"/>
                <a:gd name="T53" fmla="*/ 28 h 45"/>
                <a:gd name="T54" fmla="*/ 86 w 132"/>
                <a:gd name="T55" fmla="*/ 30 h 45"/>
                <a:gd name="T56" fmla="*/ 85 w 132"/>
                <a:gd name="T57" fmla="*/ 31 h 45"/>
                <a:gd name="T58" fmla="*/ 83 w 132"/>
                <a:gd name="T59" fmla="*/ 32 h 45"/>
                <a:gd name="T60" fmla="*/ 80 w 132"/>
                <a:gd name="T61" fmla="*/ 33 h 45"/>
                <a:gd name="T62" fmla="*/ 78 w 132"/>
                <a:gd name="T63" fmla="*/ 35 h 45"/>
                <a:gd name="T64" fmla="*/ 76 w 132"/>
                <a:gd name="T65" fmla="*/ 37 h 45"/>
                <a:gd name="T66" fmla="*/ 72 w 132"/>
                <a:gd name="T67" fmla="*/ 38 h 45"/>
                <a:gd name="T68" fmla="*/ 70 w 132"/>
                <a:gd name="T69" fmla="*/ 40 h 45"/>
                <a:gd name="T70" fmla="*/ 65 w 132"/>
                <a:gd name="T71" fmla="*/ 41 h 45"/>
                <a:gd name="T72" fmla="*/ 62 w 132"/>
                <a:gd name="T73" fmla="*/ 44 h 45"/>
                <a:gd name="T74" fmla="*/ 57 w 132"/>
                <a:gd name="T75" fmla="*/ 45 h 45"/>
                <a:gd name="T76" fmla="*/ 55 w 132"/>
                <a:gd name="T77" fmla="*/ 44 h 4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2"/>
                <a:gd name="T118" fmla="*/ 0 h 45"/>
                <a:gd name="T119" fmla="*/ 132 w 132"/>
                <a:gd name="T120" fmla="*/ 45 h 4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2" h="45">
                  <a:moveTo>
                    <a:pt x="55" y="44"/>
                  </a:moveTo>
                  <a:lnTo>
                    <a:pt x="56" y="44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7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5"/>
                  </a:lnTo>
                  <a:lnTo>
                    <a:pt x="76" y="37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4"/>
                  </a:lnTo>
                  <a:lnTo>
                    <a:pt x="57" y="45"/>
                  </a:lnTo>
                  <a:lnTo>
                    <a:pt x="55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2" name="Freeform 53"/>
            <p:cNvSpPr>
              <a:spLocks/>
            </p:cNvSpPr>
            <p:nvPr/>
          </p:nvSpPr>
          <p:spPr bwMode="auto">
            <a:xfrm>
              <a:off x="1125" y="1755"/>
              <a:ext cx="135" cy="40"/>
            </a:xfrm>
            <a:custGeom>
              <a:avLst/>
              <a:gdLst>
                <a:gd name="T0" fmla="*/ 0 w 135"/>
                <a:gd name="T1" fmla="*/ 0 h 40"/>
                <a:gd name="T2" fmla="*/ 132 w 135"/>
                <a:gd name="T3" fmla="*/ 40 h 40"/>
                <a:gd name="T4" fmla="*/ 135 w 135"/>
                <a:gd name="T5" fmla="*/ 40 h 40"/>
                <a:gd name="T6" fmla="*/ 5 w 135"/>
                <a:gd name="T7" fmla="*/ 0 h 40"/>
                <a:gd name="T8" fmla="*/ 0 w 13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40"/>
                <a:gd name="T17" fmla="*/ 135 w 13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3" name="Freeform 54"/>
            <p:cNvSpPr>
              <a:spLocks/>
            </p:cNvSpPr>
            <p:nvPr/>
          </p:nvSpPr>
          <p:spPr bwMode="auto">
            <a:xfrm>
              <a:off x="1148" y="1750"/>
              <a:ext cx="132" cy="35"/>
            </a:xfrm>
            <a:custGeom>
              <a:avLst/>
              <a:gdLst>
                <a:gd name="T0" fmla="*/ 0 w 132"/>
                <a:gd name="T1" fmla="*/ 0 h 35"/>
                <a:gd name="T2" fmla="*/ 130 w 132"/>
                <a:gd name="T3" fmla="*/ 35 h 35"/>
                <a:gd name="T4" fmla="*/ 132 w 132"/>
                <a:gd name="T5" fmla="*/ 35 h 35"/>
                <a:gd name="T6" fmla="*/ 4 w 132"/>
                <a:gd name="T7" fmla="*/ 0 h 35"/>
                <a:gd name="T8" fmla="*/ 0 w 132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5"/>
                <a:gd name="T17" fmla="*/ 132 w 1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5">
                  <a:moveTo>
                    <a:pt x="0" y="0"/>
                  </a:moveTo>
                  <a:lnTo>
                    <a:pt x="130" y="35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4" name="Freeform 55"/>
            <p:cNvSpPr>
              <a:spLocks/>
            </p:cNvSpPr>
            <p:nvPr/>
          </p:nvSpPr>
          <p:spPr bwMode="auto">
            <a:xfrm>
              <a:off x="1138" y="1752"/>
              <a:ext cx="133" cy="38"/>
            </a:xfrm>
            <a:custGeom>
              <a:avLst/>
              <a:gdLst>
                <a:gd name="T0" fmla="*/ 0 w 133"/>
                <a:gd name="T1" fmla="*/ 0 h 38"/>
                <a:gd name="T2" fmla="*/ 130 w 133"/>
                <a:gd name="T3" fmla="*/ 38 h 38"/>
                <a:gd name="T4" fmla="*/ 133 w 133"/>
                <a:gd name="T5" fmla="*/ 38 h 38"/>
                <a:gd name="T6" fmla="*/ 3 w 133"/>
                <a:gd name="T7" fmla="*/ 0 h 38"/>
                <a:gd name="T8" fmla="*/ 0 w 1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38"/>
                <a:gd name="T17" fmla="*/ 133 w 1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38">
                  <a:moveTo>
                    <a:pt x="0" y="0"/>
                  </a:moveTo>
                  <a:lnTo>
                    <a:pt x="130" y="38"/>
                  </a:lnTo>
                  <a:lnTo>
                    <a:pt x="133" y="38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5" name="Freeform 56"/>
            <p:cNvSpPr>
              <a:spLocks/>
            </p:cNvSpPr>
            <p:nvPr/>
          </p:nvSpPr>
          <p:spPr bwMode="auto">
            <a:xfrm>
              <a:off x="1623" y="1435"/>
              <a:ext cx="326" cy="65"/>
            </a:xfrm>
            <a:custGeom>
              <a:avLst/>
              <a:gdLst>
                <a:gd name="T0" fmla="*/ 146 w 326"/>
                <a:gd name="T1" fmla="*/ 0 h 65"/>
                <a:gd name="T2" fmla="*/ 115 w 326"/>
                <a:gd name="T3" fmla="*/ 1 h 65"/>
                <a:gd name="T4" fmla="*/ 85 w 326"/>
                <a:gd name="T5" fmla="*/ 3 h 65"/>
                <a:gd name="T6" fmla="*/ 60 w 326"/>
                <a:gd name="T7" fmla="*/ 7 h 65"/>
                <a:gd name="T8" fmla="*/ 38 w 326"/>
                <a:gd name="T9" fmla="*/ 12 h 65"/>
                <a:gd name="T10" fmla="*/ 28 w 326"/>
                <a:gd name="T11" fmla="*/ 14 h 65"/>
                <a:gd name="T12" fmla="*/ 20 w 326"/>
                <a:gd name="T13" fmla="*/ 17 h 65"/>
                <a:gd name="T14" fmla="*/ 13 w 326"/>
                <a:gd name="T15" fmla="*/ 20 h 65"/>
                <a:gd name="T16" fmla="*/ 7 w 326"/>
                <a:gd name="T17" fmla="*/ 23 h 65"/>
                <a:gd name="T18" fmla="*/ 4 w 326"/>
                <a:gd name="T19" fmla="*/ 26 h 65"/>
                <a:gd name="T20" fmla="*/ 0 w 326"/>
                <a:gd name="T21" fmla="*/ 29 h 65"/>
                <a:gd name="T22" fmla="*/ 0 w 326"/>
                <a:gd name="T23" fmla="*/ 33 h 65"/>
                <a:gd name="T24" fmla="*/ 0 w 326"/>
                <a:gd name="T25" fmla="*/ 36 h 65"/>
                <a:gd name="T26" fmla="*/ 4 w 326"/>
                <a:gd name="T27" fmla="*/ 40 h 65"/>
                <a:gd name="T28" fmla="*/ 7 w 326"/>
                <a:gd name="T29" fmla="*/ 43 h 65"/>
                <a:gd name="T30" fmla="*/ 13 w 326"/>
                <a:gd name="T31" fmla="*/ 46 h 65"/>
                <a:gd name="T32" fmla="*/ 20 w 326"/>
                <a:gd name="T33" fmla="*/ 49 h 65"/>
                <a:gd name="T34" fmla="*/ 28 w 326"/>
                <a:gd name="T35" fmla="*/ 51 h 65"/>
                <a:gd name="T36" fmla="*/ 38 w 326"/>
                <a:gd name="T37" fmla="*/ 54 h 65"/>
                <a:gd name="T38" fmla="*/ 60 w 326"/>
                <a:gd name="T39" fmla="*/ 58 h 65"/>
                <a:gd name="T40" fmla="*/ 85 w 326"/>
                <a:gd name="T41" fmla="*/ 62 h 65"/>
                <a:gd name="T42" fmla="*/ 115 w 326"/>
                <a:gd name="T43" fmla="*/ 64 h 65"/>
                <a:gd name="T44" fmla="*/ 146 w 326"/>
                <a:gd name="T45" fmla="*/ 65 h 65"/>
                <a:gd name="T46" fmla="*/ 180 w 326"/>
                <a:gd name="T47" fmla="*/ 65 h 65"/>
                <a:gd name="T48" fmla="*/ 211 w 326"/>
                <a:gd name="T49" fmla="*/ 64 h 65"/>
                <a:gd name="T50" fmla="*/ 241 w 326"/>
                <a:gd name="T51" fmla="*/ 62 h 65"/>
                <a:gd name="T52" fmla="*/ 266 w 326"/>
                <a:gd name="T53" fmla="*/ 58 h 65"/>
                <a:gd name="T54" fmla="*/ 288 w 326"/>
                <a:gd name="T55" fmla="*/ 54 h 65"/>
                <a:gd name="T56" fmla="*/ 298 w 326"/>
                <a:gd name="T57" fmla="*/ 51 h 65"/>
                <a:gd name="T58" fmla="*/ 306 w 326"/>
                <a:gd name="T59" fmla="*/ 49 h 65"/>
                <a:gd name="T60" fmla="*/ 313 w 326"/>
                <a:gd name="T61" fmla="*/ 46 h 65"/>
                <a:gd name="T62" fmla="*/ 319 w 326"/>
                <a:gd name="T63" fmla="*/ 43 h 65"/>
                <a:gd name="T64" fmla="*/ 322 w 326"/>
                <a:gd name="T65" fmla="*/ 40 h 65"/>
                <a:gd name="T66" fmla="*/ 325 w 326"/>
                <a:gd name="T67" fmla="*/ 36 h 65"/>
                <a:gd name="T68" fmla="*/ 326 w 326"/>
                <a:gd name="T69" fmla="*/ 33 h 65"/>
                <a:gd name="T70" fmla="*/ 325 w 326"/>
                <a:gd name="T71" fmla="*/ 29 h 65"/>
                <a:gd name="T72" fmla="*/ 322 w 326"/>
                <a:gd name="T73" fmla="*/ 26 h 65"/>
                <a:gd name="T74" fmla="*/ 319 w 326"/>
                <a:gd name="T75" fmla="*/ 23 h 65"/>
                <a:gd name="T76" fmla="*/ 313 w 326"/>
                <a:gd name="T77" fmla="*/ 20 h 65"/>
                <a:gd name="T78" fmla="*/ 306 w 326"/>
                <a:gd name="T79" fmla="*/ 17 h 65"/>
                <a:gd name="T80" fmla="*/ 298 w 326"/>
                <a:gd name="T81" fmla="*/ 14 h 65"/>
                <a:gd name="T82" fmla="*/ 288 w 326"/>
                <a:gd name="T83" fmla="*/ 12 h 65"/>
                <a:gd name="T84" fmla="*/ 266 w 326"/>
                <a:gd name="T85" fmla="*/ 7 h 65"/>
                <a:gd name="T86" fmla="*/ 241 w 326"/>
                <a:gd name="T87" fmla="*/ 3 h 65"/>
                <a:gd name="T88" fmla="*/ 211 w 326"/>
                <a:gd name="T89" fmla="*/ 1 h 65"/>
                <a:gd name="T90" fmla="*/ 180 w 326"/>
                <a:gd name="T91" fmla="*/ 0 h 6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6"/>
                <a:gd name="T139" fmla="*/ 0 h 65"/>
                <a:gd name="T140" fmla="*/ 326 w 326"/>
                <a:gd name="T141" fmla="*/ 65 h 6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6" h="65">
                  <a:moveTo>
                    <a:pt x="162" y="0"/>
                  </a:moveTo>
                  <a:lnTo>
                    <a:pt x="146" y="0"/>
                  </a:lnTo>
                  <a:lnTo>
                    <a:pt x="130" y="0"/>
                  </a:lnTo>
                  <a:lnTo>
                    <a:pt x="115" y="1"/>
                  </a:lnTo>
                  <a:lnTo>
                    <a:pt x="99" y="2"/>
                  </a:lnTo>
                  <a:lnTo>
                    <a:pt x="85" y="3"/>
                  </a:lnTo>
                  <a:lnTo>
                    <a:pt x="71" y="6"/>
                  </a:lnTo>
                  <a:lnTo>
                    <a:pt x="60" y="7"/>
                  </a:lnTo>
                  <a:lnTo>
                    <a:pt x="48" y="9"/>
                  </a:lnTo>
                  <a:lnTo>
                    <a:pt x="38" y="12"/>
                  </a:lnTo>
                  <a:lnTo>
                    <a:pt x="32" y="13"/>
                  </a:lnTo>
                  <a:lnTo>
                    <a:pt x="28" y="14"/>
                  </a:lnTo>
                  <a:lnTo>
                    <a:pt x="24" y="15"/>
                  </a:lnTo>
                  <a:lnTo>
                    <a:pt x="20" y="17"/>
                  </a:lnTo>
                  <a:lnTo>
                    <a:pt x="15" y="19"/>
                  </a:lnTo>
                  <a:lnTo>
                    <a:pt x="13" y="20"/>
                  </a:lnTo>
                  <a:lnTo>
                    <a:pt x="10" y="21"/>
                  </a:lnTo>
                  <a:lnTo>
                    <a:pt x="7" y="23"/>
                  </a:lnTo>
                  <a:lnTo>
                    <a:pt x="5" y="24"/>
                  </a:lnTo>
                  <a:lnTo>
                    <a:pt x="4" y="26"/>
                  </a:lnTo>
                  <a:lnTo>
                    <a:pt x="1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7"/>
                  </a:lnTo>
                  <a:lnTo>
                    <a:pt x="4" y="40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0" y="44"/>
                  </a:lnTo>
                  <a:lnTo>
                    <a:pt x="13" y="46"/>
                  </a:lnTo>
                  <a:lnTo>
                    <a:pt x="15" y="47"/>
                  </a:lnTo>
                  <a:lnTo>
                    <a:pt x="20" y="49"/>
                  </a:lnTo>
                  <a:lnTo>
                    <a:pt x="24" y="50"/>
                  </a:lnTo>
                  <a:lnTo>
                    <a:pt x="28" y="51"/>
                  </a:lnTo>
                  <a:lnTo>
                    <a:pt x="32" y="53"/>
                  </a:lnTo>
                  <a:lnTo>
                    <a:pt x="38" y="54"/>
                  </a:lnTo>
                  <a:lnTo>
                    <a:pt x="48" y="56"/>
                  </a:lnTo>
                  <a:lnTo>
                    <a:pt x="60" y="58"/>
                  </a:lnTo>
                  <a:lnTo>
                    <a:pt x="71" y="61"/>
                  </a:lnTo>
                  <a:lnTo>
                    <a:pt x="85" y="62"/>
                  </a:lnTo>
                  <a:lnTo>
                    <a:pt x="99" y="63"/>
                  </a:lnTo>
                  <a:lnTo>
                    <a:pt x="115" y="64"/>
                  </a:lnTo>
                  <a:lnTo>
                    <a:pt x="130" y="65"/>
                  </a:lnTo>
                  <a:lnTo>
                    <a:pt x="146" y="65"/>
                  </a:lnTo>
                  <a:lnTo>
                    <a:pt x="162" y="65"/>
                  </a:lnTo>
                  <a:lnTo>
                    <a:pt x="180" y="65"/>
                  </a:lnTo>
                  <a:lnTo>
                    <a:pt x="195" y="65"/>
                  </a:lnTo>
                  <a:lnTo>
                    <a:pt x="211" y="64"/>
                  </a:lnTo>
                  <a:lnTo>
                    <a:pt x="227" y="63"/>
                  </a:lnTo>
                  <a:lnTo>
                    <a:pt x="241" y="62"/>
                  </a:lnTo>
                  <a:lnTo>
                    <a:pt x="253" y="61"/>
                  </a:lnTo>
                  <a:lnTo>
                    <a:pt x="266" y="58"/>
                  </a:lnTo>
                  <a:lnTo>
                    <a:pt x="278" y="56"/>
                  </a:lnTo>
                  <a:lnTo>
                    <a:pt x="288" y="54"/>
                  </a:lnTo>
                  <a:lnTo>
                    <a:pt x="293" y="53"/>
                  </a:lnTo>
                  <a:lnTo>
                    <a:pt x="298" y="51"/>
                  </a:lnTo>
                  <a:lnTo>
                    <a:pt x="302" y="50"/>
                  </a:lnTo>
                  <a:lnTo>
                    <a:pt x="306" y="49"/>
                  </a:lnTo>
                  <a:lnTo>
                    <a:pt x="309" y="47"/>
                  </a:lnTo>
                  <a:lnTo>
                    <a:pt x="313" y="46"/>
                  </a:lnTo>
                  <a:lnTo>
                    <a:pt x="315" y="44"/>
                  </a:lnTo>
                  <a:lnTo>
                    <a:pt x="319" y="43"/>
                  </a:lnTo>
                  <a:lnTo>
                    <a:pt x="321" y="41"/>
                  </a:lnTo>
                  <a:lnTo>
                    <a:pt x="322" y="40"/>
                  </a:lnTo>
                  <a:lnTo>
                    <a:pt x="324" y="37"/>
                  </a:lnTo>
                  <a:lnTo>
                    <a:pt x="325" y="36"/>
                  </a:lnTo>
                  <a:lnTo>
                    <a:pt x="326" y="35"/>
                  </a:lnTo>
                  <a:lnTo>
                    <a:pt x="326" y="33"/>
                  </a:lnTo>
                  <a:lnTo>
                    <a:pt x="326" y="31"/>
                  </a:lnTo>
                  <a:lnTo>
                    <a:pt x="325" y="29"/>
                  </a:lnTo>
                  <a:lnTo>
                    <a:pt x="324" y="28"/>
                  </a:lnTo>
                  <a:lnTo>
                    <a:pt x="322" y="26"/>
                  </a:lnTo>
                  <a:lnTo>
                    <a:pt x="321" y="24"/>
                  </a:lnTo>
                  <a:lnTo>
                    <a:pt x="319" y="23"/>
                  </a:lnTo>
                  <a:lnTo>
                    <a:pt x="315" y="21"/>
                  </a:lnTo>
                  <a:lnTo>
                    <a:pt x="313" y="20"/>
                  </a:lnTo>
                  <a:lnTo>
                    <a:pt x="309" y="19"/>
                  </a:lnTo>
                  <a:lnTo>
                    <a:pt x="306" y="17"/>
                  </a:lnTo>
                  <a:lnTo>
                    <a:pt x="302" y="15"/>
                  </a:lnTo>
                  <a:lnTo>
                    <a:pt x="298" y="14"/>
                  </a:lnTo>
                  <a:lnTo>
                    <a:pt x="293" y="13"/>
                  </a:lnTo>
                  <a:lnTo>
                    <a:pt x="288" y="12"/>
                  </a:lnTo>
                  <a:lnTo>
                    <a:pt x="278" y="9"/>
                  </a:lnTo>
                  <a:lnTo>
                    <a:pt x="266" y="7"/>
                  </a:lnTo>
                  <a:lnTo>
                    <a:pt x="253" y="6"/>
                  </a:lnTo>
                  <a:lnTo>
                    <a:pt x="241" y="3"/>
                  </a:lnTo>
                  <a:lnTo>
                    <a:pt x="227" y="2"/>
                  </a:lnTo>
                  <a:lnTo>
                    <a:pt x="211" y="1"/>
                  </a:lnTo>
                  <a:lnTo>
                    <a:pt x="195" y="0"/>
                  </a:lnTo>
                  <a:lnTo>
                    <a:pt x="180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6" name="Freeform 57"/>
            <p:cNvSpPr>
              <a:spLocks/>
            </p:cNvSpPr>
            <p:nvPr/>
          </p:nvSpPr>
          <p:spPr bwMode="auto">
            <a:xfrm>
              <a:off x="1623" y="1435"/>
              <a:ext cx="326" cy="65"/>
            </a:xfrm>
            <a:custGeom>
              <a:avLst/>
              <a:gdLst>
                <a:gd name="T0" fmla="*/ 146 w 326"/>
                <a:gd name="T1" fmla="*/ 0 h 65"/>
                <a:gd name="T2" fmla="*/ 115 w 326"/>
                <a:gd name="T3" fmla="*/ 1 h 65"/>
                <a:gd name="T4" fmla="*/ 85 w 326"/>
                <a:gd name="T5" fmla="*/ 3 h 65"/>
                <a:gd name="T6" fmla="*/ 60 w 326"/>
                <a:gd name="T7" fmla="*/ 7 h 65"/>
                <a:gd name="T8" fmla="*/ 38 w 326"/>
                <a:gd name="T9" fmla="*/ 12 h 65"/>
                <a:gd name="T10" fmla="*/ 28 w 326"/>
                <a:gd name="T11" fmla="*/ 14 h 65"/>
                <a:gd name="T12" fmla="*/ 20 w 326"/>
                <a:gd name="T13" fmla="*/ 17 h 65"/>
                <a:gd name="T14" fmla="*/ 13 w 326"/>
                <a:gd name="T15" fmla="*/ 20 h 65"/>
                <a:gd name="T16" fmla="*/ 7 w 326"/>
                <a:gd name="T17" fmla="*/ 23 h 65"/>
                <a:gd name="T18" fmla="*/ 4 w 326"/>
                <a:gd name="T19" fmla="*/ 26 h 65"/>
                <a:gd name="T20" fmla="*/ 0 w 326"/>
                <a:gd name="T21" fmla="*/ 29 h 65"/>
                <a:gd name="T22" fmla="*/ 0 w 326"/>
                <a:gd name="T23" fmla="*/ 33 h 65"/>
                <a:gd name="T24" fmla="*/ 0 w 326"/>
                <a:gd name="T25" fmla="*/ 36 h 65"/>
                <a:gd name="T26" fmla="*/ 4 w 326"/>
                <a:gd name="T27" fmla="*/ 40 h 65"/>
                <a:gd name="T28" fmla="*/ 7 w 326"/>
                <a:gd name="T29" fmla="*/ 43 h 65"/>
                <a:gd name="T30" fmla="*/ 13 w 326"/>
                <a:gd name="T31" fmla="*/ 46 h 65"/>
                <a:gd name="T32" fmla="*/ 20 w 326"/>
                <a:gd name="T33" fmla="*/ 49 h 65"/>
                <a:gd name="T34" fmla="*/ 28 w 326"/>
                <a:gd name="T35" fmla="*/ 51 h 65"/>
                <a:gd name="T36" fmla="*/ 38 w 326"/>
                <a:gd name="T37" fmla="*/ 54 h 65"/>
                <a:gd name="T38" fmla="*/ 60 w 326"/>
                <a:gd name="T39" fmla="*/ 58 h 65"/>
                <a:gd name="T40" fmla="*/ 85 w 326"/>
                <a:gd name="T41" fmla="*/ 62 h 65"/>
                <a:gd name="T42" fmla="*/ 115 w 326"/>
                <a:gd name="T43" fmla="*/ 64 h 65"/>
                <a:gd name="T44" fmla="*/ 146 w 326"/>
                <a:gd name="T45" fmla="*/ 65 h 65"/>
                <a:gd name="T46" fmla="*/ 180 w 326"/>
                <a:gd name="T47" fmla="*/ 65 h 65"/>
                <a:gd name="T48" fmla="*/ 211 w 326"/>
                <a:gd name="T49" fmla="*/ 64 h 65"/>
                <a:gd name="T50" fmla="*/ 241 w 326"/>
                <a:gd name="T51" fmla="*/ 62 h 65"/>
                <a:gd name="T52" fmla="*/ 266 w 326"/>
                <a:gd name="T53" fmla="*/ 58 h 65"/>
                <a:gd name="T54" fmla="*/ 288 w 326"/>
                <a:gd name="T55" fmla="*/ 54 h 65"/>
                <a:gd name="T56" fmla="*/ 298 w 326"/>
                <a:gd name="T57" fmla="*/ 51 h 65"/>
                <a:gd name="T58" fmla="*/ 306 w 326"/>
                <a:gd name="T59" fmla="*/ 49 h 65"/>
                <a:gd name="T60" fmla="*/ 313 w 326"/>
                <a:gd name="T61" fmla="*/ 46 h 65"/>
                <a:gd name="T62" fmla="*/ 319 w 326"/>
                <a:gd name="T63" fmla="*/ 43 h 65"/>
                <a:gd name="T64" fmla="*/ 322 w 326"/>
                <a:gd name="T65" fmla="*/ 40 h 65"/>
                <a:gd name="T66" fmla="*/ 325 w 326"/>
                <a:gd name="T67" fmla="*/ 36 h 65"/>
                <a:gd name="T68" fmla="*/ 326 w 326"/>
                <a:gd name="T69" fmla="*/ 33 h 65"/>
                <a:gd name="T70" fmla="*/ 325 w 326"/>
                <a:gd name="T71" fmla="*/ 29 h 65"/>
                <a:gd name="T72" fmla="*/ 322 w 326"/>
                <a:gd name="T73" fmla="*/ 26 h 65"/>
                <a:gd name="T74" fmla="*/ 319 w 326"/>
                <a:gd name="T75" fmla="*/ 23 h 65"/>
                <a:gd name="T76" fmla="*/ 313 w 326"/>
                <a:gd name="T77" fmla="*/ 20 h 65"/>
                <a:gd name="T78" fmla="*/ 306 w 326"/>
                <a:gd name="T79" fmla="*/ 17 h 65"/>
                <a:gd name="T80" fmla="*/ 298 w 326"/>
                <a:gd name="T81" fmla="*/ 14 h 65"/>
                <a:gd name="T82" fmla="*/ 288 w 326"/>
                <a:gd name="T83" fmla="*/ 12 h 65"/>
                <a:gd name="T84" fmla="*/ 266 w 326"/>
                <a:gd name="T85" fmla="*/ 7 h 65"/>
                <a:gd name="T86" fmla="*/ 241 w 326"/>
                <a:gd name="T87" fmla="*/ 3 h 65"/>
                <a:gd name="T88" fmla="*/ 211 w 326"/>
                <a:gd name="T89" fmla="*/ 1 h 65"/>
                <a:gd name="T90" fmla="*/ 180 w 326"/>
                <a:gd name="T91" fmla="*/ 0 h 6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6"/>
                <a:gd name="T139" fmla="*/ 0 h 65"/>
                <a:gd name="T140" fmla="*/ 326 w 326"/>
                <a:gd name="T141" fmla="*/ 65 h 6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6" h="65">
                  <a:moveTo>
                    <a:pt x="162" y="0"/>
                  </a:moveTo>
                  <a:lnTo>
                    <a:pt x="146" y="0"/>
                  </a:lnTo>
                  <a:lnTo>
                    <a:pt x="130" y="0"/>
                  </a:lnTo>
                  <a:lnTo>
                    <a:pt x="115" y="1"/>
                  </a:lnTo>
                  <a:lnTo>
                    <a:pt x="99" y="2"/>
                  </a:lnTo>
                  <a:lnTo>
                    <a:pt x="85" y="3"/>
                  </a:lnTo>
                  <a:lnTo>
                    <a:pt x="71" y="6"/>
                  </a:lnTo>
                  <a:lnTo>
                    <a:pt x="60" y="7"/>
                  </a:lnTo>
                  <a:lnTo>
                    <a:pt x="48" y="9"/>
                  </a:lnTo>
                  <a:lnTo>
                    <a:pt x="38" y="12"/>
                  </a:lnTo>
                  <a:lnTo>
                    <a:pt x="32" y="13"/>
                  </a:lnTo>
                  <a:lnTo>
                    <a:pt x="28" y="14"/>
                  </a:lnTo>
                  <a:lnTo>
                    <a:pt x="24" y="15"/>
                  </a:lnTo>
                  <a:lnTo>
                    <a:pt x="20" y="17"/>
                  </a:lnTo>
                  <a:lnTo>
                    <a:pt x="15" y="19"/>
                  </a:lnTo>
                  <a:lnTo>
                    <a:pt x="13" y="20"/>
                  </a:lnTo>
                  <a:lnTo>
                    <a:pt x="10" y="21"/>
                  </a:lnTo>
                  <a:lnTo>
                    <a:pt x="7" y="23"/>
                  </a:lnTo>
                  <a:lnTo>
                    <a:pt x="5" y="24"/>
                  </a:lnTo>
                  <a:lnTo>
                    <a:pt x="4" y="26"/>
                  </a:lnTo>
                  <a:lnTo>
                    <a:pt x="1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7"/>
                  </a:lnTo>
                  <a:lnTo>
                    <a:pt x="4" y="40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0" y="44"/>
                  </a:lnTo>
                  <a:lnTo>
                    <a:pt x="13" y="46"/>
                  </a:lnTo>
                  <a:lnTo>
                    <a:pt x="15" y="47"/>
                  </a:lnTo>
                  <a:lnTo>
                    <a:pt x="20" y="49"/>
                  </a:lnTo>
                  <a:lnTo>
                    <a:pt x="24" y="50"/>
                  </a:lnTo>
                  <a:lnTo>
                    <a:pt x="28" y="51"/>
                  </a:lnTo>
                  <a:lnTo>
                    <a:pt x="32" y="53"/>
                  </a:lnTo>
                  <a:lnTo>
                    <a:pt x="38" y="54"/>
                  </a:lnTo>
                  <a:lnTo>
                    <a:pt x="48" y="56"/>
                  </a:lnTo>
                  <a:lnTo>
                    <a:pt x="60" y="58"/>
                  </a:lnTo>
                  <a:lnTo>
                    <a:pt x="71" y="61"/>
                  </a:lnTo>
                  <a:lnTo>
                    <a:pt x="85" y="62"/>
                  </a:lnTo>
                  <a:lnTo>
                    <a:pt x="99" y="63"/>
                  </a:lnTo>
                  <a:lnTo>
                    <a:pt x="115" y="64"/>
                  </a:lnTo>
                  <a:lnTo>
                    <a:pt x="130" y="65"/>
                  </a:lnTo>
                  <a:lnTo>
                    <a:pt x="146" y="65"/>
                  </a:lnTo>
                  <a:lnTo>
                    <a:pt x="162" y="65"/>
                  </a:lnTo>
                  <a:lnTo>
                    <a:pt x="180" y="65"/>
                  </a:lnTo>
                  <a:lnTo>
                    <a:pt x="195" y="65"/>
                  </a:lnTo>
                  <a:lnTo>
                    <a:pt x="211" y="64"/>
                  </a:lnTo>
                  <a:lnTo>
                    <a:pt x="227" y="63"/>
                  </a:lnTo>
                  <a:lnTo>
                    <a:pt x="241" y="62"/>
                  </a:lnTo>
                  <a:lnTo>
                    <a:pt x="253" y="61"/>
                  </a:lnTo>
                  <a:lnTo>
                    <a:pt x="266" y="58"/>
                  </a:lnTo>
                  <a:lnTo>
                    <a:pt x="278" y="56"/>
                  </a:lnTo>
                  <a:lnTo>
                    <a:pt x="288" y="54"/>
                  </a:lnTo>
                  <a:lnTo>
                    <a:pt x="293" y="53"/>
                  </a:lnTo>
                  <a:lnTo>
                    <a:pt x="298" y="51"/>
                  </a:lnTo>
                  <a:lnTo>
                    <a:pt x="302" y="50"/>
                  </a:lnTo>
                  <a:lnTo>
                    <a:pt x="306" y="49"/>
                  </a:lnTo>
                  <a:lnTo>
                    <a:pt x="309" y="47"/>
                  </a:lnTo>
                  <a:lnTo>
                    <a:pt x="313" y="46"/>
                  </a:lnTo>
                  <a:lnTo>
                    <a:pt x="315" y="44"/>
                  </a:lnTo>
                  <a:lnTo>
                    <a:pt x="319" y="43"/>
                  </a:lnTo>
                  <a:lnTo>
                    <a:pt x="321" y="41"/>
                  </a:lnTo>
                  <a:lnTo>
                    <a:pt x="322" y="40"/>
                  </a:lnTo>
                  <a:lnTo>
                    <a:pt x="324" y="37"/>
                  </a:lnTo>
                  <a:lnTo>
                    <a:pt x="325" y="36"/>
                  </a:lnTo>
                  <a:lnTo>
                    <a:pt x="326" y="35"/>
                  </a:lnTo>
                  <a:lnTo>
                    <a:pt x="326" y="33"/>
                  </a:lnTo>
                  <a:lnTo>
                    <a:pt x="326" y="31"/>
                  </a:lnTo>
                  <a:lnTo>
                    <a:pt x="325" y="29"/>
                  </a:lnTo>
                  <a:lnTo>
                    <a:pt x="324" y="28"/>
                  </a:lnTo>
                  <a:lnTo>
                    <a:pt x="322" y="26"/>
                  </a:lnTo>
                  <a:lnTo>
                    <a:pt x="321" y="24"/>
                  </a:lnTo>
                  <a:lnTo>
                    <a:pt x="319" y="23"/>
                  </a:lnTo>
                  <a:lnTo>
                    <a:pt x="315" y="21"/>
                  </a:lnTo>
                  <a:lnTo>
                    <a:pt x="313" y="20"/>
                  </a:lnTo>
                  <a:lnTo>
                    <a:pt x="309" y="19"/>
                  </a:lnTo>
                  <a:lnTo>
                    <a:pt x="306" y="17"/>
                  </a:lnTo>
                  <a:lnTo>
                    <a:pt x="302" y="15"/>
                  </a:lnTo>
                  <a:lnTo>
                    <a:pt x="298" y="14"/>
                  </a:lnTo>
                  <a:lnTo>
                    <a:pt x="293" y="13"/>
                  </a:lnTo>
                  <a:lnTo>
                    <a:pt x="288" y="12"/>
                  </a:lnTo>
                  <a:lnTo>
                    <a:pt x="278" y="9"/>
                  </a:lnTo>
                  <a:lnTo>
                    <a:pt x="266" y="7"/>
                  </a:lnTo>
                  <a:lnTo>
                    <a:pt x="253" y="6"/>
                  </a:lnTo>
                  <a:lnTo>
                    <a:pt x="241" y="3"/>
                  </a:lnTo>
                  <a:lnTo>
                    <a:pt x="227" y="2"/>
                  </a:lnTo>
                  <a:lnTo>
                    <a:pt x="211" y="1"/>
                  </a:lnTo>
                  <a:lnTo>
                    <a:pt x="195" y="0"/>
                  </a:lnTo>
                  <a:lnTo>
                    <a:pt x="180" y="0"/>
                  </a:lnTo>
                  <a:lnTo>
                    <a:pt x="16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7" name="Line 58"/>
            <p:cNvSpPr>
              <a:spLocks noChangeShapeType="1"/>
            </p:cNvSpPr>
            <p:nvPr/>
          </p:nvSpPr>
          <p:spPr bwMode="auto">
            <a:xfrm>
              <a:off x="1623" y="1429"/>
              <a:ext cx="1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8" name="Line 59"/>
            <p:cNvSpPr>
              <a:spLocks noChangeShapeType="1"/>
            </p:cNvSpPr>
            <p:nvPr/>
          </p:nvSpPr>
          <p:spPr bwMode="auto">
            <a:xfrm>
              <a:off x="1949" y="1429"/>
              <a:ext cx="1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9" name="Rectangle 60"/>
            <p:cNvSpPr>
              <a:spLocks noChangeArrowheads="1"/>
            </p:cNvSpPr>
            <p:nvPr/>
          </p:nvSpPr>
          <p:spPr bwMode="auto">
            <a:xfrm>
              <a:off x="1623" y="1429"/>
              <a:ext cx="322" cy="4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28740" name="Rectangle 61"/>
            <p:cNvSpPr>
              <a:spLocks noChangeArrowheads="1"/>
            </p:cNvSpPr>
            <p:nvPr/>
          </p:nvSpPr>
          <p:spPr bwMode="auto">
            <a:xfrm>
              <a:off x="1809" y="1446"/>
              <a:ext cx="22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altLang="en-US" sz="24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28741" name="Freeform 62"/>
            <p:cNvSpPr>
              <a:spLocks/>
            </p:cNvSpPr>
            <p:nvPr/>
          </p:nvSpPr>
          <p:spPr bwMode="auto">
            <a:xfrm>
              <a:off x="1620" y="1381"/>
              <a:ext cx="325" cy="77"/>
            </a:xfrm>
            <a:custGeom>
              <a:avLst/>
              <a:gdLst>
                <a:gd name="T0" fmla="*/ 147 w 325"/>
                <a:gd name="T1" fmla="*/ 0 h 77"/>
                <a:gd name="T2" fmla="*/ 114 w 325"/>
                <a:gd name="T3" fmla="*/ 1 h 77"/>
                <a:gd name="T4" fmla="*/ 85 w 325"/>
                <a:gd name="T5" fmla="*/ 5 h 77"/>
                <a:gd name="T6" fmla="*/ 59 w 325"/>
                <a:gd name="T7" fmla="*/ 10 h 77"/>
                <a:gd name="T8" fmla="*/ 37 w 325"/>
                <a:gd name="T9" fmla="*/ 14 h 77"/>
                <a:gd name="T10" fmla="*/ 28 w 325"/>
                <a:gd name="T11" fmla="*/ 18 h 77"/>
                <a:gd name="T12" fmla="*/ 20 w 325"/>
                <a:gd name="T13" fmla="*/ 20 h 77"/>
                <a:gd name="T14" fmla="*/ 13 w 325"/>
                <a:gd name="T15" fmla="*/ 24 h 77"/>
                <a:gd name="T16" fmla="*/ 8 w 325"/>
                <a:gd name="T17" fmla="*/ 27 h 77"/>
                <a:gd name="T18" fmla="*/ 3 w 325"/>
                <a:gd name="T19" fmla="*/ 31 h 77"/>
                <a:gd name="T20" fmla="*/ 1 w 325"/>
                <a:gd name="T21" fmla="*/ 35 h 77"/>
                <a:gd name="T22" fmla="*/ 0 w 325"/>
                <a:gd name="T23" fmla="*/ 39 h 77"/>
                <a:gd name="T24" fmla="*/ 1 w 325"/>
                <a:gd name="T25" fmla="*/ 42 h 77"/>
                <a:gd name="T26" fmla="*/ 3 w 325"/>
                <a:gd name="T27" fmla="*/ 47 h 77"/>
                <a:gd name="T28" fmla="*/ 8 w 325"/>
                <a:gd name="T29" fmla="*/ 50 h 77"/>
                <a:gd name="T30" fmla="*/ 13 w 325"/>
                <a:gd name="T31" fmla="*/ 54 h 77"/>
                <a:gd name="T32" fmla="*/ 20 w 325"/>
                <a:gd name="T33" fmla="*/ 57 h 77"/>
                <a:gd name="T34" fmla="*/ 28 w 325"/>
                <a:gd name="T35" fmla="*/ 61 h 77"/>
                <a:gd name="T36" fmla="*/ 37 w 325"/>
                <a:gd name="T37" fmla="*/ 63 h 77"/>
                <a:gd name="T38" fmla="*/ 59 w 325"/>
                <a:gd name="T39" fmla="*/ 69 h 77"/>
                <a:gd name="T40" fmla="*/ 85 w 325"/>
                <a:gd name="T41" fmla="*/ 73 h 77"/>
                <a:gd name="T42" fmla="*/ 114 w 325"/>
                <a:gd name="T43" fmla="*/ 76 h 77"/>
                <a:gd name="T44" fmla="*/ 146 w 325"/>
                <a:gd name="T45" fmla="*/ 77 h 77"/>
                <a:gd name="T46" fmla="*/ 179 w 325"/>
                <a:gd name="T47" fmla="*/ 77 h 77"/>
                <a:gd name="T48" fmla="*/ 211 w 325"/>
                <a:gd name="T49" fmla="*/ 76 h 77"/>
                <a:gd name="T50" fmla="*/ 240 w 325"/>
                <a:gd name="T51" fmla="*/ 73 h 77"/>
                <a:gd name="T52" fmla="*/ 267 w 325"/>
                <a:gd name="T53" fmla="*/ 69 h 77"/>
                <a:gd name="T54" fmla="*/ 289 w 325"/>
                <a:gd name="T55" fmla="*/ 63 h 77"/>
                <a:gd name="T56" fmla="*/ 298 w 325"/>
                <a:gd name="T57" fmla="*/ 61 h 77"/>
                <a:gd name="T58" fmla="*/ 307 w 325"/>
                <a:gd name="T59" fmla="*/ 57 h 77"/>
                <a:gd name="T60" fmla="*/ 312 w 325"/>
                <a:gd name="T61" fmla="*/ 54 h 77"/>
                <a:gd name="T62" fmla="*/ 318 w 325"/>
                <a:gd name="T63" fmla="*/ 50 h 77"/>
                <a:gd name="T64" fmla="*/ 323 w 325"/>
                <a:gd name="T65" fmla="*/ 47 h 77"/>
                <a:gd name="T66" fmla="*/ 325 w 325"/>
                <a:gd name="T67" fmla="*/ 42 h 77"/>
                <a:gd name="T68" fmla="*/ 325 w 325"/>
                <a:gd name="T69" fmla="*/ 39 h 77"/>
                <a:gd name="T70" fmla="*/ 325 w 325"/>
                <a:gd name="T71" fmla="*/ 35 h 77"/>
                <a:gd name="T72" fmla="*/ 323 w 325"/>
                <a:gd name="T73" fmla="*/ 31 h 77"/>
                <a:gd name="T74" fmla="*/ 318 w 325"/>
                <a:gd name="T75" fmla="*/ 27 h 77"/>
                <a:gd name="T76" fmla="*/ 312 w 325"/>
                <a:gd name="T77" fmla="*/ 24 h 77"/>
                <a:gd name="T78" fmla="*/ 307 w 325"/>
                <a:gd name="T79" fmla="*/ 20 h 77"/>
                <a:gd name="T80" fmla="*/ 298 w 325"/>
                <a:gd name="T81" fmla="*/ 18 h 77"/>
                <a:gd name="T82" fmla="*/ 289 w 325"/>
                <a:gd name="T83" fmla="*/ 14 h 77"/>
                <a:gd name="T84" fmla="*/ 267 w 325"/>
                <a:gd name="T85" fmla="*/ 10 h 77"/>
                <a:gd name="T86" fmla="*/ 240 w 325"/>
                <a:gd name="T87" fmla="*/ 5 h 77"/>
                <a:gd name="T88" fmla="*/ 211 w 325"/>
                <a:gd name="T89" fmla="*/ 1 h 77"/>
                <a:gd name="T90" fmla="*/ 179 w 325"/>
                <a:gd name="T91" fmla="*/ 0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5"/>
                <a:gd name="T139" fmla="*/ 0 h 77"/>
                <a:gd name="T140" fmla="*/ 325 w 325"/>
                <a:gd name="T141" fmla="*/ 77 h 7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5" h="77">
                  <a:moveTo>
                    <a:pt x="163" y="0"/>
                  </a:moveTo>
                  <a:lnTo>
                    <a:pt x="147" y="0"/>
                  </a:lnTo>
                  <a:lnTo>
                    <a:pt x="130" y="1"/>
                  </a:lnTo>
                  <a:lnTo>
                    <a:pt x="114" y="1"/>
                  </a:lnTo>
                  <a:lnTo>
                    <a:pt x="99" y="4"/>
                  </a:lnTo>
                  <a:lnTo>
                    <a:pt x="85" y="5"/>
                  </a:lnTo>
                  <a:lnTo>
                    <a:pt x="72" y="7"/>
                  </a:lnTo>
                  <a:lnTo>
                    <a:pt x="59" y="10"/>
                  </a:lnTo>
                  <a:lnTo>
                    <a:pt x="48" y="12"/>
                  </a:lnTo>
                  <a:lnTo>
                    <a:pt x="37" y="14"/>
                  </a:lnTo>
                  <a:lnTo>
                    <a:pt x="32" y="15"/>
                  </a:lnTo>
                  <a:lnTo>
                    <a:pt x="28" y="18"/>
                  </a:lnTo>
                  <a:lnTo>
                    <a:pt x="23" y="19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10" y="26"/>
                  </a:lnTo>
                  <a:lnTo>
                    <a:pt x="8" y="27"/>
                  </a:lnTo>
                  <a:lnTo>
                    <a:pt x="6" y="29"/>
                  </a:lnTo>
                  <a:lnTo>
                    <a:pt x="3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3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3" y="54"/>
                  </a:lnTo>
                  <a:lnTo>
                    <a:pt x="16" y="55"/>
                  </a:lnTo>
                  <a:lnTo>
                    <a:pt x="20" y="57"/>
                  </a:lnTo>
                  <a:lnTo>
                    <a:pt x="23" y="59"/>
                  </a:lnTo>
                  <a:lnTo>
                    <a:pt x="28" y="61"/>
                  </a:lnTo>
                  <a:lnTo>
                    <a:pt x="32" y="62"/>
                  </a:lnTo>
                  <a:lnTo>
                    <a:pt x="37" y="63"/>
                  </a:lnTo>
                  <a:lnTo>
                    <a:pt x="48" y="67"/>
                  </a:lnTo>
                  <a:lnTo>
                    <a:pt x="59" y="69"/>
                  </a:lnTo>
                  <a:lnTo>
                    <a:pt x="72" y="71"/>
                  </a:lnTo>
                  <a:lnTo>
                    <a:pt x="85" y="73"/>
                  </a:lnTo>
                  <a:lnTo>
                    <a:pt x="99" y="75"/>
                  </a:lnTo>
                  <a:lnTo>
                    <a:pt x="114" y="76"/>
                  </a:lnTo>
                  <a:lnTo>
                    <a:pt x="130" y="77"/>
                  </a:lnTo>
                  <a:lnTo>
                    <a:pt x="146" y="77"/>
                  </a:lnTo>
                  <a:lnTo>
                    <a:pt x="163" y="77"/>
                  </a:lnTo>
                  <a:lnTo>
                    <a:pt x="179" y="77"/>
                  </a:lnTo>
                  <a:lnTo>
                    <a:pt x="196" y="77"/>
                  </a:lnTo>
                  <a:lnTo>
                    <a:pt x="211" y="76"/>
                  </a:lnTo>
                  <a:lnTo>
                    <a:pt x="226" y="75"/>
                  </a:lnTo>
                  <a:lnTo>
                    <a:pt x="240" y="73"/>
                  </a:lnTo>
                  <a:lnTo>
                    <a:pt x="254" y="71"/>
                  </a:lnTo>
                  <a:lnTo>
                    <a:pt x="267" y="69"/>
                  </a:lnTo>
                  <a:lnTo>
                    <a:pt x="279" y="67"/>
                  </a:lnTo>
                  <a:lnTo>
                    <a:pt x="289" y="63"/>
                  </a:lnTo>
                  <a:lnTo>
                    <a:pt x="294" y="62"/>
                  </a:lnTo>
                  <a:lnTo>
                    <a:pt x="298" y="61"/>
                  </a:lnTo>
                  <a:lnTo>
                    <a:pt x="302" y="59"/>
                  </a:lnTo>
                  <a:lnTo>
                    <a:pt x="307" y="57"/>
                  </a:lnTo>
                  <a:lnTo>
                    <a:pt x="310" y="55"/>
                  </a:lnTo>
                  <a:lnTo>
                    <a:pt x="312" y="54"/>
                  </a:lnTo>
                  <a:lnTo>
                    <a:pt x="316" y="52"/>
                  </a:lnTo>
                  <a:lnTo>
                    <a:pt x="318" y="50"/>
                  </a:lnTo>
                  <a:lnTo>
                    <a:pt x="321" y="48"/>
                  </a:lnTo>
                  <a:lnTo>
                    <a:pt x="323" y="47"/>
                  </a:lnTo>
                  <a:lnTo>
                    <a:pt x="324" y="45"/>
                  </a:lnTo>
                  <a:lnTo>
                    <a:pt x="325" y="42"/>
                  </a:lnTo>
                  <a:lnTo>
                    <a:pt x="325" y="41"/>
                  </a:lnTo>
                  <a:lnTo>
                    <a:pt x="325" y="39"/>
                  </a:lnTo>
                  <a:lnTo>
                    <a:pt x="325" y="36"/>
                  </a:lnTo>
                  <a:lnTo>
                    <a:pt x="325" y="35"/>
                  </a:lnTo>
                  <a:lnTo>
                    <a:pt x="324" y="33"/>
                  </a:lnTo>
                  <a:lnTo>
                    <a:pt x="323" y="31"/>
                  </a:lnTo>
                  <a:lnTo>
                    <a:pt x="321" y="29"/>
                  </a:lnTo>
                  <a:lnTo>
                    <a:pt x="318" y="27"/>
                  </a:lnTo>
                  <a:lnTo>
                    <a:pt x="316" y="26"/>
                  </a:lnTo>
                  <a:lnTo>
                    <a:pt x="312" y="24"/>
                  </a:lnTo>
                  <a:lnTo>
                    <a:pt x="310" y="22"/>
                  </a:lnTo>
                  <a:lnTo>
                    <a:pt x="307" y="20"/>
                  </a:lnTo>
                  <a:lnTo>
                    <a:pt x="302" y="19"/>
                  </a:lnTo>
                  <a:lnTo>
                    <a:pt x="298" y="18"/>
                  </a:lnTo>
                  <a:lnTo>
                    <a:pt x="294" y="15"/>
                  </a:lnTo>
                  <a:lnTo>
                    <a:pt x="289" y="14"/>
                  </a:lnTo>
                  <a:lnTo>
                    <a:pt x="279" y="12"/>
                  </a:lnTo>
                  <a:lnTo>
                    <a:pt x="267" y="10"/>
                  </a:lnTo>
                  <a:lnTo>
                    <a:pt x="254" y="7"/>
                  </a:lnTo>
                  <a:lnTo>
                    <a:pt x="240" y="5"/>
                  </a:lnTo>
                  <a:lnTo>
                    <a:pt x="226" y="4"/>
                  </a:lnTo>
                  <a:lnTo>
                    <a:pt x="211" y="1"/>
                  </a:lnTo>
                  <a:lnTo>
                    <a:pt x="196" y="1"/>
                  </a:lnTo>
                  <a:lnTo>
                    <a:pt x="179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2" name="Freeform 63"/>
            <p:cNvSpPr>
              <a:spLocks/>
            </p:cNvSpPr>
            <p:nvPr/>
          </p:nvSpPr>
          <p:spPr bwMode="auto">
            <a:xfrm>
              <a:off x="1620" y="1381"/>
              <a:ext cx="325" cy="77"/>
            </a:xfrm>
            <a:custGeom>
              <a:avLst/>
              <a:gdLst>
                <a:gd name="T0" fmla="*/ 147 w 325"/>
                <a:gd name="T1" fmla="*/ 0 h 77"/>
                <a:gd name="T2" fmla="*/ 114 w 325"/>
                <a:gd name="T3" fmla="*/ 1 h 77"/>
                <a:gd name="T4" fmla="*/ 85 w 325"/>
                <a:gd name="T5" fmla="*/ 5 h 77"/>
                <a:gd name="T6" fmla="*/ 59 w 325"/>
                <a:gd name="T7" fmla="*/ 10 h 77"/>
                <a:gd name="T8" fmla="*/ 37 w 325"/>
                <a:gd name="T9" fmla="*/ 14 h 77"/>
                <a:gd name="T10" fmla="*/ 28 w 325"/>
                <a:gd name="T11" fmla="*/ 18 h 77"/>
                <a:gd name="T12" fmla="*/ 20 w 325"/>
                <a:gd name="T13" fmla="*/ 20 h 77"/>
                <a:gd name="T14" fmla="*/ 13 w 325"/>
                <a:gd name="T15" fmla="*/ 24 h 77"/>
                <a:gd name="T16" fmla="*/ 8 w 325"/>
                <a:gd name="T17" fmla="*/ 27 h 77"/>
                <a:gd name="T18" fmla="*/ 3 w 325"/>
                <a:gd name="T19" fmla="*/ 31 h 77"/>
                <a:gd name="T20" fmla="*/ 1 w 325"/>
                <a:gd name="T21" fmla="*/ 35 h 77"/>
                <a:gd name="T22" fmla="*/ 0 w 325"/>
                <a:gd name="T23" fmla="*/ 39 h 77"/>
                <a:gd name="T24" fmla="*/ 1 w 325"/>
                <a:gd name="T25" fmla="*/ 42 h 77"/>
                <a:gd name="T26" fmla="*/ 3 w 325"/>
                <a:gd name="T27" fmla="*/ 47 h 77"/>
                <a:gd name="T28" fmla="*/ 8 w 325"/>
                <a:gd name="T29" fmla="*/ 50 h 77"/>
                <a:gd name="T30" fmla="*/ 13 w 325"/>
                <a:gd name="T31" fmla="*/ 54 h 77"/>
                <a:gd name="T32" fmla="*/ 20 w 325"/>
                <a:gd name="T33" fmla="*/ 57 h 77"/>
                <a:gd name="T34" fmla="*/ 28 w 325"/>
                <a:gd name="T35" fmla="*/ 61 h 77"/>
                <a:gd name="T36" fmla="*/ 37 w 325"/>
                <a:gd name="T37" fmla="*/ 63 h 77"/>
                <a:gd name="T38" fmla="*/ 59 w 325"/>
                <a:gd name="T39" fmla="*/ 69 h 77"/>
                <a:gd name="T40" fmla="*/ 85 w 325"/>
                <a:gd name="T41" fmla="*/ 73 h 77"/>
                <a:gd name="T42" fmla="*/ 114 w 325"/>
                <a:gd name="T43" fmla="*/ 76 h 77"/>
                <a:gd name="T44" fmla="*/ 146 w 325"/>
                <a:gd name="T45" fmla="*/ 77 h 77"/>
                <a:gd name="T46" fmla="*/ 179 w 325"/>
                <a:gd name="T47" fmla="*/ 77 h 77"/>
                <a:gd name="T48" fmla="*/ 211 w 325"/>
                <a:gd name="T49" fmla="*/ 76 h 77"/>
                <a:gd name="T50" fmla="*/ 240 w 325"/>
                <a:gd name="T51" fmla="*/ 73 h 77"/>
                <a:gd name="T52" fmla="*/ 267 w 325"/>
                <a:gd name="T53" fmla="*/ 69 h 77"/>
                <a:gd name="T54" fmla="*/ 289 w 325"/>
                <a:gd name="T55" fmla="*/ 63 h 77"/>
                <a:gd name="T56" fmla="*/ 298 w 325"/>
                <a:gd name="T57" fmla="*/ 61 h 77"/>
                <a:gd name="T58" fmla="*/ 307 w 325"/>
                <a:gd name="T59" fmla="*/ 57 h 77"/>
                <a:gd name="T60" fmla="*/ 312 w 325"/>
                <a:gd name="T61" fmla="*/ 54 h 77"/>
                <a:gd name="T62" fmla="*/ 318 w 325"/>
                <a:gd name="T63" fmla="*/ 50 h 77"/>
                <a:gd name="T64" fmla="*/ 323 w 325"/>
                <a:gd name="T65" fmla="*/ 47 h 77"/>
                <a:gd name="T66" fmla="*/ 325 w 325"/>
                <a:gd name="T67" fmla="*/ 42 h 77"/>
                <a:gd name="T68" fmla="*/ 325 w 325"/>
                <a:gd name="T69" fmla="*/ 39 h 77"/>
                <a:gd name="T70" fmla="*/ 325 w 325"/>
                <a:gd name="T71" fmla="*/ 35 h 77"/>
                <a:gd name="T72" fmla="*/ 323 w 325"/>
                <a:gd name="T73" fmla="*/ 31 h 77"/>
                <a:gd name="T74" fmla="*/ 318 w 325"/>
                <a:gd name="T75" fmla="*/ 27 h 77"/>
                <a:gd name="T76" fmla="*/ 312 w 325"/>
                <a:gd name="T77" fmla="*/ 24 h 77"/>
                <a:gd name="T78" fmla="*/ 307 w 325"/>
                <a:gd name="T79" fmla="*/ 20 h 77"/>
                <a:gd name="T80" fmla="*/ 298 w 325"/>
                <a:gd name="T81" fmla="*/ 18 h 77"/>
                <a:gd name="T82" fmla="*/ 289 w 325"/>
                <a:gd name="T83" fmla="*/ 14 h 77"/>
                <a:gd name="T84" fmla="*/ 267 w 325"/>
                <a:gd name="T85" fmla="*/ 10 h 77"/>
                <a:gd name="T86" fmla="*/ 240 w 325"/>
                <a:gd name="T87" fmla="*/ 5 h 77"/>
                <a:gd name="T88" fmla="*/ 211 w 325"/>
                <a:gd name="T89" fmla="*/ 1 h 77"/>
                <a:gd name="T90" fmla="*/ 179 w 325"/>
                <a:gd name="T91" fmla="*/ 0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5"/>
                <a:gd name="T139" fmla="*/ 0 h 77"/>
                <a:gd name="T140" fmla="*/ 325 w 325"/>
                <a:gd name="T141" fmla="*/ 77 h 7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5" h="77">
                  <a:moveTo>
                    <a:pt x="163" y="0"/>
                  </a:moveTo>
                  <a:lnTo>
                    <a:pt x="147" y="0"/>
                  </a:lnTo>
                  <a:lnTo>
                    <a:pt x="130" y="1"/>
                  </a:lnTo>
                  <a:lnTo>
                    <a:pt x="114" y="1"/>
                  </a:lnTo>
                  <a:lnTo>
                    <a:pt x="99" y="4"/>
                  </a:lnTo>
                  <a:lnTo>
                    <a:pt x="85" y="5"/>
                  </a:lnTo>
                  <a:lnTo>
                    <a:pt x="72" y="7"/>
                  </a:lnTo>
                  <a:lnTo>
                    <a:pt x="59" y="10"/>
                  </a:lnTo>
                  <a:lnTo>
                    <a:pt x="48" y="12"/>
                  </a:lnTo>
                  <a:lnTo>
                    <a:pt x="37" y="14"/>
                  </a:lnTo>
                  <a:lnTo>
                    <a:pt x="32" y="15"/>
                  </a:lnTo>
                  <a:lnTo>
                    <a:pt x="28" y="18"/>
                  </a:lnTo>
                  <a:lnTo>
                    <a:pt x="23" y="19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10" y="26"/>
                  </a:lnTo>
                  <a:lnTo>
                    <a:pt x="8" y="27"/>
                  </a:lnTo>
                  <a:lnTo>
                    <a:pt x="6" y="29"/>
                  </a:lnTo>
                  <a:lnTo>
                    <a:pt x="3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3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3" y="54"/>
                  </a:lnTo>
                  <a:lnTo>
                    <a:pt x="16" y="55"/>
                  </a:lnTo>
                  <a:lnTo>
                    <a:pt x="20" y="57"/>
                  </a:lnTo>
                  <a:lnTo>
                    <a:pt x="23" y="59"/>
                  </a:lnTo>
                  <a:lnTo>
                    <a:pt x="28" y="61"/>
                  </a:lnTo>
                  <a:lnTo>
                    <a:pt x="32" y="62"/>
                  </a:lnTo>
                  <a:lnTo>
                    <a:pt x="37" y="63"/>
                  </a:lnTo>
                  <a:lnTo>
                    <a:pt x="48" y="67"/>
                  </a:lnTo>
                  <a:lnTo>
                    <a:pt x="59" y="69"/>
                  </a:lnTo>
                  <a:lnTo>
                    <a:pt x="72" y="71"/>
                  </a:lnTo>
                  <a:lnTo>
                    <a:pt x="85" y="73"/>
                  </a:lnTo>
                  <a:lnTo>
                    <a:pt x="99" y="75"/>
                  </a:lnTo>
                  <a:lnTo>
                    <a:pt x="114" y="76"/>
                  </a:lnTo>
                  <a:lnTo>
                    <a:pt x="130" y="77"/>
                  </a:lnTo>
                  <a:lnTo>
                    <a:pt x="146" y="77"/>
                  </a:lnTo>
                  <a:lnTo>
                    <a:pt x="163" y="77"/>
                  </a:lnTo>
                  <a:lnTo>
                    <a:pt x="179" y="77"/>
                  </a:lnTo>
                  <a:lnTo>
                    <a:pt x="196" y="77"/>
                  </a:lnTo>
                  <a:lnTo>
                    <a:pt x="211" y="76"/>
                  </a:lnTo>
                  <a:lnTo>
                    <a:pt x="226" y="75"/>
                  </a:lnTo>
                  <a:lnTo>
                    <a:pt x="240" y="73"/>
                  </a:lnTo>
                  <a:lnTo>
                    <a:pt x="254" y="71"/>
                  </a:lnTo>
                  <a:lnTo>
                    <a:pt x="267" y="69"/>
                  </a:lnTo>
                  <a:lnTo>
                    <a:pt x="279" y="67"/>
                  </a:lnTo>
                  <a:lnTo>
                    <a:pt x="289" y="63"/>
                  </a:lnTo>
                  <a:lnTo>
                    <a:pt x="294" y="62"/>
                  </a:lnTo>
                  <a:lnTo>
                    <a:pt x="298" y="61"/>
                  </a:lnTo>
                  <a:lnTo>
                    <a:pt x="302" y="59"/>
                  </a:lnTo>
                  <a:lnTo>
                    <a:pt x="307" y="57"/>
                  </a:lnTo>
                  <a:lnTo>
                    <a:pt x="310" y="55"/>
                  </a:lnTo>
                  <a:lnTo>
                    <a:pt x="312" y="54"/>
                  </a:lnTo>
                  <a:lnTo>
                    <a:pt x="316" y="52"/>
                  </a:lnTo>
                  <a:lnTo>
                    <a:pt x="318" y="50"/>
                  </a:lnTo>
                  <a:lnTo>
                    <a:pt x="321" y="48"/>
                  </a:lnTo>
                  <a:lnTo>
                    <a:pt x="323" y="47"/>
                  </a:lnTo>
                  <a:lnTo>
                    <a:pt x="324" y="45"/>
                  </a:lnTo>
                  <a:lnTo>
                    <a:pt x="325" y="42"/>
                  </a:lnTo>
                  <a:lnTo>
                    <a:pt x="325" y="41"/>
                  </a:lnTo>
                  <a:lnTo>
                    <a:pt x="325" y="39"/>
                  </a:lnTo>
                  <a:lnTo>
                    <a:pt x="325" y="36"/>
                  </a:lnTo>
                  <a:lnTo>
                    <a:pt x="325" y="35"/>
                  </a:lnTo>
                  <a:lnTo>
                    <a:pt x="324" y="33"/>
                  </a:lnTo>
                  <a:lnTo>
                    <a:pt x="323" y="31"/>
                  </a:lnTo>
                  <a:lnTo>
                    <a:pt x="321" y="29"/>
                  </a:lnTo>
                  <a:lnTo>
                    <a:pt x="318" y="27"/>
                  </a:lnTo>
                  <a:lnTo>
                    <a:pt x="316" y="26"/>
                  </a:lnTo>
                  <a:lnTo>
                    <a:pt x="312" y="24"/>
                  </a:lnTo>
                  <a:lnTo>
                    <a:pt x="310" y="22"/>
                  </a:lnTo>
                  <a:lnTo>
                    <a:pt x="307" y="20"/>
                  </a:lnTo>
                  <a:lnTo>
                    <a:pt x="302" y="19"/>
                  </a:lnTo>
                  <a:lnTo>
                    <a:pt x="298" y="18"/>
                  </a:lnTo>
                  <a:lnTo>
                    <a:pt x="294" y="15"/>
                  </a:lnTo>
                  <a:lnTo>
                    <a:pt x="289" y="14"/>
                  </a:lnTo>
                  <a:lnTo>
                    <a:pt x="279" y="12"/>
                  </a:lnTo>
                  <a:lnTo>
                    <a:pt x="267" y="10"/>
                  </a:lnTo>
                  <a:lnTo>
                    <a:pt x="254" y="7"/>
                  </a:lnTo>
                  <a:lnTo>
                    <a:pt x="240" y="5"/>
                  </a:lnTo>
                  <a:lnTo>
                    <a:pt x="226" y="4"/>
                  </a:lnTo>
                  <a:lnTo>
                    <a:pt x="211" y="1"/>
                  </a:lnTo>
                  <a:lnTo>
                    <a:pt x="196" y="1"/>
                  </a:lnTo>
                  <a:lnTo>
                    <a:pt x="179" y="0"/>
                  </a:lnTo>
                  <a:lnTo>
                    <a:pt x="163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3" name="Line 64"/>
            <p:cNvSpPr>
              <a:spLocks noChangeShapeType="1"/>
            </p:cNvSpPr>
            <p:nvPr/>
          </p:nvSpPr>
          <p:spPr bwMode="auto">
            <a:xfrm>
              <a:off x="1698" y="1399"/>
              <a:ext cx="5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4" name="Line 65"/>
            <p:cNvSpPr>
              <a:spLocks noChangeShapeType="1"/>
            </p:cNvSpPr>
            <p:nvPr/>
          </p:nvSpPr>
          <p:spPr bwMode="auto">
            <a:xfrm>
              <a:off x="1809" y="1443"/>
              <a:ext cx="5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5" name="Line 66"/>
            <p:cNvSpPr>
              <a:spLocks noChangeShapeType="1"/>
            </p:cNvSpPr>
            <p:nvPr/>
          </p:nvSpPr>
          <p:spPr bwMode="auto">
            <a:xfrm>
              <a:off x="1752" y="1399"/>
              <a:ext cx="59" cy="4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6" name="Line 67"/>
            <p:cNvSpPr>
              <a:spLocks noChangeShapeType="1"/>
            </p:cNvSpPr>
            <p:nvPr/>
          </p:nvSpPr>
          <p:spPr bwMode="auto">
            <a:xfrm>
              <a:off x="1698" y="1442"/>
              <a:ext cx="5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7" name="Line 68"/>
            <p:cNvSpPr>
              <a:spLocks noChangeShapeType="1"/>
            </p:cNvSpPr>
            <p:nvPr/>
          </p:nvSpPr>
          <p:spPr bwMode="auto">
            <a:xfrm>
              <a:off x="1809" y="1398"/>
              <a:ext cx="5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8" name="Line 69"/>
            <p:cNvSpPr>
              <a:spLocks noChangeShapeType="1"/>
            </p:cNvSpPr>
            <p:nvPr/>
          </p:nvSpPr>
          <p:spPr bwMode="auto">
            <a:xfrm flipV="1">
              <a:off x="1752" y="1398"/>
              <a:ext cx="59" cy="4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9" name="Freeform 70"/>
            <p:cNvSpPr>
              <a:spLocks/>
            </p:cNvSpPr>
            <p:nvPr/>
          </p:nvSpPr>
          <p:spPr bwMode="auto">
            <a:xfrm>
              <a:off x="2332" y="1541"/>
              <a:ext cx="403" cy="77"/>
            </a:xfrm>
            <a:custGeom>
              <a:avLst/>
              <a:gdLst>
                <a:gd name="T0" fmla="*/ 181 w 403"/>
                <a:gd name="T1" fmla="*/ 0 h 77"/>
                <a:gd name="T2" fmla="*/ 142 w 403"/>
                <a:gd name="T3" fmla="*/ 1 h 77"/>
                <a:gd name="T4" fmla="*/ 106 w 403"/>
                <a:gd name="T5" fmla="*/ 5 h 77"/>
                <a:gd name="T6" fmla="*/ 81 w 403"/>
                <a:gd name="T7" fmla="*/ 7 h 77"/>
                <a:gd name="T8" fmla="*/ 66 w 403"/>
                <a:gd name="T9" fmla="*/ 10 h 77"/>
                <a:gd name="T10" fmla="*/ 52 w 403"/>
                <a:gd name="T11" fmla="*/ 13 h 77"/>
                <a:gd name="T12" fmla="*/ 40 w 403"/>
                <a:gd name="T13" fmla="*/ 15 h 77"/>
                <a:gd name="T14" fmla="*/ 29 w 403"/>
                <a:gd name="T15" fmla="*/ 19 h 77"/>
                <a:gd name="T16" fmla="*/ 19 w 403"/>
                <a:gd name="T17" fmla="*/ 22 h 77"/>
                <a:gd name="T18" fmla="*/ 12 w 403"/>
                <a:gd name="T19" fmla="*/ 26 h 77"/>
                <a:gd name="T20" fmla="*/ 7 w 403"/>
                <a:gd name="T21" fmla="*/ 29 h 77"/>
                <a:gd name="T22" fmla="*/ 2 w 403"/>
                <a:gd name="T23" fmla="*/ 33 h 77"/>
                <a:gd name="T24" fmla="*/ 0 w 403"/>
                <a:gd name="T25" fmla="*/ 36 h 77"/>
                <a:gd name="T26" fmla="*/ 0 w 403"/>
                <a:gd name="T27" fmla="*/ 41 h 77"/>
                <a:gd name="T28" fmla="*/ 2 w 403"/>
                <a:gd name="T29" fmla="*/ 45 h 77"/>
                <a:gd name="T30" fmla="*/ 7 w 403"/>
                <a:gd name="T31" fmla="*/ 48 h 77"/>
                <a:gd name="T32" fmla="*/ 12 w 403"/>
                <a:gd name="T33" fmla="*/ 52 h 77"/>
                <a:gd name="T34" fmla="*/ 19 w 403"/>
                <a:gd name="T35" fmla="*/ 55 h 77"/>
                <a:gd name="T36" fmla="*/ 29 w 403"/>
                <a:gd name="T37" fmla="*/ 59 h 77"/>
                <a:gd name="T38" fmla="*/ 40 w 403"/>
                <a:gd name="T39" fmla="*/ 62 h 77"/>
                <a:gd name="T40" fmla="*/ 52 w 403"/>
                <a:gd name="T41" fmla="*/ 65 h 77"/>
                <a:gd name="T42" fmla="*/ 66 w 403"/>
                <a:gd name="T43" fmla="*/ 68 h 77"/>
                <a:gd name="T44" fmla="*/ 81 w 403"/>
                <a:gd name="T45" fmla="*/ 70 h 77"/>
                <a:gd name="T46" fmla="*/ 106 w 403"/>
                <a:gd name="T47" fmla="*/ 73 h 77"/>
                <a:gd name="T48" fmla="*/ 142 w 403"/>
                <a:gd name="T49" fmla="*/ 76 h 77"/>
                <a:gd name="T50" fmla="*/ 181 w 403"/>
                <a:gd name="T51" fmla="*/ 77 h 77"/>
                <a:gd name="T52" fmla="*/ 223 w 403"/>
                <a:gd name="T53" fmla="*/ 77 h 77"/>
                <a:gd name="T54" fmla="*/ 261 w 403"/>
                <a:gd name="T55" fmla="*/ 76 h 77"/>
                <a:gd name="T56" fmla="*/ 297 w 403"/>
                <a:gd name="T57" fmla="*/ 73 h 77"/>
                <a:gd name="T58" fmla="*/ 322 w 403"/>
                <a:gd name="T59" fmla="*/ 70 h 77"/>
                <a:gd name="T60" fmla="*/ 337 w 403"/>
                <a:gd name="T61" fmla="*/ 68 h 77"/>
                <a:gd name="T62" fmla="*/ 351 w 403"/>
                <a:gd name="T63" fmla="*/ 65 h 77"/>
                <a:gd name="T64" fmla="*/ 363 w 403"/>
                <a:gd name="T65" fmla="*/ 62 h 77"/>
                <a:gd name="T66" fmla="*/ 374 w 403"/>
                <a:gd name="T67" fmla="*/ 59 h 77"/>
                <a:gd name="T68" fmla="*/ 384 w 403"/>
                <a:gd name="T69" fmla="*/ 55 h 77"/>
                <a:gd name="T70" fmla="*/ 391 w 403"/>
                <a:gd name="T71" fmla="*/ 52 h 77"/>
                <a:gd name="T72" fmla="*/ 396 w 403"/>
                <a:gd name="T73" fmla="*/ 48 h 77"/>
                <a:gd name="T74" fmla="*/ 401 w 403"/>
                <a:gd name="T75" fmla="*/ 45 h 77"/>
                <a:gd name="T76" fmla="*/ 402 w 403"/>
                <a:gd name="T77" fmla="*/ 41 h 77"/>
                <a:gd name="T78" fmla="*/ 402 w 403"/>
                <a:gd name="T79" fmla="*/ 36 h 77"/>
                <a:gd name="T80" fmla="*/ 401 w 403"/>
                <a:gd name="T81" fmla="*/ 33 h 77"/>
                <a:gd name="T82" fmla="*/ 396 w 403"/>
                <a:gd name="T83" fmla="*/ 29 h 77"/>
                <a:gd name="T84" fmla="*/ 391 w 403"/>
                <a:gd name="T85" fmla="*/ 26 h 77"/>
                <a:gd name="T86" fmla="*/ 384 w 403"/>
                <a:gd name="T87" fmla="*/ 22 h 77"/>
                <a:gd name="T88" fmla="*/ 374 w 403"/>
                <a:gd name="T89" fmla="*/ 19 h 77"/>
                <a:gd name="T90" fmla="*/ 363 w 403"/>
                <a:gd name="T91" fmla="*/ 15 h 77"/>
                <a:gd name="T92" fmla="*/ 351 w 403"/>
                <a:gd name="T93" fmla="*/ 13 h 77"/>
                <a:gd name="T94" fmla="*/ 337 w 403"/>
                <a:gd name="T95" fmla="*/ 10 h 77"/>
                <a:gd name="T96" fmla="*/ 322 w 403"/>
                <a:gd name="T97" fmla="*/ 7 h 77"/>
                <a:gd name="T98" fmla="*/ 297 w 403"/>
                <a:gd name="T99" fmla="*/ 5 h 77"/>
                <a:gd name="T100" fmla="*/ 261 w 403"/>
                <a:gd name="T101" fmla="*/ 1 h 77"/>
                <a:gd name="T102" fmla="*/ 223 w 403"/>
                <a:gd name="T103" fmla="*/ 0 h 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3"/>
                <a:gd name="T157" fmla="*/ 0 h 77"/>
                <a:gd name="T158" fmla="*/ 403 w 403"/>
                <a:gd name="T159" fmla="*/ 77 h 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3" h="77">
                  <a:moveTo>
                    <a:pt x="202" y="0"/>
                  </a:moveTo>
                  <a:lnTo>
                    <a:pt x="181" y="0"/>
                  </a:lnTo>
                  <a:lnTo>
                    <a:pt x="161" y="0"/>
                  </a:lnTo>
                  <a:lnTo>
                    <a:pt x="142" y="1"/>
                  </a:lnTo>
                  <a:lnTo>
                    <a:pt x="123" y="3"/>
                  </a:lnTo>
                  <a:lnTo>
                    <a:pt x="106" y="5"/>
                  </a:lnTo>
                  <a:lnTo>
                    <a:pt x="88" y="6"/>
                  </a:lnTo>
                  <a:lnTo>
                    <a:pt x="81" y="7"/>
                  </a:lnTo>
                  <a:lnTo>
                    <a:pt x="73" y="8"/>
                  </a:lnTo>
                  <a:lnTo>
                    <a:pt x="66" y="10"/>
                  </a:lnTo>
                  <a:lnTo>
                    <a:pt x="59" y="11"/>
                  </a:lnTo>
                  <a:lnTo>
                    <a:pt x="52" y="13"/>
                  </a:lnTo>
                  <a:lnTo>
                    <a:pt x="46" y="14"/>
                  </a:lnTo>
                  <a:lnTo>
                    <a:pt x="40" y="15"/>
                  </a:lnTo>
                  <a:lnTo>
                    <a:pt x="35" y="17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19" y="22"/>
                  </a:lnTo>
                  <a:lnTo>
                    <a:pt x="16" y="24"/>
                  </a:lnTo>
                  <a:lnTo>
                    <a:pt x="12" y="26"/>
                  </a:lnTo>
                  <a:lnTo>
                    <a:pt x="9" y="27"/>
                  </a:lnTo>
                  <a:lnTo>
                    <a:pt x="7" y="29"/>
                  </a:lnTo>
                  <a:lnTo>
                    <a:pt x="4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7" y="48"/>
                  </a:lnTo>
                  <a:lnTo>
                    <a:pt x="9" y="51"/>
                  </a:lnTo>
                  <a:lnTo>
                    <a:pt x="12" y="52"/>
                  </a:lnTo>
                  <a:lnTo>
                    <a:pt x="16" y="54"/>
                  </a:lnTo>
                  <a:lnTo>
                    <a:pt x="19" y="55"/>
                  </a:lnTo>
                  <a:lnTo>
                    <a:pt x="24" y="58"/>
                  </a:lnTo>
                  <a:lnTo>
                    <a:pt x="29" y="59"/>
                  </a:lnTo>
                  <a:lnTo>
                    <a:pt x="35" y="61"/>
                  </a:lnTo>
                  <a:lnTo>
                    <a:pt x="40" y="62"/>
                  </a:lnTo>
                  <a:lnTo>
                    <a:pt x="46" y="63"/>
                  </a:lnTo>
                  <a:lnTo>
                    <a:pt x="52" y="65"/>
                  </a:lnTo>
                  <a:lnTo>
                    <a:pt x="59" y="67"/>
                  </a:lnTo>
                  <a:lnTo>
                    <a:pt x="66" y="68"/>
                  </a:lnTo>
                  <a:lnTo>
                    <a:pt x="73" y="69"/>
                  </a:lnTo>
                  <a:lnTo>
                    <a:pt x="81" y="70"/>
                  </a:lnTo>
                  <a:lnTo>
                    <a:pt x="88" y="72"/>
                  </a:lnTo>
                  <a:lnTo>
                    <a:pt x="106" y="73"/>
                  </a:lnTo>
                  <a:lnTo>
                    <a:pt x="123" y="75"/>
                  </a:lnTo>
                  <a:lnTo>
                    <a:pt x="142" y="76"/>
                  </a:lnTo>
                  <a:lnTo>
                    <a:pt x="161" y="77"/>
                  </a:lnTo>
                  <a:lnTo>
                    <a:pt x="181" y="77"/>
                  </a:lnTo>
                  <a:lnTo>
                    <a:pt x="202" y="77"/>
                  </a:lnTo>
                  <a:lnTo>
                    <a:pt x="223" y="77"/>
                  </a:lnTo>
                  <a:lnTo>
                    <a:pt x="242" y="77"/>
                  </a:lnTo>
                  <a:lnTo>
                    <a:pt x="261" y="76"/>
                  </a:lnTo>
                  <a:lnTo>
                    <a:pt x="280" y="75"/>
                  </a:lnTo>
                  <a:lnTo>
                    <a:pt x="297" y="73"/>
                  </a:lnTo>
                  <a:lnTo>
                    <a:pt x="315" y="72"/>
                  </a:lnTo>
                  <a:lnTo>
                    <a:pt x="322" y="70"/>
                  </a:lnTo>
                  <a:lnTo>
                    <a:pt x="330" y="69"/>
                  </a:lnTo>
                  <a:lnTo>
                    <a:pt x="337" y="68"/>
                  </a:lnTo>
                  <a:lnTo>
                    <a:pt x="344" y="67"/>
                  </a:lnTo>
                  <a:lnTo>
                    <a:pt x="351" y="65"/>
                  </a:lnTo>
                  <a:lnTo>
                    <a:pt x="357" y="63"/>
                  </a:lnTo>
                  <a:lnTo>
                    <a:pt x="363" y="62"/>
                  </a:lnTo>
                  <a:lnTo>
                    <a:pt x="368" y="61"/>
                  </a:lnTo>
                  <a:lnTo>
                    <a:pt x="374" y="59"/>
                  </a:lnTo>
                  <a:lnTo>
                    <a:pt x="379" y="58"/>
                  </a:lnTo>
                  <a:lnTo>
                    <a:pt x="384" y="55"/>
                  </a:lnTo>
                  <a:lnTo>
                    <a:pt x="387" y="54"/>
                  </a:lnTo>
                  <a:lnTo>
                    <a:pt x="391" y="52"/>
                  </a:lnTo>
                  <a:lnTo>
                    <a:pt x="394" y="51"/>
                  </a:lnTo>
                  <a:lnTo>
                    <a:pt x="396" y="48"/>
                  </a:lnTo>
                  <a:lnTo>
                    <a:pt x="399" y="47"/>
                  </a:lnTo>
                  <a:lnTo>
                    <a:pt x="401" y="45"/>
                  </a:lnTo>
                  <a:lnTo>
                    <a:pt x="402" y="42"/>
                  </a:lnTo>
                  <a:lnTo>
                    <a:pt x="402" y="41"/>
                  </a:lnTo>
                  <a:lnTo>
                    <a:pt x="403" y="39"/>
                  </a:lnTo>
                  <a:lnTo>
                    <a:pt x="402" y="36"/>
                  </a:lnTo>
                  <a:lnTo>
                    <a:pt x="402" y="35"/>
                  </a:lnTo>
                  <a:lnTo>
                    <a:pt x="401" y="33"/>
                  </a:lnTo>
                  <a:lnTo>
                    <a:pt x="399" y="31"/>
                  </a:lnTo>
                  <a:lnTo>
                    <a:pt x="396" y="29"/>
                  </a:lnTo>
                  <a:lnTo>
                    <a:pt x="394" y="27"/>
                  </a:lnTo>
                  <a:lnTo>
                    <a:pt x="391" y="26"/>
                  </a:lnTo>
                  <a:lnTo>
                    <a:pt x="387" y="24"/>
                  </a:lnTo>
                  <a:lnTo>
                    <a:pt x="384" y="22"/>
                  </a:lnTo>
                  <a:lnTo>
                    <a:pt x="379" y="20"/>
                  </a:lnTo>
                  <a:lnTo>
                    <a:pt x="374" y="19"/>
                  </a:lnTo>
                  <a:lnTo>
                    <a:pt x="368" y="17"/>
                  </a:lnTo>
                  <a:lnTo>
                    <a:pt x="363" y="15"/>
                  </a:lnTo>
                  <a:lnTo>
                    <a:pt x="357" y="14"/>
                  </a:lnTo>
                  <a:lnTo>
                    <a:pt x="351" y="13"/>
                  </a:lnTo>
                  <a:lnTo>
                    <a:pt x="344" y="11"/>
                  </a:lnTo>
                  <a:lnTo>
                    <a:pt x="337" y="10"/>
                  </a:lnTo>
                  <a:lnTo>
                    <a:pt x="330" y="8"/>
                  </a:lnTo>
                  <a:lnTo>
                    <a:pt x="322" y="7"/>
                  </a:lnTo>
                  <a:lnTo>
                    <a:pt x="315" y="6"/>
                  </a:lnTo>
                  <a:lnTo>
                    <a:pt x="297" y="5"/>
                  </a:lnTo>
                  <a:lnTo>
                    <a:pt x="280" y="3"/>
                  </a:lnTo>
                  <a:lnTo>
                    <a:pt x="261" y="1"/>
                  </a:lnTo>
                  <a:lnTo>
                    <a:pt x="242" y="0"/>
                  </a:lnTo>
                  <a:lnTo>
                    <a:pt x="223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0" name="Freeform 71"/>
            <p:cNvSpPr>
              <a:spLocks/>
            </p:cNvSpPr>
            <p:nvPr/>
          </p:nvSpPr>
          <p:spPr bwMode="auto">
            <a:xfrm>
              <a:off x="2332" y="1541"/>
              <a:ext cx="403" cy="77"/>
            </a:xfrm>
            <a:custGeom>
              <a:avLst/>
              <a:gdLst>
                <a:gd name="T0" fmla="*/ 181 w 403"/>
                <a:gd name="T1" fmla="*/ 0 h 77"/>
                <a:gd name="T2" fmla="*/ 142 w 403"/>
                <a:gd name="T3" fmla="*/ 1 h 77"/>
                <a:gd name="T4" fmla="*/ 106 w 403"/>
                <a:gd name="T5" fmla="*/ 5 h 77"/>
                <a:gd name="T6" fmla="*/ 81 w 403"/>
                <a:gd name="T7" fmla="*/ 7 h 77"/>
                <a:gd name="T8" fmla="*/ 66 w 403"/>
                <a:gd name="T9" fmla="*/ 10 h 77"/>
                <a:gd name="T10" fmla="*/ 52 w 403"/>
                <a:gd name="T11" fmla="*/ 13 h 77"/>
                <a:gd name="T12" fmla="*/ 40 w 403"/>
                <a:gd name="T13" fmla="*/ 15 h 77"/>
                <a:gd name="T14" fmla="*/ 29 w 403"/>
                <a:gd name="T15" fmla="*/ 19 h 77"/>
                <a:gd name="T16" fmla="*/ 19 w 403"/>
                <a:gd name="T17" fmla="*/ 22 h 77"/>
                <a:gd name="T18" fmla="*/ 12 w 403"/>
                <a:gd name="T19" fmla="*/ 26 h 77"/>
                <a:gd name="T20" fmla="*/ 7 w 403"/>
                <a:gd name="T21" fmla="*/ 29 h 77"/>
                <a:gd name="T22" fmla="*/ 2 w 403"/>
                <a:gd name="T23" fmla="*/ 33 h 77"/>
                <a:gd name="T24" fmla="*/ 0 w 403"/>
                <a:gd name="T25" fmla="*/ 36 h 77"/>
                <a:gd name="T26" fmla="*/ 0 w 403"/>
                <a:gd name="T27" fmla="*/ 41 h 77"/>
                <a:gd name="T28" fmla="*/ 2 w 403"/>
                <a:gd name="T29" fmla="*/ 45 h 77"/>
                <a:gd name="T30" fmla="*/ 7 w 403"/>
                <a:gd name="T31" fmla="*/ 48 h 77"/>
                <a:gd name="T32" fmla="*/ 12 w 403"/>
                <a:gd name="T33" fmla="*/ 52 h 77"/>
                <a:gd name="T34" fmla="*/ 19 w 403"/>
                <a:gd name="T35" fmla="*/ 55 h 77"/>
                <a:gd name="T36" fmla="*/ 29 w 403"/>
                <a:gd name="T37" fmla="*/ 59 h 77"/>
                <a:gd name="T38" fmla="*/ 40 w 403"/>
                <a:gd name="T39" fmla="*/ 62 h 77"/>
                <a:gd name="T40" fmla="*/ 52 w 403"/>
                <a:gd name="T41" fmla="*/ 65 h 77"/>
                <a:gd name="T42" fmla="*/ 66 w 403"/>
                <a:gd name="T43" fmla="*/ 68 h 77"/>
                <a:gd name="T44" fmla="*/ 81 w 403"/>
                <a:gd name="T45" fmla="*/ 70 h 77"/>
                <a:gd name="T46" fmla="*/ 106 w 403"/>
                <a:gd name="T47" fmla="*/ 73 h 77"/>
                <a:gd name="T48" fmla="*/ 142 w 403"/>
                <a:gd name="T49" fmla="*/ 76 h 77"/>
                <a:gd name="T50" fmla="*/ 181 w 403"/>
                <a:gd name="T51" fmla="*/ 77 h 77"/>
                <a:gd name="T52" fmla="*/ 223 w 403"/>
                <a:gd name="T53" fmla="*/ 77 h 77"/>
                <a:gd name="T54" fmla="*/ 261 w 403"/>
                <a:gd name="T55" fmla="*/ 76 h 77"/>
                <a:gd name="T56" fmla="*/ 297 w 403"/>
                <a:gd name="T57" fmla="*/ 73 h 77"/>
                <a:gd name="T58" fmla="*/ 322 w 403"/>
                <a:gd name="T59" fmla="*/ 70 h 77"/>
                <a:gd name="T60" fmla="*/ 337 w 403"/>
                <a:gd name="T61" fmla="*/ 68 h 77"/>
                <a:gd name="T62" fmla="*/ 351 w 403"/>
                <a:gd name="T63" fmla="*/ 65 h 77"/>
                <a:gd name="T64" fmla="*/ 363 w 403"/>
                <a:gd name="T65" fmla="*/ 62 h 77"/>
                <a:gd name="T66" fmla="*/ 374 w 403"/>
                <a:gd name="T67" fmla="*/ 59 h 77"/>
                <a:gd name="T68" fmla="*/ 384 w 403"/>
                <a:gd name="T69" fmla="*/ 55 h 77"/>
                <a:gd name="T70" fmla="*/ 391 w 403"/>
                <a:gd name="T71" fmla="*/ 52 h 77"/>
                <a:gd name="T72" fmla="*/ 396 w 403"/>
                <a:gd name="T73" fmla="*/ 48 h 77"/>
                <a:gd name="T74" fmla="*/ 401 w 403"/>
                <a:gd name="T75" fmla="*/ 45 h 77"/>
                <a:gd name="T76" fmla="*/ 402 w 403"/>
                <a:gd name="T77" fmla="*/ 41 h 77"/>
                <a:gd name="T78" fmla="*/ 402 w 403"/>
                <a:gd name="T79" fmla="*/ 36 h 77"/>
                <a:gd name="T80" fmla="*/ 401 w 403"/>
                <a:gd name="T81" fmla="*/ 33 h 77"/>
                <a:gd name="T82" fmla="*/ 396 w 403"/>
                <a:gd name="T83" fmla="*/ 29 h 77"/>
                <a:gd name="T84" fmla="*/ 391 w 403"/>
                <a:gd name="T85" fmla="*/ 26 h 77"/>
                <a:gd name="T86" fmla="*/ 384 w 403"/>
                <a:gd name="T87" fmla="*/ 22 h 77"/>
                <a:gd name="T88" fmla="*/ 374 w 403"/>
                <a:gd name="T89" fmla="*/ 19 h 77"/>
                <a:gd name="T90" fmla="*/ 363 w 403"/>
                <a:gd name="T91" fmla="*/ 15 h 77"/>
                <a:gd name="T92" fmla="*/ 351 w 403"/>
                <a:gd name="T93" fmla="*/ 13 h 77"/>
                <a:gd name="T94" fmla="*/ 337 w 403"/>
                <a:gd name="T95" fmla="*/ 10 h 77"/>
                <a:gd name="T96" fmla="*/ 322 w 403"/>
                <a:gd name="T97" fmla="*/ 7 h 77"/>
                <a:gd name="T98" fmla="*/ 297 w 403"/>
                <a:gd name="T99" fmla="*/ 5 h 77"/>
                <a:gd name="T100" fmla="*/ 261 w 403"/>
                <a:gd name="T101" fmla="*/ 1 h 77"/>
                <a:gd name="T102" fmla="*/ 223 w 403"/>
                <a:gd name="T103" fmla="*/ 0 h 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3"/>
                <a:gd name="T157" fmla="*/ 0 h 77"/>
                <a:gd name="T158" fmla="*/ 403 w 403"/>
                <a:gd name="T159" fmla="*/ 77 h 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3" h="77">
                  <a:moveTo>
                    <a:pt x="202" y="0"/>
                  </a:moveTo>
                  <a:lnTo>
                    <a:pt x="181" y="0"/>
                  </a:lnTo>
                  <a:lnTo>
                    <a:pt x="161" y="0"/>
                  </a:lnTo>
                  <a:lnTo>
                    <a:pt x="142" y="1"/>
                  </a:lnTo>
                  <a:lnTo>
                    <a:pt x="123" y="3"/>
                  </a:lnTo>
                  <a:lnTo>
                    <a:pt x="106" y="5"/>
                  </a:lnTo>
                  <a:lnTo>
                    <a:pt x="88" y="6"/>
                  </a:lnTo>
                  <a:lnTo>
                    <a:pt x="81" y="7"/>
                  </a:lnTo>
                  <a:lnTo>
                    <a:pt x="73" y="8"/>
                  </a:lnTo>
                  <a:lnTo>
                    <a:pt x="66" y="10"/>
                  </a:lnTo>
                  <a:lnTo>
                    <a:pt x="59" y="11"/>
                  </a:lnTo>
                  <a:lnTo>
                    <a:pt x="52" y="13"/>
                  </a:lnTo>
                  <a:lnTo>
                    <a:pt x="46" y="14"/>
                  </a:lnTo>
                  <a:lnTo>
                    <a:pt x="40" y="15"/>
                  </a:lnTo>
                  <a:lnTo>
                    <a:pt x="35" y="17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19" y="22"/>
                  </a:lnTo>
                  <a:lnTo>
                    <a:pt x="16" y="24"/>
                  </a:lnTo>
                  <a:lnTo>
                    <a:pt x="12" y="26"/>
                  </a:lnTo>
                  <a:lnTo>
                    <a:pt x="9" y="27"/>
                  </a:lnTo>
                  <a:lnTo>
                    <a:pt x="7" y="29"/>
                  </a:lnTo>
                  <a:lnTo>
                    <a:pt x="4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7" y="48"/>
                  </a:lnTo>
                  <a:lnTo>
                    <a:pt x="9" y="51"/>
                  </a:lnTo>
                  <a:lnTo>
                    <a:pt x="12" y="52"/>
                  </a:lnTo>
                  <a:lnTo>
                    <a:pt x="16" y="54"/>
                  </a:lnTo>
                  <a:lnTo>
                    <a:pt x="19" y="55"/>
                  </a:lnTo>
                  <a:lnTo>
                    <a:pt x="24" y="58"/>
                  </a:lnTo>
                  <a:lnTo>
                    <a:pt x="29" y="59"/>
                  </a:lnTo>
                  <a:lnTo>
                    <a:pt x="35" y="61"/>
                  </a:lnTo>
                  <a:lnTo>
                    <a:pt x="40" y="62"/>
                  </a:lnTo>
                  <a:lnTo>
                    <a:pt x="46" y="63"/>
                  </a:lnTo>
                  <a:lnTo>
                    <a:pt x="52" y="65"/>
                  </a:lnTo>
                  <a:lnTo>
                    <a:pt x="59" y="67"/>
                  </a:lnTo>
                  <a:lnTo>
                    <a:pt x="66" y="68"/>
                  </a:lnTo>
                  <a:lnTo>
                    <a:pt x="73" y="69"/>
                  </a:lnTo>
                  <a:lnTo>
                    <a:pt x="81" y="70"/>
                  </a:lnTo>
                  <a:lnTo>
                    <a:pt x="88" y="72"/>
                  </a:lnTo>
                  <a:lnTo>
                    <a:pt x="106" y="73"/>
                  </a:lnTo>
                  <a:lnTo>
                    <a:pt x="123" y="75"/>
                  </a:lnTo>
                  <a:lnTo>
                    <a:pt x="142" y="76"/>
                  </a:lnTo>
                  <a:lnTo>
                    <a:pt x="161" y="77"/>
                  </a:lnTo>
                  <a:lnTo>
                    <a:pt x="181" y="77"/>
                  </a:lnTo>
                  <a:lnTo>
                    <a:pt x="202" y="77"/>
                  </a:lnTo>
                  <a:lnTo>
                    <a:pt x="223" y="77"/>
                  </a:lnTo>
                  <a:lnTo>
                    <a:pt x="242" y="77"/>
                  </a:lnTo>
                  <a:lnTo>
                    <a:pt x="261" y="76"/>
                  </a:lnTo>
                  <a:lnTo>
                    <a:pt x="280" y="75"/>
                  </a:lnTo>
                  <a:lnTo>
                    <a:pt x="297" y="73"/>
                  </a:lnTo>
                  <a:lnTo>
                    <a:pt x="315" y="72"/>
                  </a:lnTo>
                  <a:lnTo>
                    <a:pt x="322" y="70"/>
                  </a:lnTo>
                  <a:lnTo>
                    <a:pt x="330" y="69"/>
                  </a:lnTo>
                  <a:lnTo>
                    <a:pt x="337" y="68"/>
                  </a:lnTo>
                  <a:lnTo>
                    <a:pt x="344" y="67"/>
                  </a:lnTo>
                  <a:lnTo>
                    <a:pt x="351" y="65"/>
                  </a:lnTo>
                  <a:lnTo>
                    <a:pt x="357" y="63"/>
                  </a:lnTo>
                  <a:lnTo>
                    <a:pt x="363" y="62"/>
                  </a:lnTo>
                  <a:lnTo>
                    <a:pt x="368" y="61"/>
                  </a:lnTo>
                  <a:lnTo>
                    <a:pt x="374" y="59"/>
                  </a:lnTo>
                  <a:lnTo>
                    <a:pt x="379" y="58"/>
                  </a:lnTo>
                  <a:lnTo>
                    <a:pt x="384" y="55"/>
                  </a:lnTo>
                  <a:lnTo>
                    <a:pt x="387" y="54"/>
                  </a:lnTo>
                  <a:lnTo>
                    <a:pt x="391" y="52"/>
                  </a:lnTo>
                  <a:lnTo>
                    <a:pt x="394" y="51"/>
                  </a:lnTo>
                  <a:lnTo>
                    <a:pt x="396" y="48"/>
                  </a:lnTo>
                  <a:lnTo>
                    <a:pt x="399" y="47"/>
                  </a:lnTo>
                  <a:lnTo>
                    <a:pt x="401" y="45"/>
                  </a:lnTo>
                  <a:lnTo>
                    <a:pt x="402" y="42"/>
                  </a:lnTo>
                  <a:lnTo>
                    <a:pt x="402" y="41"/>
                  </a:lnTo>
                  <a:lnTo>
                    <a:pt x="403" y="39"/>
                  </a:lnTo>
                  <a:lnTo>
                    <a:pt x="402" y="36"/>
                  </a:lnTo>
                  <a:lnTo>
                    <a:pt x="402" y="35"/>
                  </a:lnTo>
                  <a:lnTo>
                    <a:pt x="401" y="33"/>
                  </a:lnTo>
                  <a:lnTo>
                    <a:pt x="399" y="31"/>
                  </a:lnTo>
                  <a:lnTo>
                    <a:pt x="396" y="29"/>
                  </a:lnTo>
                  <a:lnTo>
                    <a:pt x="394" y="27"/>
                  </a:lnTo>
                  <a:lnTo>
                    <a:pt x="391" y="26"/>
                  </a:lnTo>
                  <a:lnTo>
                    <a:pt x="387" y="24"/>
                  </a:lnTo>
                  <a:lnTo>
                    <a:pt x="384" y="22"/>
                  </a:lnTo>
                  <a:lnTo>
                    <a:pt x="379" y="20"/>
                  </a:lnTo>
                  <a:lnTo>
                    <a:pt x="374" y="19"/>
                  </a:lnTo>
                  <a:lnTo>
                    <a:pt x="368" y="17"/>
                  </a:lnTo>
                  <a:lnTo>
                    <a:pt x="363" y="15"/>
                  </a:lnTo>
                  <a:lnTo>
                    <a:pt x="357" y="14"/>
                  </a:lnTo>
                  <a:lnTo>
                    <a:pt x="351" y="13"/>
                  </a:lnTo>
                  <a:lnTo>
                    <a:pt x="344" y="11"/>
                  </a:lnTo>
                  <a:lnTo>
                    <a:pt x="337" y="10"/>
                  </a:lnTo>
                  <a:lnTo>
                    <a:pt x="330" y="8"/>
                  </a:lnTo>
                  <a:lnTo>
                    <a:pt x="322" y="7"/>
                  </a:lnTo>
                  <a:lnTo>
                    <a:pt x="315" y="6"/>
                  </a:lnTo>
                  <a:lnTo>
                    <a:pt x="297" y="5"/>
                  </a:lnTo>
                  <a:lnTo>
                    <a:pt x="280" y="3"/>
                  </a:lnTo>
                  <a:lnTo>
                    <a:pt x="261" y="1"/>
                  </a:lnTo>
                  <a:lnTo>
                    <a:pt x="242" y="0"/>
                  </a:lnTo>
                  <a:lnTo>
                    <a:pt x="223" y="0"/>
                  </a:lnTo>
                  <a:lnTo>
                    <a:pt x="20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1" name="Line 72"/>
            <p:cNvSpPr>
              <a:spLocks noChangeShapeType="1"/>
            </p:cNvSpPr>
            <p:nvPr/>
          </p:nvSpPr>
          <p:spPr bwMode="auto">
            <a:xfrm>
              <a:off x="2332" y="1534"/>
              <a:ext cx="1" cy="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2" name="Line 73"/>
            <p:cNvSpPr>
              <a:spLocks noChangeShapeType="1"/>
            </p:cNvSpPr>
            <p:nvPr/>
          </p:nvSpPr>
          <p:spPr bwMode="auto">
            <a:xfrm>
              <a:off x="2735" y="1534"/>
              <a:ext cx="1" cy="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3" name="Rectangle 74"/>
            <p:cNvSpPr>
              <a:spLocks noChangeArrowheads="1"/>
            </p:cNvSpPr>
            <p:nvPr/>
          </p:nvSpPr>
          <p:spPr bwMode="auto">
            <a:xfrm>
              <a:off x="2332" y="1534"/>
              <a:ext cx="400" cy="4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28754" name="Rectangle 75"/>
            <p:cNvSpPr>
              <a:spLocks noChangeArrowheads="1"/>
            </p:cNvSpPr>
            <p:nvPr/>
          </p:nvSpPr>
          <p:spPr bwMode="auto">
            <a:xfrm>
              <a:off x="2556" y="1552"/>
              <a:ext cx="22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altLang="en-US" sz="24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28755" name="Freeform 76"/>
            <p:cNvSpPr>
              <a:spLocks/>
            </p:cNvSpPr>
            <p:nvPr/>
          </p:nvSpPr>
          <p:spPr bwMode="auto">
            <a:xfrm>
              <a:off x="2328" y="1478"/>
              <a:ext cx="404" cy="91"/>
            </a:xfrm>
            <a:custGeom>
              <a:avLst/>
              <a:gdLst>
                <a:gd name="T0" fmla="*/ 181 w 404"/>
                <a:gd name="T1" fmla="*/ 0 h 91"/>
                <a:gd name="T2" fmla="*/ 143 w 404"/>
                <a:gd name="T3" fmla="*/ 3 h 91"/>
                <a:gd name="T4" fmla="*/ 106 w 404"/>
                <a:gd name="T5" fmla="*/ 6 h 91"/>
                <a:gd name="T6" fmla="*/ 82 w 404"/>
                <a:gd name="T7" fmla="*/ 10 h 91"/>
                <a:gd name="T8" fmla="*/ 67 w 404"/>
                <a:gd name="T9" fmla="*/ 12 h 91"/>
                <a:gd name="T10" fmla="*/ 53 w 404"/>
                <a:gd name="T11" fmla="*/ 15 h 91"/>
                <a:gd name="T12" fmla="*/ 41 w 404"/>
                <a:gd name="T13" fmla="*/ 19 h 91"/>
                <a:gd name="T14" fmla="*/ 29 w 404"/>
                <a:gd name="T15" fmla="*/ 22 h 91"/>
                <a:gd name="T16" fmla="*/ 20 w 404"/>
                <a:gd name="T17" fmla="*/ 26 h 91"/>
                <a:gd name="T18" fmla="*/ 13 w 404"/>
                <a:gd name="T19" fmla="*/ 29 h 91"/>
                <a:gd name="T20" fmla="*/ 7 w 404"/>
                <a:gd name="T21" fmla="*/ 34 h 91"/>
                <a:gd name="T22" fmla="*/ 2 w 404"/>
                <a:gd name="T23" fmla="*/ 39 h 91"/>
                <a:gd name="T24" fmla="*/ 0 w 404"/>
                <a:gd name="T25" fmla="*/ 43 h 91"/>
                <a:gd name="T26" fmla="*/ 0 w 404"/>
                <a:gd name="T27" fmla="*/ 48 h 91"/>
                <a:gd name="T28" fmla="*/ 2 w 404"/>
                <a:gd name="T29" fmla="*/ 53 h 91"/>
                <a:gd name="T30" fmla="*/ 7 w 404"/>
                <a:gd name="T31" fmla="*/ 57 h 91"/>
                <a:gd name="T32" fmla="*/ 13 w 404"/>
                <a:gd name="T33" fmla="*/ 61 h 91"/>
                <a:gd name="T34" fmla="*/ 20 w 404"/>
                <a:gd name="T35" fmla="*/ 66 h 91"/>
                <a:gd name="T36" fmla="*/ 29 w 404"/>
                <a:gd name="T37" fmla="*/ 69 h 91"/>
                <a:gd name="T38" fmla="*/ 41 w 404"/>
                <a:gd name="T39" fmla="*/ 73 h 91"/>
                <a:gd name="T40" fmla="*/ 53 w 404"/>
                <a:gd name="T41" fmla="*/ 76 h 91"/>
                <a:gd name="T42" fmla="*/ 67 w 404"/>
                <a:gd name="T43" fmla="*/ 80 h 91"/>
                <a:gd name="T44" fmla="*/ 82 w 404"/>
                <a:gd name="T45" fmla="*/ 82 h 91"/>
                <a:gd name="T46" fmla="*/ 106 w 404"/>
                <a:gd name="T47" fmla="*/ 85 h 91"/>
                <a:gd name="T48" fmla="*/ 143 w 404"/>
                <a:gd name="T49" fmla="*/ 89 h 91"/>
                <a:gd name="T50" fmla="*/ 181 w 404"/>
                <a:gd name="T51" fmla="*/ 91 h 91"/>
                <a:gd name="T52" fmla="*/ 223 w 404"/>
                <a:gd name="T53" fmla="*/ 91 h 91"/>
                <a:gd name="T54" fmla="*/ 262 w 404"/>
                <a:gd name="T55" fmla="*/ 89 h 91"/>
                <a:gd name="T56" fmla="*/ 298 w 404"/>
                <a:gd name="T57" fmla="*/ 85 h 91"/>
                <a:gd name="T58" fmla="*/ 322 w 404"/>
                <a:gd name="T59" fmla="*/ 82 h 91"/>
                <a:gd name="T60" fmla="*/ 337 w 404"/>
                <a:gd name="T61" fmla="*/ 80 h 91"/>
                <a:gd name="T62" fmla="*/ 351 w 404"/>
                <a:gd name="T63" fmla="*/ 76 h 91"/>
                <a:gd name="T64" fmla="*/ 363 w 404"/>
                <a:gd name="T65" fmla="*/ 73 h 91"/>
                <a:gd name="T66" fmla="*/ 375 w 404"/>
                <a:gd name="T67" fmla="*/ 69 h 91"/>
                <a:gd name="T68" fmla="*/ 384 w 404"/>
                <a:gd name="T69" fmla="*/ 66 h 91"/>
                <a:gd name="T70" fmla="*/ 391 w 404"/>
                <a:gd name="T71" fmla="*/ 61 h 91"/>
                <a:gd name="T72" fmla="*/ 397 w 404"/>
                <a:gd name="T73" fmla="*/ 57 h 91"/>
                <a:gd name="T74" fmla="*/ 402 w 404"/>
                <a:gd name="T75" fmla="*/ 53 h 91"/>
                <a:gd name="T76" fmla="*/ 404 w 404"/>
                <a:gd name="T77" fmla="*/ 48 h 91"/>
                <a:gd name="T78" fmla="*/ 404 w 404"/>
                <a:gd name="T79" fmla="*/ 43 h 91"/>
                <a:gd name="T80" fmla="*/ 402 w 404"/>
                <a:gd name="T81" fmla="*/ 39 h 91"/>
                <a:gd name="T82" fmla="*/ 397 w 404"/>
                <a:gd name="T83" fmla="*/ 34 h 91"/>
                <a:gd name="T84" fmla="*/ 391 w 404"/>
                <a:gd name="T85" fmla="*/ 29 h 91"/>
                <a:gd name="T86" fmla="*/ 384 w 404"/>
                <a:gd name="T87" fmla="*/ 26 h 91"/>
                <a:gd name="T88" fmla="*/ 375 w 404"/>
                <a:gd name="T89" fmla="*/ 22 h 91"/>
                <a:gd name="T90" fmla="*/ 363 w 404"/>
                <a:gd name="T91" fmla="*/ 19 h 91"/>
                <a:gd name="T92" fmla="*/ 351 w 404"/>
                <a:gd name="T93" fmla="*/ 15 h 91"/>
                <a:gd name="T94" fmla="*/ 337 w 404"/>
                <a:gd name="T95" fmla="*/ 12 h 91"/>
                <a:gd name="T96" fmla="*/ 322 w 404"/>
                <a:gd name="T97" fmla="*/ 10 h 91"/>
                <a:gd name="T98" fmla="*/ 298 w 404"/>
                <a:gd name="T99" fmla="*/ 6 h 91"/>
                <a:gd name="T100" fmla="*/ 262 w 404"/>
                <a:gd name="T101" fmla="*/ 3 h 91"/>
                <a:gd name="T102" fmla="*/ 223 w 404"/>
                <a:gd name="T103" fmla="*/ 0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4"/>
                <a:gd name="T157" fmla="*/ 0 h 91"/>
                <a:gd name="T158" fmla="*/ 404 w 404"/>
                <a:gd name="T159" fmla="*/ 91 h 9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4" h="91">
                  <a:moveTo>
                    <a:pt x="202" y="0"/>
                  </a:moveTo>
                  <a:lnTo>
                    <a:pt x="181" y="0"/>
                  </a:lnTo>
                  <a:lnTo>
                    <a:pt x="161" y="1"/>
                  </a:lnTo>
                  <a:lnTo>
                    <a:pt x="143" y="3"/>
                  </a:lnTo>
                  <a:lnTo>
                    <a:pt x="124" y="4"/>
                  </a:lnTo>
                  <a:lnTo>
                    <a:pt x="106" y="6"/>
                  </a:lnTo>
                  <a:lnTo>
                    <a:pt x="89" y="8"/>
                  </a:lnTo>
                  <a:lnTo>
                    <a:pt x="82" y="10"/>
                  </a:lnTo>
                  <a:lnTo>
                    <a:pt x="74" y="11"/>
                  </a:lnTo>
                  <a:lnTo>
                    <a:pt x="67" y="12"/>
                  </a:lnTo>
                  <a:lnTo>
                    <a:pt x="60" y="13"/>
                  </a:lnTo>
                  <a:lnTo>
                    <a:pt x="53" y="15"/>
                  </a:lnTo>
                  <a:lnTo>
                    <a:pt x="47" y="17"/>
                  </a:lnTo>
                  <a:lnTo>
                    <a:pt x="41" y="19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0" y="26"/>
                  </a:lnTo>
                  <a:lnTo>
                    <a:pt x="16" y="28"/>
                  </a:lnTo>
                  <a:lnTo>
                    <a:pt x="13" y="29"/>
                  </a:lnTo>
                  <a:lnTo>
                    <a:pt x="9" y="32"/>
                  </a:lnTo>
                  <a:lnTo>
                    <a:pt x="7" y="34"/>
                  </a:lnTo>
                  <a:lnTo>
                    <a:pt x="5" y="36"/>
                  </a:lnTo>
                  <a:lnTo>
                    <a:pt x="2" y="39"/>
                  </a:lnTo>
                  <a:lnTo>
                    <a:pt x="1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1" y="50"/>
                  </a:lnTo>
                  <a:lnTo>
                    <a:pt x="2" y="53"/>
                  </a:lnTo>
                  <a:lnTo>
                    <a:pt x="5" y="55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3" y="61"/>
                  </a:lnTo>
                  <a:lnTo>
                    <a:pt x="16" y="63"/>
                  </a:lnTo>
                  <a:lnTo>
                    <a:pt x="20" y="66"/>
                  </a:lnTo>
                  <a:lnTo>
                    <a:pt x="25" y="67"/>
                  </a:lnTo>
                  <a:lnTo>
                    <a:pt x="29" y="69"/>
                  </a:lnTo>
                  <a:lnTo>
                    <a:pt x="35" y="71"/>
                  </a:lnTo>
                  <a:lnTo>
                    <a:pt x="41" y="73"/>
                  </a:lnTo>
                  <a:lnTo>
                    <a:pt x="47" y="75"/>
                  </a:lnTo>
                  <a:lnTo>
                    <a:pt x="53" y="76"/>
                  </a:lnTo>
                  <a:lnTo>
                    <a:pt x="60" y="77"/>
                  </a:lnTo>
                  <a:lnTo>
                    <a:pt x="67" y="80"/>
                  </a:lnTo>
                  <a:lnTo>
                    <a:pt x="74" y="81"/>
                  </a:lnTo>
                  <a:lnTo>
                    <a:pt x="82" y="82"/>
                  </a:lnTo>
                  <a:lnTo>
                    <a:pt x="89" y="83"/>
                  </a:lnTo>
                  <a:lnTo>
                    <a:pt x="106" y="85"/>
                  </a:lnTo>
                  <a:lnTo>
                    <a:pt x="124" y="88"/>
                  </a:lnTo>
                  <a:lnTo>
                    <a:pt x="143" y="89"/>
                  </a:lnTo>
                  <a:lnTo>
                    <a:pt x="161" y="90"/>
                  </a:lnTo>
                  <a:lnTo>
                    <a:pt x="181" y="91"/>
                  </a:lnTo>
                  <a:lnTo>
                    <a:pt x="202" y="91"/>
                  </a:lnTo>
                  <a:lnTo>
                    <a:pt x="223" y="91"/>
                  </a:lnTo>
                  <a:lnTo>
                    <a:pt x="243" y="90"/>
                  </a:lnTo>
                  <a:lnTo>
                    <a:pt x="262" y="89"/>
                  </a:lnTo>
                  <a:lnTo>
                    <a:pt x="280" y="88"/>
                  </a:lnTo>
                  <a:lnTo>
                    <a:pt x="298" y="85"/>
                  </a:lnTo>
                  <a:lnTo>
                    <a:pt x="315" y="83"/>
                  </a:lnTo>
                  <a:lnTo>
                    <a:pt x="322" y="82"/>
                  </a:lnTo>
                  <a:lnTo>
                    <a:pt x="330" y="81"/>
                  </a:lnTo>
                  <a:lnTo>
                    <a:pt x="337" y="80"/>
                  </a:lnTo>
                  <a:lnTo>
                    <a:pt x="344" y="77"/>
                  </a:lnTo>
                  <a:lnTo>
                    <a:pt x="351" y="76"/>
                  </a:lnTo>
                  <a:lnTo>
                    <a:pt x="357" y="75"/>
                  </a:lnTo>
                  <a:lnTo>
                    <a:pt x="363" y="73"/>
                  </a:lnTo>
                  <a:lnTo>
                    <a:pt x="369" y="71"/>
                  </a:lnTo>
                  <a:lnTo>
                    <a:pt x="375" y="69"/>
                  </a:lnTo>
                  <a:lnTo>
                    <a:pt x="379" y="67"/>
                  </a:lnTo>
                  <a:lnTo>
                    <a:pt x="384" y="66"/>
                  </a:lnTo>
                  <a:lnTo>
                    <a:pt x="388" y="63"/>
                  </a:lnTo>
                  <a:lnTo>
                    <a:pt x="391" y="61"/>
                  </a:lnTo>
                  <a:lnTo>
                    <a:pt x="395" y="59"/>
                  </a:lnTo>
                  <a:lnTo>
                    <a:pt x="397" y="57"/>
                  </a:lnTo>
                  <a:lnTo>
                    <a:pt x="399" y="55"/>
                  </a:lnTo>
                  <a:lnTo>
                    <a:pt x="402" y="53"/>
                  </a:lnTo>
                  <a:lnTo>
                    <a:pt x="403" y="50"/>
                  </a:lnTo>
                  <a:lnTo>
                    <a:pt x="404" y="48"/>
                  </a:lnTo>
                  <a:lnTo>
                    <a:pt x="404" y="46"/>
                  </a:lnTo>
                  <a:lnTo>
                    <a:pt x="404" y="43"/>
                  </a:lnTo>
                  <a:lnTo>
                    <a:pt x="403" y="41"/>
                  </a:lnTo>
                  <a:lnTo>
                    <a:pt x="402" y="39"/>
                  </a:lnTo>
                  <a:lnTo>
                    <a:pt x="399" y="36"/>
                  </a:lnTo>
                  <a:lnTo>
                    <a:pt x="397" y="34"/>
                  </a:lnTo>
                  <a:lnTo>
                    <a:pt x="395" y="32"/>
                  </a:lnTo>
                  <a:lnTo>
                    <a:pt x="391" y="29"/>
                  </a:lnTo>
                  <a:lnTo>
                    <a:pt x="388" y="28"/>
                  </a:lnTo>
                  <a:lnTo>
                    <a:pt x="384" y="26"/>
                  </a:lnTo>
                  <a:lnTo>
                    <a:pt x="379" y="24"/>
                  </a:lnTo>
                  <a:lnTo>
                    <a:pt x="375" y="22"/>
                  </a:lnTo>
                  <a:lnTo>
                    <a:pt x="369" y="20"/>
                  </a:lnTo>
                  <a:lnTo>
                    <a:pt x="363" y="19"/>
                  </a:lnTo>
                  <a:lnTo>
                    <a:pt x="357" y="17"/>
                  </a:lnTo>
                  <a:lnTo>
                    <a:pt x="351" y="15"/>
                  </a:lnTo>
                  <a:lnTo>
                    <a:pt x="344" y="13"/>
                  </a:lnTo>
                  <a:lnTo>
                    <a:pt x="337" y="12"/>
                  </a:lnTo>
                  <a:lnTo>
                    <a:pt x="330" y="11"/>
                  </a:lnTo>
                  <a:lnTo>
                    <a:pt x="322" y="10"/>
                  </a:lnTo>
                  <a:lnTo>
                    <a:pt x="315" y="8"/>
                  </a:lnTo>
                  <a:lnTo>
                    <a:pt x="298" y="6"/>
                  </a:lnTo>
                  <a:lnTo>
                    <a:pt x="280" y="4"/>
                  </a:lnTo>
                  <a:lnTo>
                    <a:pt x="262" y="3"/>
                  </a:lnTo>
                  <a:lnTo>
                    <a:pt x="243" y="1"/>
                  </a:lnTo>
                  <a:lnTo>
                    <a:pt x="223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6" name="Freeform 77"/>
            <p:cNvSpPr>
              <a:spLocks/>
            </p:cNvSpPr>
            <p:nvPr/>
          </p:nvSpPr>
          <p:spPr bwMode="auto">
            <a:xfrm>
              <a:off x="2328" y="1478"/>
              <a:ext cx="404" cy="91"/>
            </a:xfrm>
            <a:custGeom>
              <a:avLst/>
              <a:gdLst>
                <a:gd name="T0" fmla="*/ 181 w 404"/>
                <a:gd name="T1" fmla="*/ 0 h 91"/>
                <a:gd name="T2" fmla="*/ 143 w 404"/>
                <a:gd name="T3" fmla="*/ 3 h 91"/>
                <a:gd name="T4" fmla="*/ 106 w 404"/>
                <a:gd name="T5" fmla="*/ 6 h 91"/>
                <a:gd name="T6" fmla="*/ 82 w 404"/>
                <a:gd name="T7" fmla="*/ 10 h 91"/>
                <a:gd name="T8" fmla="*/ 67 w 404"/>
                <a:gd name="T9" fmla="*/ 12 h 91"/>
                <a:gd name="T10" fmla="*/ 53 w 404"/>
                <a:gd name="T11" fmla="*/ 15 h 91"/>
                <a:gd name="T12" fmla="*/ 41 w 404"/>
                <a:gd name="T13" fmla="*/ 19 h 91"/>
                <a:gd name="T14" fmla="*/ 29 w 404"/>
                <a:gd name="T15" fmla="*/ 22 h 91"/>
                <a:gd name="T16" fmla="*/ 20 w 404"/>
                <a:gd name="T17" fmla="*/ 26 h 91"/>
                <a:gd name="T18" fmla="*/ 13 w 404"/>
                <a:gd name="T19" fmla="*/ 29 h 91"/>
                <a:gd name="T20" fmla="*/ 7 w 404"/>
                <a:gd name="T21" fmla="*/ 34 h 91"/>
                <a:gd name="T22" fmla="*/ 2 w 404"/>
                <a:gd name="T23" fmla="*/ 39 h 91"/>
                <a:gd name="T24" fmla="*/ 0 w 404"/>
                <a:gd name="T25" fmla="*/ 43 h 91"/>
                <a:gd name="T26" fmla="*/ 0 w 404"/>
                <a:gd name="T27" fmla="*/ 48 h 91"/>
                <a:gd name="T28" fmla="*/ 2 w 404"/>
                <a:gd name="T29" fmla="*/ 53 h 91"/>
                <a:gd name="T30" fmla="*/ 7 w 404"/>
                <a:gd name="T31" fmla="*/ 57 h 91"/>
                <a:gd name="T32" fmla="*/ 13 w 404"/>
                <a:gd name="T33" fmla="*/ 61 h 91"/>
                <a:gd name="T34" fmla="*/ 20 w 404"/>
                <a:gd name="T35" fmla="*/ 66 h 91"/>
                <a:gd name="T36" fmla="*/ 29 w 404"/>
                <a:gd name="T37" fmla="*/ 69 h 91"/>
                <a:gd name="T38" fmla="*/ 41 w 404"/>
                <a:gd name="T39" fmla="*/ 73 h 91"/>
                <a:gd name="T40" fmla="*/ 53 w 404"/>
                <a:gd name="T41" fmla="*/ 76 h 91"/>
                <a:gd name="T42" fmla="*/ 67 w 404"/>
                <a:gd name="T43" fmla="*/ 80 h 91"/>
                <a:gd name="T44" fmla="*/ 82 w 404"/>
                <a:gd name="T45" fmla="*/ 82 h 91"/>
                <a:gd name="T46" fmla="*/ 106 w 404"/>
                <a:gd name="T47" fmla="*/ 85 h 91"/>
                <a:gd name="T48" fmla="*/ 143 w 404"/>
                <a:gd name="T49" fmla="*/ 89 h 91"/>
                <a:gd name="T50" fmla="*/ 181 w 404"/>
                <a:gd name="T51" fmla="*/ 91 h 91"/>
                <a:gd name="T52" fmla="*/ 223 w 404"/>
                <a:gd name="T53" fmla="*/ 91 h 91"/>
                <a:gd name="T54" fmla="*/ 262 w 404"/>
                <a:gd name="T55" fmla="*/ 89 h 91"/>
                <a:gd name="T56" fmla="*/ 298 w 404"/>
                <a:gd name="T57" fmla="*/ 85 h 91"/>
                <a:gd name="T58" fmla="*/ 322 w 404"/>
                <a:gd name="T59" fmla="*/ 82 h 91"/>
                <a:gd name="T60" fmla="*/ 337 w 404"/>
                <a:gd name="T61" fmla="*/ 80 h 91"/>
                <a:gd name="T62" fmla="*/ 351 w 404"/>
                <a:gd name="T63" fmla="*/ 76 h 91"/>
                <a:gd name="T64" fmla="*/ 363 w 404"/>
                <a:gd name="T65" fmla="*/ 73 h 91"/>
                <a:gd name="T66" fmla="*/ 375 w 404"/>
                <a:gd name="T67" fmla="*/ 69 h 91"/>
                <a:gd name="T68" fmla="*/ 384 w 404"/>
                <a:gd name="T69" fmla="*/ 66 h 91"/>
                <a:gd name="T70" fmla="*/ 391 w 404"/>
                <a:gd name="T71" fmla="*/ 61 h 91"/>
                <a:gd name="T72" fmla="*/ 397 w 404"/>
                <a:gd name="T73" fmla="*/ 57 h 91"/>
                <a:gd name="T74" fmla="*/ 402 w 404"/>
                <a:gd name="T75" fmla="*/ 53 h 91"/>
                <a:gd name="T76" fmla="*/ 404 w 404"/>
                <a:gd name="T77" fmla="*/ 48 h 91"/>
                <a:gd name="T78" fmla="*/ 404 w 404"/>
                <a:gd name="T79" fmla="*/ 43 h 91"/>
                <a:gd name="T80" fmla="*/ 402 w 404"/>
                <a:gd name="T81" fmla="*/ 39 h 91"/>
                <a:gd name="T82" fmla="*/ 397 w 404"/>
                <a:gd name="T83" fmla="*/ 34 h 91"/>
                <a:gd name="T84" fmla="*/ 391 w 404"/>
                <a:gd name="T85" fmla="*/ 29 h 91"/>
                <a:gd name="T86" fmla="*/ 384 w 404"/>
                <a:gd name="T87" fmla="*/ 26 h 91"/>
                <a:gd name="T88" fmla="*/ 375 w 404"/>
                <a:gd name="T89" fmla="*/ 22 h 91"/>
                <a:gd name="T90" fmla="*/ 363 w 404"/>
                <a:gd name="T91" fmla="*/ 19 h 91"/>
                <a:gd name="T92" fmla="*/ 351 w 404"/>
                <a:gd name="T93" fmla="*/ 15 h 91"/>
                <a:gd name="T94" fmla="*/ 337 w 404"/>
                <a:gd name="T95" fmla="*/ 12 h 91"/>
                <a:gd name="T96" fmla="*/ 322 w 404"/>
                <a:gd name="T97" fmla="*/ 10 h 91"/>
                <a:gd name="T98" fmla="*/ 298 w 404"/>
                <a:gd name="T99" fmla="*/ 6 h 91"/>
                <a:gd name="T100" fmla="*/ 262 w 404"/>
                <a:gd name="T101" fmla="*/ 3 h 91"/>
                <a:gd name="T102" fmla="*/ 223 w 404"/>
                <a:gd name="T103" fmla="*/ 0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4"/>
                <a:gd name="T157" fmla="*/ 0 h 91"/>
                <a:gd name="T158" fmla="*/ 404 w 404"/>
                <a:gd name="T159" fmla="*/ 91 h 9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4" h="91">
                  <a:moveTo>
                    <a:pt x="202" y="0"/>
                  </a:moveTo>
                  <a:lnTo>
                    <a:pt x="181" y="0"/>
                  </a:lnTo>
                  <a:lnTo>
                    <a:pt x="161" y="1"/>
                  </a:lnTo>
                  <a:lnTo>
                    <a:pt x="143" y="3"/>
                  </a:lnTo>
                  <a:lnTo>
                    <a:pt x="124" y="4"/>
                  </a:lnTo>
                  <a:lnTo>
                    <a:pt x="106" y="6"/>
                  </a:lnTo>
                  <a:lnTo>
                    <a:pt x="89" y="8"/>
                  </a:lnTo>
                  <a:lnTo>
                    <a:pt x="82" y="10"/>
                  </a:lnTo>
                  <a:lnTo>
                    <a:pt x="74" y="11"/>
                  </a:lnTo>
                  <a:lnTo>
                    <a:pt x="67" y="12"/>
                  </a:lnTo>
                  <a:lnTo>
                    <a:pt x="60" y="13"/>
                  </a:lnTo>
                  <a:lnTo>
                    <a:pt x="53" y="15"/>
                  </a:lnTo>
                  <a:lnTo>
                    <a:pt x="47" y="17"/>
                  </a:lnTo>
                  <a:lnTo>
                    <a:pt x="41" y="19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0" y="26"/>
                  </a:lnTo>
                  <a:lnTo>
                    <a:pt x="16" y="28"/>
                  </a:lnTo>
                  <a:lnTo>
                    <a:pt x="13" y="29"/>
                  </a:lnTo>
                  <a:lnTo>
                    <a:pt x="9" y="32"/>
                  </a:lnTo>
                  <a:lnTo>
                    <a:pt x="7" y="34"/>
                  </a:lnTo>
                  <a:lnTo>
                    <a:pt x="5" y="36"/>
                  </a:lnTo>
                  <a:lnTo>
                    <a:pt x="2" y="39"/>
                  </a:lnTo>
                  <a:lnTo>
                    <a:pt x="1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1" y="50"/>
                  </a:lnTo>
                  <a:lnTo>
                    <a:pt x="2" y="53"/>
                  </a:lnTo>
                  <a:lnTo>
                    <a:pt x="5" y="55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3" y="61"/>
                  </a:lnTo>
                  <a:lnTo>
                    <a:pt x="16" y="63"/>
                  </a:lnTo>
                  <a:lnTo>
                    <a:pt x="20" y="66"/>
                  </a:lnTo>
                  <a:lnTo>
                    <a:pt x="25" y="67"/>
                  </a:lnTo>
                  <a:lnTo>
                    <a:pt x="29" y="69"/>
                  </a:lnTo>
                  <a:lnTo>
                    <a:pt x="35" y="71"/>
                  </a:lnTo>
                  <a:lnTo>
                    <a:pt x="41" y="73"/>
                  </a:lnTo>
                  <a:lnTo>
                    <a:pt x="47" y="75"/>
                  </a:lnTo>
                  <a:lnTo>
                    <a:pt x="53" y="76"/>
                  </a:lnTo>
                  <a:lnTo>
                    <a:pt x="60" y="77"/>
                  </a:lnTo>
                  <a:lnTo>
                    <a:pt x="67" y="80"/>
                  </a:lnTo>
                  <a:lnTo>
                    <a:pt x="74" y="81"/>
                  </a:lnTo>
                  <a:lnTo>
                    <a:pt x="82" y="82"/>
                  </a:lnTo>
                  <a:lnTo>
                    <a:pt x="89" y="83"/>
                  </a:lnTo>
                  <a:lnTo>
                    <a:pt x="106" y="85"/>
                  </a:lnTo>
                  <a:lnTo>
                    <a:pt x="124" y="88"/>
                  </a:lnTo>
                  <a:lnTo>
                    <a:pt x="143" y="89"/>
                  </a:lnTo>
                  <a:lnTo>
                    <a:pt x="161" y="90"/>
                  </a:lnTo>
                  <a:lnTo>
                    <a:pt x="181" y="91"/>
                  </a:lnTo>
                  <a:lnTo>
                    <a:pt x="202" y="91"/>
                  </a:lnTo>
                  <a:lnTo>
                    <a:pt x="223" y="91"/>
                  </a:lnTo>
                  <a:lnTo>
                    <a:pt x="243" y="90"/>
                  </a:lnTo>
                  <a:lnTo>
                    <a:pt x="262" y="89"/>
                  </a:lnTo>
                  <a:lnTo>
                    <a:pt x="280" y="88"/>
                  </a:lnTo>
                  <a:lnTo>
                    <a:pt x="298" y="85"/>
                  </a:lnTo>
                  <a:lnTo>
                    <a:pt x="315" y="83"/>
                  </a:lnTo>
                  <a:lnTo>
                    <a:pt x="322" y="82"/>
                  </a:lnTo>
                  <a:lnTo>
                    <a:pt x="330" y="81"/>
                  </a:lnTo>
                  <a:lnTo>
                    <a:pt x="337" y="80"/>
                  </a:lnTo>
                  <a:lnTo>
                    <a:pt x="344" y="77"/>
                  </a:lnTo>
                  <a:lnTo>
                    <a:pt x="351" y="76"/>
                  </a:lnTo>
                  <a:lnTo>
                    <a:pt x="357" y="75"/>
                  </a:lnTo>
                  <a:lnTo>
                    <a:pt x="363" y="73"/>
                  </a:lnTo>
                  <a:lnTo>
                    <a:pt x="369" y="71"/>
                  </a:lnTo>
                  <a:lnTo>
                    <a:pt x="375" y="69"/>
                  </a:lnTo>
                  <a:lnTo>
                    <a:pt x="379" y="67"/>
                  </a:lnTo>
                  <a:lnTo>
                    <a:pt x="384" y="66"/>
                  </a:lnTo>
                  <a:lnTo>
                    <a:pt x="388" y="63"/>
                  </a:lnTo>
                  <a:lnTo>
                    <a:pt x="391" y="61"/>
                  </a:lnTo>
                  <a:lnTo>
                    <a:pt x="395" y="59"/>
                  </a:lnTo>
                  <a:lnTo>
                    <a:pt x="397" y="57"/>
                  </a:lnTo>
                  <a:lnTo>
                    <a:pt x="399" y="55"/>
                  </a:lnTo>
                  <a:lnTo>
                    <a:pt x="402" y="53"/>
                  </a:lnTo>
                  <a:lnTo>
                    <a:pt x="403" y="50"/>
                  </a:lnTo>
                  <a:lnTo>
                    <a:pt x="404" y="48"/>
                  </a:lnTo>
                  <a:lnTo>
                    <a:pt x="404" y="46"/>
                  </a:lnTo>
                  <a:lnTo>
                    <a:pt x="404" y="43"/>
                  </a:lnTo>
                  <a:lnTo>
                    <a:pt x="403" y="41"/>
                  </a:lnTo>
                  <a:lnTo>
                    <a:pt x="402" y="39"/>
                  </a:lnTo>
                  <a:lnTo>
                    <a:pt x="399" y="36"/>
                  </a:lnTo>
                  <a:lnTo>
                    <a:pt x="397" y="34"/>
                  </a:lnTo>
                  <a:lnTo>
                    <a:pt x="395" y="32"/>
                  </a:lnTo>
                  <a:lnTo>
                    <a:pt x="391" y="29"/>
                  </a:lnTo>
                  <a:lnTo>
                    <a:pt x="388" y="28"/>
                  </a:lnTo>
                  <a:lnTo>
                    <a:pt x="384" y="26"/>
                  </a:lnTo>
                  <a:lnTo>
                    <a:pt x="379" y="24"/>
                  </a:lnTo>
                  <a:lnTo>
                    <a:pt x="375" y="22"/>
                  </a:lnTo>
                  <a:lnTo>
                    <a:pt x="369" y="20"/>
                  </a:lnTo>
                  <a:lnTo>
                    <a:pt x="363" y="19"/>
                  </a:lnTo>
                  <a:lnTo>
                    <a:pt x="357" y="17"/>
                  </a:lnTo>
                  <a:lnTo>
                    <a:pt x="351" y="15"/>
                  </a:lnTo>
                  <a:lnTo>
                    <a:pt x="344" y="13"/>
                  </a:lnTo>
                  <a:lnTo>
                    <a:pt x="337" y="12"/>
                  </a:lnTo>
                  <a:lnTo>
                    <a:pt x="330" y="11"/>
                  </a:lnTo>
                  <a:lnTo>
                    <a:pt x="322" y="10"/>
                  </a:lnTo>
                  <a:lnTo>
                    <a:pt x="315" y="8"/>
                  </a:lnTo>
                  <a:lnTo>
                    <a:pt x="298" y="6"/>
                  </a:lnTo>
                  <a:lnTo>
                    <a:pt x="280" y="4"/>
                  </a:lnTo>
                  <a:lnTo>
                    <a:pt x="262" y="3"/>
                  </a:lnTo>
                  <a:lnTo>
                    <a:pt x="243" y="1"/>
                  </a:lnTo>
                  <a:lnTo>
                    <a:pt x="223" y="0"/>
                  </a:lnTo>
                  <a:lnTo>
                    <a:pt x="20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7" name="Line 78"/>
            <p:cNvSpPr>
              <a:spLocks noChangeShapeType="1"/>
            </p:cNvSpPr>
            <p:nvPr/>
          </p:nvSpPr>
          <p:spPr bwMode="auto">
            <a:xfrm flipV="1">
              <a:off x="2426" y="1498"/>
              <a:ext cx="7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8" name="Line 79"/>
            <p:cNvSpPr>
              <a:spLocks noChangeShapeType="1"/>
            </p:cNvSpPr>
            <p:nvPr/>
          </p:nvSpPr>
          <p:spPr bwMode="auto">
            <a:xfrm>
              <a:off x="2563" y="1551"/>
              <a:ext cx="63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9" name="Line 80"/>
            <p:cNvSpPr>
              <a:spLocks noChangeShapeType="1"/>
            </p:cNvSpPr>
            <p:nvPr/>
          </p:nvSpPr>
          <p:spPr bwMode="auto">
            <a:xfrm>
              <a:off x="2492" y="1499"/>
              <a:ext cx="74" cy="5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0" name="Line 81"/>
            <p:cNvSpPr>
              <a:spLocks noChangeShapeType="1"/>
            </p:cNvSpPr>
            <p:nvPr/>
          </p:nvSpPr>
          <p:spPr bwMode="auto">
            <a:xfrm>
              <a:off x="2426" y="1549"/>
              <a:ext cx="71" cy="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1" name="Line 82"/>
            <p:cNvSpPr>
              <a:spLocks noChangeShapeType="1"/>
            </p:cNvSpPr>
            <p:nvPr/>
          </p:nvSpPr>
          <p:spPr bwMode="auto">
            <a:xfrm>
              <a:off x="2563" y="1498"/>
              <a:ext cx="63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2" name="Line 83"/>
            <p:cNvSpPr>
              <a:spLocks noChangeShapeType="1"/>
            </p:cNvSpPr>
            <p:nvPr/>
          </p:nvSpPr>
          <p:spPr bwMode="auto">
            <a:xfrm flipV="1">
              <a:off x="2492" y="1498"/>
              <a:ext cx="74" cy="5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3" name="Line 84"/>
            <p:cNvSpPr>
              <a:spLocks noChangeShapeType="1"/>
            </p:cNvSpPr>
            <p:nvPr/>
          </p:nvSpPr>
          <p:spPr bwMode="auto">
            <a:xfrm>
              <a:off x="1504" y="1144"/>
              <a:ext cx="1" cy="54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4" name="Line 85"/>
            <p:cNvSpPr>
              <a:spLocks noChangeShapeType="1"/>
            </p:cNvSpPr>
            <p:nvPr/>
          </p:nvSpPr>
          <p:spPr bwMode="auto">
            <a:xfrm>
              <a:off x="1359" y="1144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5" name="Line 86"/>
            <p:cNvSpPr>
              <a:spLocks noChangeShapeType="1"/>
            </p:cNvSpPr>
            <p:nvPr/>
          </p:nvSpPr>
          <p:spPr bwMode="auto">
            <a:xfrm>
              <a:off x="1359" y="1465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6" name="Line 87"/>
            <p:cNvSpPr>
              <a:spLocks noChangeShapeType="1"/>
            </p:cNvSpPr>
            <p:nvPr/>
          </p:nvSpPr>
          <p:spPr bwMode="auto">
            <a:xfrm>
              <a:off x="1359" y="1688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7" name="Line 88"/>
            <p:cNvSpPr>
              <a:spLocks noChangeShapeType="1"/>
            </p:cNvSpPr>
            <p:nvPr/>
          </p:nvSpPr>
          <p:spPr bwMode="auto">
            <a:xfrm>
              <a:off x="1504" y="1431"/>
              <a:ext cx="11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8" name="Line 89"/>
            <p:cNvSpPr>
              <a:spLocks noChangeShapeType="1"/>
            </p:cNvSpPr>
            <p:nvPr/>
          </p:nvSpPr>
          <p:spPr bwMode="auto">
            <a:xfrm>
              <a:off x="1949" y="1443"/>
              <a:ext cx="11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9" name="Line 90"/>
            <p:cNvSpPr>
              <a:spLocks noChangeShapeType="1"/>
            </p:cNvSpPr>
            <p:nvPr/>
          </p:nvSpPr>
          <p:spPr bwMode="auto">
            <a:xfrm>
              <a:off x="2066" y="1201"/>
              <a:ext cx="1" cy="49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0" name="Line 91"/>
            <p:cNvSpPr>
              <a:spLocks noChangeShapeType="1"/>
            </p:cNvSpPr>
            <p:nvPr/>
          </p:nvSpPr>
          <p:spPr bwMode="auto">
            <a:xfrm>
              <a:off x="1920" y="1201"/>
              <a:ext cx="14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1" name="Line 92"/>
            <p:cNvSpPr>
              <a:spLocks noChangeShapeType="1"/>
            </p:cNvSpPr>
            <p:nvPr/>
          </p:nvSpPr>
          <p:spPr bwMode="auto">
            <a:xfrm>
              <a:off x="1920" y="1691"/>
              <a:ext cx="14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2" name="Freeform 93"/>
            <p:cNvSpPr>
              <a:spLocks/>
            </p:cNvSpPr>
            <p:nvPr/>
          </p:nvSpPr>
          <p:spPr bwMode="auto">
            <a:xfrm>
              <a:off x="1107" y="1352"/>
              <a:ext cx="249" cy="208"/>
            </a:xfrm>
            <a:custGeom>
              <a:avLst/>
              <a:gdLst>
                <a:gd name="T0" fmla="*/ 70 w 249"/>
                <a:gd name="T1" fmla="*/ 14 h 208"/>
                <a:gd name="T2" fmla="*/ 70 w 249"/>
                <a:gd name="T3" fmla="*/ 14 h 208"/>
                <a:gd name="T4" fmla="*/ 73 w 249"/>
                <a:gd name="T5" fmla="*/ 14 h 208"/>
                <a:gd name="T6" fmla="*/ 75 w 249"/>
                <a:gd name="T7" fmla="*/ 12 h 208"/>
                <a:gd name="T8" fmla="*/ 79 w 249"/>
                <a:gd name="T9" fmla="*/ 11 h 208"/>
                <a:gd name="T10" fmla="*/ 83 w 249"/>
                <a:gd name="T11" fmla="*/ 10 h 208"/>
                <a:gd name="T12" fmla="*/ 88 w 249"/>
                <a:gd name="T13" fmla="*/ 9 h 208"/>
                <a:gd name="T14" fmla="*/ 95 w 249"/>
                <a:gd name="T15" fmla="*/ 8 h 208"/>
                <a:gd name="T16" fmla="*/ 103 w 249"/>
                <a:gd name="T17" fmla="*/ 5 h 208"/>
                <a:gd name="T18" fmla="*/ 111 w 249"/>
                <a:gd name="T19" fmla="*/ 4 h 208"/>
                <a:gd name="T20" fmla="*/ 121 w 249"/>
                <a:gd name="T21" fmla="*/ 3 h 208"/>
                <a:gd name="T22" fmla="*/ 132 w 249"/>
                <a:gd name="T23" fmla="*/ 2 h 208"/>
                <a:gd name="T24" fmla="*/ 144 w 249"/>
                <a:gd name="T25" fmla="*/ 1 h 208"/>
                <a:gd name="T26" fmla="*/ 157 w 249"/>
                <a:gd name="T27" fmla="*/ 0 h 208"/>
                <a:gd name="T28" fmla="*/ 170 w 249"/>
                <a:gd name="T29" fmla="*/ 0 h 208"/>
                <a:gd name="T30" fmla="*/ 185 w 249"/>
                <a:gd name="T31" fmla="*/ 0 h 208"/>
                <a:gd name="T32" fmla="*/ 201 w 249"/>
                <a:gd name="T33" fmla="*/ 0 h 208"/>
                <a:gd name="T34" fmla="*/ 208 w 249"/>
                <a:gd name="T35" fmla="*/ 28 h 208"/>
                <a:gd name="T36" fmla="*/ 210 w 249"/>
                <a:gd name="T37" fmla="*/ 29 h 208"/>
                <a:gd name="T38" fmla="*/ 216 w 249"/>
                <a:gd name="T39" fmla="*/ 32 h 208"/>
                <a:gd name="T40" fmla="*/ 222 w 249"/>
                <a:gd name="T41" fmla="*/ 39 h 208"/>
                <a:gd name="T42" fmla="*/ 226 w 249"/>
                <a:gd name="T43" fmla="*/ 50 h 208"/>
                <a:gd name="T44" fmla="*/ 240 w 249"/>
                <a:gd name="T45" fmla="*/ 115 h 208"/>
                <a:gd name="T46" fmla="*/ 247 w 249"/>
                <a:gd name="T47" fmla="*/ 143 h 208"/>
                <a:gd name="T48" fmla="*/ 247 w 249"/>
                <a:gd name="T49" fmla="*/ 146 h 208"/>
                <a:gd name="T50" fmla="*/ 248 w 249"/>
                <a:gd name="T51" fmla="*/ 150 h 208"/>
                <a:gd name="T52" fmla="*/ 248 w 249"/>
                <a:gd name="T53" fmla="*/ 159 h 208"/>
                <a:gd name="T54" fmla="*/ 244 w 249"/>
                <a:gd name="T55" fmla="*/ 169 h 208"/>
                <a:gd name="T56" fmla="*/ 0 w 249"/>
                <a:gd name="T57" fmla="*/ 162 h 208"/>
                <a:gd name="T58" fmla="*/ 25 w 249"/>
                <a:gd name="T59" fmla="*/ 149 h 208"/>
                <a:gd name="T60" fmla="*/ 25 w 249"/>
                <a:gd name="T61" fmla="*/ 28 h 208"/>
                <a:gd name="T62" fmla="*/ 26 w 249"/>
                <a:gd name="T63" fmla="*/ 27 h 208"/>
                <a:gd name="T64" fmla="*/ 28 w 249"/>
                <a:gd name="T65" fmla="*/ 25 h 208"/>
                <a:gd name="T66" fmla="*/ 32 w 249"/>
                <a:gd name="T67" fmla="*/ 24 h 208"/>
                <a:gd name="T68" fmla="*/ 37 w 249"/>
                <a:gd name="T69" fmla="*/ 22 h 208"/>
                <a:gd name="T70" fmla="*/ 42 w 249"/>
                <a:gd name="T71" fmla="*/ 22 h 208"/>
                <a:gd name="T72" fmla="*/ 49 w 249"/>
                <a:gd name="T73" fmla="*/ 22 h 208"/>
                <a:gd name="T74" fmla="*/ 58 w 249"/>
                <a:gd name="T75" fmla="*/ 23 h 208"/>
                <a:gd name="T76" fmla="*/ 68 w 249"/>
                <a:gd name="T77" fmla="*/ 27 h 20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49"/>
                <a:gd name="T118" fmla="*/ 0 h 208"/>
                <a:gd name="T119" fmla="*/ 249 w 249"/>
                <a:gd name="T120" fmla="*/ 208 h 20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49" h="208">
                  <a:moveTo>
                    <a:pt x="68" y="27"/>
                  </a:move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2"/>
                  </a:lnTo>
                  <a:lnTo>
                    <a:pt x="75" y="12"/>
                  </a:lnTo>
                  <a:lnTo>
                    <a:pt x="76" y="12"/>
                  </a:lnTo>
                  <a:lnTo>
                    <a:pt x="79" y="11"/>
                  </a:lnTo>
                  <a:lnTo>
                    <a:pt x="81" y="11"/>
                  </a:lnTo>
                  <a:lnTo>
                    <a:pt x="83" y="10"/>
                  </a:lnTo>
                  <a:lnTo>
                    <a:pt x="86" y="9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5"/>
                  </a:lnTo>
                  <a:lnTo>
                    <a:pt x="107" y="5"/>
                  </a:lnTo>
                  <a:lnTo>
                    <a:pt x="111" y="4"/>
                  </a:lnTo>
                  <a:lnTo>
                    <a:pt x="116" y="4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4"/>
                  </a:lnTo>
                  <a:lnTo>
                    <a:pt x="208" y="28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2"/>
                  </a:lnTo>
                  <a:lnTo>
                    <a:pt x="220" y="36"/>
                  </a:lnTo>
                  <a:lnTo>
                    <a:pt x="222" y="39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7"/>
                  </a:lnTo>
                  <a:lnTo>
                    <a:pt x="240" y="115"/>
                  </a:lnTo>
                  <a:lnTo>
                    <a:pt x="208" y="132"/>
                  </a:lnTo>
                  <a:lnTo>
                    <a:pt x="247" y="143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0"/>
                  </a:lnTo>
                  <a:lnTo>
                    <a:pt x="249" y="154"/>
                  </a:lnTo>
                  <a:lnTo>
                    <a:pt x="248" y="159"/>
                  </a:lnTo>
                  <a:lnTo>
                    <a:pt x="247" y="163"/>
                  </a:lnTo>
                  <a:lnTo>
                    <a:pt x="244" y="169"/>
                  </a:lnTo>
                  <a:lnTo>
                    <a:pt x="144" y="208"/>
                  </a:lnTo>
                  <a:lnTo>
                    <a:pt x="0" y="162"/>
                  </a:lnTo>
                  <a:lnTo>
                    <a:pt x="3" y="157"/>
                  </a:lnTo>
                  <a:lnTo>
                    <a:pt x="25" y="149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5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3" name="Freeform 94"/>
            <p:cNvSpPr>
              <a:spLocks/>
            </p:cNvSpPr>
            <p:nvPr/>
          </p:nvSpPr>
          <p:spPr bwMode="auto">
            <a:xfrm>
              <a:off x="1194" y="1367"/>
              <a:ext cx="79" cy="91"/>
            </a:xfrm>
            <a:custGeom>
              <a:avLst/>
              <a:gdLst>
                <a:gd name="T0" fmla="*/ 78 w 79"/>
                <a:gd name="T1" fmla="*/ 3 h 91"/>
                <a:gd name="T2" fmla="*/ 78 w 79"/>
                <a:gd name="T3" fmla="*/ 3 h 91"/>
                <a:gd name="T4" fmla="*/ 77 w 79"/>
                <a:gd name="T5" fmla="*/ 3 h 91"/>
                <a:gd name="T6" fmla="*/ 74 w 79"/>
                <a:gd name="T7" fmla="*/ 2 h 91"/>
                <a:gd name="T8" fmla="*/ 72 w 79"/>
                <a:gd name="T9" fmla="*/ 2 h 91"/>
                <a:gd name="T10" fmla="*/ 69 w 79"/>
                <a:gd name="T11" fmla="*/ 1 h 91"/>
                <a:gd name="T12" fmla="*/ 65 w 79"/>
                <a:gd name="T13" fmla="*/ 1 h 91"/>
                <a:gd name="T14" fmla="*/ 60 w 79"/>
                <a:gd name="T15" fmla="*/ 1 h 91"/>
                <a:gd name="T16" fmla="*/ 56 w 79"/>
                <a:gd name="T17" fmla="*/ 0 h 91"/>
                <a:gd name="T18" fmla="*/ 50 w 79"/>
                <a:gd name="T19" fmla="*/ 0 h 91"/>
                <a:gd name="T20" fmla="*/ 44 w 79"/>
                <a:gd name="T21" fmla="*/ 0 h 91"/>
                <a:gd name="T22" fmla="*/ 38 w 79"/>
                <a:gd name="T23" fmla="*/ 1 h 91"/>
                <a:gd name="T24" fmla="*/ 31 w 79"/>
                <a:gd name="T25" fmla="*/ 2 h 91"/>
                <a:gd name="T26" fmla="*/ 25 w 79"/>
                <a:gd name="T27" fmla="*/ 3 h 91"/>
                <a:gd name="T28" fmla="*/ 18 w 79"/>
                <a:gd name="T29" fmla="*/ 6 h 91"/>
                <a:gd name="T30" fmla="*/ 11 w 79"/>
                <a:gd name="T31" fmla="*/ 8 h 91"/>
                <a:gd name="T32" fmla="*/ 4 w 79"/>
                <a:gd name="T33" fmla="*/ 10 h 91"/>
                <a:gd name="T34" fmla="*/ 4 w 79"/>
                <a:gd name="T35" fmla="*/ 13 h 91"/>
                <a:gd name="T36" fmla="*/ 3 w 79"/>
                <a:gd name="T37" fmla="*/ 17 h 91"/>
                <a:gd name="T38" fmla="*/ 1 w 79"/>
                <a:gd name="T39" fmla="*/ 26 h 91"/>
                <a:gd name="T40" fmla="*/ 0 w 79"/>
                <a:gd name="T41" fmla="*/ 35 h 91"/>
                <a:gd name="T42" fmla="*/ 0 w 79"/>
                <a:gd name="T43" fmla="*/ 47 h 91"/>
                <a:gd name="T44" fmla="*/ 0 w 79"/>
                <a:gd name="T45" fmla="*/ 59 h 91"/>
                <a:gd name="T46" fmla="*/ 2 w 79"/>
                <a:gd name="T47" fmla="*/ 73 h 91"/>
                <a:gd name="T48" fmla="*/ 6 w 79"/>
                <a:gd name="T49" fmla="*/ 89 h 91"/>
                <a:gd name="T50" fmla="*/ 7 w 79"/>
                <a:gd name="T51" fmla="*/ 89 h 91"/>
                <a:gd name="T52" fmla="*/ 8 w 79"/>
                <a:gd name="T53" fmla="*/ 89 h 91"/>
                <a:gd name="T54" fmla="*/ 9 w 79"/>
                <a:gd name="T55" fmla="*/ 87 h 91"/>
                <a:gd name="T56" fmla="*/ 11 w 79"/>
                <a:gd name="T57" fmla="*/ 87 h 91"/>
                <a:gd name="T58" fmla="*/ 15 w 79"/>
                <a:gd name="T59" fmla="*/ 87 h 91"/>
                <a:gd name="T60" fmla="*/ 18 w 79"/>
                <a:gd name="T61" fmla="*/ 87 h 91"/>
                <a:gd name="T62" fmla="*/ 22 w 79"/>
                <a:gd name="T63" fmla="*/ 87 h 91"/>
                <a:gd name="T64" fmla="*/ 27 w 79"/>
                <a:gd name="T65" fmla="*/ 87 h 91"/>
                <a:gd name="T66" fmla="*/ 32 w 79"/>
                <a:gd name="T67" fmla="*/ 86 h 91"/>
                <a:gd name="T68" fmla="*/ 38 w 79"/>
                <a:gd name="T69" fmla="*/ 87 h 91"/>
                <a:gd name="T70" fmla="*/ 44 w 79"/>
                <a:gd name="T71" fmla="*/ 87 h 91"/>
                <a:gd name="T72" fmla="*/ 50 w 79"/>
                <a:gd name="T73" fmla="*/ 87 h 91"/>
                <a:gd name="T74" fmla="*/ 57 w 79"/>
                <a:gd name="T75" fmla="*/ 87 h 91"/>
                <a:gd name="T76" fmla="*/ 64 w 79"/>
                <a:gd name="T77" fmla="*/ 89 h 91"/>
                <a:gd name="T78" fmla="*/ 71 w 79"/>
                <a:gd name="T79" fmla="*/ 90 h 91"/>
                <a:gd name="T80" fmla="*/ 79 w 79"/>
                <a:gd name="T81" fmla="*/ 91 h 91"/>
                <a:gd name="T82" fmla="*/ 79 w 79"/>
                <a:gd name="T83" fmla="*/ 87 h 91"/>
                <a:gd name="T84" fmla="*/ 78 w 79"/>
                <a:gd name="T85" fmla="*/ 80 h 91"/>
                <a:gd name="T86" fmla="*/ 77 w 79"/>
                <a:gd name="T87" fmla="*/ 70 h 91"/>
                <a:gd name="T88" fmla="*/ 76 w 79"/>
                <a:gd name="T89" fmla="*/ 57 h 91"/>
                <a:gd name="T90" fmla="*/ 76 w 79"/>
                <a:gd name="T91" fmla="*/ 43 h 91"/>
                <a:gd name="T92" fmla="*/ 76 w 79"/>
                <a:gd name="T93" fmla="*/ 28 h 91"/>
                <a:gd name="T94" fmla="*/ 77 w 79"/>
                <a:gd name="T95" fmla="*/ 15 h 91"/>
                <a:gd name="T96" fmla="*/ 78 w 79"/>
                <a:gd name="T97" fmla="*/ 3 h 9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9"/>
                <a:gd name="T148" fmla="*/ 0 h 91"/>
                <a:gd name="T149" fmla="*/ 79 w 79"/>
                <a:gd name="T150" fmla="*/ 91 h 9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9" h="91">
                  <a:moveTo>
                    <a:pt x="78" y="3"/>
                  </a:moveTo>
                  <a:lnTo>
                    <a:pt x="78" y="3"/>
                  </a:lnTo>
                  <a:lnTo>
                    <a:pt x="77" y="3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0"/>
                  </a:lnTo>
                  <a:lnTo>
                    <a:pt x="4" y="13"/>
                  </a:lnTo>
                  <a:lnTo>
                    <a:pt x="3" y="17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59"/>
                  </a:lnTo>
                  <a:lnTo>
                    <a:pt x="2" y="73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7"/>
                  </a:lnTo>
                  <a:lnTo>
                    <a:pt x="11" y="87"/>
                  </a:lnTo>
                  <a:lnTo>
                    <a:pt x="15" y="87"/>
                  </a:lnTo>
                  <a:lnTo>
                    <a:pt x="18" y="87"/>
                  </a:lnTo>
                  <a:lnTo>
                    <a:pt x="22" y="87"/>
                  </a:lnTo>
                  <a:lnTo>
                    <a:pt x="27" y="87"/>
                  </a:lnTo>
                  <a:lnTo>
                    <a:pt x="32" y="86"/>
                  </a:lnTo>
                  <a:lnTo>
                    <a:pt x="38" y="87"/>
                  </a:lnTo>
                  <a:lnTo>
                    <a:pt x="44" y="87"/>
                  </a:lnTo>
                  <a:lnTo>
                    <a:pt x="50" y="87"/>
                  </a:lnTo>
                  <a:lnTo>
                    <a:pt x="57" y="87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7"/>
                  </a:lnTo>
                  <a:lnTo>
                    <a:pt x="78" y="80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8"/>
                  </a:lnTo>
                  <a:lnTo>
                    <a:pt x="77" y="15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4" name="Freeform 95"/>
            <p:cNvSpPr>
              <a:spLocks/>
            </p:cNvSpPr>
            <p:nvPr/>
          </p:nvSpPr>
          <p:spPr bwMode="auto">
            <a:xfrm>
              <a:off x="1202" y="1391"/>
              <a:ext cx="132" cy="90"/>
            </a:xfrm>
            <a:custGeom>
              <a:avLst/>
              <a:gdLst>
                <a:gd name="T0" fmla="*/ 1 w 132"/>
                <a:gd name="T1" fmla="*/ 68 h 90"/>
                <a:gd name="T2" fmla="*/ 0 w 132"/>
                <a:gd name="T3" fmla="*/ 80 h 90"/>
                <a:gd name="T4" fmla="*/ 86 w 132"/>
                <a:gd name="T5" fmla="*/ 90 h 90"/>
                <a:gd name="T6" fmla="*/ 86 w 132"/>
                <a:gd name="T7" fmla="*/ 90 h 90"/>
                <a:gd name="T8" fmla="*/ 89 w 132"/>
                <a:gd name="T9" fmla="*/ 89 h 90"/>
                <a:gd name="T10" fmla="*/ 91 w 132"/>
                <a:gd name="T11" fmla="*/ 88 h 90"/>
                <a:gd name="T12" fmla="*/ 94 w 132"/>
                <a:gd name="T13" fmla="*/ 86 h 90"/>
                <a:gd name="T14" fmla="*/ 98 w 132"/>
                <a:gd name="T15" fmla="*/ 83 h 90"/>
                <a:gd name="T16" fmla="*/ 103 w 132"/>
                <a:gd name="T17" fmla="*/ 80 h 90"/>
                <a:gd name="T18" fmla="*/ 107 w 132"/>
                <a:gd name="T19" fmla="*/ 76 h 90"/>
                <a:gd name="T20" fmla="*/ 112 w 132"/>
                <a:gd name="T21" fmla="*/ 72 h 90"/>
                <a:gd name="T22" fmla="*/ 117 w 132"/>
                <a:gd name="T23" fmla="*/ 67 h 90"/>
                <a:gd name="T24" fmla="*/ 121 w 132"/>
                <a:gd name="T25" fmla="*/ 61 h 90"/>
                <a:gd name="T26" fmla="*/ 125 w 132"/>
                <a:gd name="T27" fmla="*/ 55 h 90"/>
                <a:gd name="T28" fmla="*/ 128 w 132"/>
                <a:gd name="T29" fmla="*/ 48 h 90"/>
                <a:gd name="T30" fmla="*/ 131 w 132"/>
                <a:gd name="T31" fmla="*/ 40 h 90"/>
                <a:gd name="T32" fmla="*/ 132 w 132"/>
                <a:gd name="T33" fmla="*/ 32 h 90"/>
                <a:gd name="T34" fmla="*/ 132 w 132"/>
                <a:gd name="T35" fmla="*/ 24 h 90"/>
                <a:gd name="T36" fmla="*/ 129 w 132"/>
                <a:gd name="T37" fmla="*/ 14 h 90"/>
                <a:gd name="T38" fmla="*/ 129 w 132"/>
                <a:gd name="T39" fmla="*/ 13 h 90"/>
                <a:gd name="T40" fmla="*/ 128 w 132"/>
                <a:gd name="T41" fmla="*/ 12 h 90"/>
                <a:gd name="T42" fmla="*/ 127 w 132"/>
                <a:gd name="T43" fmla="*/ 10 h 90"/>
                <a:gd name="T44" fmla="*/ 126 w 132"/>
                <a:gd name="T45" fmla="*/ 7 h 90"/>
                <a:gd name="T46" fmla="*/ 124 w 132"/>
                <a:gd name="T47" fmla="*/ 5 h 90"/>
                <a:gd name="T48" fmla="*/ 120 w 132"/>
                <a:gd name="T49" fmla="*/ 3 h 90"/>
                <a:gd name="T50" fmla="*/ 117 w 132"/>
                <a:gd name="T51" fmla="*/ 2 h 90"/>
                <a:gd name="T52" fmla="*/ 113 w 132"/>
                <a:gd name="T53" fmla="*/ 0 h 90"/>
                <a:gd name="T54" fmla="*/ 113 w 132"/>
                <a:gd name="T55" fmla="*/ 3 h 90"/>
                <a:gd name="T56" fmla="*/ 114 w 132"/>
                <a:gd name="T57" fmla="*/ 6 h 90"/>
                <a:gd name="T58" fmla="*/ 117 w 132"/>
                <a:gd name="T59" fmla="*/ 12 h 90"/>
                <a:gd name="T60" fmla="*/ 118 w 132"/>
                <a:gd name="T61" fmla="*/ 20 h 90"/>
                <a:gd name="T62" fmla="*/ 118 w 132"/>
                <a:gd name="T63" fmla="*/ 30 h 90"/>
                <a:gd name="T64" fmla="*/ 117 w 132"/>
                <a:gd name="T65" fmla="*/ 40 h 90"/>
                <a:gd name="T66" fmla="*/ 114 w 132"/>
                <a:gd name="T67" fmla="*/ 52 h 90"/>
                <a:gd name="T68" fmla="*/ 108 w 132"/>
                <a:gd name="T69" fmla="*/ 65 h 90"/>
                <a:gd name="T70" fmla="*/ 108 w 132"/>
                <a:gd name="T71" fmla="*/ 65 h 90"/>
                <a:gd name="T72" fmla="*/ 108 w 132"/>
                <a:gd name="T73" fmla="*/ 65 h 90"/>
                <a:gd name="T74" fmla="*/ 107 w 132"/>
                <a:gd name="T75" fmla="*/ 66 h 90"/>
                <a:gd name="T76" fmla="*/ 106 w 132"/>
                <a:gd name="T77" fmla="*/ 67 h 90"/>
                <a:gd name="T78" fmla="*/ 105 w 132"/>
                <a:gd name="T79" fmla="*/ 67 h 90"/>
                <a:gd name="T80" fmla="*/ 103 w 132"/>
                <a:gd name="T81" fmla="*/ 68 h 90"/>
                <a:gd name="T82" fmla="*/ 100 w 132"/>
                <a:gd name="T83" fmla="*/ 69 h 90"/>
                <a:gd name="T84" fmla="*/ 98 w 132"/>
                <a:gd name="T85" fmla="*/ 70 h 90"/>
                <a:gd name="T86" fmla="*/ 96 w 132"/>
                <a:gd name="T87" fmla="*/ 72 h 90"/>
                <a:gd name="T88" fmla="*/ 92 w 132"/>
                <a:gd name="T89" fmla="*/ 73 h 90"/>
                <a:gd name="T90" fmla="*/ 90 w 132"/>
                <a:gd name="T91" fmla="*/ 73 h 90"/>
                <a:gd name="T92" fmla="*/ 85 w 132"/>
                <a:gd name="T93" fmla="*/ 74 h 90"/>
                <a:gd name="T94" fmla="*/ 82 w 132"/>
                <a:gd name="T95" fmla="*/ 74 h 90"/>
                <a:gd name="T96" fmla="*/ 78 w 132"/>
                <a:gd name="T97" fmla="*/ 74 h 90"/>
                <a:gd name="T98" fmla="*/ 73 w 132"/>
                <a:gd name="T99" fmla="*/ 73 h 90"/>
                <a:gd name="T100" fmla="*/ 69 w 132"/>
                <a:gd name="T101" fmla="*/ 73 h 90"/>
                <a:gd name="T102" fmla="*/ 69 w 132"/>
                <a:gd name="T103" fmla="*/ 84 h 90"/>
                <a:gd name="T104" fmla="*/ 3 w 132"/>
                <a:gd name="T105" fmla="*/ 77 h 90"/>
                <a:gd name="T106" fmla="*/ 1 w 132"/>
                <a:gd name="T107" fmla="*/ 68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2"/>
                <a:gd name="T163" fmla="*/ 0 h 90"/>
                <a:gd name="T164" fmla="*/ 132 w 132"/>
                <a:gd name="T165" fmla="*/ 90 h 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2" h="90">
                  <a:moveTo>
                    <a:pt x="1" y="68"/>
                  </a:moveTo>
                  <a:lnTo>
                    <a:pt x="0" y="80"/>
                  </a:lnTo>
                  <a:lnTo>
                    <a:pt x="86" y="90"/>
                  </a:lnTo>
                  <a:lnTo>
                    <a:pt x="89" y="89"/>
                  </a:lnTo>
                  <a:lnTo>
                    <a:pt x="91" y="88"/>
                  </a:lnTo>
                  <a:lnTo>
                    <a:pt x="94" y="86"/>
                  </a:lnTo>
                  <a:lnTo>
                    <a:pt x="98" y="83"/>
                  </a:lnTo>
                  <a:lnTo>
                    <a:pt x="103" y="80"/>
                  </a:lnTo>
                  <a:lnTo>
                    <a:pt x="107" y="76"/>
                  </a:lnTo>
                  <a:lnTo>
                    <a:pt x="112" y="72"/>
                  </a:lnTo>
                  <a:lnTo>
                    <a:pt x="117" y="67"/>
                  </a:lnTo>
                  <a:lnTo>
                    <a:pt x="121" y="61"/>
                  </a:lnTo>
                  <a:lnTo>
                    <a:pt x="125" y="55"/>
                  </a:lnTo>
                  <a:lnTo>
                    <a:pt x="128" y="48"/>
                  </a:lnTo>
                  <a:lnTo>
                    <a:pt x="131" y="40"/>
                  </a:lnTo>
                  <a:lnTo>
                    <a:pt x="132" y="32"/>
                  </a:lnTo>
                  <a:lnTo>
                    <a:pt x="132" y="24"/>
                  </a:lnTo>
                  <a:lnTo>
                    <a:pt x="129" y="14"/>
                  </a:lnTo>
                  <a:lnTo>
                    <a:pt x="129" y="13"/>
                  </a:lnTo>
                  <a:lnTo>
                    <a:pt x="128" y="12"/>
                  </a:lnTo>
                  <a:lnTo>
                    <a:pt x="127" y="10"/>
                  </a:lnTo>
                  <a:lnTo>
                    <a:pt x="126" y="7"/>
                  </a:lnTo>
                  <a:lnTo>
                    <a:pt x="124" y="5"/>
                  </a:lnTo>
                  <a:lnTo>
                    <a:pt x="120" y="3"/>
                  </a:lnTo>
                  <a:lnTo>
                    <a:pt x="117" y="2"/>
                  </a:lnTo>
                  <a:lnTo>
                    <a:pt x="113" y="0"/>
                  </a:lnTo>
                  <a:lnTo>
                    <a:pt x="113" y="3"/>
                  </a:lnTo>
                  <a:lnTo>
                    <a:pt x="114" y="6"/>
                  </a:lnTo>
                  <a:lnTo>
                    <a:pt x="117" y="12"/>
                  </a:lnTo>
                  <a:lnTo>
                    <a:pt x="118" y="20"/>
                  </a:lnTo>
                  <a:lnTo>
                    <a:pt x="118" y="30"/>
                  </a:lnTo>
                  <a:lnTo>
                    <a:pt x="117" y="40"/>
                  </a:lnTo>
                  <a:lnTo>
                    <a:pt x="114" y="52"/>
                  </a:lnTo>
                  <a:lnTo>
                    <a:pt x="108" y="65"/>
                  </a:lnTo>
                  <a:lnTo>
                    <a:pt x="107" y="66"/>
                  </a:lnTo>
                  <a:lnTo>
                    <a:pt x="106" y="67"/>
                  </a:lnTo>
                  <a:lnTo>
                    <a:pt x="105" y="67"/>
                  </a:lnTo>
                  <a:lnTo>
                    <a:pt x="103" y="68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2"/>
                  </a:lnTo>
                  <a:lnTo>
                    <a:pt x="92" y="73"/>
                  </a:lnTo>
                  <a:lnTo>
                    <a:pt x="90" y="73"/>
                  </a:lnTo>
                  <a:lnTo>
                    <a:pt x="85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3" y="73"/>
                  </a:lnTo>
                  <a:lnTo>
                    <a:pt x="69" y="73"/>
                  </a:lnTo>
                  <a:lnTo>
                    <a:pt x="69" y="84"/>
                  </a:lnTo>
                  <a:lnTo>
                    <a:pt x="3" y="77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5" name="Freeform 96"/>
            <p:cNvSpPr>
              <a:spLocks/>
            </p:cNvSpPr>
            <p:nvPr/>
          </p:nvSpPr>
          <p:spPr bwMode="auto">
            <a:xfrm>
              <a:off x="1186" y="1480"/>
              <a:ext cx="96" cy="32"/>
            </a:xfrm>
            <a:custGeom>
              <a:avLst/>
              <a:gdLst>
                <a:gd name="T0" fmla="*/ 96 w 96"/>
                <a:gd name="T1" fmla="*/ 12 h 32"/>
                <a:gd name="T2" fmla="*/ 1 w 96"/>
                <a:gd name="T3" fmla="*/ 0 h 32"/>
                <a:gd name="T4" fmla="*/ 0 w 96"/>
                <a:gd name="T5" fmla="*/ 12 h 32"/>
                <a:gd name="T6" fmla="*/ 93 w 96"/>
                <a:gd name="T7" fmla="*/ 32 h 32"/>
                <a:gd name="T8" fmla="*/ 96 w 96"/>
                <a:gd name="T9" fmla="*/ 1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32"/>
                <a:gd name="T17" fmla="*/ 96 w 96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32">
                  <a:moveTo>
                    <a:pt x="96" y="12"/>
                  </a:moveTo>
                  <a:lnTo>
                    <a:pt x="1" y="0"/>
                  </a:lnTo>
                  <a:lnTo>
                    <a:pt x="0" y="12"/>
                  </a:lnTo>
                  <a:lnTo>
                    <a:pt x="93" y="32"/>
                  </a:lnTo>
                  <a:lnTo>
                    <a:pt x="9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6" name="Freeform 97"/>
            <p:cNvSpPr>
              <a:spLocks/>
            </p:cNvSpPr>
            <p:nvPr/>
          </p:nvSpPr>
          <p:spPr bwMode="auto">
            <a:xfrm>
              <a:off x="1233" y="1491"/>
              <a:ext cx="42" cy="14"/>
            </a:xfrm>
            <a:custGeom>
              <a:avLst/>
              <a:gdLst>
                <a:gd name="T0" fmla="*/ 42 w 42"/>
                <a:gd name="T1" fmla="*/ 6 h 14"/>
                <a:gd name="T2" fmla="*/ 2 w 42"/>
                <a:gd name="T3" fmla="*/ 0 h 14"/>
                <a:gd name="T4" fmla="*/ 0 w 42"/>
                <a:gd name="T5" fmla="*/ 6 h 14"/>
                <a:gd name="T6" fmla="*/ 40 w 42"/>
                <a:gd name="T7" fmla="*/ 14 h 14"/>
                <a:gd name="T8" fmla="*/ 42 w 42"/>
                <a:gd name="T9" fmla="*/ 6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4"/>
                <a:gd name="T17" fmla="*/ 42 w 4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7" name="Freeform 98"/>
            <p:cNvSpPr>
              <a:spLocks/>
            </p:cNvSpPr>
            <p:nvPr/>
          </p:nvSpPr>
          <p:spPr bwMode="auto">
            <a:xfrm>
              <a:off x="1191" y="1484"/>
              <a:ext cx="28" cy="10"/>
            </a:xfrm>
            <a:custGeom>
              <a:avLst/>
              <a:gdLst>
                <a:gd name="T0" fmla="*/ 28 w 28"/>
                <a:gd name="T1" fmla="*/ 4 h 10"/>
                <a:gd name="T2" fmla="*/ 0 w 28"/>
                <a:gd name="T3" fmla="*/ 0 h 10"/>
                <a:gd name="T4" fmla="*/ 0 w 28"/>
                <a:gd name="T5" fmla="*/ 4 h 10"/>
                <a:gd name="T6" fmla="*/ 27 w 28"/>
                <a:gd name="T7" fmla="*/ 10 h 10"/>
                <a:gd name="T8" fmla="*/ 28 w 28"/>
                <a:gd name="T9" fmla="*/ 4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0"/>
                <a:gd name="T17" fmla="*/ 28 w 2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0">
                  <a:moveTo>
                    <a:pt x="28" y="4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7" y="10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8" name="Freeform 99"/>
            <p:cNvSpPr>
              <a:spLocks/>
            </p:cNvSpPr>
            <p:nvPr/>
          </p:nvSpPr>
          <p:spPr bwMode="auto">
            <a:xfrm>
              <a:off x="1123" y="1493"/>
              <a:ext cx="162" cy="55"/>
            </a:xfrm>
            <a:custGeom>
              <a:avLst/>
              <a:gdLst>
                <a:gd name="T0" fmla="*/ 0 w 162"/>
                <a:gd name="T1" fmla="*/ 16 h 55"/>
                <a:gd name="T2" fmla="*/ 0 w 162"/>
                <a:gd name="T3" fmla="*/ 16 h 55"/>
                <a:gd name="T4" fmla="*/ 1 w 162"/>
                <a:gd name="T5" fmla="*/ 16 h 55"/>
                <a:gd name="T6" fmla="*/ 2 w 162"/>
                <a:gd name="T7" fmla="*/ 16 h 55"/>
                <a:gd name="T8" fmla="*/ 4 w 162"/>
                <a:gd name="T9" fmla="*/ 15 h 55"/>
                <a:gd name="T10" fmla="*/ 7 w 162"/>
                <a:gd name="T11" fmla="*/ 15 h 55"/>
                <a:gd name="T12" fmla="*/ 10 w 162"/>
                <a:gd name="T13" fmla="*/ 15 h 55"/>
                <a:gd name="T14" fmla="*/ 14 w 162"/>
                <a:gd name="T15" fmla="*/ 14 h 55"/>
                <a:gd name="T16" fmla="*/ 17 w 162"/>
                <a:gd name="T17" fmla="*/ 13 h 55"/>
                <a:gd name="T18" fmla="*/ 21 w 162"/>
                <a:gd name="T19" fmla="*/ 12 h 55"/>
                <a:gd name="T20" fmla="*/ 24 w 162"/>
                <a:gd name="T21" fmla="*/ 11 h 55"/>
                <a:gd name="T22" fmla="*/ 28 w 162"/>
                <a:gd name="T23" fmla="*/ 9 h 55"/>
                <a:gd name="T24" fmla="*/ 31 w 162"/>
                <a:gd name="T25" fmla="*/ 8 h 55"/>
                <a:gd name="T26" fmla="*/ 35 w 162"/>
                <a:gd name="T27" fmla="*/ 6 h 55"/>
                <a:gd name="T28" fmla="*/ 37 w 162"/>
                <a:gd name="T29" fmla="*/ 5 h 55"/>
                <a:gd name="T30" fmla="*/ 40 w 162"/>
                <a:gd name="T31" fmla="*/ 2 h 55"/>
                <a:gd name="T32" fmla="*/ 43 w 162"/>
                <a:gd name="T33" fmla="*/ 0 h 55"/>
                <a:gd name="T34" fmla="*/ 162 w 162"/>
                <a:gd name="T35" fmla="*/ 28 h 55"/>
                <a:gd name="T36" fmla="*/ 162 w 162"/>
                <a:gd name="T37" fmla="*/ 28 h 55"/>
                <a:gd name="T38" fmla="*/ 161 w 162"/>
                <a:gd name="T39" fmla="*/ 29 h 55"/>
                <a:gd name="T40" fmla="*/ 159 w 162"/>
                <a:gd name="T41" fmla="*/ 30 h 55"/>
                <a:gd name="T42" fmla="*/ 158 w 162"/>
                <a:gd name="T43" fmla="*/ 32 h 55"/>
                <a:gd name="T44" fmla="*/ 157 w 162"/>
                <a:gd name="T45" fmla="*/ 33 h 55"/>
                <a:gd name="T46" fmla="*/ 155 w 162"/>
                <a:gd name="T47" fmla="*/ 35 h 55"/>
                <a:gd name="T48" fmla="*/ 152 w 162"/>
                <a:gd name="T49" fmla="*/ 36 h 55"/>
                <a:gd name="T50" fmla="*/ 150 w 162"/>
                <a:gd name="T51" fmla="*/ 39 h 55"/>
                <a:gd name="T52" fmla="*/ 147 w 162"/>
                <a:gd name="T53" fmla="*/ 41 h 55"/>
                <a:gd name="T54" fmla="*/ 144 w 162"/>
                <a:gd name="T55" fmla="*/ 43 h 55"/>
                <a:gd name="T56" fmla="*/ 141 w 162"/>
                <a:gd name="T57" fmla="*/ 46 h 55"/>
                <a:gd name="T58" fmla="*/ 137 w 162"/>
                <a:gd name="T59" fmla="*/ 48 h 55"/>
                <a:gd name="T60" fmla="*/ 135 w 162"/>
                <a:gd name="T61" fmla="*/ 50 h 55"/>
                <a:gd name="T62" fmla="*/ 131 w 162"/>
                <a:gd name="T63" fmla="*/ 51 h 55"/>
                <a:gd name="T64" fmla="*/ 128 w 162"/>
                <a:gd name="T65" fmla="*/ 53 h 55"/>
                <a:gd name="T66" fmla="*/ 126 w 162"/>
                <a:gd name="T67" fmla="*/ 55 h 55"/>
                <a:gd name="T68" fmla="*/ 0 w 162"/>
                <a:gd name="T69" fmla="*/ 16 h 5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2"/>
                <a:gd name="T106" fmla="*/ 0 h 55"/>
                <a:gd name="T107" fmla="*/ 162 w 162"/>
                <a:gd name="T108" fmla="*/ 55 h 5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2" h="55">
                  <a:moveTo>
                    <a:pt x="0" y="16"/>
                  </a:moveTo>
                  <a:lnTo>
                    <a:pt x="0" y="16"/>
                  </a:lnTo>
                  <a:lnTo>
                    <a:pt x="1" y="16"/>
                  </a:lnTo>
                  <a:lnTo>
                    <a:pt x="2" y="16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9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2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1" y="29"/>
                  </a:lnTo>
                  <a:lnTo>
                    <a:pt x="159" y="30"/>
                  </a:lnTo>
                  <a:lnTo>
                    <a:pt x="158" y="32"/>
                  </a:lnTo>
                  <a:lnTo>
                    <a:pt x="157" y="33"/>
                  </a:lnTo>
                  <a:lnTo>
                    <a:pt x="155" y="35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50"/>
                  </a:lnTo>
                  <a:lnTo>
                    <a:pt x="131" y="51"/>
                  </a:lnTo>
                  <a:lnTo>
                    <a:pt x="128" y="53"/>
                  </a:lnTo>
                  <a:lnTo>
                    <a:pt x="126" y="55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9" name="Freeform 100"/>
            <p:cNvSpPr>
              <a:spLocks/>
            </p:cNvSpPr>
            <p:nvPr/>
          </p:nvSpPr>
          <p:spPr bwMode="auto">
            <a:xfrm>
              <a:off x="1285" y="1487"/>
              <a:ext cx="57" cy="26"/>
            </a:xfrm>
            <a:custGeom>
              <a:avLst/>
              <a:gdLst>
                <a:gd name="T0" fmla="*/ 6 w 57"/>
                <a:gd name="T1" fmla="*/ 26 h 26"/>
                <a:gd name="T2" fmla="*/ 57 w 57"/>
                <a:gd name="T3" fmla="*/ 11 h 26"/>
                <a:gd name="T4" fmla="*/ 25 w 57"/>
                <a:gd name="T5" fmla="*/ 0 h 26"/>
                <a:gd name="T6" fmla="*/ 0 w 57"/>
                <a:gd name="T7" fmla="*/ 4 h 26"/>
                <a:gd name="T8" fmla="*/ 0 w 57"/>
                <a:gd name="T9" fmla="*/ 25 h 26"/>
                <a:gd name="T10" fmla="*/ 6 w 57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26"/>
                <a:gd name="T20" fmla="*/ 57 w 57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0" name="Freeform 101"/>
            <p:cNvSpPr>
              <a:spLocks/>
            </p:cNvSpPr>
            <p:nvPr/>
          </p:nvSpPr>
          <p:spPr bwMode="auto">
            <a:xfrm>
              <a:off x="1134" y="1377"/>
              <a:ext cx="32" cy="123"/>
            </a:xfrm>
            <a:custGeom>
              <a:avLst/>
              <a:gdLst>
                <a:gd name="T0" fmla="*/ 32 w 32"/>
                <a:gd name="T1" fmla="*/ 3 h 123"/>
                <a:gd name="T2" fmla="*/ 32 w 32"/>
                <a:gd name="T3" fmla="*/ 3 h 123"/>
                <a:gd name="T4" fmla="*/ 31 w 32"/>
                <a:gd name="T5" fmla="*/ 3 h 123"/>
                <a:gd name="T6" fmla="*/ 31 w 32"/>
                <a:gd name="T7" fmla="*/ 3 h 123"/>
                <a:gd name="T8" fmla="*/ 29 w 32"/>
                <a:gd name="T9" fmla="*/ 2 h 123"/>
                <a:gd name="T10" fmla="*/ 27 w 32"/>
                <a:gd name="T11" fmla="*/ 2 h 123"/>
                <a:gd name="T12" fmla="*/ 26 w 32"/>
                <a:gd name="T13" fmla="*/ 2 h 123"/>
                <a:gd name="T14" fmla="*/ 24 w 32"/>
                <a:gd name="T15" fmla="*/ 0 h 123"/>
                <a:gd name="T16" fmla="*/ 22 w 32"/>
                <a:gd name="T17" fmla="*/ 0 h 123"/>
                <a:gd name="T18" fmla="*/ 20 w 32"/>
                <a:gd name="T19" fmla="*/ 0 h 123"/>
                <a:gd name="T20" fmla="*/ 18 w 32"/>
                <a:gd name="T21" fmla="*/ 0 h 123"/>
                <a:gd name="T22" fmla="*/ 14 w 32"/>
                <a:gd name="T23" fmla="*/ 0 h 123"/>
                <a:gd name="T24" fmla="*/ 12 w 32"/>
                <a:gd name="T25" fmla="*/ 0 h 123"/>
                <a:gd name="T26" fmla="*/ 10 w 32"/>
                <a:gd name="T27" fmla="*/ 2 h 123"/>
                <a:gd name="T28" fmla="*/ 6 w 32"/>
                <a:gd name="T29" fmla="*/ 3 h 123"/>
                <a:gd name="T30" fmla="*/ 4 w 32"/>
                <a:gd name="T31" fmla="*/ 4 h 123"/>
                <a:gd name="T32" fmla="*/ 0 w 32"/>
                <a:gd name="T33" fmla="*/ 6 h 123"/>
                <a:gd name="T34" fmla="*/ 0 w 32"/>
                <a:gd name="T35" fmla="*/ 123 h 123"/>
                <a:gd name="T36" fmla="*/ 1 w 32"/>
                <a:gd name="T37" fmla="*/ 123 h 123"/>
                <a:gd name="T38" fmla="*/ 1 w 32"/>
                <a:gd name="T39" fmla="*/ 123 h 123"/>
                <a:gd name="T40" fmla="*/ 3 w 32"/>
                <a:gd name="T41" fmla="*/ 123 h 123"/>
                <a:gd name="T42" fmla="*/ 4 w 32"/>
                <a:gd name="T43" fmla="*/ 123 h 123"/>
                <a:gd name="T44" fmla="*/ 5 w 32"/>
                <a:gd name="T45" fmla="*/ 123 h 123"/>
                <a:gd name="T46" fmla="*/ 7 w 32"/>
                <a:gd name="T47" fmla="*/ 122 h 123"/>
                <a:gd name="T48" fmla="*/ 8 w 32"/>
                <a:gd name="T49" fmla="*/ 122 h 123"/>
                <a:gd name="T50" fmla="*/ 11 w 32"/>
                <a:gd name="T51" fmla="*/ 122 h 123"/>
                <a:gd name="T52" fmla="*/ 13 w 32"/>
                <a:gd name="T53" fmla="*/ 121 h 123"/>
                <a:gd name="T54" fmla="*/ 15 w 32"/>
                <a:gd name="T55" fmla="*/ 120 h 123"/>
                <a:gd name="T56" fmla="*/ 18 w 32"/>
                <a:gd name="T57" fmla="*/ 120 h 123"/>
                <a:gd name="T58" fmla="*/ 21 w 32"/>
                <a:gd name="T59" fmla="*/ 118 h 123"/>
                <a:gd name="T60" fmla="*/ 24 w 32"/>
                <a:gd name="T61" fmla="*/ 116 h 123"/>
                <a:gd name="T62" fmla="*/ 26 w 32"/>
                <a:gd name="T63" fmla="*/ 115 h 123"/>
                <a:gd name="T64" fmla="*/ 29 w 32"/>
                <a:gd name="T65" fmla="*/ 114 h 123"/>
                <a:gd name="T66" fmla="*/ 32 w 32"/>
                <a:gd name="T67" fmla="*/ 111 h 123"/>
                <a:gd name="T68" fmla="*/ 32 w 32"/>
                <a:gd name="T69" fmla="*/ 3 h 12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"/>
                <a:gd name="T106" fmla="*/ 0 h 123"/>
                <a:gd name="T107" fmla="*/ 32 w 32"/>
                <a:gd name="T108" fmla="*/ 123 h 12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" h="123">
                  <a:moveTo>
                    <a:pt x="32" y="3"/>
                  </a:moveTo>
                  <a:lnTo>
                    <a:pt x="32" y="3"/>
                  </a:lnTo>
                  <a:lnTo>
                    <a:pt x="31" y="3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23"/>
                  </a:lnTo>
                  <a:lnTo>
                    <a:pt x="1" y="123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5" y="123"/>
                  </a:lnTo>
                  <a:lnTo>
                    <a:pt x="7" y="122"/>
                  </a:lnTo>
                  <a:lnTo>
                    <a:pt x="8" y="122"/>
                  </a:lnTo>
                  <a:lnTo>
                    <a:pt x="11" y="122"/>
                  </a:lnTo>
                  <a:lnTo>
                    <a:pt x="13" y="121"/>
                  </a:lnTo>
                  <a:lnTo>
                    <a:pt x="15" y="120"/>
                  </a:lnTo>
                  <a:lnTo>
                    <a:pt x="18" y="120"/>
                  </a:lnTo>
                  <a:lnTo>
                    <a:pt x="21" y="118"/>
                  </a:lnTo>
                  <a:lnTo>
                    <a:pt x="24" y="116"/>
                  </a:lnTo>
                  <a:lnTo>
                    <a:pt x="26" y="115"/>
                  </a:lnTo>
                  <a:lnTo>
                    <a:pt x="29" y="114"/>
                  </a:lnTo>
                  <a:lnTo>
                    <a:pt x="32" y="111"/>
                  </a:lnTo>
                  <a:lnTo>
                    <a:pt x="32" y="3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1" name="Freeform 102"/>
            <p:cNvSpPr>
              <a:spLocks/>
            </p:cNvSpPr>
            <p:nvPr/>
          </p:nvSpPr>
          <p:spPr bwMode="auto">
            <a:xfrm>
              <a:off x="1135" y="1379"/>
              <a:ext cx="27" cy="104"/>
            </a:xfrm>
            <a:custGeom>
              <a:avLst/>
              <a:gdLst>
                <a:gd name="T0" fmla="*/ 27 w 27"/>
                <a:gd name="T1" fmla="*/ 2 h 104"/>
                <a:gd name="T2" fmla="*/ 27 w 27"/>
                <a:gd name="T3" fmla="*/ 2 h 104"/>
                <a:gd name="T4" fmla="*/ 26 w 27"/>
                <a:gd name="T5" fmla="*/ 2 h 104"/>
                <a:gd name="T6" fmla="*/ 26 w 27"/>
                <a:gd name="T7" fmla="*/ 1 h 104"/>
                <a:gd name="T8" fmla="*/ 25 w 27"/>
                <a:gd name="T9" fmla="*/ 1 h 104"/>
                <a:gd name="T10" fmla="*/ 24 w 27"/>
                <a:gd name="T11" fmla="*/ 1 h 104"/>
                <a:gd name="T12" fmla="*/ 23 w 27"/>
                <a:gd name="T13" fmla="*/ 0 h 104"/>
                <a:gd name="T14" fmla="*/ 20 w 27"/>
                <a:gd name="T15" fmla="*/ 0 h 104"/>
                <a:gd name="T16" fmla="*/ 19 w 27"/>
                <a:gd name="T17" fmla="*/ 0 h 104"/>
                <a:gd name="T18" fmla="*/ 17 w 27"/>
                <a:gd name="T19" fmla="*/ 0 h 104"/>
                <a:gd name="T20" fmla="*/ 14 w 27"/>
                <a:gd name="T21" fmla="*/ 0 h 104"/>
                <a:gd name="T22" fmla="*/ 12 w 27"/>
                <a:gd name="T23" fmla="*/ 0 h 104"/>
                <a:gd name="T24" fmla="*/ 10 w 27"/>
                <a:gd name="T25" fmla="*/ 0 h 104"/>
                <a:gd name="T26" fmla="*/ 9 w 27"/>
                <a:gd name="T27" fmla="*/ 1 h 104"/>
                <a:gd name="T28" fmla="*/ 5 w 27"/>
                <a:gd name="T29" fmla="*/ 2 h 104"/>
                <a:gd name="T30" fmla="*/ 3 w 27"/>
                <a:gd name="T31" fmla="*/ 3 h 104"/>
                <a:gd name="T32" fmla="*/ 0 w 27"/>
                <a:gd name="T33" fmla="*/ 4 h 104"/>
                <a:gd name="T34" fmla="*/ 0 w 27"/>
                <a:gd name="T35" fmla="*/ 104 h 104"/>
                <a:gd name="T36" fmla="*/ 0 w 27"/>
                <a:gd name="T37" fmla="*/ 104 h 104"/>
                <a:gd name="T38" fmla="*/ 2 w 27"/>
                <a:gd name="T39" fmla="*/ 104 h 104"/>
                <a:gd name="T40" fmla="*/ 2 w 27"/>
                <a:gd name="T41" fmla="*/ 102 h 104"/>
                <a:gd name="T42" fmla="*/ 3 w 27"/>
                <a:gd name="T43" fmla="*/ 102 h 104"/>
                <a:gd name="T44" fmla="*/ 4 w 27"/>
                <a:gd name="T45" fmla="*/ 102 h 104"/>
                <a:gd name="T46" fmla="*/ 6 w 27"/>
                <a:gd name="T47" fmla="*/ 102 h 104"/>
                <a:gd name="T48" fmla="*/ 7 w 27"/>
                <a:gd name="T49" fmla="*/ 102 h 104"/>
                <a:gd name="T50" fmla="*/ 10 w 27"/>
                <a:gd name="T51" fmla="*/ 101 h 104"/>
                <a:gd name="T52" fmla="*/ 11 w 27"/>
                <a:gd name="T53" fmla="*/ 101 h 104"/>
                <a:gd name="T54" fmla="*/ 13 w 27"/>
                <a:gd name="T55" fmla="*/ 100 h 104"/>
                <a:gd name="T56" fmla="*/ 16 w 27"/>
                <a:gd name="T57" fmla="*/ 99 h 104"/>
                <a:gd name="T58" fmla="*/ 18 w 27"/>
                <a:gd name="T59" fmla="*/ 99 h 104"/>
                <a:gd name="T60" fmla="*/ 20 w 27"/>
                <a:gd name="T61" fmla="*/ 98 h 104"/>
                <a:gd name="T62" fmla="*/ 23 w 27"/>
                <a:gd name="T63" fmla="*/ 96 h 104"/>
                <a:gd name="T64" fmla="*/ 25 w 27"/>
                <a:gd name="T65" fmla="*/ 94 h 104"/>
                <a:gd name="T66" fmla="*/ 27 w 27"/>
                <a:gd name="T67" fmla="*/ 93 h 104"/>
                <a:gd name="T68" fmla="*/ 27 w 27"/>
                <a:gd name="T69" fmla="*/ 2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104"/>
                <a:gd name="T107" fmla="*/ 27 w 27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2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6" y="102"/>
                  </a:lnTo>
                  <a:lnTo>
                    <a:pt x="7" y="102"/>
                  </a:lnTo>
                  <a:lnTo>
                    <a:pt x="10" y="101"/>
                  </a:lnTo>
                  <a:lnTo>
                    <a:pt x="11" y="101"/>
                  </a:lnTo>
                  <a:lnTo>
                    <a:pt x="13" y="100"/>
                  </a:lnTo>
                  <a:lnTo>
                    <a:pt x="16" y="99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6"/>
                  </a:lnTo>
                  <a:lnTo>
                    <a:pt x="25" y="94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2" name="Freeform 103"/>
            <p:cNvSpPr>
              <a:spLocks/>
            </p:cNvSpPr>
            <p:nvPr/>
          </p:nvSpPr>
          <p:spPr bwMode="auto">
            <a:xfrm>
              <a:off x="1137" y="1380"/>
              <a:ext cx="22" cy="84"/>
            </a:xfrm>
            <a:custGeom>
              <a:avLst/>
              <a:gdLst>
                <a:gd name="T0" fmla="*/ 22 w 22"/>
                <a:gd name="T1" fmla="*/ 1 h 84"/>
                <a:gd name="T2" fmla="*/ 22 w 22"/>
                <a:gd name="T3" fmla="*/ 1 h 84"/>
                <a:gd name="T4" fmla="*/ 21 w 22"/>
                <a:gd name="T5" fmla="*/ 1 h 84"/>
                <a:gd name="T6" fmla="*/ 21 w 22"/>
                <a:gd name="T7" fmla="*/ 1 h 84"/>
                <a:gd name="T8" fmla="*/ 19 w 22"/>
                <a:gd name="T9" fmla="*/ 1 h 84"/>
                <a:gd name="T10" fmla="*/ 18 w 22"/>
                <a:gd name="T11" fmla="*/ 0 h 84"/>
                <a:gd name="T12" fmla="*/ 17 w 22"/>
                <a:gd name="T13" fmla="*/ 0 h 84"/>
                <a:gd name="T14" fmla="*/ 16 w 22"/>
                <a:gd name="T15" fmla="*/ 0 h 84"/>
                <a:gd name="T16" fmla="*/ 15 w 22"/>
                <a:gd name="T17" fmla="*/ 0 h 84"/>
                <a:gd name="T18" fmla="*/ 14 w 22"/>
                <a:gd name="T19" fmla="*/ 0 h 84"/>
                <a:gd name="T20" fmla="*/ 11 w 22"/>
                <a:gd name="T21" fmla="*/ 0 h 84"/>
                <a:gd name="T22" fmla="*/ 9 w 22"/>
                <a:gd name="T23" fmla="*/ 0 h 84"/>
                <a:gd name="T24" fmla="*/ 8 w 22"/>
                <a:gd name="T25" fmla="*/ 0 h 84"/>
                <a:gd name="T26" fmla="*/ 5 w 22"/>
                <a:gd name="T27" fmla="*/ 0 h 84"/>
                <a:gd name="T28" fmla="*/ 3 w 22"/>
                <a:gd name="T29" fmla="*/ 1 h 84"/>
                <a:gd name="T30" fmla="*/ 2 w 22"/>
                <a:gd name="T31" fmla="*/ 2 h 84"/>
                <a:gd name="T32" fmla="*/ 0 w 22"/>
                <a:gd name="T33" fmla="*/ 3 h 84"/>
                <a:gd name="T34" fmla="*/ 0 w 22"/>
                <a:gd name="T35" fmla="*/ 84 h 84"/>
                <a:gd name="T36" fmla="*/ 0 w 22"/>
                <a:gd name="T37" fmla="*/ 84 h 84"/>
                <a:gd name="T38" fmla="*/ 0 w 22"/>
                <a:gd name="T39" fmla="*/ 84 h 84"/>
                <a:gd name="T40" fmla="*/ 1 w 22"/>
                <a:gd name="T41" fmla="*/ 84 h 84"/>
                <a:gd name="T42" fmla="*/ 2 w 22"/>
                <a:gd name="T43" fmla="*/ 84 h 84"/>
                <a:gd name="T44" fmla="*/ 3 w 22"/>
                <a:gd name="T45" fmla="*/ 84 h 84"/>
                <a:gd name="T46" fmla="*/ 4 w 22"/>
                <a:gd name="T47" fmla="*/ 83 h 84"/>
                <a:gd name="T48" fmla="*/ 5 w 22"/>
                <a:gd name="T49" fmla="*/ 83 h 84"/>
                <a:gd name="T50" fmla="*/ 7 w 22"/>
                <a:gd name="T51" fmla="*/ 83 h 84"/>
                <a:gd name="T52" fmla="*/ 9 w 22"/>
                <a:gd name="T53" fmla="*/ 81 h 84"/>
                <a:gd name="T54" fmla="*/ 10 w 22"/>
                <a:gd name="T55" fmla="*/ 81 h 84"/>
                <a:gd name="T56" fmla="*/ 12 w 22"/>
                <a:gd name="T57" fmla="*/ 80 h 84"/>
                <a:gd name="T58" fmla="*/ 14 w 22"/>
                <a:gd name="T59" fmla="*/ 80 h 84"/>
                <a:gd name="T60" fmla="*/ 16 w 22"/>
                <a:gd name="T61" fmla="*/ 79 h 84"/>
                <a:gd name="T62" fmla="*/ 18 w 22"/>
                <a:gd name="T63" fmla="*/ 78 h 84"/>
                <a:gd name="T64" fmla="*/ 19 w 22"/>
                <a:gd name="T65" fmla="*/ 77 h 84"/>
                <a:gd name="T66" fmla="*/ 22 w 22"/>
                <a:gd name="T67" fmla="*/ 76 h 84"/>
                <a:gd name="T68" fmla="*/ 22 w 22"/>
                <a:gd name="T69" fmla="*/ 1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84"/>
                <a:gd name="T107" fmla="*/ 22 w 22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84">
                  <a:moveTo>
                    <a:pt x="22" y="1"/>
                  </a:moveTo>
                  <a:lnTo>
                    <a:pt x="22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7" y="83"/>
                  </a:lnTo>
                  <a:lnTo>
                    <a:pt x="9" y="81"/>
                  </a:lnTo>
                  <a:lnTo>
                    <a:pt x="10" y="81"/>
                  </a:lnTo>
                  <a:lnTo>
                    <a:pt x="12" y="80"/>
                  </a:lnTo>
                  <a:lnTo>
                    <a:pt x="14" y="80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A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3" name="Freeform 104"/>
            <p:cNvSpPr>
              <a:spLocks/>
            </p:cNvSpPr>
            <p:nvPr/>
          </p:nvSpPr>
          <p:spPr bwMode="auto">
            <a:xfrm>
              <a:off x="1138" y="1380"/>
              <a:ext cx="17" cy="65"/>
            </a:xfrm>
            <a:custGeom>
              <a:avLst/>
              <a:gdLst>
                <a:gd name="T0" fmla="*/ 17 w 17"/>
                <a:gd name="T1" fmla="*/ 2 h 65"/>
                <a:gd name="T2" fmla="*/ 17 w 17"/>
                <a:gd name="T3" fmla="*/ 2 h 65"/>
                <a:gd name="T4" fmla="*/ 16 w 17"/>
                <a:gd name="T5" fmla="*/ 1 h 65"/>
                <a:gd name="T6" fmla="*/ 14 w 17"/>
                <a:gd name="T7" fmla="*/ 1 h 65"/>
                <a:gd name="T8" fmla="*/ 11 w 17"/>
                <a:gd name="T9" fmla="*/ 1 h 65"/>
                <a:gd name="T10" fmla="*/ 9 w 17"/>
                <a:gd name="T11" fmla="*/ 0 h 65"/>
                <a:gd name="T12" fmla="*/ 6 w 17"/>
                <a:gd name="T13" fmla="*/ 1 h 65"/>
                <a:gd name="T14" fmla="*/ 2 w 17"/>
                <a:gd name="T15" fmla="*/ 2 h 65"/>
                <a:gd name="T16" fmla="*/ 0 w 17"/>
                <a:gd name="T17" fmla="*/ 3 h 65"/>
                <a:gd name="T18" fmla="*/ 0 w 17"/>
                <a:gd name="T19" fmla="*/ 65 h 65"/>
                <a:gd name="T20" fmla="*/ 0 w 17"/>
                <a:gd name="T21" fmla="*/ 65 h 65"/>
                <a:gd name="T22" fmla="*/ 1 w 17"/>
                <a:gd name="T23" fmla="*/ 65 h 65"/>
                <a:gd name="T24" fmla="*/ 3 w 17"/>
                <a:gd name="T25" fmla="*/ 65 h 65"/>
                <a:gd name="T26" fmla="*/ 6 w 17"/>
                <a:gd name="T27" fmla="*/ 64 h 65"/>
                <a:gd name="T28" fmla="*/ 8 w 17"/>
                <a:gd name="T29" fmla="*/ 64 h 65"/>
                <a:gd name="T30" fmla="*/ 11 w 17"/>
                <a:gd name="T31" fmla="*/ 63 h 65"/>
                <a:gd name="T32" fmla="*/ 14 w 17"/>
                <a:gd name="T33" fmla="*/ 60 h 65"/>
                <a:gd name="T34" fmla="*/ 17 w 17"/>
                <a:gd name="T35" fmla="*/ 58 h 65"/>
                <a:gd name="T36" fmla="*/ 17 w 17"/>
                <a:gd name="T37" fmla="*/ 2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"/>
                <a:gd name="T58" fmla="*/ 0 h 65"/>
                <a:gd name="T59" fmla="*/ 17 w 17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" h="65">
                  <a:moveTo>
                    <a:pt x="17" y="2"/>
                  </a:moveTo>
                  <a:lnTo>
                    <a:pt x="17" y="2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5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1" y="63"/>
                  </a:lnTo>
                  <a:lnTo>
                    <a:pt x="14" y="60"/>
                  </a:lnTo>
                  <a:lnTo>
                    <a:pt x="17" y="58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BC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4" name="Freeform 105"/>
            <p:cNvSpPr>
              <a:spLocks/>
            </p:cNvSpPr>
            <p:nvPr/>
          </p:nvSpPr>
          <p:spPr bwMode="auto">
            <a:xfrm>
              <a:off x="1138" y="1381"/>
              <a:ext cx="14" cy="47"/>
            </a:xfrm>
            <a:custGeom>
              <a:avLst/>
              <a:gdLst>
                <a:gd name="T0" fmla="*/ 14 w 14"/>
                <a:gd name="T1" fmla="*/ 1 h 47"/>
                <a:gd name="T2" fmla="*/ 14 w 14"/>
                <a:gd name="T3" fmla="*/ 1 h 47"/>
                <a:gd name="T4" fmla="*/ 13 w 14"/>
                <a:gd name="T5" fmla="*/ 1 h 47"/>
                <a:gd name="T6" fmla="*/ 11 w 14"/>
                <a:gd name="T7" fmla="*/ 1 h 47"/>
                <a:gd name="T8" fmla="*/ 9 w 14"/>
                <a:gd name="T9" fmla="*/ 0 h 47"/>
                <a:gd name="T10" fmla="*/ 8 w 14"/>
                <a:gd name="T11" fmla="*/ 0 h 47"/>
                <a:gd name="T12" fmla="*/ 6 w 14"/>
                <a:gd name="T13" fmla="*/ 1 h 47"/>
                <a:gd name="T14" fmla="*/ 2 w 14"/>
                <a:gd name="T15" fmla="*/ 1 h 47"/>
                <a:gd name="T16" fmla="*/ 0 w 14"/>
                <a:gd name="T17" fmla="*/ 3 h 47"/>
                <a:gd name="T18" fmla="*/ 0 w 14"/>
                <a:gd name="T19" fmla="*/ 47 h 47"/>
                <a:gd name="T20" fmla="*/ 1 w 14"/>
                <a:gd name="T21" fmla="*/ 47 h 47"/>
                <a:gd name="T22" fmla="*/ 1 w 14"/>
                <a:gd name="T23" fmla="*/ 45 h 47"/>
                <a:gd name="T24" fmla="*/ 3 w 14"/>
                <a:gd name="T25" fmla="*/ 45 h 47"/>
                <a:gd name="T26" fmla="*/ 4 w 14"/>
                <a:gd name="T27" fmla="*/ 45 h 47"/>
                <a:gd name="T28" fmla="*/ 7 w 14"/>
                <a:gd name="T29" fmla="*/ 44 h 47"/>
                <a:gd name="T30" fmla="*/ 9 w 14"/>
                <a:gd name="T31" fmla="*/ 44 h 47"/>
                <a:gd name="T32" fmla="*/ 11 w 14"/>
                <a:gd name="T33" fmla="*/ 43 h 47"/>
                <a:gd name="T34" fmla="*/ 14 w 14"/>
                <a:gd name="T35" fmla="*/ 41 h 47"/>
                <a:gd name="T36" fmla="*/ 14 w 14"/>
                <a:gd name="T37" fmla="*/ 1 h 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7"/>
                <a:gd name="T59" fmla="*/ 14 w 14"/>
                <a:gd name="T60" fmla="*/ 47 h 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7">
                  <a:moveTo>
                    <a:pt x="14" y="1"/>
                  </a:moveTo>
                  <a:lnTo>
                    <a:pt x="14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5"/>
                  </a:lnTo>
                  <a:lnTo>
                    <a:pt x="3" y="45"/>
                  </a:lnTo>
                  <a:lnTo>
                    <a:pt x="4" y="45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11" y="43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5" name="Freeform 106"/>
            <p:cNvSpPr>
              <a:spLocks/>
            </p:cNvSpPr>
            <p:nvPr/>
          </p:nvSpPr>
          <p:spPr bwMode="auto">
            <a:xfrm>
              <a:off x="1139" y="1382"/>
              <a:ext cx="9" cy="27"/>
            </a:xfrm>
            <a:custGeom>
              <a:avLst/>
              <a:gdLst>
                <a:gd name="T0" fmla="*/ 9 w 9"/>
                <a:gd name="T1" fmla="*/ 1 h 27"/>
                <a:gd name="T2" fmla="*/ 9 w 9"/>
                <a:gd name="T3" fmla="*/ 1 h 27"/>
                <a:gd name="T4" fmla="*/ 8 w 9"/>
                <a:gd name="T5" fmla="*/ 1 h 27"/>
                <a:gd name="T6" fmla="*/ 7 w 9"/>
                <a:gd name="T7" fmla="*/ 1 h 27"/>
                <a:gd name="T8" fmla="*/ 6 w 9"/>
                <a:gd name="T9" fmla="*/ 0 h 27"/>
                <a:gd name="T10" fmla="*/ 5 w 9"/>
                <a:gd name="T11" fmla="*/ 0 h 27"/>
                <a:gd name="T12" fmla="*/ 3 w 9"/>
                <a:gd name="T13" fmla="*/ 0 h 27"/>
                <a:gd name="T14" fmla="*/ 1 w 9"/>
                <a:gd name="T15" fmla="*/ 1 h 27"/>
                <a:gd name="T16" fmla="*/ 0 w 9"/>
                <a:gd name="T17" fmla="*/ 2 h 27"/>
                <a:gd name="T18" fmla="*/ 0 w 9"/>
                <a:gd name="T19" fmla="*/ 27 h 27"/>
                <a:gd name="T20" fmla="*/ 0 w 9"/>
                <a:gd name="T21" fmla="*/ 27 h 27"/>
                <a:gd name="T22" fmla="*/ 1 w 9"/>
                <a:gd name="T23" fmla="*/ 27 h 27"/>
                <a:gd name="T24" fmla="*/ 2 w 9"/>
                <a:gd name="T25" fmla="*/ 27 h 27"/>
                <a:gd name="T26" fmla="*/ 3 w 9"/>
                <a:gd name="T27" fmla="*/ 27 h 27"/>
                <a:gd name="T28" fmla="*/ 5 w 9"/>
                <a:gd name="T29" fmla="*/ 26 h 27"/>
                <a:gd name="T30" fmla="*/ 6 w 9"/>
                <a:gd name="T31" fmla="*/ 26 h 27"/>
                <a:gd name="T32" fmla="*/ 8 w 9"/>
                <a:gd name="T33" fmla="*/ 25 h 27"/>
                <a:gd name="T34" fmla="*/ 9 w 9"/>
                <a:gd name="T35" fmla="*/ 23 h 27"/>
                <a:gd name="T36" fmla="*/ 9 w 9"/>
                <a:gd name="T37" fmla="*/ 1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27"/>
                <a:gd name="T59" fmla="*/ 9 w 9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6" name="Freeform 107"/>
            <p:cNvSpPr>
              <a:spLocks/>
            </p:cNvSpPr>
            <p:nvPr/>
          </p:nvSpPr>
          <p:spPr bwMode="auto">
            <a:xfrm>
              <a:off x="1250" y="1459"/>
              <a:ext cx="14" cy="13"/>
            </a:xfrm>
            <a:custGeom>
              <a:avLst/>
              <a:gdLst>
                <a:gd name="T0" fmla="*/ 7 w 14"/>
                <a:gd name="T1" fmla="*/ 13 h 13"/>
                <a:gd name="T2" fmla="*/ 8 w 14"/>
                <a:gd name="T3" fmla="*/ 13 h 13"/>
                <a:gd name="T4" fmla="*/ 9 w 14"/>
                <a:gd name="T5" fmla="*/ 13 h 13"/>
                <a:gd name="T6" fmla="*/ 10 w 14"/>
                <a:gd name="T7" fmla="*/ 12 h 13"/>
                <a:gd name="T8" fmla="*/ 11 w 14"/>
                <a:gd name="T9" fmla="*/ 11 h 13"/>
                <a:gd name="T10" fmla="*/ 13 w 14"/>
                <a:gd name="T11" fmla="*/ 11 h 13"/>
                <a:gd name="T12" fmla="*/ 13 w 14"/>
                <a:gd name="T13" fmla="*/ 9 h 13"/>
                <a:gd name="T14" fmla="*/ 14 w 14"/>
                <a:gd name="T15" fmla="*/ 7 h 13"/>
                <a:gd name="T16" fmla="*/ 14 w 14"/>
                <a:gd name="T17" fmla="*/ 6 h 13"/>
                <a:gd name="T18" fmla="*/ 14 w 14"/>
                <a:gd name="T19" fmla="*/ 5 h 13"/>
                <a:gd name="T20" fmla="*/ 13 w 14"/>
                <a:gd name="T21" fmla="*/ 4 h 13"/>
                <a:gd name="T22" fmla="*/ 13 w 14"/>
                <a:gd name="T23" fmla="*/ 2 h 13"/>
                <a:gd name="T24" fmla="*/ 11 w 14"/>
                <a:gd name="T25" fmla="*/ 1 h 13"/>
                <a:gd name="T26" fmla="*/ 10 w 14"/>
                <a:gd name="T27" fmla="*/ 0 h 13"/>
                <a:gd name="T28" fmla="*/ 9 w 14"/>
                <a:gd name="T29" fmla="*/ 0 h 13"/>
                <a:gd name="T30" fmla="*/ 8 w 14"/>
                <a:gd name="T31" fmla="*/ 0 h 13"/>
                <a:gd name="T32" fmla="*/ 7 w 14"/>
                <a:gd name="T33" fmla="*/ 0 h 13"/>
                <a:gd name="T34" fmla="*/ 6 w 14"/>
                <a:gd name="T35" fmla="*/ 0 h 13"/>
                <a:gd name="T36" fmla="*/ 4 w 14"/>
                <a:gd name="T37" fmla="*/ 0 h 13"/>
                <a:gd name="T38" fmla="*/ 3 w 14"/>
                <a:gd name="T39" fmla="*/ 0 h 13"/>
                <a:gd name="T40" fmla="*/ 2 w 14"/>
                <a:gd name="T41" fmla="*/ 1 h 13"/>
                <a:gd name="T42" fmla="*/ 1 w 14"/>
                <a:gd name="T43" fmla="*/ 2 h 13"/>
                <a:gd name="T44" fmla="*/ 1 w 14"/>
                <a:gd name="T45" fmla="*/ 4 h 13"/>
                <a:gd name="T46" fmla="*/ 0 w 14"/>
                <a:gd name="T47" fmla="*/ 5 h 13"/>
                <a:gd name="T48" fmla="*/ 0 w 14"/>
                <a:gd name="T49" fmla="*/ 6 h 13"/>
                <a:gd name="T50" fmla="*/ 0 w 14"/>
                <a:gd name="T51" fmla="*/ 7 h 13"/>
                <a:gd name="T52" fmla="*/ 1 w 14"/>
                <a:gd name="T53" fmla="*/ 9 h 13"/>
                <a:gd name="T54" fmla="*/ 1 w 14"/>
                <a:gd name="T55" fmla="*/ 11 h 13"/>
                <a:gd name="T56" fmla="*/ 2 w 14"/>
                <a:gd name="T57" fmla="*/ 11 h 13"/>
                <a:gd name="T58" fmla="*/ 3 w 14"/>
                <a:gd name="T59" fmla="*/ 12 h 13"/>
                <a:gd name="T60" fmla="*/ 4 w 14"/>
                <a:gd name="T61" fmla="*/ 13 h 13"/>
                <a:gd name="T62" fmla="*/ 6 w 14"/>
                <a:gd name="T63" fmla="*/ 13 h 13"/>
                <a:gd name="T64" fmla="*/ 7 w 14"/>
                <a:gd name="T65" fmla="*/ 13 h 1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"/>
                <a:gd name="T100" fmla="*/ 0 h 13"/>
                <a:gd name="T101" fmla="*/ 14 w 14"/>
                <a:gd name="T102" fmla="*/ 13 h 1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" h="13">
                  <a:moveTo>
                    <a:pt x="7" y="13"/>
                  </a:moveTo>
                  <a:lnTo>
                    <a:pt x="8" y="13"/>
                  </a:lnTo>
                  <a:lnTo>
                    <a:pt x="9" y="13"/>
                  </a:lnTo>
                  <a:lnTo>
                    <a:pt x="10" y="12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9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9"/>
                  </a:lnTo>
                  <a:lnTo>
                    <a:pt x="1" y="11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7" name="Freeform 108"/>
            <p:cNvSpPr>
              <a:spLocks/>
            </p:cNvSpPr>
            <p:nvPr/>
          </p:nvSpPr>
          <p:spPr bwMode="auto">
            <a:xfrm>
              <a:off x="1209" y="1459"/>
              <a:ext cx="7" cy="7"/>
            </a:xfrm>
            <a:custGeom>
              <a:avLst/>
              <a:gdLst>
                <a:gd name="T0" fmla="*/ 3 w 7"/>
                <a:gd name="T1" fmla="*/ 7 h 7"/>
                <a:gd name="T2" fmla="*/ 5 w 7"/>
                <a:gd name="T3" fmla="*/ 6 h 7"/>
                <a:gd name="T4" fmla="*/ 6 w 7"/>
                <a:gd name="T5" fmla="*/ 6 h 7"/>
                <a:gd name="T6" fmla="*/ 6 w 7"/>
                <a:gd name="T7" fmla="*/ 5 h 7"/>
                <a:gd name="T8" fmla="*/ 7 w 7"/>
                <a:gd name="T9" fmla="*/ 4 h 7"/>
                <a:gd name="T10" fmla="*/ 6 w 7"/>
                <a:gd name="T11" fmla="*/ 1 h 7"/>
                <a:gd name="T12" fmla="*/ 6 w 7"/>
                <a:gd name="T13" fmla="*/ 1 h 7"/>
                <a:gd name="T14" fmla="*/ 5 w 7"/>
                <a:gd name="T15" fmla="*/ 0 h 7"/>
                <a:gd name="T16" fmla="*/ 3 w 7"/>
                <a:gd name="T17" fmla="*/ 0 h 7"/>
                <a:gd name="T18" fmla="*/ 2 w 7"/>
                <a:gd name="T19" fmla="*/ 0 h 7"/>
                <a:gd name="T20" fmla="*/ 1 w 7"/>
                <a:gd name="T21" fmla="*/ 1 h 7"/>
                <a:gd name="T22" fmla="*/ 0 w 7"/>
                <a:gd name="T23" fmla="*/ 1 h 7"/>
                <a:gd name="T24" fmla="*/ 0 w 7"/>
                <a:gd name="T25" fmla="*/ 4 h 7"/>
                <a:gd name="T26" fmla="*/ 0 w 7"/>
                <a:gd name="T27" fmla="*/ 5 h 7"/>
                <a:gd name="T28" fmla="*/ 1 w 7"/>
                <a:gd name="T29" fmla="*/ 6 h 7"/>
                <a:gd name="T30" fmla="*/ 2 w 7"/>
                <a:gd name="T31" fmla="*/ 6 h 7"/>
                <a:gd name="T32" fmla="*/ 3 w 7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7"/>
                <a:gd name="T53" fmla="*/ 7 w 7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7">
                  <a:moveTo>
                    <a:pt x="3" y="7"/>
                  </a:moveTo>
                  <a:lnTo>
                    <a:pt x="5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8" name="Freeform 109"/>
            <p:cNvSpPr>
              <a:spLocks/>
            </p:cNvSpPr>
            <p:nvPr/>
          </p:nvSpPr>
          <p:spPr bwMode="auto">
            <a:xfrm>
              <a:off x="1221" y="1459"/>
              <a:ext cx="5" cy="7"/>
            </a:xfrm>
            <a:custGeom>
              <a:avLst/>
              <a:gdLst>
                <a:gd name="T0" fmla="*/ 3 w 5"/>
                <a:gd name="T1" fmla="*/ 7 h 7"/>
                <a:gd name="T2" fmla="*/ 4 w 5"/>
                <a:gd name="T3" fmla="*/ 7 h 7"/>
                <a:gd name="T4" fmla="*/ 5 w 5"/>
                <a:gd name="T5" fmla="*/ 6 h 7"/>
                <a:gd name="T6" fmla="*/ 5 w 5"/>
                <a:gd name="T7" fmla="*/ 5 h 7"/>
                <a:gd name="T8" fmla="*/ 5 w 5"/>
                <a:gd name="T9" fmla="*/ 4 h 7"/>
                <a:gd name="T10" fmla="*/ 5 w 5"/>
                <a:gd name="T11" fmla="*/ 2 h 7"/>
                <a:gd name="T12" fmla="*/ 5 w 5"/>
                <a:gd name="T13" fmla="*/ 1 h 7"/>
                <a:gd name="T14" fmla="*/ 4 w 5"/>
                <a:gd name="T15" fmla="*/ 0 h 7"/>
                <a:gd name="T16" fmla="*/ 3 w 5"/>
                <a:gd name="T17" fmla="*/ 0 h 7"/>
                <a:gd name="T18" fmla="*/ 2 w 5"/>
                <a:gd name="T19" fmla="*/ 0 h 7"/>
                <a:gd name="T20" fmla="*/ 1 w 5"/>
                <a:gd name="T21" fmla="*/ 1 h 7"/>
                <a:gd name="T22" fmla="*/ 0 w 5"/>
                <a:gd name="T23" fmla="*/ 2 h 7"/>
                <a:gd name="T24" fmla="*/ 0 w 5"/>
                <a:gd name="T25" fmla="*/ 4 h 7"/>
                <a:gd name="T26" fmla="*/ 0 w 5"/>
                <a:gd name="T27" fmla="*/ 5 h 7"/>
                <a:gd name="T28" fmla="*/ 1 w 5"/>
                <a:gd name="T29" fmla="*/ 6 h 7"/>
                <a:gd name="T30" fmla="*/ 2 w 5"/>
                <a:gd name="T31" fmla="*/ 7 h 7"/>
                <a:gd name="T32" fmla="*/ 3 w 5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"/>
                <a:gd name="T52" fmla="*/ 0 h 7"/>
                <a:gd name="T53" fmla="*/ 5 w 5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9" name="Freeform 110"/>
            <p:cNvSpPr>
              <a:spLocks/>
            </p:cNvSpPr>
            <p:nvPr/>
          </p:nvSpPr>
          <p:spPr bwMode="auto">
            <a:xfrm>
              <a:off x="1175" y="1367"/>
              <a:ext cx="19" cy="92"/>
            </a:xfrm>
            <a:custGeom>
              <a:avLst/>
              <a:gdLst>
                <a:gd name="T0" fmla="*/ 6 w 19"/>
                <a:gd name="T1" fmla="*/ 1 h 92"/>
                <a:gd name="T2" fmla="*/ 6 w 19"/>
                <a:gd name="T3" fmla="*/ 3 h 92"/>
                <a:gd name="T4" fmla="*/ 4 w 19"/>
                <a:gd name="T5" fmla="*/ 8 h 92"/>
                <a:gd name="T6" fmla="*/ 2 w 19"/>
                <a:gd name="T7" fmla="*/ 16 h 92"/>
                <a:gd name="T8" fmla="*/ 1 w 19"/>
                <a:gd name="T9" fmla="*/ 28 h 92"/>
                <a:gd name="T10" fmla="*/ 0 w 19"/>
                <a:gd name="T11" fmla="*/ 41 h 92"/>
                <a:gd name="T12" fmla="*/ 0 w 19"/>
                <a:gd name="T13" fmla="*/ 56 h 92"/>
                <a:gd name="T14" fmla="*/ 1 w 19"/>
                <a:gd name="T15" fmla="*/ 73 h 92"/>
                <a:gd name="T16" fmla="*/ 5 w 19"/>
                <a:gd name="T17" fmla="*/ 92 h 92"/>
                <a:gd name="T18" fmla="*/ 19 w 19"/>
                <a:gd name="T19" fmla="*/ 91 h 92"/>
                <a:gd name="T20" fmla="*/ 18 w 19"/>
                <a:gd name="T21" fmla="*/ 89 h 92"/>
                <a:gd name="T22" fmla="*/ 16 w 19"/>
                <a:gd name="T23" fmla="*/ 80 h 92"/>
                <a:gd name="T24" fmla="*/ 15 w 19"/>
                <a:gd name="T25" fmla="*/ 70 h 92"/>
                <a:gd name="T26" fmla="*/ 14 w 19"/>
                <a:gd name="T27" fmla="*/ 56 h 92"/>
                <a:gd name="T28" fmla="*/ 13 w 19"/>
                <a:gd name="T29" fmla="*/ 42 h 92"/>
                <a:gd name="T30" fmla="*/ 13 w 19"/>
                <a:gd name="T31" fmla="*/ 27 h 92"/>
                <a:gd name="T32" fmla="*/ 15 w 19"/>
                <a:gd name="T33" fmla="*/ 13 h 92"/>
                <a:gd name="T34" fmla="*/ 19 w 19"/>
                <a:gd name="T35" fmla="*/ 1 h 92"/>
                <a:gd name="T36" fmla="*/ 19 w 19"/>
                <a:gd name="T37" fmla="*/ 0 h 92"/>
                <a:gd name="T38" fmla="*/ 19 w 19"/>
                <a:gd name="T39" fmla="*/ 0 h 92"/>
                <a:gd name="T40" fmla="*/ 19 w 19"/>
                <a:gd name="T41" fmla="*/ 0 h 92"/>
                <a:gd name="T42" fmla="*/ 18 w 19"/>
                <a:gd name="T43" fmla="*/ 0 h 92"/>
                <a:gd name="T44" fmla="*/ 16 w 19"/>
                <a:gd name="T45" fmla="*/ 0 h 92"/>
                <a:gd name="T46" fmla="*/ 14 w 19"/>
                <a:gd name="T47" fmla="*/ 0 h 92"/>
                <a:gd name="T48" fmla="*/ 11 w 19"/>
                <a:gd name="T49" fmla="*/ 0 h 92"/>
                <a:gd name="T50" fmla="*/ 6 w 19"/>
                <a:gd name="T51" fmla="*/ 1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9"/>
                <a:gd name="T79" fmla="*/ 0 h 92"/>
                <a:gd name="T80" fmla="*/ 19 w 19"/>
                <a:gd name="T81" fmla="*/ 92 h 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9" h="92">
                  <a:moveTo>
                    <a:pt x="6" y="1"/>
                  </a:moveTo>
                  <a:lnTo>
                    <a:pt x="6" y="3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6"/>
                  </a:lnTo>
                  <a:lnTo>
                    <a:pt x="1" y="73"/>
                  </a:lnTo>
                  <a:lnTo>
                    <a:pt x="5" y="92"/>
                  </a:lnTo>
                  <a:lnTo>
                    <a:pt x="19" y="91"/>
                  </a:lnTo>
                  <a:lnTo>
                    <a:pt x="18" y="89"/>
                  </a:lnTo>
                  <a:lnTo>
                    <a:pt x="16" y="80"/>
                  </a:lnTo>
                  <a:lnTo>
                    <a:pt x="15" y="70"/>
                  </a:lnTo>
                  <a:lnTo>
                    <a:pt x="14" y="56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90" name="Freeform 111"/>
            <p:cNvSpPr>
              <a:spLocks/>
            </p:cNvSpPr>
            <p:nvPr/>
          </p:nvSpPr>
          <p:spPr bwMode="auto">
            <a:xfrm>
              <a:off x="1273" y="1355"/>
              <a:ext cx="27" cy="103"/>
            </a:xfrm>
            <a:custGeom>
              <a:avLst/>
              <a:gdLst>
                <a:gd name="T0" fmla="*/ 27 w 27"/>
                <a:gd name="T1" fmla="*/ 0 h 103"/>
                <a:gd name="T2" fmla="*/ 26 w 27"/>
                <a:gd name="T3" fmla="*/ 1 h 103"/>
                <a:gd name="T4" fmla="*/ 25 w 27"/>
                <a:gd name="T5" fmla="*/ 4 h 103"/>
                <a:gd name="T6" fmla="*/ 22 w 27"/>
                <a:gd name="T7" fmla="*/ 9 h 103"/>
                <a:gd name="T8" fmla="*/ 20 w 27"/>
                <a:gd name="T9" fmla="*/ 18 h 103"/>
                <a:gd name="T10" fmla="*/ 18 w 27"/>
                <a:gd name="T11" fmla="*/ 32 h 103"/>
                <a:gd name="T12" fmla="*/ 16 w 27"/>
                <a:gd name="T13" fmla="*/ 49 h 103"/>
                <a:gd name="T14" fmla="*/ 18 w 27"/>
                <a:gd name="T15" fmla="*/ 73 h 103"/>
                <a:gd name="T16" fmla="*/ 20 w 27"/>
                <a:gd name="T17" fmla="*/ 103 h 103"/>
                <a:gd name="T18" fmla="*/ 5 w 27"/>
                <a:gd name="T19" fmla="*/ 103 h 103"/>
                <a:gd name="T20" fmla="*/ 5 w 27"/>
                <a:gd name="T21" fmla="*/ 101 h 103"/>
                <a:gd name="T22" fmla="*/ 4 w 27"/>
                <a:gd name="T23" fmla="*/ 91 h 103"/>
                <a:gd name="T24" fmla="*/ 2 w 27"/>
                <a:gd name="T25" fmla="*/ 80 h 103"/>
                <a:gd name="T26" fmla="*/ 1 w 27"/>
                <a:gd name="T27" fmla="*/ 64 h 103"/>
                <a:gd name="T28" fmla="*/ 0 w 27"/>
                <a:gd name="T29" fmla="*/ 47 h 103"/>
                <a:gd name="T30" fmla="*/ 1 w 27"/>
                <a:gd name="T31" fmla="*/ 31 h 103"/>
                <a:gd name="T32" fmla="*/ 4 w 27"/>
                <a:gd name="T33" fmla="*/ 14 h 103"/>
                <a:gd name="T34" fmla="*/ 9 w 27"/>
                <a:gd name="T35" fmla="*/ 0 h 103"/>
                <a:gd name="T36" fmla="*/ 27 w 27"/>
                <a:gd name="T37" fmla="*/ 0 h 1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103"/>
                <a:gd name="T59" fmla="*/ 27 w 27"/>
                <a:gd name="T60" fmla="*/ 103 h 10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103">
                  <a:moveTo>
                    <a:pt x="27" y="0"/>
                  </a:moveTo>
                  <a:lnTo>
                    <a:pt x="26" y="1"/>
                  </a:lnTo>
                  <a:lnTo>
                    <a:pt x="25" y="4"/>
                  </a:lnTo>
                  <a:lnTo>
                    <a:pt x="22" y="9"/>
                  </a:lnTo>
                  <a:lnTo>
                    <a:pt x="20" y="18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3"/>
                  </a:lnTo>
                  <a:lnTo>
                    <a:pt x="20" y="103"/>
                  </a:lnTo>
                  <a:lnTo>
                    <a:pt x="5" y="103"/>
                  </a:lnTo>
                  <a:lnTo>
                    <a:pt x="5" y="101"/>
                  </a:lnTo>
                  <a:lnTo>
                    <a:pt x="4" y="91"/>
                  </a:lnTo>
                  <a:lnTo>
                    <a:pt x="2" y="80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91" name="Freeform 112"/>
            <p:cNvSpPr>
              <a:spLocks/>
            </p:cNvSpPr>
            <p:nvPr/>
          </p:nvSpPr>
          <p:spPr bwMode="auto">
            <a:xfrm>
              <a:off x="1175" y="1372"/>
              <a:ext cx="18" cy="80"/>
            </a:xfrm>
            <a:custGeom>
              <a:avLst/>
              <a:gdLst>
                <a:gd name="T0" fmla="*/ 6 w 18"/>
                <a:gd name="T1" fmla="*/ 2 h 80"/>
                <a:gd name="T2" fmla="*/ 6 w 18"/>
                <a:gd name="T3" fmla="*/ 3 h 80"/>
                <a:gd name="T4" fmla="*/ 5 w 18"/>
                <a:gd name="T5" fmla="*/ 8 h 80"/>
                <a:gd name="T6" fmla="*/ 2 w 18"/>
                <a:gd name="T7" fmla="*/ 15 h 80"/>
                <a:gd name="T8" fmla="*/ 1 w 18"/>
                <a:gd name="T9" fmla="*/ 24 h 80"/>
                <a:gd name="T10" fmla="*/ 0 w 18"/>
                <a:gd name="T11" fmla="*/ 36 h 80"/>
                <a:gd name="T12" fmla="*/ 1 w 18"/>
                <a:gd name="T13" fmla="*/ 50 h 80"/>
                <a:gd name="T14" fmla="*/ 2 w 18"/>
                <a:gd name="T15" fmla="*/ 65 h 80"/>
                <a:gd name="T16" fmla="*/ 5 w 18"/>
                <a:gd name="T17" fmla="*/ 80 h 80"/>
                <a:gd name="T18" fmla="*/ 16 w 18"/>
                <a:gd name="T19" fmla="*/ 80 h 80"/>
                <a:gd name="T20" fmla="*/ 16 w 18"/>
                <a:gd name="T21" fmla="*/ 78 h 80"/>
                <a:gd name="T22" fmla="*/ 15 w 18"/>
                <a:gd name="T23" fmla="*/ 71 h 80"/>
                <a:gd name="T24" fmla="*/ 14 w 18"/>
                <a:gd name="T25" fmla="*/ 61 h 80"/>
                <a:gd name="T26" fmla="*/ 13 w 18"/>
                <a:gd name="T27" fmla="*/ 50 h 80"/>
                <a:gd name="T28" fmla="*/ 12 w 18"/>
                <a:gd name="T29" fmla="*/ 37 h 80"/>
                <a:gd name="T30" fmla="*/ 12 w 18"/>
                <a:gd name="T31" fmla="*/ 24 h 80"/>
                <a:gd name="T32" fmla="*/ 14 w 18"/>
                <a:gd name="T33" fmla="*/ 11 h 80"/>
                <a:gd name="T34" fmla="*/ 18 w 18"/>
                <a:gd name="T35" fmla="*/ 1 h 80"/>
                <a:gd name="T36" fmla="*/ 18 w 18"/>
                <a:gd name="T37" fmla="*/ 1 h 80"/>
                <a:gd name="T38" fmla="*/ 18 w 18"/>
                <a:gd name="T39" fmla="*/ 1 h 80"/>
                <a:gd name="T40" fmla="*/ 18 w 18"/>
                <a:gd name="T41" fmla="*/ 1 h 80"/>
                <a:gd name="T42" fmla="*/ 16 w 18"/>
                <a:gd name="T43" fmla="*/ 0 h 80"/>
                <a:gd name="T44" fmla="*/ 15 w 18"/>
                <a:gd name="T45" fmla="*/ 0 h 80"/>
                <a:gd name="T46" fmla="*/ 13 w 18"/>
                <a:gd name="T47" fmla="*/ 0 h 80"/>
                <a:gd name="T48" fmla="*/ 9 w 18"/>
                <a:gd name="T49" fmla="*/ 1 h 80"/>
                <a:gd name="T50" fmla="*/ 6 w 18"/>
                <a:gd name="T51" fmla="*/ 2 h 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80"/>
                <a:gd name="T80" fmla="*/ 18 w 18"/>
                <a:gd name="T81" fmla="*/ 80 h 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80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4"/>
                  </a:lnTo>
                  <a:lnTo>
                    <a:pt x="0" y="36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0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1"/>
                  </a:lnTo>
                  <a:lnTo>
                    <a:pt x="14" y="61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92" name="Freeform 113"/>
            <p:cNvSpPr>
              <a:spLocks/>
            </p:cNvSpPr>
            <p:nvPr/>
          </p:nvSpPr>
          <p:spPr bwMode="auto">
            <a:xfrm>
              <a:off x="1176" y="1377"/>
              <a:ext cx="14" cy="69"/>
            </a:xfrm>
            <a:custGeom>
              <a:avLst/>
              <a:gdLst>
                <a:gd name="T0" fmla="*/ 5 w 14"/>
                <a:gd name="T1" fmla="*/ 2 h 69"/>
                <a:gd name="T2" fmla="*/ 5 w 14"/>
                <a:gd name="T3" fmla="*/ 3 h 69"/>
                <a:gd name="T4" fmla="*/ 4 w 14"/>
                <a:gd name="T5" fmla="*/ 7 h 69"/>
                <a:gd name="T6" fmla="*/ 3 w 14"/>
                <a:gd name="T7" fmla="*/ 13 h 69"/>
                <a:gd name="T8" fmla="*/ 1 w 14"/>
                <a:gd name="T9" fmla="*/ 21 h 69"/>
                <a:gd name="T10" fmla="*/ 0 w 14"/>
                <a:gd name="T11" fmla="*/ 31 h 69"/>
                <a:gd name="T12" fmla="*/ 0 w 14"/>
                <a:gd name="T13" fmla="*/ 42 h 69"/>
                <a:gd name="T14" fmla="*/ 1 w 14"/>
                <a:gd name="T15" fmla="*/ 55 h 69"/>
                <a:gd name="T16" fmla="*/ 4 w 14"/>
                <a:gd name="T17" fmla="*/ 69 h 69"/>
                <a:gd name="T18" fmla="*/ 14 w 14"/>
                <a:gd name="T19" fmla="*/ 68 h 69"/>
                <a:gd name="T20" fmla="*/ 13 w 14"/>
                <a:gd name="T21" fmla="*/ 67 h 69"/>
                <a:gd name="T22" fmla="*/ 13 w 14"/>
                <a:gd name="T23" fmla="*/ 61 h 69"/>
                <a:gd name="T24" fmla="*/ 12 w 14"/>
                <a:gd name="T25" fmla="*/ 53 h 69"/>
                <a:gd name="T26" fmla="*/ 11 w 14"/>
                <a:gd name="T27" fmla="*/ 42 h 69"/>
                <a:gd name="T28" fmla="*/ 10 w 14"/>
                <a:gd name="T29" fmla="*/ 32 h 69"/>
                <a:gd name="T30" fmla="*/ 10 w 14"/>
                <a:gd name="T31" fmla="*/ 20 h 69"/>
                <a:gd name="T32" fmla="*/ 12 w 14"/>
                <a:gd name="T33" fmla="*/ 10 h 69"/>
                <a:gd name="T34" fmla="*/ 14 w 14"/>
                <a:gd name="T35" fmla="*/ 2 h 69"/>
                <a:gd name="T36" fmla="*/ 14 w 14"/>
                <a:gd name="T37" fmla="*/ 2 h 69"/>
                <a:gd name="T38" fmla="*/ 14 w 14"/>
                <a:gd name="T39" fmla="*/ 0 h 69"/>
                <a:gd name="T40" fmla="*/ 14 w 14"/>
                <a:gd name="T41" fmla="*/ 0 h 69"/>
                <a:gd name="T42" fmla="*/ 14 w 14"/>
                <a:gd name="T43" fmla="*/ 0 h 69"/>
                <a:gd name="T44" fmla="*/ 13 w 14"/>
                <a:gd name="T45" fmla="*/ 0 h 69"/>
                <a:gd name="T46" fmla="*/ 11 w 14"/>
                <a:gd name="T47" fmla="*/ 0 h 69"/>
                <a:gd name="T48" fmla="*/ 8 w 14"/>
                <a:gd name="T49" fmla="*/ 0 h 69"/>
                <a:gd name="T50" fmla="*/ 5 w 14"/>
                <a:gd name="T51" fmla="*/ 2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"/>
                <a:gd name="T79" fmla="*/ 0 h 69"/>
                <a:gd name="T80" fmla="*/ 14 w 14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" h="69">
                  <a:moveTo>
                    <a:pt x="5" y="2"/>
                  </a:moveTo>
                  <a:lnTo>
                    <a:pt x="5" y="3"/>
                  </a:lnTo>
                  <a:lnTo>
                    <a:pt x="4" y="7"/>
                  </a:lnTo>
                  <a:lnTo>
                    <a:pt x="3" y="13"/>
                  </a:lnTo>
                  <a:lnTo>
                    <a:pt x="1" y="21"/>
                  </a:lnTo>
                  <a:lnTo>
                    <a:pt x="0" y="31"/>
                  </a:lnTo>
                  <a:lnTo>
                    <a:pt x="0" y="42"/>
                  </a:lnTo>
                  <a:lnTo>
                    <a:pt x="1" y="55"/>
                  </a:lnTo>
                  <a:lnTo>
                    <a:pt x="4" y="69"/>
                  </a:lnTo>
                  <a:lnTo>
                    <a:pt x="14" y="68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1" y="42"/>
                  </a:lnTo>
                  <a:lnTo>
                    <a:pt x="10" y="32"/>
                  </a:lnTo>
                  <a:lnTo>
                    <a:pt x="10" y="20"/>
                  </a:lnTo>
                  <a:lnTo>
                    <a:pt x="12" y="10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93" name="Freeform 114"/>
            <p:cNvSpPr>
              <a:spLocks/>
            </p:cNvSpPr>
            <p:nvPr/>
          </p:nvSpPr>
          <p:spPr bwMode="auto">
            <a:xfrm>
              <a:off x="1177" y="1383"/>
              <a:ext cx="12" cy="56"/>
            </a:xfrm>
            <a:custGeom>
              <a:avLst/>
              <a:gdLst>
                <a:gd name="T0" fmla="*/ 4 w 12"/>
                <a:gd name="T1" fmla="*/ 1 h 56"/>
                <a:gd name="T2" fmla="*/ 3 w 12"/>
                <a:gd name="T3" fmla="*/ 1 h 56"/>
                <a:gd name="T4" fmla="*/ 3 w 12"/>
                <a:gd name="T5" fmla="*/ 5 h 56"/>
                <a:gd name="T6" fmla="*/ 2 w 12"/>
                <a:gd name="T7" fmla="*/ 11 h 56"/>
                <a:gd name="T8" fmla="*/ 0 w 12"/>
                <a:gd name="T9" fmla="*/ 17 h 56"/>
                <a:gd name="T10" fmla="*/ 0 w 12"/>
                <a:gd name="T11" fmla="*/ 25 h 56"/>
                <a:gd name="T12" fmla="*/ 0 w 12"/>
                <a:gd name="T13" fmla="*/ 35 h 56"/>
                <a:gd name="T14" fmla="*/ 2 w 12"/>
                <a:gd name="T15" fmla="*/ 46 h 56"/>
                <a:gd name="T16" fmla="*/ 3 w 12"/>
                <a:gd name="T17" fmla="*/ 56 h 56"/>
                <a:gd name="T18" fmla="*/ 11 w 12"/>
                <a:gd name="T19" fmla="*/ 56 h 56"/>
                <a:gd name="T20" fmla="*/ 11 w 12"/>
                <a:gd name="T21" fmla="*/ 55 h 56"/>
                <a:gd name="T22" fmla="*/ 10 w 12"/>
                <a:gd name="T23" fmla="*/ 50 h 56"/>
                <a:gd name="T24" fmla="*/ 10 w 12"/>
                <a:gd name="T25" fmla="*/ 43 h 56"/>
                <a:gd name="T26" fmla="*/ 9 w 12"/>
                <a:gd name="T27" fmla="*/ 35 h 56"/>
                <a:gd name="T28" fmla="*/ 7 w 12"/>
                <a:gd name="T29" fmla="*/ 26 h 56"/>
                <a:gd name="T30" fmla="*/ 9 w 12"/>
                <a:gd name="T31" fmla="*/ 17 h 56"/>
                <a:gd name="T32" fmla="*/ 10 w 12"/>
                <a:gd name="T33" fmla="*/ 7 h 56"/>
                <a:gd name="T34" fmla="*/ 12 w 12"/>
                <a:gd name="T35" fmla="*/ 0 h 56"/>
                <a:gd name="T36" fmla="*/ 12 w 12"/>
                <a:gd name="T37" fmla="*/ 0 h 56"/>
                <a:gd name="T38" fmla="*/ 12 w 12"/>
                <a:gd name="T39" fmla="*/ 0 h 56"/>
                <a:gd name="T40" fmla="*/ 12 w 12"/>
                <a:gd name="T41" fmla="*/ 0 h 56"/>
                <a:gd name="T42" fmla="*/ 11 w 12"/>
                <a:gd name="T43" fmla="*/ 0 h 56"/>
                <a:gd name="T44" fmla="*/ 10 w 12"/>
                <a:gd name="T45" fmla="*/ 0 h 56"/>
                <a:gd name="T46" fmla="*/ 9 w 12"/>
                <a:gd name="T47" fmla="*/ 0 h 56"/>
                <a:gd name="T48" fmla="*/ 6 w 12"/>
                <a:gd name="T49" fmla="*/ 0 h 56"/>
                <a:gd name="T50" fmla="*/ 4 w 12"/>
                <a:gd name="T51" fmla="*/ 1 h 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56"/>
                <a:gd name="T80" fmla="*/ 12 w 12"/>
                <a:gd name="T81" fmla="*/ 56 h 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56">
                  <a:moveTo>
                    <a:pt x="4" y="1"/>
                  </a:moveTo>
                  <a:lnTo>
                    <a:pt x="3" y="1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6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0" y="43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7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94" name="Freeform 115"/>
            <p:cNvSpPr>
              <a:spLocks/>
            </p:cNvSpPr>
            <p:nvPr/>
          </p:nvSpPr>
          <p:spPr bwMode="auto">
            <a:xfrm>
              <a:off x="1177" y="1388"/>
              <a:ext cx="10" cy="45"/>
            </a:xfrm>
            <a:custGeom>
              <a:avLst/>
              <a:gdLst>
                <a:gd name="T0" fmla="*/ 4 w 10"/>
                <a:gd name="T1" fmla="*/ 1 h 45"/>
                <a:gd name="T2" fmla="*/ 3 w 10"/>
                <a:gd name="T3" fmla="*/ 2 h 45"/>
                <a:gd name="T4" fmla="*/ 3 w 10"/>
                <a:gd name="T5" fmla="*/ 5 h 45"/>
                <a:gd name="T6" fmla="*/ 2 w 10"/>
                <a:gd name="T7" fmla="*/ 8 h 45"/>
                <a:gd name="T8" fmla="*/ 2 w 10"/>
                <a:gd name="T9" fmla="*/ 14 h 45"/>
                <a:gd name="T10" fmla="*/ 0 w 10"/>
                <a:gd name="T11" fmla="*/ 21 h 45"/>
                <a:gd name="T12" fmla="*/ 0 w 10"/>
                <a:gd name="T13" fmla="*/ 28 h 45"/>
                <a:gd name="T14" fmla="*/ 2 w 10"/>
                <a:gd name="T15" fmla="*/ 36 h 45"/>
                <a:gd name="T16" fmla="*/ 3 w 10"/>
                <a:gd name="T17" fmla="*/ 45 h 45"/>
                <a:gd name="T18" fmla="*/ 10 w 10"/>
                <a:gd name="T19" fmla="*/ 45 h 45"/>
                <a:gd name="T20" fmla="*/ 10 w 10"/>
                <a:gd name="T21" fmla="*/ 43 h 45"/>
                <a:gd name="T22" fmla="*/ 9 w 10"/>
                <a:gd name="T23" fmla="*/ 40 h 45"/>
                <a:gd name="T24" fmla="*/ 7 w 10"/>
                <a:gd name="T25" fmla="*/ 35 h 45"/>
                <a:gd name="T26" fmla="*/ 7 w 10"/>
                <a:gd name="T27" fmla="*/ 28 h 45"/>
                <a:gd name="T28" fmla="*/ 6 w 10"/>
                <a:gd name="T29" fmla="*/ 21 h 45"/>
                <a:gd name="T30" fmla="*/ 7 w 10"/>
                <a:gd name="T31" fmla="*/ 14 h 45"/>
                <a:gd name="T32" fmla="*/ 7 w 10"/>
                <a:gd name="T33" fmla="*/ 7 h 45"/>
                <a:gd name="T34" fmla="*/ 10 w 10"/>
                <a:gd name="T35" fmla="*/ 1 h 45"/>
                <a:gd name="T36" fmla="*/ 10 w 10"/>
                <a:gd name="T37" fmla="*/ 1 h 45"/>
                <a:gd name="T38" fmla="*/ 10 w 10"/>
                <a:gd name="T39" fmla="*/ 1 h 45"/>
                <a:gd name="T40" fmla="*/ 10 w 10"/>
                <a:gd name="T41" fmla="*/ 0 h 45"/>
                <a:gd name="T42" fmla="*/ 10 w 10"/>
                <a:gd name="T43" fmla="*/ 0 h 45"/>
                <a:gd name="T44" fmla="*/ 9 w 10"/>
                <a:gd name="T45" fmla="*/ 0 h 45"/>
                <a:gd name="T46" fmla="*/ 7 w 10"/>
                <a:gd name="T47" fmla="*/ 0 h 45"/>
                <a:gd name="T48" fmla="*/ 6 w 10"/>
                <a:gd name="T49" fmla="*/ 1 h 45"/>
                <a:gd name="T50" fmla="*/ 4 w 10"/>
                <a:gd name="T51" fmla="*/ 1 h 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"/>
                <a:gd name="T79" fmla="*/ 0 h 45"/>
                <a:gd name="T80" fmla="*/ 10 w 10"/>
                <a:gd name="T81" fmla="*/ 45 h 4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" h="45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8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3" y="45"/>
                  </a:lnTo>
                  <a:lnTo>
                    <a:pt x="10" y="45"/>
                  </a:lnTo>
                  <a:lnTo>
                    <a:pt x="10" y="43"/>
                  </a:lnTo>
                  <a:lnTo>
                    <a:pt x="9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95" name="Freeform 116"/>
            <p:cNvSpPr>
              <a:spLocks/>
            </p:cNvSpPr>
            <p:nvPr/>
          </p:nvSpPr>
          <p:spPr bwMode="auto">
            <a:xfrm>
              <a:off x="1179" y="1394"/>
              <a:ext cx="7" cy="32"/>
            </a:xfrm>
            <a:custGeom>
              <a:avLst/>
              <a:gdLst>
                <a:gd name="T0" fmla="*/ 2 w 7"/>
                <a:gd name="T1" fmla="*/ 1 h 32"/>
                <a:gd name="T2" fmla="*/ 1 w 7"/>
                <a:gd name="T3" fmla="*/ 1 h 32"/>
                <a:gd name="T4" fmla="*/ 1 w 7"/>
                <a:gd name="T5" fmla="*/ 3 h 32"/>
                <a:gd name="T6" fmla="*/ 0 w 7"/>
                <a:gd name="T7" fmla="*/ 6 h 32"/>
                <a:gd name="T8" fmla="*/ 0 w 7"/>
                <a:gd name="T9" fmla="*/ 10 h 32"/>
                <a:gd name="T10" fmla="*/ 0 w 7"/>
                <a:gd name="T11" fmla="*/ 15 h 32"/>
                <a:gd name="T12" fmla="*/ 0 w 7"/>
                <a:gd name="T13" fmla="*/ 20 h 32"/>
                <a:gd name="T14" fmla="*/ 0 w 7"/>
                <a:gd name="T15" fmla="*/ 27 h 32"/>
                <a:gd name="T16" fmla="*/ 1 w 7"/>
                <a:gd name="T17" fmla="*/ 32 h 32"/>
                <a:gd name="T18" fmla="*/ 5 w 7"/>
                <a:gd name="T19" fmla="*/ 32 h 32"/>
                <a:gd name="T20" fmla="*/ 5 w 7"/>
                <a:gd name="T21" fmla="*/ 31 h 32"/>
                <a:gd name="T22" fmla="*/ 5 w 7"/>
                <a:gd name="T23" fmla="*/ 29 h 32"/>
                <a:gd name="T24" fmla="*/ 4 w 7"/>
                <a:gd name="T25" fmla="*/ 25 h 32"/>
                <a:gd name="T26" fmla="*/ 4 w 7"/>
                <a:gd name="T27" fmla="*/ 20 h 32"/>
                <a:gd name="T28" fmla="*/ 4 w 7"/>
                <a:gd name="T29" fmla="*/ 15 h 32"/>
                <a:gd name="T30" fmla="*/ 4 w 7"/>
                <a:gd name="T31" fmla="*/ 9 h 32"/>
                <a:gd name="T32" fmla="*/ 4 w 7"/>
                <a:gd name="T33" fmla="*/ 4 h 32"/>
                <a:gd name="T34" fmla="*/ 7 w 7"/>
                <a:gd name="T35" fmla="*/ 0 h 32"/>
                <a:gd name="T36" fmla="*/ 7 w 7"/>
                <a:gd name="T37" fmla="*/ 0 h 32"/>
                <a:gd name="T38" fmla="*/ 7 w 7"/>
                <a:gd name="T39" fmla="*/ 0 h 32"/>
                <a:gd name="T40" fmla="*/ 5 w 7"/>
                <a:gd name="T41" fmla="*/ 0 h 32"/>
                <a:gd name="T42" fmla="*/ 5 w 7"/>
                <a:gd name="T43" fmla="*/ 0 h 32"/>
                <a:gd name="T44" fmla="*/ 5 w 7"/>
                <a:gd name="T45" fmla="*/ 0 h 32"/>
                <a:gd name="T46" fmla="*/ 4 w 7"/>
                <a:gd name="T47" fmla="*/ 0 h 32"/>
                <a:gd name="T48" fmla="*/ 3 w 7"/>
                <a:gd name="T49" fmla="*/ 0 h 32"/>
                <a:gd name="T50" fmla="*/ 2 w 7"/>
                <a:gd name="T51" fmla="*/ 1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"/>
                <a:gd name="T79" fmla="*/ 0 h 32"/>
                <a:gd name="T80" fmla="*/ 7 w 7"/>
                <a:gd name="T81" fmla="*/ 32 h 3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" h="32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4" y="25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9"/>
                  </a:lnTo>
                  <a:lnTo>
                    <a:pt x="4" y="4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96" name="Freeform 117"/>
            <p:cNvSpPr>
              <a:spLocks/>
            </p:cNvSpPr>
            <p:nvPr/>
          </p:nvSpPr>
          <p:spPr bwMode="auto">
            <a:xfrm>
              <a:off x="1274" y="1361"/>
              <a:ext cx="24" cy="90"/>
            </a:xfrm>
            <a:custGeom>
              <a:avLst/>
              <a:gdLst>
                <a:gd name="T0" fmla="*/ 24 w 24"/>
                <a:gd name="T1" fmla="*/ 1 h 90"/>
                <a:gd name="T2" fmla="*/ 22 w 24"/>
                <a:gd name="T3" fmla="*/ 1 h 90"/>
                <a:gd name="T4" fmla="*/ 21 w 24"/>
                <a:gd name="T5" fmla="*/ 3 h 90"/>
                <a:gd name="T6" fmla="*/ 19 w 24"/>
                <a:gd name="T7" fmla="*/ 8 h 90"/>
                <a:gd name="T8" fmla="*/ 17 w 24"/>
                <a:gd name="T9" fmla="*/ 16 h 90"/>
                <a:gd name="T10" fmla="*/ 15 w 24"/>
                <a:gd name="T11" fmla="*/ 28 h 90"/>
                <a:gd name="T12" fmla="*/ 14 w 24"/>
                <a:gd name="T13" fmla="*/ 43 h 90"/>
                <a:gd name="T14" fmla="*/ 15 w 24"/>
                <a:gd name="T15" fmla="*/ 64 h 90"/>
                <a:gd name="T16" fmla="*/ 18 w 24"/>
                <a:gd name="T17" fmla="*/ 90 h 90"/>
                <a:gd name="T18" fmla="*/ 5 w 24"/>
                <a:gd name="T19" fmla="*/ 90 h 90"/>
                <a:gd name="T20" fmla="*/ 4 w 24"/>
                <a:gd name="T21" fmla="*/ 88 h 90"/>
                <a:gd name="T22" fmla="*/ 3 w 24"/>
                <a:gd name="T23" fmla="*/ 81 h 90"/>
                <a:gd name="T24" fmla="*/ 1 w 24"/>
                <a:gd name="T25" fmla="*/ 69 h 90"/>
                <a:gd name="T26" fmla="*/ 0 w 24"/>
                <a:gd name="T27" fmla="*/ 56 h 90"/>
                <a:gd name="T28" fmla="*/ 0 w 24"/>
                <a:gd name="T29" fmla="*/ 41 h 90"/>
                <a:gd name="T30" fmla="*/ 1 w 24"/>
                <a:gd name="T31" fmla="*/ 27 h 90"/>
                <a:gd name="T32" fmla="*/ 4 w 24"/>
                <a:gd name="T33" fmla="*/ 13 h 90"/>
                <a:gd name="T34" fmla="*/ 7 w 24"/>
                <a:gd name="T35" fmla="*/ 0 h 90"/>
                <a:gd name="T36" fmla="*/ 24 w 24"/>
                <a:gd name="T37" fmla="*/ 1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90"/>
                <a:gd name="T59" fmla="*/ 24 w 24"/>
                <a:gd name="T60" fmla="*/ 90 h 9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90">
                  <a:moveTo>
                    <a:pt x="24" y="1"/>
                  </a:moveTo>
                  <a:lnTo>
                    <a:pt x="22" y="1"/>
                  </a:lnTo>
                  <a:lnTo>
                    <a:pt x="21" y="3"/>
                  </a:lnTo>
                  <a:lnTo>
                    <a:pt x="19" y="8"/>
                  </a:lnTo>
                  <a:lnTo>
                    <a:pt x="17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0"/>
                  </a:lnTo>
                  <a:lnTo>
                    <a:pt x="5" y="90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69"/>
                  </a:lnTo>
                  <a:lnTo>
                    <a:pt x="0" y="56"/>
                  </a:lnTo>
                  <a:lnTo>
                    <a:pt x="0" y="41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97" name="Freeform 118"/>
            <p:cNvSpPr>
              <a:spLocks/>
            </p:cNvSpPr>
            <p:nvPr/>
          </p:nvSpPr>
          <p:spPr bwMode="auto">
            <a:xfrm>
              <a:off x="1275" y="1368"/>
              <a:ext cx="19" cy="76"/>
            </a:xfrm>
            <a:custGeom>
              <a:avLst/>
              <a:gdLst>
                <a:gd name="T0" fmla="*/ 19 w 19"/>
                <a:gd name="T1" fmla="*/ 0 h 76"/>
                <a:gd name="T2" fmla="*/ 19 w 19"/>
                <a:gd name="T3" fmla="*/ 0 h 76"/>
                <a:gd name="T4" fmla="*/ 18 w 19"/>
                <a:gd name="T5" fmla="*/ 2 h 76"/>
                <a:gd name="T6" fmla="*/ 17 w 19"/>
                <a:gd name="T7" fmla="*/ 7 h 76"/>
                <a:gd name="T8" fmla="*/ 14 w 19"/>
                <a:gd name="T9" fmla="*/ 13 h 76"/>
                <a:gd name="T10" fmla="*/ 13 w 19"/>
                <a:gd name="T11" fmla="*/ 22 h 76"/>
                <a:gd name="T12" fmla="*/ 12 w 19"/>
                <a:gd name="T13" fmla="*/ 36 h 76"/>
                <a:gd name="T14" fmla="*/ 13 w 19"/>
                <a:gd name="T15" fmla="*/ 54 h 76"/>
                <a:gd name="T16" fmla="*/ 14 w 19"/>
                <a:gd name="T17" fmla="*/ 76 h 76"/>
                <a:gd name="T18" fmla="*/ 4 w 19"/>
                <a:gd name="T19" fmla="*/ 76 h 76"/>
                <a:gd name="T20" fmla="*/ 4 w 19"/>
                <a:gd name="T21" fmla="*/ 74 h 76"/>
                <a:gd name="T22" fmla="*/ 3 w 19"/>
                <a:gd name="T23" fmla="*/ 68 h 76"/>
                <a:gd name="T24" fmla="*/ 2 w 19"/>
                <a:gd name="T25" fmla="*/ 58 h 76"/>
                <a:gd name="T26" fmla="*/ 0 w 19"/>
                <a:gd name="T27" fmla="*/ 47 h 76"/>
                <a:gd name="T28" fmla="*/ 0 w 19"/>
                <a:gd name="T29" fmla="*/ 35 h 76"/>
                <a:gd name="T30" fmla="*/ 0 w 19"/>
                <a:gd name="T31" fmla="*/ 22 h 76"/>
                <a:gd name="T32" fmla="*/ 3 w 19"/>
                <a:gd name="T33" fmla="*/ 9 h 76"/>
                <a:gd name="T34" fmla="*/ 6 w 19"/>
                <a:gd name="T35" fmla="*/ 0 h 76"/>
                <a:gd name="T36" fmla="*/ 19 w 19"/>
                <a:gd name="T37" fmla="*/ 0 h 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76"/>
                <a:gd name="T59" fmla="*/ 19 w 19"/>
                <a:gd name="T60" fmla="*/ 76 h 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76">
                  <a:moveTo>
                    <a:pt x="19" y="0"/>
                  </a:moveTo>
                  <a:lnTo>
                    <a:pt x="19" y="0"/>
                  </a:lnTo>
                  <a:lnTo>
                    <a:pt x="18" y="2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2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6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3" y="68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9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98" name="Freeform 119"/>
            <p:cNvSpPr>
              <a:spLocks/>
            </p:cNvSpPr>
            <p:nvPr/>
          </p:nvSpPr>
          <p:spPr bwMode="auto">
            <a:xfrm>
              <a:off x="1277" y="1374"/>
              <a:ext cx="15" cy="63"/>
            </a:xfrm>
            <a:custGeom>
              <a:avLst/>
              <a:gdLst>
                <a:gd name="T0" fmla="*/ 15 w 15"/>
                <a:gd name="T1" fmla="*/ 0 h 63"/>
                <a:gd name="T2" fmla="*/ 15 w 15"/>
                <a:gd name="T3" fmla="*/ 1 h 63"/>
                <a:gd name="T4" fmla="*/ 14 w 15"/>
                <a:gd name="T5" fmla="*/ 2 h 63"/>
                <a:gd name="T6" fmla="*/ 12 w 15"/>
                <a:gd name="T7" fmla="*/ 6 h 63"/>
                <a:gd name="T8" fmla="*/ 11 w 15"/>
                <a:gd name="T9" fmla="*/ 12 h 63"/>
                <a:gd name="T10" fmla="*/ 10 w 15"/>
                <a:gd name="T11" fmla="*/ 19 h 63"/>
                <a:gd name="T12" fmla="*/ 9 w 15"/>
                <a:gd name="T13" fmla="*/ 30 h 63"/>
                <a:gd name="T14" fmla="*/ 10 w 15"/>
                <a:gd name="T15" fmla="*/ 44 h 63"/>
                <a:gd name="T16" fmla="*/ 11 w 15"/>
                <a:gd name="T17" fmla="*/ 63 h 63"/>
                <a:gd name="T18" fmla="*/ 2 w 15"/>
                <a:gd name="T19" fmla="*/ 63 h 63"/>
                <a:gd name="T20" fmla="*/ 2 w 15"/>
                <a:gd name="T21" fmla="*/ 62 h 63"/>
                <a:gd name="T22" fmla="*/ 1 w 15"/>
                <a:gd name="T23" fmla="*/ 56 h 63"/>
                <a:gd name="T24" fmla="*/ 0 w 15"/>
                <a:gd name="T25" fmla="*/ 49 h 63"/>
                <a:gd name="T26" fmla="*/ 0 w 15"/>
                <a:gd name="T27" fmla="*/ 40 h 63"/>
                <a:gd name="T28" fmla="*/ 0 w 15"/>
                <a:gd name="T29" fmla="*/ 29 h 63"/>
                <a:gd name="T30" fmla="*/ 0 w 15"/>
                <a:gd name="T31" fmla="*/ 19 h 63"/>
                <a:gd name="T32" fmla="*/ 1 w 15"/>
                <a:gd name="T33" fmla="*/ 8 h 63"/>
                <a:gd name="T34" fmla="*/ 4 w 15"/>
                <a:gd name="T35" fmla="*/ 0 h 63"/>
                <a:gd name="T36" fmla="*/ 15 w 15"/>
                <a:gd name="T37" fmla="*/ 0 h 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3"/>
                <a:gd name="T59" fmla="*/ 15 w 15"/>
                <a:gd name="T60" fmla="*/ 63 h 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3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19"/>
                  </a:lnTo>
                  <a:lnTo>
                    <a:pt x="9" y="30"/>
                  </a:lnTo>
                  <a:lnTo>
                    <a:pt x="10" y="44"/>
                  </a:lnTo>
                  <a:lnTo>
                    <a:pt x="11" y="63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1" y="56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99" name="Freeform 120"/>
            <p:cNvSpPr>
              <a:spLocks/>
            </p:cNvSpPr>
            <p:nvPr/>
          </p:nvSpPr>
          <p:spPr bwMode="auto">
            <a:xfrm>
              <a:off x="1277" y="1380"/>
              <a:ext cx="12" cy="50"/>
            </a:xfrm>
            <a:custGeom>
              <a:avLst/>
              <a:gdLst>
                <a:gd name="T0" fmla="*/ 12 w 12"/>
                <a:gd name="T1" fmla="*/ 1 h 50"/>
                <a:gd name="T2" fmla="*/ 12 w 12"/>
                <a:gd name="T3" fmla="*/ 1 h 50"/>
                <a:gd name="T4" fmla="*/ 11 w 12"/>
                <a:gd name="T5" fmla="*/ 2 h 50"/>
                <a:gd name="T6" fmla="*/ 10 w 12"/>
                <a:gd name="T7" fmla="*/ 4 h 50"/>
                <a:gd name="T8" fmla="*/ 9 w 12"/>
                <a:gd name="T9" fmla="*/ 9 h 50"/>
                <a:gd name="T10" fmla="*/ 9 w 12"/>
                <a:gd name="T11" fmla="*/ 15 h 50"/>
                <a:gd name="T12" fmla="*/ 8 w 12"/>
                <a:gd name="T13" fmla="*/ 24 h 50"/>
                <a:gd name="T14" fmla="*/ 8 w 12"/>
                <a:gd name="T15" fmla="*/ 36 h 50"/>
                <a:gd name="T16" fmla="*/ 9 w 12"/>
                <a:gd name="T17" fmla="*/ 50 h 50"/>
                <a:gd name="T18" fmla="*/ 2 w 12"/>
                <a:gd name="T19" fmla="*/ 50 h 50"/>
                <a:gd name="T20" fmla="*/ 2 w 12"/>
                <a:gd name="T21" fmla="*/ 49 h 50"/>
                <a:gd name="T22" fmla="*/ 2 w 12"/>
                <a:gd name="T23" fmla="*/ 45 h 50"/>
                <a:gd name="T24" fmla="*/ 1 w 12"/>
                <a:gd name="T25" fmla="*/ 38 h 50"/>
                <a:gd name="T26" fmla="*/ 1 w 12"/>
                <a:gd name="T27" fmla="*/ 31 h 50"/>
                <a:gd name="T28" fmla="*/ 0 w 12"/>
                <a:gd name="T29" fmla="*/ 23 h 50"/>
                <a:gd name="T30" fmla="*/ 1 w 12"/>
                <a:gd name="T31" fmla="*/ 15 h 50"/>
                <a:gd name="T32" fmla="*/ 2 w 12"/>
                <a:gd name="T33" fmla="*/ 7 h 50"/>
                <a:gd name="T34" fmla="*/ 4 w 12"/>
                <a:gd name="T35" fmla="*/ 0 h 50"/>
                <a:gd name="T36" fmla="*/ 12 w 12"/>
                <a:gd name="T37" fmla="*/ 1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"/>
                <a:gd name="T58" fmla="*/ 0 h 50"/>
                <a:gd name="T59" fmla="*/ 12 w 12"/>
                <a:gd name="T60" fmla="*/ 50 h 5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" h="50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9" y="9"/>
                  </a:lnTo>
                  <a:lnTo>
                    <a:pt x="9" y="15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0" name="Freeform 121"/>
            <p:cNvSpPr>
              <a:spLocks/>
            </p:cNvSpPr>
            <p:nvPr/>
          </p:nvSpPr>
          <p:spPr bwMode="auto">
            <a:xfrm>
              <a:off x="1278" y="1387"/>
              <a:ext cx="9" cy="36"/>
            </a:xfrm>
            <a:custGeom>
              <a:avLst/>
              <a:gdLst>
                <a:gd name="T0" fmla="*/ 9 w 9"/>
                <a:gd name="T1" fmla="*/ 0 h 36"/>
                <a:gd name="T2" fmla="*/ 9 w 9"/>
                <a:gd name="T3" fmla="*/ 0 h 36"/>
                <a:gd name="T4" fmla="*/ 8 w 9"/>
                <a:gd name="T5" fmla="*/ 1 h 36"/>
                <a:gd name="T6" fmla="*/ 8 w 9"/>
                <a:gd name="T7" fmla="*/ 3 h 36"/>
                <a:gd name="T8" fmla="*/ 7 w 9"/>
                <a:gd name="T9" fmla="*/ 6 h 36"/>
                <a:gd name="T10" fmla="*/ 6 w 9"/>
                <a:gd name="T11" fmla="*/ 10 h 36"/>
                <a:gd name="T12" fmla="*/ 6 w 9"/>
                <a:gd name="T13" fmla="*/ 17 h 36"/>
                <a:gd name="T14" fmla="*/ 6 w 9"/>
                <a:gd name="T15" fmla="*/ 25 h 36"/>
                <a:gd name="T16" fmla="*/ 7 w 9"/>
                <a:gd name="T17" fmla="*/ 36 h 36"/>
                <a:gd name="T18" fmla="*/ 2 w 9"/>
                <a:gd name="T19" fmla="*/ 36 h 36"/>
                <a:gd name="T20" fmla="*/ 1 w 9"/>
                <a:gd name="T21" fmla="*/ 36 h 36"/>
                <a:gd name="T22" fmla="*/ 1 w 9"/>
                <a:gd name="T23" fmla="*/ 32 h 36"/>
                <a:gd name="T24" fmla="*/ 1 w 9"/>
                <a:gd name="T25" fmla="*/ 28 h 36"/>
                <a:gd name="T26" fmla="*/ 0 w 9"/>
                <a:gd name="T27" fmla="*/ 22 h 36"/>
                <a:gd name="T28" fmla="*/ 0 w 9"/>
                <a:gd name="T29" fmla="*/ 16 h 36"/>
                <a:gd name="T30" fmla="*/ 0 w 9"/>
                <a:gd name="T31" fmla="*/ 10 h 36"/>
                <a:gd name="T32" fmla="*/ 1 w 9"/>
                <a:gd name="T33" fmla="*/ 4 h 36"/>
                <a:gd name="T34" fmla="*/ 3 w 9"/>
                <a:gd name="T35" fmla="*/ 0 h 36"/>
                <a:gd name="T36" fmla="*/ 9 w 9"/>
                <a:gd name="T37" fmla="*/ 0 h 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36"/>
                <a:gd name="T59" fmla="*/ 9 w 9"/>
                <a:gd name="T60" fmla="*/ 36 h 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36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7" y="36"/>
                  </a:lnTo>
                  <a:lnTo>
                    <a:pt x="2" y="36"/>
                  </a:lnTo>
                  <a:lnTo>
                    <a:pt x="1" y="36"/>
                  </a:lnTo>
                  <a:lnTo>
                    <a:pt x="1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4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1" name="Rectangle 122"/>
            <p:cNvSpPr>
              <a:spLocks noChangeArrowheads="1"/>
            </p:cNvSpPr>
            <p:nvPr/>
          </p:nvSpPr>
          <p:spPr bwMode="auto">
            <a:xfrm>
              <a:off x="1155" y="1377"/>
              <a:ext cx="4" cy="1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28802" name="Freeform 123"/>
            <p:cNvSpPr>
              <a:spLocks/>
            </p:cNvSpPr>
            <p:nvPr/>
          </p:nvSpPr>
          <p:spPr bwMode="auto">
            <a:xfrm>
              <a:off x="1197" y="1375"/>
              <a:ext cx="46" cy="55"/>
            </a:xfrm>
            <a:custGeom>
              <a:avLst/>
              <a:gdLst>
                <a:gd name="T0" fmla="*/ 4 w 46"/>
                <a:gd name="T1" fmla="*/ 6 h 55"/>
                <a:gd name="T2" fmla="*/ 4 w 46"/>
                <a:gd name="T3" fmla="*/ 7 h 55"/>
                <a:gd name="T4" fmla="*/ 3 w 46"/>
                <a:gd name="T5" fmla="*/ 9 h 55"/>
                <a:gd name="T6" fmla="*/ 1 w 46"/>
                <a:gd name="T7" fmla="*/ 14 h 55"/>
                <a:gd name="T8" fmla="*/ 0 w 46"/>
                <a:gd name="T9" fmla="*/ 20 h 55"/>
                <a:gd name="T10" fmla="*/ 0 w 46"/>
                <a:gd name="T11" fmla="*/ 28 h 55"/>
                <a:gd name="T12" fmla="*/ 0 w 46"/>
                <a:gd name="T13" fmla="*/ 36 h 55"/>
                <a:gd name="T14" fmla="*/ 0 w 46"/>
                <a:gd name="T15" fmla="*/ 46 h 55"/>
                <a:gd name="T16" fmla="*/ 3 w 46"/>
                <a:gd name="T17" fmla="*/ 55 h 55"/>
                <a:gd name="T18" fmla="*/ 3 w 46"/>
                <a:gd name="T19" fmla="*/ 54 h 55"/>
                <a:gd name="T20" fmla="*/ 3 w 46"/>
                <a:gd name="T21" fmla="*/ 53 h 55"/>
                <a:gd name="T22" fmla="*/ 3 w 46"/>
                <a:gd name="T23" fmla="*/ 51 h 55"/>
                <a:gd name="T24" fmla="*/ 3 w 46"/>
                <a:gd name="T25" fmla="*/ 49 h 55"/>
                <a:gd name="T26" fmla="*/ 3 w 46"/>
                <a:gd name="T27" fmla="*/ 46 h 55"/>
                <a:gd name="T28" fmla="*/ 4 w 46"/>
                <a:gd name="T29" fmla="*/ 42 h 55"/>
                <a:gd name="T30" fmla="*/ 4 w 46"/>
                <a:gd name="T31" fmla="*/ 39 h 55"/>
                <a:gd name="T32" fmla="*/ 5 w 46"/>
                <a:gd name="T33" fmla="*/ 35 h 55"/>
                <a:gd name="T34" fmla="*/ 6 w 46"/>
                <a:gd name="T35" fmla="*/ 32 h 55"/>
                <a:gd name="T36" fmla="*/ 7 w 46"/>
                <a:gd name="T37" fmla="*/ 28 h 55"/>
                <a:gd name="T38" fmla="*/ 8 w 46"/>
                <a:gd name="T39" fmla="*/ 25 h 55"/>
                <a:gd name="T40" fmla="*/ 11 w 46"/>
                <a:gd name="T41" fmla="*/ 21 h 55"/>
                <a:gd name="T42" fmla="*/ 14 w 46"/>
                <a:gd name="T43" fmla="*/ 19 h 55"/>
                <a:gd name="T44" fmla="*/ 17 w 46"/>
                <a:gd name="T45" fmla="*/ 16 h 55"/>
                <a:gd name="T46" fmla="*/ 21 w 46"/>
                <a:gd name="T47" fmla="*/ 14 h 55"/>
                <a:gd name="T48" fmla="*/ 26 w 46"/>
                <a:gd name="T49" fmla="*/ 14 h 55"/>
                <a:gd name="T50" fmla="*/ 26 w 46"/>
                <a:gd name="T51" fmla="*/ 13 h 55"/>
                <a:gd name="T52" fmla="*/ 26 w 46"/>
                <a:gd name="T53" fmla="*/ 13 h 55"/>
                <a:gd name="T54" fmla="*/ 28 w 46"/>
                <a:gd name="T55" fmla="*/ 12 h 55"/>
                <a:gd name="T56" fmla="*/ 29 w 46"/>
                <a:gd name="T57" fmla="*/ 11 h 55"/>
                <a:gd name="T58" fmla="*/ 33 w 46"/>
                <a:gd name="T59" fmla="*/ 9 h 55"/>
                <a:gd name="T60" fmla="*/ 36 w 46"/>
                <a:gd name="T61" fmla="*/ 7 h 55"/>
                <a:gd name="T62" fmla="*/ 41 w 46"/>
                <a:gd name="T63" fmla="*/ 5 h 55"/>
                <a:gd name="T64" fmla="*/ 46 w 46"/>
                <a:gd name="T65" fmla="*/ 2 h 55"/>
                <a:gd name="T66" fmla="*/ 46 w 46"/>
                <a:gd name="T67" fmla="*/ 2 h 55"/>
                <a:gd name="T68" fmla="*/ 45 w 46"/>
                <a:gd name="T69" fmla="*/ 2 h 55"/>
                <a:gd name="T70" fmla="*/ 43 w 46"/>
                <a:gd name="T71" fmla="*/ 2 h 55"/>
                <a:gd name="T72" fmla="*/ 42 w 46"/>
                <a:gd name="T73" fmla="*/ 1 h 55"/>
                <a:gd name="T74" fmla="*/ 40 w 46"/>
                <a:gd name="T75" fmla="*/ 1 h 55"/>
                <a:gd name="T76" fmla="*/ 38 w 46"/>
                <a:gd name="T77" fmla="*/ 1 h 55"/>
                <a:gd name="T78" fmla="*/ 35 w 46"/>
                <a:gd name="T79" fmla="*/ 1 h 55"/>
                <a:gd name="T80" fmla="*/ 32 w 46"/>
                <a:gd name="T81" fmla="*/ 0 h 55"/>
                <a:gd name="T82" fmla="*/ 28 w 46"/>
                <a:gd name="T83" fmla="*/ 0 h 55"/>
                <a:gd name="T84" fmla="*/ 26 w 46"/>
                <a:gd name="T85" fmla="*/ 0 h 55"/>
                <a:gd name="T86" fmla="*/ 22 w 46"/>
                <a:gd name="T87" fmla="*/ 1 h 55"/>
                <a:gd name="T88" fmla="*/ 19 w 46"/>
                <a:gd name="T89" fmla="*/ 1 h 55"/>
                <a:gd name="T90" fmla="*/ 14 w 46"/>
                <a:gd name="T91" fmla="*/ 1 h 55"/>
                <a:gd name="T92" fmla="*/ 11 w 46"/>
                <a:gd name="T93" fmla="*/ 2 h 55"/>
                <a:gd name="T94" fmla="*/ 7 w 46"/>
                <a:gd name="T95" fmla="*/ 4 h 55"/>
                <a:gd name="T96" fmla="*/ 4 w 46"/>
                <a:gd name="T97" fmla="*/ 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6"/>
                <a:gd name="T148" fmla="*/ 0 h 55"/>
                <a:gd name="T149" fmla="*/ 46 w 46"/>
                <a:gd name="T150" fmla="*/ 55 h 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9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2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3" name="Freeform 124"/>
            <p:cNvSpPr>
              <a:spLocks/>
            </p:cNvSpPr>
            <p:nvPr/>
          </p:nvSpPr>
          <p:spPr bwMode="auto">
            <a:xfrm>
              <a:off x="1133" y="1416"/>
              <a:ext cx="37" cy="9"/>
            </a:xfrm>
            <a:custGeom>
              <a:avLst/>
              <a:gdLst>
                <a:gd name="T0" fmla="*/ 0 w 37"/>
                <a:gd name="T1" fmla="*/ 6 h 9"/>
                <a:gd name="T2" fmla="*/ 0 w 37"/>
                <a:gd name="T3" fmla="*/ 6 h 9"/>
                <a:gd name="T4" fmla="*/ 0 w 37"/>
                <a:gd name="T5" fmla="*/ 6 h 9"/>
                <a:gd name="T6" fmla="*/ 1 w 37"/>
                <a:gd name="T7" fmla="*/ 5 h 9"/>
                <a:gd name="T8" fmla="*/ 1 w 37"/>
                <a:gd name="T9" fmla="*/ 5 h 9"/>
                <a:gd name="T10" fmla="*/ 2 w 37"/>
                <a:gd name="T11" fmla="*/ 3 h 9"/>
                <a:gd name="T12" fmla="*/ 4 w 37"/>
                <a:gd name="T13" fmla="*/ 2 h 9"/>
                <a:gd name="T14" fmla="*/ 5 w 37"/>
                <a:gd name="T15" fmla="*/ 2 h 9"/>
                <a:gd name="T16" fmla="*/ 7 w 37"/>
                <a:gd name="T17" fmla="*/ 1 h 9"/>
                <a:gd name="T18" fmla="*/ 9 w 37"/>
                <a:gd name="T19" fmla="*/ 0 h 9"/>
                <a:gd name="T20" fmla="*/ 12 w 37"/>
                <a:gd name="T21" fmla="*/ 0 h 9"/>
                <a:gd name="T22" fmla="*/ 15 w 37"/>
                <a:gd name="T23" fmla="*/ 0 h 9"/>
                <a:gd name="T24" fmla="*/ 19 w 37"/>
                <a:gd name="T25" fmla="*/ 0 h 9"/>
                <a:gd name="T26" fmla="*/ 22 w 37"/>
                <a:gd name="T27" fmla="*/ 0 h 9"/>
                <a:gd name="T28" fmla="*/ 27 w 37"/>
                <a:gd name="T29" fmla="*/ 1 h 9"/>
                <a:gd name="T30" fmla="*/ 32 w 37"/>
                <a:gd name="T31" fmla="*/ 1 h 9"/>
                <a:gd name="T32" fmla="*/ 37 w 37"/>
                <a:gd name="T33" fmla="*/ 3 h 9"/>
                <a:gd name="T34" fmla="*/ 37 w 37"/>
                <a:gd name="T35" fmla="*/ 6 h 9"/>
                <a:gd name="T36" fmla="*/ 36 w 37"/>
                <a:gd name="T37" fmla="*/ 6 h 9"/>
                <a:gd name="T38" fmla="*/ 36 w 37"/>
                <a:gd name="T39" fmla="*/ 5 h 9"/>
                <a:gd name="T40" fmla="*/ 34 w 37"/>
                <a:gd name="T41" fmla="*/ 5 h 9"/>
                <a:gd name="T42" fmla="*/ 33 w 37"/>
                <a:gd name="T43" fmla="*/ 5 h 9"/>
                <a:gd name="T44" fmla="*/ 30 w 37"/>
                <a:gd name="T45" fmla="*/ 3 h 9"/>
                <a:gd name="T46" fmla="*/ 28 w 37"/>
                <a:gd name="T47" fmla="*/ 3 h 9"/>
                <a:gd name="T48" fmla="*/ 25 w 37"/>
                <a:gd name="T49" fmla="*/ 2 h 9"/>
                <a:gd name="T50" fmla="*/ 22 w 37"/>
                <a:gd name="T51" fmla="*/ 2 h 9"/>
                <a:gd name="T52" fmla="*/ 19 w 37"/>
                <a:gd name="T53" fmla="*/ 2 h 9"/>
                <a:gd name="T54" fmla="*/ 15 w 37"/>
                <a:gd name="T55" fmla="*/ 2 h 9"/>
                <a:gd name="T56" fmla="*/ 13 w 37"/>
                <a:gd name="T57" fmla="*/ 2 h 9"/>
                <a:gd name="T58" fmla="*/ 9 w 37"/>
                <a:gd name="T59" fmla="*/ 3 h 9"/>
                <a:gd name="T60" fmla="*/ 7 w 37"/>
                <a:gd name="T61" fmla="*/ 5 h 9"/>
                <a:gd name="T62" fmla="*/ 5 w 37"/>
                <a:gd name="T63" fmla="*/ 6 h 9"/>
                <a:gd name="T64" fmla="*/ 2 w 37"/>
                <a:gd name="T65" fmla="*/ 7 h 9"/>
                <a:gd name="T66" fmla="*/ 0 w 37"/>
                <a:gd name="T67" fmla="*/ 9 h 9"/>
                <a:gd name="T68" fmla="*/ 0 w 37"/>
                <a:gd name="T69" fmla="*/ 6 h 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9"/>
                <a:gd name="T107" fmla="*/ 37 w 37"/>
                <a:gd name="T108" fmla="*/ 9 h 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9">
                  <a:moveTo>
                    <a:pt x="0" y="6"/>
                  </a:moveTo>
                  <a:lnTo>
                    <a:pt x="0" y="6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1"/>
                  </a:lnTo>
                  <a:lnTo>
                    <a:pt x="37" y="3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4" name="Freeform 125"/>
            <p:cNvSpPr>
              <a:spLocks/>
            </p:cNvSpPr>
            <p:nvPr/>
          </p:nvSpPr>
          <p:spPr bwMode="auto">
            <a:xfrm>
              <a:off x="1133" y="1391"/>
              <a:ext cx="37" cy="11"/>
            </a:xfrm>
            <a:custGeom>
              <a:avLst/>
              <a:gdLst>
                <a:gd name="T0" fmla="*/ 0 w 37"/>
                <a:gd name="T1" fmla="*/ 6 h 11"/>
                <a:gd name="T2" fmla="*/ 0 w 37"/>
                <a:gd name="T3" fmla="*/ 6 h 11"/>
                <a:gd name="T4" fmla="*/ 0 w 37"/>
                <a:gd name="T5" fmla="*/ 6 h 11"/>
                <a:gd name="T6" fmla="*/ 1 w 37"/>
                <a:gd name="T7" fmla="*/ 6 h 11"/>
                <a:gd name="T8" fmla="*/ 1 w 37"/>
                <a:gd name="T9" fmla="*/ 5 h 11"/>
                <a:gd name="T10" fmla="*/ 2 w 37"/>
                <a:gd name="T11" fmla="*/ 4 h 11"/>
                <a:gd name="T12" fmla="*/ 4 w 37"/>
                <a:gd name="T13" fmla="*/ 4 h 11"/>
                <a:gd name="T14" fmla="*/ 5 w 37"/>
                <a:gd name="T15" fmla="*/ 3 h 11"/>
                <a:gd name="T16" fmla="*/ 7 w 37"/>
                <a:gd name="T17" fmla="*/ 2 h 11"/>
                <a:gd name="T18" fmla="*/ 9 w 37"/>
                <a:gd name="T19" fmla="*/ 2 h 11"/>
                <a:gd name="T20" fmla="*/ 12 w 37"/>
                <a:gd name="T21" fmla="*/ 0 h 11"/>
                <a:gd name="T22" fmla="*/ 15 w 37"/>
                <a:gd name="T23" fmla="*/ 0 h 11"/>
                <a:gd name="T24" fmla="*/ 19 w 37"/>
                <a:gd name="T25" fmla="*/ 0 h 11"/>
                <a:gd name="T26" fmla="*/ 22 w 37"/>
                <a:gd name="T27" fmla="*/ 0 h 11"/>
                <a:gd name="T28" fmla="*/ 27 w 37"/>
                <a:gd name="T29" fmla="*/ 2 h 11"/>
                <a:gd name="T30" fmla="*/ 32 w 37"/>
                <a:gd name="T31" fmla="*/ 3 h 11"/>
                <a:gd name="T32" fmla="*/ 37 w 37"/>
                <a:gd name="T33" fmla="*/ 4 h 11"/>
                <a:gd name="T34" fmla="*/ 37 w 37"/>
                <a:gd name="T35" fmla="*/ 6 h 11"/>
                <a:gd name="T36" fmla="*/ 36 w 37"/>
                <a:gd name="T37" fmla="*/ 6 h 11"/>
                <a:gd name="T38" fmla="*/ 36 w 37"/>
                <a:gd name="T39" fmla="*/ 5 h 11"/>
                <a:gd name="T40" fmla="*/ 34 w 37"/>
                <a:gd name="T41" fmla="*/ 5 h 11"/>
                <a:gd name="T42" fmla="*/ 33 w 37"/>
                <a:gd name="T43" fmla="*/ 5 h 11"/>
                <a:gd name="T44" fmla="*/ 30 w 37"/>
                <a:gd name="T45" fmla="*/ 4 h 11"/>
                <a:gd name="T46" fmla="*/ 28 w 37"/>
                <a:gd name="T47" fmla="*/ 4 h 11"/>
                <a:gd name="T48" fmla="*/ 25 w 37"/>
                <a:gd name="T49" fmla="*/ 4 h 11"/>
                <a:gd name="T50" fmla="*/ 22 w 37"/>
                <a:gd name="T51" fmla="*/ 3 h 11"/>
                <a:gd name="T52" fmla="*/ 19 w 37"/>
                <a:gd name="T53" fmla="*/ 3 h 11"/>
                <a:gd name="T54" fmla="*/ 15 w 37"/>
                <a:gd name="T55" fmla="*/ 3 h 11"/>
                <a:gd name="T56" fmla="*/ 13 w 37"/>
                <a:gd name="T57" fmla="*/ 3 h 11"/>
                <a:gd name="T58" fmla="*/ 9 w 37"/>
                <a:gd name="T59" fmla="*/ 4 h 11"/>
                <a:gd name="T60" fmla="*/ 7 w 37"/>
                <a:gd name="T61" fmla="*/ 5 h 11"/>
                <a:gd name="T62" fmla="*/ 5 w 37"/>
                <a:gd name="T63" fmla="*/ 6 h 11"/>
                <a:gd name="T64" fmla="*/ 2 w 37"/>
                <a:gd name="T65" fmla="*/ 9 h 11"/>
                <a:gd name="T66" fmla="*/ 0 w 37"/>
                <a:gd name="T67" fmla="*/ 11 h 11"/>
                <a:gd name="T68" fmla="*/ 0 w 37"/>
                <a:gd name="T69" fmla="*/ 6 h 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1"/>
                <a:gd name="T107" fmla="*/ 37 w 37"/>
                <a:gd name="T108" fmla="*/ 11 h 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1">
                  <a:moveTo>
                    <a:pt x="0" y="6"/>
                  </a:move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2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5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5" name="Freeform 126"/>
            <p:cNvSpPr>
              <a:spLocks/>
            </p:cNvSpPr>
            <p:nvPr/>
          </p:nvSpPr>
          <p:spPr bwMode="auto">
            <a:xfrm>
              <a:off x="1168" y="1380"/>
              <a:ext cx="61" cy="112"/>
            </a:xfrm>
            <a:custGeom>
              <a:avLst/>
              <a:gdLst>
                <a:gd name="T0" fmla="*/ 0 w 61"/>
                <a:gd name="T1" fmla="*/ 0 h 112"/>
                <a:gd name="T2" fmla="*/ 0 w 61"/>
                <a:gd name="T3" fmla="*/ 108 h 112"/>
                <a:gd name="T4" fmla="*/ 19 w 61"/>
                <a:gd name="T5" fmla="*/ 112 h 112"/>
                <a:gd name="T6" fmla="*/ 18 w 61"/>
                <a:gd name="T7" fmla="*/ 98 h 112"/>
                <a:gd name="T8" fmla="*/ 61 w 61"/>
                <a:gd name="T9" fmla="*/ 104 h 112"/>
                <a:gd name="T10" fmla="*/ 61 w 61"/>
                <a:gd name="T11" fmla="*/ 98 h 112"/>
                <a:gd name="T12" fmla="*/ 30 w 61"/>
                <a:gd name="T13" fmla="*/ 94 h 112"/>
                <a:gd name="T14" fmla="*/ 29 w 61"/>
                <a:gd name="T15" fmla="*/ 81 h 112"/>
                <a:gd name="T16" fmla="*/ 9 w 61"/>
                <a:gd name="T17" fmla="*/ 81 h 112"/>
                <a:gd name="T18" fmla="*/ 8 w 61"/>
                <a:gd name="T19" fmla="*/ 80 h 112"/>
                <a:gd name="T20" fmla="*/ 7 w 61"/>
                <a:gd name="T21" fmla="*/ 76 h 112"/>
                <a:gd name="T22" fmla="*/ 6 w 61"/>
                <a:gd name="T23" fmla="*/ 69 h 112"/>
                <a:gd name="T24" fmla="*/ 4 w 61"/>
                <a:gd name="T25" fmla="*/ 58 h 112"/>
                <a:gd name="T26" fmla="*/ 2 w 61"/>
                <a:gd name="T27" fmla="*/ 46 h 112"/>
                <a:gd name="T28" fmla="*/ 1 w 61"/>
                <a:gd name="T29" fmla="*/ 34 h 112"/>
                <a:gd name="T30" fmla="*/ 2 w 61"/>
                <a:gd name="T31" fmla="*/ 18 h 112"/>
                <a:gd name="T32" fmla="*/ 6 w 61"/>
                <a:gd name="T33" fmla="*/ 3 h 112"/>
                <a:gd name="T34" fmla="*/ 0 w 61"/>
                <a:gd name="T35" fmla="*/ 0 h 1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1"/>
                <a:gd name="T55" fmla="*/ 0 h 112"/>
                <a:gd name="T56" fmla="*/ 61 w 61"/>
                <a:gd name="T57" fmla="*/ 112 h 11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1" h="112">
                  <a:moveTo>
                    <a:pt x="0" y="0"/>
                  </a:moveTo>
                  <a:lnTo>
                    <a:pt x="0" y="108"/>
                  </a:lnTo>
                  <a:lnTo>
                    <a:pt x="19" y="112"/>
                  </a:lnTo>
                  <a:lnTo>
                    <a:pt x="18" y="98"/>
                  </a:lnTo>
                  <a:lnTo>
                    <a:pt x="61" y="104"/>
                  </a:lnTo>
                  <a:lnTo>
                    <a:pt x="61" y="98"/>
                  </a:lnTo>
                  <a:lnTo>
                    <a:pt x="30" y="94"/>
                  </a:lnTo>
                  <a:lnTo>
                    <a:pt x="29" y="81"/>
                  </a:lnTo>
                  <a:lnTo>
                    <a:pt x="9" y="81"/>
                  </a:lnTo>
                  <a:lnTo>
                    <a:pt x="8" y="80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8"/>
                  </a:lnTo>
                  <a:lnTo>
                    <a:pt x="2" y="46"/>
                  </a:lnTo>
                  <a:lnTo>
                    <a:pt x="1" y="34"/>
                  </a:lnTo>
                  <a:lnTo>
                    <a:pt x="2" y="18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6" name="Freeform 127"/>
            <p:cNvSpPr>
              <a:spLocks/>
            </p:cNvSpPr>
            <p:nvPr/>
          </p:nvSpPr>
          <p:spPr bwMode="auto">
            <a:xfrm>
              <a:off x="1198" y="1354"/>
              <a:ext cx="79" cy="15"/>
            </a:xfrm>
            <a:custGeom>
              <a:avLst/>
              <a:gdLst>
                <a:gd name="T0" fmla="*/ 0 w 79"/>
                <a:gd name="T1" fmla="*/ 15 h 15"/>
                <a:gd name="T2" fmla="*/ 0 w 79"/>
                <a:gd name="T3" fmla="*/ 15 h 15"/>
                <a:gd name="T4" fmla="*/ 3 w 79"/>
                <a:gd name="T5" fmla="*/ 14 h 15"/>
                <a:gd name="T6" fmla="*/ 4 w 79"/>
                <a:gd name="T7" fmla="*/ 14 h 15"/>
                <a:gd name="T8" fmla="*/ 7 w 79"/>
                <a:gd name="T9" fmla="*/ 13 h 15"/>
                <a:gd name="T10" fmla="*/ 11 w 79"/>
                <a:gd name="T11" fmla="*/ 12 h 15"/>
                <a:gd name="T12" fmla="*/ 14 w 79"/>
                <a:gd name="T13" fmla="*/ 10 h 15"/>
                <a:gd name="T14" fmla="*/ 19 w 79"/>
                <a:gd name="T15" fmla="*/ 9 h 15"/>
                <a:gd name="T16" fmla="*/ 24 w 79"/>
                <a:gd name="T17" fmla="*/ 8 h 15"/>
                <a:gd name="T18" fmla="*/ 30 w 79"/>
                <a:gd name="T19" fmla="*/ 8 h 15"/>
                <a:gd name="T20" fmla="*/ 35 w 79"/>
                <a:gd name="T21" fmla="*/ 7 h 15"/>
                <a:gd name="T22" fmla="*/ 42 w 79"/>
                <a:gd name="T23" fmla="*/ 7 h 15"/>
                <a:gd name="T24" fmla="*/ 48 w 79"/>
                <a:gd name="T25" fmla="*/ 6 h 15"/>
                <a:gd name="T26" fmla="*/ 55 w 79"/>
                <a:gd name="T27" fmla="*/ 7 h 15"/>
                <a:gd name="T28" fmla="*/ 62 w 79"/>
                <a:gd name="T29" fmla="*/ 7 h 15"/>
                <a:gd name="T30" fmla="*/ 69 w 79"/>
                <a:gd name="T31" fmla="*/ 8 h 15"/>
                <a:gd name="T32" fmla="*/ 76 w 79"/>
                <a:gd name="T33" fmla="*/ 9 h 15"/>
                <a:gd name="T34" fmla="*/ 79 w 79"/>
                <a:gd name="T35" fmla="*/ 0 h 15"/>
                <a:gd name="T36" fmla="*/ 79 w 79"/>
                <a:gd name="T37" fmla="*/ 0 h 15"/>
                <a:gd name="T38" fmla="*/ 76 w 79"/>
                <a:gd name="T39" fmla="*/ 0 h 15"/>
                <a:gd name="T40" fmla="*/ 74 w 79"/>
                <a:gd name="T41" fmla="*/ 0 h 15"/>
                <a:gd name="T42" fmla="*/ 70 w 79"/>
                <a:gd name="T43" fmla="*/ 0 h 15"/>
                <a:gd name="T44" fmla="*/ 66 w 79"/>
                <a:gd name="T45" fmla="*/ 0 h 15"/>
                <a:gd name="T46" fmla="*/ 61 w 79"/>
                <a:gd name="T47" fmla="*/ 0 h 15"/>
                <a:gd name="T48" fmla="*/ 56 w 79"/>
                <a:gd name="T49" fmla="*/ 0 h 15"/>
                <a:gd name="T50" fmla="*/ 51 w 79"/>
                <a:gd name="T51" fmla="*/ 1 h 15"/>
                <a:gd name="T52" fmla="*/ 44 w 79"/>
                <a:gd name="T53" fmla="*/ 1 h 15"/>
                <a:gd name="T54" fmla="*/ 38 w 79"/>
                <a:gd name="T55" fmla="*/ 1 h 15"/>
                <a:gd name="T56" fmla="*/ 31 w 79"/>
                <a:gd name="T57" fmla="*/ 2 h 15"/>
                <a:gd name="T58" fmla="*/ 25 w 79"/>
                <a:gd name="T59" fmla="*/ 3 h 15"/>
                <a:gd name="T60" fmla="*/ 18 w 79"/>
                <a:gd name="T61" fmla="*/ 5 h 15"/>
                <a:gd name="T62" fmla="*/ 12 w 79"/>
                <a:gd name="T63" fmla="*/ 6 h 15"/>
                <a:gd name="T64" fmla="*/ 6 w 79"/>
                <a:gd name="T65" fmla="*/ 7 h 15"/>
                <a:gd name="T66" fmla="*/ 0 w 79"/>
                <a:gd name="T67" fmla="*/ 8 h 15"/>
                <a:gd name="T68" fmla="*/ 0 w 79"/>
                <a:gd name="T69" fmla="*/ 15 h 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"/>
                <a:gd name="T106" fmla="*/ 0 h 15"/>
                <a:gd name="T107" fmla="*/ 79 w 79"/>
                <a:gd name="T108" fmla="*/ 15 h 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0"/>
                  </a:lnTo>
                  <a:lnTo>
                    <a:pt x="19" y="9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7" name="Freeform 128"/>
            <p:cNvSpPr>
              <a:spLocks/>
            </p:cNvSpPr>
            <p:nvPr/>
          </p:nvSpPr>
          <p:spPr bwMode="auto">
            <a:xfrm>
              <a:off x="1153" y="1494"/>
              <a:ext cx="132" cy="45"/>
            </a:xfrm>
            <a:custGeom>
              <a:avLst/>
              <a:gdLst>
                <a:gd name="T0" fmla="*/ 55 w 132"/>
                <a:gd name="T1" fmla="*/ 43 h 45"/>
                <a:gd name="T2" fmla="*/ 56 w 132"/>
                <a:gd name="T3" fmla="*/ 43 h 45"/>
                <a:gd name="T4" fmla="*/ 56 w 132"/>
                <a:gd name="T5" fmla="*/ 42 h 45"/>
                <a:gd name="T6" fmla="*/ 57 w 132"/>
                <a:gd name="T7" fmla="*/ 42 h 45"/>
                <a:gd name="T8" fmla="*/ 59 w 132"/>
                <a:gd name="T9" fmla="*/ 41 h 45"/>
                <a:gd name="T10" fmla="*/ 61 w 132"/>
                <a:gd name="T11" fmla="*/ 41 h 45"/>
                <a:gd name="T12" fmla="*/ 63 w 132"/>
                <a:gd name="T13" fmla="*/ 40 h 45"/>
                <a:gd name="T14" fmla="*/ 65 w 132"/>
                <a:gd name="T15" fmla="*/ 39 h 45"/>
                <a:gd name="T16" fmla="*/ 68 w 132"/>
                <a:gd name="T17" fmla="*/ 38 h 45"/>
                <a:gd name="T18" fmla="*/ 71 w 132"/>
                <a:gd name="T19" fmla="*/ 36 h 45"/>
                <a:gd name="T20" fmla="*/ 73 w 132"/>
                <a:gd name="T21" fmla="*/ 34 h 45"/>
                <a:gd name="T22" fmla="*/ 76 w 132"/>
                <a:gd name="T23" fmla="*/ 33 h 45"/>
                <a:gd name="T24" fmla="*/ 78 w 132"/>
                <a:gd name="T25" fmla="*/ 32 h 45"/>
                <a:gd name="T26" fmla="*/ 80 w 132"/>
                <a:gd name="T27" fmla="*/ 29 h 45"/>
                <a:gd name="T28" fmla="*/ 82 w 132"/>
                <a:gd name="T29" fmla="*/ 28 h 45"/>
                <a:gd name="T30" fmla="*/ 84 w 132"/>
                <a:gd name="T31" fmla="*/ 26 h 45"/>
                <a:gd name="T32" fmla="*/ 85 w 132"/>
                <a:gd name="T33" fmla="*/ 24 h 45"/>
                <a:gd name="T34" fmla="*/ 0 w 132"/>
                <a:gd name="T35" fmla="*/ 3 h 45"/>
                <a:gd name="T36" fmla="*/ 6 w 132"/>
                <a:gd name="T37" fmla="*/ 0 h 45"/>
                <a:gd name="T38" fmla="*/ 132 w 132"/>
                <a:gd name="T39" fmla="*/ 32 h 45"/>
                <a:gd name="T40" fmla="*/ 126 w 132"/>
                <a:gd name="T41" fmla="*/ 34 h 45"/>
                <a:gd name="T42" fmla="*/ 90 w 132"/>
                <a:gd name="T43" fmla="*/ 25 h 45"/>
                <a:gd name="T44" fmla="*/ 90 w 132"/>
                <a:gd name="T45" fmla="*/ 25 h 45"/>
                <a:gd name="T46" fmla="*/ 90 w 132"/>
                <a:gd name="T47" fmla="*/ 26 h 45"/>
                <a:gd name="T48" fmla="*/ 89 w 132"/>
                <a:gd name="T49" fmla="*/ 26 h 45"/>
                <a:gd name="T50" fmla="*/ 89 w 132"/>
                <a:gd name="T51" fmla="*/ 27 h 45"/>
                <a:gd name="T52" fmla="*/ 87 w 132"/>
                <a:gd name="T53" fmla="*/ 28 h 45"/>
                <a:gd name="T54" fmla="*/ 86 w 132"/>
                <a:gd name="T55" fmla="*/ 29 h 45"/>
                <a:gd name="T56" fmla="*/ 85 w 132"/>
                <a:gd name="T57" fmla="*/ 31 h 45"/>
                <a:gd name="T58" fmla="*/ 83 w 132"/>
                <a:gd name="T59" fmla="*/ 32 h 45"/>
                <a:gd name="T60" fmla="*/ 80 w 132"/>
                <a:gd name="T61" fmla="*/ 33 h 45"/>
                <a:gd name="T62" fmla="*/ 78 w 132"/>
                <a:gd name="T63" fmla="*/ 35 h 45"/>
                <a:gd name="T64" fmla="*/ 76 w 132"/>
                <a:gd name="T65" fmla="*/ 36 h 45"/>
                <a:gd name="T66" fmla="*/ 72 w 132"/>
                <a:gd name="T67" fmla="*/ 38 h 45"/>
                <a:gd name="T68" fmla="*/ 70 w 132"/>
                <a:gd name="T69" fmla="*/ 40 h 45"/>
                <a:gd name="T70" fmla="*/ 65 w 132"/>
                <a:gd name="T71" fmla="*/ 41 h 45"/>
                <a:gd name="T72" fmla="*/ 62 w 132"/>
                <a:gd name="T73" fmla="*/ 43 h 45"/>
                <a:gd name="T74" fmla="*/ 57 w 132"/>
                <a:gd name="T75" fmla="*/ 45 h 45"/>
                <a:gd name="T76" fmla="*/ 55 w 132"/>
                <a:gd name="T77" fmla="*/ 43 h 4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2"/>
                <a:gd name="T118" fmla="*/ 0 h 45"/>
                <a:gd name="T119" fmla="*/ 132 w 132"/>
                <a:gd name="T120" fmla="*/ 45 h 4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2" h="45">
                  <a:moveTo>
                    <a:pt x="55" y="43"/>
                  </a:moveTo>
                  <a:lnTo>
                    <a:pt x="56" y="43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6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2"/>
                  </a:lnTo>
                  <a:lnTo>
                    <a:pt x="80" y="29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29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5"/>
                  </a:lnTo>
                  <a:lnTo>
                    <a:pt x="76" y="36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3"/>
                  </a:lnTo>
                  <a:lnTo>
                    <a:pt x="57" y="45"/>
                  </a:lnTo>
                  <a:lnTo>
                    <a:pt x="55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8" name="Freeform 129"/>
            <p:cNvSpPr>
              <a:spLocks/>
            </p:cNvSpPr>
            <p:nvPr/>
          </p:nvSpPr>
          <p:spPr bwMode="auto">
            <a:xfrm>
              <a:off x="1125" y="1506"/>
              <a:ext cx="135" cy="40"/>
            </a:xfrm>
            <a:custGeom>
              <a:avLst/>
              <a:gdLst>
                <a:gd name="T0" fmla="*/ 0 w 135"/>
                <a:gd name="T1" fmla="*/ 0 h 40"/>
                <a:gd name="T2" fmla="*/ 132 w 135"/>
                <a:gd name="T3" fmla="*/ 40 h 40"/>
                <a:gd name="T4" fmla="*/ 135 w 135"/>
                <a:gd name="T5" fmla="*/ 40 h 40"/>
                <a:gd name="T6" fmla="*/ 5 w 135"/>
                <a:gd name="T7" fmla="*/ 0 h 40"/>
                <a:gd name="T8" fmla="*/ 0 w 13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40"/>
                <a:gd name="T17" fmla="*/ 135 w 13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9" name="Freeform 130"/>
            <p:cNvSpPr>
              <a:spLocks/>
            </p:cNvSpPr>
            <p:nvPr/>
          </p:nvSpPr>
          <p:spPr bwMode="auto">
            <a:xfrm>
              <a:off x="1148" y="1501"/>
              <a:ext cx="132" cy="35"/>
            </a:xfrm>
            <a:custGeom>
              <a:avLst/>
              <a:gdLst>
                <a:gd name="T0" fmla="*/ 0 w 132"/>
                <a:gd name="T1" fmla="*/ 0 h 35"/>
                <a:gd name="T2" fmla="*/ 130 w 132"/>
                <a:gd name="T3" fmla="*/ 35 h 35"/>
                <a:gd name="T4" fmla="*/ 132 w 132"/>
                <a:gd name="T5" fmla="*/ 35 h 35"/>
                <a:gd name="T6" fmla="*/ 4 w 132"/>
                <a:gd name="T7" fmla="*/ 0 h 35"/>
                <a:gd name="T8" fmla="*/ 0 w 132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5"/>
                <a:gd name="T17" fmla="*/ 132 w 1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5">
                  <a:moveTo>
                    <a:pt x="0" y="0"/>
                  </a:moveTo>
                  <a:lnTo>
                    <a:pt x="130" y="35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10" name="Freeform 131"/>
            <p:cNvSpPr>
              <a:spLocks/>
            </p:cNvSpPr>
            <p:nvPr/>
          </p:nvSpPr>
          <p:spPr bwMode="auto">
            <a:xfrm>
              <a:off x="1138" y="1502"/>
              <a:ext cx="133" cy="39"/>
            </a:xfrm>
            <a:custGeom>
              <a:avLst/>
              <a:gdLst>
                <a:gd name="T0" fmla="*/ 0 w 133"/>
                <a:gd name="T1" fmla="*/ 0 h 39"/>
                <a:gd name="T2" fmla="*/ 130 w 133"/>
                <a:gd name="T3" fmla="*/ 39 h 39"/>
                <a:gd name="T4" fmla="*/ 133 w 133"/>
                <a:gd name="T5" fmla="*/ 39 h 39"/>
                <a:gd name="T6" fmla="*/ 3 w 133"/>
                <a:gd name="T7" fmla="*/ 0 h 39"/>
                <a:gd name="T8" fmla="*/ 0 w 133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39"/>
                <a:gd name="T17" fmla="*/ 133 w 133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39">
                  <a:moveTo>
                    <a:pt x="0" y="0"/>
                  </a:moveTo>
                  <a:lnTo>
                    <a:pt x="130" y="39"/>
                  </a:lnTo>
                  <a:lnTo>
                    <a:pt x="133" y="39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11" name="Freeform 132"/>
            <p:cNvSpPr>
              <a:spLocks/>
            </p:cNvSpPr>
            <p:nvPr/>
          </p:nvSpPr>
          <p:spPr bwMode="auto">
            <a:xfrm>
              <a:off x="1107" y="1040"/>
              <a:ext cx="249" cy="209"/>
            </a:xfrm>
            <a:custGeom>
              <a:avLst/>
              <a:gdLst>
                <a:gd name="T0" fmla="*/ 70 w 249"/>
                <a:gd name="T1" fmla="*/ 14 h 209"/>
                <a:gd name="T2" fmla="*/ 70 w 249"/>
                <a:gd name="T3" fmla="*/ 14 h 209"/>
                <a:gd name="T4" fmla="*/ 73 w 249"/>
                <a:gd name="T5" fmla="*/ 14 h 209"/>
                <a:gd name="T6" fmla="*/ 75 w 249"/>
                <a:gd name="T7" fmla="*/ 13 h 209"/>
                <a:gd name="T8" fmla="*/ 79 w 249"/>
                <a:gd name="T9" fmla="*/ 11 h 209"/>
                <a:gd name="T10" fmla="*/ 83 w 249"/>
                <a:gd name="T11" fmla="*/ 10 h 209"/>
                <a:gd name="T12" fmla="*/ 88 w 249"/>
                <a:gd name="T13" fmla="*/ 9 h 209"/>
                <a:gd name="T14" fmla="*/ 95 w 249"/>
                <a:gd name="T15" fmla="*/ 8 h 209"/>
                <a:gd name="T16" fmla="*/ 103 w 249"/>
                <a:gd name="T17" fmla="*/ 6 h 209"/>
                <a:gd name="T18" fmla="*/ 111 w 249"/>
                <a:gd name="T19" fmla="*/ 4 h 209"/>
                <a:gd name="T20" fmla="*/ 121 w 249"/>
                <a:gd name="T21" fmla="*/ 3 h 209"/>
                <a:gd name="T22" fmla="*/ 132 w 249"/>
                <a:gd name="T23" fmla="*/ 2 h 209"/>
                <a:gd name="T24" fmla="*/ 144 w 249"/>
                <a:gd name="T25" fmla="*/ 1 h 209"/>
                <a:gd name="T26" fmla="*/ 157 w 249"/>
                <a:gd name="T27" fmla="*/ 0 h 209"/>
                <a:gd name="T28" fmla="*/ 170 w 249"/>
                <a:gd name="T29" fmla="*/ 0 h 209"/>
                <a:gd name="T30" fmla="*/ 185 w 249"/>
                <a:gd name="T31" fmla="*/ 0 h 209"/>
                <a:gd name="T32" fmla="*/ 201 w 249"/>
                <a:gd name="T33" fmla="*/ 0 h 209"/>
                <a:gd name="T34" fmla="*/ 208 w 249"/>
                <a:gd name="T35" fmla="*/ 28 h 209"/>
                <a:gd name="T36" fmla="*/ 210 w 249"/>
                <a:gd name="T37" fmla="*/ 29 h 209"/>
                <a:gd name="T38" fmla="*/ 216 w 249"/>
                <a:gd name="T39" fmla="*/ 34 h 209"/>
                <a:gd name="T40" fmla="*/ 222 w 249"/>
                <a:gd name="T41" fmla="*/ 39 h 209"/>
                <a:gd name="T42" fmla="*/ 226 w 249"/>
                <a:gd name="T43" fmla="*/ 50 h 209"/>
                <a:gd name="T44" fmla="*/ 240 w 249"/>
                <a:gd name="T45" fmla="*/ 117 h 209"/>
                <a:gd name="T46" fmla="*/ 247 w 249"/>
                <a:gd name="T47" fmla="*/ 145 h 209"/>
                <a:gd name="T48" fmla="*/ 247 w 249"/>
                <a:gd name="T49" fmla="*/ 146 h 209"/>
                <a:gd name="T50" fmla="*/ 248 w 249"/>
                <a:gd name="T51" fmla="*/ 152 h 209"/>
                <a:gd name="T52" fmla="*/ 248 w 249"/>
                <a:gd name="T53" fmla="*/ 160 h 209"/>
                <a:gd name="T54" fmla="*/ 244 w 249"/>
                <a:gd name="T55" fmla="*/ 170 h 209"/>
                <a:gd name="T56" fmla="*/ 0 w 249"/>
                <a:gd name="T57" fmla="*/ 163 h 209"/>
                <a:gd name="T58" fmla="*/ 25 w 249"/>
                <a:gd name="T59" fmla="*/ 150 h 209"/>
                <a:gd name="T60" fmla="*/ 25 w 249"/>
                <a:gd name="T61" fmla="*/ 28 h 209"/>
                <a:gd name="T62" fmla="*/ 26 w 249"/>
                <a:gd name="T63" fmla="*/ 27 h 209"/>
                <a:gd name="T64" fmla="*/ 28 w 249"/>
                <a:gd name="T65" fmla="*/ 25 h 209"/>
                <a:gd name="T66" fmla="*/ 32 w 249"/>
                <a:gd name="T67" fmla="*/ 24 h 209"/>
                <a:gd name="T68" fmla="*/ 37 w 249"/>
                <a:gd name="T69" fmla="*/ 23 h 209"/>
                <a:gd name="T70" fmla="*/ 42 w 249"/>
                <a:gd name="T71" fmla="*/ 22 h 209"/>
                <a:gd name="T72" fmla="*/ 49 w 249"/>
                <a:gd name="T73" fmla="*/ 22 h 209"/>
                <a:gd name="T74" fmla="*/ 58 w 249"/>
                <a:gd name="T75" fmla="*/ 23 h 209"/>
                <a:gd name="T76" fmla="*/ 68 w 249"/>
                <a:gd name="T77" fmla="*/ 27 h 20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49"/>
                <a:gd name="T118" fmla="*/ 0 h 209"/>
                <a:gd name="T119" fmla="*/ 249 w 249"/>
                <a:gd name="T120" fmla="*/ 209 h 20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49" h="209">
                  <a:moveTo>
                    <a:pt x="68" y="27"/>
                  </a:move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9" y="11"/>
                  </a:lnTo>
                  <a:lnTo>
                    <a:pt x="81" y="11"/>
                  </a:lnTo>
                  <a:lnTo>
                    <a:pt x="83" y="10"/>
                  </a:lnTo>
                  <a:lnTo>
                    <a:pt x="86" y="10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7" y="6"/>
                  </a:lnTo>
                  <a:lnTo>
                    <a:pt x="111" y="4"/>
                  </a:lnTo>
                  <a:lnTo>
                    <a:pt x="116" y="4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4"/>
                  </a:lnTo>
                  <a:lnTo>
                    <a:pt x="208" y="28"/>
                  </a:lnTo>
                  <a:lnTo>
                    <a:pt x="208" y="29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4"/>
                  </a:lnTo>
                  <a:lnTo>
                    <a:pt x="220" y="36"/>
                  </a:lnTo>
                  <a:lnTo>
                    <a:pt x="222" y="39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9"/>
                  </a:lnTo>
                  <a:lnTo>
                    <a:pt x="240" y="117"/>
                  </a:lnTo>
                  <a:lnTo>
                    <a:pt x="208" y="133"/>
                  </a:lnTo>
                  <a:lnTo>
                    <a:pt x="247" y="145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2"/>
                  </a:lnTo>
                  <a:lnTo>
                    <a:pt x="249" y="155"/>
                  </a:lnTo>
                  <a:lnTo>
                    <a:pt x="248" y="160"/>
                  </a:lnTo>
                  <a:lnTo>
                    <a:pt x="247" y="164"/>
                  </a:lnTo>
                  <a:lnTo>
                    <a:pt x="244" y="170"/>
                  </a:lnTo>
                  <a:lnTo>
                    <a:pt x="144" y="209"/>
                  </a:lnTo>
                  <a:lnTo>
                    <a:pt x="0" y="163"/>
                  </a:lnTo>
                  <a:lnTo>
                    <a:pt x="3" y="159"/>
                  </a:lnTo>
                  <a:lnTo>
                    <a:pt x="25" y="150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5"/>
                  </a:lnTo>
                  <a:lnTo>
                    <a:pt x="31" y="25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3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12" name="Freeform 133"/>
            <p:cNvSpPr>
              <a:spLocks/>
            </p:cNvSpPr>
            <p:nvPr/>
          </p:nvSpPr>
          <p:spPr bwMode="auto">
            <a:xfrm>
              <a:off x="1194" y="1055"/>
              <a:ext cx="79" cy="91"/>
            </a:xfrm>
            <a:custGeom>
              <a:avLst/>
              <a:gdLst>
                <a:gd name="T0" fmla="*/ 78 w 79"/>
                <a:gd name="T1" fmla="*/ 3 h 91"/>
                <a:gd name="T2" fmla="*/ 78 w 79"/>
                <a:gd name="T3" fmla="*/ 3 h 91"/>
                <a:gd name="T4" fmla="*/ 77 w 79"/>
                <a:gd name="T5" fmla="*/ 3 h 91"/>
                <a:gd name="T6" fmla="*/ 74 w 79"/>
                <a:gd name="T7" fmla="*/ 2 h 91"/>
                <a:gd name="T8" fmla="*/ 72 w 79"/>
                <a:gd name="T9" fmla="*/ 2 h 91"/>
                <a:gd name="T10" fmla="*/ 69 w 79"/>
                <a:gd name="T11" fmla="*/ 1 h 91"/>
                <a:gd name="T12" fmla="*/ 65 w 79"/>
                <a:gd name="T13" fmla="*/ 1 h 91"/>
                <a:gd name="T14" fmla="*/ 60 w 79"/>
                <a:gd name="T15" fmla="*/ 1 h 91"/>
                <a:gd name="T16" fmla="*/ 56 w 79"/>
                <a:gd name="T17" fmla="*/ 0 h 91"/>
                <a:gd name="T18" fmla="*/ 50 w 79"/>
                <a:gd name="T19" fmla="*/ 0 h 91"/>
                <a:gd name="T20" fmla="*/ 44 w 79"/>
                <a:gd name="T21" fmla="*/ 1 h 91"/>
                <a:gd name="T22" fmla="*/ 38 w 79"/>
                <a:gd name="T23" fmla="*/ 1 h 91"/>
                <a:gd name="T24" fmla="*/ 31 w 79"/>
                <a:gd name="T25" fmla="*/ 2 h 91"/>
                <a:gd name="T26" fmla="*/ 25 w 79"/>
                <a:gd name="T27" fmla="*/ 3 h 91"/>
                <a:gd name="T28" fmla="*/ 18 w 79"/>
                <a:gd name="T29" fmla="*/ 6 h 91"/>
                <a:gd name="T30" fmla="*/ 11 w 79"/>
                <a:gd name="T31" fmla="*/ 8 h 91"/>
                <a:gd name="T32" fmla="*/ 4 w 79"/>
                <a:gd name="T33" fmla="*/ 12 h 91"/>
                <a:gd name="T34" fmla="*/ 4 w 79"/>
                <a:gd name="T35" fmla="*/ 13 h 91"/>
                <a:gd name="T36" fmla="*/ 3 w 79"/>
                <a:gd name="T37" fmla="*/ 17 h 91"/>
                <a:gd name="T38" fmla="*/ 1 w 79"/>
                <a:gd name="T39" fmla="*/ 26 h 91"/>
                <a:gd name="T40" fmla="*/ 0 w 79"/>
                <a:gd name="T41" fmla="*/ 35 h 91"/>
                <a:gd name="T42" fmla="*/ 0 w 79"/>
                <a:gd name="T43" fmla="*/ 47 h 91"/>
                <a:gd name="T44" fmla="*/ 0 w 79"/>
                <a:gd name="T45" fmla="*/ 61 h 91"/>
                <a:gd name="T46" fmla="*/ 2 w 79"/>
                <a:gd name="T47" fmla="*/ 75 h 91"/>
                <a:gd name="T48" fmla="*/ 6 w 79"/>
                <a:gd name="T49" fmla="*/ 89 h 91"/>
                <a:gd name="T50" fmla="*/ 7 w 79"/>
                <a:gd name="T51" fmla="*/ 89 h 91"/>
                <a:gd name="T52" fmla="*/ 8 w 79"/>
                <a:gd name="T53" fmla="*/ 89 h 91"/>
                <a:gd name="T54" fmla="*/ 9 w 79"/>
                <a:gd name="T55" fmla="*/ 89 h 91"/>
                <a:gd name="T56" fmla="*/ 11 w 79"/>
                <a:gd name="T57" fmla="*/ 89 h 91"/>
                <a:gd name="T58" fmla="*/ 15 w 79"/>
                <a:gd name="T59" fmla="*/ 88 h 91"/>
                <a:gd name="T60" fmla="*/ 18 w 79"/>
                <a:gd name="T61" fmla="*/ 88 h 91"/>
                <a:gd name="T62" fmla="*/ 22 w 79"/>
                <a:gd name="T63" fmla="*/ 88 h 91"/>
                <a:gd name="T64" fmla="*/ 27 w 79"/>
                <a:gd name="T65" fmla="*/ 88 h 91"/>
                <a:gd name="T66" fmla="*/ 32 w 79"/>
                <a:gd name="T67" fmla="*/ 88 h 91"/>
                <a:gd name="T68" fmla="*/ 38 w 79"/>
                <a:gd name="T69" fmla="*/ 88 h 91"/>
                <a:gd name="T70" fmla="*/ 44 w 79"/>
                <a:gd name="T71" fmla="*/ 88 h 91"/>
                <a:gd name="T72" fmla="*/ 50 w 79"/>
                <a:gd name="T73" fmla="*/ 88 h 91"/>
                <a:gd name="T74" fmla="*/ 57 w 79"/>
                <a:gd name="T75" fmla="*/ 89 h 91"/>
                <a:gd name="T76" fmla="*/ 64 w 79"/>
                <a:gd name="T77" fmla="*/ 89 h 91"/>
                <a:gd name="T78" fmla="*/ 71 w 79"/>
                <a:gd name="T79" fmla="*/ 90 h 91"/>
                <a:gd name="T80" fmla="*/ 79 w 79"/>
                <a:gd name="T81" fmla="*/ 91 h 91"/>
                <a:gd name="T82" fmla="*/ 79 w 79"/>
                <a:gd name="T83" fmla="*/ 89 h 91"/>
                <a:gd name="T84" fmla="*/ 78 w 79"/>
                <a:gd name="T85" fmla="*/ 82 h 91"/>
                <a:gd name="T86" fmla="*/ 77 w 79"/>
                <a:gd name="T87" fmla="*/ 70 h 91"/>
                <a:gd name="T88" fmla="*/ 76 w 79"/>
                <a:gd name="T89" fmla="*/ 57 h 91"/>
                <a:gd name="T90" fmla="*/ 76 w 79"/>
                <a:gd name="T91" fmla="*/ 43 h 91"/>
                <a:gd name="T92" fmla="*/ 76 w 79"/>
                <a:gd name="T93" fmla="*/ 29 h 91"/>
                <a:gd name="T94" fmla="*/ 77 w 79"/>
                <a:gd name="T95" fmla="*/ 15 h 91"/>
                <a:gd name="T96" fmla="*/ 78 w 79"/>
                <a:gd name="T97" fmla="*/ 3 h 9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9"/>
                <a:gd name="T148" fmla="*/ 0 h 91"/>
                <a:gd name="T149" fmla="*/ 79 w 79"/>
                <a:gd name="T150" fmla="*/ 91 h 9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9" h="91">
                  <a:moveTo>
                    <a:pt x="78" y="3"/>
                  </a:moveTo>
                  <a:lnTo>
                    <a:pt x="78" y="3"/>
                  </a:lnTo>
                  <a:lnTo>
                    <a:pt x="77" y="3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3" y="17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61"/>
                  </a:lnTo>
                  <a:lnTo>
                    <a:pt x="2" y="75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9"/>
                  </a:lnTo>
                  <a:lnTo>
                    <a:pt x="11" y="89"/>
                  </a:lnTo>
                  <a:lnTo>
                    <a:pt x="15" y="88"/>
                  </a:lnTo>
                  <a:lnTo>
                    <a:pt x="18" y="88"/>
                  </a:lnTo>
                  <a:lnTo>
                    <a:pt x="22" y="88"/>
                  </a:lnTo>
                  <a:lnTo>
                    <a:pt x="27" y="88"/>
                  </a:lnTo>
                  <a:lnTo>
                    <a:pt x="32" y="88"/>
                  </a:lnTo>
                  <a:lnTo>
                    <a:pt x="38" y="88"/>
                  </a:lnTo>
                  <a:lnTo>
                    <a:pt x="44" y="88"/>
                  </a:lnTo>
                  <a:lnTo>
                    <a:pt x="50" y="88"/>
                  </a:lnTo>
                  <a:lnTo>
                    <a:pt x="57" y="89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9"/>
                  </a:lnTo>
                  <a:lnTo>
                    <a:pt x="78" y="82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9"/>
                  </a:lnTo>
                  <a:lnTo>
                    <a:pt x="77" y="15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13" name="Freeform 134"/>
            <p:cNvSpPr>
              <a:spLocks/>
            </p:cNvSpPr>
            <p:nvPr/>
          </p:nvSpPr>
          <p:spPr bwMode="auto">
            <a:xfrm>
              <a:off x="1202" y="1081"/>
              <a:ext cx="132" cy="90"/>
            </a:xfrm>
            <a:custGeom>
              <a:avLst/>
              <a:gdLst>
                <a:gd name="T0" fmla="*/ 1 w 132"/>
                <a:gd name="T1" fmla="*/ 67 h 90"/>
                <a:gd name="T2" fmla="*/ 0 w 132"/>
                <a:gd name="T3" fmla="*/ 78 h 90"/>
                <a:gd name="T4" fmla="*/ 86 w 132"/>
                <a:gd name="T5" fmla="*/ 90 h 90"/>
                <a:gd name="T6" fmla="*/ 86 w 132"/>
                <a:gd name="T7" fmla="*/ 90 h 90"/>
                <a:gd name="T8" fmla="*/ 89 w 132"/>
                <a:gd name="T9" fmla="*/ 88 h 90"/>
                <a:gd name="T10" fmla="*/ 91 w 132"/>
                <a:gd name="T11" fmla="*/ 87 h 90"/>
                <a:gd name="T12" fmla="*/ 94 w 132"/>
                <a:gd name="T13" fmla="*/ 85 h 90"/>
                <a:gd name="T14" fmla="*/ 98 w 132"/>
                <a:gd name="T15" fmla="*/ 83 h 90"/>
                <a:gd name="T16" fmla="*/ 103 w 132"/>
                <a:gd name="T17" fmla="*/ 79 h 90"/>
                <a:gd name="T18" fmla="*/ 107 w 132"/>
                <a:gd name="T19" fmla="*/ 74 h 90"/>
                <a:gd name="T20" fmla="*/ 112 w 132"/>
                <a:gd name="T21" fmla="*/ 71 h 90"/>
                <a:gd name="T22" fmla="*/ 117 w 132"/>
                <a:gd name="T23" fmla="*/ 65 h 90"/>
                <a:gd name="T24" fmla="*/ 121 w 132"/>
                <a:gd name="T25" fmla="*/ 59 h 90"/>
                <a:gd name="T26" fmla="*/ 125 w 132"/>
                <a:gd name="T27" fmla="*/ 53 h 90"/>
                <a:gd name="T28" fmla="*/ 128 w 132"/>
                <a:gd name="T29" fmla="*/ 46 h 90"/>
                <a:gd name="T30" fmla="*/ 131 w 132"/>
                <a:gd name="T31" fmla="*/ 39 h 90"/>
                <a:gd name="T32" fmla="*/ 132 w 132"/>
                <a:gd name="T33" fmla="*/ 31 h 90"/>
                <a:gd name="T34" fmla="*/ 132 w 132"/>
                <a:gd name="T35" fmla="*/ 22 h 90"/>
                <a:gd name="T36" fmla="*/ 129 w 132"/>
                <a:gd name="T37" fmla="*/ 12 h 90"/>
                <a:gd name="T38" fmla="*/ 129 w 132"/>
                <a:gd name="T39" fmla="*/ 12 h 90"/>
                <a:gd name="T40" fmla="*/ 128 w 132"/>
                <a:gd name="T41" fmla="*/ 10 h 90"/>
                <a:gd name="T42" fmla="*/ 127 w 132"/>
                <a:gd name="T43" fmla="*/ 9 h 90"/>
                <a:gd name="T44" fmla="*/ 126 w 132"/>
                <a:gd name="T45" fmla="*/ 7 h 90"/>
                <a:gd name="T46" fmla="*/ 124 w 132"/>
                <a:gd name="T47" fmla="*/ 3 h 90"/>
                <a:gd name="T48" fmla="*/ 120 w 132"/>
                <a:gd name="T49" fmla="*/ 2 h 90"/>
                <a:gd name="T50" fmla="*/ 117 w 132"/>
                <a:gd name="T51" fmla="*/ 0 h 90"/>
                <a:gd name="T52" fmla="*/ 113 w 132"/>
                <a:gd name="T53" fmla="*/ 0 h 90"/>
                <a:gd name="T54" fmla="*/ 113 w 132"/>
                <a:gd name="T55" fmla="*/ 1 h 90"/>
                <a:gd name="T56" fmla="*/ 114 w 132"/>
                <a:gd name="T57" fmla="*/ 4 h 90"/>
                <a:gd name="T58" fmla="*/ 117 w 132"/>
                <a:gd name="T59" fmla="*/ 11 h 90"/>
                <a:gd name="T60" fmla="*/ 118 w 132"/>
                <a:gd name="T61" fmla="*/ 18 h 90"/>
                <a:gd name="T62" fmla="*/ 118 w 132"/>
                <a:gd name="T63" fmla="*/ 29 h 90"/>
                <a:gd name="T64" fmla="*/ 117 w 132"/>
                <a:gd name="T65" fmla="*/ 39 h 90"/>
                <a:gd name="T66" fmla="*/ 114 w 132"/>
                <a:gd name="T67" fmla="*/ 51 h 90"/>
                <a:gd name="T68" fmla="*/ 108 w 132"/>
                <a:gd name="T69" fmla="*/ 63 h 90"/>
                <a:gd name="T70" fmla="*/ 108 w 132"/>
                <a:gd name="T71" fmla="*/ 63 h 90"/>
                <a:gd name="T72" fmla="*/ 108 w 132"/>
                <a:gd name="T73" fmla="*/ 64 h 90"/>
                <a:gd name="T74" fmla="*/ 107 w 132"/>
                <a:gd name="T75" fmla="*/ 64 h 90"/>
                <a:gd name="T76" fmla="*/ 106 w 132"/>
                <a:gd name="T77" fmla="*/ 65 h 90"/>
                <a:gd name="T78" fmla="*/ 105 w 132"/>
                <a:gd name="T79" fmla="*/ 66 h 90"/>
                <a:gd name="T80" fmla="*/ 103 w 132"/>
                <a:gd name="T81" fmla="*/ 67 h 90"/>
                <a:gd name="T82" fmla="*/ 100 w 132"/>
                <a:gd name="T83" fmla="*/ 69 h 90"/>
                <a:gd name="T84" fmla="*/ 98 w 132"/>
                <a:gd name="T85" fmla="*/ 70 h 90"/>
                <a:gd name="T86" fmla="*/ 96 w 132"/>
                <a:gd name="T87" fmla="*/ 70 h 90"/>
                <a:gd name="T88" fmla="*/ 92 w 132"/>
                <a:gd name="T89" fmla="*/ 71 h 90"/>
                <a:gd name="T90" fmla="*/ 90 w 132"/>
                <a:gd name="T91" fmla="*/ 72 h 90"/>
                <a:gd name="T92" fmla="*/ 85 w 132"/>
                <a:gd name="T93" fmla="*/ 72 h 90"/>
                <a:gd name="T94" fmla="*/ 82 w 132"/>
                <a:gd name="T95" fmla="*/ 72 h 90"/>
                <a:gd name="T96" fmla="*/ 78 w 132"/>
                <a:gd name="T97" fmla="*/ 72 h 90"/>
                <a:gd name="T98" fmla="*/ 73 w 132"/>
                <a:gd name="T99" fmla="*/ 72 h 90"/>
                <a:gd name="T100" fmla="*/ 69 w 132"/>
                <a:gd name="T101" fmla="*/ 71 h 90"/>
                <a:gd name="T102" fmla="*/ 69 w 132"/>
                <a:gd name="T103" fmla="*/ 83 h 90"/>
                <a:gd name="T104" fmla="*/ 3 w 132"/>
                <a:gd name="T105" fmla="*/ 76 h 90"/>
                <a:gd name="T106" fmla="*/ 1 w 132"/>
                <a:gd name="T107" fmla="*/ 67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2"/>
                <a:gd name="T163" fmla="*/ 0 h 90"/>
                <a:gd name="T164" fmla="*/ 132 w 132"/>
                <a:gd name="T165" fmla="*/ 90 h 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2" h="90">
                  <a:moveTo>
                    <a:pt x="1" y="67"/>
                  </a:moveTo>
                  <a:lnTo>
                    <a:pt x="0" y="78"/>
                  </a:lnTo>
                  <a:lnTo>
                    <a:pt x="86" y="90"/>
                  </a:lnTo>
                  <a:lnTo>
                    <a:pt x="89" y="88"/>
                  </a:lnTo>
                  <a:lnTo>
                    <a:pt x="91" y="87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3" y="79"/>
                  </a:lnTo>
                  <a:lnTo>
                    <a:pt x="107" y="74"/>
                  </a:lnTo>
                  <a:lnTo>
                    <a:pt x="112" y="71"/>
                  </a:lnTo>
                  <a:lnTo>
                    <a:pt x="117" y="65"/>
                  </a:lnTo>
                  <a:lnTo>
                    <a:pt x="121" y="59"/>
                  </a:lnTo>
                  <a:lnTo>
                    <a:pt x="125" y="53"/>
                  </a:lnTo>
                  <a:lnTo>
                    <a:pt x="128" y="46"/>
                  </a:lnTo>
                  <a:lnTo>
                    <a:pt x="131" y="39"/>
                  </a:lnTo>
                  <a:lnTo>
                    <a:pt x="132" y="31"/>
                  </a:lnTo>
                  <a:lnTo>
                    <a:pt x="132" y="22"/>
                  </a:lnTo>
                  <a:lnTo>
                    <a:pt x="129" y="12"/>
                  </a:lnTo>
                  <a:lnTo>
                    <a:pt x="128" y="10"/>
                  </a:lnTo>
                  <a:lnTo>
                    <a:pt x="127" y="9"/>
                  </a:lnTo>
                  <a:lnTo>
                    <a:pt x="126" y="7"/>
                  </a:lnTo>
                  <a:lnTo>
                    <a:pt x="124" y="3"/>
                  </a:lnTo>
                  <a:lnTo>
                    <a:pt x="120" y="2"/>
                  </a:lnTo>
                  <a:lnTo>
                    <a:pt x="117" y="0"/>
                  </a:lnTo>
                  <a:lnTo>
                    <a:pt x="113" y="0"/>
                  </a:lnTo>
                  <a:lnTo>
                    <a:pt x="113" y="1"/>
                  </a:lnTo>
                  <a:lnTo>
                    <a:pt x="114" y="4"/>
                  </a:lnTo>
                  <a:lnTo>
                    <a:pt x="117" y="11"/>
                  </a:lnTo>
                  <a:lnTo>
                    <a:pt x="118" y="18"/>
                  </a:lnTo>
                  <a:lnTo>
                    <a:pt x="118" y="29"/>
                  </a:lnTo>
                  <a:lnTo>
                    <a:pt x="117" y="39"/>
                  </a:lnTo>
                  <a:lnTo>
                    <a:pt x="114" y="51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7" y="64"/>
                  </a:lnTo>
                  <a:lnTo>
                    <a:pt x="106" y="65"/>
                  </a:lnTo>
                  <a:lnTo>
                    <a:pt x="105" y="66"/>
                  </a:lnTo>
                  <a:lnTo>
                    <a:pt x="103" y="67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0"/>
                  </a:lnTo>
                  <a:lnTo>
                    <a:pt x="92" y="71"/>
                  </a:lnTo>
                  <a:lnTo>
                    <a:pt x="90" y="72"/>
                  </a:lnTo>
                  <a:lnTo>
                    <a:pt x="85" y="72"/>
                  </a:lnTo>
                  <a:lnTo>
                    <a:pt x="82" y="72"/>
                  </a:lnTo>
                  <a:lnTo>
                    <a:pt x="78" y="72"/>
                  </a:lnTo>
                  <a:lnTo>
                    <a:pt x="73" y="72"/>
                  </a:lnTo>
                  <a:lnTo>
                    <a:pt x="69" y="71"/>
                  </a:lnTo>
                  <a:lnTo>
                    <a:pt x="69" y="83"/>
                  </a:lnTo>
                  <a:lnTo>
                    <a:pt x="3" y="76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14" name="Freeform 135"/>
            <p:cNvSpPr>
              <a:spLocks/>
            </p:cNvSpPr>
            <p:nvPr/>
          </p:nvSpPr>
          <p:spPr bwMode="auto">
            <a:xfrm>
              <a:off x="1186" y="1169"/>
              <a:ext cx="96" cy="31"/>
            </a:xfrm>
            <a:custGeom>
              <a:avLst/>
              <a:gdLst>
                <a:gd name="T0" fmla="*/ 96 w 96"/>
                <a:gd name="T1" fmla="*/ 11 h 31"/>
                <a:gd name="T2" fmla="*/ 1 w 96"/>
                <a:gd name="T3" fmla="*/ 0 h 31"/>
                <a:gd name="T4" fmla="*/ 0 w 96"/>
                <a:gd name="T5" fmla="*/ 11 h 31"/>
                <a:gd name="T6" fmla="*/ 93 w 96"/>
                <a:gd name="T7" fmla="*/ 31 h 31"/>
                <a:gd name="T8" fmla="*/ 96 w 96"/>
                <a:gd name="T9" fmla="*/ 11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31"/>
                <a:gd name="T17" fmla="*/ 96 w 96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31">
                  <a:moveTo>
                    <a:pt x="96" y="11"/>
                  </a:moveTo>
                  <a:lnTo>
                    <a:pt x="1" y="0"/>
                  </a:lnTo>
                  <a:lnTo>
                    <a:pt x="0" y="11"/>
                  </a:lnTo>
                  <a:lnTo>
                    <a:pt x="93" y="31"/>
                  </a:lnTo>
                  <a:lnTo>
                    <a:pt x="96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15" name="Freeform 136"/>
            <p:cNvSpPr>
              <a:spLocks/>
            </p:cNvSpPr>
            <p:nvPr/>
          </p:nvSpPr>
          <p:spPr bwMode="auto">
            <a:xfrm>
              <a:off x="1233" y="1179"/>
              <a:ext cx="42" cy="14"/>
            </a:xfrm>
            <a:custGeom>
              <a:avLst/>
              <a:gdLst>
                <a:gd name="T0" fmla="*/ 42 w 42"/>
                <a:gd name="T1" fmla="*/ 6 h 14"/>
                <a:gd name="T2" fmla="*/ 2 w 42"/>
                <a:gd name="T3" fmla="*/ 0 h 14"/>
                <a:gd name="T4" fmla="*/ 0 w 42"/>
                <a:gd name="T5" fmla="*/ 6 h 14"/>
                <a:gd name="T6" fmla="*/ 40 w 42"/>
                <a:gd name="T7" fmla="*/ 14 h 14"/>
                <a:gd name="T8" fmla="*/ 42 w 42"/>
                <a:gd name="T9" fmla="*/ 6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4"/>
                <a:gd name="T17" fmla="*/ 42 w 4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16" name="Freeform 137"/>
            <p:cNvSpPr>
              <a:spLocks/>
            </p:cNvSpPr>
            <p:nvPr/>
          </p:nvSpPr>
          <p:spPr bwMode="auto">
            <a:xfrm>
              <a:off x="1191" y="1172"/>
              <a:ext cx="28" cy="10"/>
            </a:xfrm>
            <a:custGeom>
              <a:avLst/>
              <a:gdLst>
                <a:gd name="T0" fmla="*/ 28 w 28"/>
                <a:gd name="T1" fmla="*/ 4 h 10"/>
                <a:gd name="T2" fmla="*/ 0 w 28"/>
                <a:gd name="T3" fmla="*/ 0 h 10"/>
                <a:gd name="T4" fmla="*/ 0 w 28"/>
                <a:gd name="T5" fmla="*/ 6 h 10"/>
                <a:gd name="T6" fmla="*/ 27 w 28"/>
                <a:gd name="T7" fmla="*/ 10 h 10"/>
                <a:gd name="T8" fmla="*/ 28 w 28"/>
                <a:gd name="T9" fmla="*/ 4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0"/>
                <a:gd name="T17" fmla="*/ 28 w 2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0">
                  <a:moveTo>
                    <a:pt x="28" y="4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27" y="10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17" name="Freeform 138"/>
            <p:cNvSpPr>
              <a:spLocks/>
            </p:cNvSpPr>
            <p:nvPr/>
          </p:nvSpPr>
          <p:spPr bwMode="auto">
            <a:xfrm>
              <a:off x="1123" y="1182"/>
              <a:ext cx="162" cy="54"/>
            </a:xfrm>
            <a:custGeom>
              <a:avLst/>
              <a:gdLst>
                <a:gd name="T0" fmla="*/ 0 w 162"/>
                <a:gd name="T1" fmla="*/ 17 h 54"/>
                <a:gd name="T2" fmla="*/ 0 w 162"/>
                <a:gd name="T3" fmla="*/ 17 h 54"/>
                <a:gd name="T4" fmla="*/ 1 w 162"/>
                <a:gd name="T5" fmla="*/ 17 h 54"/>
                <a:gd name="T6" fmla="*/ 2 w 162"/>
                <a:gd name="T7" fmla="*/ 17 h 54"/>
                <a:gd name="T8" fmla="*/ 4 w 162"/>
                <a:gd name="T9" fmla="*/ 15 h 54"/>
                <a:gd name="T10" fmla="*/ 7 w 162"/>
                <a:gd name="T11" fmla="*/ 15 h 54"/>
                <a:gd name="T12" fmla="*/ 10 w 162"/>
                <a:gd name="T13" fmla="*/ 14 h 54"/>
                <a:gd name="T14" fmla="*/ 14 w 162"/>
                <a:gd name="T15" fmla="*/ 14 h 54"/>
                <a:gd name="T16" fmla="*/ 17 w 162"/>
                <a:gd name="T17" fmla="*/ 13 h 54"/>
                <a:gd name="T18" fmla="*/ 21 w 162"/>
                <a:gd name="T19" fmla="*/ 12 h 54"/>
                <a:gd name="T20" fmla="*/ 24 w 162"/>
                <a:gd name="T21" fmla="*/ 11 h 54"/>
                <a:gd name="T22" fmla="*/ 28 w 162"/>
                <a:gd name="T23" fmla="*/ 10 h 54"/>
                <a:gd name="T24" fmla="*/ 31 w 162"/>
                <a:gd name="T25" fmla="*/ 8 h 54"/>
                <a:gd name="T26" fmla="*/ 35 w 162"/>
                <a:gd name="T27" fmla="*/ 6 h 54"/>
                <a:gd name="T28" fmla="*/ 37 w 162"/>
                <a:gd name="T29" fmla="*/ 5 h 54"/>
                <a:gd name="T30" fmla="*/ 40 w 162"/>
                <a:gd name="T31" fmla="*/ 3 h 54"/>
                <a:gd name="T32" fmla="*/ 43 w 162"/>
                <a:gd name="T33" fmla="*/ 0 h 54"/>
                <a:gd name="T34" fmla="*/ 162 w 162"/>
                <a:gd name="T35" fmla="*/ 28 h 54"/>
                <a:gd name="T36" fmla="*/ 162 w 162"/>
                <a:gd name="T37" fmla="*/ 28 h 54"/>
                <a:gd name="T38" fmla="*/ 161 w 162"/>
                <a:gd name="T39" fmla="*/ 28 h 54"/>
                <a:gd name="T40" fmla="*/ 159 w 162"/>
                <a:gd name="T41" fmla="*/ 29 h 54"/>
                <a:gd name="T42" fmla="*/ 158 w 162"/>
                <a:gd name="T43" fmla="*/ 31 h 54"/>
                <a:gd name="T44" fmla="*/ 157 w 162"/>
                <a:gd name="T45" fmla="*/ 33 h 54"/>
                <a:gd name="T46" fmla="*/ 155 w 162"/>
                <a:gd name="T47" fmla="*/ 34 h 54"/>
                <a:gd name="T48" fmla="*/ 152 w 162"/>
                <a:gd name="T49" fmla="*/ 36 h 54"/>
                <a:gd name="T50" fmla="*/ 150 w 162"/>
                <a:gd name="T51" fmla="*/ 39 h 54"/>
                <a:gd name="T52" fmla="*/ 147 w 162"/>
                <a:gd name="T53" fmla="*/ 41 h 54"/>
                <a:gd name="T54" fmla="*/ 144 w 162"/>
                <a:gd name="T55" fmla="*/ 43 h 54"/>
                <a:gd name="T56" fmla="*/ 141 w 162"/>
                <a:gd name="T57" fmla="*/ 46 h 54"/>
                <a:gd name="T58" fmla="*/ 137 w 162"/>
                <a:gd name="T59" fmla="*/ 48 h 54"/>
                <a:gd name="T60" fmla="*/ 135 w 162"/>
                <a:gd name="T61" fmla="*/ 49 h 54"/>
                <a:gd name="T62" fmla="*/ 131 w 162"/>
                <a:gd name="T63" fmla="*/ 52 h 54"/>
                <a:gd name="T64" fmla="*/ 128 w 162"/>
                <a:gd name="T65" fmla="*/ 53 h 54"/>
                <a:gd name="T66" fmla="*/ 126 w 162"/>
                <a:gd name="T67" fmla="*/ 54 h 54"/>
                <a:gd name="T68" fmla="*/ 0 w 162"/>
                <a:gd name="T69" fmla="*/ 17 h 5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2"/>
                <a:gd name="T106" fmla="*/ 0 h 54"/>
                <a:gd name="T107" fmla="*/ 162 w 162"/>
                <a:gd name="T108" fmla="*/ 54 h 5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2" h="54">
                  <a:moveTo>
                    <a:pt x="0" y="17"/>
                  </a:moveTo>
                  <a:lnTo>
                    <a:pt x="0" y="17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4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10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3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1" y="28"/>
                  </a:lnTo>
                  <a:lnTo>
                    <a:pt x="159" y="29"/>
                  </a:lnTo>
                  <a:lnTo>
                    <a:pt x="158" y="31"/>
                  </a:lnTo>
                  <a:lnTo>
                    <a:pt x="157" y="33"/>
                  </a:lnTo>
                  <a:lnTo>
                    <a:pt x="155" y="34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1" y="52"/>
                  </a:lnTo>
                  <a:lnTo>
                    <a:pt x="128" y="53"/>
                  </a:lnTo>
                  <a:lnTo>
                    <a:pt x="126" y="54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18" name="Freeform 139"/>
            <p:cNvSpPr>
              <a:spLocks/>
            </p:cNvSpPr>
            <p:nvPr/>
          </p:nvSpPr>
          <p:spPr bwMode="auto">
            <a:xfrm>
              <a:off x="1285" y="1176"/>
              <a:ext cx="57" cy="26"/>
            </a:xfrm>
            <a:custGeom>
              <a:avLst/>
              <a:gdLst>
                <a:gd name="T0" fmla="*/ 6 w 57"/>
                <a:gd name="T1" fmla="*/ 26 h 26"/>
                <a:gd name="T2" fmla="*/ 57 w 57"/>
                <a:gd name="T3" fmla="*/ 11 h 26"/>
                <a:gd name="T4" fmla="*/ 25 w 57"/>
                <a:gd name="T5" fmla="*/ 0 h 26"/>
                <a:gd name="T6" fmla="*/ 0 w 57"/>
                <a:gd name="T7" fmla="*/ 4 h 26"/>
                <a:gd name="T8" fmla="*/ 0 w 57"/>
                <a:gd name="T9" fmla="*/ 25 h 26"/>
                <a:gd name="T10" fmla="*/ 6 w 57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26"/>
                <a:gd name="T20" fmla="*/ 57 w 57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19" name="Freeform 140"/>
            <p:cNvSpPr>
              <a:spLocks/>
            </p:cNvSpPr>
            <p:nvPr/>
          </p:nvSpPr>
          <p:spPr bwMode="auto">
            <a:xfrm>
              <a:off x="1134" y="1065"/>
              <a:ext cx="32" cy="124"/>
            </a:xfrm>
            <a:custGeom>
              <a:avLst/>
              <a:gdLst>
                <a:gd name="T0" fmla="*/ 32 w 32"/>
                <a:gd name="T1" fmla="*/ 4 h 124"/>
                <a:gd name="T2" fmla="*/ 32 w 32"/>
                <a:gd name="T3" fmla="*/ 3 h 124"/>
                <a:gd name="T4" fmla="*/ 31 w 32"/>
                <a:gd name="T5" fmla="*/ 3 h 124"/>
                <a:gd name="T6" fmla="*/ 31 w 32"/>
                <a:gd name="T7" fmla="*/ 3 h 124"/>
                <a:gd name="T8" fmla="*/ 29 w 32"/>
                <a:gd name="T9" fmla="*/ 3 h 124"/>
                <a:gd name="T10" fmla="*/ 27 w 32"/>
                <a:gd name="T11" fmla="*/ 2 h 124"/>
                <a:gd name="T12" fmla="*/ 26 w 32"/>
                <a:gd name="T13" fmla="*/ 2 h 124"/>
                <a:gd name="T14" fmla="*/ 24 w 32"/>
                <a:gd name="T15" fmla="*/ 0 h 124"/>
                <a:gd name="T16" fmla="*/ 22 w 32"/>
                <a:gd name="T17" fmla="*/ 0 h 124"/>
                <a:gd name="T18" fmla="*/ 20 w 32"/>
                <a:gd name="T19" fmla="*/ 0 h 124"/>
                <a:gd name="T20" fmla="*/ 18 w 32"/>
                <a:gd name="T21" fmla="*/ 0 h 124"/>
                <a:gd name="T22" fmla="*/ 14 w 32"/>
                <a:gd name="T23" fmla="*/ 0 h 124"/>
                <a:gd name="T24" fmla="*/ 12 w 32"/>
                <a:gd name="T25" fmla="*/ 2 h 124"/>
                <a:gd name="T26" fmla="*/ 10 w 32"/>
                <a:gd name="T27" fmla="*/ 2 h 124"/>
                <a:gd name="T28" fmla="*/ 6 w 32"/>
                <a:gd name="T29" fmla="*/ 3 h 124"/>
                <a:gd name="T30" fmla="*/ 4 w 32"/>
                <a:gd name="T31" fmla="*/ 4 h 124"/>
                <a:gd name="T32" fmla="*/ 0 w 32"/>
                <a:gd name="T33" fmla="*/ 6 h 124"/>
                <a:gd name="T34" fmla="*/ 0 w 32"/>
                <a:gd name="T35" fmla="*/ 124 h 124"/>
                <a:gd name="T36" fmla="*/ 1 w 32"/>
                <a:gd name="T37" fmla="*/ 124 h 124"/>
                <a:gd name="T38" fmla="*/ 1 w 32"/>
                <a:gd name="T39" fmla="*/ 124 h 124"/>
                <a:gd name="T40" fmla="*/ 3 w 32"/>
                <a:gd name="T41" fmla="*/ 124 h 124"/>
                <a:gd name="T42" fmla="*/ 4 w 32"/>
                <a:gd name="T43" fmla="*/ 124 h 124"/>
                <a:gd name="T44" fmla="*/ 5 w 32"/>
                <a:gd name="T45" fmla="*/ 123 h 124"/>
                <a:gd name="T46" fmla="*/ 7 w 32"/>
                <a:gd name="T47" fmla="*/ 123 h 124"/>
                <a:gd name="T48" fmla="*/ 8 w 32"/>
                <a:gd name="T49" fmla="*/ 123 h 124"/>
                <a:gd name="T50" fmla="*/ 11 w 32"/>
                <a:gd name="T51" fmla="*/ 122 h 124"/>
                <a:gd name="T52" fmla="*/ 13 w 32"/>
                <a:gd name="T53" fmla="*/ 122 h 124"/>
                <a:gd name="T54" fmla="*/ 15 w 32"/>
                <a:gd name="T55" fmla="*/ 121 h 124"/>
                <a:gd name="T56" fmla="*/ 18 w 32"/>
                <a:gd name="T57" fmla="*/ 120 h 124"/>
                <a:gd name="T58" fmla="*/ 21 w 32"/>
                <a:gd name="T59" fmla="*/ 118 h 124"/>
                <a:gd name="T60" fmla="*/ 24 w 32"/>
                <a:gd name="T61" fmla="*/ 117 h 124"/>
                <a:gd name="T62" fmla="*/ 26 w 32"/>
                <a:gd name="T63" fmla="*/ 116 h 124"/>
                <a:gd name="T64" fmla="*/ 29 w 32"/>
                <a:gd name="T65" fmla="*/ 114 h 124"/>
                <a:gd name="T66" fmla="*/ 32 w 32"/>
                <a:gd name="T67" fmla="*/ 113 h 124"/>
                <a:gd name="T68" fmla="*/ 32 w 32"/>
                <a:gd name="T69" fmla="*/ 4 h 1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"/>
                <a:gd name="T106" fmla="*/ 0 h 124"/>
                <a:gd name="T107" fmla="*/ 32 w 32"/>
                <a:gd name="T108" fmla="*/ 124 h 1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" h="124">
                  <a:moveTo>
                    <a:pt x="32" y="4"/>
                  </a:moveTo>
                  <a:lnTo>
                    <a:pt x="32" y="3"/>
                  </a:lnTo>
                  <a:lnTo>
                    <a:pt x="31" y="3"/>
                  </a:lnTo>
                  <a:lnTo>
                    <a:pt x="29" y="3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24"/>
                  </a:lnTo>
                  <a:lnTo>
                    <a:pt x="1" y="124"/>
                  </a:lnTo>
                  <a:lnTo>
                    <a:pt x="3" y="124"/>
                  </a:lnTo>
                  <a:lnTo>
                    <a:pt x="4" y="124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8" y="123"/>
                  </a:lnTo>
                  <a:lnTo>
                    <a:pt x="11" y="122"/>
                  </a:lnTo>
                  <a:lnTo>
                    <a:pt x="13" y="122"/>
                  </a:lnTo>
                  <a:lnTo>
                    <a:pt x="15" y="121"/>
                  </a:lnTo>
                  <a:lnTo>
                    <a:pt x="18" y="120"/>
                  </a:lnTo>
                  <a:lnTo>
                    <a:pt x="21" y="118"/>
                  </a:lnTo>
                  <a:lnTo>
                    <a:pt x="24" y="117"/>
                  </a:lnTo>
                  <a:lnTo>
                    <a:pt x="26" y="116"/>
                  </a:lnTo>
                  <a:lnTo>
                    <a:pt x="29" y="114"/>
                  </a:lnTo>
                  <a:lnTo>
                    <a:pt x="32" y="113"/>
                  </a:lnTo>
                  <a:lnTo>
                    <a:pt x="32" y="4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20" name="Freeform 141"/>
            <p:cNvSpPr>
              <a:spLocks/>
            </p:cNvSpPr>
            <p:nvPr/>
          </p:nvSpPr>
          <p:spPr bwMode="auto">
            <a:xfrm>
              <a:off x="1135" y="1067"/>
              <a:ext cx="27" cy="104"/>
            </a:xfrm>
            <a:custGeom>
              <a:avLst/>
              <a:gdLst>
                <a:gd name="T0" fmla="*/ 27 w 27"/>
                <a:gd name="T1" fmla="*/ 2 h 104"/>
                <a:gd name="T2" fmla="*/ 27 w 27"/>
                <a:gd name="T3" fmla="*/ 2 h 104"/>
                <a:gd name="T4" fmla="*/ 26 w 27"/>
                <a:gd name="T5" fmla="*/ 2 h 104"/>
                <a:gd name="T6" fmla="*/ 26 w 27"/>
                <a:gd name="T7" fmla="*/ 2 h 104"/>
                <a:gd name="T8" fmla="*/ 25 w 27"/>
                <a:gd name="T9" fmla="*/ 1 h 104"/>
                <a:gd name="T10" fmla="*/ 24 w 27"/>
                <a:gd name="T11" fmla="*/ 1 h 104"/>
                <a:gd name="T12" fmla="*/ 23 w 27"/>
                <a:gd name="T13" fmla="*/ 0 h 104"/>
                <a:gd name="T14" fmla="*/ 20 w 27"/>
                <a:gd name="T15" fmla="*/ 0 h 104"/>
                <a:gd name="T16" fmla="*/ 19 w 27"/>
                <a:gd name="T17" fmla="*/ 0 h 104"/>
                <a:gd name="T18" fmla="*/ 17 w 27"/>
                <a:gd name="T19" fmla="*/ 0 h 104"/>
                <a:gd name="T20" fmla="*/ 14 w 27"/>
                <a:gd name="T21" fmla="*/ 0 h 104"/>
                <a:gd name="T22" fmla="*/ 12 w 27"/>
                <a:gd name="T23" fmla="*/ 0 h 104"/>
                <a:gd name="T24" fmla="*/ 10 w 27"/>
                <a:gd name="T25" fmla="*/ 0 h 104"/>
                <a:gd name="T26" fmla="*/ 9 w 27"/>
                <a:gd name="T27" fmla="*/ 1 h 104"/>
                <a:gd name="T28" fmla="*/ 5 w 27"/>
                <a:gd name="T29" fmla="*/ 2 h 104"/>
                <a:gd name="T30" fmla="*/ 3 w 27"/>
                <a:gd name="T31" fmla="*/ 3 h 104"/>
                <a:gd name="T32" fmla="*/ 0 w 27"/>
                <a:gd name="T33" fmla="*/ 4 h 104"/>
                <a:gd name="T34" fmla="*/ 0 w 27"/>
                <a:gd name="T35" fmla="*/ 104 h 104"/>
                <a:gd name="T36" fmla="*/ 0 w 27"/>
                <a:gd name="T37" fmla="*/ 104 h 104"/>
                <a:gd name="T38" fmla="*/ 2 w 27"/>
                <a:gd name="T39" fmla="*/ 104 h 104"/>
                <a:gd name="T40" fmla="*/ 2 w 27"/>
                <a:gd name="T41" fmla="*/ 104 h 104"/>
                <a:gd name="T42" fmla="*/ 3 w 27"/>
                <a:gd name="T43" fmla="*/ 104 h 104"/>
                <a:gd name="T44" fmla="*/ 4 w 27"/>
                <a:gd name="T45" fmla="*/ 104 h 104"/>
                <a:gd name="T46" fmla="*/ 6 w 27"/>
                <a:gd name="T47" fmla="*/ 104 h 104"/>
                <a:gd name="T48" fmla="*/ 7 w 27"/>
                <a:gd name="T49" fmla="*/ 102 h 104"/>
                <a:gd name="T50" fmla="*/ 10 w 27"/>
                <a:gd name="T51" fmla="*/ 102 h 104"/>
                <a:gd name="T52" fmla="*/ 11 w 27"/>
                <a:gd name="T53" fmla="*/ 101 h 104"/>
                <a:gd name="T54" fmla="*/ 13 w 27"/>
                <a:gd name="T55" fmla="*/ 101 h 104"/>
                <a:gd name="T56" fmla="*/ 16 w 27"/>
                <a:gd name="T57" fmla="*/ 100 h 104"/>
                <a:gd name="T58" fmla="*/ 18 w 27"/>
                <a:gd name="T59" fmla="*/ 99 h 104"/>
                <a:gd name="T60" fmla="*/ 20 w 27"/>
                <a:gd name="T61" fmla="*/ 98 h 104"/>
                <a:gd name="T62" fmla="*/ 23 w 27"/>
                <a:gd name="T63" fmla="*/ 97 h 104"/>
                <a:gd name="T64" fmla="*/ 25 w 27"/>
                <a:gd name="T65" fmla="*/ 95 h 104"/>
                <a:gd name="T66" fmla="*/ 27 w 27"/>
                <a:gd name="T67" fmla="*/ 93 h 104"/>
                <a:gd name="T68" fmla="*/ 27 w 27"/>
                <a:gd name="T69" fmla="*/ 2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104"/>
                <a:gd name="T107" fmla="*/ 27 w 27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3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2"/>
                  </a:lnTo>
                  <a:lnTo>
                    <a:pt x="10" y="102"/>
                  </a:lnTo>
                  <a:lnTo>
                    <a:pt x="11" y="101"/>
                  </a:lnTo>
                  <a:lnTo>
                    <a:pt x="13" y="101"/>
                  </a:lnTo>
                  <a:lnTo>
                    <a:pt x="16" y="100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7"/>
                  </a:lnTo>
                  <a:lnTo>
                    <a:pt x="25" y="95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21" name="Freeform 142"/>
            <p:cNvSpPr>
              <a:spLocks/>
            </p:cNvSpPr>
            <p:nvPr/>
          </p:nvSpPr>
          <p:spPr bwMode="auto">
            <a:xfrm>
              <a:off x="1137" y="1068"/>
              <a:ext cx="22" cy="84"/>
            </a:xfrm>
            <a:custGeom>
              <a:avLst/>
              <a:gdLst>
                <a:gd name="T0" fmla="*/ 22 w 22"/>
                <a:gd name="T1" fmla="*/ 2 h 84"/>
                <a:gd name="T2" fmla="*/ 22 w 22"/>
                <a:gd name="T3" fmla="*/ 2 h 84"/>
                <a:gd name="T4" fmla="*/ 21 w 22"/>
                <a:gd name="T5" fmla="*/ 1 h 84"/>
                <a:gd name="T6" fmla="*/ 21 w 22"/>
                <a:gd name="T7" fmla="*/ 1 h 84"/>
                <a:gd name="T8" fmla="*/ 19 w 22"/>
                <a:gd name="T9" fmla="*/ 1 h 84"/>
                <a:gd name="T10" fmla="*/ 18 w 22"/>
                <a:gd name="T11" fmla="*/ 1 h 84"/>
                <a:gd name="T12" fmla="*/ 17 w 22"/>
                <a:gd name="T13" fmla="*/ 0 h 84"/>
                <a:gd name="T14" fmla="*/ 16 w 22"/>
                <a:gd name="T15" fmla="*/ 0 h 84"/>
                <a:gd name="T16" fmla="*/ 15 w 22"/>
                <a:gd name="T17" fmla="*/ 0 h 84"/>
                <a:gd name="T18" fmla="*/ 14 w 22"/>
                <a:gd name="T19" fmla="*/ 0 h 84"/>
                <a:gd name="T20" fmla="*/ 11 w 22"/>
                <a:gd name="T21" fmla="*/ 0 h 84"/>
                <a:gd name="T22" fmla="*/ 9 w 22"/>
                <a:gd name="T23" fmla="*/ 0 h 84"/>
                <a:gd name="T24" fmla="*/ 8 w 22"/>
                <a:gd name="T25" fmla="*/ 0 h 84"/>
                <a:gd name="T26" fmla="*/ 5 w 22"/>
                <a:gd name="T27" fmla="*/ 1 h 84"/>
                <a:gd name="T28" fmla="*/ 3 w 22"/>
                <a:gd name="T29" fmla="*/ 1 h 84"/>
                <a:gd name="T30" fmla="*/ 2 w 22"/>
                <a:gd name="T31" fmla="*/ 2 h 84"/>
                <a:gd name="T32" fmla="*/ 0 w 22"/>
                <a:gd name="T33" fmla="*/ 3 h 84"/>
                <a:gd name="T34" fmla="*/ 0 w 22"/>
                <a:gd name="T35" fmla="*/ 84 h 84"/>
                <a:gd name="T36" fmla="*/ 0 w 22"/>
                <a:gd name="T37" fmla="*/ 84 h 84"/>
                <a:gd name="T38" fmla="*/ 0 w 22"/>
                <a:gd name="T39" fmla="*/ 84 h 84"/>
                <a:gd name="T40" fmla="*/ 1 w 22"/>
                <a:gd name="T41" fmla="*/ 84 h 84"/>
                <a:gd name="T42" fmla="*/ 2 w 22"/>
                <a:gd name="T43" fmla="*/ 84 h 84"/>
                <a:gd name="T44" fmla="*/ 3 w 22"/>
                <a:gd name="T45" fmla="*/ 84 h 84"/>
                <a:gd name="T46" fmla="*/ 4 w 22"/>
                <a:gd name="T47" fmla="*/ 84 h 84"/>
                <a:gd name="T48" fmla="*/ 5 w 22"/>
                <a:gd name="T49" fmla="*/ 84 h 84"/>
                <a:gd name="T50" fmla="*/ 7 w 22"/>
                <a:gd name="T51" fmla="*/ 83 h 84"/>
                <a:gd name="T52" fmla="*/ 9 w 22"/>
                <a:gd name="T53" fmla="*/ 83 h 84"/>
                <a:gd name="T54" fmla="*/ 10 w 22"/>
                <a:gd name="T55" fmla="*/ 82 h 84"/>
                <a:gd name="T56" fmla="*/ 12 w 22"/>
                <a:gd name="T57" fmla="*/ 82 h 84"/>
                <a:gd name="T58" fmla="*/ 14 w 22"/>
                <a:gd name="T59" fmla="*/ 80 h 84"/>
                <a:gd name="T60" fmla="*/ 16 w 22"/>
                <a:gd name="T61" fmla="*/ 79 h 84"/>
                <a:gd name="T62" fmla="*/ 18 w 22"/>
                <a:gd name="T63" fmla="*/ 78 h 84"/>
                <a:gd name="T64" fmla="*/ 19 w 22"/>
                <a:gd name="T65" fmla="*/ 77 h 84"/>
                <a:gd name="T66" fmla="*/ 22 w 22"/>
                <a:gd name="T67" fmla="*/ 76 h 84"/>
                <a:gd name="T68" fmla="*/ 22 w 22"/>
                <a:gd name="T69" fmla="*/ 2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84"/>
                <a:gd name="T107" fmla="*/ 22 w 22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84">
                  <a:moveTo>
                    <a:pt x="22" y="2"/>
                  </a:moveTo>
                  <a:lnTo>
                    <a:pt x="22" y="2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7" y="83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2" y="82"/>
                  </a:lnTo>
                  <a:lnTo>
                    <a:pt x="14" y="80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2"/>
                  </a:lnTo>
                  <a:close/>
                </a:path>
              </a:pathLst>
            </a:custGeom>
            <a:solidFill>
              <a:srgbClr val="A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22" name="Freeform 143"/>
            <p:cNvSpPr>
              <a:spLocks/>
            </p:cNvSpPr>
            <p:nvPr/>
          </p:nvSpPr>
          <p:spPr bwMode="auto">
            <a:xfrm>
              <a:off x="1138" y="1069"/>
              <a:ext cx="17" cy="65"/>
            </a:xfrm>
            <a:custGeom>
              <a:avLst/>
              <a:gdLst>
                <a:gd name="T0" fmla="*/ 17 w 17"/>
                <a:gd name="T1" fmla="*/ 1 h 65"/>
                <a:gd name="T2" fmla="*/ 17 w 17"/>
                <a:gd name="T3" fmla="*/ 1 h 65"/>
                <a:gd name="T4" fmla="*/ 16 w 17"/>
                <a:gd name="T5" fmla="*/ 1 h 65"/>
                <a:gd name="T6" fmla="*/ 14 w 17"/>
                <a:gd name="T7" fmla="*/ 0 h 65"/>
                <a:gd name="T8" fmla="*/ 11 w 17"/>
                <a:gd name="T9" fmla="*/ 0 h 65"/>
                <a:gd name="T10" fmla="*/ 9 w 17"/>
                <a:gd name="T11" fmla="*/ 0 h 65"/>
                <a:gd name="T12" fmla="*/ 6 w 17"/>
                <a:gd name="T13" fmla="*/ 0 h 65"/>
                <a:gd name="T14" fmla="*/ 2 w 17"/>
                <a:gd name="T15" fmla="*/ 1 h 65"/>
                <a:gd name="T16" fmla="*/ 0 w 17"/>
                <a:gd name="T17" fmla="*/ 2 h 65"/>
                <a:gd name="T18" fmla="*/ 0 w 17"/>
                <a:gd name="T19" fmla="*/ 65 h 65"/>
                <a:gd name="T20" fmla="*/ 0 w 17"/>
                <a:gd name="T21" fmla="*/ 65 h 65"/>
                <a:gd name="T22" fmla="*/ 1 w 17"/>
                <a:gd name="T23" fmla="*/ 65 h 65"/>
                <a:gd name="T24" fmla="*/ 3 w 17"/>
                <a:gd name="T25" fmla="*/ 64 h 65"/>
                <a:gd name="T26" fmla="*/ 6 w 17"/>
                <a:gd name="T27" fmla="*/ 64 h 65"/>
                <a:gd name="T28" fmla="*/ 8 w 17"/>
                <a:gd name="T29" fmla="*/ 63 h 65"/>
                <a:gd name="T30" fmla="*/ 11 w 17"/>
                <a:gd name="T31" fmla="*/ 62 h 65"/>
                <a:gd name="T32" fmla="*/ 14 w 17"/>
                <a:gd name="T33" fmla="*/ 61 h 65"/>
                <a:gd name="T34" fmla="*/ 17 w 17"/>
                <a:gd name="T35" fmla="*/ 58 h 65"/>
                <a:gd name="T36" fmla="*/ 17 w 17"/>
                <a:gd name="T37" fmla="*/ 1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"/>
                <a:gd name="T58" fmla="*/ 0 h 65"/>
                <a:gd name="T59" fmla="*/ 17 w 17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" h="65">
                  <a:moveTo>
                    <a:pt x="17" y="1"/>
                  </a:moveTo>
                  <a:lnTo>
                    <a:pt x="17" y="1"/>
                  </a:lnTo>
                  <a:lnTo>
                    <a:pt x="16" y="1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4"/>
                  </a:lnTo>
                  <a:lnTo>
                    <a:pt x="6" y="64"/>
                  </a:lnTo>
                  <a:lnTo>
                    <a:pt x="8" y="63"/>
                  </a:lnTo>
                  <a:lnTo>
                    <a:pt x="11" y="62"/>
                  </a:lnTo>
                  <a:lnTo>
                    <a:pt x="14" y="61"/>
                  </a:lnTo>
                  <a:lnTo>
                    <a:pt x="17" y="58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BC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23" name="Freeform 144"/>
            <p:cNvSpPr>
              <a:spLocks/>
            </p:cNvSpPr>
            <p:nvPr/>
          </p:nvSpPr>
          <p:spPr bwMode="auto">
            <a:xfrm>
              <a:off x="1138" y="1070"/>
              <a:ext cx="14" cy="46"/>
            </a:xfrm>
            <a:custGeom>
              <a:avLst/>
              <a:gdLst>
                <a:gd name="T0" fmla="*/ 14 w 14"/>
                <a:gd name="T1" fmla="*/ 1 h 46"/>
                <a:gd name="T2" fmla="*/ 14 w 14"/>
                <a:gd name="T3" fmla="*/ 0 h 46"/>
                <a:gd name="T4" fmla="*/ 13 w 14"/>
                <a:gd name="T5" fmla="*/ 0 h 46"/>
                <a:gd name="T6" fmla="*/ 11 w 14"/>
                <a:gd name="T7" fmla="*/ 0 h 46"/>
                <a:gd name="T8" fmla="*/ 9 w 14"/>
                <a:gd name="T9" fmla="*/ 0 h 46"/>
                <a:gd name="T10" fmla="*/ 8 w 14"/>
                <a:gd name="T11" fmla="*/ 0 h 46"/>
                <a:gd name="T12" fmla="*/ 6 w 14"/>
                <a:gd name="T13" fmla="*/ 0 h 46"/>
                <a:gd name="T14" fmla="*/ 2 w 14"/>
                <a:gd name="T15" fmla="*/ 0 h 46"/>
                <a:gd name="T16" fmla="*/ 0 w 14"/>
                <a:gd name="T17" fmla="*/ 2 h 46"/>
                <a:gd name="T18" fmla="*/ 0 w 14"/>
                <a:gd name="T19" fmla="*/ 46 h 46"/>
                <a:gd name="T20" fmla="*/ 1 w 14"/>
                <a:gd name="T21" fmla="*/ 46 h 46"/>
                <a:gd name="T22" fmla="*/ 1 w 14"/>
                <a:gd name="T23" fmla="*/ 46 h 46"/>
                <a:gd name="T24" fmla="*/ 3 w 14"/>
                <a:gd name="T25" fmla="*/ 46 h 46"/>
                <a:gd name="T26" fmla="*/ 4 w 14"/>
                <a:gd name="T27" fmla="*/ 44 h 46"/>
                <a:gd name="T28" fmla="*/ 7 w 14"/>
                <a:gd name="T29" fmla="*/ 44 h 46"/>
                <a:gd name="T30" fmla="*/ 9 w 14"/>
                <a:gd name="T31" fmla="*/ 43 h 46"/>
                <a:gd name="T32" fmla="*/ 11 w 14"/>
                <a:gd name="T33" fmla="*/ 42 h 46"/>
                <a:gd name="T34" fmla="*/ 14 w 14"/>
                <a:gd name="T35" fmla="*/ 41 h 46"/>
                <a:gd name="T36" fmla="*/ 14 w 14"/>
                <a:gd name="T37" fmla="*/ 1 h 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6"/>
                <a:gd name="T59" fmla="*/ 14 w 14"/>
                <a:gd name="T60" fmla="*/ 46 h 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6">
                  <a:moveTo>
                    <a:pt x="14" y="1"/>
                  </a:move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6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4" y="44"/>
                  </a:lnTo>
                  <a:lnTo>
                    <a:pt x="7" y="44"/>
                  </a:lnTo>
                  <a:lnTo>
                    <a:pt x="9" y="43"/>
                  </a:lnTo>
                  <a:lnTo>
                    <a:pt x="11" y="42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24" name="Freeform 145"/>
            <p:cNvSpPr>
              <a:spLocks/>
            </p:cNvSpPr>
            <p:nvPr/>
          </p:nvSpPr>
          <p:spPr bwMode="auto">
            <a:xfrm>
              <a:off x="1139" y="1070"/>
              <a:ext cx="9" cy="27"/>
            </a:xfrm>
            <a:custGeom>
              <a:avLst/>
              <a:gdLst>
                <a:gd name="T0" fmla="*/ 9 w 9"/>
                <a:gd name="T1" fmla="*/ 1 h 27"/>
                <a:gd name="T2" fmla="*/ 9 w 9"/>
                <a:gd name="T3" fmla="*/ 1 h 27"/>
                <a:gd name="T4" fmla="*/ 8 w 9"/>
                <a:gd name="T5" fmla="*/ 1 h 27"/>
                <a:gd name="T6" fmla="*/ 7 w 9"/>
                <a:gd name="T7" fmla="*/ 1 h 27"/>
                <a:gd name="T8" fmla="*/ 6 w 9"/>
                <a:gd name="T9" fmla="*/ 0 h 27"/>
                <a:gd name="T10" fmla="*/ 5 w 9"/>
                <a:gd name="T11" fmla="*/ 0 h 27"/>
                <a:gd name="T12" fmla="*/ 3 w 9"/>
                <a:gd name="T13" fmla="*/ 1 h 27"/>
                <a:gd name="T14" fmla="*/ 1 w 9"/>
                <a:gd name="T15" fmla="*/ 1 h 27"/>
                <a:gd name="T16" fmla="*/ 0 w 9"/>
                <a:gd name="T17" fmla="*/ 2 h 27"/>
                <a:gd name="T18" fmla="*/ 0 w 9"/>
                <a:gd name="T19" fmla="*/ 27 h 27"/>
                <a:gd name="T20" fmla="*/ 0 w 9"/>
                <a:gd name="T21" fmla="*/ 27 h 27"/>
                <a:gd name="T22" fmla="*/ 1 w 9"/>
                <a:gd name="T23" fmla="*/ 27 h 27"/>
                <a:gd name="T24" fmla="*/ 2 w 9"/>
                <a:gd name="T25" fmla="*/ 27 h 27"/>
                <a:gd name="T26" fmla="*/ 3 w 9"/>
                <a:gd name="T27" fmla="*/ 27 h 27"/>
                <a:gd name="T28" fmla="*/ 5 w 9"/>
                <a:gd name="T29" fmla="*/ 27 h 27"/>
                <a:gd name="T30" fmla="*/ 6 w 9"/>
                <a:gd name="T31" fmla="*/ 26 h 27"/>
                <a:gd name="T32" fmla="*/ 8 w 9"/>
                <a:gd name="T33" fmla="*/ 25 h 27"/>
                <a:gd name="T34" fmla="*/ 9 w 9"/>
                <a:gd name="T35" fmla="*/ 23 h 27"/>
                <a:gd name="T36" fmla="*/ 9 w 9"/>
                <a:gd name="T37" fmla="*/ 1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27"/>
                <a:gd name="T59" fmla="*/ 9 w 9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7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25" name="Freeform 146"/>
            <p:cNvSpPr>
              <a:spLocks/>
            </p:cNvSpPr>
            <p:nvPr/>
          </p:nvSpPr>
          <p:spPr bwMode="auto">
            <a:xfrm>
              <a:off x="1250" y="1147"/>
              <a:ext cx="14" cy="14"/>
            </a:xfrm>
            <a:custGeom>
              <a:avLst/>
              <a:gdLst>
                <a:gd name="T0" fmla="*/ 7 w 14"/>
                <a:gd name="T1" fmla="*/ 14 h 14"/>
                <a:gd name="T2" fmla="*/ 8 w 14"/>
                <a:gd name="T3" fmla="*/ 14 h 14"/>
                <a:gd name="T4" fmla="*/ 9 w 14"/>
                <a:gd name="T5" fmla="*/ 13 h 14"/>
                <a:gd name="T6" fmla="*/ 10 w 14"/>
                <a:gd name="T7" fmla="*/ 13 h 14"/>
                <a:gd name="T8" fmla="*/ 11 w 14"/>
                <a:gd name="T9" fmla="*/ 12 h 14"/>
                <a:gd name="T10" fmla="*/ 13 w 14"/>
                <a:gd name="T11" fmla="*/ 11 h 14"/>
                <a:gd name="T12" fmla="*/ 13 w 14"/>
                <a:gd name="T13" fmla="*/ 10 h 14"/>
                <a:gd name="T14" fmla="*/ 14 w 14"/>
                <a:gd name="T15" fmla="*/ 8 h 14"/>
                <a:gd name="T16" fmla="*/ 14 w 14"/>
                <a:gd name="T17" fmla="*/ 7 h 14"/>
                <a:gd name="T18" fmla="*/ 14 w 14"/>
                <a:gd name="T19" fmla="*/ 6 h 14"/>
                <a:gd name="T20" fmla="*/ 13 w 14"/>
                <a:gd name="T21" fmla="*/ 5 h 14"/>
                <a:gd name="T22" fmla="*/ 13 w 14"/>
                <a:gd name="T23" fmla="*/ 4 h 14"/>
                <a:gd name="T24" fmla="*/ 11 w 14"/>
                <a:gd name="T25" fmla="*/ 3 h 14"/>
                <a:gd name="T26" fmla="*/ 10 w 14"/>
                <a:gd name="T27" fmla="*/ 1 h 14"/>
                <a:gd name="T28" fmla="*/ 9 w 14"/>
                <a:gd name="T29" fmla="*/ 0 h 14"/>
                <a:gd name="T30" fmla="*/ 8 w 14"/>
                <a:gd name="T31" fmla="*/ 0 h 14"/>
                <a:gd name="T32" fmla="*/ 7 w 14"/>
                <a:gd name="T33" fmla="*/ 0 h 14"/>
                <a:gd name="T34" fmla="*/ 6 w 14"/>
                <a:gd name="T35" fmla="*/ 0 h 14"/>
                <a:gd name="T36" fmla="*/ 4 w 14"/>
                <a:gd name="T37" fmla="*/ 0 h 14"/>
                <a:gd name="T38" fmla="*/ 3 w 14"/>
                <a:gd name="T39" fmla="*/ 1 h 14"/>
                <a:gd name="T40" fmla="*/ 2 w 14"/>
                <a:gd name="T41" fmla="*/ 3 h 14"/>
                <a:gd name="T42" fmla="*/ 1 w 14"/>
                <a:gd name="T43" fmla="*/ 4 h 14"/>
                <a:gd name="T44" fmla="*/ 1 w 14"/>
                <a:gd name="T45" fmla="*/ 5 h 14"/>
                <a:gd name="T46" fmla="*/ 0 w 14"/>
                <a:gd name="T47" fmla="*/ 6 h 14"/>
                <a:gd name="T48" fmla="*/ 0 w 14"/>
                <a:gd name="T49" fmla="*/ 7 h 14"/>
                <a:gd name="T50" fmla="*/ 0 w 14"/>
                <a:gd name="T51" fmla="*/ 8 h 14"/>
                <a:gd name="T52" fmla="*/ 1 w 14"/>
                <a:gd name="T53" fmla="*/ 10 h 14"/>
                <a:gd name="T54" fmla="*/ 1 w 14"/>
                <a:gd name="T55" fmla="*/ 11 h 14"/>
                <a:gd name="T56" fmla="*/ 2 w 14"/>
                <a:gd name="T57" fmla="*/ 12 h 14"/>
                <a:gd name="T58" fmla="*/ 3 w 14"/>
                <a:gd name="T59" fmla="*/ 13 h 14"/>
                <a:gd name="T60" fmla="*/ 4 w 14"/>
                <a:gd name="T61" fmla="*/ 13 h 14"/>
                <a:gd name="T62" fmla="*/ 6 w 14"/>
                <a:gd name="T63" fmla="*/ 14 h 14"/>
                <a:gd name="T64" fmla="*/ 7 w 14"/>
                <a:gd name="T65" fmla="*/ 14 h 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"/>
                <a:gd name="T100" fmla="*/ 0 h 14"/>
                <a:gd name="T101" fmla="*/ 14 w 14"/>
                <a:gd name="T102" fmla="*/ 14 h 1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" h="14">
                  <a:moveTo>
                    <a:pt x="7" y="14"/>
                  </a:moveTo>
                  <a:lnTo>
                    <a:pt x="8" y="14"/>
                  </a:lnTo>
                  <a:lnTo>
                    <a:pt x="9" y="13"/>
                  </a:lnTo>
                  <a:lnTo>
                    <a:pt x="10" y="13"/>
                  </a:lnTo>
                  <a:lnTo>
                    <a:pt x="11" y="12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6" y="1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26" name="Freeform 147"/>
            <p:cNvSpPr>
              <a:spLocks/>
            </p:cNvSpPr>
            <p:nvPr/>
          </p:nvSpPr>
          <p:spPr bwMode="auto">
            <a:xfrm>
              <a:off x="1209" y="1147"/>
              <a:ext cx="7" cy="7"/>
            </a:xfrm>
            <a:custGeom>
              <a:avLst/>
              <a:gdLst>
                <a:gd name="T0" fmla="*/ 3 w 7"/>
                <a:gd name="T1" fmla="*/ 7 h 7"/>
                <a:gd name="T2" fmla="*/ 5 w 7"/>
                <a:gd name="T3" fmla="*/ 7 h 7"/>
                <a:gd name="T4" fmla="*/ 6 w 7"/>
                <a:gd name="T5" fmla="*/ 6 h 7"/>
                <a:gd name="T6" fmla="*/ 6 w 7"/>
                <a:gd name="T7" fmla="*/ 5 h 7"/>
                <a:gd name="T8" fmla="*/ 7 w 7"/>
                <a:gd name="T9" fmla="*/ 4 h 7"/>
                <a:gd name="T10" fmla="*/ 6 w 7"/>
                <a:gd name="T11" fmla="*/ 3 h 7"/>
                <a:gd name="T12" fmla="*/ 6 w 7"/>
                <a:gd name="T13" fmla="*/ 1 h 7"/>
                <a:gd name="T14" fmla="*/ 5 w 7"/>
                <a:gd name="T15" fmla="*/ 0 h 7"/>
                <a:gd name="T16" fmla="*/ 3 w 7"/>
                <a:gd name="T17" fmla="*/ 0 h 7"/>
                <a:gd name="T18" fmla="*/ 2 w 7"/>
                <a:gd name="T19" fmla="*/ 0 h 7"/>
                <a:gd name="T20" fmla="*/ 1 w 7"/>
                <a:gd name="T21" fmla="*/ 1 h 7"/>
                <a:gd name="T22" fmla="*/ 0 w 7"/>
                <a:gd name="T23" fmla="*/ 3 h 7"/>
                <a:gd name="T24" fmla="*/ 0 w 7"/>
                <a:gd name="T25" fmla="*/ 4 h 7"/>
                <a:gd name="T26" fmla="*/ 0 w 7"/>
                <a:gd name="T27" fmla="*/ 5 h 7"/>
                <a:gd name="T28" fmla="*/ 1 w 7"/>
                <a:gd name="T29" fmla="*/ 6 h 7"/>
                <a:gd name="T30" fmla="*/ 2 w 7"/>
                <a:gd name="T31" fmla="*/ 7 h 7"/>
                <a:gd name="T32" fmla="*/ 3 w 7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7"/>
                <a:gd name="T53" fmla="*/ 7 w 7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7">
                  <a:moveTo>
                    <a:pt x="3" y="7"/>
                  </a:moveTo>
                  <a:lnTo>
                    <a:pt x="5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3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27" name="Freeform 148"/>
            <p:cNvSpPr>
              <a:spLocks/>
            </p:cNvSpPr>
            <p:nvPr/>
          </p:nvSpPr>
          <p:spPr bwMode="auto">
            <a:xfrm>
              <a:off x="1221" y="1147"/>
              <a:ext cx="5" cy="7"/>
            </a:xfrm>
            <a:custGeom>
              <a:avLst/>
              <a:gdLst>
                <a:gd name="T0" fmla="*/ 3 w 5"/>
                <a:gd name="T1" fmla="*/ 7 h 7"/>
                <a:gd name="T2" fmla="*/ 4 w 5"/>
                <a:gd name="T3" fmla="*/ 7 h 7"/>
                <a:gd name="T4" fmla="*/ 5 w 5"/>
                <a:gd name="T5" fmla="*/ 7 h 7"/>
                <a:gd name="T6" fmla="*/ 5 w 5"/>
                <a:gd name="T7" fmla="*/ 6 h 7"/>
                <a:gd name="T8" fmla="*/ 5 w 5"/>
                <a:gd name="T9" fmla="*/ 4 h 7"/>
                <a:gd name="T10" fmla="*/ 5 w 5"/>
                <a:gd name="T11" fmla="*/ 3 h 7"/>
                <a:gd name="T12" fmla="*/ 5 w 5"/>
                <a:gd name="T13" fmla="*/ 1 h 7"/>
                <a:gd name="T14" fmla="*/ 4 w 5"/>
                <a:gd name="T15" fmla="*/ 1 h 7"/>
                <a:gd name="T16" fmla="*/ 3 w 5"/>
                <a:gd name="T17" fmla="*/ 0 h 7"/>
                <a:gd name="T18" fmla="*/ 2 w 5"/>
                <a:gd name="T19" fmla="*/ 1 h 7"/>
                <a:gd name="T20" fmla="*/ 1 w 5"/>
                <a:gd name="T21" fmla="*/ 1 h 7"/>
                <a:gd name="T22" fmla="*/ 0 w 5"/>
                <a:gd name="T23" fmla="*/ 3 h 7"/>
                <a:gd name="T24" fmla="*/ 0 w 5"/>
                <a:gd name="T25" fmla="*/ 4 h 7"/>
                <a:gd name="T26" fmla="*/ 0 w 5"/>
                <a:gd name="T27" fmla="*/ 6 h 7"/>
                <a:gd name="T28" fmla="*/ 1 w 5"/>
                <a:gd name="T29" fmla="*/ 7 h 7"/>
                <a:gd name="T30" fmla="*/ 2 w 5"/>
                <a:gd name="T31" fmla="*/ 7 h 7"/>
                <a:gd name="T32" fmla="*/ 3 w 5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"/>
                <a:gd name="T52" fmla="*/ 0 h 7"/>
                <a:gd name="T53" fmla="*/ 5 w 5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28" name="Freeform 149"/>
            <p:cNvSpPr>
              <a:spLocks/>
            </p:cNvSpPr>
            <p:nvPr/>
          </p:nvSpPr>
          <p:spPr bwMode="auto">
            <a:xfrm>
              <a:off x="1175" y="1055"/>
              <a:ext cx="19" cy="92"/>
            </a:xfrm>
            <a:custGeom>
              <a:avLst/>
              <a:gdLst>
                <a:gd name="T0" fmla="*/ 6 w 19"/>
                <a:gd name="T1" fmla="*/ 1 h 92"/>
                <a:gd name="T2" fmla="*/ 6 w 19"/>
                <a:gd name="T3" fmla="*/ 3 h 92"/>
                <a:gd name="T4" fmla="*/ 4 w 19"/>
                <a:gd name="T5" fmla="*/ 8 h 92"/>
                <a:gd name="T6" fmla="*/ 2 w 19"/>
                <a:gd name="T7" fmla="*/ 16 h 92"/>
                <a:gd name="T8" fmla="*/ 1 w 19"/>
                <a:gd name="T9" fmla="*/ 28 h 92"/>
                <a:gd name="T10" fmla="*/ 0 w 19"/>
                <a:gd name="T11" fmla="*/ 41 h 92"/>
                <a:gd name="T12" fmla="*/ 0 w 19"/>
                <a:gd name="T13" fmla="*/ 57 h 92"/>
                <a:gd name="T14" fmla="*/ 1 w 19"/>
                <a:gd name="T15" fmla="*/ 73 h 92"/>
                <a:gd name="T16" fmla="*/ 5 w 19"/>
                <a:gd name="T17" fmla="*/ 92 h 92"/>
                <a:gd name="T18" fmla="*/ 19 w 19"/>
                <a:gd name="T19" fmla="*/ 92 h 92"/>
                <a:gd name="T20" fmla="*/ 18 w 19"/>
                <a:gd name="T21" fmla="*/ 89 h 92"/>
                <a:gd name="T22" fmla="*/ 16 w 19"/>
                <a:gd name="T23" fmla="*/ 82 h 92"/>
                <a:gd name="T24" fmla="*/ 15 w 19"/>
                <a:gd name="T25" fmla="*/ 70 h 92"/>
                <a:gd name="T26" fmla="*/ 14 w 19"/>
                <a:gd name="T27" fmla="*/ 57 h 92"/>
                <a:gd name="T28" fmla="*/ 13 w 19"/>
                <a:gd name="T29" fmla="*/ 42 h 92"/>
                <a:gd name="T30" fmla="*/ 13 w 19"/>
                <a:gd name="T31" fmla="*/ 27 h 92"/>
                <a:gd name="T32" fmla="*/ 15 w 19"/>
                <a:gd name="T33" fmla="*/ 13 h 92"/>
                <a:gd name="T34" fmla="*/ 19 w 19"/>
                <a:gd name="T35" fmla="*/ 1 h 92"/>
                <a:gd name="T36" fmla="*/ 19 w 19"/>
                <a:gd name="T37" fmla="*/ 1 h 92"/>
                <a:gd name="T38" fmla="*/ 19 w 19"/>
                <a:gd name="T39" fmla="*/ 0 h 92"/>
                <a:gd name="T40" fmla="*/ 19 w 19"/>
                <a:gd name="T41" fmla="*/ 0 h 92"/>
                <a:gd name="T42" fmla="*/ 18 w 19"/>
                <a:gd name="T43" fmla="*/ 0 h 92"/>
                <a:gd name="T44" fmla="*/ 16 w 19"/>
                <a:gd name="T45" fmla="*/ 0 h 92"/>
                <a:gd name="T46" fmla="*/ 14 w 19"/>
                <a:gd name="T47" fmla="*/ 0 h 92"/>
                <a:gd name="T48" fmla="*/ 11 w 19"/>
                <a:gd name="T49" fmla="*/ 0 h 92"/>
                <a:gd name="T50" fmla="*/ 6 w 19"/>
                <a:gd name="T51" fmla="*/ 1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9"/>
                <a:gd name="T79" fmla="*/ 0 h 92"/>
                <a:gd name="T80" fmla="*/ 19 w 19"/>
                <a:gd name="T81" fmla="*/ 92 h 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9" h="92">
                  <a:moveTo>
                    <a:pt x="6" y="1"/>
                  </a:moveTo>
                  <a:lnTo>
                    <a:pt x="6" y="3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7"/>
                  </a:lnTo>
                  <a:lnTo>
                    <a:pt x="1" y="73"/>
                  </a:lnTo>
                  <a:lnTo>
                    <a:pt x="5" y="92"/>
                  </a:lnTo>
                  <a:lnTo>
                    <a:pt x="19" y="92"/>
                  </a:lnTo>
                  <a:lnTo>
                    <a:pt x="18" y="89"/>
                  </a:lnTo>
                  <a:lnTo>
                    <a:pt x="16" y="82"/>
                  </a:lnTo>
                  <a:lnTo>
                    <a:pt x="15" y="70"/>
                  </a:lnTo>
                  <a:lnTo>
                    <a:pt x="14" y="57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29" name="Freeform 150"/>
            <p:cNvSpPr>
              <a:spLocks/>
            </p:cNvSpPr>
            <p:nvPr/>
          </p:nvSpPr>
          <p:spPr bwMode="auto">
            <a:xfrm>
              <a:off x="1273" y="1043"/>
              <a:ext cx="27" cy="104"/>
            </a:xfrm>
            <a:custGeom>
              <a:avLst/>
              <a:gdLst>
                <a:gd name="T0" fmla="*/ 27 w 27"/>
                <a:gd name="T1" fmla="*/ 0 h 104"/>
                <a:gd name="T2" fmla="*/ 26 w 27"/>
                <a:gd name="T3" fmla="*/ 1 h 104"/>
                <a:gd name="T4" fmla="*/ 25 w 27"/>
                <a:gd name="T5" fmla="*/ 4 h 104"/>
                <a:gd name="T6" fmla="*/ 22 w 27"/>
                <a:gd name="T7" fmla="*/ 10 h 104"/>
                <a:gd name="T8" fmla="*/ 20 w 27"/>
                <a:gd name="T9" fmla="*/ 19 h 104"/>
                <a:gd name="T10" fmla="*/ 18 w 27"/>
                <a:gd name="T11" fmla="*/ 32 h 104"/>
                <a:gd name="T12" fmla="*/ 16 w 27"/>
                <a:gd name="T13" fmla="*/ 49 h 104"/>
                <a:gd name="T14" fmla="*/ 18 w 27"/>
                <a:gd name="T15" fmla="*/ 74 h 104"/>
                <a:gd name="T16" fmla="*/ 20 w 27"/>
                <a:gd name="T17" fmla="*/ 104 h 104"/>
                <a:gd name="T18" fmla="*/ 5 w 27"/>
                <a:gd name="T19" fmla="*/ 104 h 104"/>
                <a:gd name="T20" fmla="*/ 5 w 27"/>
                <a:gd name="T21" fmla="*/ 101 h 104"/>
                <a:gd name="T22" fmla="*/ 4 w 27"/>
                <a:gd name="T23" fmla="*/ 92 h 104"/>
                <a:gd name="T24" fmla="*/ 2 w 27"/>
                <a:gd name="T25" fmla="*/ 80 h 104"/>
                <a:gd name="T26" fmla="*/ 1 w 27"/>
                <a:gd name="T27" fmla="*/ 64 h 104"/>
                <a:gd name="T28" fmla="*/ 0 w 27"/>
                <a:gd name="T29" fmla="*/ 47 h 104"/>
                <a:gd name="T30" fmla="*/ 1 w 27"/>
                <a:gd name="T31" fmla="*/ 31 h 104"/>
                <a:gd name="T32" fmla="*/ 4 w 27"/>
                <a:gd name="T33" fmla="*/ 14 h 104"/>
                <a:gd name="T34" fmla="*/ 9 w 27"/>
                <a:gd name="T35" fmla="*/ 0 h 104"/>
                <a:gd name="T36" fmla="*/ 27 w 27"/>
                <a:gd name="T37" fmla="*/ 0 h 1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104"/>
                <a:gd name="T59" fmla="*/ 27 w 27"/>
                <a:gd name="T60" fmla="*/ 104 h 10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104">
                  <a:moveTo>
                    <a:pt x="27" y="0"/>
                  </a:moveTo>
                  <a:lnTo>
                    <a:pt x="26" y="1"/>
                  </a:lnTo>
                  <a:lnTo>
                    <a:pt x="25" y="4"/>
                  </a:lnTo>
                  <a:lnTo>
                    <a:pt x="22" y="10"/>
                  </a:lnTo>
                  <a:lnTo>
                    <a:pt x="20" y="19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4"/>
                  </a:lnTo>
                  <a:lnTo>
                    <a:pt x="20" y="104"/>
                  </a:lnTo>
                  <a:lnTo>
                    <a:pt x="5" y="104"/>
                  </a:lnTo>
                  <a:lnTo>
                    <a:pt x="5" y="101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30" name="Freeform 151"/>
            <p:cNvSpPr>
              <a:spLocks/>
            </p:cNvSpPr>
            <p:nvPr/>
          </p:nvSpPr>
          <p:spPr bwMode="auto">
            <a:xfrm>
              <a:off x="1175" y="1060"/>
              <a:ext cx="18" cy="81"/>
            </a:xfrm>
            <a:custGeom>
              <a:avLst/>
              <a:gdLst>
                <a:gd name="T0" fmla="*/ 6 w 18"/>
                <a:gd name="T1" fmla="*/ 2 h 81"/>
                <a:gd name="T2" fmla="*/ 6 w 18"/>
                <a:gd name="T3" fmla="*/ 3 h 81"/>
                <a:gd name="T4" fmla="*/ 5 w 18"/>
                <a:gd name="T5" fmla="*/ 8 h 81"/>
                <a:gd name="T6" fmla="*/ 2 w 18"/>
                <a:gd name="T7" fmla="*/ 15 h 81"/>
                <a:gd name="T8" fmla="*/ 1 w 18"/>
                <a:gd name="T9" fmla="*/ 25 h 81"/>
                <a:gd name="T10" fmla="*/ 0 w 18"/>
                <a:gd name="T11" fmla="*/ 37 h 81"/>
                <a:gd name="T12" fmla="*/ 1 w 18"/>
                <a:gd name="T13" fmla="*/ 50 h 81"/>
                <a:gd name="T14" fmla="*/ 2 w 18"/>
                <a:gd name="T15" fmla="*/ 65 h 81"/>
                <a:gd name="T16" fmla="*/ 5 w 18"/>
                <a:gd name="T17" fmla="*/ 81 h 81"/>
                <a:gd name="T18" fmla="*/ 16 w 18"/>
                <a:gd name="T19" fmla="*/ 80 h 81"/>
                <a:gd name="T20" fmla="*/ 16 w 18"/>
                <a:gd name="T21" fmla="*/ 78 h 81"/>
                <a:gd name="T22" fmla="*/ 15 w 18"/>
                <a:gd name="T23" fmla="*/ 72 h 81"/>
                <a:gd name="T24" fmla="*/ 14 w 18"/>
                <a:gd name="T25" fmla="*/ 61 h 81"/>
                <a:gd name="T26" fmla="*/ 13 w 18"/>
                <a:gd name="T27" fmla="*/ 50 h 81"/>
                <a:gd name="T28" fmla="*/ 12 w 18"/>
                <a:gd name="T29" fmla="*/ 37 h 81"/>
                <a:gd name="T30" fmla="*/ 12 w 18"/>
                <a:gd name="T31" fmla="*/ 24 h 81"/>
                <a:gd name="T32" fmla="*/ 14 w 18"/>
                <a:gd name="T33" fmla="*/ 11 h 81"/>
                <a:gd name="T34" fmla="*/ 18 w 18"/>
                <a:gd name="T35" fmla="*/ 1 h 81"/>
                <a:gd name="T36" fmla="*/ 18 w 18"/>
                <a:gd name="T37" fmla="*/ 1 h 81"/>
                <a:gd name="T38" fmla="*/ 18 w 18"/>
                <a:gd name="T39" fmla="*/ 1 h 81"/>
                <a:gd name="T40" fmla="*/ 18 w 18"/>
                <a:gd name="T41" fmla="*/ 1 h 81"/>
                <a:gd name="T42" fmla="*/ 16 w 18"/>
                <a:gd name="T43" fmla="*/ 0 h 81"/>
                <a:gd name="T44" fmla="*/ 15 w 18"/>
                <a:gd name="T45" fmla="*/ 0 h 81"/>
                <a:gd name="T46" fmla="*/ 13 w 18"/>
                <a:gd name="T47" fmla="*/ 1 h 81"/>
                <a:gd name="T48" fmla="*/ 9 w 18"/>
                <a:gd name="T49" fmla="*/ 1 h 81"/>
                <a:gd name="T50" fmla="*/ 6 w 18"/>
                <a:gd name="T51" fmla="*/ 2 h 8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81"/>
                <a:gd name="T80" fmla="*/ 18 w 18"/>
                <a:gd name="T81" fmla="*/ 81 h 8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81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5"/>
                  </a:lnTo>
                  <a:lnTo>
                    <a:pt x="0" y="37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1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2"/>
                  </a:lnTo>
                  <a:lnTo>
                    <a:pt x="14" y="61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31" name="Freeform 152"/>
            <p:cNvSpPr>
              <a:spLocks/>
            </p:cNvSpPr>
            <p:nvPr/>
          </p:nvSpPr>
          <p:spPr bwMode="auto">
            <a:xfrm>
              <a:off x="1176" y="1065"/>
              <a:ext cx="14" cy="69"/>
            </a:xfrm>
            <a:custGeom>
              <a:avLst/>
              <a:gdLst>
                <a:gd name="T0" fmla="*/ 5 w 14"/>
                <a:gd name="T1" fmla="*/ 2 h 69"/>
                <a:gd name="T2" fmla="*/ 5 w 14"/>
                <a:gd name="T3" fmla="*/ 3 h 69"/>
                <a:gd name="T4" fmla="*/ 4 w 14"/>
                <a:gd name="T5" fmla="*/ 7 h 69"/>
                <a:gd name="T6" fmla="*/ 3 w 14"/>
                <a:gd name="T7" fmla="*/ 13 h 69"/>
                <a:gd name="T8" fmla="*/ 1 w 14"/>
                <a:gd name="T9" fmla="*/ 21 h 69"/>
                <a:gd name="T10" fmla="*/ 0 w 14"/>
                <a:gd name="T11" fmla="*/ 32 h 69"/>
                <a:gd name="T12" fmla="*/ 0 w 14"/>
                <a:gd name="T13" fmla="*/ 44 h 69"/>
                <a:gd name="T14" fmla="*/ 1 w 14"/>
                <a:gd name="T15" fmla="*/ 56 h 69"/>
                <a:gd name="T16" fmla="*/ 4 w 14"/>
                <a:gd name="T17" fmla="*/ 69 h 69"/>
                <a:gd name="T18" fmla="*/ 14 w 14"/>
                <a:gd name="T19" fmla="*/ 69 h 69"/>
                <a:gd name="T20" fmla="*/ 13 w 14"/>
                <a:gd name="T21" fmla="*/ 67 h 69"/>
                <a:gd name="T22" fmla="*/ 13 w 14"/>
                <a:gd name="T23" fmla="*/ 61 h 69"/>
                <a:gd name="T24" fmla="*/ 12 w 14"/>
                <a:gd name="T25" fmla="*/ 53 h 69"/>
                <a:gd name="T26" fmla="*/ 11 w 14"/>
                <a:gd name="T27" fmla="*/ 44 h 69"/>
                <a:gd name="T28" fmla="*/ 10 w 14"/>
                <a:gd name="T29" fmla="*/ 32 h 69"/>
                <a:gd name="T30" fmla="*/ 10 w 14"/>
                <a:gd name="T31" fmla="*/ 20 h 69"/>
                <a:gd name="T32" fmla="*/ 12 w 14"/>
                <a:gd name="T33" fmla="*/ 10 h 69"/>
                <a:gd name="T34" fmla="*/ 14 w 14"/>
                <a:gd name="T35" fmla="*/ 2 h 69"/>
                <a:gd name="T36" fmla="*/ 14 w 14"/>
                <a:gd name="T37" fmla="*/ 2 h 69"/>
                <a:gd name="T38" fmla="*/ 14 w 14"/>
                <a:gd name="T39" fmla="*/ 2 h 69"/>
                <a:gd name="T40" fmla="*/ 14 w 14"/>
                <a:gd name="T41" fmla="*/ 0 h 69"/>
                <a:gd name="T42" fmla="*/ 14 w 14"/>
                <a:gd name="T43" fmla="*/ 0 h 69"/>
                <a:gd name="T44" fmla="*/ 13 w 14"/>
                <a:gd name="T45" fmla="*/ 0 h 69"/>
                <a:gd name="T46" fmla="*/ 11 w 14"/>
                <a:gd name="T47" fmla="*/ 0 h 69"/>
                <a:gd name="T48" fmla="*/ 8 w 14"/>
                <a:gd name="T49" fmla="*/ 2 h 69"/>
                <a:gd name="T50" fmla="*/ 5 w 14"/>
                <a:gd name="T51" fmla="*/ 2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"/>
                <a:gd name="T79" fmla="*/ 0 h 69"/>
                <a:gd name="T80" fmla="*/ 14 w 14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" h="69">
                  <a:moveTo>
                    <a:pt x="5" y="2"/>
                  </a:moveTo>
                  <a:lnTo>
                    <a:pt x="5" y="3"/>
                  </a:lnTo>
                  <a:lnTo>
                    <a:pt x="4" y="7"/>
                  </a:lnTo>
                  <a:lnTo>
                    <a:pt x="3" y="13"/>
                  </a:lnTo>
                  <a:lnTo>
                    <a:pt x="1" y="21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1" y="56"/>
                  </a:lnTo>
                  <a:lnTo>
                    <a:pt x="4" y="69"/>
                  </a:lnTo>
                  <a:lnTo>
                    <a:pt x="14" y="69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1" y="44"/>
                  </a:lnTo>
                  <a:lnTo>
                    <a:pt x="10" y="32"/>
                  </a:lnTo>
                  <a:lnTo>
                    <a:pt x="10" y="20"/>
                  </a:lnTo>
                  <a:lnTo>
                    <a:pt x="12" y="10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32" name="Freeform 153"/>
            <p:cNvSpPr>
              <a:spLocks/>
            </p:cNvSpPr>
            <p:nvPr/>
          </p:nvSpPr>
          <p:spPr bwMode="auto">
            <a:xfrm>
              <a:off x="1177" y="1071"/>
              <a:ext cx="12" cy="57"/>
            </a:xfrm>
            <a:custGeom>
              <a:avLst/>
              <a:gdLst>
                <a:gd name="T0" fmla="*/ 4 w 12"/>
                <a:gd name="T1" fmla="*/ 1 h 57"/>
                <a:gd name="T2" fmla="*/ 3 w 12"/>
                <a:gd name="T3" fmla="*/ 3 h 57"/>
                <a:gd name="T4" fmla="*/ 3 w 12"/>
                <a:gd name="T5" fmla="*/ 5 h 57"/>
                <a:gd name="T6" fmla="*/ 2 w 12"/>
                <a:gd name="T7" fmla="*/ 11 h 57"/>
                <a:gd name="T8" fmla="*/ 0 w 12"/>
                <a:gd name="T9" fmla="*/ 18 h 57"/>
                <a:gd name="T10" fmla="*/ 0 w 12"/>
                <a:gd name="T11" fmla="*/ 26 h 57"/>
                <a:gd name="T12" fmla="*/ 0 w 12"/>
                <a:gd name="T13" fmla="*/ 35 h 57"/>
                <a:gd name="T14" fmla="*/ 2 w 12"/>
                <a:gd name="T15" fmla="*/ 46 h 57"/>
                <a:gd name="T16" fmla="*/ 3 w 12"/>
                <a:gd name="T17" fmla="*/ 57 h 57"/>
                <a:gd name="T18" fmla="*/ 11 w 12"/>
                <a:gd name="T19" fmla="*/ 56 h 57"/>
                <a:gd name="T20" fmla="*/ 11 w 12"/>
                <a:gd name="T21" fmla="*/ 55 h 57"/>
                <a:gd name="T22" fmla="*/ 10 w 12"/>
                <a:gd name="T23" fmla="*/ 50 h 57"/>
                <a:gd name="T24" fmla="*/ 10 w 12"/>
                <a:gd name="T25" fmla="*/ 43 h 57"/>
                <a:gd name="T26" fmla="*/ 9 w 12"/>
                <a:gd name="T27" fmla="*/ 35 h 57"/>
                <a:gd name="T28" fmla="*/ 7 w 12"/>
                <a:gd name="T29" fmla="*/ 26 h 57"/>
                <a:gd name="T30" fmla="*/ 9 w 12"/>
                <a:gd name="T31" fmla="*/ 17 h 57"/>
                <a:gd name="T32" fmla="*/ 10 w 12"/>
                <a:gd name="T33" fmla="*/ 8 h 57"/>
                <a:gd name="T34" fmla="*/ 12 w 12"/>
                <a:gd name="T35" fmla="*/ 0 h 57"/>
                <a:gd name="T36" fmla="*/ 12 w 12"/>
                <a:gd name="T37" fmla="*/ 0 h 57"/>
                <a:gd name="T38" fmla="*/ 12 w 12"/>
                <a:gd name="T39" fmla="*/ 0 h 57"/>
                <a:gd name="T40" fmla="*/ 12 w 12"/>
                <a:gd name="T41" fmla="*/ 0 h 57"/>
                <a:gd name="T42" fmla="*/ 11 w 12"/>
                <a:gd name="T43" fmla="*/ 0 h 57"/>
                <a:gd name="T44" fmla="*/ 10 w 12"/>
                <a:gd name="T45" fmla="*/ 0 h 57"/>
                <a:gd name="T46" fmla="*/ 9 w 12"/>
                <a:gd name="T47" fmla="*/ 0 h 57"/>
                <a:gd name="T48" fmla="*/ 6 w 12"/>
                <a:gd name="T49" fmla="*/ 0 h 57"/>
                <a:gd name="T50" fmla="*/ 4 w 12"/>
                <a:gd name="T51" fmla="*/ 1 h 5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57"/>
                <a:gd name="T80" fmla="*/ 12 w 12"/>
                <a:gd name="T81" fmla="*/ 57 h 5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57">
                  <a:moveTo>
                    <a:pt x="4" y="1"/>
                  </a:moveTo>
                  <a:lnTo>
                    <a:pt x="3" y="3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7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0" y="43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8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33" name="Freeform 154"/>
            <p:cNvSpPr>
              <a:spLocks/>
            </p:cNvSpPr>
            <p:nvPr/>
          </p:nvSpPr>
          <p:spPr bwMode="auto">
            <a:xfrm>
              <a:off x="1177" y="1076"/>
              <a:ext cx="10" cy="45"/>
            </a:xfrm>
            <a:custGeom>
              <a:avLst/>
              <a:gdLst>
                <a:gd name="T0" fmla="*/ 4 w 10"/>
                <a:gd name="T1" fmla="*/ 1 h 45"/>
                <a:gd name="T2" fmla="*/ 3 w 10"/>
                <a:gd name="T3" fmla="*/ 2 h 45"/>
                <a:gd name="T4" fmla="*/ 3 w 10"/>
                <a:gd name="T5" fmla="*/ 5 h 45"/>
                <a:gd name="T6" fmla="*/ 2 w 10"/>
                <a:gd name="T7" fmla="*/ 9 h 45"/>
                <a:gd name="T8" fmla="*/ 2 w 10"/>
                <a:gd name="T9" fmla="*/ 14 h 45"/>
                <a:gd name="T10" fmla="*/ 0 w 10"/>
                <a:gd name="T11" fmla="*/ 21 h 45"/>
                <a:gd name="T12" fmla="*/ 0 w 10"/>
                <a:gd name="T13" fmla="*/ 28 h 45"/>
                <a:gd name="T14" fmla="*/ 2 w 10"/>
                <a:gd name="T15" fmla="*/ 37 h 45"/>
                <a:gd name="T16" fmla="*/ 3 w 10"/>
                <a:gd name="T17" fmla="*/ 45 h 45"/>
                <a:gd name="T18" fmla="*/ 10 w 10"/>
                <a:gd name="T19" fmla="*/ 45 h 45"/>
                <a:gd name="T20" fmla="*/ 10 w 10"/>
                <a:gd name="T21" fmla="*/ 44 h 45"/>
                <a:gd name="T22" fmla="*/ 9 w 10"/>
                <a:gd name="T23" fmla="*/ 41 h 45"/>
                <a:gd name="T24" fmla="*/ 7 w 10"/>
                <a:gd name="T25" fmla="*/ 35 h 45"/>
                <a:gd name="T26" fmla="*/ 7 w 10"/>
                <a:gd name="T27" fmla="*/ 28 h 45"/>
                <a:gd name="T28" fmla="*/ 6 w 10"/>
                <a:gd name="T29" fmla="*/ 21 h 45"/>
                <a:gd name="T30" fmla="*/ 7 w 10"/>
                <a:gd name="T31" fmla="*/ 14 h 45"/>
                <a:gd name="T32" fmla="*/ 7 w 10"/>
                <a:gd name="T33" fmla="*/ 7 h 45"/>
                <a:gd name="T34" fmla="*/ 10 w 10"/>
                <a:gd name="T35" fmla="*/ 1 h 45"/>
                <a:gd name="T36" fmla="*/ 10 w 10"/>
                <a:gd name="T37" fmla="*/ 1 h 45"/>
                <a:gd name="T38" fmla="*/ 10 w 10"/>
                <a:gd name="T39" fmla="*/ 1 h 45"/>
                <a:gd name="T40" fmla="*/ 10 w 10"/>
                <a:gd name="T41" fmla="*/ 1 h 45"/>
                <a:gd name="T42" fmla="*/ 10 w 10"/>
                <a:gd name="T43" fmla="*/ 0 h 45"/>
                <a:gd name="T44" fmla="*/ 9 w 10"/>
                <a:gd name="T45" fmla="*/ 0 h 45"/>
                <a:gd name="T46" fmla="*/ 7 w 10"/>
                <a:gd name="T47" fmla="*/ 1 h 45"/>
                <a:gd name="T48" fmla="*/ 6 w 10"/>
                <a:gd name="T49" fmla="*/ 1 h 45"/>
                <a:gd name="T50" fmla="*/ 4 w 10"/>
                <a:gd name="T51" fmla="*/ 1 h 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"/>
                <a:gd name="T79" fmla="*/ 0 h 45"/>
                <a:gd name="T80" fmla="*/ 10 w 10"/>
                <a:gd name="T81" fmla="*/ 45 h 4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" h="45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9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7"/>
                  </a:lnTo>
                  <a:lnTo>
                    <a:pt x="3" y="45"/>
                  </a:lnTo>
                  <a:lnTo>
                    <a:pt x="10" y="45"/>
                  </a:lnTo>
                  <a:lnTo>
                    <a:pt x="10" y="44"/>
                  </a:lnTo>
                  <a:lnTo>
                    <a:pt x="9" y="41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34" name="Freeform 155"/>
            <p:cNvSpPr>
              <a:spLocks/>
            </p:cNvSpPr>
            <p:nvPr/>
          </p:nvSpPr>
          <p:spPr bwMode="auto">
            <a:xfrm>
              <a:off x="1179" y="1082"/>
              <a:ext cx="7" cy="34"/>
            </a:xfrm>
            <a:custGeom>
              <a:avLst/>
              <a:gdLst>
                <a:gd name="T0" fmla="*/ 2 w 7"/>
                <a:gd name="T1" fmla="*/ 1 h 34"/>
                <a:gd name="T2" fmla="*/ 1 w 7"/>
                <a:gd name="T3" fmla="*/ 1 h 34"/>
                <a:gd name="T4" fmla="*/ 1 w 7"/>
                <a:gd name="T5" fmla="*/ 3 h 34"/>
                <a:gd name="T6" fmla="*/ 0 w 7"/>
                <a:gd name="T7" fmla="*/ 6 h 34"/>
                <a:gd name="T8" fmla="*/ 0 w 7"/>
                <a:gd name="T9" fmla="*/ 10 h 34"/>
                <a:gd name="T10" fmla="*/ 0 w 7"/>
                <a:gd name="T11" fmla="*/ 15 h 34"/>
                <a:gd name="T12" fmla="*/ 0 w 7"/>
                <a:gd name="T13" fmla="*/ 21 h 34"/>
                <a:gd name="T14" fmla="*/ 0 w 7"/>
                <a:gd name="T15" fmla="*/ 27 h 34"/>
                <a:gd name="T16" fmla="*/ 1 w 7"/>
                <a:gd name="T17" fmla="*/ 34 h 34"/>
                <a:gd name="T18" fmla="*/ 5 w 7"/>
                <a:gd name="T19" fmla="*/ 34 h 34"/>
                <a:gd name="T20" fmla="*/ 5 w 7"/>
                <a:gd name="T21" fmla="*/ 32 h 34"/>
                <a:gd name="T22" fmla="*/ 5 w 7"/>
                <a:gd name="T23" fmla="*/ 29 h 34"/>
                <a:gd name="T24" fmla="*/ 4 w 7"/>
                <a:gd name="T25" fmla="*/ 25 h 34"/>
                <a:gd name="T26" fmla="*/ 4 w 7"/>
                <a:gd name="T27" fmla="*/ 21 h 34"/>
                <a:gd name="T28" fmla="*/ 4 w 7"/>
                <a:gd name="T29" fmla="*/ 15 h 34"/>
                <a:gd name="T30" fmla="*/ 4 w 7"/>
                <a:gd name="T31" fmla="*/ 10 h 34"/>
                <a:gd name="T32" fmla="*/ 4 w 7"/>
                <a:gd name="T33" fmla="*/ 4 h 34"/>
                <a:gd name="T34" fmla="*/ 7 w 7"/>
                <a:gd name="T35" fmla="*/ 1 h 34"/>
                <a:gd name="T36" fmla="*/ 7 w 7"/>
                <a:gd name="T37" fmla="*/ 1 h 34"/>
                <a:gd name="T38" fmla="*/ 7 w 7"/>
                <a:gd name="T39" fmla="*/ 0 h 34"/>
                <a:gd name="T40" fmla="*/ 5 w 7"/>
                <a:gd name="T41" fmla="*/ 0 h 34"/>
                <a:gd name="T42" fmla="*/ 5 w 7"/>
                <a:gd name="T43" fmla="*/ 0 h 34"/>
                <a:gd name="T44" fmla="*/ 5 w 7"/>
                <a:gd name="T45" fmla="*/ 0 h 34"/>
                <a:gd name="T46" fmla="*/ 4 w 7"/>
                <a:gd name="T47" fmla="*/ 0 h 34"/>
                <a:gd name="T48" fmla="*/ 3 w 7"/>
                <a:gd name="T49" fmla="*/ 0 h 34"/>
                <a:gd name="T50" fmla="*/ 2 w 7"/>
                <a:gd name="T51" fmla="*/ 1 h 3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"/>
                <a:gd name="T79" fmla="*/ 0 h 34"/>
                <a:gd name="T80" fmla="*/ 7 w 7"/>
                <a:gd name="T81" fmla="*/ 34 h 3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" h="34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5" y="34"/>
                  </a:lnTo>
                  <a:lnTo>
                    <a:pt x="5" y="32"/>
                  </a:lnTo>
                  <a:lnTo>
                    <a:pt x="5" y="29"/>
                  </a:lnTo>
                  <a:lnTo>
                    <a:pt x="4" y="25"/>
                  </a:lnTo>
                  <a:lnTo>
                    <a:pt x="4" y="21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4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35" name="Freeform 156"/>
            <p:cNvSpPr>
              <a:spLocks/>
            </p:cNvSpPr>
            <p:nvPr/>
          </p:nvSpPr>
          <p:spPr bwMode="auto">
            <a:xfrm>
              <a:off x="1274" y="1049"/>
              <a:ext cx="24" cy="91"/>
            </a:xfrm>
            <a:custGeom>
              <a:avLst/>
              <a:gdLst>
                <a:gd name="T0" fmla="*/ 24 w 24"/>
                <a:gd name="T1" fmla="*/ 1 h 91"/>
                <a:gd name="T2" fmla="*/ 22 w 24"/>
                <a:gd name="T3" fmla="*/ 1 h 91"/>
                <a:gd name="T4" fmla="*/ 21 w 24"/>
                <a:gd name="T5" fmla="*/ 4 h 91"/>
                <a:gd name="T6" fmla="*/ 19 w 24"/>
                <a:gd name="T7" fmla="*/ 8 h 91"/>
                <a:gd name="T8" fmla="*/ 17 w 24"/>
                <a:gd name="T9" fmla="*/ 16 h 91"/>
                <a:gd name="T10" fmla="*/ 15 w 24"/>
                <a:gd name="T11" fmla="*/ 28 h 91"/>
                <a:gd name="T12" fmla="*/ 14 w 24"/>
                <a:gd name="T13" fmla="*/ 43 h 91"/>
                <a:gd name="T14" fmla="*/ 15 w 24"/>
                <a:gd name="T15" fmla="*/ 64 h 91"/>
                <a:gd name="T16" fmla="*/ 18 w 24"/>
                <a:gd name="T17" fmla="*/ 91 h 91"/>
                <a:gd name="T18" fmla="*/ 5 w 24"/>
                <a:gd name="T19" fmla="*/ 91 h 91"/>
                <a:gd name="T20" fmla="*/ 4 w 24"/>
                <a:gd name="T21" fmla="*/ 88 h 91"/>
                <a:gd name="T22" fmla="*/ 3 w 24"/>
                <a:gd name="T23" fmla="*/ 81 h 91"/>
                <a:gd name="T24" fmla="*/ 1 w 24"/>
                <a:gd name="T25" fmla="*/ 70 h 91"/>
                <a:gd name="T26" fmla="*/ 0 w 24"/>
                <a:gd name="T27" fmla="*/ 56 h 91"/>
                <a:gd name="T28" fmla="*/ 0 w 24"/>
                <a:gd name="T29" fmla="*/ 42 h 91"/>
                <a:gd name="T30" fmla="*/ 1 w 24"/>
                <a:gd name="T31" fmla="*/ 27 h 91"/>
                <a:gd name="T32" fmla="*/ 4 w 24"/>
                <a:gd name="T33" fmla="*/ 13 h 91"/>
                <a:gd name="T34" fmla="*/ 7 w 24"/>
                <a:gd name="T35" fmla="*/ 0 h 91"/>
                <a:gd name="T36" fmla="*/ 24 w 24"/>
                <a:gd name="T37" fmla="*/ 1 h 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91"/>
                <a:gd name="T59" fmla="*/ 24 w 24"/>
                <a:gd name="T60" fmla="*/ 91 h 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91">
                  <a:moveTo>
                    <a:pt x="24" y="1"/>
                  </a:moveTo>
                  <a:lnTo>
                    <a:pt x="22" y="1"/>
                  </a:lnTo>
                  <a:lnTo>
                    <a:pt x="21" y="4"/>
                  </a:lnTo>
                  <a:lnTo>
                    <a:pt x="19" y="8"/>
                  </a:lnTo>
                  <a:lnTo>
                    <a:pt x="17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1"/>
                  </a:lnTo>
                  <a:lnTo>
                    <a:pt x="5" y="91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36" name="Freeform 157"/>
            <p:cNvSpPr>
              <a:spLocks/>
            </p:cNvSpPr>
            <p:nvPr/>
          </p:nvSpPr>
          <p:spPr bwMode="auto">
            <a:xfrm>
              <a:off x="1275" y="1056"/>
              <a:ext cx="19" cy="77"/>
            </a:xfrm>
            <a:custGeom>
              <a:avLst/>
              <a:gdLst>
                <a:gd name="T0" fmla="*/ 19 w 19"/>
                <a:gd name="T1" fmla="*/ 0 h 77"/>
                <a:gd name="T2" fmla="*/ 19 w 19"/>
                <a:gd name="T3" fmla="*/ 1 h 77"/>
                <a:gd name="T4" fmla="*/ 18 w 19"/>
                <a:gd name="T5" fmla="*/ 2 h 77"/>
                <a:gd name="T6" fmla="*/ 17 w 19"/>
                <a:gd name="T7" fmla="*/ 7 h 77"/>
                <a:gd name="T8" fmla="*/ 14 w 19"/>
                <a:gd name="T9" fmla="*/ 13 h 77"/>
                <a:gd name="T10" fmla="*/ 13 w 19"/>
                <a:gd name="T11" fmla="*/ 23 h 77"/>
                <a:gd name="T12" fmla="*/ 12 w 19"/>
                <a:gd name="T13" fmla="*/ 36 h 77"/>
                <a:gd name="T14" fmla="*/ 13 w 19"/>
                <a:gd name="T15" fmla="*/ 54 h 77"/>
                <a:gd name="T16" fmla="*/ 14 w 19"/>
                <a:gd name="T17" fmla="*/ 77 h 77"/>
                <a:gd name="T18" fmla="*/ 4 w 19"/>
                <a:gd name="T19" fmla="*/ 77 h 77"/>
                <a:gd name="T20" fmla="*/ 4 w 19"/>
                <a:gd name="T21" fmla="*/ 75 h 77"/>
                <a:gd name="T22" fmla="*/ 3 w 19"/>
                <a:gd name="T23" fmla="*/ 69 h 77"/>
                <a:gd name="T24" fmla="*/ 2 w 19"/>
                <a:gd name="T25" fmla="*/ 60 h 77"/>
                <a:gd name="T26" fmla="*/ 0 w 19"/>
                <a:gd name="T27" fmla="*/ 48 h 77"/>
                <a:gd name="T28" fmla="*/ 0 w 19"/>
                <a:gd name="T29" fmla="*/ 35 h 77"/>
                <a:gd name="T30" fmla="*/ 0 w 19"/>
                <a:gd name="T31" fmla="*/ 22 h 77"/>
                <a:gd name="T32" fmla="*/ 3 w 19"/>
                <a:gd name="T33" fmla="*/ 11 h 77"/>
                <a:gd name="T34" fmla="*/ 6 w 19"/>
                <a:gd name="T35" fmla="*/ 0 h 77"/>
                <a:gd name="T36" fmla="*/ 19 w 19"/>
                <a:gd name="T37" fmla="*/ 0 h 7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77"/>
                <a:gd name="T59" fmla="*/ 19 w 19"/>
                <a:gd name="T60" fmla="*/ 77 h 7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77">
                  <a:moveTo>
                    <a:pt x="19" y="0"/>
                  </a:moveTo>
                  <a:lnTo>
                    <a:pt x="19" y="1"/>
                  </a:lnTo>
                  <a:lnTo>
                    <a:pt x="18" y="2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3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7"/>
                  </a:lnTo>
                  <a:lnTo>
                    <a:pt x="4" y="77"/>
                  </a:lnTo>
                  <a:lnTo>
                    <a:pt x="4" y="75"/>
                  </a:lnTo>
                  <a:lnTo>
                    <a:pt x="3" y="69"/>
                  </a:lnTo>
                  <a:lnTo>
                    <a:pt x="2" y="60"/>
                  </a:lnTo>
                  <a:lnTo>
                    <a:pt x="0" y="48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11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37" name="Freeform 158"/>
            <p:cNvSpPr>
              <a:spLocks/>
            </p:cNvSpPr>
            <p:nvPr/>
          </p:nvSpPr>
          <p:spPr bwMode="auto">
            <a:xfrm>
              <a:off x="1277" y="1062"/>
              <a:ext cx="15" cy="64"/>
            </a:xfrm>
            <a:custGeom>
              <a:avLst/>
              <a:gdLst>
                <a:gd name="T0" fmla="*/ 15 w 15"/>
                <a:gd name="T1" fmla="*/ 0 h 64"/>
                <a:gd name="T2" fmla="*/ 15 w 15"/>
                <a:gd name="T3" fmla="*/ 1 h 64"/>
                <a:gd name="T4" fmla="*/ 14 w 15"/>
                <a:gd name="T5" fmla="*/ 2 h 64"/>
                <a:gd name="T6" fmla="*/ 12 w 15"/>
                <a:gd name="T7" fmla="*/ 6 h 64"/>
                <a:gd name="T8" fmla="*/ 11 w 15"/>
                <a:gd name="T9" fmla="*/ 12 h 64"/>
                <a:gd name="T10" fmla="*/ 10 w 15"/>
                <a:gd name="T11" fmla="*/ 20 h 64"/>
                <a:gd name="T12" fmla="*/ 9 w 15"/>
                <a:gd name="T13" fmla="*/ 30 h 64"/>
                <a:gd name="T14" fmla="*/ 10 w 15"/>
                <a:gd name="T15" fmla="*/ 45 h 64"/>
                <a:gd name="T16" fmla="*/ 11 w 15"/>
                <a:gd name="T17" fmla="*/ 64 h 64"/>
                <a:gd name="T18" fmla="*/ 2 w 15"/>
                <a:gd name="T19" fmla="*/ 64 h 64"/>
                <a:gd name="T20" fmla="*/ 2 w 15"/>
                <a:gd name="T21" fmla="*/ 62 h 64"/>
                <a:gd name="T22" fmla="*/ 1 w 15"/>
                <a:gd name="T23" fmla="*/ 57 h 64"/>
                <a:gd name="T24" fmla="*/ 0 w 15"/>
                <a:gd name="T25" fmla="*/ 49 h 64"/>
                <a:gd name="T26" fmla="*/ 0 w 15"/>
                <a:gd name="T27" fmla="*/ 40 h 64"/>
                <a:gd name="T28" fmla="*/ 0 w 15"/>
                <a:gd name="T29" fmla="*/ 29 h 64"/>
                <a:gd name="T30" fmla="*/ 0 w 15"/>
                <a:gd name="T31" fmla="*/ 19 h 64"/>
                <a:gd name="T32" fmla="*/ 1 w 15"/>
                <a:gd name="T33" fmla="*/ 8 h 64"/>
                <a:gd name="T34" fmla="*/ 4 w 15"/>
                <a:gd name="T35" fmla="*/ 0 h 64"/>
                <a:gd name="T36" fmla="*/ 15 w 15"/>
                <a:gd name="T37" fmla="*/ 0 h 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4"/>
                <a:gd name="T59" fmla="*/ 15 w 15"/>
                <a:gd name="T60" fmla="*/ 64 h 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4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20"/>
                  </a:lnTo>
                  <a:lnTo>
                    <a:pt x="9" y="30"/>
                  </a:lnTo>
                  <a:lnTo>
                    <a:pt x="10" y="45"/>
                  </a:lnTo>
                  <a:lnTo>
                    <a:pt x="11" y="64"/>
                  </a:lnTo>
                  <a:lnTo>
                    <a:pt x="2" y="64"/>
                  </a:lnTo>
                  <a:lnTo>
                    <a:pt x="2" y="62"/>
                  </a:lnTo>
                  <a:lnTo>
                    <a:pt x="1" y="57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38" name="Freeform 159"/>
            <p:cNvSpPr>
              <a:spLocks/>
            </p:cNvSpPr>
            <p:nvPr/>
          </p:nvSpPr>
          <p:spPr bwMode="auto">
            <a:xfrm>
              <a:off x="1277" y="1068"/>
              <a:ext cx="12" cy="51"/>
            </a:xfrm>
            <a:custGeom>
              <a:avLst/>
              <a:gdLst>
                <a:gd name="T0" fmla="*/ 12 w 12"/>
                <a:gd name="T1" fmla="*/ 1 h 51"/>
                <a:gd name="T2" fmla="*/ 12 w 12"/>
                <a:gd name="T3" fmla="*/ 1 h 51"/>
                <a:gd name="T4" fmla="*/ 11 w 12"/>
                <a:gd name="T5" fmla="*/ 2 h 51"/>
                <a:gd name="T6" fmla="*/ 10 w 12"/>
                <a:gd name="T7" fmla="*/ 4 h 51"/>
                <a:gd name="T8" fmla="*/ 9 w 12"/>
                <a:gd name="T9" fmla="*/ 9 h 51"/>
                <a:gd name="T10" fmla="*/ 9 w 12"/>
                <a:gd name="T11" fmla="*/ 16 h 51"/>
                <a:gd name="T12" fmla="*/ 8 w 12"/>
                <a:gd name="T13" fmla="*/ 24 h 51"/>
                <a:gd name="T14" fmla="*/ 8 w 12"/>
                <a:gd name="T15" fmla="*/ 36 h 51"/>
                <a:gd name="T16" fmla="*/ 9 w 12"/>
                <a:gd name="T17" fmla="*/ 51 h 51"/>
                <a:gd name="T18" fmla="*/ 2 w 12"/>
                <a:gd name="T19" fmla="*/ 51 h 51"/>
                <a:gd name="T20" fmla="*/ 2 w 12"/>
                <a:gd name="T21" fmla="*/ 50 h 51"/>
                <a:gd name="T22" fmla="*/ 2 w 12"/>
                <a:gd name="T23" fmla="*/ 45 h 51"/>
                <a:gd name="T24" fmla="*/ 1 w 12"/>
                <a:gd name="T25" fmla="*/ 39 h 51"/>
                <a:gd name="T26" fmla="*/ 1 w 12"/>
                <a:gd name="T27" fmla="*/ 31 h 51"/>
                <a:gd name="T28" fmla="*/ 0 w 12"/>
                <a:gd name="T29" fmla="*/ 23 h 51"/>
                <a:gd name="T30" fmla="*/ 1 w 12"/>
                <a:gd name="T31" fmla="*/ 15 h 51"/>
                <a:gd name="T32" fmla="*/ 2 w 12"/>
                <a:gd name="T33" fmla="*/ 7 h 51"/>
                <a:gd name="T34" fmla="*/ 4 w 12"/>
                <a:gd name="T35" fmla="*/ 0 h 51"/>
                <a:gd name="T36" fmla="*/ 12 w 12"/>
                <a:gd name="T37" fmla="*/ 1 h 5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"/>
                <a:gd name="T58" fmla="*/ 0 h 51"/>
                <a:gd name="T59" fmla="*/ 12 w 12"/>
                <a:gd name="T60" fmla="*/ 51 h 5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" h="51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9" y="9"/>
                  </a:lnTo>
                  <a:lnTo>
                    <a:pt x="9" y="16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1"/>
                  </a:lnTo>
                  <a:lnTo>
                    <a:pt x="2" y="51"/>
                  </a:lnTo>
                  <a:lnTo>
                    <a:pt x="2" y="50"/>
                  </a:lnTo>
                  <a:lnTo>
                    <a:pt x="2" y="45"/>
                  </a:lnTo>
                  <a:lnTo>
                    <a:pt x="1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39" name="Freeform 160"/>
            <p:cNvSpPr>
              <a:spLocks/>
            </p:cNvSpPr>
            <p:nvPr/>
          </p:nvSpPr>
          <p:spPr bwMode="auto">
            <a:xfrm>
              <a:off x="1278" y="1075"/>
              <a:ext cx="9" cy="37"/>
            </a:xfrm>
            <a:custGeom>
              <a:avLst/>
              <a:gdLst>
                <a:gd name="T0" fmla="*/ 9 w 9"/>
                <a:gd name="T1" fmla="*/ 0 h 37"/>
                <a:gd name="T2" fmla="*/ 9 w 9"/>
                <a:gd name="T3" fmla="*/ 0 h 37"/>
                <a:gd name="T4" fmla="*/ 8 w 9"/>
                <a:gd name="T5" fmla="*/ 1 h 37"/>
                <a:gd name="T6" fmla="*/ 8 w 9"/>
                <a:gd name="T7" fmla="*/ 3 h 37"/>
                <a:gd name="T8" fmla="*/ 7 w 9"/>
                <a:gd name="T9" fmla="*/ 6 h 37"/>
                <a:gd name="T10" fmla="*/ 6 w 9"/>
                <a:gd name="T11" fmla="*/ 10 h 37"/>
                <a:gd name="T12" fmla="*/ 6 w 9"/>
                <a:gd name="T13" fmla="*/ 17 h 37"/>
                <a:gd name="T14" fmla="*/ 6 w 9"/>
                <a:gd name="T15" fmla="*/ 25 h 37"/>
                <a:gd name="T16" fmla="*/ 7 w 9"/>
                <a:gd name="T17" fmla="*/ 37 h 37"/>
                <a:gd name="T18" fmla="*/ 2 w 9"/>
                <a:gd name="T19" fmla="*/ 37 h 37"/>
                <a:gd name="T20" fmla="*/ 1 w 9"/>
                <a:gd name="T21" fmla="*/ 36 h 37"/>
                <a:gd name="T22" fmla="*/ 1 w 9"/>
                <a:gd name="T23" fmla="*/ 32 h 37"/>
                <a:gd name="T24" fmla="*/ 1 w 9"/>
                <a:gd name="T25" fmla="*/ 28 h 37"/>
                <a:gd name="T26" fmla="*/ 0 w 9"/>
                <a:gd name="T27" fmla="*/ 23 h 37"/>
                <a:gd name="T28" fmla="*/ 0 w 9"/>
                <a:gd name="T29" fmla="*/ 16 h 37"/>
                <a:gd name="T30" fmla="*/ 0 w 9"/>
                <a:gd name="T31" fmla="*/ 10 h 37"/>
                <a:gd name="T32" fmla="*/ 1 w 9"/>
                <a:gd name="T33" fmla="*/ 4 h 37"/>
                <a:gd name="T34" fmla="*/ 3 w 9"/>
                <a:gd name="T35" fmla="*/ 0 h 37"/>
                <a:gd name="T36" fmla="*/ 9 w 9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37"/>
                <a:gd name="T59" fmla="*/ 9 w 9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37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7" y="37"/>
                  </a:lnTo>
                  <a:lnTo>
                    <a:pt x="2" y="37"/>
                  </a:lnTo>
                  <a:lnTo>
                    <a:pt x="1" y="36"/>
                  </a:lnTo>
                  <a:lnTo>
                    <a:pt x="1" y="32"/>
                  </a:lnTo>
                  <a:lnTo>
                    <a:pt x="1" y="28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4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40" name="Rectangle 161"/>
            <p:cNvSpPr>
              <a:spLocks noChangeArrowheads="1"/>
            </p:cNvSpPr>
            <p:nvPr/>
          </p:nvSpPr>
          <p:spPr bwMode="auto">
            <a:xfrm>
              <a:off x="1155" y="1065"/>
              <a:ext cx="4" cy="1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28841" name="Freeform 162"/>
            <p:cNvSpPr>
              <a:spLocks/>
            </p:cNvSpPr>
            <p:nvPr/>
          </p:nvSpPr>
          <p:spPr bwMode="auto">
            <a:xfrm>
              <a:off x="1197" y="1063"/>
              <a:ext cx="46" cy="55"/>
            </a:xfrm>
            <a:custGeom>
              <a:avLst/>
              <a:gdLst>
                <a:gd name="T0" fmla="*/ 4 w 46"/>
                <a:gd name="T1" fmla="*/ 6 h 55"/>
                <a:gd name="T2" fmla="*/ 4 w 46"/>
                <a:gd name="T3" fmla="*/ 7 h 55"/>
                <a:gd name="T4" fmla="*/ 3 w 46"/>
                <a:gd name="T5" fmla="*/ 9 h 55"/>
                <a:gd name="T6" fmla="*/ 1 w 46"/>
                <a:gd name="T7" fmla="*/ 14 h 55"/>
                <a:gd name="T8" fmla="*/ 0 w 46"/>
                <a:gd name="T9" fmla="*/ 21 h 55"/>
                <a:gd name="T10" fmla="*/ 0 w 46"/>
                <a:gd name="T11" fmla="*/ 28 h 55"/>
                <a:gd name="T12" fmla="*/ 0 w 46"/>
                <a:gd name="T13" fmla="*/ 36 h 55"/>
                <a:gd name="T14" fmla="*/ 0 w 46"/>
                <a:gd name="T15" fmla="*/ 46 h 55"/>
                <a:gd name="T16" fmla="*/ 3 w 46"/>
                <a:gd name="T17" fmla="*/ 55 h 55"/>
                <a:gd name="T18" fmla="*/ 3 w 46"/>
                <a:gd name="T19" fmla="*/ 55 h 55"/>
                <a:gd name="T20" fmla="*/ 3 w 46"/>
                <a:gd name="T21" fmla="*/ 54 h 55"/>
                <a:gd name="T22" fmla="*/ 3 w 46"/>
                <a:gd name="T23" fmla="*/ 51 h 55"/>
                <a:gd name="T24" fmla="*/ 3 w 46"/>
                <a:gd name="T25" fmla="*/ 49 h 55"/>
                <a:gd name="T26" fmla="*/ 3 w 46"/>
                <a:gd name="T27" fmla="*/ 46 h 55"/>
                <a:gd name="T28" fmla="*/ 4 w 46"/>
                <a:gd name="T29" fmla="*/ 43 h 55"/>
                <a:gd name="T30" fmla="*/ 4 w 46"/>
                <a:gd name="T31" fmla="*/ 39 h 55"/>
                <a:gd name="T32" fmla="*/ 5 w 46"/>
                <a:gd name="T33" fmla="*/ 35 h 55"/>
                <a:gd name="T34" fmla="*/ 6 w 46"/>
                <a:gd name="T35" fmla="*/ 32 h 55"/>
                <a:gd name="T36" fmla="*/ 7 w 46"/>
                <a:gd name="T37" fmla="*/ 28 h 55"/>
                <a:gd name="T38" fmla="*/ 8 w 46"/>
                <a:gd name="T39" fmla="*/ 25 h 55"/>
                <a:gd name="T40" fmla="*/ 11 w 46"/>
                <a:gd name="T41" fmla="*/ 21 h 55"/>
                <a:gd name="T42" fmla="*/ 14 w 46"/>
                <a:gd name="T43" fmla="*/ 19 h 55"/>
                <a:gd name="T44" fmla="*/ 17 w 46"/>
                <a:gd name="T45" fmla="*/ 16 h 55"/>
                <a:gd name="T46" fmla="*/ 21 w 46"/>
                <a:gd name="T47" fmla="*/ 15 h 55"/>
                <a:gd name="T48" fmla="*/ 26 w 46"/>
                <a:gd name="T49" fmla="*/ 14 h 55"/>
                <a:gd name="T50" fmla="*/ 26 w 46"/>
                <a:gd name="T51" fmla="*/ 13 h 55"/>
                <a:gd name="T52" fmla="*/ 26 w 46"/>
                <a:gd name="T53" fmla="*/ 13 h 55"/>
                <a:gd name="T54" fmla="*/ 28 w 46"/>
                <a:gd name="T55" fmla="*/ 12 h 55"/>
                <a:gd name="T56" fmla="*/ 29 w 46"/>
                <a:gd name="T57" fmla="*/ 11 h 55"/>
                <a:gd name="T58" fmla="*/ 33 w 46"/>
                <a:gd name="T59" fmla="*/ 9 h 55"/>
                <a:gd name="T60" fmla="*/ 36 w 46"/>
                <a:gd name="T61" fmla="*/ 7 h 55"/>
                <a:gd name="T62" fmla="*/ 41 w 46"/>
                <a:gd name="T63" fmla="*/ 5 h 55"/>
                <a:gd name="T64" fmla="*/ 46 w 46"/>
                <a:gd name="T65" fmla="*/ 2 h 55"/>
                <a:gd name="T66" fmla="*/ 46 w 46"/>
                <a:gd name="T67" fmla="*/ 2 h 55"/>
                <a:gd name="T68" fmla="*/ 45 w 46"/>
                <a:gd name="T69" fmla="*/ 2 h 55"/>
                <a:gd name="T70" fmla="*/ 43 w 46"/>
                <a:gd name="T71" fmla="*/ 2 h 55"/>
                <a:gd name="T72" fmla="*/ 42 w 46"/>
                <a:gd name="T73" fmla="*/ 2 h 55"/>
                <a:gd name="T74" fmla="*/ 40 w 46"/>
                <a:gd name="T75" fmla="*/ 1 h 55"/>
                <a:gd name="T76" fmla="*/ 38 w 46"/>
                <a:gd name="T77" fmla="*/ 1 h 55"/>
                <a:gd name="T78" fmla="*/ 35 w 46"/>
                <a:gd name="T79" fmla="*/ 1 h 55"/>
                <a:gd name="T80" fmla="*/ 32 w 46"/>
                <a:gd name="T81" fmla="*/ 1 h 55"/>
                <a:gd name="T82" fmla="*/ 28 w 46"/>
                <a:gd name="T83" fmla="*/ 0 h 55"/>
                <a:gd name="T84" fmla="*/ 26 w 46"/>
                <a:gd name="T85" fmla="*/ 1 h 55"/>
                <a:gd name="T86" fmla="*/ 22 w 46"/>
                <a:gd name="T87" fmla="*/ 1 h 55"/>
                <a:gd name="T88" fmla="*/ 19 w 46"/>
                <a:gd name="T89" fmla="*/ 1 h 55"/>
                <a:gd name="T90" fmla="*/ 14 w 46"/>
                <a:gd name="T91" fmla="*/ 2 h 55"/>
                <a:gd name="T92" fmla="*/ 11 w 46"/>
                <a:gd name="T93" fmla="*/ 2 h 55"/>
                <a:gd name="T94" fmla="*/ 7 w 46"/>
                <a:gd name="T95" fmla="*/ 4 h 55"/>
                <a:gd name="T96" fmla="*/ 4 w 46"/>
                <a:gd name="T97" fmla="*/ 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6"/>
                <a:gd name="T148" fmla="*/ 0 h 55"/>
                <a:gd name="T149" fmla="*/ 46 w 46"/>
                <a:gd name="T150" fmla="*/ 55 h 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3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21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1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2"/>
                  </a:lnTo>
                  <a:lnTo>
                    <a:pt x="11" y="2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42" name="Freeform 163"/>
            <p:cNvSpPr>
              <a:spLocks/>
            </p:cNvSpPr>
            <p:nvPr/>
          </p:nvSpPr>
          <p:spPr bwMode="auto">
            <a:xfrm>
              <a:off x="1133" y="1104"/>
              <a:ext cx="37" cy="10"/>
            </a:xfrm>
            <a:custGeom>
              <a:avLst/>
              <a:gdLst>
                <a:gd name="T0" fmla="*/ 0 w 37"/>
                <a:gd name="T1" fmla="*/ 7 h 10"/>
                <a:gd name="T2" fmla="*/ 0 w 37"/>
                <a:gd name="T3" fmla="*/ 7 h 10"/>
                <a:gd name="T4" fmla="*/ 0 w 37"/>
                <a:gd name="T5" fmla="*/ 6 h 10"/>
                <a:gd name="T6" fmla="*/ 1 w 37"/>
                <a:gd name="T7" fmla="*/ 6 h 10"/>
                <a:gd name="T8" fmla="*/ 1 w 37"/>
                <a:gd name="T9" fmla="*/ 5 h 10"/>
                <a:gd name="T10" fmla="*/ 2 w 37"/>
                <a:gd name="T11" fmla="*/ 3 h 10"/>
                <a:gd name="T12" fmla="*/ 4 w 37"/>
                <a:gd name="T13" fmla="*/ 3 h 10"/>
                <a:gd name="T14" fmla="*/ 5 w 37"/>
                <a:gd name="T15" fmla="*/ 2 h 10"/>
                <a:gd name="T16" fmla="*/ 7 w 37"/>
                <a:gd name="T17" fmla="*/ 1 h 10"/>
                <a:gd name="T18" fmla="*/ 9 w 37"/>
                <a:gd name="T19" fmla="*/ 1 h 10"/>
                <a:gd name="T20" fmla="*/ 12 w 37"/>
                <a:gd name="T21" fmla="*/ 0 h 10"/>
                <a:gd name="T22" fmla="*/ 15 w 37"/>
                <a:gd name="T23" fmla="*/ 0 h 10"/>
                <a:gd name="T24" fmla="*/ 19 w 37"/>
                <a:gd name="T25" fmla="*/ 0 h 10"/>
                <a:gd name="T26" fmla="*/ 22 w 37"/>
                <a:gd name="T27" fmla="*/ 0 h 10"/>
                <a:gd name="T28" fmla="*/ 27 w 37"/>
                <a:gd name="T29" fmla="*/ 1 h 10"/>
                <a:gd name="T30" fmla="*/ 32 w 37"/>
                <a:gd name="T31" fmla="*/ 2 h 10"/>
                <a:gd name="T32" fmla="*/ 37 w 37"/>
                <a:gd name="T33" fmla="*/ 3 h 10"/>
                <a:gd name="T34" fmla="*/ 37 w 37"/>
                <a:gd name="T35" fmla="*/ 6 h 10"/>
                <a:gd name="T36" fmla="*/ 36 w 37"/>
                <a:gd name="T37" fmla="*/ 6 h 10"/>
                <a:gd name="T38" fmla="*/ 36 w 37"/>
                <a:gd name="T39" fmla="*/ 6 h 10"/>
                <a:gd name="T40" fmla="*/ 34 w 37"/>
                <a:gd name="T41" fmla="*/ 5 h 10"/>
                <a:gd name="T42" fmla="*/ 33 w 37"/>
                <a:gd name="T43" fmla="*/ 5 h 10"/>
                <a:gd name="T44" fmla="*/ 30 w 37"/>
                <a:gd name="T45" fmla="*/ 3 h 10"/>
                <a:gd name="T46" fmla="*/ 28 w 37"/>
                <a:gd name="T47" fmla="*/ 3 h 10"/>
                <a:gd name="T48" fmla="*/ 25 w 37"/>
                <a:gd name="T49" fmla="*/ 3 h 10"/>
                <a:gd name="T50" fmla="*/ 22 w 37"/>
                <a:gd name="T51" fmla="*/ 2 h 10"/>
                <a:gd name="T52" fmla="*/ 19 w 37"/>
                <a:gd name="T53" fmla="*/ 2 h 10"/>
                <a:gd name="T54" fmla="*/ 15 w 37"/>
                <a:gd name="T55" fmla="*/ 2 h 10"/>
                <a:gd name="T56" fmla="*/ 13 w 37"/>
                <a:gd name="T57" fmla="*/ 3 h 10"/>
                <a:gd name="T58" fmla="*/ 9 w 37"/>
                <a:gd name="T59" fmla="*/ 3 h 10"/>
                <a:gd name="T60" fmla="*/ 7 w 37"/>
                <a:gd name="T61" fmla="*/ 5 h 10"/>
                <a:gd name="T62" fmla="*/ 5 w 37"/>
                <a:gd name="T63" fmla="*/ 6 h 10"/>
                <a:gd name="T64" fmla="*/ 2 w 37"/>
                <a:gd name="T65" fmla="*/ 8 h 10"/>
                <a:gd name="T66" fmla="*/ 0 w 37"/>
                <a:gd name="T67" fmla="*/ 10 h 10"/>
                <a:gd name="T68" fmla="*/ 0 w 37"/>
                <a:gd name="T69" fmla="*/ 7 h 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0"/>
                <a:gd name="T107" fmla="*/ 37 w 37"/>
                <a:gd name="T108" fmla="*/ 10 h 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0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2"/>
                  </a:lnTo>
                  <a:lnTo>
                    <a:pt x="37" y="3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3"/>
                  </a:lnTo>
                  <a:lnTo>
                    <a:pt x="9" y="3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43" name="Freeform 164"/>
            <p:cNvSpPr>
              <a:spLocks/>
            </p:cNvSpPr>
            <p:nvPr/>
          </p:nvSpPr>
          <p:spPr bwMode="auto">
            <a:xfrm>
              <a:off x="1133" y="1079"/>
              <a:ext cx="37" cy="11"/>
            </a:xfrm>
            <a:custGeom>
              <a:avLst/>
              <a:gdLst>
                <a:gd name="T0" fmla="*/ 0 w 37"/>
                <a:gd name="T1" fmla="*/ 7 h 11"/>
                <a:gd name="T2" fmla="*/ 0 w 37"/>
                <a:gd name="T3" fmla="*/ 7 h 11"/>
                <a:gd name="T4" fmla="*/ 0 w 37"/>
                <a:gd name="T5" fmla="*/ 6 h 11"/>
                <a:gd name="T6" fmla="*/ 1 w 37"/>
                <a:gd name="T7" fmla="*/ 6 h 11"/>
                <a:gd name="T8" fmla="*/ 1 w 37"/>
                <a:gd name="T9" fmla="*/ 5 h 11"/>
                <a:gd name="T10" fmla="*/ 2 w 37"/>
                <a:gd name="T11" fmla="*/ 4 h 11"/>
                <a:gd name="T12" fmla="*/ 4 w 37"/>
                <a:gd name="T13" fmla="*/ 4 h 11"/>
                <a:gd name="T14" fmla="*/ 5 w 37"/>
                <a:gd name="T15" fmla="*/ 3 h 11"/>
                <a:gd name="T16" fmla="*/ 7 w 37"/>
                <a:gd name="T17" fmla="*/ 2 h 11"/>
                <a:gd name="T18" fmla="*/ 9 w 37"/>
                <a:gd name="T19" fmla="*/ 2 h 11"/>
                <a:gd name="T20" fmla="*/ 12 w 37"/>
                <a:gd name="T21" fmla="*/ 0 h 11"/>
                <a:gd name="T22" fmla="*/ 15 w 37"/>
                <a:gd name="T23" fmla="*/ 0 h 11"/>
                <a:gd name="T24" fmla="*/ 19 w 37"/>
                <a:gd name="T25" fmla="*/ 0 h 11"/>
                <a:gd name="T26" fmla="*/ 22 w 37"/>
                <a:gd name="T27" fmla="*/ 0 h 11"/>
                <a:gd name="T28" fmla="*/ 27 w 37"/>
                <a:gd name="T29" fmla="*/ 2 h 11"/>
                <a:gd name="T30" fmla="*/ 32 w 37"/>
                <a:gd name="T31" fmla="*/ 3 h 11"/>
                <a:gd name="T32" fmla="*/ 37 w 37"/>
                <a:gd name="T33" fmla="*/ 4 h 11"/>
                <a:gd name="T34" fmla="*/ 37 w 37"/>
                <a:gd name="T35" fmla="*/ 6 h 11"/>
                <a:gd name="T36" fmla="*/ 36 w 37"/>
                <a:gd name="T37" fmla="*/ 6 h 11"/>
                <a:gd name="T38" fmla="*/ 36 w 37"/>
                <a:gd name="T39" fmla="*/ 6 h 11"/>
                <a:gd name="T40" fmla="*/ 34 w 37"/>
                <a:gd name="T41" fmla="*/ 5 h 11"/>
                <a:gd name="T42" fmla="*/ 33 w 37"/>
                <a:gd name="T43" fmla="*/ 5 h 11"/>
                <a:gd name="T44" fmla="*/ 30 w 37"/>
                <a:gd name="T45" fmla="*/ 5 h 11"/>
                <a:gd name="T46" fmla="*/ 28 w 37"/>
                <a:gd name="T47" fmla="*/ 4 h 11"/>
                <a:gd name="T48" fmla="*/ 25 w 37"/>
                <a:gd name="T49" fmla="*/ 4 h 11"/>
                <a:gd name="T50" fmla="*/ 22 w 37"/>
                <a:gd name="T51" fmla="*/ 3 h 11"/>
                <a:gd name="T52" fmla="*/ 19 w 37"/>
                <a:gd name="T53" fmla="*/ 3 h 11"/>
                <a:gd name="T54" fmla="*/ 15 w 37"/>
                <a:gd name="T55" fmla="*/ 3 h 11"/>
                <a:gd name="T56" fmla="*/ 13 w 37"/>
                <a:gd name="T57" fmla="*/ 4 h 11"/>
                <a:gd name="T58" fmla="*/ 9 w 37"/>
                <a:gd name="T59" fmla="*/ 4 h 11"/>
                <a:gd name="T60" fmla="*/ 7 w 37"/>
                <a:gd name="T61" fmla="*/ 5 h 11"/>
                <a:gd name="T62" fmla="*/ 5 w 37"/>
                <a:gd name="T63" fmla="*/ 6 h 11"/>
                <a:gd name="T64" fmla="*/ 2 w 37"/>
                <a:gd name="T65" fmla="*/ 9 h 11"/>
                <a:gd name="T66" fmla="*/ 0 w 37"/>
                <a:gd name="T67" fmla="*/ 11 h 11"/>
                <a:gd name="T68" fmla="*/ 0 w 37"/>
                <a:gd name="T69" fmla="*/ 7 h 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1"/>
                <a:gd name="T107" fmla="*/ 37 w 37"/>
                <a:gd name="T108" fmla="*/ 11 h 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1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2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5"/>
                  </a:lnTo>
                  <a:lnTo>
                    <a:pt x="28" y="4"/>
                  </a:lnTo>
                  <a:lnTo>
                    <a:pt x="25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3" y="4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44" name="Freeform 165"/>
            <p:cNvSpPr>
              <a:spLocks/>
            </p:cNvSpPr>
            <p:nvPr/>
          </p:nvSpPr>
          <p:spPr bwMode="auto">
            <a:xfrm>
              <a:off x="1168" y="1068"/>
              <a:ext cx="61" cy="113"/>
            </a:xfrm>
            <a:custGeom>
              <a:avLst/>
              <a:gdLst>
                <a:gd name="T0" fmla="*/ 0 w 61"/>
                <a:gd name="T1" fmla="*/ 0 h 113"/>
                <a:gd name="T2" fmla="*/ 0 w 61"/>
                <a:gd name="T3" fmla="*/ 110 h 113"/>
                <a:gd name="T4" fmla="*/ 19 w 61"/>
                <a:gd name="T5" fmla="*/ 113 h 113"/>
                <a:gd name="T6" fmla="*/ 18 w 61"/>
                <a:gd name="T7" fmla="*/ 98 h 113"/>
                <a:gd name="T8" fmla="*/ 61 w 61"/>
                <a:gd name="T9" fmla="*/ 105 h 113"/>
                <a:gd name="T10" fmla="*/ 61 w 61"/>
                <a:gd name="T11" fmla="*/ 99 h 113"/>
                <a:gd name="T12" fmla="*/ 30 w 61"/>
                <a:gd name="T13" fmla="*/ 96 h 113"/>
                <a:gd name="T14" fmla="*/ 29 w 61"/>
                <a:gd name="T15" fmla="*/ 83 h 113"/>
                <a:gd name="T16" fmla="*/ 9 w 61"/>
                <a:gd name="T17" fmla="*/ 83 h 113"/>
                <a:gd name="T18" fmla="*/ 8 w 61"/>
                <a:gd name="T19" fmla="*/ 80 h 113"/>
                <a:gd name="T20" fmla="*/ 7 w 61"/>
                <a:gd name="T21" fmla="*/ 76 h 113"/>
                <a:gd name="T22" fmla="*/ 6 w 61"/>
                <a:gd name="T23" fmla="*/ 69 h 113"/>
                <a:gd name="T24" fmla="*/ 4 w 61"/>
                <a:gd name="T25" fmla="*/ 59 h 113"/>
                <a:gd name="T26" fmla="*/ 2 w 61"/>
                <a:gd name="T27" fmla="*/ 48 h 113"/>
                <a:gd name="T28" fmla="*/ 1 w 61"/>
                <a:gd name="T29" fmla="*/ 34 h 113"/>
                <a:gd name="T30" fmla="*/ 2 w 61"/>
                <a:gd name="T31" fmla="*/ 20 h 113"/>
                <a:gd name="T32" fmla="*/ 6 w 61"/>
                <a:gd name="T33" fmla="*/ 3 h 113"/>
                <a:gd name="T34" fmla="*/ 0 w 61"/>
                <a:gd name="T35" fmla="*/ 0 h 11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1"/>
                <a:gd name="T55" fmla="*/ 0 h 113"/>
                <a:gd name="T56" fmla="*/ 61 w 61"/>
                <a:gd name="T57" fmla="*/ 113 h 11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1" h="113">
                  <a:moveTo>
                    <a:pt x="0" y="0"/>
                  </a:moveTo>
                  <a:lnTo>
                    <a:pt x="0" y="110"/>
                  </a:lnTo>
                  <a:lnTo>
                    <a:pt x="19" y="113"/>
                  </a:lnTo>
                  <a:lnTo>
                    <a:pt x="18" y="98"/>
                  </a:lnTo>
                  <a:lnTo>
                    <a:pt x="61" y="105"/>
                  </a:lnTo>
                  <a:lnTo>
                    <a:pt x="61" y="99"/>
                  </a:lnTo>
                  <a:lnTo>
                    <a:pt x="30" y="96"/>
                  </a:lnTo>
                  <a:lnTo>
                    <a:pt x="29" y="83"/>
                  </a:lnTo>
                  <a:lnTo>
                    <a:pt x="9" y="83"/>
                  </a:lnTo>
                  <a:lnTo>
                    <a:pt x="8" y="80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9"/>
                  </a:lnTo>
                  <a:lnTo>
                    <a:pt x="2" y="48"/>
                  </a:lnTo>
                  <a:lnTo>
                    <a:pt x="1" y="34"/>
                  </a:lnTo>
                  <a:lnTo>
                    <a:pt x="2" y="20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45" name="Freeform 166"/>
            <p:cNvSpPr>
              <a:spLocks/>
            </p:cNvSpPr>
            <p:nvPr/>
          </p:nvSpPr>
          <p:spPr bwMode="auto">
            <a:xfrm>
              <a:off x="1198" y="1042"/>
              <a:ext cx="79" cy="15"/>
            </a:xfrm>
            <a:custGeom>
              <a:avLst/>
              <a:gdLst>
                <a:gd name="T0" fmla="*/ 0 w 79"/>
                <a:gd name="T1" fmla="*/ 15 h 15"/>
                <a:gd name="T2" fmla="*/ 0 w 79"/>
                <a:gd name="T3" fmla="*/ 15 h 15"/>
                <a:gd name="T4" fmla="*/ 3 w 79"/>
                <a:gd name="T5" fmla="*/ 14 h 15"/>
                <a:gd name="T6" fmla="*/ 4 w 79"/>
                <a:gd name="T7" fmla="*/ 14 h 15"/>
                <a:gd name="T8" fmla="*/ 7 w 79"/>
                <a:gd name="T9" fmla="*/ 13 h 15"/>
                <a:gd name="T10" fmla="*/ 11 w 79"/>
                <a:gd name="T11" fmla="*/ 12 h 15"/>
                <a:gd name="T12" fmla="*/ 14 w 79"/>
                <a:gd name="T13" fmla="*/ 11 h 15"/>
                <a:gd name="T14" fmla="*/ 19 w 79"/>
                <a:gd name="T15" fmla="*/ 9 h 15"/>
                <a:gd name="T16" fmla="*/ 24 w 79"/>
                <a:gd name="T17" fmla="*/ 8 h 15"/>
                <a:gd name="T18" fmla="*/ 30 w 79"/>
                <a:gd name="T19" fmla="*/ 8 h 15"/>
                <a:gd name="T20" fmla="*/ 35 w 79"/>
                <a:gd name="T21" fmla="*/ 7 h 15"/>
                <a:gd name="T22" fmla="*/ 42 w 79"/>
                <a:gd name="T23" fmla="*/ 7 h 15"/>
                <a:gd name="T24" fmla="*/ 48 w 79"/>
                <a:gd name="T25" fmla="*/ 6 h 15"/>
                <a:gd name="T26" fmla="*/ 55 w 79"/>
                <a:gd name="T27" fmla="*/ 7 h 15"/>
                <a:gd name="T28" fmla="*/ 62 w 79"/>
                <a:gd name="T29" fmla="*/ 7 h 15"/>
                <a:gd name="T30" fmla="*/ 69 w 79"/>
                <a:gd name="T31" fmla="*/ 8 h 15"/>
                <a:gd name="T32" fmla="*/ 76 w 79"/>
                <a:gd name="T33" fmla="*/ 9 h 15"/>
                <a:gd name="T34" fmla="*/ 79 w 79"/>
                <a:gd name="T35" fmla="*/ 0 h 15"/>
                <a:gd name="T36" fmla="*/ 79 w 79"/>
                <a:gd name="T37" fmla="*/ 0 h 15"/>
                <a:gd name="T38" fmla="*/ 76 w 79"/>
                <a:gd name="T39" fmla="*/ 0 h 15"/>
                <a:gd name="T40" fmla="*/ 74 w 79"/>
                <a:gd name="T41" fmla="*/ 0 h 15"/>
                <a:gd name="T42" fmla="*/ 70 w 79"/>
                <a:gd name="T43" fmla="*/ 0 h 15"/>
                <a:gd name="T44" fmla="*/ 66 w 79"/>
                <a:gd name="T45" fmla="*/ 0 h 15"/>
                <a:gd name="T46" fmla="*/ 61 w 79"/>
                <a:gd name="T47" fmla="*/ 0 h 15"/>
                <a:gd name="T48" fmla="*/ 56 w 79"/>
                <a:gd name="T49" fmla="*/ 0 h 15"/>
                <a:gd name="T50" fmla="*/ 51 w 79"/>
                <a:gd name="T51" fmla="*/ 1 h 15"/>
                <a:gd name="T52" fmla="*/ 44 w 79"/>
                <a:gd name="T53" fmla="*/ 1 h 15"/>
                <a:gd name="T54" fmla="*/ 38 w 79"/>
                <a:gd name="T55" fmla="*/ 1 h 15"/>
                <a:gd name="T56" fmla="*/ 31 w 79"/>
                <a:gd name="T57" fmla="*/ 2 h 15"/>
                <a:gd name="T58" fmla="*/ 25 w 79"/>
                <a:gd name="T59" fmla="*/ 4 h 15"/>
                <a:gd name="T60" fmla="*/ 18 w 79"/>
                <a:gd name="T61" fmla="*/ 5 h 15"/>
                <a:gd name="T62" fmla="*/ 12 w 79"/>
                <a:gd name="T63" fmla="*/ 6 h 15"/>
                <a:gd name="T64" fmla="*/ 6 w 79"/>
                <a:gd name="T65" fmla="*/ 7 h 15"/>
                <a:gd name="T66" fmla="*/ 0 w 79"/>
                <a:gd name="T67" fmla="*/ 8 h 15"/>
                <a:gd name="T68" fmla="*/ 0 w 79"/>
                <a:gd name="T69" fmla="*/ 15 h 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"/>
                <a:gd name="T106" fmla="*/ 0 h 15"/>
                <a:gd name="T107" fmla="*/ 79 w 79"/>
                <a:gd name="T108" fmla="*/ 15 h 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9" y="9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4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46" name="Freeform 167"/>
            <p:cNvSpPr>
              <a:spLocks/>
            </p:cNvSpPr>
            <p:nvPr/>
          </p:nvSpPr>
          <p:spPr bwMode="auto">
            <a:xfrm>
              <a:off x="1153" y="1183"/>
              <a:ext cx="132" cy="45"/>
            </a:xfrm>
            <a:custGeom>
              <a:avLst/>
              <a:gdLst>
                <a:gd name="T0" fmla="*/ 55 w 132"/>
                <a:gd name="T1" fmla="*/ 44 h 45"/>
                <a:gd name="T2" fmla="*/ 56 w 132"/>
                <a:gd name="T3" fmla="*/ 42 h 45"/>
                <a:gd name="T4" fmla="*/ 56 w 132"/>
                <a:gd name="T5" fmla="*/ 42 h 45"/>
                <a:gd name="T6" fmla="*/ 57 w 132"/>
                <a:gd name="T7" fmla="*/ 42 h 45"/>
                <a:gd name="T8" fmla="*/ 59 w 132"/>
                <a:gd name="T9" fmla="*/ 41 h 45"/>
                <a:gd name="T10" fmla="*/ 61 w 132"/>
                <a:gd name="T11" fmla="*/ 41 h 45"/>
                <a:gd name="T12" fmla="*/ 63 w 132"/>
                <a:gd name="T13" fmla="*/ 40 h 45"/>
                <a:gd name="T14" fmla="*/ 65 w 132"/>
                <a:gd name="T15" fmla="*/ 39 h 45"/>
                <a:gd name="T16" fmla="*/ 68 w 132"/>
                <a:gd name="T17" fmla="*/ 38 h 45"/>
                <a:gd name="T18" fmla="*/ 71 w 132"/>
                <a:gd name="T19" fmla="*/ 37 h 45"/>
                <a:gd name="T20" fmla="*/ 73 w 132"/>
                <a:gd name="T21" fmla="*/ 34 h 45"/>
                <a:gd name="T22" fmla="*/ 76 w 132"/>
                <a:gd name="T23" fmla="*/ 33 h 45"/>
                <a:gd name="T24" fmla="*/ 78 w 132"/>
                <a:gd name="T25" fmla="*/ 31 h 45"/>
                <a:gd name="T26" fmla="*/ 80 w 132"/>
                <a:gd name="T27" fmla="*/ 30 h 45"/>
                <a:gd name="T28" fmla="*/ 82 w 132"/>
                <a:gd name="T29" fmla="*/ 27 h 45"/>
                <a:gd name="T30" fmla="*/ 84 w 132"/>
                <a:gd name="T31" fmla="*/ 26 h 45"/>
                <a:gd name="T32" fmla="*/ 85 w 132"/>
                <a:gd name="T33" fmla="*/ 24 h 45"/>
                <a:gd name="T34" fmla="*/ 0 w 132"/>
                <a:gd name="T35" fmla="*/ 3 h 45"/>
                <a:gd name="T36" fmla="*/ 6 w 132"/>
                <a:gd name="T37" fmla="*/ 0 h 45"/>
                <a:gd name="T38" fmla="*/ 132 w 132"/>
                <a:gd name="T39" fmla="*/ 32 h 45"/>
                <a:gd name="T40" fmla="*/ 126 w 132"/>
                <a:gd name="T41" fmla="*/ 34 h 45"/>
                <a:gd name="T42" fmla="*/ 90 w 132"/>
                <a:gd name="T43" fmla="*/ 25 h 45"/>
                <a:gd name="T44" fmla="*/ 90 w 132"/>
                <a:gd name="T45" fmla="*/ 25 h 45"/>
                <a:gd name="T46" fmla="*/ 90 w 132"/>
                <a:gd name="T47" fmla="*/ 26 h 45"/>
                <a:gd name="T48" fmla="*/ 89 w 132"/>
                <a:gd name="T49" fmla="*/ 26 h 45"/>
                <a:gd name="T50" fmla="*/ 89 w 132"/>
                <a:gd name="T51" fmla="*/ 27 h 45"/>
                <a:gd name="T52" fmla="*/ 87 w 132"/>
                <a:gd name="T53" fmla="*/ 28 h 45"/>
                <a:gd name="T54" fmla="*/ 86 w 132"/>
                <a:gd name="T55" fmla="*/ 30 h 45"/>
                <a:gd name="T56" fmla="*/ 85 w 132"/>
                <a:gd name="T57" fmla="*/ 31 h 45"/>
                <a:gd name="T58" fmla="*/ 83 w 132"/>
                <a:gd name="T59" fmla="*/ 32 h 45"/>
                <a:gd name="T60" fmla="*/ 80 w 132"/>
                <a:gd name="T61" fmla="*/ 33 h 45"/>
                <a:gd name="T62" fmla="*/ 78 w 132"/>
                <a:gd name="T63" fmla="*/ 34 h 45"/>
                <a:gd name="T64" fmla="*/ 76 w 132"/>
                <a:gd name="T65" fmla="*/ 37 h 45"/>
                <a:gd name="T66" fmla="*/ 72 w 132"/>
                <a:gd name="T67" fmla="*/ 38 h 45"/>
                <a:gd name="T68" fmla="*/ 70 w 132"/>
                <a:gd name="T69" fmla="*/ 40 h 45"/>
                <a:gd name="T70" fmla="*/ 65 w 132"/>
                <a:gd name="T71" fmla="*/ 41 h 45"/>
                <a:gd name="T72" fmla="*/ 62 w 132"/>
                <a:gd name="T73" fmla="*/ 42 h 45"/>
                <a:gd name="T74" fmla="*/ 57 w 132"/>
                <a:gd name="T75" fmla="*/ 45 h 45"/>
                <a:gd name="T76" fmla="*/ 55 w 132"/>
                <a:gd name="T77" fmla="*/ 44 h 4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2"/>
                <a:gd name="T118" fmla="*/ 0 h 45"/>
                <a:gd name="T119" fmla="*/ 132 w 132"/>
                <a:gd name="T120" fmla="*/ 45 h 4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2" h="45">
                  <a:moveTo>
                    <a:pt x="55" y="44"/>
                  </a:move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7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1"/>
                  </a:lnTo>
                  <a:lnTo>
                    <a:pt x="80" y="30"/>
                  </a:lnTo>
                  <a:lnTo>
                    <a:pt x="82" y="27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4"/>
                  </a:lnTo>
                  <a:lnTo>
                    <a:pt x="76" y="37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2"/>
                  </a:lnTo>
                  <a:lnTo>
                    <a:pt x="57" y="45"/>
                  </a:lnTo>
                  <a:lnTo>
                    <a:pt x="55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47" name="Freeform 168"/>
            <p:cNvSpPr>
              <a:spLocks/>
            </p:cNvSpPr>
            <p:nvPr/>
          </p:nvSpPr>
          <p:spPr bwMode="auto">
            <a:xfrm>
              <a:off x="1125" y="1195"/>
              <a:ext cx="135" cy="40"/>
            </a:xfrm>
            <a:custGeom>
              <a:avLst/>
              <a:gdLst>
                <a:gd name="T0" fmla="*/ 0 w 135"/>
                <a:gd name="T1" fmla="*/ 0 h 40"/>
                <a:gd name="T2" fmla="*/ 132 w 135"/>
                <a:gd name="T3" fmla="*/ 40 h 40"/>
                <a:gd name="T4" fmla="*/ 135 w 135"/>
                <a:gd name="T5" fmla="*/ 40 h 40"/>
                <a:gd name="T6" fmla="*/ 5 w 135"/>
                <a:gd name="T7" fmla="*/ 0 h 40"/>
                <a:gd name="T8" fmla="*/ 0 w 13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40"/>
                <a:gd name="T17" fmla="*/ 135 w 13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48" name="Freeform 169"/>
            <p:cNvSpPr>
              <a:spLocks/>
            </p:cNvSpPr>
            <p:nvPr/>
          </p:nvSpPr>
          <p:spPr bwMode="auto">
            <a:xfrm>
              <a:off x="1148" y="1189"/>
              <a:ext cx="132" cy="36"/>
            </a:xfrm>
            <a:custGeom>
              <a:avLst/>
              <a:gdLst>
                <a:gd name="T0" fmla="*/ 0 w 132"/>
                <a:gd name="T1" fmla="*/ 0 h 36"/>
                <a:gd name="T2" fmla="*/ 130 w 132"/>
                <a:gd name="T3" fmla="*/ 36 h 36"/>
                <a:gd name="T4" fmla="*/ 132 w 132"/>
                <a:gd name="T5" fmla="*/ 35 h 36"/>
                <a:gd name="T6" fmla="*/ 4 w 132"/>
                <a:gd name="T7" fmla="*/ 0 h 36"/>
                <a:gd name="T8" fmla="*/ 0 w 132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6"/>
                <a:gd name="T17" fmla="*/ 132 w 13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6">
                  <a:moveTo>
                    <a:pt x="0" y="0"/>
                  </a:moveTo>
                  <a:lnTo>
                    <a:pt x="130" y="36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49" name="Freeform 170"/>
            <p:cNvSpPr>
              <a:spLocks/>
            </p:cNvSpPr>
            <p:nvPr/>
          </p:nvSpPr>
          <p:spPr bwMode="auto">
            <a:xfrm>
              <a:off x="1138" y="1192"/>
              <a:ext cx="133" cy="38"/>
            </a:xfrm>
            <a:custGeom>
              <a:avLst/>
              <a:gdLst>
                <a:gd name="T0" fmla="*/ 0 w 133"/>
                <a:gd name="T1" fmla="*/ 0 h 38"/>
                <a:gd name="T2" fmla="*/ 130 w 133"/>
                <a:gd name="T3" fmla="*/ 38 h 38"/>
                <a:gd name="T4" fmla="*/ 133 w 133"/>
                <a:gd name="T5" fmla="*/ 38 h 38"/>
                <a:gd name="T6" fmla="*/ 3 w 133"/>
                <a:gd name="T7" fmla="*/ 0 h 38"/>
                <a:gd name="T8" fmla="*/ 0 w 1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38"/>
                <a:gd name="T17" fmla="*/ 133 w 1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38">
                  <a:moveTo>
                    <a:pt x="0" y="0"/>
                  </a:moveTo>
                  <a:lnTo>
                    <a:pt x="130" y="38"/>
                  </a:lnTo>
                  <a:lnTo>
                    <a:pt x="133" y="38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50" name="Freeform 171"/>
            <p:cNvSpPr>
              <a:spLocks/>
            </p:cNvSpPr>
            <p:nvPr/>
          </p:nvSpPr>
          <p:spPr bwMode="auto">
            <a:xfrm>
              <a:off x="1699" y="1106"/>
              <a:ext cx="249" cy="209"/>
            </a:xfrm>
            <a:custGeom>
              <a:avLst/>
              <a:gdLst>
                <a:gd name="T0" fmla="*/ 70 w 249"/>
                <a:gd name="T1" fmla="*/ 14 h 209"/>
                <a:gd name="T2" fmla="*/ 70 w 249"/>
                <a:gd name="T3" fmla="*/ 14 h 209"/>
                <a:gd name="T4" fmla="*/ 72 w 249"/>
                <a:gd name="T5" fmla="*/ 14 h 209"/>
                <a:gd name="T6" fmla="*/ 75 w 249"/>
                <a:gd name="T7" fmla="*/ 13 h 209"/>
                <a:gd name="T8" fmla="*/ 78 w 249"/>
                <a:gd name="T9" fmla="*/ 12 h 209"/>
                <a:gd name="T10" fmla="*/ 83 w 249"/>
                <a:gd name="T11" fmla="*/ 11 h 209"/>
                <a:gd name="T12" fmla="*/ 88 w 249"/>
                <a:gd name="T13" fmla="*/ 10 h 209"/>
                <a:gd name="T14" fmla="*/ 95 w 249"/>
                <a:gd name="T15" fmla="*/ 8 h 209"/>
                <a:gd name="T16" fmla="*/ 103 w 249"/>
                <a:gd name="T17" fmla="*/ 6 h 209"/>
                <a:gd name="T18" fmla="*/ 111 w 249"/>
                <a:gd name="T19" fmla="*/ 5 h 209"/>
                <a:gd name="T20" fmla="*/ 120 w 249"/>
                <a:gd name="T21" fmla="*/ 4 h 209"/>
                <a:gd name="T22" fmla="*/ 132 w 249"/>
                <a:gd name="T23" fmla="*/ 3 h 209"/>
                <a:gd name="T24" fmla="*/ 144 w 249"/>
                <a:gd name="T25" fmla="*/ 1 h 209"/>
                <a:gd name="T26" fmla="*/ 156 w 249"/>
                <a:gd name="T27" fmla="*/ 0 h 209"/>
                <a:gd name="T28" fmla="*/ 169 w 249"/>
                <a:gd name="T29" fmla="*/ 0 h 209"/>
                <a:gd name="T30" fmla="*/ 184 w 249"/>
                <a:gd name="T31" fmla="*/ 0 h 209"/>
                <a:gd name="T32" fmla="*/ 201 w 249"/>
                <a:gd name="T33" fmla="*/ 0 h 209"/>
                <a:gd name="T34" fmla="*/ 208 w 249"/>
                <a:gd name="T35" fmla="*/ 28 h 209"/>
                <a:gd name="T36" fmla="*/ 210 w 249"/>
                <a:gd name="T37" fmla="*/ 29 h 209"/>
                <a:gd name="T38" fmla="*/ 216 w 249"/>
                <a:gd name="T39" fmla="*/ 34 h 209"/>
                <a:gd name="T40" fmla="*/ 222 w 249"/>
                <a:gd name="T41" fmla="*/ 40 h 209"/>
                <a:gd name="T42" fmla="*/ 225 w 249"/>
                <a:gd name="T43" fmla="*/ 51 h 209"/>
                <a:gd name="T44" fmla="*/ 239 w 249"/>
                <a:gd name="T45" fmla="*/ 117 h 209"/>
                <a:gd name="T46" fmla="*/ 246 w 249"/>
                <a:gd name="T47" fmla="*/ 145 h 209"/>
                <a:gd name="T48" fmla="*/ 246 w 249"/>
                <a:gd name="T49" fmla="*/ 146 h 209"/>
                <a:gd name="T50" fmla="*/ 248 w 249"/>
                <a:gd name="T51" fmla="*/ 152 h 209"/>
                <a:gd name="T52" fmla="*/ 248 w 249"/>
                <a:gd name="T53" fmla="*/ 160 h 209"/>
                <a:gd name="T54" fmla="*/ 244 w 249"/>
                <a:gd name="T55" fmla="*/ 171 h 209"/>
                <a:gd name="T56" fmla="*/ 0 w 249"/>
                <a:gd name="T57" fmla="*/ 164 h 209"/>
                <a:gd name="T58" fmla="*/ 25 w 249"/>
                <a:gd name="T59" fmla="*/ 151 h 209"/>
                <a:gd name="T60" fmla="*/ 25 w 249"/>
                <a:gd name="T61" fmla="*/ 28 h 209"/>
                <a:gd name="T62" fmla="*/ 26 w 249"/>
                <a:gd name="T63" fmla="*/ 27 h 209"/>
                <a:gd name="T64" fmla="*/ 28 w 249"/>
                <a:gd name="T65" fmla="*/ 26 h 209"/>
                <a:gd name="T66" fmla="*/ 32 w 249"/>
                <a:gd name="T67" fmla="*/ 25 h 209"/>
                <a:gd name="T68" fmla="*/ 36 w 249"/>
                <a:gd name="T69" fmla="*/ 24 h 209"/>
                <a:gd name="T70" fmla="*/ 42 w 249"/>
                <a:gd name="T71" fmla="*/ 22 h 209"/>
                <a:gd name="T72" fmla="*/ 49 w 249"/>
                <a:gd name="T73" fmla="*/ 22 h 209"/>
                <a:gd name="T74" fmla="*/ 57 w 249"/>
                <a:gd name="T75" fmla="*/ 24 h 209"/>
                <a:gd name="T76" fmla="*/ 68 w 249"/>
                <a:gd name="T77" fmla="*/ 27 h 20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49"/>
                <a:gd name="T118" fmla="*/ 0 h 209"/>
                <a:gd name="T119" fmla="*/ 249 w 249"/>
                <a:gd name="T120" fmla="*/ 209 h 20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49" h="209">
                  <a:moveTo>
                    <a:pt x="68" y="27"/>
                  </a:moveTo>
                  <a:lnTo>
                    <a:pt x="70" y="14"/>
                  </a:lnTo>
                  <a:lnTo>
                    <a:pt x="71" y="14"/>
                  </a:lnTo>
                  <a:lnTo>
                    <a:pt x="72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8" y="12"/>
                  </a:lnTo>
                  <a:lnTo>
                    <a:pt x="81" y="12"/>
                  </a:lnTo>
                  <a:lnTo>
                    <a:pt x="83" y="11"/>
                  </a:lnTo>
                  <a:lnTo>
                    <a:pt x="85" y="11"/>
                  </a:lnTo>
                  <a:lnTo>
                    <a:pt x="88" y="10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6" y="6"/>
                  </a:lnTo>
                  <a:lnTo>
                    <a:pt x="111" y="5"/>
                  </a:lnTo>
                  <a:lnTo>
                    <a:pt x="116" y="5"/>
                  </a:lnTo>
                  <a:lnTo>
                    <a:pt x="120" y="4"/>
                  </a:lnTo>
                  <a:lnTo>
                    <a:pt x="126" y="3"/>
                  </a:lnTo>
                  <a:lnTo>
                    <a:pt x="132" y="3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49" y="1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9" y="0"/>
                  </a:lnTo>
                  <a:lnTo>
                    <a:pt x="177" y="0"/>
                  </a:lnTo>
                  <a:lnTo>
                    <a:pt x="184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5"/>
                  </a:lnTo>
                  <a:lnTo>
                    <a:pt x="208" y="28"/>
                  </a:lnTo>
                  <a:lnTo>
                    <a:pt x="208" y="29"/>
                  </a:lnTo>
                  <a:lnTo>
                    <a:pt x="210" y="29"/>
                  </a:lnTo>
                  <a:lnTo>
                    <a:pt x="212" y="32"/>
                  </a:lnTo>
                  <a:lnTo>
                    <a:pt x="216" y="34"/>
                  </a:lnTo>
                  <a:lnTo>
                    <a:pt x="219" y="37"/>
                  </a:lnTo>
                  <a:lnTo>
                    <a:pt x="222" y="40"/>
                  </a:lnTo>
                  <a:lnTo>
                    <a:pt x="224" y="45"/>
                  </a:lnTo>
                  <a:lnTo>
                    <a:pt x="225" y="51"/>
                  </a:lnTo>
                  <a:lnTo>
                    <a:pt x="245" y="69"/>
                  </a:lnTo>
                  <a:lnTo>
                    <a:pt x="239" y="117"/>
                  </a:lnTo>
                  <a:lnTo>
                    <a:pt x="208" y="133"/>
                  </a:lnTo>
                  <a:lnTo>
                    <a:pt x="246" y="145"/>
                  </a:lnTo>
                  <a:lnTo>
                    <a:pt x="246" y="146"/>
                  </a:lnTo>
                  <a:lnTo>
                    <a:pt x="248" y="149"/>
                  </a:lnTo>
                  <a:lnTo>
                    <a:pt x="248" y="152"/>
                  </a:lnTo>
                  <a:lnTo>
                    <a:pt x="249" y="156"/>
                  </a:lnTo>
                  <a:lnTo>
                    <a:pt x="248" y="160"/>
                  </a:lnTo>
                  <a:lnTo>
                    <a:pt x="246" y="165"/>
                  </a:lnTo>
                  <a:lnTo>
                    <a:pt x="244" y="171"/>
                  </a:lnTo>
                  <a:lnTo>
                    <a:pt x="144" y="209"/>
                  </a:lnTo>
                  <a:lnTo>
                    <a:pt x="0" y="164"/>
                  </a:lnTo>
                  <a:lnTo>
                    <a:pt x="2" y="159"/>
                  </a:lnTo>
                  <a:lnTo>
                    <a:pt x="25" y="151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6"/>
                  </a:lnTo>
                  <a:lnTo>
                    <a:pt x="30" y="26"/>
                  </a:lnTo>
                  <a:lnTo>
                    <a:pt x="32" y="25"/>
                  </a:lnTo>
                  <a:lnTo>
                    <a:pt x="34" y="24"/>
                  </a:lnTo>
                  <a:lnTo>
                    <a:pt x="36" y="24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7" y="24"/>
                  </a:lnTo>
                  <a:lnTo>
                    <a:pt x="61" y="25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51" name="Freeform 172"/>
            <p:cNvSpPr>
              <a:spLocks/>
            </p:cNvSpPr>
            <p:nvPr/>
          </p:nvSpPr>
          <p:spPr bwMode="auto">
            <a:xfrm>
              <a:off x="1785" y="1121"/>
              <a:ext cx="80" cy="92"/>
            </a:xfrm>
            <a:custGeom>
              <a:avLst/>
              <a:gdLst>
                <a:gd name="T0" fmla="*/ 79 w 80"/>
                <a:gd name="T1" fmla="*/ 4 h 92"/>
                <a:gd name="T2" fmla="*/ 79 w 80"/>
                <a:gd name="T3" fmla="*/ 4 h 92"/>
                <a:gd name="T4" fmla="*/ 77 w 80"/>
                <a:gd name="T5" fmla="*/ 4 h 92"/>
                <a:gd name="T6" fmla="*/ 75 w 80"/>
                <a:gd name="T7" fmla="*/ 3 h 92"/>
                <a:gd name="T8" fmla="*/ 73 w 80"/>
                <a:gd name="T9" fmla="*/ 3 h 92"/>
                <a:gd name="T10" fmla="*/ 69 w 80"/>
                <a:gd name="T11" fmla="*/ 2 h 92"/>
                <a:gd name="T12" fmla="*/ 66 w 80"/>
                <a:gd name="T13" fmla="*/ 2 h 92"/>
                <a:gd name="T14" fmla="*/ 61 w 80"/>
                <a:gd name="T15" fmla="*/ 2 h 92"/>
                <a:gd name="T16" fmla="*/ 56 w 80"/>
                <a:gd name="T17" fmla="*/ 0 h 92"/>
                <a:gd name="T18" fmla="*/ 51 w 80"/>
                <a:gd name="T19" fmla="*/ 0 h 92"/>
                <a:gd name="T20" fmla="*/ 45 w 80"/>
                <a:gd name="T21" fmla="*/ 2 h 92"/>
                <a:gd name="T22" fmla="*/ 39 w 80"/>
                <a:gd name="T23" fmla="*/ 2 h 92"/>
                <a:gd name="T24" fmla="*/ 32 w 80"/>
                <a:gd name="T25" fmla="*/ 3 h 92"/>
                <a:gd name="T26" fmla="*/ 26 w 80"/>
                <a:gd name="T27" fmla="*/ 4 h 92"/>
                <a:gd name="T28" fmla="*/ 19 w 80"/>
                <a:gd name="T29" fmla="*/ 6 h 92"/>
                <a:gd name="T30" fmla="*/ 12 w 80"/>
                <a:gd name="T31" fmla="*/ 9 h 92"/>
                <a:gd name="T32" fmla="*/ 5 w 80"/>
                <a:gd name="T33" fmla="*/ 12 h 92"/>
                <a:gd name="T34" fmla="*/ 5 w 80"/>
                <a:gd name="T35" fmla="*/ 13 h 92"/>
                <a:gd name="T36" fmla="*/ 4 w 80"/>
                <a:gd name="T37" fmla="*/ 18 h 92"/>
                <a:gd name="T38" fmla="*/ 2 w 80"/>
                <a:gd name="T39" fmla="*/ 26 h 92"/>
                <a:gd name="T40" fmla="*/ 0 w 80"/>
                <a:gd name="T41" fmla="*/ 36 h 92"/>
                <a:gd name="T42" fmla="*/ 0 w 80"/>
                <a:gd name="T43" fmla="*/ 47 h 92"/>
                <a:gd name="T44" fmla="*/ 0 w 80"/>
                <a:gd name="T45" fmla="*/ 61 h 92"/>
                <a:gd name="T46" fmla="*/ 3 w 80"/>
                <a:gd name="T47" fmla="*/ 75 h 92"/>
                <a:gd name="T48" fmla="*/ 6 w 80"/>
                <a:gd name="T49" fmla="*/ 89 h 92"/>
                <a:gd name="T50" fmla="*/ 7 w 80"/>
                <a:gd name="T51" fmla="*/ 89 h 92"/>
                <a:gd name="T52" fmla="*/ 9 w 80"/>
                <a:gd name="T53" fmla="*/ 89 h 92"/>
                <a:gd name="T54" fmla="*/ 10 w 80"/>
                <a:gd name="T55" fmla="*/ 89 h 92"/>
                <a:gd name="T56" fmla="*/ 12 w 80"/>
                <a:gd name="T57" fmla="*/ 89 h 92"/>
                <a:gd name="T58" fmla="*/ 16 w 80"/>
                <a:gd name="T59" fmla="*/ 88 h 92"/>
                <a:gd name="T60" fmla="*/ 19 w 80"/>
                <a:gd name="T61" fmla="*/ 88 h 92"/>
                <a:gd name="T62" fmla="*/ 23 w 80"/>
                <a:gd name="T63" fmla="*/ 88 h 92"/>
                <a:gd name="T64" fmla="*/ 27 w 80"/>
                <a:gd name="T65" fmla="*/ 88 h 92"/>
                <a:gd name="T66" fmla="*/ 33 w 80"/>
                <a:gd name="T67" fmla="*/ 88 h 92"/>
                <a:gd name="T68" fmla="*/ 39 w 80"/>
                <a:gd name="T69" fmla="*/ 88 h 92"/>
                <a:gd name="T70" fmla="*/ 45 w 80"/>
                <a:gd name="T71" fmla="*/ 88 h 92"/>
                <a:gd name="T72" fmla="*/ 51 w 80"/>
                <a:gd name="T73" fmla="*/ 88 h 92"/>
                <a:gd name="T74" fmla="*/ 58 w 80"/>
                <a:gd name="T75" fmla="*/ 89 h 92"/>
                <a:gd name="T76" fmla="*/ 65 w 80"/>
                <a:gd name="T77" fmla="*/ 89 h 92"/>
                <a:gd name="T78" fmla="*/ 72 w 80"/>
                <a:gd name="T79" fmla="*/ 90 h 92"/>
                <a:gd name="T80" fmla="*/ 80 w 80"/>
                <a:gd name="T81" fmla="*/ 92 h 92"/>
                <a:gd name="T82" fmla="*/ 80 w 80"/>
                <a:gd name="T83" fmla="*/ 89 h 92"/>
                <a:gd name="T84" fmla="*/ 79 w 80"/>
                <a:gd name="T85" fmla="*/ 82 h 92"/>
                <a:gd name="T86" fmla="*/ 77 w 80"/>
                <a:gd name="T87" fmla="*/ 71 h 92"/>
                <a:gd name="T88" fmla="*/ 76 w 80"/>
                <a:gd name="T89" fmla="*/ 58 h 92"/>
                <a:gd name="T90" fmla="*/ 76 w 80"/>
                <a:gd name="T91" fmla="*/ 44 h 92"/>
                <a:gd name="T92" fmla="*/ 76 w 80"/>
                <a:gd name="T93" fmla="*/ 30 h 92"/>
                <a:gd name="T94" fmla="*/ 77 w 80"/>
                <a:gd name="T95" fmla="*/ 16 h 92"/>
                <a:gd name="T96" fmla="*/ 79 w 80"/>
                <a:gd name="T97" fmla="*/ 4 h 9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0"/>
                <a:gd name="T148" fmla="*/ 0 h 92"/>
                <a:gd name="T149" fmla="*/ 80 w 80"/>
                <a:gd name="T150" fmla="*/ 92 h 9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0" h="92">
                  <a:moveTo>
                    <a:pt x="79" y="4"/>
                  </a:moveTo>
                  <a:lnTo>
                    <a:pt x="79" y="4"/>
                  </a:lnTo>
                  <a:lnTo>
                    <a:pt x="77" y="4"/>
                  </a:lnTo>
                  <a:lnTo>
                    <a:pt x="75" y="3"/>
                  </a:lnTo>
                  <a:lnTo>
                    <a:pt x="73" y="3"/>
                  </a:lnTo>
                  <a:lnTo>
                    <a:pt x="69" y="2"/>
                  </a:lnTo>
                  <a:lnTo>
                    <a:pt x="66" y="2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2"/>
                  </a:lnTo>
                  <a:lnTo>
                    <a:pt x="39" y="2"/>
                  </a:lnTo>
                  <a:lnTo>
                    <a:pt x="32" y="3"/>
                  </a:lnTo>
                  <a:lnTo>
                    <a:pt x="26" y="4"/>
                  </a:lnTo>
                  <a:lnTo>
                    <a:pt x="19" y="6"/>
                  </a:lnTo>
                  <a:lnTo>
                    <a:pt x="12" y="9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4" y="18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47"/>
                  </a:lnTo>
                  <a:lnTo>
                    <a:pt x="0" y="61"/>
                  </a:lnTo>
                  <a:lnTo>
                    <a:pt x="3" y="75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9" y="89"/>
                  </a:lnTo>
                  <a:lnTo>
                    <a:pt x="10" y="89"/>
                  </a:lnTo>
                  <a:lnTo>
                    <a:pt x="12" y="89"/>
                  </a:lnTo>
                  <a:lnTo>
                    <a:pt x="16" y="88"/>
                  </a:lnTo>
                  <a:lnTo>
                    <a:pt x="19" y="88"/>
                  </a:lnTo>
                  <a:lnTo>
                    <a:pt x="23" y="88"/>
                  </a:lnTo>
                  <a:lnTo>
                    <a:pt x="27" y="88"/>
                  </a:lnTo>
                  <a:lnTo>
                    <a:pt x="33" y="88"/>
                  </a:lnTo>
                  <a:lnTo>
                    <a:pt x="39" y="88"/>
                  </a:lnTo>
                  <a:lnTo>
                    <a:pt x="45" y="88"/>
                  </a:lnTo>
                  <a:lnTo>
                    <a:pt x="51" y="88"/>
                  </a:lnTo>
                  <a:lnTo>
                    <a:pt x="58" y="89"/>
                  </a:lnTo>
                  <a:lnTo>
                    <a:pt x="65" y="89"/>
                  </a:lnTo>
                  <a:lnTo>
                    <a:pt x="72" y="90"/>
                  </a:lnTo>
                  <a:lnTo>
                    <a:pt x="80" y="92"/>
                  </a:lnTo>
                  <a:lnTo>
                    <a:pt x="80" y="89"/>
                  </a:lnTo>
                  <a:lnTo>
                    <a:pt x="79" y="82"/>
                  </a:lnTo>
                  <a:lnTo>
                    <a:pt x="77" y="71"/>
                  </a:lnTo>
                  <a:lnTo>
                    <a:pt x="76" y="58"/>
                  </a:lnTo>
                  <a:lnTo>
                    <a:pt x="76" y="44"/>
                  </a:lnTo>
                  <a:lnTo>
                    <a:pt x="76" y="30"/>
                  </a:lnTo>
                  <a:lnTo>
                    <a:pt x="77" y="16"/>
                  </a:lnTo>
                  <a:lnTo>
                    <a:pt x="79" y="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52" name="Freeform 173"/>
            <p:cNvSpPr>
              <a:spLocks/>
            </p:cNvSpPr>
            <p:nvPr/>
          </p:nvSpPr>
          <p:spPr bwMode="auto">
            <a:xfrm>
              <a:off x="1794" y="1147"/>
              <a:ext cx="131" cy="90"/>
            </a:xfrm>
            <a:custGeom>
              <a:avLst/>
              <a:gdLst>
                <a:gd name="T0" fmla="*/ 1 w 131"/>
                <a:gd name="T1" fmla="*/ 68 h 90"/>
                <a:gd name="T2" fmla="*/ 0 w 131"/>
                <a:gd name="T3" fmla="*/ 78 h 90"/>
                <a:gd name="T4" fmla="*/ 86 w 131"/>
                <a:gd name="T5" fmla="*/ 90 h 90"/>
                <a:gd name="T6" fmla="*/ 86 w 131"/>
                <a:gd name="T7" fmla="*/ 90 h 90"/>
                <a:gd name="T8" fmla="*/ 88 w 131"/>
                <a:gd name="T9" fmla="*/ 89 h 90"/>
                <a:gd name="T10" fmla="*/ 91 w 131"/>
                <a:gd name="T11" fmla="*/ 88 h 90"/>
                <a:gd name="T12" fmla="*/ 94 w 131"/>
                <a:gd name="T13" fmla="*/ 85 h 90"/>
                <a:gd name="T14" fmla="*/ 98 w 131"/>
                <a:gd name="T15" fmla="*/ 83 h 90"/>
                <a:gd name="T16" fmla="*/ 102 w 131"/>
                <a:gd name="T17" fmla="*/ 80 h 90"/>
                <a:gd name="T18" fmla="*/ 107 w 131"/>
                <a:gd name="T19" fmla="*/ 75 h 90"/>
                <a:gd name="T20" fmla="*/ 112 w 131"/>
                <a:gd name="T21" fmla="*/ 71 h 90"/>
                <a:gd name="T22" fmla="*/ 116 w 131"/>
                <a:gd name="T23" fmla="*/ 66 h 90"/>
                <a:gd name="T24" fmla="*/ 121 w 131"/>
                <a:gd name="T25" fmla="*/ 60 h 90"/>
                <a:gd name="T26" fmla="*/ 124 w 131"/>
                <a:gd name="T27" fmla="*/ 54 h 90"/>
                <a:gd name="T28" fmla="*/ 128 w 131"/>
                <a:gd name="T29" fmla="*/ 47 h 90"/>
                <a:gd name="T30" fmla="*/ 130 w 131"/>
                <a:gd name="T31" fmla="*/ 40 h 90"/>
                <a:gd name="T32" fmla="*/ 131 w 131"/>
                <a:gd name="T33" fmla="*/ 32 h 90"/>
                <a:gd name="T34" fmla="*/ 131 w 131"/>
                <a:gd name="T35" fmla="*/ 22 h 90"/>
                <a:gd name="T36" fmla="*/ 129 w 131"/>
                <a:gd name="T37" fmla="*/ 13 h 90"/>
                <a:gd name="T38" fmla="*/ 129 w 131"/>
                <a:gd name="T39" fmla="*/ 13 h 90"/>
                <a:gd name="T40" fmla="*/ 128 w 131"/>
                <a:gd name="T41" fmla="*/ 11 h 90"/>
                <a:gd name="T42" fmla="*/ 127 w 131"/>
                <a:gd name="T43" fmla="*/ 10 h 90"/>
                <a:gd name="T44" fmla="*/ 126 w 131"/>
                <a:gd name="T45" fmla="*/ 7 h 90"/>
                <a:gd name="T46" fmla="*/ 123 w 131"/>
                <a:gd name="T47" fmla="*/ 4 h 90"/>
                <a:gd name="T48" fmla="*/ 120 w 131"/>
                <a:gd name="T49" fmla="*/ 3 h 90"/>
                <a:gd name="T50" fmla="*/ 116 w 131"/>
                <a:gd name="T51" fmla="*/ 0 h 90"/>
                <a:gd name="T52" fmla="*/ 113 w 131"/>
                <a:gd name="T53" fmla="*/ 0 h 90"/>
                <a:gd name="T54" fmla="*/ 113 w 131"/>
                <a:gd name="T55" fmla="*/ 1 h 90"/>
                <a:gd name="T56" fmla="*/ 114 w 131"/>
                <a:gd name="T57" fmla="*/ 5 h 90"/>
                <a:gd name="T58" fmla="*/ 116 w 131"/>
                <a:gd name="T59" fmla="*/ 12 h 90"/>
                <a:gd name="T60" fmla="*/ 117 w 131"/>
                <a:gd name="T61" fmla="*/ 19 h 90"/>
                <a:gd name="T62" fmla="*/ 117 w 131"/>
                <a:gd name="T63" fmla="*/ 29 h 90"/>
                <a:gd name="T64" fmla="*/ 116 w 131"/>
                <a:gd name="T65" fmla="*/ 40 h 90"/>
                <a:gd name="T66" fmla="*/ 114 w 131"/>
                <a:gd name="T67" fmla="*/ 52 h 90"/>
                <a:gd name="T68" fmla="*/ 108 w 131"/>
                <a:gd name="T69" fmla="*/ 63 h 90"/>
                <a:gd name="T70" fmla="*/ 108 w 131"/>
                <a:gd name="T71" fmla="*/ 63 h 90"/>
                <a:gd name="T72" fmla="*/ 108 w 131"/>
                <a:gd name="T73" fmla="*/ 64 h 90"/>
                <a:gd name="T74" fmla="*/ 107 w 131"/>
                <a:gd name="T75" fmla="*/ 64 h 90"/>
                <a:gd name="T76" fmla="*/ 106 w 131"/>
                <a:gd name="T77" fmla="*/ 66 h 90"/>
                <a:gd name="T78" fmla="*/ 105 w 131"/>
                <a:gd name="T79" fmla="*/ 67 h 90"/>
                <a:gd name="T80" fmla="*/ 102 w 131"/>
                <a:gd name="T81" fmla="*/ 68 h 90"/>
                <a:gd name="T82" fmla="*/ 100 w 131"/>
                <a:gd name="T83" fmla="*/ 69 h 90"/>
                <a:gd name="T84" fmla="*/ 98 w 131"/>
                <a:gd name="T85" fmla="*/ 70 h 90"/>
                <a:gd name="T86" fmla="*/ 95 w 131"/>
                <a:gd name="T87" fmla="*/ 70 h 90"/>
                <a:gd name="T88" fmla="*/ 92 w 131"/>
                <a:gd name="T89" fmla="*/ 71 h 90"/>
                <a:gd name="T90" fmla="*/ 89 w 131"/>
                <a:gd name="T91" fmla="*/ 73 h 90"/>
                <a:gd name="T92" fmla="*/ 85 w 131"/>
                <a:gd name="T93" fmla="*/ 73 h 90"/>
                <a:gd name="T94" fmla="*/ 81 w 131"/>
                <a:gd name="T95" fmla="*/ 73 h 90"/>
                <a:gd name="T96" fmla="*/ 78 w 131"/>
                <a:gd name="T97" fmla="*/ 73 h 90"/>
                <a:gd name="T98" fmla="*/ 73 w 131"/>
                <a:gd name="T99" fmla="*/ 73 h 90"/>
                <a:gd name="T100" fmla="*/ 68 w 131"/>
                <a:gd name="T101" fmla="*/ 71 h 90"/>
                <a:gd name="T102" fmla="*/ 68 w 131"/>
                <a:gd name="T103" fmla="*/ 83 h 90"/>
                <a:gd name="T104" fmla="*/ 3 w 131"/>
                <a:gd name="T105" fmla="*/ 76 h 90"/>
                <a:gd name="T106" fmla="*/ 1 w 131"/>
                <a:gd name="T107" fmla="*/ 68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1"/>
                <a:gd name="T163" fmla="*/ 0 h 90"/>
                <a:gd name="T164" fmla="*/ 131 w 131"/>
                <a:gd name="T165" fmla="*/ 90 h 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1" h="90">
                  <a:moveTo>
                    <a:pt x="1" y="68"/>
                  </a:moveTo>
                  <a:lnTo>
                    <a:pt x="0" y="78"/>
                  </a:lnTo>
                  <a:lnTo>
                    <a:pt x="86" y="90"/>
                  </a:lnTo>
                  <a:lnTo>
                    <a:pt x="88" y="89"/>
                  </a:lnTo>
                  <a:lnTo>
                    <a:pt x="91" y="88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2" y="80"/>
                  </a:lnTo>
                  <a:lnTo>
                    <a:pt x="107" y="75"/>
                  </a:lnTo>
                  <a:lnTo>
                    <a:pt x="112" y="71"/>
                  </a:lnTo>
                  <a:lnTo>
                    <a:pt x="116" y="66"/>
                  </a:lnTo>
                  <a:lnTo>
                    <a:pt x="121" y="60"/>
                  </a:lnTo>
                  <a:lnTo>
                    <a:pt x="124" y="54"/>
                  </a:lnTo>
                  <a:lnTo>
                    <a:pt x="128" y="47"/>
                  </a:lnTo>
                  <a:lnTo>
                    <a:pt x="130" y="40"/>
                  </a:lnTo>
                  <a:lnTo>
                    <a:pt x="131" y="32"/>
                  </a:lnTo>
                  <a:lnTo>
                    <a:pt x="131" y="22"/>
                  </a:lnTo>
                  <a:lnTo>
                    <a:pt x="129" y="13"/>
                  </a:lnTo>
                  <a:lnTo>
                    <a:pt x="128" y="11"/>
                  </a:lnTo>
                  <a:lnTo>
                    <a:pt x="127" y="10"/>
                  </a:lnTo>
                  <a:lnTo>
                    <a:pt x="126" y="7"/>
                  </a:lnTo>
                  <a:lnTo>
                    <a:pt x="123" y="4"/>
                  </a:lnTo>
                  <a:lnTo>
                    <a:pt x="120" y="3"/>
                  </a:lnTo>
                  <a:lnTo>
                    <a:pt x="116" y="0"/>
                  </a:lnTo>
                  <a:lnTo>
                    <a:pt x="113" y="0"/>
                  </a:lnTo>
                  <a:lnTo>
                    <a:pt x="113" y="1"/>
                  </a:lnTo>
                  <a:lnTo>
                    <a:pt x="114" y="5"/>
                  </a:lnTo>
                  <a:lnTo>
                    <a:pt x="116" y="12"/>
                  </a:lnTo>
                  <a:lnTo>
                    <a:pt x="117" y="19"/>
                  </a:lnTo>
                  <a:lnTo>
                    <a:pt x="117" y="29"/>
                  </a:lnTo>
                  <a:lnTo>
                    <a:pt x="116" y="40"/>
                  </a:lnTo>
                  <a:lnTo>
                    <a:pt x="114" y="52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7" y="64"/>
                  </a:lnTo>
                  <a:lnTo>
                    <a:pt x="106" y="66"/>
                  </a:lnTo>
                  <a:lnTo>
                    <a:pt x="105" y="67"/>
                  </a:lnTo>
                  <a:lnTo>
                    <a:pt x="102" y="68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5" y="70"/>
                  </a:lnTo>
                  <a:lnTo>
                    <a:pt x="92" y="71"/>
                  </a:lnTo>
                  <a:lnTo>
                    <a:pt x="89" y="73"/>
                  </a:lnTo>
                  <a:lnTo>
                    <a:pt x="85" y="73"/>
                  </a:lnTo>
                  <a:lnTo>
                    <a:pt x="81" y="73"/>
                  </a:lnTo>
                  <a:lnTo>
                    <a:pt x="78" y="73"/>
                  </a:lnTo>
                  <a:lnTo>
                    <a:pt x="73" y="73"/>
                  </a:lnTo>
                  <a:lnTo>
                    <a:pt x="68" y="71"/>
                  </a:lnTo>
                  <a:lnTo>
                    <a:pt x="68" y="83"/>
                  </a:lnTo>
                  <a:lnTo>
                    <a:pt x="3" y="76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53" name="Freeform 174"/>
            <p:cNvSpPr>
              <a:spLocks/>
            </p:cNvSpPr>
            <p:nvPr/>
          </p:nvSpPr>
          <p:spPr bwMode="auto">
            <a:xfrm>
              <a:off x="1777" y="1236"/>
              <a:ext cx="97" cy="30"/>
            </a:xfrm>
            <a:custGeom>
              <a:avLst/>
              <a:gdLst>
                <a:gd name="T0" fmla="*/ 97 w 97"/>
                <a:gd name="T1" fmla="*/ 10 h 30"/>
                <a:gd name="T2" fmla="*/ 1 w 97"/>
                <a:gd name="T3" fmla="*/ 0 h 30"/>
                <a:gd name="T4" fmla="*/ 0 w 97"/>
                <a:gd name="T5" fmla="*/ 10 h 30"/>
                <a:gd name="T6" fmla="*/ 94 w 97"/>
                <a:gd name="T7" fmla="*/ 30 h 30"/>
                <a:gd name="T8" fmla="*/ 97 w 97"/>
                <a:gd name="T9" fmla="*/ 1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"/>
                <a:gd name="T16" fmla="*/ 0 h 30"/>
                <a:gd name="T17" fmla="*/ 97 w 97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" h="30">
                  <a:moveTo>
                    <a:pt x="97" y="10"/>
                  </a:moveTo>
                  <a:lnTo>
                    <a:pt x="1" y="0"/>
                  </a:lnTo>
                  <a:lnTo>
                    <a:pt x="0" y="10"/>
                  </a:lnTo>
                  <a:lnTo>
                    <a:pt x="94" y="30"/>
                  </a:lnTo>
                  <a:lnTo>
                    <a:pt x="97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54" name="Freeform 175"/>
            <p:cNvSpPr>
              <a:spLocks/>
            </p:cNvSpPr>
            <p:nvPr/>
          </p:nvSpPr>
          <p:spPr bwMode="auto">
            <a:xfrm>
              <a:off x="1825" y="1245"/>
              <a:ext cx="42" cy="14"/>
            </a:xfrm>
            <a:custGeom>
              <a:avLst/>
              <a:gdLst>
                <a:gd name="T0" fmla="*/ 42 w 42"/>
                <a:gd name="T1" fmla="*/ 6 h 14"/>
                <a:gd name="T2" fmla="*/ 1 w 42"/>
                <a:gd name="T3" fmla="*/ 0 h 14"/>
                <a:gd name="T4" fmla="*/ 0 w 42"/>
                <a:gd name="T5" fmla="*/ 6 h 14"/>
                <a:gd name="T6" fmla="*/ 40 w 42"/>
                <a:gd name="T7" fmla="*/ 14 h 14"/>
                <a:gd name="T8" fmla="*/ 42 w 42"/>
                <a:gd name="T9" fmla="*/ 6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4"/>
                <a:gd name="T17" fmla="*/ 42 w 4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4">
                  <a:moveTo>
                    <a:pt x="42" y="6"/>
                  </a:moveTo>
                  <a:lnTo>
                    <a:pt x="1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55" name="Freeform 176"/>
            <p:cNvSpPr>
              <a:spLocks/>
            </p:cNvSpPr>
            <p:nvPr/>
          </p:nvSpPr>
          <p:spPr bwMode="auto">
            <a:xfrm>
              <a:off x="1783" y="1238"/>
              <a:ext cx="28" cy="11"/>
            </a:xfrm>
            <a:custGeom>
              <a:avLst/>
              <a:gdLst>
                <a:gd name="T0" fmla="*/ 28 w 28"/>
                <a:gd name="T1" fmla="*/ 5 h 11"/>
                <a:gd name="T2" fmla="*/ 0 w 28"/>
                <a:gd name="T3" fmla="*/ 0 h 11"/>
                <a:gd name="T4" fmla="*/ 0 w 28"/>
                <a:gd name="T5" fmla="*/ 6 h 11"/>
                <a:gd name="T6" fmla="*/ 27 w 28"/>
                <a:gd name="T7" fmla="*/ 11 h 11"/>
                <a:gd name="T8" fmla="*/ 28 w 28"/>
                <a:gd name="T9" fmla="*/ 5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1"/>
                <a:gd name="T17" fmla="*/ 28 w 28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1">
                  <a:moveTo>
                    <a:pt x="28" y="5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27" y="11"/>
                  </a:lnTo>
                  <a:lnTo>
                    <a:pt x="28" y="5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56" name="Freeform 177"/>
            <p:cNvSpPr>
              <a:spLocks/>
            </p:cNvSpPr>
            <p:nvPr/>
          </p:nvSpPr>
          <p:spPr bwMode="auto">
            <a:xfrm>
              <a:off x="1714" y="1249"/>
              <a:ext cx="162" cy="54"/>
            </a:xfrm>
            <a:custGeom>
              <a:avLst/>
              <a:gdLst>
                <a:gd name="T0" fmla="*/ 0 w 162"/>
                <a:gd name="T1" fmla="*/ 16 h 54"/>
                <a:gd name="T2" fmla="*/ 0 w 162"/>
                <a:gd name="T3" fmla="*/ 16 h 54"/>
                <a:gd name="T4" fmla="*/ 1 w 162"/>
                <a:gd name="T5" fmla="*/ 16 h 54"/>
                <a:gd name="T6" fmla="*/ 3 w 162"/>
                <a:gd name="T7" fmla="*/ 16 h 54"/>
                <a:gd name="T8" fmla="*/ 5 w 162"/>
                <a:gd name="T9" fmla="*/ 15 h 54"/>
                <a:gd name="T10" fmla="*/ 7 w 162"/>
                <a:gd name="T11" fmla="*/ 15 h 54"/>
                <a:gd name="T12" fmla="*/ 11 w 162"/>
                <a:gd name="T13" fmla="*/ 14 h 54"/>
                <a:gd name="T14" fmla="*/ 14 w 162"/>
                <a:gd name="T15" fmla="*/ 14 h 54"/>
                <a:gd name="T16" fmla="*/ 18 w 162"/>
                <a:gd name="T17" fmla="*/ 13 h 54"/>
                <a:gd name="T18" fmla="*/ 21 w 162"/>
                <a:gd name="T19" fmla="*/ 12 h 54"/>
                <a:gd name="T20" fmla="*/ 25 w 162"/>
                <a:gd name="T21" fmla="*/ 10 h 54"/>
                <a:gd name="T22" fmla="*/ 28 w 162"/>
                <a:gd name="T23" fmla="*/ 9 h 54"/>
                <a:gd name="T24" fmla="*/ 32 w 162"/>
                <a:gd name="T25" fmla="*/ 8 h 54"/>
                <a:gd name="T26" fmla="*/ 35 w 162"/>
                <a:gd name="T27" fmla="*/ 6 h 54"/>
                <a:gd name="T28" fmla="*/ 38 w 162"/>
                <a:gd name="T29" fmla="*/ 4 h 54"/>
                <a:gd name="T30" fmla="*/ 41 w 162"/>
                <a:gd name="T31" fmla="*/ 2 h 54"/>
                <a:gd name="T32" fmla="*/ 43 w 162"/>
                <a:gd name="T33" fmla="*/ 0 h 54"/>
                <a:gd name="T34" fmla="*/ 162 w 162"/>
                <a:gd name="T35" fmla="*/ 28 h 54"/>
                <a:gd name="T36" fmla="*/ 162 w 162"/>
                <a:gd name="T37" fmla="*/ 28 h 54"/>
                <a:gd name="T38" fmla="*/ 161 w 162"/>
                <a:gd name="T39" fmla="*/ 28 h 54"/>
                <a:gd name="T40" fmla="*/ 160 w 162"/>
                <a:gd name="T41" fmla="*/ 29 h 54"/>
                <a:gd name="T42" fmla="*/ 159 w 162"/>
                <a:gd name="T43" fmla="*/ 30 h 54"/>
                <a:gd name="T44" fmla="*/ 158 w 162"/>
                <a:gd name="T45" fmla="*/ 33 h 54"/>
                <a:gd name="T46" fmla="*/ 155 w 162"/>
                <a:gd name="T47" fmla="*/ 34 h 54"/>
                <a:gd name="T48" fmla="*/ 153 w 162"/>
                <a:gd name="T49" fmla="*/ 36 h 54"/>
                <a:gd name="T50" fmla="*/ 151 w 162"/>
                <a:gd name="T51" fmla="*/ 38 h 54"/>
                <a:gd name="T52" fmla="*/ 147 w 162"/>
                <a:gd name="T53" fmla="*/ 41 h 54"/>
                <a:gd name="T54" fmla="*/ 145 w 162"/>
                <a:gd name="T55" fmla="*/ 43 h 54"/>
                <a:gd name="T56" fmla="*/ 141 w 162"/>
                <a:gd name="T57" fmla="*/ 45 h 54"/>
                <a:gd name="T58" fmla="*/ 138 w 162"/>
                <a:gd name="T59" fmla="*/ 48 h 54"/>
                <a:gd name="T60" fmla="*/ 136 w 162"/>
                <a:gd name="T61" fmla="*/ 49 h 54"/>
                <a:gd name="T62" fmla="*/ 132 w 162"/>
                <a:gd name="T63" fmla="*/ 51 h 54"/>
                <a:gd name="T64" fmla="*/ 129 w 162"/>
                <a:gd name="T65" fmla="*/ 52 h 54"/>
                <a:gd name="T66" fmla="*/ 126 w 162"/>
                <a:gd name="T67" fmla="*/ 54 h 54"/>
                <a:gd name="T68" fmla="*/ 0 w 162"/>
                <a:gd name="T69" fmla="*/ 16 h 5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2"/>
                <a:gd name="T106" fmla="*/ 0 h 54"/>
                <a:gd name="T107" fmla="*/ 162 w 162"/>
                <a:gd name="T108" fmla="*/ 54 h 5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2" h="54">
                  <a:moveTo>
                    <a:pt x="0" y="16"/>
                  </a:moveTo>
                  <a:lnTo>
                    <a:pt x="0" y="16"/>
                  </a:lnTo>
                  <a:lnTo>
                    <a:pt x="1" y="16"/>
                  </a:lnTo>
                  <a:lnTo>
                    <a:pt x="3" y="16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11" y="14"/>
                  </a:lnTo>
                  <a:lnTo>
                    <a:pt x="14" y="14"/>
                  </a:lnTo>
                  <a:lnTo>
                    <a:pt x="18" y="13"/>
                  </a:lnTo>
                  <a:lnTo>
                    <a:pt x="21" y="12"/>
                  </a:lnTo>
                  <a:lnTo>
                    <a:pt x="25" y="10"/>
                  </a:lnTo>
                  <a:lnTo>
                    <a:pt x="28" y="9"/>
                  </a:lnTo>
                  <a:lnTo>
                    <a:pt x="32" y="8"/>
                  </a:lnTo>
                  <a:lnTo>
                    <a:pt x="35" y="6"/>
                  </a:lnTo>
                  <a:lnTo>
                    <a:pt x="38" y="4"/>
                  </a:lnTo>
                  <a:lnTo>
                    <a:pt x="41" y="2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1" y="28"/>
                  </a:lnTo>
                  <a:lnTo>
                    <a:pt x="160" y="29"/>
                  </a:lnTo>
                  <a:lnTo>
                    <a:pt x="159" y="30"/>
                  </a:lnTo>
                  <a:lnTo>
                    <a:pt x="158" y="33"/>
                  </a:lnTo>
                  <a:lnTo>
                    <a:pt x="155" y="34"/>
                  </a:lnTo>
                  <a:lnTo>
                    <a:pt x="153" y="36"/>
                  </a:lnTo>
                  <a:lnTo>
                    <a:pt x="151" y="38"/>
                  </a:lnTo>
                  <a:lnTo>
                    <a:pt x="147" y="41"/>
                  </a:lnTo>
                  <a:lnTo>
                    <a:pt x="145" y="43"/>
                  </a:lnTo>
                  <a:lnTo>
                    <a:pt x="141" y="45"/>
                  </a:lnTo>
                  <a:lnTo>
                    <a:pt x="138" y="48"/>
                  </a:lnTo>
                  <a:lnTo>
                    <a:pt x="136" y="49"/>
                  </a:lnTo>
                  <a:lnTo>
                    <a:pt x="132" y="51"/>
                  </a:lnTo>
                  <a:lnTo>
                    <a:pt x="129" y="52"/>
                  </a:lnTo>
                  <a:lnTo>
                    <a:pt x="126" y="5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57" name="Freeform 178"/>
            <p:cNvSpPr>
              <a:spLocks/>
            </p:cNvSpPr>
            <p:nvPr/>
          </p:nvSpPr>
          <p:spPr bwMode="auto">
            <a:xfrm>
              <a:off x="1876" y="1243"/>
              <a:ext cx="58" cy="26"/>
            </a:xfrm>
            <a:custGeom>
              <a:avLst/>
              <a:gdLst>
                <a:gd name="T0" fmla="*/ 6 w 58"/>
                <a:gd name="T1" fmla="*/ 26 h 26"/>
                <a:gd name="T2" fmla="*/ 58 w 58"/>
                <a:gd name="T3" fmla="*/ 10 h 26"/>
                <a:gd name="T4" fmla="*/ 26 w 58"/>
                <a:gd name="T5" fmla="*/ 0 h 26"/>
                <a:gd name="T6" fmla="*/ 0 w 58"/>
                <a:gd name="T7" fmla="*/ 3 h 26"/>
                <a:gd name="T8" fmla="*/ 0 w 58"/>
                <a:gd name="T9" fmla="*/ 25 h 26"/>
                <a:gd name="T10" fmla="*/ 6 w 58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"/>
                <a:gd name="T19" fmla="*/ 0 h 26"/>
                <a:gd name="T20" fmla="*/ 58 w 58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" h="26">
                  <a:moveTo>
                    <a:pt x="6" y="26"/>
                  </a:moveTo>
                  <a:lnTo>
                    <a:pt x="58" y="10"/>
                  </a:lnTo>
                  <a:lnTo>
                    <a:pt x="26" y="0"/>
                  </a:lnTo>
                  <a:lnTo>
                    <a:pt x="0" y="3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58" name="Freeform 179"/>
            <p:cNvSpPr>
              <a:spLocks/>
            </p:cNvSpPr>
            <p:nvPr/>
          </p:nvSpPr>
          <p:spPr bwMode="auto">
            <a:xfrm>
              <a:off x="1726" y="1132"/>
              <a:ext cx="31" cy="124"/>
            </a:xfrm>
            <a:custGeom>
              <a:avLst/>
              <a:gdLst>
                <a:gd name="T0" fmla="*/ 31 w 31"/>
                <a:gd name="T1" fmla="*/ 3 h 124"/>
                <a:gd name="T2" fmla="*/ 31 w 31"/>
                <a:gd name="T3" fmla="*/ 2 h 124"/>
                <a:gd name="T4" fmla="*/ 30 w 31"/>
                <a:gd name="T5" fmla="*/ 2 h 124"/>
                <a:gd name="T6" fmla="*/ 30 w 31"/>
                <a:gd name="T7" fmla="*/ 2 h 124"/>
                <a:gd name="T8" fmla="*/ 29 w 31"/>
                <a:gd name="T9" fmla="*/ 2 h 124"/>
                <a:gd name="T10" fmla="*/ 27 w 31"/>
                <a:gd name="T11" fmla="*/ 1 h 124"/>
                <a:gd name="T12" fmla="*/ 26 w 31"/>
                <a:gd name="T13" fmla="*/ 1 h 124"/>
                <a:gd name="T14" fmla="*/ 23 w 31"/>
                <a:gd name="T15" fmla="*/ 0 h 124"/>
                <a:gd name="T16" fmla="*/ 22 w 31"/>
                <a:gd name="T17" fmla="*/ 0 h 124"/>
                <a:gd name="T18" fmla="*/ 20 w 31"/>
                <a:gd name="T19" fmla="*/ 0 h 124"/>
                <a:gd name="T20" fmla="*/ 17 w 31"/>
                <a:gd name="T21" fmla="*/ 0 h 124"/>
                <a:gd name="T22" fmla="*/ 14 w 31"/>
                <a:gd name="T23" fmla="*/ 0 h 124"/>
                <a:gd name="T24" fmla="*/ 12 w 31"/>
                <a:gd name="T25" fmla="*/ 1 h 124"/>
                <a:gd name="T26" fmla="*/ 9 w 31"/>
                <a:gd name="T27" fmla="*/ 1 h 124"/>
                <a:gd name="T28" fmla="*/ 6 w 31"/>
                <a:gd name="T29" fmla="*/ 2 h 124"/>
                <a:gd name="T30" fmla="*/ 3 w 31"/>
                <a:gd name="T31" fmla="*/ 3 h 124"/>
                <a:gd name="T32" fmla="*/ 0 w 31"/>
                <a:gd name="T33" fmla="*/ 6 h 124"/>
                <a:gd name="T34" fmla="*/ 0 w 31"/>
                <a:gd name="T35" fmla="*/ 124 h 124"/>
                <a:gd name="T36" fmla="*/ 1 w 31"/>
                <a:gd name="T37" fmla="*/ 124 h 124"/>
                <a:gd name="T38" fmla="*/ 1 w 31"/>
                <a:gd name="T39" fmla="*/ 124 h 124"/>
                <a:gd name="T40" fmla="*/ 2 w 31"/>
                <a:gd name="T41" fmla="*/ 124 h 124"/>
                <a:gd name="T42" fmla="*/ 3 w 31"/>
                <a:gd name="T43" fmla="*/ 124 h 124"/>
                <a:gd name="T44" fmla="*/ 5 w 31"/>
                <a:gd name="T45" fmla="*/ 123 h 124"/>
                <a:gd name="T46" fmla="*/ 7 w 31"/>
                <a:gd name="T47" fmla="*/ 123 h 124"/>
                <a:gd name="T48" fmla="*/ 8 w 31"/>
                <a:gd name="T49" fmla="*/ 123 h 124"/>
                <a:gd name="T50" fmla="*/ 10 w 31"/>
                <a:gd name="T51" fmla="*/ 121 h 124"/>
                <a:gd name="T52" fmla="*/ 13 w 31"/>
                <a:gd name="T53" fmla="*/ 121 h 124"/>
                <a:gd name="T54" fmla="*/ 15 w 31"/>
                <a:gd name="T55" fmla="*/ 120 h 124"/>
                <a:gd name="T56" fmla="*/ 17 w 31"/>
                <a:gd name="T57" fmla="*/ 119 h 124"/>
                <a:gd name="T58" fmla="*/ 21 w 31"/>
                <a:gd name="T59" fmla="*/ 118 h 124"/>
                <a:gd name="T60" fmla="*/ 23 w 31"/>
                <a:gd name="T61" fmla="*/ 117 h 124"/>
                <a:gd name="T62" fmla="*/ 26 w 31"/>
                <a:gd name="T63" fmla="*/ 116 h 124"/>
                <a:gd name="T64" fmla="*/ 29 w 31"/>
                <a:gd name="T65" fmla="*/ 113 h 124"/>
                <a:gd name="T66" fmla="*/ 31 w 31"/>
                <a:gd name="T67" fmla="*/ 112 h 124"/>
                <a:gd name="T68" fmla="*/ 31 w 31"/>
                <a:gd name="T69" fmla="*/ 3 h 1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1"/>
                <a:gd name="T106" fmla="*/ 0 h 124"/>
                <a:gd name="T107" fmla="*/ 31 w 31"/>
                <a:gd name="T108" fmla="*/ 124 h 1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1" h="124">
                  <a:moveTo>
                    <a:pt x="31" y="3"/>
                  </a:moveTo>
                  <a:lnTo>
                    <a:pt x="31" y="2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9" y="1"/>
                  </a:lnTo>
                  <a:lnTo>
                    <a:pt x="6" y="2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4"/>
                  </a:lnTo>
                  <a:lnTo>
                    <a:pt x="1" y="124"/>
                  </a:lnTo>
                  <a:lnTo>
                    <a:pt x="2" y="124"/>
                  </a:lnTo>
                  <a:lnTo>
                    <a:pt x="3" y="124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8" y="123"/>
                  </a:lnTo>
                  <a:lnTo>
                    <a:pt x="10" y="121"/>
                  </a:lnTo>
                  <a:lnTo>
                    <a:pt x="13" y="121"/>
                  </a:lnTo>
                  <a:lnTo>
                    <a:pt x="15" y="120"/>
                  </a:lnTo>
                  <a:lnTo>
                    <a:pt x="17" y="119"/>
                  </a:lnTo>
                  <a:lnTo>
                    <a:pt x="21" y="118"/>
                  </a:lnTo>
                  <a:lnTo>
                    <a:pt x="23" y="117"/>
                  </a:lnTo>
                  <a:lnTo>
                    <a:pt x="26" y="116"/>
                  </a:lnTo>
                  <a:lnTo>
                    <a:pt x="29" y="113"/>
                  </a:lnTo>
                  <a:lnTo>
                    <a:pt x="31" y="112"/>
                  </a:lnTo>
                  <a:lnTo>
                    <a:pt x="31" y="3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59" name="Freeform 180"/>
            <p:cNvSpPr>
              <a:spLocks/>
            </p:cNvSpPr>
            <p:nvPr/>
          </p:nvSpPr>
          <p:spPr bwMode="auto">
            <a:xfrm>
              <a:off x="1727" y="1133"/>
              <a:ext cx="27" cy="104"/>
            </a:xfrm>
            <a:custGeom>
              <a:avLst/>
              <a:gdLst>
                <a:gd name="T0" fmla="*/ 27 w 27"/>
                <a:gd name="T1" fmla="*/ 2 h 104"/>
                <a:gd name="T2" fmla="*/ 27 w 27"/>
                <a:gd name="T3" fmla="*/ 2 h 104"/>
                <a:gd name="T4" fmla="*/ 26 w 27"/>
                <a:gd name="T5" fmla="*/ 2 h 104"/>
                <a:gd name="T6" fmla="*/ 26 w 27"/>
                <a:gd name="T7" fmla="*/ 2 h 104"/>
                <a:gd name="T8" fmla="*/ 25 w 27"/>
                <a:gd name="T9" fmla="*/ 1 h 104"/>
                <a:gd name="T10" fmla="*/ 23 w 27"/>
                <a:gd name="T11" fmla="*/ 1 h 104"/>
                <a:gd name="T12" fmla="*/ 22 w 27"/>
                <a:gd name="T13" fmla="*/ 0 h 104"/>
                <a:gd name="T14" fmla="*/ 20 w 27"/>
                <a:gd name="T15" fmla="*/ 0 h 104"/>
                <a:gd name="T16" fmla="*/ 19 w 27"/>
                <a:gd name="T17" fmla="*/ 0 h 104"/>
                <a:gd name="T18" fmla="*/ 16 w 27"/>
                <a:gd name="T19" fmla="*/ 0 h 104"/>
                <a:gd name="T20" fmla="*/ 14 w 27"/>
                <a:gd name="T21" fmla="*/ 0 h 104"/>
                <a:gd name="T22" fmla="*/ 12 w 27"/>
                <a:gd name="T23" fmla="*/ 0 h 104"/>
                <a:gd name="T24" fmla="*/ 9 w 27"/>
                <a:gd name="T25" fmla="*/ 0 h 104"/>
                <a:gd name="T26" fmla="*/ 8 w 27"/>
                <a:gd name="T27" fmla="*/ 1 h 104"/>
                <a:gd name="T28" fmla="*/ 5 w 27"/>
                <a:gd name="T29" fmla="*/ 2 h 104"/>
                <a:gd name="T30" fmla="*/ 2 w 27"/>
                <a:gd name="T31" fmla="*/ 4 h 104"/>
                <a:gd name="T32" fmla="*/ 0 w 27"/>
                <a:gd name="T33" fmla="*/ 5 h 104"/>
                <a:gd name="T34" fmla="*/ 0 w 27"/>
                <a:gd name="T35" fmla="*/ 104 h 104"/>
                <a:gd name="T36" fmla="*/ 0 w 27"/>
                <a:gd name="T37" fmla="*/ 104 h 104"/>
                <a:gd name="T38" fmla="*/ 1 w 27"/>
                <a:gd name="T39" fmla="*/ 104 h 104"/>
                <a:gd name="T40" fmla="*/ 1 w 27"/>
                <a:gd name="T41" fmla="*/ 104 h 104"/>
                <a:gd name="T42" fmla="*/ 2 w 27"/>
                <a:gd name="T43" fmla="*/ 104 h 104"/>
                <a:gd name="T44" fmla="*/ 4 w 27"/>
                <a:gd name="T45" fmla="*/ 104 h 104"/>
                <a:gd name="T46" fmla="*/ 6 w 27"/>
                <a:gd name="T47" fmla="*/ 104 h 104"/>
                <a:gd name="T48" fmla="*/ 7 w 27"/>
                <a:gd name="T49" fmla="*/ 103 h 104"/>
                <a:gd name="T50" fmla="*/ 9 w 27"/>
                <a:gd name="T51" fmla="*/ 103 h 104"/>
                <a:gd name="T52" fmla="*/ 11 w 27"/>
                <a:gd name="T53" fmla="*/ 102 h 104"/>
                <a:gd name="T54" fmla="*/ 13 w 27"/>
                <a:gd name="T55" fmla="*/ 102 h 104"/>
                <a:gd name="T56" fmla="*/ 15 w 27"/>
                <a:gd name="T57" fmla="*/ 101 h 104"/>
                <a:gd name="T58" fmla="*/ 18 w 27"/>
                <a:gd name="T59" fmla="*/ 99 h 104"/>
                <a:gd name="T60" fmla="*/ 20 w 27"/>
                <a:gd name="T61" fmla="*/ 98 h 104"/>
                <a:gd name="T62" fmla="*/ 22 w 27"/>
                <a:gd name="T63" fmla="*/ 97 h 104"/>
                <a:gd name="T64" fmla="*/ 25 w 27"/>
                <a:gd name="T65" fmla="*/ 96 h 104"/>
                <a:gd name="T66" fmla="*/ 27 w 27"/>
                <a:gd name="T67" fmla="*/ 94 h 104"/>
                <a:gd name="T68" fmla="*/ 27 w 27"/>
                <a:gd name="T69" fmla="*/ 2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104"/>
                <a:gd name="T107" fmla="*/ 27 w 27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104"/>
                  </a:lnTo>
                  <a:lnTo>
                    <a:pt x="1" y="104"/>
                  </a:lnTo>
                  <a:lnTo>
                    <a:pt x="2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3"/>
                  </a:lnTo>
                  <a:lnTo>
                    <a:pt x="9" y="103"/>
                  </a:lnTo>
                  <a:lnTo>
                    <a:pt x="11" y="102"/>
                  </a:lnTo>
                  <a:lnTo>
                    <a:pt x="13" y="102"/>
                  </a:lnTo>
                  <a:lnTo>
                    <a:pt x="15" y="101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2" y="97"/>
                  </a:lnTo>
                  <a:lnTo>
                    <a:pt x="25" y="96"/>
                  </a:lnTo>
                  <a:lnTo>
                    <a:pt x="27" y="94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60" name="Freeform 181"/>
            <p:cNvSpPr>
              <a:spLocks/>
            </p:cNvSpPr>
            <p:nvPr/>
          </p:nvSpPr>
          <p:spPr bwMode="auto">
            <a:xfrm>
              <a:off x="1728" y="1134"/>
              <a:ext cx="22" cy="84"/>
            </a:xfrm>
            <a:custGeom>
              <a:avLst/>
              <a:gdLst>
                <a:gd name="T0" fmla="*/ 22 w 22"/>
                <a:gd name="T1" fmla="*/ 3 h 84"/>
                <a:gd name="T2" fmla="*/ 22 w 22"/>
                <a:gd name="T3" fmla="*/ 3 h 84"/>
                <a:gd name="T4" fmla="*/ 21 w 22"/>
                <a:gd name="T5" fmla="*/ 1 h 84"/>
                <a:gd name="T6" fmla="*/ 21 w 22"/>
                <a:gd name="T7" fmla="*/ 1 h 84"/>
                <a:gd name="T8" fmla="*/ 20 w 22"/>
                <a:gd name="T9" fmla="*/ 1 h 84"/>
                <a:gd name="T10" fmla="*/ 19 w 22"/>
                <a:gd name="T11" fmla="*/ 1 h 84"/>
                <a:gd name="T12" fmla="*/ 18 w 22"/>
                <a:gd name="T13" fmla="*/ 0 h 84"/>
                <a:gd name="T14" fmla="*/ 17 w 22"/>
                <a:gd name="T15" fmla="*/ 0 h 84"/>
                <a:gd name="T16" fmla="*/ 15 w 22"/>
                <a:gd name="T17" fmla="*/ 0 h 84"/>
                <a:gd name="T18" fmla="*/ 14 w 22"/>
                <a:gd name="T19" fmla="*/ 0 h 84"/>
                <a:gd name="T20" fmla="*/ 12 w 22"/>
                <a:gd name="T21" fmla="*/ 0 h 84"/>
                <a:gd name="T22" fmla="*/ 10 w 22"/>
                <a:gd name="T23" fmla="*/ 0 h 84"/>
                <a:gd name="T24" fmla="*/ 8 w 22"/>
                <a:gd name="T25" fmla="*/ 0 h 84"/>
                <a:gd name="T26" fmla="*/ 6 w 22"/>
                <a:gd name="T27" fmla="*/ 1 h 84"/>
                <a:gd name="T28" fmla="*/ 4 w 22"/>
                <a:gd name="T29" fmla="*/ 1 h 84"/>
                <a:gd name="T30" fmla="*/ 3 w 22"/>
                <a:gd name="T31" fmla="*/ 3 h 84"/>
                <a:gd name="T32" fmla="*/ 0 w 22"/>
                <a:gd name="T33" fmla="*/ 4 h 84"/>
                <a:gd name="T34" fmla="*/ 0 w 22"/>
                <a:gd name="T35" fmla="*/ 84 h 84"/>
                <a:gd name="T36" fmla="*/ 0 w 22"/>
                <a:gd name="T37" fmla="*/ 84 h 84"/>
                <a:gd name="T38" fmla="*/ 0 w 22"/>
                <a:gd name="T39" fmla="*/ 84 h 84"/>
                <a:gd name="T40" fmla="*/ 1 w 22"/>
                <a:gd name="T41" fmla="*/ 84 h 84"/>
                <a:gd name="T42" fmla="*/ 3 w 22"/>
                <a:gd name="T43" fmla="*/ 84 h 84"/>
                <a:gd name="T44" fmla="*/ 4 w 22"/>
                <a:gd name="T45" fmla="*/ 84 h 84"/>
                <a:gd name="T46" fmla="*/ 5 w 22"/>
                <a:gd name="T47" fmla="*/ 84 h 84"/>
                <a:gd name="T48" fmla="*/ 6 w 22"/>
                <a:gd name="T49" fmla="*/ 84 h 84"/>
                <a:gd name="T50" fmla="*/ 7 w 22"/>
                <a:gd name="T51" fmla="*/ 83 h 84"/>
                <a:gd name="T52" fmla="*/ 10 w 22"/>
                <a:gd name="T53" fmla="*/ 83 h 84"/>
                <a:gd name="T54" fmla="*/ 11 w 22"/>
                <a:gd name="T55" fmla="*/ 82 h 84"/>
                <a:gd name="T56" fmla="*/ 13 w 22"/>
                <a:gd name="T57" fmla="*/ 82 h 84"/>
                <a:gd name="T58" fmla="*/ 14 w 22"/>
                <a:gd name="T59" fmla="*/ 81 h 84"/>
                <a:gd name="T60" fmla="*/ 17 w 22"/>
                <a:gd name="T61" fmla="*/ 80 h 84"/>
                <a:gd name="T62" fmla="*/ 19 w 22"/>
                <a:gd name="T63" fmla="*/ 79 h 84"/>
                <a:gd name="T64" fmla="*/ 20 w 22"/>
                <a:gd name="T65" fmla="*/ 77 h 84"/>
                <a:gd name="T66" fmla="*/ 22 w 22"/>
                <a:gd name="T67" fmla="*/ 76 h 84"/>
                <a:gd name="T68" fmla="*/ 22 w 22"/>
                <a:gd name="T69" fmla="*/ 3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84"/>
                <a:gd name="T107" fmla="*/ 22 w 22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84">
                  <a:moveTo>
                    <a:pt x="22" y="3"/>
                  </a:moveTo>
                  <a:lnTo>
                    <a:pt x="22" y="3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4" y="1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3" y="84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6" y="84"/>
                  </a:lnTo>
                  <a:lnTo>
                    <a:pt x="7" y="83"/>
                  </a:lnTo>
                  <a:lnTo>
                    <a:pt x="10" y="83"/>
                  </a:lnTo>
                  <a:lnTo>
                    <a:pt x="11" y="82"/>
                  </a:lnTo>
                  <a:lnTo>
                    <a:pt x="13" y="82"/>
                  </a:lnTo>
                  <a:lnTo>
                    <a:pt x="14" y="81"/>
                  </a:lnTo>
                  <a:lnTo>
                    <a:pt x="17" y="80"/>
                  </a:lnTo>
                  <a:lnTo>
                    <a:pt x="19" y="79"/>
                  </a:lnTo>
                  <a:lnTo>
                    <a:pt x="20" y="77"/>
                  </a:lnTo>
                  <a:lnTo>
                    <a:pt x="22" y="76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A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61" name="Freeform 182"/>
            <p:cNvSpPr>
              <a:spLocks/>
            </p:cNvSpPr>
            <p:nvPr/>
          </p:nvSpPr>
          <p:spPr bwMode="auto">
            <a:xfrm>
              <a:off x="1729" y="1135"/>
              <a:ext cx="18" cy="66"/>
            </a:xfrm>
            <a:custGeom>
              <a:avLst/>
              <a:gdLst>
                <a:gd name="T0" fmla="*/ 18 w 18"/>
                <a:gd name="T1" fmla="*/ 2 h 66"/>
                <a:gd name="T2" fmla="*/ 18 w 18"/>
                <a:gd name="T3" fmla="*/ 2 h 66"/>
                <a:gd name="T4" fmla="*/ 17 w 18"/>
                <a:gd name="T5" fmla="*/ 2 h 66"/>
                <a:gd name="T6" fmla="*/ 14 w 18"/>
                <a:gd name="T7" fmla="*/ 0 h 66"/>
                <a:gd name="T8" fmla="*/ 12 w 18"/>
                <a:gd name="T9" fmla="*/ 0 h 66"/>
                <a:gd name="T10" fmla="*/ 10 w 18"/>
                <a:gd name="T11" fmla="*/ 0 h 66"/>
                <a:gd name="T12" fmla="*/ 6 w 18"/>
                <a:gd name="T13" fmla="*/ 0 h 66"/>
                <a:gd name="T14" fmla="*/ 3 w 18"/>
                <a:gd name="T15" fmla="*/ 2 h 66"/>
                <a:gd name="T16" fmla="*/ 0 w 18"/>
                <a:gd name="T17" fmla="*/ 3 h 66"/>
                <a:gd name="T18" fmla="*/ 0 w 18"/>
                <a:gd name="T19" fmla="*/ 66 h 66"/>
                <a:gd name="T20" fmla="*/ 0 w 18"/>
                <a:gd name="T21" fmla="*/ 66 h 66"/>
                <a:gd name="T22" fmla="*/ 2 w 18"/>
                <a:gd name="T23" fmla="*/ 66 h 66"/>
                <a:gd name="T24" fmla="*/ 4 w 18"/>
                <a:gd name="T25" fmla="*/ 65 h 66"/>
                <a:gd name="T26" fmla="*/ 6 w 18"/>
                <a:gd name="T27" fmla="*/ 65 h 66"/>
                <a:gd name="T28" fmla="*/ 9 w 18"/>
                <a:gd name="T29" fmla="*/ 64 h 66"/>
                <a:gd name="T30" fmla="*/ 12 w 18"/>
                <a:gd name="T31" fmla="*/ 62 h 66"/>
                <a:gd name="T32" fmla="*/ 14 w 18"/>
                <a:gd name="T33" fmla="*/ 61 h 66"/>
                <a:gd name="T34" fmla="*/ 18 w 18"/>
                <a:gd name="T35" fmla="*/ 59 h 66"/>
                <a:gd name="T36" fmla="*/ 18 w 18"/>
                <a:gd name="T37" fmla="*/ 2 h 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"/>
                <a:gd name="T58" fmla="*/ 0 h 66"/>
                <a:gd name="T59" fmla="*/ 18 w 18"/>
                <a:gd name="T60" fmla="*/ 66 h 6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" h="66">
                  <a:moveTo>
                    <a:pt x="18" y="2"/>
                  </a:moveTo>
                  <a:lnTo>
                    <a:pt x="18" y="2"/>
                  </a:lnTo>
                  <a:lnTo>
                    <a:pt x="17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3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4" y="65"/>
                  </a:lnTo>
                  <a:lnTo>
                    <a:pt x="6" y="65"/>
                  </a:lnTo>
                  <a:lnTo>
                    <a:pt x="9" y="64"/>
                  </a:lnTo>
                  <a:lnTo>
                    <a:pt x="12" y="62"/>
                  </a:lnTo>
                  <a:lnTo>
                    <a:pt x="14" y="61"/>
                  </a:lnTo>
                  <a:lnTo>
                    <a:pt x="18" y="59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BC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62" name="Freeform 183"/>
            <p:cNvSpPr>
              <a:spLocks/>
            </p:cNvSpPr>
            <p:nvPr/>
          </p:nvSpPr>
          <p:spPr bwMode="auto">
            <a:xfrm>
              <a:off x="1729" y="1137"/>
              <a:ext cx="14" cy="45"/>
            </a:xfrm>
            <a:custGeom>
              <a:avLst/>
              <a:gdLst>
                <a:gd name="T0" fmla="*/ 14 w 14"/>
                <a:gd name="T1" fmla="*/ 1 h 45"/>
                <a:gd name="T2" fmla="*/ 14 w 14"/>
                <a:gd name="T3" fmla="*/ 0 h 45"/>
                <a:gd name="T4" fmla="*/ 13 w 14"/>
                <a:gd name="T5" fmla="*/ 0 h 45"/>
                <a:gd name="T6" fmla="*/ 12 w 14"/>
                <a:gd name="T7" fmla="*/ 0 h 45"/>
                <a:gd name="T8" fmla="*/ 10 w 14"/>
                <a:gd name="T9" fmla="*/ 0 h 45"/>
                <a:gd name="T10" fmla="*/ 9 w 14"/>
                <a:gd name="T11" fmla="*/ 0 h 45"/>
                <a:gd name="T12" fmla="*/ 6 w 14"/>
                <a:gd name="T13" fmla="*/ 0 h 45"/>
                <a:gd name="T14" fmla="*/ 3 w 14"/>
                <a:gd name="T15" fmla="*/ 0 h 45"/>
                <a:gd name="T16" fmla="*/ 0 w 14"/>
                <a:gd name="T17" fmla="*/ 2 h 45"/>
                <a:gd name="T18" fmla="*/ 0 w 14"/>
                <a:gd name="T19" fmla="*/ 45 h 45"/>
                <a:gd name="T20" fmla="*/ 2 w 14"/>
                <a:gd name="T21" fmla="*/ 45 h 45"/>
                <a:gd name="T22" fmla="*/ 2 w 14"/>
                <a:gd name="T23" fmla="*/ 45 h 45"/>
                <a:gd name="T24" fmla="*/ 4 w 14"/>
                <a:gd name="T25" fmla="*/ 45 h 45"/>
                <a:gd name="T26" fmla="*/ 5 w 14"/>
                <a:gd name="T27" fmla="*/ 44 h 45"/>
                <a:gd name="T28" fmla="*/ 7 w 14"/>
                <a:gd name="T29" fmla="*/ 44 h 45"/>
                <a:gd name="T30" fmla="*/ 10 w 14"/>
                <a:gd name="T31" fmla="*/ 43 h 45"/>
                <a:gd name="T32" fmla="*/ 12 w 14"/>
                <a:gd name="T33" fmla="*/ 42 h 45"/>
                <a:gd name="T34" fmla="*/ 14 w 14"/>
                <a:gd name="T35" fmla="*/ 41 h 45"/>
                <a:gd name="T36" fmla="*/ 14 w 14"/>
                <a:gd name="T37" fmla="*/ 1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5"/>
                <a:gd name="T59" fmla="*/ 14 w 14"/>
                <a:gd name="T60" fmla="*/ 45 h 4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5">
                  <a:moveTo>
                    <a:pt x="14" y="1"/>
                  </a:move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4" y="45"/>
                  </a:lnTo>
                  <a:lnTo>
                    <a:pt x="5" y="44"/>
                  </a:lnTo>
                  <a:lnTo>
                    <a:pt x="7" y="44"/>
                  </a:lnTo>
                  <a:lnTo>
                    <a:pt x="10" y="43"/>
                  </a:lnTo>
                  <a:lnTo>
                    <a:pt x="12" y="42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63" name="Freeform 184"/>
            <p:cNvSpPr>
              <a:spLocks/>
            </p:cNvSpPr>
            <p:nvPr/>
          </p:nvSpPr>
          <p:spPr bwMode="auto">
            <a:xfrm>
              <a:off x="1731" y="1137"/>
              <a:ext cx="9" cy="27"/>
            </a:xfrm>
            <a:custGeom>
              <a:avLst/>
              <a:gdLst>
                <a:gd name="T0" fmla="*/ 9 w 9"/>
                <a:gd name="T1" fmla="*/ 1 h 27"/>
                <a:gd name="T2" fmla="*/ 9 w 9"/>
                <a:gd name="T3" fmla="*/ 1 h 27"/>
                <a:gd name="T4" fmla="*/ 8 w 9"/>
                <a:gd name="T5" fmla="*/ 1 h 27"/>
                <a:gd name="T6" fmla="*/ 7 w 9"/>
                <a:gd name="T7" fmla="*/ 1 h 27"/>
                <a:gd name="T8" fmla="*/ 5 w 9"/>
                <a:gd name="T9" fmla="*/ 0 h 27"/>
                <a:gd name="T10" fmla="*/ 4 w 9"/>
                <a:gd name="T11" fmla="*/ 0 h 27"/>
                <a:gd name="T12" fmla="*/ 3 w 9"/>
                <a:gd name="T13" fmla="*/ 1 h 27"/>
                <a:gd name="T14" fmla="*/ 1 w 9"/>
                <a:gd name="T15" fmla="*/ 1 h 27"/>
                <a:gd name="T16" fmla="*/ 0 w 9"/>
                <a:gd name="T17" fmla="*/ 2 h 27"/>
                <a:gd name="T18" fmla="*/ 0 w 9"/>
                <a:gd name="T19" fmla="*/ 27 h 27"/>
                <a:gd name="T20" fmla="*/ 0 w 9"/>
                <a:gd name="T21" fmla="*/ 27 h 27"/>
                <a:gd name="T22" fmla="*/ 1 w 9"/>
                <a:gd name="T23" fmla="*/ 27 h 27"/>
                <a:gd name="T24" fmla="*/ 2 w 9"/>
                <a:gd name="T25" fmla="*/ 27 h 27"/>
                <a:gd name="T26" fmla="*/ 3 w 9"/>
                <a:gd name="T27" fmla="*/ 27 h 27"/>
                <a:gd name="T28" fmla="*/ 4 w 9"/>
                <a:gd name="T29" fmla="*/ 27 h 27"/>
                <a:gd name="T30" fmla="*/ 5 w 9"/>
                <a:gd name="T31" fmla="*/ 25 h 27"/>
                <a:gd name="T32" fmla="*/ 8 w 9"/>
                <a:gd name="T33" fmla="*/ 24 h 27"/>
                <a:gd name="T34" fmla="*/ 9 w 9"/>
                <a:gd name="T35" fmla="*/ 23 h 27"/>
                <a:gd name="T36" fmla="*/ 9 w 9"/>
                <a:gd name="T37" fmla="*/ 1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27"/>
                <a:gd name="T59" fmla="*/ 9 w 9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4" y="27"/>
                  </a:lnTo>
                  <a:lnTo>
                    <a:pt x="5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64" name="Freeform 185"/>
            <p:cNvSpPr>
              <a:spLocks/>
            </p:cNvSpPr>
            <p:nvPr/>
          </p:nvSpPr>
          <p:spPr bwMode="auto">
            <a:xfrm>
              <a:off x="1841" y="1214"/>
              <a:ext cx="14" cy="14"/>
            </a:xfrm>
            <a:custGeom>
              <a:avLst/>
              <a:gdLst>
                <a:gd name="T0" fmla="*/ 7 w 14"/>
                <a:gd name="T1" fmla="*/ 14 h 14"/>
                <a:gd name="T2" fmla="*/ 9 w 14"/>
                <a:gd name="T3" fmla="*/ 14 h 14"/>
                <a:gd name="T4" fmla="*/ 10 w 14"/>
                <a:gd name="T5" fmla="*/ 13 h 14"/>
                <a:gd name="T6" fmla="*/ 11 w 14"/>
                <a:gd name="T7" fmla="*/ 13 h 14"/>
                <a:gd name="T8" fmla="*/ 12 w 14"/>
                <a:gd name="T9" fmla="*/ 11 h 14"/>
                <a:gd name="T10" fmla="*/ 13 w 14"/>
                <a:gd name="T11" fmla="*/ 10 h 14"/>
                <a:gd name="T12" fmla="*/ 13 w 14"/>
                <a:gd name="T13" fmla="*/ 9 h 14"/>
                <a:gd name="T14" fmla="*/ 14 w 14"/>
                <a:gd name="T15" fmla="*/ 8 h 14"/>
                <a:gd name="T16" fmla="*/ 14 w 14"/>
                <a:gd name="T17" fmla="*/ 7 h 14"/>
                <a:gd name="T18" fmla="*/ 14 w 14"/>
                <a:gd name="T19" fmla="*/ 6 h 14"/>
                <a:gd name="T20" fmla="*/ 13 w 14"/>
                <a:gd name="T21" fmla="*/ 4 h 14"/>
                <a:gd name="T22" fmla="*/ 13 w 14"/>
                <a:gd name="T23" fmla="*/ 3 h 14"/>
                <a:gd name="T24" fmla="*/ 12 w 14"/>
                <a:gd name="T25" fmla="*/ 2 h 14"/>
                <a:gd name="T26" fmla="*/ 11 w 14"/>
                <a:gd name="T27" fmla="*/ 1 h 14"/>
                <a:gd name="T28" fmla="*/ 10 w 14"/>
                <a:gd name="T29" fmla="*/ 0 h 14"/>
                <a:gd name="T30" fmla="*/ 9 w 14"/>
                <a:gd name="T31" fmla="*/ 0 h 14"/>
                <a:gd name="T32" fmla="*/ 7 w 14"/>
                <a:gd name="T33" fmla="*/ 0 h 14"/>
                <a:gd name="T34" fmla="*/ 6 w 14"/>
                <a:gd name="T35" fmla="*/ 0 h 14"/>
                <a:gd name="T36" fmla="*/ 5 w 14"/>
                <a:gd name="T37" fmla="*/ 0 h 14"/>
                <a:gd name="T38" fmla="*/ 4 w 14"/>
                <a:gd name="T39" fmla="*/ 1 h 14"/>
                <a:gd name="T40" fmla="*/ 3 w 14"/>
                <a:gd name="T41" fmla="*/ 2 h 14"/>
                <a:gd name="T42" fmla="*/ 2 w 14"/>
                <a:gd name="T43" fmla="*/ 3 h 14"/>
                <a:gd name="T44" fmla="*/ 2 w 14"/>
                <a:gd name="T45" fmla="*/ 4 h 14"/>
                <a:gd name="T46" fmla="*/ 0 w 14"/>
                <a:gd name="T47" fmla="*/ 6 h 14"/>
                <a:gd name="T48" fmla="*/ 0 w 14"/>
                <a:gd name="T49" fmla="*/ 7 h 14"/>
                <a:gd name="T50" fmla="*/ 0 w 14"/>
                <a:gd name="T51" fmla="*/ 8 h 14"/>
                <a:gd name="T52" fmla="*/ 2 w 14"/>
                <a:gd name="T53" fmla="*/ 9 h 14"/>
                <a:gd name="T54" fmla="*/ 2 w 14"/>
                <a:gd name="T55" fmla="*/ 10 h 14"/>
                <a:gd name="T56" fmla="*/ 3 w 14"/>
                <a:gd name="T57" fmla="*/ 11 h 14"/>
                <a:gd name="T58" fmla="*/ 4 w 14"/>
                <a:gd name="T59" fmla="*/ 13 h 14"/>
                <a:gd name="T60" fmla="*/ 5 w 14"/>
                <a:gd name="T61" fmla="*/ 13 h 14"/>
                <a:gd name="T62" fmla="*/ 6 w 14"/>
                <a:gd name="T63" fmla="*/ 14 h 14"/>
                <a:gd name="T64" fmla="*/ 7 w 14"/>
                <a:gd name="T65" fmla="*/ 14 h 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"/>
                <a:gd name="T100" fmla="*/ 0 h 14"/>
                <a:gd name="T101" fmla="*/ 14 w 14"/>
                <a:gd name="T102" fmla="*/ 14 h 1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" h="14">
                  <a:moveTo>
                    <a:pt x="7" y="14"/>
                  </a:moveTo>
                  <a:lnTo>
                    <a:pt x="9" y="14"/>
                  </a:lnTo>
                  <a:lnTo>
                    <a:pt x="10" y="13"/>
                  </a:lnTo>
                  <a:lnTo>
                    <a:pt x="11" y="13"/>
                  </a:lnTo>
                  <a:lnTo>
                    <a:pt x="12" y="11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3" y="11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6" y="1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65" name="Freeform 186"/>
            <p:cNvSpPr>
              <a:spLocks/>
            </p:cNvSpPr>
            <p:nvPr/>
          </p:nvSpPr>
          <p:spPr bwMode="auto">
            <a:xfrm>
              <a:off x="1801" y="1214"/>
              <a:ext cx="7" cy="7"/>
            </a:xfrm>
            <a:custGeom>
              <a:avLst/>
              <a:gdLst>
                <a:gd name="T0" fmla="*/ 3 w 7"/>
                <a:gd name="T1" fmla="*/ 7 h 7"/>
                <a:gd name="T2" fmla="*/ 4 w 7"/>
                <a:gd name="T3" fmla="*/ 7 h 7"/>
                <a:gd name="T4" fmla="*/ 5 w 7"/>
                <a:gd name="T5" fmla="*/ 6 h 7"/>
                <a:gd name="T6" fmla="*/ 5 w 7"/>
                <a:gd name="T7" fmla="*/ 4 h 7"/>
                <a:gd name="T8" fmla="*/ 7 w 7"/>
                <a:gd name="T9" fmla="*/ 3 h 7"/>
                <a:gd name="T10" fmla="*/ 5 w 7"/>
                <a:gd name="T11" fmla="*/ 2 h 7"/>
                <a:gd name="T12" fmla="*/ 5 w 7"/>
                <a:gd name="T13" fmla="*/ 1 h 7"/>
                <a:gd name="T14" fmla="*/ 4 w 7"/>
                <a:gd name="T15" fmla="*/ 0 h 7"/>
                <a:gd name="T16" fmla="*/ 3 w 7"/>
                <a:gd name="T17" fmla="*/ 0 h 7"/>
                <a:gd name="T18" fmla="*/ 2 w 7"/>
                <a:gd name="T19" fmla="*/ 0 h 7"/>
                <a:gd name="T20" fmla="*/ 1 w 7"/>
                <a:gd name="T21" fmla="*/ 1 h 7"/>
                <a:gd name="T22" fmla="*/ 0 w 7"/>
                <a:gd name="T23" fmla="*/ 2 h 7"/>
                <a:gd name="T24" fmla="*/ 0 w 7"/>
                <a:gd name="T25" fmla="*/ 3 h 7"/>
                <a:gd name="T26" fmla="*/ 0 w 7"/>
                <a:gd name="T27" fmla="*/ 4 h 7"/>
                <a:gd name="T28" fmla="*/ 1 w 7"/>
                <a:gd name="T29" fmla="*/ 6 h 7"/>
                <a:gd name="T30" fmla="*/ 2 w 7"/>
                <a:gd name="T31" fmla="*/ 7 h 7"/>
                <a:gd name="T32" fmla="*/ 3 w 7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7"/>
                <a:gd name="T53" fmla="*/ 7 w 7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4"/>
                  </a:lnTo>
                  <a:lnTo>
                    <a:pt x="7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66" name="Freeform 187"/>
            <p:cNvSpPr>
              <a:spLocks/>
            </p:cNvSpPr>
            <p:nvPr/>
          </p:nvSpPr>
          <p:spPr bwMode="auto">
            <a:xfrm>
              <a:off x="1812" y="1214"/>
              <a:ext cx="6" cy="7"/>
            </a:xfrm>
            <a:custGeom>
              <a:avLst/>
              <a:gdLst>
                <a:gd name="T0" fmla="*/ 4 w 6"/>
                <a:gd name="T1" fmla="*/ 7 h 7"/>
                <a:gd name="T2" fmla="*/ 5 w 6"/>
                <a:gd name="T3" fmla="*/ 7 h 7"/>
                <a:gd name="T4" fmla="*/ 6 w 6"/>
                <a:gd name="T5" fmla="*/ 7 h 7"/>
                <a:gd name="T6" fmla="*/ 6 w 6"/>
                <a:gd name="T7" fmla="*/ 6 h 7"/>
                <a:gd name="T8" fmla="*/ 6 w 6"/>
                <a:gd name="T9" fmla="*/ 3 h 7"/>
                <a:gd name="T10" fmla="*/ 6 w 6"/>
                <a:gd name="T11" fmla="*/ 2 h 7"/>
                <a:gd name="T12" fmla="*/ 6 w 6"/>
                <a:gd name="T13" fmla="*/ 1 h 7"/>
                <a:gd name="T14" fmla="*/ 5 w 6"/>
                <a:gd name="T15" fmla="*/ 1 h 7"/>
                <a:gd name="T16" fmla="*/ 4 w 6"/>
                <a:gd name="T17" fmla="*/ 0 h 7"/>
                <a:gd name="T18" fmla="*/ 3 w 6"/>
                <a:gd name="T19" fmla="*/ 1 h 7"/>
                <a:gd name="T20" fmla="*/ 1 w 6"/>
                <a:gd name="T21" fmla="*/ 1 h 7"/>
                <a:gd name="T22" fmla="*/ 0 w 6"/>
                <a:gd name="T23" fmla="*/ 2 h 7"/>
                <a:gd name="T24" fmla="*/ 0 w 6"/>
                <a:gd name="T25" fmla="*/ 3 h 7"/>
                <a:gd name="T26" fmla="*/ 0 w 6"/>
                <a:gd name="T27" fmla="*/ 6 h 7"/>
                <a:gd name="T28" fmla="*/ 1 w 6"/>
                <a:gd name="T29" fmla="*/ 7 h 7"/>
                <a:gd name="T30" fmla="*/ 3 w 6"/>
                <a:gd name="T31" fmla="*/ 7 h 7"/>
                <a:gd name="T32" fmla="*/ 4 w 6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"/>
                <a:gd name="T52" fmla="*/ 0 h 7"/>
                <a:gd name="T53" fmla="*/ 6 w 6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" h="7">
                  <a:moveTo>
                    <a:pt x="4" y="7"/>
                  </a:moveTo>
                  <a:lnTo>
                    <a:pt x="5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1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7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67" name="Freeform 188"/>
            <p:cNvSpPr>
              <a:spLocks/>
            </p:cNvSpPr>
            <p:nvPr/>
          </p:nvSpPr>
          <p:spPr bwMode="auto">
            <a:xfrm>
              <a:off x="1767" y="1121"/>
              <a:ext cx="18" cy="93"/>
            </a:xfrm>
            <a:custGeom>
              <a:avLst/>
              <a:gdLst>
                <a:gd name="T0" fmla="*/ 6 w 18"/>
                <a:gd name="T1" fmla="*/ 2 h 93"/>
                <a:gd name="T2" fmla="*/ 6 w 18"/>
                <a:gd name="T3" fmla="*/ 4 h 93"/>
                <a:gd name="T4" fmla="*/ 3 w 18"/>
                <a:gd name="T5" fmla="*/ 9 h 93"/>
                <a:gd name="T6" fmla="*/ 2 w 18"/>
                <a:gd name="T7" fmla="*/ 17 h 93"/>
                <a:gd name="T8" fmla="*/ 1 w 18"/>
                <a:gd name="T9" fmla="*/ 29 h 93"/>
                <a:gd name="T10" fmla="*/ 0 w 18"/>
                <a:gd name="T11" fmla="*/ 41 h 93"/>
                <a:gd name="T12" fmla="*/ 0 w 18"/>
                <a:gd name="T13" fmla="*/ 58 h 93"/>
                <a:gd name="T14" fmla="*/ 1 w 18"/>
                <a:gd name="T15" fmla="*/ 74 h 93"/>
                <a:gd name="T16" fmla="*/ 4 w 18"/>
                <a:gd name="T17" fmla="*/ 93 h 93"/>
                <a:gd name="T18" fmla="*/ 18 w 18"/>
                <a:gd name="T19" fmla="*/ 93 h 93"/>
                <a:gd name="T20" fmla="*/ 17 w 18"/>
                <a:gd name="T21" fmla="*/ 89 h 93"/>
                <a:gd name="T22" fmla="*/ 16 w 18"/>
                <a:gd name="T23" fmla="*/ 82 h 93"/>
                <a:gd name="T24" fmla="*/ 15 w 18"/>
                <a:gd name="T25" fmla="*/ 71 h 93"/>
                <a:gd name="T26" fmla="*/ 14 w 18"/>
                <a:gd name="T27" fmla="*/ 58 h 93"/>
                <a:gd name="T28" fmla="*/ 13 w 18"/>
                <a:gd name="T29" fmla="*/ 43 h 93"/>
                <a:gd name="T30" fmla="*/ 13 w 18"/>
                <a:gd name="T31" fmla="*/ 27 h 93"/>
                <a:gd name="T32" fmla="*/ 15 w 18"/>
                <a:gd name="T33" fmla="*/ 13 h 93"/>
                <a:gd name="T34" fmla="*/ 18 w 18"/>
                <a:gd name="T35" fmla="*/ 2 h 93"/>
                <a:gd name="T36" fmla="*/ 18 w 18"/>
                <a:gd name="T37" fmla="*/ 2 h 93"/>
                <a:gd name="T38" fmla="*/ 18 w 18"/>
                <a:gd name="T39" fmla="*/ 0 h 93"/>
                <a:gd name="T40" fmla="*/ 18 w 18"/>
                <a:gd name="T41" fmla="*/ 0 h 93"/>
                <a:gd name="T42" fmla="*/ 17 w 18"/>
                <a:gd name="T43" fmla="*/ 0 h 93"/>
                <a:gd name="T44" fmla="*/ 16 w 18"/>
                <a:gd name="T45" fmla="*/ 0 h 93"/>
                <a:gd name="T46" fmla="*/ 14 w 18"/>
                <a:gd name="T47" fmla="*/ 0 h 93"/>
                <a:gd name="T48" fmla="*/ 10 w 18"/>
                <a:gd name="T49" fmla="*/ 0 h 93"/>
                <a:gd name="T50" fmla="*/ 6 w 18"/>
                <a:gd name="T51" fmla="*/ 2 h 9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93"/>
                <a:gd name="T80" fmla="*/ 18 w 18"/>
                <a:gd name="T81" fmla="*/ 93 h 9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93">
                  <a:moveTo>
                    <a:pt x="6" y="2"/>
                  </a:moveTo>
                  <a:lnTo>
                    <a:pt x="6" y="4"/>
                  </a:lnTo>
                  <a:lnTo>
                    <a:pt x="3" y="9"/>
                  </a:lnTo>
                  <a:lnTo>
                    <a:pt x="2" y="17"/>
                  </a:lnTo>
                  <a:lnTo>
                    <a:pt x="1" y="29"/>
                  </a:lnTo>
                  <a:lnTo>
                    <a:pt x="0" y="41"/>
                  </a:lnTo>
                  <a:lnTo>
                    <a:pt x="0" y="58"/>
                  </a:lnTo>
                  <a:lnTo>
                    <a:pt x="1" y="74"/>
                  </a:lnTo>
                  <a:lnTo>
                    <a:pt x="4" y="93"/>
                  </a:lnTo>
                  <a:lnTo>
                    <a:pt x="18" y="93"/>
                  </a:lnTo>
                  <a:lnTo>
                    <a:pt x="17" y="89"/>
                  </a:lnTo>
                  <a:lnTo>
                    <a:pt x="16" y="82"/>
                  </a:lnTo>
                  <a:lnTo>
                    <a:pt x="15" y="71"/>
                  </a:lnTo>
                  <a:lnTo>
                    <a:pt x="14" y="58"/>
                  </a:lnTo>
                  <a:lnTo>
                    <a:pt x="13" y="43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68" name="Freeform 189"/>
            <p:cNvSpPr>
              <a:spLocks/>
            </p:cNvSpPr>
            <p:nvPr/>
          </p:nvSpPr>
          <p:spPr bwMode="auto">
            <a:xfrm>
              <a:off x="1865" y="1110"/>
              <a:ext cx="27" cy="104"/>
            </a:xfrm>
            <a:custGeom>
              <a:avLst/>
              <a:gdLst>
                <a:gd name="T0" fmla="*/ 27 w 27"/>
                <a:gd name="T1" fmla="*/ 0 h 104"/>
                <a:gd name="T2" fmla="*/ 25 w 27"/>
                <a:gd name="T3" fmla="*/ 1 h 104"/>
                <a:gd name="T4" fmla="*/ 24 w 27"/>
                <a:gd name="T5" fmla="*/ 3 h 104"/>
                <a:gd name="T6" fmla="*/ 22 w 27"/>
                <a:gd name="T7" fmla="*/ 9 h 104"/>
                <a:gd name="T8" fmla="*/ 20 w 27"/>
                <a:gd name="T9" fmla="*/ 18 h 104"/>
                <a:gd name="T10" fmla="*/ 17 w 27"/>
                <a:gd name="T11" fmla="*/ 31 h 104"/>
                <a:gd name="T12" fmla="*/ 16 w 27"/>
                <a:gd name="T13" fmla="*/ 49 h 104"/>
                <a:gd name="T14" fmla="*/ 17 w 27"/>
                <a:gd name="T15" fmla="*/ 73 h 104"/>
                <a:gd name="T16" fmla="*/ 20 w 27"/>
                <a:gd name="T17" fmla="*/ 104 h 104"/>
                <a:gd name="T18" fmla="*/ 4 w 27"/>
                <a:gd name="T19" fmla="*/ 104 h 104"/>
                <a:gd name="T20" fmla="*/ 4 w 27"/>
                <a:gd name="T21" fmla="*/ 100 h 104"/>
                <a:gd name="T22" fmla="*/ 3 w 27"/>
                <a:gd name="T23" fmla="*/ 92 h 104"/>
                <a:gd name="T24" fmla="*/ 2 w 27"/>
                <a:gd name="T25" fmla="*/ 79 h 104"/>
                <a:gd name="T26" fmla="*/ 1 w 27"/>
                <a:gd name="T27" fmla="*/ 64 h 104"/>
                <a:gd name="T28" fmla="*/ 0 w 27"/>
                <a:gd name="T29" fmla="*/ 47 h 104"/>
                <a:gd name="T30" fmla="*/ 1 w 27"/>
                <a:gd name="T31" fmla="*/ 30 h 104"/>
                <a:gd name="T32" fmla="*/ 3 w 27"/>
                <a:gd name="T33" fmla="*/ 14 h 104"/>
                <a:gd name="T34" fmla="*/ 9 w 27"/>
                <a:gd name="T35" fmla="*/ 0 h 104"/>
                <a:gd name="T36" fmla="*/ 27 w 27"/>
                <a:gd name="T37" fmla="*/ 0 h 1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104"/>
                <a:gd name="T59" fmla="*/ 27 w 27"/>
                <a:gd name="T60" fmla="*/ 104 h 10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104">
                  <a:moveTo>
                    <a:pt x="27" y="0"/>
                  </a:moveTo>
                  <a:lnTo>
                    <a:pt x="25" y="1"/>
                  </a:lnTo>
                  <a:lnTo>
                    <a:pt x="24" y="3"/>
                  </a:lnTo>
                  <a:lnTo>
                    <a:pt x="22" y="9"/>
                  </a:lnTo>
                  <a:lnTo>
                    <a:pt x="20" y="18"/>
                  </a:lnTo>
                  <a:lnTo>
                    <a:pt x="17" y="31"/>
                  </a:lnTo>
                  <a:lnTo>
                    <a:pt x="16" y="49"/>
                  </a:lnTo>
                  <a:lnTo>
                    <a:pt x="17" y="73"/>
                  </a:lnTo>
                  <a:lnTo>
                    <a:pt x="20" y="104"/>
                  </a:lnTo>
                  <a:lnTo>
                    <a:pt x="4" y="104"/>
                  </a:lnTo>
                  <a:lnTo>
                    <a:pt x="4" y="100"/>
                  </a:lnTo>
                  <a:lnTo>
                    <a:pt x="3" y="92"/>
                  </a:lnTo>
                  <a:lnTo>
                    <a:pt x="2" y="79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0"/>
                  </a:lnTo>
                  <a:lnTo>
                    <a:pt x="3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69" name="Freeform 190"/>
            <p:cNvSpPr>
              <a:spLocks/>
            </p:cNvSpPr>
            <p:nvPr/>
          </p:nvSpPr>
          <p:spPr bwMode="auto">
            <a:xfrm>
              <a:off x="1767" y="1126"/>
              <a:ext cx="17" cy="82"/>
            </a:xfrm>
            <a:custGeom>
              <a:avLst/>
              <a:gdLst>
                <a:gd name="T0" fmla="*/ 6 w 17"/>
                <a:gd name="T1" fmla="*/ 2 h 82"/>
                <a:gd name="T2" fmla="*/ 6 w 17"/>
                <a:gd name="T3" fmla="*/ 4 h 82"/>
                <a:gd name="T4" fmla="*/ 4 w 17"/>
                <a:gd name="T5" fmla="*/ 8 h 82"/>
                <a:gd name="T6" fmla="*/ 2 w 17"/>
                <a:gd name="T7" fmla="*/ 15 h 82"/>
                <a:gd name="T8" fmla="*/ 1 w 17"/>
                <a:gd name="T9" fmla="*/ 26 h 82"/>
                <a:gd name="T10" fmla="*/ 0 w 17"/>
                <a:gd name="T11" fmla="*/ 38 h 82"/>
                <a:gd name="T12" fmla="*/ 1 w 17"/>
                <a:gd name="T13" fmla="*/ 50 h 82"/>
                <a:gd name="T14" fmla="*/ 2 w 17"/>
                <a:gd name="T15" fmla="*/ 66 h 82"/>
                <a:gd name="T16" fmla="*/ 4 w 17"/>
                <a:gd name="T17" fmla="*/ 82 h 82"/>
                <a:gd name="T18" fmla="*/ 16 w 17"/>
                <a:gd name="T19" fmla="*/ 81 h 82"/>
                <a:gd name="T20" fmla="*/ 16 w 17"/>
                <a:gd name="T21" fmla="*/ 78 h 82"/>
                <a:gd name="T22" fmla="*/ 15 w 17"/>
                <a:gd name="T23" fmla="*/ 73 h 82"/>
                <a:gd name="T24" fmla="*/ 14 w 17"/>
                <a:gd name="T25" fmla="*/ 62 h 82"/>
                <a:gd name="T26" fmla="*/ 13 w 17"/>
                <a:gd name="T27" fmla="*/ 50 h 82"/>
                <a:gd name="T28" fmla="*/ 11 w 17"/>
                <a:gd name="T29" fmla="*/ 38 h 82"/>
                <a:gd name="T30" fmla="*/ 11 w 17"/>
                <a:gd name="T31" fmla="*/ 25 h 82"/>
                <a:gd name="T32" fmla="*/ 14 w 17"/>
                <a:gd name="T33" fmla="*/ 12 h 82"/>
                <a:gd name="T34" fmla="*/ 17 w 17"/>
                <a:gd name="T35" fmla="*/ 1 h 82"/>
                <a:gd name="T36" fmla="*/ 17 w 17"/>
                <a:gd name="T37" fmla="*/ 1 h 82"/>
                <a:gd name="T38" fmla="*/ 17 w 17"/>
                <a:gd name="T39" fmla="*/ 1 h 82"/>
                <a:gd name="T40" fmla="*/ 17 w 17"/>
                <a:gd name="T41" fmla="*/ 1 h 82"/>
                <a:gd name="T42" fmla="*/ 16 w 17"/>
                <a:gd name="T43" fmla="*/ 0 h 82"/>
                <a:gd name="T44" fmla="*/ 15 w 17"/>
                <a:gd name="T45" fmla="*/ 0 h 82"/>
                <a:gd name="T46" fmla="*/ 13 w 17"/>
                <a:gd name="T47" fmla="*/ 1 h 82"/>
                <a:gd name="T48" fmla="*/ 9 w 17"/>
                <a:gd name="T49" fmla="*/ 1 h 82"/>
                <a:gd name="T50" fmla="*/ 6 w 17"/>
                <a:gd name="T51" fmla="*/ 2 h 8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"/>
                <a:gd name="T79" fmla="*/ 0 h 82"/>
                <a:gd name="T80" fmla="*/ 17 w 17"/>
                <a:gd name="T81" fmla="*/ 82 h 8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" h="82">
                  <a:moveTo>
                    <a:pt x="6" y="2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2" y="15"/>
                  </a:lnTo>
                  <a:lnTo>
                    <a:pt x="1" y="26"/>
                  </a:lnTo>
                  <a:lnTo>
                    <a:pt x="0" y="38"/>
                  </a:lnTo>
                  <a:lnTo>
                    <a:pt x="1" y="50"/>
                  </a:lnTo>
                  <a:lnTo>
                    <a:pt x="2" y="66"/>
                  </a:lnTo>
                  <a:lnTo>
                    <a:pt x="4" y="82"/>
                  </a:lnTo>
                  <a:lnTo>
                    <a:pt x="16" y="81"/>
                  </a:lnTo>
                  <a:lnTo>
                    <a:pt x="16" y="78"/>
                  </a:lnTo>
                  <a:lnTo>
                    <a:pt x="15" y="73"/>
                  </a:lnTo>
                  <a:lnTo>
                    <a:pt x="14" y="62"/>
                  </a:lnTo>
                  <a:lnTo>
                    <a:pt x="13" y="50"/>
                  </a:lnTo>
                  <a:lnTo>
                    <a:pt x="11" y="38"/>
                  </a:lnTo>
                  <a:lnTo>
                    <a:pt x="11" y="25"/>
                  </a:lnTo>
                  <a:lnTo>
                    <a:pt x="14" y="12"/>
                  </a:lnTo>
                  <a:lnTo>
                    <a:pt x="17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70" name="Freeform 191"/>
            <p:cNvSpPr>
              <a:spLocks/>
            </p:cNvSpPr>
            <p:nvPr/>
          </p:nvSpPr>
          <p:spPr bwMode="auto">
            <a:xfrm>
              <a:off x="1768" y="1132"/>
              <a:ext cx="14" cy="69"/>
            </a:xfrm>
            <a:custGeom>
              <a:avLst/>
              <a:gdLst>
                <a:gd name="T0" fmla="*/ 5 w 14"/>
                <a:gd name="T1" fmla="*/ 1 h 69"/>
                <a:gd name="T2" fmla="*/ 5 w 14"/>
                <a:gd name="T3" fmla="*/ 2 h 69"/>
                <a:gd name="T4" fmla="*/ 3 w 14"/>
                <a:gd name="T5" fmla="*/ 7 h 69"/>
                <a:gd name="T6" fmla="*/ 2 w 14"/>
                <a:gd name="T7" fmla="*/ 13 h 69"/>
                <a:gd name="T8" fmla="*/ 1 w 14"/>
                <a:gd name="T9" fmla="*/ 21 h 69"/>
                <a:gd name="T10" fmla="*/ 0 w 14"/>
                <a:gd name="T11" fmla="*/ 32 h 69"/>
                <a:gd name="T12" fmla="*/ 0 w 14"/>
                <a:gd name="T13" fmla="*/ 43 h 69"/>
                <a:gd name="T14" fmla="*/ 1 w 14"/>
                <a:gd name="T15" fmla="*/ 56 h 69"/>
                <a:gd name="T16" fmla="*/ 3 w 14"/>
                <a:gd name="T17" fmla="*/ 69 h 69"/>
                <a:gd name="T18" fmla="*/ 14 w 14"/>
                <a:gd name="T19" fmla="*/ 69 h 69"/>
                <a:gd name="T20" fmla="*/ 13 w 14"/>
                <a:gd name="T21" fmla="*/ 67 h 69"/>
                <a:gd name="T22" fmla="*/ 13 w 14"/>
                <a:gd name="T23" fmla="*/ 61 h 69"/>
                <a:gd name="T24" fmla="*/ 12 w 14"/>
                <a:gd name="T25" fmla="*/ 53 h 69"/>
                <a:gd name="T26" fmla="*/ 10 w 14"/>
                <a:gd name="T27" fmla="*/ 43 h 69"/>
                <a:gd name="T28" fmla="*/ 9 w 14"/>
                <a:gd name="T29" fmla="*/ 32 h 69"/>
                <a:gd name="T30" fmla="*/ 9 w 14"/>
                <a:gd name="T31" fmla="*/ 20 h 69"/>
                <a:gd name="T32" fmla="*/ 12 w 14"/>
                <a:gd name="T33" fmla="*/ 9 h 69"/>
                <a:gd name="T34" fmla="*/ 14 w 14"/>
                <a:gd name="T35" fmla="*/ 1 h 69"/>
                <a:gd name="T36" fmla="*/ 14 w 14"/>
                <a:gd name="T37" fmla="*/ 1 h 69"/>
                <a:gd name="T38" fmla="*/ 14 w 14"/>
                <a:gd name="T39" fmla="*/ 1 h 69"/>
                <a:gd name="T40" fmla="*/ 14 w 14"/>
                <a:gd name="T41" fmla="*/ 0 h 69"/>
                <a:gd name="T42" fmla="*/ 14 w 14"/>
                <a:gd name="T43" fmla="*/ 0 h 69"/>
                <a:gd name="T44" fmla="*/ 13 w 14"/>
                <a:gd name="T45" fmla="*/ 0 h 69"/>
                <a:gd name="T46" fmla="*/ 10 w 14"/>
                <a:gd name="T47" fmla="*/ 0 h 69"/>
                <a:gd name="T48" fmla="*/ 8 w 14"/>
                <a:gd name="T49" fmla="*/ 1 h 69"/>
                <a:gd name="T50" fmla="*/ 5 w 14"/>
                <a:gd name="T51" fmla="*/ 1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"/>
                <a:gd name="T79" fmla="*/ 0 h 69"/>
                <a:gd name="T80" fmla="*/ 14 w 14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" h="69">
                  <a:moveTo>
                    <a:pt x="5" y="1"/>
                  </a:moveTo>
                  <a:lnTo>
                    <a:pt x="5" y="2"/>
                  </a:lnTo>
                  <a:lnTo>
                    <a:pt x="3" y="7"/>
                  </a:lnTo>
                  <a:lnTo>
                    <a:pt x="2" y="13"/>
                  </a:lnTo>
                  <a:lnTo>
                    <a:pt x="1" y="21"/>
                  </a:lnTo>
                  <a:lnTo>
                    <a:pt x="0" y="32"/>
                  </a:lnTo>
                  <a:lnTo>
                    <a:pt x="0" y="43"/>
                  </a:lnTo>
                  <a:lnTo>
                    <a:pt x="1" y="56"/>
                  </a:lnTo>
                  <a:lnTo>
                    <a:pt x="3" y="69"/>
                  </a:lnTo>
                  <a:lnTo>
                    <a:pt x="14" y="69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0" y="43"/>
                  </a:lnTo>
                  <a:lnTo>
                    <a:pt x="9" y="32"/>
                  </a:lnTo>
                  <a:lnTo>
                    <a:pt x="9" y="20"/>
                  </a:lnTo>
                  <a:lnTo>
                    <a:pt x="12" y="9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71" name="Freeform 192"/>
            <p:cNvSpPr>
              <a:spLocks/>
            </p:cNvSpPr>
            <p:nvPr/>
          </p:nvSpPr>
          <p:spPr bwMode="auto">
            <a:xfrm>
              <a:off x="1769" y="1138"/>
              <a:ext cx="12" cy="57"/>
            </a:xfrm>
            <a:custGeom>
              <a:avLst/>
              <a:gdLst>
                <a:gd name="T0" fmla="*/ 4 w 12"/>
                <a:gd name="T1" fmla="*/ 1 h 57"/>
                <a:gd name="T2" fmla="*/ 2 w 12"/>
                <a:gd name="T3" fmla="*/ 2 h 57"/>
                <a:gd name="T4" fmla="*/ 2 w 12"/>
                <a:gd name="T5" fmla="*/ 5 h 57"/>
                <a:gd name="T6" fmla="*/ 1 w 12"/>
                <a:gd name="T7" fmla="*/ 10 h 57"/>
                <a:gd name="T8" fmla="*/ 0 w 12"/>
                <a:gd name="T9" fmla="*/ 17 h 57"/>
                <a:gd name="T10" fmla="*/ 0 w 12"/>
                <a:gd name="T11" fmla="*/ 26 h 57"/>
                <a:gd name="T12" fmla="*/ 0 w 12"/>
                <a:gd name="T13" fmla="*/ 35 h 57"/>
                <a:gd name="T14" fmla="*/ 1 w 12"/>
                <a:gd name="T15" fmla="*/ 45 h 57"/>
                <a:gd name="T16" fmla="*/ 2 w 12"/>
                <a:gd name="T17" fmla="*/ 57 h 57"/>
                <a:gd name="T18" fmla="*/ 11 w 12"/>
                <a:gd name="T19" fmla="*/ 56 h 57"/>
                <a:gd name="T20" fmla="*/ 11 w 12"/>
                <a:gd name="T21" fmla="*/ 55 h 57"/>
                <a:gd name="T22" fmla="*/ 9 w 12"/>
                <a:gd name="T23" fmla="*/ 50 h 57"/>
                <a:gd name="T24" fmla="*/ 9 w 12"/>
                <a:gd name="T25" fmla="*/ 43 h 57"/>
                <a:gd name="T26" fmla="*/ 8 w 12"/>
                <a:gd name="T27" fmla="*/ 35 h 57"/>
                <a:gd name="T28" fmla="*/ 7 w 12"/>
                <a:gd name="T29" fmla="*/ 26 h 57"/>
                <a:gd name="T30" fmla="*/ 8 w 12"/>
                <a:gd name="T31" fmla="*/ 16 h 57"/>
                <a:gd name="T32" fmla="*/ 9 w 12"/>
                <a:gd name="T33" fmla="*/ 8 h 57"/>
                <a:gd name="T34" fmla="*/ 12 w 12"/>
                <a:gd name="T35" fmla="*/ 0 h 57"/>
                <a:gd name="T36" fmla="*/ 12 w 12"/>
                <a:gd name="T37" fmla="*/ 0 h 57"/>
                <a:gd name="T38" fmla="*/ 12 w 12"/>
                <a:gd name="T39" fmla="*/ 0 h 57"/>
                <a:gd name="T40" fmla="*/ 12 w 12"/>
                <a:gd name="T41" fmla="*/ 0 h 57"/>
                <a:gd name="T42" fmla="*/ 11 w 12"/>
                <a:gd name="T43" fmla="*/ 0 h 57"/>
                <a:gd name="T44" fmla="*/ 9 w 12"/>
                <a:gd name="T45" fmla="*/ 0 h 57"/>
                <a:gd name="T46" fmla="*/ 8 w 12"/>
                <a:gd name="T47" fmla="*/ 0 h 57"/>
                <a:gd name="T48" fmla="*/ 6 w 12"/>
                <a:gd name="T49" fmla="*/ 0 h 57"/>
                <a:gd name="T50" fmla="*/ 4 w 12"/>
                <a:gd name="T51" fmla="*/ 1 h 5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57"/>
                <a:gd name="T80" fmla="*/ 12 w 12"/>
                <a:gd name="T81" fmla="*/ 57 h 5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57">
                  <a:moveTo>
                    <a:pt x="4" y="1"/>
                  </a:moveTo>
                  <a:lnTo>
                    <a:pt x="2" y="2"/>
                  </a:lnTo>
                  <a:lnTo>
                    <a:pt x="2" y="5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1" y="45"/>
                  </a:lnTo>
                  <a:lnTo>
                    <a:pt x="2" y="57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9" y="50"/>
                  </a:lnTo>
                  <a:lnTo>
                    <a:pt x="9" y="43"/>
                  </a:lnTo>
                  <a:lnTo>
                    <a:pt x="8" y="35"/>
                  </a:lnTo>
                  <a:lnTo>
                    <a:pt x="7" y="26"/>
                  </a:lnTo>
                  <a:lnTo>
                    <a:pt x="8" y="16"/>
                  </a:lnTo>
                  <a:lnTo>
                    <a:pt x="9" y="8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72" name="Freeform 193"/>
            <p:cNvSpPr>
              <a:spLocks/>
            </p:cNvSpPr>
            <p:nvPr/>
          </p:nvSpPr>
          <p:spPr bwMode="auto">
            <a:xfrm>
              <a:off x="1769" y="1143"/>
              <a:ext cx="9" cy="45"/>
            </a:xfrm>
            <a:custGeom>
              <a:avLst/>
              <a:gdLst>
                <a:gd name="T0" fmla="*/ 4 w 9"/>
                <a:gd name="T1" fmla="*/ 1 h 45"/>
                <a:gd name="T2" fmla="*/ 2 w 9"/>
                <a:gd name="T3" fmla="*/ 2 h 45"/>
                <a:gd name="T4" fmla="*/ 2 w 9"/>
                <a:gd name="T5" fmla="*/ 4 h 45"/>
                <a:gd name="T6" fmla="*/ 1 w 9"/>
                <a:gd name="T7" fmla="*/ 9 h 45"/>
                <a:gd name="T8" fmla="*/ 1 w 9"/>
                <a:gd name="T9" fmla="*/ 14 h 45"/>
                <a:gd name="T10" fmla="*/ 0 w 9"/>
                <a:gd name="T11" fmla="*/ 21 h 45"/>
                <a:gd name="T12" fmla="*/ 0 w 9"/>
                <a:gd name="T13" fmla="*/ 28 h 45"/>
                <a:gd name="T14" fmla="*/ 1 w 9"/>
                <a:gd name="T15" fmla="*/ 37 h 45"/>
                <a:gd name="T16" fmla="*/ 2 w 9"/>
                <a:gd name="T17" fmla="*/ 45 h 45"/>
                <a:gd name="T18" fmla="*/ 9 w 9"/>
                <a:gd name="T19" fmla="*/ 45 h 45"/>
                <a:gd name="T20" fmla="*/ 9 w 9"/>
                <a:gd name="T21" fmla="*/ 44 h 45"/>
                <a:gd name="T22" fmla="*/ 8 w 9"/>
                <a:gd name="T23" fmla="*/ 40 h 45"/>
                <a:gd name="T24" fmla="*/ 7 w 9"/>
                <a:gd name="T25" fmla="*/ 35 h 45"/>
                <a:gd name="T26" fmla="*/ 7 w 9"/>
                <a:gd name="T27" fmla="*/ 28 h 45"/>
                <a:gd name="T28" fmla="*/ 6 w 9"/>
                <a:gd name="T29" fmla="*/ 21 h 45"/>
                <a:gd name="T30" fmla="*/ 7 w 9"/>
                <a:gd name="T31" fmla="*/ 14 h 45"/>
                <a:gd name="T32" fmla="*/ 7 w 9"/>
                <a:gd name="T33" fmla="*/ 7 h 45"/>
                <a:gd name="T34" fmla="*/ 9 w 9"/>
                <a:gd name="T35" fmla="*/ 1 h 45"/>
                <a:gd name="T36" fmla="*/ 9 w 9"/>
                <a:gd name="T37" fmla="*/ 1 h 45"/>
                <a:gd name="T38" fmla="*/ 9 w 9"/>
                <a:gd name="T39" fmla="*/ 1 h 45"/>
                <a:gd name="T40" fmla="*/ 9 w 9"/>
                <a:gd name="T41" fmla="*/ 1 h 45"/>
                <a:gd name="T42" fmla="*/ 9 w 9"/>
                <a:gd name="T43" fmla="*/ 0 h 45"/>
                <a:gd name="T44" fmla="*/ 8 w 9"/>
                <a:gd name="T45" fmla="*/ 0 h 45"/>
                <a:gd name="T46" fmla="*/ 7 w 9"/>
                <a:gd name="T47" fmla="*/ 1 h 45"/>
                <a:gd name="T48" fmla="*/ 6 w 9"/>
                <a:gd name="T49" fmla="*/ 1 h 45"/>
                <a:gd name="T50" fmla="*/ 4 w 9"/>
                <a:gd name="T51" fmla="*/ 1 h 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"/>
                <a:gd name="T79" fmla="*/ 0 h 45"/>
                <a:gd name="T80" fmla="*/ 9 w 9"/>
                <a:gd name="T81" fmla="*/ 45 h 4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" h="45">
                  <a:moveTo>
                    <a:pt x="4" y="1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1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1" y="37"/>
                  </a:lnTo>
                  <a:lnTo>
                    <a:pt x="2" y="45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8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73" name="Freeform 194"/>
            <p:cNvSpPr>
              <a:spLocks/>
            </p:cNvSpPr>
            <p:nvPr/>
          </p:nvSpPr>
          <p:spPr bwMode="auto">
            <a:xfrm>
              <a:off x="1770" y="1148"/>
              <a:ext cx="7" cy="34"/>
            </a:xfrm>
            <a:custGeom>
              <a:avLst/>
              <a:gdLst>
                <a:gd name="T0" fmla="*/ 3 w 7"/>
                <a:gd name="T1" fmla="*/ 2 h 34"/>
                <a:gd name="T2" fmla="*/ 1 w 7"/>
                <a:gd name="T3" fmla="*/ 2 h 34"/>
                <a:gd name="T4" fmla="*/ 1 w 7"/>
                <a:gd name="T5" fmla="*/ 4 h 34"/>
                <a:gd name="T6" fmla="*/ 0 w 7"/>
                <a:gd name="T7" fmla="*/ 6 h 34"/>
                <a:gd name="T8" fmla="*/ 0 w 7"/>
                <a:gd name="T9" fmla="*/ 11 h 34"/>
                <a:gd name="T10" fmla="*/ 0 w 7"/>
                <a:gd name="T11" fmla="*/ 16 h 34"/>
                <a:gd name="T12" fmla="*/ 0 w 7"/>
                <a:gd name="T13" fmla="*/ 21 h 34"/>
                <a:gd name="T14" fmla="*/ 0 w 7"/>
                <a:gd name="T15" fmla="*/ 27 h 34"/>
                <a:gd name="T16" fmla="*/ 1 w 7"/>
                <a:gd name="T17" fmla="*/ 34 h 34"/>
                <a:gd name="T18" fmla="*/ 6 w 7"/>
                <a:gd name="T19" fmla="*/ 34 h 34"/>
                <a:gd name="T20" fmla="*/ 6 w 7"/>
                <a:gd name="T21" fmla="*/ 33 h 34"/>
                <a:gd name="T22" fmla="*/ 6 w 7"/>
                <a:gd name="T23" fmla="*/ 30 h 34"/>
                <a:gd name="T24" fmla="*/ 5 w 7"/>
                <a:gd name="T25" fmla="*/ 26 h 34"/>
                <a:gd name="T26" fmla="*/ 5 w 7"/>
                <a:gd name="T27" fmla="*/ 21 h 34"/>
                <a:gd name="T28" fmla="*/ 5 w 7"/>
                <a:gd name="T29" fmla="*/ 16 h 34"/>
                <a:gd name="T30" fmla="*/ 5 w 7"/>
                <a:gd name="T31" fmla="*/ 11 h 34"/>
                <a:gd name="T32" fmla="*/ 5 w 7"/>
                <a:gd name="T33" fmla="*/ 5 h 34"/>
                <a:gd name="T34" fmla="*/ 7 w 7"/>
                <a:gd name="T35" fmla="*/ 2 h 34"/>
                <a:gd name="T36" fmla="*/ 7 w 7"/>
                <a:gd name="T37" fmla="*/ 2 h 34"/>
                <a:gd name="T38" fmla="*/ 7 w 7"/>
                <a:gd name="T39" fmla="*/ 0 h 34"/>
                <a:gd name="T40" fmla="*/ 6 w 7"/>
                <a:gd name="T41" fmla="*/ 0 h 34"/>
                <a:gd name="T42" fmla="*/ 6 w 7"/>
                <a:gd name="T43" fmla="*/ 0 h 34"/>
                <a:gd name="T44" fmla="*/ 6 w 7"/>
                <a:gd name="T45" fmla="*/ 0 h 34"/>
                <a:gd name="T46" fmla="*/ 5 w 7"/>
                <a:gd name="T47" fmla="*/ 0 h 34"/>
                <a:gd name="T48" fmla="*/ 4 w 7"/>
                <a:gd name="T49" fmla="*/ 0 h 34"/>
                <a:gd name="T50" fmla="*/ 3 w 7"/>
                <a:gd name="T51" fmla="*/ 2 h 3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"/>
                <a:gd name="T79" fmla="*/ 0 h 34"/>
                <a:gd name="T80" fmla="*/ 7 w 7"/>
                <a:gd name="T81" fmla="*/ 34 h 3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" h="34">
                  <a:moveTo>
                    <a:pt x="3" y="2"/>
                  </a:moveTo>
                  <a:lnTo>
                    <a:pt x="1" y="2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6" y="34"/>
                  </a:lnTo>
                  <a:lnTo>
                    <a:pt x="6" y="33"/>
                  </a:lnTo>
                  <a:lnTo>
                    <a:pt x="6" y="30"/>
                  </a:lnTo>
                  <a:lnTo>
                    <a:pt x="5" y="26"/>
                  </a:lnTo>
                  <a:lnTo>
                    <a:pt x="5" y="21"/>
                  </a:ln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7" y="2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74" name="Freeform 195"/>
            <p:cNvSpPr>
              <a:spLocks/>
            </p:cNvSpPr>
            <p:nvPr/>
          </p:nvSpPr>
          <p:spPr bwMode="auto">
            <a:xfrm>
              <a:off x="1866" y="1116"/>
              <a:ext cx="23" cy="91"/>
            </a:xfrm>
            <a:custGeom>
              <a:avLst/>
              <a:gdLst>
                <a:gd name="T0" fmla="*/ 23 w 23"/>
                <a:gd name="T1" fmla="*/ 1 h 91"/>
                <a:gd name="T2" fmla="*/ 22 w 23"/>
                <a:gd name="T3" fmla="*/ 1 h 91"/>
                <a:gd name="T4" fmla="*/ 21 w 23"/>
                <a:gd name="T5" fmla="*/ 3 h 91"/>
                <a:gd name="T6" fmla="*/ 19 w 23"/>
                <a:gd name="T7" fmla="*/ 8 h 91"/>
                <a:gd name="T8" fmla="*/ 16 w 23"/>
                <a:gd name="T9" fmla="*/ 16 h 91"/>
                <a:gd name="T10" fmla="*/ 15 w 23"/>
                <a:gd name="T11" fmla="*/ 28 h 91"/>
                <a:gd name="T12" fmla="*/ 14 w 23"/>
                <a:gd name="T13" fmla="*/ 43 h 91"/>
                <a:gd name="T14" fmla="*/ 15 w 23"/>
                <a:gd name="T15" fmla="*/ 64 h 91"/>
                <a:gd name="T16" fmla="*/ 17 w 23"/>
                <a:gd name="T17" fmla="*/ 91 h 91"/>
                <a:gd name="T18" fmla="*/ 5 w 23"/>
                <a:gd name="T19" fmla="*/ 91 h 91"/>
                <a:gd name="T20" fmla="*/ 3 w 23"/>
                <a:gd name="T21" fmla="*/ 87 h 91"/>
                <a:gd name="T22" fmla="*/ 2 w 23"/>
                <a:gd name="T23" fmla="*/ 80 h 91"/>
                <a:gd name="T24" fmla="*/ 1 w 23"/>
                <a:gd name="T25" fmla="*/ 70 h 91"/>
                <a:gd name="T26" fmla="*/ 0 w 23"/>
                <a:gd name="T27" fmla="*/ 56 h 91"/>
                <a:gd name="T28" fmla="*/ 0 w 23"/>
                <a:gd name="T29" fmla="*/ 42 h 91"/>
                <a:gd name="T30" fmla="*/ 1 w 23"/>
                <a:gd name="T31" fmla="*/ 27 h 91"/>
                <a:gd name="T32" fmla="*/ 3 w 23"/>
                <a:gd name="T33" fmla="*/ 12 h 91"/>
                <a:gd name="T34" fmla="*/ 7 w 23"/>
                <a:gd name="T35" fmla="*/ 0 h 91"/>
                <a:gd name="T36" fmla="*/ 23 w 23"/>
                <a:gd name="T37" fmla="*/ 1 h 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"/>
                <a:gd name="T58" fmla="*/ 0 h 91"/>
                <a:gd name="T59" fmla="*/ 23 w 23"/>
                <a:gd name="T60" fmla="*/ 91 h 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" h="91">
                  <a:moveTo>
                    <a:pt x="23" y="1"/>
                  </a:moveTo>
                  <a:lnTo>
                    <a:pt x="22" y="1"/>
                  </a:lnTo>
                  <a:lnTo>
                    <a:pt x="21" y="3"/>
                  </a:lnTo>
                  <a:lnTo>
                    <a:pt x="19" y="8"/>
                  </a:lnTo>
                  <a:lnTo>
                    <a:pt x="16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7" y="91"/>
                  </a:lnTo>
                  <a:lnTo>
                    <a:pt x="5" y="91"/>
                  </a:lnTo>
                  <a:lnTo>
                    <a:pt x="3" y="87"/>
                  </a:lnTo>
                  <a:lnTo>
                    <a:pt x="2" y="80"/>
                  </a:lnTo>
                  <a:lnTo>
                    <a:pt x="1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1" y="27"/>
                  </a:lnTo>
                  <a:lnTo>
                    <a:pt x="3" y="12"/>
                  </a:lnTo>
                  <a:lnTo>
                    <a:pt x="7" y="0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75" name="Freeform 196"/>
            <p:cNvSpPr>
              <a:spLocks/>
            </p:cNvSpPr>
            <p:nvPr/>
          </p:nvSpPr>
          <p:spPr bwMode="auto">
            <a:xfrm>
              <a:off x="1867" y="1123"/>
              <a:ext cx="19" cy="77"/>
            </a:xfrm>
            <a:custGeom>
              <a:avLst/>
              <a:gdLst>
                <a:gd name="T0" fmla="*/ 19 w 19"/>
                <a:gd name="T1" fmla="*/ 0 h 77"/>
                <a:gd name="T2" fmla="*/ 19 w 19"/>
                <a:gd name="T3" fmla="*/ 1 h 77"/>
                <a:gd name="T4" fmla="*/ 18 w 19"/>
                <a:gd name="T5" fmla="*/ 2 h 77"/>
                <a:gd name="T6" fmla="*/ 16 w 19"/>
                <a:gd name="T7" fmla="*/ 7 h 77"/>
                <a:gd name="T8" fmla="*/ 14 w 19"/>
                <a:gd name="T9" fmla="*/ 12 h 77"/>
                <a:gd name="T10" fmla="*/ 13 w 19"/>
                <a:gd name="T11" fmla="*/ 23 h 77"/>
                <a:gd name="T12" fmla="*/ 12 w 19"/>
                <a:gd name="T13" fmla="*/ 36 h 77"/>
                <a:gd name="T14" fmla="*/ 13 w 19"/>
                <a:gd name="T15" fmla="*/ 53 h 77"/>
                <a:gd name="T16" fmla="*/ 14 w 19"/>
                <a:gd name="T17" fmla="*/ 77 h 77"/>
                <a:gd name="T18" fmla="*/ 4 w 19"/>
                <a:gd name="T19" fmla="*/ 77 h 77"/>
                <a:gd name="T20" fmla="*/ 4 w 19"/>
                <a:gd name="T21" fmla="*/ 74 h 77"/>
                <a:gd name="T22" fmla="*/ 2 w 19"/>
                <a:gd name="T23" fmla="*/ 69 h 77"/>
                <a:gd name="T24" fmla="*/ 1 w 19"/>
                <a:gd name="T25" fmla="*/ 59 h 77"/>
                <a:gd name="T26" fmla="*/ 0 w 19"/>
                <a:gd name="T27" fmla="*/ 48 h 77"/>
                <a:gd name="T28" fmla="*/ 0 w 19"/>
                <a:gd name="T29" fmla="*/ 35 h 77"/>
                <a:gd name="T30" fmla="*/ 0 w 19"/>
                <a:gd name="T31" fmla="*/ 22 h 77"/>
                <a:gd name="T32" fmla="*/ 2 w 19"/>
                <a:gd name="T33" fmla="*/ 10 h 77"/>
                <a:gd name="T34" fmla="*/ 6 w 19"/>
                <a:gd name="T35" fmla="*/ 0 h 77"/>
                <a:gd name="T36" fmla="*/ 19 w 19"/>
                <a:gd name="T37" fmla="*/ 0 h 7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77"/>
                <a:gd name="T59" fmla="*/ 19 w 19"/>
                <a:gd name="T60" fmla="*/ 77 h 7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77">
                  <a:moveTo>
                    <a:pt x="19" y="0"/>
                  </a:moveTo>
                  <a:lnTo>
                    <a:pt x="19" y="1"/>
                  </a:lnTo>
                  <a:lnTo>
                    <a:pt x="18" y="2"/>
                  </a:lnTo>
                  <a:lnTo>
                    <a:pt x="16" y="7"/>
                  </a:lnTo>
                  <a:lnTo>
                    <a:pt x="14" y="12"/>
                  </a:lnTo>
                  <a:lnTo>
                    <a:pt x="13" y="23"/>
                  </a:lnTo>
                  <a:lnTo>
                    <a:pt x="12" y="36"/>
                  </a:lnTo>
                  <a:lnTo>
                    <a:pt x="13" y="53"/>
                  </a:lnTo>
                  <a:lnTo>
                    <a:pt x="14" y="77"/>
                  </a:lnTo>
                  <a:lnTo>
                    <a:pt x="4" y="77"/>
                  </a:lnTo>
                  <a:lnTo>
                    <a:pt x="4" y="74"/>
                  </a:lnTo>
                  <a:lnTo>
                    <a:pt x="2" y="69"/>
                  </a:lnTo>
                  <a:lnTo>
                    <a:pt x="1" y="59"/>
                  </a:lnTo>
                  <a:lnTo>
                    <a:pt x="0" y="48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76" name="Freeform 197"/>
            <p:cNvSpPr>
              <a:spLocks/>
            </p:cNvSpPr>
            <p:nvPr/>
          </p:nvSpPr>
          <p:spPr bwMode="auto">
            <a:xfrm>
              <a:off x="1868" y="1128"/>
              <a:ext cx="15" cy="65"/>
            </a:xfrm>
            <a:custGeom>
              <a:avLst/>
              <a:gdLst>
                <a:gd name="T0" fmla="*/ 15 w 15"/>
                <a:gd name="T1" fmla="*/ 0 h 65"/>
                <a:gd name="T2" fmla="*/ 15 w 15"/>
                <a:gd name="T3" fmla="*/ 2 h 65"/>
                <a:gd name="T4" fmla="*/ 14 w 15"/>
                <a:gd name="T5" fmla="*/ 3 h 65"/>
                <a:gd name="T6" fmla="*/ 13 w 15"/>
                <a:gd name="T7" fmla="*/ 6 h 65"/>
                <a:gd name="T8" fmla="*/ 12 w 15"/>
                <a:gd name="T9" fmla="*/ 12 h 65"/>
                <a:gd name="T10" fmla="*/ 11 w 15"/>
                <a:gd name="T11" fmla="*/ 20 h 65"/>
                <a:gd name="T12" fmla="*/ 10 w 15"/>
                <a:gd name="T13" fmla="*/ 31 h 65"/>
                <a:gd name="T14" fmla="*/ 11 w 15"/>
                <a:gd name="T15" fmla="*/ 46 h 65"/>
                <a:gd name="T16" fmla="*/ 12 w 15"/>
                <a:gd name="T17" fmla="*/ 65 h 65"/>
                <a:gd name="T18" fmla="*/ 3 w 15"/>
                <a:gd name="T19" fmla="*/ 65 h 65"/>
                <a:gd name="T20" fmla="*/ 3 w 15"/>
                <a:gd name="T21" fmla="*/ 62 h 65"/>
                <a:gd name="T22" fmla="*/ 1 w 15"/>
                <a:gd name="T23" fmla="*/ 58 h 65"/>
                <a:gd name="T24" fmla="*/ 0 w 15"/>
                <a:gd name="T25" fmla="*/ 50 h 65"/>
                <a:gd name="T26" fmla="*/ 0 w 15"/>
                <a:gd name="T27" fmla="*/ 40 h 65"/>
                <a:gd name="T28" fmla="*/ 0 w 15"/>
                <a:gd name="T29" fmla="*/ 30 h 65"/>
                <a:gd name="T30" fmla="*/ 0 w 15"/>
                <a:gd name="T31" fmla="*/ 19 h 65"/>
                <a:gd name="T32" fmla="*/ 1 w 15"/>
                <a:gd name="T33" fmla="*/ 9 h 65"/>
                <a:gd name="T34" fmla="*/ 5 w 15"/>
                <a:gd name="T35" fmla="*/ 0 h 65"/>
                <a:gd name="T36" fmla="*/ 15 w 15"/>
                <a:gd name="T37" fmla="*/ 0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5"/>
                <a:gd name="T59" fmla="*/ 15 w 15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5">
                  <a:moveTo>
                    <a:pt x="15" y="0"/>
                  </a:moveTo>
                  <a:lnTo>
                    <a:pt x="15" y="2"/>
                  </a:lnTo>
                  <a:lnTo>
                    <a:pt x="14" y="3"/>
                  </a:lnTo>
                  <a:lnTo>
                    <a:pt x="13" y="6"/>
                  </a:lnTo>
                  <a:lnTo>
                    <a:pt x="12" y="12"/>
                  </a:lnTo>
                  <a:lnTo>
                    <a:pt x="11" y="20"/>
                  </a:lnTo>
                  <a:lnTo>
                    <a:pt x="10" y="31"/>
                  </a:lnTo>
                  <a:lnTo>
                    <a:pt x="11" y="46"/>
                  </a:lnTo>
                  <a:lnTo>
                    <a:pt x="12" y="65"/>
                  </a:lnTo>
                  <a:lnTo>
                    <a:pt x="3" y="65"/>
                  </a:lnTo>
                  <a:lnTo>
                    <a:pt x="3" y="62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" y="9"/>
                  </a:lnTo>
                  <a:lnTo>
                    <a:pt x="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77" name="Freeform 198"/>
            <p:cNvSpPr>
              <a:spLocks/>
            </p:cNvSpPr>
            <p:nvPr/>
          </p:nvSpPr>
          <p:spPr bwMode="auto">
            <a:xfrm>
              <a:off x="1868" y="1134"/>
              <a:ext cx="13" cy="52"/>
            </a:xfrm>
            <a:custGeom>
              <a:avLst/>
              <a:gdLst>
                <a:gd name="T0" fmla="*/ 13 w 13"/>
                <a:gd name="T1" fmla="*/ 1 h 52"/>
                <a:gd name="T2" fmla="*/ 13 w 13"/>
                <a:gd name="T3" fmla="*/ 1 h 52"/>
                <a:gd name="T4" fmla="*/ 12 w 13"/>
                <a:gd name="T5" fmla="*/ 3 h 52"/>
                <a:gd name="T6" fmla="*/ 11 w 13"/>
                <a:gd name="T7" fmla="*/ 5 h 52"/>
                <a:gd name="T8" fmla="*/ 10 w 13"/>
                <a:gd name="T9" fmla="*/ 10 h 52"/>
                <a:gd name="T10" fmla="*/ 10 w 13"/>
                <a:gd name="T11" fmla="*/ 17 h 52"/>
                <a:gd name="T12" fmla="*/ 8 w 13"/>
                <a:gd name="T13" fmla="*/ 25 h 52"/>
                <a:gd name="T14" fmla="*/ 8 w 13"/>
                <a:gd name="T15" fmla="*/ 37 h 52"/>
                <a:gd name="T16" fmla="*/ 10 w 13"/>
                <a:gd name="T17" fmla="*/ 52 h 52"/>
                <a:gd name="T18" fmla="*/ 3 w 13"/>
                <a:gd name="T19" fmla="*/ 52 h 52"/>
                <a:gd name="T20" fmla="*/ 3 w 13"/>
                <a:gd name="T21" fmla="*/ 51 h 52"/>
                <a:gd name="T22" fmla="*/ 3 w 13"/>
                <a:gd name="T23" fmla="*/ 46 h 52"/>
                <a:gd name="T24" fmla="*/ 1 w 13"/>
                <a:gd name="T25" fmla="*/ 40 h 52"/>
                <a:gd name="T26" fmla="*/ 1 w 13"/>
                <a:gd name="T27" fmla="*/ 32 h 52"/>
                <a:gd name="T28" fmla="*/ 0 w 13"/>
                <a:gd name="T29" fmla="*/ 24 h 52"/>
                <a:gd name="T30" fmla="*/ 1 w 13"/>
                <a:gd name="T31" fmla="*/ 16 h 52"/>
                <a:gd name="T32" fmla="*/ 3 w 13"/>
                <a:gd name="T33" fmla="*/ 7 h 52"/>
                <a:gd name="T34" fmla="*/ 5 w 13"/>
                <a:gd name="T35" fmla="*/ 0 h 52"/>
                <a:gd name="T36" fmla="*/ 13 w 13"/>
                <a:gd name="T37" fmla="*/ 1 h 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"/>
                <a:gd name="T58" fmla="*/ 0 h 52"/>
                <a:gd name="T59" fmla="*/ 13 w 13"/>
                <a:gd name="T60" fmla="*/ 52 h 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" h="52">
                  <a:moveTo>
                    <a:pt x="13" y="1"/>
                  </a:moveTo>
                  <a:lnTo>
                    <a:pt x="13" y="1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10" y="10"/>
                  </a:lnTo>
                  <a:lnTo>
                    <a:pt x="10" y="17"/>
                  </a:lnTo>
                  <a:lnTo>
                    <a:pt x="8" y="25"/>
                  </a:lnTo>
                  <a:lnTo>
                    <a:pt x="8" y="37"/>
                  </a:lnTo>
                  <a:lnTo>
                    <a:pt x="10" y="52"/>
                  </a:lnTo>
                  <a:lnTo>
                    <a:pt x="3" y="52"/>
                  </a:lnTo>
                  <a:lnTo>
                    <a:pt x="3" y="51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6"/>
                  </a:lnTo>
                  <a:lnTo>
                    <a:pt x="3" y="7"/>
                  </a:lnTo>
                  <a:lnTo>
                    <a:pt x="5" y="0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78" name="Freeform 199"/>
            <p:cNvSpPr>
              <a:spLocks/>
            </p:cNvSpPr>
            <p:nvPr/>
          </p:nvSpPr>
          <p:spPr bwMode="auto">
            <a:xfrm>
              <a:off x="1869" y="1141"/>
              <a:ext cx="10" cy="38"/>
            </a:xfrm>
            <a:custGeom>
              <a:avLst/>
              <a:gdLst>
                <a:gd name="T0" fmla="*/ 10 w 10"/>
                <a:gd name="T1" fmla="*/ 0 h 38"/>
                <a:gd name="T2" fmla="*/ 10 w 10"/>
                <a:gd name="T3" fmla="*/ 0 h 38"/>
                <a:gd name="T4" fmla="*/ 9 w 10"/>
                <a:gd name="T5" fmla="*/ 2 h 38"/>
                <a:gd name="T6" fmla="*/ 9 w 10"/>
                <a:gd name="T7" fmla="*/ 4 h 38"/>
                <a:gd name="T8" fmla="*/ 7 w 10"/>
                <a:gd name="T9" fmla="*/ 6 h 38"/>
                <a:gd name="T10" fmla="*/ 6 w 10"/>
                <a:gd name="T11" fmla="*/ 11 h 38"/>
                <a:gd name="T12" fmla="*/ 6 w 10"/>
                <a:gd name="T13" fmla="*/ 18 h 38"/>
                <a:gd name="T14" fmla="*/ 6 w 10"/>
                <a:gd name="T15" fmla="*/ 26 h 38"/>
                <a:gd name="T16" fmla="*/ 7 w 10"/>
                <a:gd name="T17" fmla="*/ 38 h 38"/>
                <a:gd name="T18" fmla="*/ 3 w 10"/>
                <a:gd name="T19" fmla="*/ 38 h 38"/>
                <a:gd name="T20" fmla="*/ 2 w 10"/>
                <a:gd name="T21" fmla="*/ 37 h 38"/>
                <a:gd name="T22" fmla="*/ 2 w 10"/>
                <a:gd name="T23" fmla="*/ 33 h 38"/>
                <a:gd name="T24" fmla="*/ 2 w 10"/>
                <a:gd name="T25" fmla="*/ 28 h 38"/>
                <a:gd name="T26" fmla="*/ 0 w 10"/>
                <a:gd name="T27" fmla="*/ 24 h 38"/>
                <a:gd name="T28" fmla="*/ 0 w 10"/>
                <a:gd name="T29" fmla="*/ 17 h 38"/>
                <a:gd name="T30" fmla="*/ 0 w 10"/>
                <a:gd name="T31" fmla="*/ 11 h 38"/>
                <a:gd name="T32" fmla="*/ 2 w 10"/>
                <a:gd name="T33" fmla="*/ 5 h 38"/>
                <a:gd name="T34" fmla="*/ 4 w 10"/>
                <a:gd name="T35" fmla="*/ 0 h 38"/>
                <a:gd name="T36" fmla="*/ 10 w 10"/>
                <a:gd name="T37" fmla="*/ 0 h 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"/>
                <a:gd name="T58" fmla="*/ 0 h 38"/>
                <a:gd name="T59" fmla="*/ 10 w 10"/>
                <a:gd name="T60" fmla="*/ 38 h 3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" h="38">
                  <a:moveTo>
                    <a:pt x="10" y="0"/>
                  </a:moveTo>
                  <a:lnTo>
                    <a:pt x="10" y="0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6"/>
                  </a:lnTo>
                  <a:lnTo>
                    <a:pt x="6" y="11"/>
                  </a:lnTo>
                  <a:lnTo>
                    <a:pt x="6" y="18"/>
                  </a:lnTo>
                  <a:lnTo>
                    <a:pt x="6" y="26"/>
                  </a:lnTo>
                  <a:lnTo>
                    <a:pt x="7" y="38"/>
                  </a:lnTo>
                  <a:lnTo>
                    <a:pt x="3" y="38"/>
                  </a:lnTo>
                  <a:lnTo>
                    <a:pt x="2" y="37"/>
                  </a:lnTo>
                  <a:lnTo>
                    <a:pt x="2" y="33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2" y="5"/>
                  </a:lnTo>
                  <a:lnTo>
                    <a:pt x="4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79" name="Freeform 200"/>
            <p:cNvSpPr>
              <a:spLocks/>
            </p:cNvSpPr>
            <p:nvPr/>
          </p:nvSpPr>
          <p:spPr bwMode="auto">
            <a:xfrm>
              <a:off x="1789" y="1130"/>
              <a:ext cx="45" cy="55"/>
            </a:xfrm>
            <a:custGeom>
              <a:avLst/>
              <a:gdLst>
                <a:gd name="T0" fmla="*/ 3 w 45"/>
                <a:gd name="T1" fmla="*/ 5 h 55"/>
                <a:gd name="T2" fmla="*/ 3 w 45"/>
                <a:gd name="T3" fmla="*/ 7 h 55"/>
                <a:gd name="T4" fmla="*/ 2 w 45"/>
                <a:gd name="T5" fmla="*/ 9 h 55"/>
                <a:gd name="T6" fmla="*/ 1 w 45"/>
                <a:gd name="T7" fmla="*/ 14 h 55"/>
                <a:gd name="T8" fmla="*/ 0 w 45"/>
                <a:gd name="T9" fmla="*/ 21 h 55"/>
                <a:gd name="T10" fmla="*/ 0 w 45"/>
                <a:gd name="T11" fmla="*/ 28 h 55"/>
                <a:gd name="T12" fmla="*/ 0 w 45"/>
                <a:gd name="T13" fmla="*/ 36 h 55"/>
                <a:gd name="T14" fmla="*/ 0 w 45"/>
                <a:gd name="T15" fmla="*/ 45 h 55"/>
                <a:gd name="T16" fmla="*/ 2 w 45"/>
                <a:gd name="T17" fmla="*/ 55 h 55"/>
                <a:gd name="T18" fmla="*/ 2 w 45"/>
                <a:gd name="T19" fmla="*/ 55 h 55"/>
                <a:gd name="T20" fmla="*/ 2 w 45"/>
                <a:gd name="T21" fmla="*/ 53 h 55"/>
                <a:gd name="T22" fmla="*/ 2 w 45"/>
                <a:gd name="T23" fmla="*/ 51 h 55"/>
                <a:gd name="T24" fmla="*/ 2 w 45"/>
                <a:gd name="T25" fmla="*/ 49 h 55"/>
                <a:gd name="T26" fmla="*/ 2 w 45"/>
                <a:gd name="T27" fmla="*/ 45 h 55"/>
                <a:gd name="T28" fmla="*/ 3 w 45"/>
                <a:gd name="T29" fmla="*/ 43 h 55"/>
                <a:gd name="T30" fmla="*/ 3 w 45"/>
                <a:gd name="T31" fmla="*/ 38 h 55"/>
                <a:gd name="T32" fmla="*/ 5 w 45"/>
                <a:gd name="T33" fmla="*/ 35 h 55"/>
                <a:gd name="T34" fmla="*/ 6 w 45"/>
                <a:gd name="T35" fmla="*/ 31 h 55"/>
                <a:gd name="T36" fmla="*/ 7 w 45"/>
                <a:gd name="T37" fmla="*/ 28 h 55"/>
                <a:gd name="T38" fmla="*/ 8 w 45"/>
                <a:gd name="T39" fmla="*/ 24 h 55"/>
                <a:gd name="T40" fmla="*/ 10 w 45"/>
                <a:gd name="T41" fmla="*/ 21 h 55"/>
                <a:gd name="T42" fmla="*/ 14 w 45"/>
                <a:gd name="T43" fmla="*/ 18 h 55"/>
                <a:gd name="T44" fmla="*/ 16 w 45"/>
                <a:gd name="T45" fmla="*/ 16 h 55"/>
                <a:gd name="T46" fmla="*/ 21 w 45"/>
                <a:gd name="T47" fmla="*/ 15 h 55"/>
                <a:gd name="T48" fmla="*/ 26 w 45"/>
                <a:gd name="T49" fmla="*/ 14 h 55"/>
                <a:gd name="T50" fmla="*/ 26 w 45"/>
                <a:gd name="T51" fmla="*/ 13 h 55"/>
                <a:gd name="T52" fmla="*/ 26 w 45"/>
                <a:gd name="T53" fmla="*/ 13 h 55"/>
                <a:gd name="T54" fmla="*/ 28 w 45"/>
                <a:gd name="T55" fmla="*/ 11 h 55"/>
                <a:gd name="T56" fmla="*/ 29 w 45"/>
                <a:gd name="T57" fmla="*/ 10 h 55"/>
                <a:gd name="T58" fmla="*/ 33 w 45"/>
                <a:gd name="T59" fmla="*/ 9 h 55"/>
                <a:gd name="T60" fmla="*/ 36 w 45"/>
                <a:gd name="T61" fmla="*/ 7 h 55"/>
                <a:gd name="T62" fmla="*/ 41 w 45"/>
                <a:gd name="T63" fmla="*/ 4 h 55"/>
                <a:gd name="T64" fmla="*/ 45 w 45"/>
                <a:gd name="T65" fmla="*/ 2 h 55"/>
                <a:gd name="T66" fmla="*/ 45 w 45"/>
                <a:gd name="T67" fmla="*/ 2 h 55"/>
                <a:gd name="T68" fmla="*/ 44 w 45"/>
                <a:gd name="T69" fmla="*/ 2 h 55"/>
                <a:gd name="T70" fmla="*/ 43 w 45"/>
                <a:gd name="T71" fmla="*/ 2 h 55"/>
                <a:gd name="T72" fmla="*/ 42 w 45"/>
                <a:gd name="T73" fmla="*/ 2 h 55"/>
                <a:gd name="T74" fmla="*/ 40 w 45"/>
                <a:gd name="T75" fmla="*/ 1 h 55"/>
                <a:gd name="T76" fmla="*/ 37 w 45"/>
                <a:gd name="T77" fmla="*/ 1 h 55"/>
                <a:gd name="T78" fmla="*/ 35 w 45"/>
                <a:gd name="T79" fmla="*/ 1 h 55"/>
                <a:gd name="T80" fmla="*/ 31 w 45"/>
                <a:gd name="T81" fmla="*/ 1 h 55"/>
                <a:gd name="T82" fmla="*/ 28 w 45"/>
                <a:gd name="T83" fmla="*/ 0 h 55"/>
                <a:gd name="T84" fmla="*/ 26 w 45"/>
                <a:gd name="T85" fmla="*/ 1 h 55"/>
                <a:gd name="T86" fmla="*/ 22 w 45"/>
                <a:gd name="T87" fmla="*/ 1 h 55"/>
                <a:gd name="T88" fmla="*/ 19 w 45"/>
                <a:gd name="T89" fmla="*/ 1 h 55"/>
                <a:gd name="T90" fmla="*/ 14 w 45"/>
                <a:gd name="T91" fmla="*/ 2 h 55"/>
                <a:gd name="T92" fmla="*/ 10 w 45"/>
                <a:gd name="T93" fmla="*/ 2 h 55"/>
                <a:gd name="T94" fmla="*/ 7 w 45"/>
                <a:gd name="T95" fmla="*/ 3 h 55"/>
                <a:gd name="T96" fmla="*/ 3 w 45"/>
                <a:gd name="T97" fmla="*/ 5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"/>
                <a:gd name="T148" fmla="*/ 0 h 55"/>
                <a:gd name="T149" fmla="*/ 45 w 45"/>
                <a:gd name="T150" fmla="*/ 55 h 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" h="55">
                  <a:moveTo>
                    <a:pt x="3" y="5"/>
                  </a:moveTo>
                  <a:lnTo>
                    <a:pt x="3" y="7"/>
                  </a:lnTo>
                  <a:lnTo>
                    <a:pt x="2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2" y="53"/>
                  </a:lnTo>
                  <a:lnTo>
                    <a:pt x="2" y="51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3" y="43"/>
                  </a:lnTo>
                  <a:lnTo>
                    <a:pt x="3" y="38"/>
                  </a:lnTo>
                  <a:lnTo>
                    <a:pt x="5" y="35"/>
                  </a:lnTo>
                  <a:lnTo>
                    <a:pt x="6" y="31"/>
                  </a:lnTo>
                  <a:lnTo>
                    <a:pt x="7" y="28"/>
                  </a:lnTo>
                  <a:lnTo>
                    <a:pt x="8" y="24"/>
                  </a:lnTo>
                  <a:lnTo>
                    <a:pt x="10" y="21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21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8" y="11"/>
                  </a:lnTo>
                  <a:lnTo>
                    <a:pt x="29" y="10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4"/>
                  </a:lnTo>
                  <a:lnTo>
                    <a:pt x="45" y="2"/>
                  </a:lnTo>
                  <a:lnTo>
                    <a:pt x="44" y="2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0" y="1"/>
                  </a:lnTo>
                  <a:lnTo>
                    <a:pt x="37" y="1"/>
                  </a:lnTo>
                  <a:lnTo>
                    <a:pt x="35" y="1"/>
                  </a:lnTo>
                  <a:lnTo>
                    <a:pt x="31" y="1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7" y="3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0" name="Freeform 201"/>
            <p:cNvSpPr>
              <a:spLocks/>
            </p:cNvSpPr>
            <p:nvPr/>
          </p:nvSpPr>
          <p:spPr bwMode="auto">
            <a:xfrm>
              <a:off x="1725" y="1171"/>
              <a:ext cx="37" cy="10"/>
            </a:xfrm>
            <a:custGeom>
              <a:avLst/>
              <a:gdLst>
                <a:gd name="T0" fmla="*/ 0 w 37"/>
                <a:gd name="T1" fmla="*/ 7 h 10"/>
                <a:gd name="T2" fmla="*/ 0 w 37"/>
                <a:gd name="T3" fmla="*/ 7 h 10"/>
                <a:gd name="T4" fmla="*/ 0 w 37"/>
                <a:gd name="T5" fmla="*/ 5 h 10"/>
                <a:gd name="T6" fmla="*/ 1 w 37"/>
                <a:gd name="T7" fmla="*/ 5 h 10"/>
                <a:gd name="T8" fmla="*/ 1 w 37"/>
                <a:gd name="T9" fmla="*/ 4 h 10"/>
                <a:gd name="T10" fmla="*/ 2 w 37"/>
                <a:gd name="T11" fmla="*/ 3 h 10"/>
                <a:gd name="T12" fmla="*/ 3 w 37"/>
                <a:gd name="T13" fmla="*/ 3 h 10"/>
                <a:gd name="T14" fmla="*/ 4 w 37"/>
                <a:gd name="T15" fmla="*/ 2 h 10"/>
                <a:gd name="T16" fmla="*/ 7 w 37"/>
                <a:gd name="T17" fmla="*/ 1 h 10"/>
                <a:gd name="T18" fmla="*/ 9 w 37"/>
                <a:gd name="T19" fmla="*/ 1 h 10"/>
                <a:gd name="T20" fmla="*/ 11 w 37"/>
                <a:gd name="T21" fmla="*/ 0 h 10"/>
                <a:gd name="T22" fmla="*/ 15 w 37"/>
                <a:gd name="T23" fmla="*/ 0 h 10"/>
                <a:gd name="T24" fmla="*/ 18 w 37"/>
                <a:gd name="T25" fmla="*/ 0 h 10"/>
                <a:gd name="T26" fmla="*/ 22 w 37"/>
                <a:gd name="T27" fmla="*/ 0 h 10"/>
                <a:gd name="T28" fmla="*/ 27 w 37"/>
                <a:gd name="T29" fmla="*/ 1 h 10"/>
                <a:gd name="T30" fmla="*/ 31 w 37"/>
                <a:gd name="T31" fmla="*/ 2 h 10"/>
                <a:gd name="T32" fmla="*/ 37 w 37"/>
                <a:gd name="T33" fmla="*/ 3 h 10"/>
                <a:gd name="T34" fmla="*/ 37 w 37"/>
                <a:gd name="T35" fmla="*/ 5 h 10"/>
                <a:gd name="T36" fmla="*/ 36 w 37"/>
                <a:gd name="T37" fmla="*/ 5 h 10"/>
                <a:gd name="T38" fmla="*/ 36 w 37"/>
                <a:gd name="T39" fmla="*/ 5 h 10"/>
                <a:gd name="T40" fmla="*/ 34 w 37"/>
                <a:gd name="T41" fmla="*/ 4 h 10"/>
                <a:gd name="T42" fmla="*/ 32 w 37"/>
                <a:gd name="T43" fmla="*/ 4 h 10"/>
                <a:gd name="T44" fmla="*/ 30 w 37"/>
                <a:gd name="T45" fmla="*/ 3 h 10"/>
                <a:gd name="T46" fmla="*/ 28 w 37"/>
                <a:gd name="T47" fmla="*/ 3 h 10"/>
                <a:gd name="T48" fmla="*/ 24 w 37"/>
                <a:gd name="T49" fmla="*/ 3 h 10"/>
                <a:gd name="T50" fmla="*/ 22 w 37"/>
                <a:gd name="T51" fmla="*/ 2 h 10"/>
                <a:gd name="T52" fmla="*/ 18 w 37"/>
                <a:gd name="T53" fmla="*/ 2 h 10"/>
                <a:gd name="T54" fmla="*/ 15 w 37"/>
                <a:gd name="T55" fmla="*/ 2 h 10"/>
                <a:gd name="T56" fmla="*/ 13 w 37"/>
                <a:gd name="T57" fmla="*/ 3 h 10"/>
                <a:gd name="T58" fmla="*/ 9 w 37"/>
                <a:gd name="T59" fmla="*/ 3 h 10"/>
                <a:gd name="T60" fmla="*/ 7 w 37"/>
                <a:gd name="T61" fmla="*/ 4 h 10"/>
                <a:gd name="T62" fmla="*/ 4 w 37"/>
                <a:gd name="T63" fmla="*/ 5 h 10"/>
                <a:gd name="T64" fmla="*/ 2 w 37"/>
                <a:gd name="T65" fmla="*/ 8 h 10"/>
                <a:gd name="T66" fmla="*/ 0 w 37"/>
                <a:gd name="T67" fmla="*/ 10 h 10"/>
                <a:gd name="T68" fmla="*/ 0 w 37"/>
                <a:gd name="T69" fmla="*/ 7 h 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0"/>
                <a:gd name="T107" fmla="*/ 37 w 37"/>
                <a:gd name="T108" fmla="*/ 10 h 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0">
                  <a:moveTo>
                    <a:pt x="0" y="7"/>
                  </a:moveTo>
                  <a:lnTo>
                    <a:pt x="0" y="7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3" y="3"/>
                  </a:lnTo>
                  <a:lnTo>
                    <a:pt x="4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1" y="2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6" y="5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5" y="2"/>
                  </a:lnTo>
                  <a:lnTo>
                    <a:pt x="13" y="3"/>
                  </a:lnTo>
                  <a:lnTo>
                    <a:pt x="9" y="3"/>
                  </a:lnTo>
                  <a:lnTo>
                    <a:pt x="7" y="4"/>
                  </a:lnTo>
                  <a:lnTo>
                    <a:pt x="4" y="5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1" name="Freeform 202"/>
            <p:cNvSpPr>
              <a:spLocks/>
            </p:cNvSpPr>
            <p:nvPr/>
          </p:nvSpPr>
          <p:spPr bwMode="auto">
            <a:xfrm>
              <a:off x="1725" y="1146"/>
              <a:ext cx="37" cy="11"/>
            </a:xfrm>
            <a:custGeom>
              <a:avLst/>
              <a:gdLst>
                <a:gd name="T0" fmla="*/ 0 w 37"/>
                <a:gd name="T1" fmla="*/ 7 h 11"/>
                <a:gd name="T2" fmla="*/ 0 w 37"/>
                <a:gd name="T3" fmla="*/ 7 h 11"/>
                <a:gd name="T4" fmla="*/ 0 w 37"/>
                <a:gd name="T5" fmla="*/ 6 h 11"/>
                <a:gd name="T6" fmla="*/ 1 w 37"/>
                <a:gd name="T7" fmla="*/ 6 h 11"/>
                <a:gd name="T8" fmla="*/ 1 w 37"/>
                <a:gd name="T9" fmla="*/ 5 h 11"/>
                <a:gd name="T10" fmla="*/ 2 w 37"/>
                <a:gd name="T11" fmla="*/ 4 h 11"/>
                <a:gd name="T12" fmla="*/ 3 w 37"/>
                <a:gd name="T13" fmla="*/ 4 h 11"/>
                <a:gd name="T14" fmla="*/ 4 w 37"/>
                <a:gd name="T15" fmla="*/ 2 h 11"/>
                <a:gd name="T16" fmla="*/ 7 w 37"/>
                <a:gd name="T17" fmla="*/ 1 h 11"/>
                <a:gd name="T18" fmla="*/ 9 w 37"/>
                <a:gd name="T19" fmla="*/ 1 h 11"/>
                <a:gd name="T20" fmla="*/ 11 w 37"/>
                <a:gd name="T21" fmla="*/ 0 h 11"/>
                <a:gd name="T22" fmla="*/ 15 w 37"/>
                <a:gd name="T23" fmla="*/ 0 h 11"/>
                <a:gd name="T24" fmla="*/ 18 w 37"/>
                <a:gd name="T25" fmla="*/ 0 h 11"/>
                <a:gd name="T26" fmla="*/ 22 w 37"/>
                <a:gd name="T27" fmla="*/ 0 h 11"/>
                <a:gd name="T28" fmla="*/ 27 w 37"/>
                <a:gd name="T29" fmla="*/ 1 h 11"/>
                <a:gd name="T30" fmla="*/ 31 w 37"/>
                <a:gd name="T31" fmla="*/ 2 h 11"/>
                <a:gd name="T32" fmla="*/ 37 w 37"/>
                <a:gd name="T33" fmla="*/ 4 h 11"/>
                <a:gd name="T34" fmla="*/ 37 w 37"/>
                <a:gd name="T35" fmla="*/ 6 h 11"/>
                <a:gd name="T36" fmla="*/ 36 w 37"/>
                <a:gd name="T37" fmla="*/ 6 h 11"/>
                <a:gd name="T38" fmla="*/ 36 w 37"/>
                <a:gd name="T39" fmla="*/ 6 h 11"/>
                <a:gd name="T40" fmla="*/ 34 w 37"/>
                <a:gd name="T41" fmla="*/ 5 h 11"/>
                <a:gd name="T42" fmla="*/ 32 w 37"/>
                <a:gd name="T43" fmla="*/ 5 h 11"/>
                <a:gd name="T44" fmla="*/ 30 w 37"/>
                <a:gd name="T45" fmla="*/ 5 h 11"/>
                <a:gd name="T46" fmla="*/ 28 w 37"/>
                <a:gd name="T47" fmla="*/ 4 h 11"/>
                <a:gd name="T48" fmla="*/ 24 w 37"/>
                <a:gd name="T49" fmla="*/ 4 h 11"/>
                <a:gd name="T50" fmla="*/ 22 w 37"/>
                <a:gd name="T51" fmla="*/ 2 h 11"/>
                <a:gd name="T52" fmla="*/ 18 w 37"/>
                <a:gd name="T53" fmla="*/ 2 h 11"/>
                <a:gd name="T54" fmla="*/ 15 w 37"/>
                <a:gd name="T55" fmla="*/ 2 h 11"/>
                <a:gd name="T56" fmla="*/ 13 w 37"/>
                <a:gd name="T57" fmla="*/ 4 h 11"/>
                <a:gd name="T58" fmla="*/ 9 w 37"/>
                <a:gd name="T59" fmla="*/ 4 h 11"/>
                <a:gd name="T60" fmla="*/ 7 w 37"/>
                <a:gd name="T61" fmla="*/ 5 h 11"/>
                <a:gd name="T62" fmla="*/ 4 w 37"/>
                <a:gd name="T63" fmla="*/ 6 h 11"/>
                <a:gd name="T64" fmla="*/ 2 w 37"/>
                <a:gd name="T65" fmla="*/ 8 h 11"/>
                <a:gd name="T66" fmla="*/ 0 w 37"/>
                <a:gd name="T67" fmla="*/ 11 h 11"/>
                <a:gd name="T68" fmla="*/ 0 w 37"/>
                <a:gd name="T69" fmla="*/ 7 h 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1"/>
                <a:gd name="T107" fmla="*/ 37 w 37"/>
                <a:gd name="T108" fmla="*/ 11 h 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1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3" y="4"/>
                  </a:lnTo>
                  <a:lnTo>
                    <a:pt x="4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1" y="2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2" y="5"/>
                  </a:lnTo>
                  <a:lnTo>
                    <a:pt x="30" y="5"/>
                  </a:lnTo>
                  <a:lnTo>
                    <a:pt x="28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5" y="2"/>
                  </a:lnTo>
                  <a:lnTo>
                    <a:pt x="13" y="4"/>
                  </a:lnTo>
                  <a:lnTo>
                    <a:pt x="9" y="4"/>
                  </a:lnTo>
                  <a:lnTo>
                    <a:pt x="7" y="5"/>
                  </a:lnTo>
                  <a:lnTo>
                    <a:pt x="4" y="6"/>
                  </a:lnTo>
                  <a:lnTo>
                    <a:pt x="2" y="8"/>
                  </a:lnTo>
                  <a:lnTo>
                    <a:pt x="0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2" name="Freeform 203"/>
            <p:cNvSpPr>
              <a:spLocks/>
            </p:cNvSpPr>
            <p:nvPr/>
          </p:nvSpPr>
          <p:spPr bwMode="auto">
            <a:xfrm>
              <a:off x="1760" y="1134"/>
              <a:ext cx="60" cy="114"/>
            </a:xfrm>
            <a:custGeom>
              <a:avLst/>
              <a:gdLst>
                <a:gd name="T0" fmla="*/ 0 w 60"/>
                <a:gd name="T1" fmla="*/ 0 h 114"/>
                <a:gd name="T2" fmla="*/ 0 w 60"/>
                <a:gd name="T3" fmla="*/ 110 h 114"/>
                <a:gd name="T4" fmla="*/ 18 w 60"/>
                <a:gd name="T5" fmla="*/ 114 h 114"/>
                <a:gd name="T6" fmla="*/ 17 w 60"/>
                <a:gd name="T7" fmla="*/ 98 h 114"/>
                <a:gd name="T8" fmla="*/ 60 w 60"/>
                <a:gd name="T9" fmla="*/ 105 h 114"/>
                <a:gd name="T10" fmla="*/ 60 w 60"/>
                <a:gd name="T11" fmla="*/ 100 h 114"/>
                <a:gd name="T12" fmla="*/ 30 w 60"/>
                <a:gd name="T13" fmla="*/ 96 h 114"/>
                <a:gd name="T14" fmla="*/ 29 w 60"/>
                <a:gd name="T15" fmla="*/ 83 h 114"/>
                <a:gd name="T16" fmla="*/ 9 w 60"/>
                <a:gd name="T17" fmla="*/ 83 h 114"/>
                <a:gd name="T18" fmla="*/ 8 w 60"/>
                <a:gd name="T19" fmla="*/ 81 h 114"/>
                <a:gd name="T20" fmla="*/ 7 w 60"/>
                <a:gd name="T21" fmla="*/ 76 h 114"/>
                <a:gd name="T22" fmla="*/ 6 w 60"/>
                <a:gd name="T23" fmla="*/ 69 h 114"/>
                <a:gd name="T24" fmla="*/ 3 w 60"/>
                <a:gd name="T25" fmla="*/ 60 h 114"/>
                <a:gd name="T26" fmla="*/ 2 w 60"/>
                <a:gd name="T27" fmla="*/ 48 h 114"/>
                <a:gd name="T28" fmla="*/ 1 w 60"/>
                <a:gd name="T29" fmla="*/ 34 h 114"/>
                <a:gd name="T30" fmla="*/ 2 w 60"/>
                <a:gd name="T31" fmla="*/ 20 h 114"/>
                <a:gd name="T32" fmla="*/ 6 w 60"/>
                <a:gd name="T33" fmla="*/ 4 h 114"/>
                <a:gd name="T34" fmla="*/ 0 w 60"/>
                <a:gd name="T35" fmla="*/ 0 h 1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0"/>
                <a:gd name="T55" fmla="*/ 0 h 114"/>
                <a:gd name="T56" fmla="*/ 60 w 60"/>
                <a:gd name="T57" fmla="*/ 114 h 11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0" h="114">
                  <a:moveTo>
                    <a:pt x="0" y="0"/>
                  </a:moveTo>
                  <a:lnTo>
                    <a:pt x="0" y="110"/>
                  </a:lnTo>
                  <a:lnTo>
                    <a:pt x="18" y="114"/>
                  </a:lnTo>
                  <a:lnTo>
                    <a:pt x="17" y="98"/>
                  </a:lnTo>
                  <a:lnTo>
                    <a:pt x="60" y="105"/>
                  </a:lnTo>
                  <a:lnTo>
                    <a:pt x="60" y="100"/>
                  </a:lnTo>
                  <a:lnTo>
                    <a:pt x="30" y="96"/>
                  </a:lnTo>
                  <a:lnTo>
                    <a:pt x="29" y="83"/>
                  </a:lnTo>
                  <a:lnTo>
                    <a:pt x="9" y="83"/>
                  </a:lnTo>
                  <a:lnTo>
                    <a:pt x="8" y="81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3" y="60"/>
                  </a:lnTo>
                  <a:lnTo>
                    <a:pt x="2" y="48"/>
                  </a:lnTo>
                  <a:lnTo>
                    <a:pt x="1" y="34"/>
                  </a:lnTo>
                  <a:lnTo>
                    <a:pt x="2" y="20"/>
                  </a:lnTo>
                  <a:lnTo>
                    <a:pt x="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3" name="Freeform 204"/>
            <p:cNvSpPr>
              <a:spLocks/>
            </p:cNvSpPr>
            <p:nvPr/>
          </p:nvSpPr>
          <p:spPr bwMode="auto">
            <a:xfrm>
              <a:off x="1790" y="1109"/>
              <a:ext cx="78" cy="15"/>
            </a:xfrm>
            <a:custGeom>
              <a:avLst/>
              <a:gdLst>
                <a:gd name="T0" fmla="*/ 0 w 78"/>
                <a:gd name="T1" fmla="*/ 15 h 15"/>
                <a:gd name="T2" fmla="*/ 0 w 78"/>
                <a:gd name="T3" fmla="*/ 15 h 15"/>
                <a:gd name="T4" fmla="*/ 2 w 78"/>
                <a:gd name="T5" fmla="*/ 14 h 15"/>
                <a:gd name="T6" fmla="*/ 4 w 78"/>
                <a:gd name="T7" fmla="*/ 14 h 15"/>
                <a:gd name="T8" fmla="*/ 7 w 78"/>
                <a:gd name="T9" fmla="*/ 12 h 15"/>
                <a:gd name="T10" fmla="*/ 11 w 78"/>
                <a:gd name="T11" fmla="*/ 11 h 15"/>
                <a:gd name="T12" fmla="*/ 14 w 78"/>
                <a:gd name="T13" fmla="*/ 10 h 15"/>
                <a:gd name="T14" fmla="*/ 19 w 78"/>
                <a:gd name="T15" fmla="*/ 9 h 15"/>
                <a:gd name="T16" fmla="*/ 23 w 78"/>
                <a:gd name="T17" fmla="*/ 8 h 15"/>
                <a:gd name="T18" fmla="*/ 29 w 78"/>
                <a:gd name="T19" fmla="*/ 8 h 15"/>
                <a:gd name="T20" fmla="*/ 35 w 78"/>
                <a:gd name="T21" fmla="*/ 7 h 15"/>
                <a:gd name="T22" fmla="*/ 42 w 78"/>
                <a:gd name="T23" fmla="*/ 7 h 15"/>
                <a:gd name="T24" fmla="*/ 48 w 78"/>
                <a:gd name="T25" fmla="*/ 5 h 15"/>
                <a:gd name="T26" fmla="*/ 55 w 78"/>
                <a:gd name="T27" fmla="*/ 7 h 15"/>
                <a:gd name="T28" fmla="*/ 62 w 78"/>
                <a:gd name="T29" fmla="*/ 7 h 15"/>
                <a:gd name="T30" fmla="*/ 69 w 78"/>
                <a:gd name="T31" fmla="*/ 8 h 15"/>
                <a:gd name="T32" fmla="*/ 76 w 78"/>
                <a:gd name="T33" fmla="*/ 9 h 15"/>
                <a:gd name="T34" fmla="*/ 78 w 78"/>
                <a:gd name="T35" fmla="*/ 0 h 15"/>
                <a:gd name="T36" fmla="*/ 78 w 78"/>
                <a:gd name="T37" fmla="*/ 0 h 15"/>
                <a:gd name="T38" fmla="*/ 76 w 78"/>
                <a:gd name="T39" fmla="*/ 0 h 15"/>
                <a:gd name="T40" fmla="*/ 74 w 78"/>
                <a:gd name="T41" fmla="*/ 0 h 15"/>
                <a:gd name="T42" fmla="*/ 70 w 78"/>
                <a:gd name="T43" fmla="*/ 0 h 15"/>
                <a:gd name="T44" fmla="*/ 65 w 78"/>
                <a:gd name="T45" fmla="*/ 0 h 15"/>
                <a:gd name="T46" fmla="*/ 61 w 78"/>
                <a:gd name="T47" fmla="*/ 0 h 15"/>
                <a:gd name="T48" fmla="*/ 56 w 78"/>
                <a:gd name="T49" fmla="*/ 0 h 15"/>
                <a:gd name="T50" fmla="*/ 50 w 78"/>
                <a:gd name="T51" fmla="*/ 1 h 15"/>
                <a:gd name="T52" fmla="*/ 43 w 78"/>
                <a:gd name="T53" fmla="*/ 1 h 15"/>
                <a:gd name="T54" fmla="*/ 37 w 78"/>
                <a:gd name="T55" fmla="*/ 1 h 15"/>
                <a:gd name="T56" fmla="*/ 30 w 78"/>
                <a:gd name="T57" fmla="*/ 2 h 15"/>
                <a:gd name="T58" fmla="*/ 25 w 78"/>
                <a:gd name="T59" fmla="*/ 3 h 15"/>
                <a:gd name="T60" fmla="*/ 18 w 78"/>
                <a:gd name="T61" fmla="*/ 4 h 15"/>
                <a:gd name="T62" fmla="*/ 12 w 78"/>
                <a:gd name="T63" fmla="*/ 5 h 15"/>
                <a:gd name="T64" fmla="*/ 6 w 78"/>
                <a:gd name="T65" fmla="*/ 7 h 15"/>
                <a:gd name="T66" fmla="*/ 0 w 78"/>
                <a:gd name="T67" fmla="*/ 8 h 15"/>
                <a:gd name="T68" fmla="*/ 0 w 78"/>
                <a:gd name="T69" fmla="*/ 15 h 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8"/>
                <a:gd name="T106" fmla="*/ 0 h 15"/>
                <a:gd name="T107" fmla="*/ 78 w 78"/>
                <a:gd name="T108" fmla="*/ 15 h 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8" h="15">
                  <a:moveTo>
                    <a:pt x="0" y="15"/>
                  </a:moveTo>
                  <a:lnTo>
                    <a:pt x="0" y="15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7" y="12"/>
                  </a:lnTo>
                  <a:lnTo>
                    <a:pt x="11" y="11"/>
                  </a:lnTo>
                  <a:lnTo>
                    <a:pt x="14" y="10"/>
                  </a:lnTo>
                  <a:lnTo>
                    <a:pt x="19" y="9"/>
                  </a:lnTo>
                  <a:lnTo>
                    <a:pt x="23" y="8"/>
                  </a:lnTo>
                  <a:lnTo>
                    <a:pt x="29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5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0" y="1"/>
                  </a:lnTo>
                  <a:lnTo>
                    <a:pt x="43" y="1"/>
                  </a:lnTo>
                  <a:lnTo>
                    <a:pt x="37" y="1"/>
                  </a:lnTo>
                  <a:lnTo>
                    <a:pt x="30" y="2"/>
                  </a:lnTo>
                  <a:lnTo>
                    <a:pt x="25" y="3"/>
                  </a:lnTo>
                  <a:lnTo>
                    <a:pt x="18" y="4"/>
                  </a:lnTo>
                  <a:lnTo>
                    <a:pt x="12" y="5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4" name="Freeform 205"/>
            <p:cNvSpPr>
              <a:spLocks/>
            </p:cNvSpPr>
            <p:nvPr/>
          </p:nvSpPr>
          <p:spPr bwMode="auto">
            <a:xfrm>
              <a:off x="1745" y="1250"/>
              <a:ext cx="131" cy="44"/>
            </a:xfrm>
            <a:custGeom>
              <a:avLst/>
              <a:gdLst>
                <a:gd name="T0" fmla="*/ 54 w 131"/>
                <a:gd name="T1" fmla="*/ 43 h 44"/>
                <a:gd name="T2" fmla="*/ 56 w 131"/>
                <a:gd name="T3" fmla="*/ 42 h 44"/>
                <a:gd name="T4" fmla="*/ 56 w 131"/>
                <a:gd name="T5" fmla="*/ 42 h 44"/>
                <a:gd name="T6" fmla="*/ 57 w 131"/>
                <a:gd name="T7" fmla="*/ 42 h 44"/>
                <a:gd name="T8" fmla="*/ 59 w 131"/>
                <a:gd name="T9" fmla="*/ 41 h 44"/>
                <a:gd name="T10" fmla="*/ 60 w 131"/>
                <a:gd name="T11" fmla="*/ 41 h 44"/>
                <a:gd name="T12" fmla="*/ 63 w 131"/>
                <a:gd name="T13" fmla="*/ 40 h 44"/>
                <a:gd name="T14" fmla="*/ 65 w 131"/>
                <a:gd name="T15" fmla="*/ 39 h 44"/>
                <a:gd name="T16" fmla="*/ 67 w 131"/>
                <a:gd name="T17" fmla="*/ 37 h 44"/>
                <a:gd name="T18" fmla="*/ 71 w 131"/>
                <a:gd name="T19" fmla="*/ 36 h 44"/>
                <a:gd name="T20" fmla="*/ 73 w 131"/>
                <a:gd name="T21" fmla="*/ 34 h 44"/>
                <a:gd name="T22" fmla="*/ 75 w 131"/>
                <a:gd name="T23" fmla="*/ 33 h 44"/>
                <a:gd name="T24" fmla="*/ 78 w 131"/>
                <a:gd name="T25" fmla="*/ 30 h 44"/>
                <a:gd name="T26" fmla="*/ 80 w 131"/>
                <a:gd name="T27" fmla="*/ 29 h 44"/>
                <a:gd name="T28" fmla="*/ 81 w 131"/>
                <a:gd name="T29" fmla="*/ 27 h 44"/>
                <a:gd name="T30" fmla="*/ 84 w 131"/>
                <a:gd name="T31" fmla="*/ 26 h 44"/>
                <a:gd name="T32" fmla="*/ 85 w 131"/>
                <a:gd name="T33" fmla="*/ 23 h 44"/>
                <a:gd name="T34" fmla="*/ 0 w 131"/>
                <a:gd name="T35" fmla="*/ 2 h 44"/>
                <a:gd name="T36" fmla="*/ 5 w 131"/>
                <a:gd name="T37" fmla="*/ 0 h 44"/>
                <a:gd name="T38" fmla="*/ 131 w 131"/>
                <a:gd name="T39" fmla="*/ 32 h 44"/>
                <a:gd name="T40" fmla="*/ 126 w 131"/>
                <a:gd name="T41" fmla="*/ 34 h 44"/>
                <a:gd name="T42" fmla="*/ 89 w 131"/>
                <a:gd name="T43" fmla="*/ 25 h 44"/>
                <a:gd name="T44" fmla="*/ 89 w 131"/>
                <a:gd name="T45" fmla="*/ 25 h 44"/>
                <a:gd name="T46" fmla="*/ 89 w 131"/>
                <a:gd name="T47" fmla="*/ 26 h 44"/>
                <a:gd name="T48" fmla="*/ 88 w 131"/>
                <a:gd name="T49" fmla="*/ 26 h 44"/>
                <a:gd name="T50" fmla="*/ 88 w 131"/>
                <a:gd name="T51" fmla="*/ 27 h 44"/>
                <a:gd name="T52" fmla="*/ 87 w 131"/>
                <a:gd name="T53" fmla="*/ 28 h 44"/>
                <a:gd name="T54" fmla="*/ 86 w 131"/>
                <a:gd name="T55" fmla="*/ 29 h 44"/>
                <a:gd name="T56" fmla="*/ 85 w 131"/>
                <a:gd name="T57" fmla="*/ 30 h 44"/>
                <a:gd name="T58" fmla="*/ 82 w 131"/>
                <a:gd name="T59" fmla="*/ 32 h 44"/>
                <a:gd name="T60" fmla="*/ 80 w 131"/>
                <a:gd name="T61" fmla="*/ 33 h 44"/>
                <a:gd name="T62" fmla="*/ 78 w 131"/>
                <a:gd name="T63" fmla="*/ 34 h 44"/>
                <a:gd name="T64" fmla="*/ 75 w 131"/>
                <a:gd name="T65" fmla="*/ 36 h 44"/>
                <a:gd name="T66" fmla="*/ 72 w 131"/>
                <a:gd name="T67" fmla="*/ 37 h 44"/>
                <a:gd name="T68" fmla="*/ 70 w 131"/>
                <a:gd name="T69" fmla="*/ 40 h 44"/>
                <a:gd name="T70" fmla="*/ 65 w 131"/>
                <a:gd name="T71" fmla="*/ 41 h 44"/>
                <a:gd name="T72" fmla="*/ 61 w 131"/>
                <a:gd name="T73" fmla="*/ 42 h 44"/>
                <a:gd name="T74" fmla="*/ 57 w 131"/>
                <a:gd name="T75" fmla="*/ 44 h 44"/>
                <a:gd name="T76" fmla="*/ 54 w 131"/>
                <a:gd name="T77" fmla="*/ 43 h 4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1"/>
                <a:gd name="T118" fmla="*/ 0 h 44"/>
                <a:gd name="T119" fmla="*/ 131 w 131"/>
                <a:gd name="T120" fmla="*/ 44 h 4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1" h="44">
                  <a:moveTo>
                    <a:pt x="54" y="43"/>
                  </a:move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0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7" y="37"/>
                  </a:lnTo>
                  <a:lnTo>
                    <a:pt x="71" y="36"/>
                  </a:lnTo>
                  <a:lnTo>
                    <a:pt x="73" y="34"/>
                  </a:lnTo>
                  <a:lnTo>
                    <a:pt x="75" y="33"/>
                  </a:lnTo>
                  <a:lnTo>
                    <a:pt x="78" y="30"/>
                  </a:lnTo>
                  <a:lnTo>
                    <a:pt x="80" y="29"/>
                  </a:lnTo>
                  <a:lnTo>
                    <a:pt x="81" y="27"/>
                  </a:lnTo>
                  <a:lnTo>
                    <a:pt x="84" y="26"/>
                  </a:lnTo>
                  <a:lnTo>
                    <a:pt x="85" y="23"/>
                  </a:lnTo>
                  <a:lnTo>
                    <a:pt x="0" y="2"/>
                  </a:lnTo>
                  <a:lnTo>
                    <a:pt x="5" y="0"/>
                  </a:lnTo>
                  <a:lnTo>
                    <a:pt x="131" y="32"/>
                  </a:lnTo>
                  <a:lnTo>
                    <a:pt x="126" y="34"/>
                  </a:lnTo>
                  <a:lnTo>
                    <a:pt x="89" y="25"/>
                  </a:lnTo>
                  <a:lnTo>
                    <a:pt x="89" y="26"/>
                  </a:lnTo>
                  <a:lnTo>
                    <a:pt x="88" y="26"/>
                  </a:lnTo>
                  <a:lnTo>
                    <a:pt x="88" y="27"/>
                  </a:lnTo>
                  <a:lnTo>
                    <a:pt x="87" y="28"/>
                  </a:lnTo>
                  <a:lnTo>
                    <a:pt x="86" y="29"/>
                  </a:lnTo>
                  <a:lnTo>
                    <a:pt x="85" y="30"/>
                  </a:lnTo>
                  <a:lnTo>
                    <a:pt x="82" y="32"/>
                  </a:lnTo>
                  <a:lnTo>
                    <a:pt x="80" y="33"/>
                  </a:lnTo>
                  <a:lnTo>
                    <a:pt x="78" y="34"/>
                  </a:lnTo>
                  <a:lnTo>
                    <a:pt x="75" y="36"/>
                  </a:lnTo>
                  <a:lnTo>
                    <a:pt x="72" y="37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1" y="42"/>
                  </a:lnTo>
                  <a:lnTo>
                    <a:pt x="57" y="44"/>
                  </a:lnTo>
                  <a:lnTo>
                    <a:pt x="54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5" name="Freeform 206"/>
            <p:cNvSpPr>
              <a:spLocks/>
            </p:cNvSpPr>
            <p:nvPr/>
          </p:nvSpPr>
          <p:spPr bwMode="auto">
            <a:xfrm>
              <a:off x="1717" y="1262"/>
              <a:ext cx="135" cy="39"/>
            </a:xfrm>
            <a:custGeom>
              <a:avLst/>
              <a:gdLst>
                <a:gd name="T0" fmla="*/ 0 w 135"/>
                <a:gd name="T1" fmla="*/ 0 h 39"/>
                <a:gd name="T2" fmla="*/ 131 w 135"/>
                <a:gd name="T3" fmla="*/ 39 h 39"/>
                <a:gd name="T4" fmla="*/ 135 w 135"/>
                <a:gd name="T5" fmla="*/ 39 h 39"/>
                <a:gd name="T6" fmla="*/ 4 w 135"/>
                <a:gd name="T7" fmla="*/ 0 h 39"/>
                <a:gd name="T8" fmla="*/ 0 w 135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39"/>
                <a:gd name="T17" fmla="*/ 135 w 135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39">
                  <a:moveTo>
                    <a:pt x="0" y="0"/>
                  </a:moveTo>
                  <a:lnTo>
                    <a:pt x="131" y="39"/>
                  </a:lnTo>
                  <a:lnTo>
                    <a:pt x="135" y="39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6" name="Freeform 207"/>
            <p:cNvSpPr>
              <a:spLocks/>
            </p:cNvSpPr>
            <p:nvPr/>
          </p:nvSpPr>
          <p:spPr bwMode="auto">
            <a:xfrm>
              <a:off x="1740" y="1256"/>
              <a:ext cx="132" cy="36"/>
            </a:xfrm>
            <a:custGeom>
              <a:avLst/>
              <a:gdLst>
                <a:gd name="T0" fmla="*/ 0 w 132"/>
                <a:gd name="T1" fmla="*/ 0 h 36"/>
                <a:gd name="T2" fmla="*/ 129 w 132"/>
                <a:gd name="T3" fmla="*/ 36 h 36"/>
                <a:gd name="T4" fmla="*/ 132 w 132"/>
                <a:gd name="T5" fmla="*/ 35 h 36"/>
                <a:gd name="T6" fmla="*/ 3 w 132"/>
                <a:gd name="T7" fmla="*/ 0 h 36"/>
                <a:gd name="T8" fmla="*/ 0 w 132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6"/>
                <a:gd name="T17" fmla="*/ 132 w 13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6">
                  <a:moveTo>
                    <a:pt x="0" y="0"/>
                  </a:moveTo>
                  <a:lnTo>
                    <a:pt x="129" y="36"/>
                  </a:lnTo>
                  <a:lnTo>
                    <a:pt x="132" y="35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7" name="Freeform 208"/>
            <p:cNvSpPr>
              <a:spLocks/>
            </p:cNvSpPr>
            <p:nvPr/>
          </p:nvSpPr>
          <p:spPr bwMode="auto">
            <a:xfrm>
              <a:off x="1729" y="1258"/>
              <a:ext cx="133" cy="39"/>
            </a:xfrm>
            <a:custGeom>
              <a:avLst/>
              <a:gdLst>
                <a:gd name="T0" fmla="*/ 0 w 133"/>
                <a:gd name="T1" fmla="*/ 0 h 39"/>
                <a:gd name="T2" fmla="*/ 131 w 133"/>
                <a:gd name="T3" fmla="*/ 39 h 39"/>
                <a:gd name="T4" fmla="*/ 133 w 133"/>
                <a:gd name="T5" fmla="*/ 39 h 39"/>
                <a:gd name="T6" fmla="*/ 4 w 133"/>
                <a:gd name="T7" fmla="*/ 0 h 39"/>
                <a:gd name="T8" fmla="*/ 0 w 133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39"/>
                <a:gd name="T17" fmla="*/ 133 w 133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39">
                  <a:moveTo>
                    <a:pt x="0" y="0"/>
                  </a:moveTo>
                  <a:lnTo>
                    <a:pt x="131" y="39"/>
                  </a:lnTo>
                  <a:lnTo>
                    <a:pt x="133" y="39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8" name="Line 209"/>
            <p:cNvSpPr>
              <a:spLocks noChangeShapeType="1"/>
            </p:cNvSpPr>
            <p:nvPr/>
          </p:nvSpPr>
          <p:spPr bwMode="auto">
            <a:xfrm>
              <a:off x="2066" y="1569"/>
              <a:ext cx="27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9" name="Freeform 210"/>
            <p:cNvSpPr>
              <a:spLocks/>
            </p:cNvSpPr>
            <p:nvPr/>
          </p:nvSpPr>
          <p:spPr bwMode="auto">
            <a:xfrm>
              <a:off x="3046" y="1176"/>
              <a:ext cx="746" cy="719"/>
            </a:xfrm>
            <a:custGeom>
              <a:avLst/>
              <a:gdLst>
                <a:gd name="T0" fmla="*/ 107 w 1198"/>
                <a:gd name="T1" fmla="*/ 3 h 719"/>
                <a:gd name="T2" fmla="*/ 105 w 1198"/>
                <a:gd name="T3" fmla="*/ 0 h 719"/>
                <a:gd name="T4" fmla="*/ 102 w 1198"/>
                <a:gd name="T5" fmla="*/ 7 h 719"/>
                <a:gd name="T6" fmla="*/ 97 w 1198"/>
                <a:gd name="T7" fmla="*/ 24 h 719"/>
                <a:gd name="T8" fmla="*/ 90 w 1198"/>
                <a:gd name="T9" fmla="*/ 56 h 719"/>
                <a:gd name="T10" fmla="*/ 85 w 1198"/>
                <a:gd name="T11" fmla="*/ 73 h 719"/>
                <a:gd name="T12" fmla="*/ 81 w 1198"/>
                <a:gd name="T13" fmla="*/ 77 h 719"/>
                <a:gd name="T14" fmla="*/ 75 w 1198"/>
                <a:gd name="T15" fmla="*/ 75 h 719"/>
                <a:gd name="T16" fmla="*/ 67 w 1198"/>
                <a:gd name="T17" fmla="*/ 65 h 719"/>
                <a:gd name="T18" fmla="*/ 59 w 1198"/>
                <a:gd name="T19" fmla="*/ 56 h 719"/>
                <a:gd name="T20" fmla="*/ 54 w 1198"/>
                <a:gd name="T21" fmla="*/ 58 h 719"/>
                <a:gd name="T22" fmla="*/ 49 w 1198"/>
                <a:gd name="T23" fmla="*/ 65 h 719"/>
                <a:gd name="T24" fmla="*/ 44 w 1198"/>
                <a:gd name="T25" fmla="*/ 76 h 719"/>
                <a:gd name="T26" fmla="*/ 37 w 1198"/>
                <a:gd name="T27" fmla="*/ 89 h 719"/>
                <a:gd name="T28" fmla="*/ 26 w 1198"/>
                <a:gd name="T29" fmla="*/ 117 h 719"/>
                <a:gd name="T30" fmla="*/ 17 w 1198"/>
                <a:gd name="T31" fmla="*/ 144 h 719"/>
                <a:gd name="T32" fmla="*/ 12 w 1198"/>
                <a:gd name="T33" fmla="*/ 169 h 719"/>
                <a:gd name="T34" fmla="*/ 7 w 1198"/>
                <a:gd name="T35" fmla="*/ 198 h 719"/>
                <a:gd name="T36" fmla="*/ 4 w 1198"/>
                <a:gd name="T37" fmla="*/ 232 h 719"/>
                <a:gd name="T38" fmla="*/ 2 w 1198"/>
                <a:gd name="T39" fmla="*/ 273 h 719"/>
                <a:gd name="T40" fmla="*/ 1 w 1198"/>
                <a:gd name="T41" fmla="*/ 323 h 719"/>
                <a:gd name="T42" fmla="*/ 1 w 1198"/>
                <a:gd name="T43" fmla="*/ 378 h 719"/>
                <a:gd name="T44" fmla="*/ 0 w 1198"/>
                <a:gd name="T45" fmla="*/ 434 h 719"/>
                <a:gd name="T46" fmla="*/ 1 w 1198"/>
                <a:gd name="T47" fmla="*/ 489 h 719"/>
                <a:gd name="T48" fmla="*/ 1 w 1198"/>
                <a:gd name="T49" fmla="*/ 539 h 719"/>
                <a:gd name="T50" fmla="*/ 3 w 1198"/>
                <a:gd name="T51" fmla="*/ 582 h 719"/>
                <a:gd name="T52" fmla="*/ 4 w 1198"/>
                <a:gd name="T53" fmla="*/ 615 h 719"/>
                <a:gd name="T54" fmla="*/ 7 w 1198"/>
                <a:gd name="T55" fmla="*/ 638 h 719"/>
                <a:gd name="T56" fmla="*/ 10 w 1198"/>
                <a:gd name="T57" fmla="*/ 656 h 719"/>
                <a:gd name="T58" fmla="*/ 15 w 1198"/>
                <a:gd name="T59" fmla="*/ 670 h 719"/>
                <a:gd name="T60" fmla="*/ 23 w 1198"/>
                <a:gd name="T61" fmla="*/ 683 h 719"/>
                <a:gd name="T62" fmla="*/ 32 w 1198"/>
                <a:gd name="T63" fmla="*/ 692 h 719"/>
                <a:gd name="T64" fmla="*/ 37 w 1198"/>
                <a:gd name="T65" fmla="*/ 700 h 719"/>
                <a:gd name="T66" fmla="*/ 46 w 1198"/>
                <a:gd name="T67" fmla="*/ 710 h 719"/>
                <a:gd name="T68" fmla="*/ 59 w 1198"/>
                <a:gd name="T69" fmla="*/ 717 h 719"/>
                <a:gd name="T70" fmla="*/ 66 w 1198"/>
                <a:gd name="T71" fmla="*/ 719 h 719"/>
                <a:gd name="T72" fmla="*/ 70 w 1198"/>
                <a:gd name="T73" fmla="*/ 719 h 719"/>
                <a:gd name="T74" fmla="*/ 74 w 1198"/>
                <a:gd name="T75" fmla="*/ 719 h 719"/>
                <a:gd name="T76" fmla="*/ 77 w 1198"/>
                <a:gd name="T77" fmla="*/ 718 h 719"/>
                <a:gd name="T78" fmla="*/ 82 w 1198"/>
                <a:gd name="T79" fmla="*/ 712 h 719"/>
                <a:gd name="T80" fmla="*/ 87 w 1198"/>
                <a:gd name="T81" fmla="*/ 700 h 719"/>
                <a:gd name="T82" fmla="*/ 92 w 1198"/>
                <a:gd name="T83" fmla="*/ 687 h 719"/>
                <a:gd name="T84" fmla="*/ 96 w 1198"/>
                <a:gd name="T85" fmla="*/ 672 h 719"/>
                <a:gd name="T86" fmla="*/ 103 w 1198"/>
                <a:gd name="T87" fmla="*/ 652 h 719"/>
                <a:gd name="T88" fmla="*/ 107 w 1198"/>
                <a:gd name="T89" fmla="*/ 627 h 719"/>
                <a:gd name="T90" fmla="*/ 110 w 1198"/>
                <a:gd name="T91" fmla="*/ 601 h 719"/>
                <a:gd name="T92" fmla="*/ 111 w 1198"/>
                <a:gd name="T93" fmla="*/ 554 h 719"/>
                <a:gd name="T94" fmla="*/ 112 w 1198"/>
                <a:gd name="T95" fmla="*/ 498 h 719"/>
                <a:gd name="T96" fmla="*/ 112 w 1198"/>
                <a:gd name="T97" fmla="*/ 433 h 719"/>
                <a:gd name="T98" fmla="*/ 112 w 1198"/>
                <a:gd name="T99" fmla="*/ 361 h 719"/>
                <a:gd name="T100" fmla="*/ 112 w 1198"/>
                <a:gd name="T101" fmla="*/ 321 h 719"/>
                <a:gd name="T102" fmla="*/ 112 w 1198"/>
                <a:gd name="T103" fmla="*/ 271 h 719"/>
                <a:gd name="T104" fmla="*/ 112 w 1198"/>
                <a:gd name="T105" fmla="*/ 166 h 719"/>
                <a:gd name="T106" fmla="*/ 111 w 1198"/>
                <a:gd name="T107" fmla="*/ 103 h 719"/>
                <a:gd name="T108" fmla="*/ 111 w 1198"/>
                <a:gd name="T109" fmla="*/ 61 h 719"/>
                <a:gd name="T110" fmla="*/ 110 w 1198"/>
                <a:gd name="T111" fmla="*/ 28 h 7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98"/>
                <a:gd name="T169" fmla="*/ 0 h 719"/>
                <a:gd name="T170" fmla="*/ 1198 w 1198"/>
                <a:gd name="T171" fmla="*/ 719 h 71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98" h="719">
                  <a:moveTo>
                    <a:pt x="1160" y="13"/>
                  </a:moveTo>
                  <a:lnTo>
                    <a:pt x="1154" y="9"/>
                  </a:lnTo>
                  <a:lnTo>
                    <a:pt x="1149" y="5"/>
                  </a:lnTo>
                  <a:lnTo>
                    <a:pt x="1142" y="3"/>
                  </a:lnTo>
                  <a:lnTo>
                    <a:pt x="1137" y="2"/>
                  </a:lnTo>
                  <a:lnTo>
                    <a:pt x="1130" y="0"/>
                  </a:lnTo>
                  <a:lnTo>
                    <a:pt x="1123" y="0"/>
                  </a:lnTo>
                  <a:lnTo>
                    <a:pt x="1116" y="0"/>
                  </a:lnTo>
                  <a:lnTo>
                    <a:pt x="1107" y="2"/>
                  </a:lnTo>
                  <a:lnTo>
                    <a:pt x="1099" y="3"/>
                  </a:lnTo>
                  <a:lnTo>
                    <a:pt x="1091" y="5"/>
                  </a:lnTo>
                  <a:lnTo>
                    <a:pt x="1082" y="7"/>
                  </a:lnTo>
                  <a:lnTo>
                    <a:pt x="1074" y="10"/>
                  </a:lnTo>
                  <a:lnTo>
                    <a:pt x="1064" y="13"/>
                  </a:lnTo>
                  <a:lnTo>
                    <a:pt x="1055" y="17"/>
                  </a:lnTo>
                  <a:lnTo>
                    <a:pt x="1036" y="24"/>
                  </a:lnTo>
                  <a:lnTo>
                    <a:pt x="1016" y="32"/>
                  </a:lnTo>
                  <a:lnTo>
                    <a:pt x="997" y="40"/>
                  </a:lnTo>
                  <a:lnTo>
                    <a:pt x="977" y="49"/>
                  </a:lnTo>
                  <a:lnTo>
                    <a:pt x="956" y="56"/>
                  </a:lnTo>
                  <a:lnTo>
                    <a:pt x="936" y="65"/>
                  </a:lnTo>
                  <a:lnTo>
                    <a:pt x="925" y="67"/>
                  </a:lnTo>
                  <a:lnTo>
                    <a:pt x="915" y="70"/>
                  </a:lnTo>
                  <a:lnTo>
                    <a:pt x="904" y="73"/>
                  </a:lnTo>
                  <a:lnTo>
                    <a:pt x="895" y="75"/>
                  </a:lnTo>
                  <a:lnTo>
                    <a:pt x="885" y="76"/>
                  </a:lnTo>
                  <a:lnTo>
                    <a:pt x="875" y="77"/>
                  </a:lnTo>
                  <a:lnTo>
                    <a:pt x="866" y="77"/>
                  </a:lnTo>
                  <a:lnTo>
                    <a:pt x="855" y="79"/>
                  </a:lnTo>
                  <a:lnTo>
                    <a:pt x="837" y="77"/>
                  </a:lnTo>
                  <a:lnTo>
                    <a:pt x="817" y="76"/>
                  </a:lnTo>
                  <a:lnTo>
                    <a:pt x="798" y="75"/>
                  </a:lnTo>
                  <a:lnTo>
                    <a:pt x="778" y="73"/>
                  </a:lnTo>
                  <a:lnTo>
                    <a:pt x="758" y="70"/>
                  </a:lnTo>
                  <a:lnTo>
                    <a:pt x="739" y="67"/>
                  </a:lnTo>
                  <a:lnTo>
                    <a:pt x="719" y="65"/>
                  </a:lnTo>
                  <a:lnTo>
                    <a:pt x="698" y="61"/>
                  </a:lnTo>
                  <a:lnTo>
                    <a:pt x="677" y="59"/>
                  </a:lnTo>
                  <a:lnTo>
                    <a:pt x="655" y="58"/>
                  </a:lnTo>
                  <a:lnTo>
                    <a:pt x="632" y="56"/>
                  </a:lnTo>
                  <a:lnTo>
                    <a:pt x="610" y="56"/>
                  </a:lnTo>
                  <a:lnTo>
                    <a:pt x="599" y="56"/>
                  </a:lnTo>
                  <a:lnTo>
                    <a:pt x="586" y="56"/>
                  </a:lnTo>
                  <a:lnTo>
                    <a:pt x="574" y="58"/>
                  </a:lnTo>
                  <a:lnTo>
                    <a:pt x="562" y="59"/>
                  </a:lnTo>
                  <a:lnTo>
                    <a:pt x="550" y="61"/>
                  </a:lnTo>
                  <a:lnTo>
                    <a:pt x="537" y="63"/>
                  </a:lnTo>
                  <a:lnTo>
                    <a:pt x="524" y="65"/>
                  </a:lnTo>
                  <a:lnTo>
                    <a:pt x="510" y="68"/>
                  </a:lnTo>
                  <a:lnTo>
                    <a:pt x="495" y="70"/>
                  </a:lnTo>
                  <a:lnTo>
                    <a:pt x="480" y="73"/>
                  </a:lnTo>
                  <a:lnTo>
                    <a:pt x="464" y="76"/>
                  </a:lnTo>
                  <a:lnTo>
                    <a:pt x="448" y="79"/>
                  </a:lnTo>
                  <a:lnTo>
                    <a:pt x="432" y="82"/>
                  </a:lnTo>
                  <a:lnTo>
                    <a:pt x="415" y="86"/>
                  </a:lnTo>
                  <a:lnTo>
                    <a:pt x="398" y="89"/>
                  </a:lnTo>
                  <a:lnTo>
                    <a:pt x="380" y="93"/>
                  </a:lnTo>
                  <a:lnTo>
                    <a:pt x="345" y="100"/>
                  </a:lnTo>
                  <a:lnTo>
                    <a:pt x="310" y="108"/>
                  </a:lnTo>
                  <a:lnTo>
                    <a:pt x="274" y="117"/>
                  </a:lnTo>
                  <a:lnTo>
                    <a:pt x="240" y="128"/>
                  </a:lnTo>
                  <a:lnTo>
                    <a:pt x="223" y="132"/>
                  </a:lnTo>
                  <a:lnTo>
                    <a:pt x="206" y="138"/>
                  </a:lnTo>
                  <a:lnTo>
                    <a:pt x="190" y="144"/>
                  </a:lnTo>
                  <a:lnTo>
                    <a:pt x="175" y="150"/>
                  </a:lnTo>
                  <a:lnTo>
                    <a:pt x="159" y="156"/>
                  </a:lnTo>
                  <a:lnTo>
                    <a:pt x="145" y="163"/>
                  </a:lnTo>
                  <a:lnTo>
                    <a:pt x="131" y="169"/>
                  </a:lnTo>
                  <a:lnTo>
                    <a:pt x="117" y="176"/>
                  </a:lnTo>
                  <a:lnTo>
                    <a:pt x="104" y="183"/>
                  </a:lnTo>
                  <a:lnTo>
                    <a:pt x="92" y="191"/>
                  </a:lnTo>
                  <a:lnTo>
                    <a:pt x="82" y="198"/>
                  </a:lnTo>
                  <a:lnTo>
                    <a:pt x="71" y="206"/>
                  </a:lnTo>
                  <a:lnTo>
                    <a:pt x="62" y="214"/>
                  </a:lnTo>
                  <a:lnTo>
                    <a:pt x="54" y="222"/>
                  </a:lnTo>
                  <a:lnTo>
                    <a:pt x="47" y="232"/>
                  </a:lnTo>
                  <a:lnTo>
                    <a:pt x="40" y="241"/>
                  </a:lnTo>
                  <a:lnTo>
                    <a:pt x="34" y="250"/>
                  </a:lnTo>
                  <a:lnTo>
                    <a:pt x="28" y="262"/>
                  </a:lnTo>
                  <a:lnTo>
                    <a:pt x="23" y="273"/>
                  </a:lnTo>
                  <a:lnTo>
                    <a:pt x="19" y="284"/>
                  </a:lnTo>
                  <a:lnTo>
                    <a:pt x="14" y="297"/>
                  </a:lnTo>
                  <a:lnTo>
                    <a:pt x="10" y="310"/>
                  </a:lnTo>
                  <a:lnTo>
                    <a:pt x="8" y="323"/>
                  </a:lnTo>
                  <a:lnTo>
                    <a:pt x="6" y="336"/>
                  </a:lnTo>
                  <a:lnTo>
                    <a:pt x="3" y="350"/>
                  </a:lnTo>
                  <a:lnTo>
                    <a:pt x="2" y="364"/>
                  </a:lnTo>
                  <a:lnTo>
                    <a:pt x="1" y="378"/>
                  </a:lnTo>
                  <a:lnTo>
                    <a:pt x="0" y="391"/>
                  </a:lnTo>
                  <a:lnTo>
                    <a:pt x="0" y="406"/>
                  </a:lnTo>
                  <a:lnTo>
                    <a:pt x="0" y="420"/>
                  </a:lnTo>
                  <a:lnTo>
                    <a:pt x="0" y="434"/>
                  </a:lnTo>
                  <a:lnTo>
                    <a:pt x="1" y="448"/>
                  </a:lnTo>
                  <a:lnTo>
                    <a:pt x="2" y="461"/>
                  </a:lnTo>
                  <a:lnTo>
                    <a:pt x="5" y="475"/>
                  </a:lnTo>
                  <a:lnTo>
                    <a:pt x="6" y="489"/>
                  </a:lnTo>
                  <a:lnTo>
                    <a:pt x="8" y="502"/>
                  </a:lnTo>
                  <a:lnTo>
                    <a:pt x="12" y="514"/>
                  </a:lnTo>
                  <a:lnTo>
                    <a:pt x="14" y="526"/>
                  </a:lnTo>
                  <a:lnTo>
                    <a:pt x="17" y="539"/>
                  </a:lnTo>
                  <a:lnTo>
                    <a:pt x="21" y="551"/>
                  </a:lnTo>
                  <a:lnTo>
                    <a:pt x="24" y="561"/>
                  </a:lnTo>
                  <a:lnTo>
                    <a:pt x="28" y="572"/>
                  </a:lnTo>
                  <a:lnTo>
                    <a:pt x="33" y="582"/>
                  </a:lnTo>
                  <a:lnTo>
                    <a:pt x="37" y="590"/>
                  </a:lnTo>
                  <a:lnTo>
                    <a:pt x="42" y="600"/>
                  </a:lnTo>
                  <a:lnTo>
                    <a:pt x="47" y="607"/>
                  </a:lnTo>
                  <a:lnTo>
                    <a:pt x="51" y="615"/>
                  </a:lnTo>
                  <a:lnTo>
                    <a:pt x="57" y="621"/>
                  </a:lnTo>
                  <a:lnTo>
                    <a:pt x="63" y="627"/>
                  </a:lnTo>
                  <a:lnTo>
                    <a:pt x="70" y="632"/>
                  </a:lnTo>
                  <a:lnTo>
                    <a:pt x="77" y="638"/>
                  </a:lnTo>
                  <a:lnTo>
                    <a:pt x="85" y="643"/>
                  </a:lnTo>
                  <a:lnTo>
                    <a:pt x="92" y="648"/>
                  </a:lnTo>
                  <a:lnTo>
                    <a:pt x="101" y="651"/>
                  </a:lnTo>
                  <a:lnTo>
                    <a:pt x="110" y="656"/>
                  </a:lnTo>
                  <a:lnTo>
                    <a:pt x="119" y="659"/>
                  </a:lnTo>
                  <a:lnTo>
                    <a:pt x="128" y="662"/>
                  </a:lnTo>
                  <a:lnTo>
                    <a:pt x="138" y="665"/>
                  </a:lnTo>
                  <a:lnTo>
                    <a:pt x="159" y="670"/>
                  </a:lnTo>
                  <a:lnTo>
                    <a:pt x="180" y="673"/>
                  </a:lnTo>
                  <a:lnTo>
                    <a:pt x="202" y="677"/>
                  </a:lnTo>
                  <a:lnTo>
                    <a:pt x="225" y="680"/>
                  </a:lnTo>
                  <a:lnTo>
                    <a:pt x="248" y="683"/>
                  </a:lnTo>
                  <a:lnTo>
                    <a:pt x="272" y="685"/>
                  </a:lnTo>
                  <a:lnTo>
                    <a:pt x="295" y="686"/>
                  </a:lnTo>
                  <a:lnTo>
                    <a:pt x="319" y="689"/>
                  </a:lnTo>
                  <a:lnTo>
                    <a:pt x="342" y="692"/>
                  </a:lnTo>
                  <a:lnTo>
                    <a:pt x="365" y="696"/>
                  </a:lnTo>
                  <a:lnTo>
                    <a:pt x="377" y="697"/>
                  </a:lnTo>
                  <a:lnTo>
                    <a:pt x="389" y="698"/>
                  </a:lnTo>
                  <a:lnTo>
                    <a:pt x="401" y="700"/>
                  </a:lnTo>
                  <a:lnTo>
                    <a:pt x="413" y="701"/>
                  </a:lnTo>
                  <a:lnTo>
                    <a:pt x="439" y="704"/>
                  </a:lnTo>
                  <a:lnTo>
                    <a:pt x="466" y="707"/>
                  </a:lnTo>
                  <a:lnTo>
                    <a:pt x="492" y="710"/>
                  </a:lnTo>
                  <a:lnTo>
                    <a:pt x="520" y="711"/>
                  </a:lnTo>
                  <a:lnTo>
                    <a:pt x="576" y="714"/>
                  </a:lnTo>
                  <a:lnTo>
                    <a:pt x="604" y="715"/>
                  </a:lnTo>
                  <a:lnTo>
                    <a:pt x="631" y="717"/>
                  </a:lnTo>
                  <a:lnTo>
                    <a:pt x="658" y="718"/>
                  </a:lnTo>
                  <a:lnTo>
                    <a:pt x="684" y="719"/>
                  </a:lnTo>
                  <a:lnTo>
                    <a:pt x="695" y="719"/>
                  </a:lnTo>
                  <a:lnTo>
                    <a:pt x="708" y="719"/>
                  </a:lnTo>
                  <a:lnTo>
                    <a:pt x="720" y="719"/>
                  </a:lnTo>
                  <a:lnTo>
                    <a:pt x="732" y="719"/>
                  </a:lnTo>
                  <a:lnTo>
                    <a:pt x="742" y="719"/>
                  </a:lnTo>
                  <a:lnTo>
                    <a:pt x="753" y="719"/>
                  </a:lnTo>
                  <a:lnTo>
                    <a:pt x="763" y="719"/>
                  </a:lnTo>
                  <a:lnTo>
                    <a:pt x="773" y="719"/>
                  </a:lnTo>
                  <a:lnTo>
                    <a:pt x="782" y="719"/>
                  </a:lnTo>
                  <a:lnTo>
                    <a:pt x="791" y="719"/>
                  </a:lnTo>
                  <a:lnTo>
                    <a:pt x="801" y="719"/>
                  </a:lnTo>
                  <a:lnTo>
                    <a:pt x="809" y="718"/>
                  </a:lnTo>
                  <a:lnTo>
                    <a:pt x="816" y="718"/>
                  </a:lnTo>
                  <a:lnTo>
                    <a:pt x="824" y="718"/>
                  </a:lnTo>
                  <a:lnTo>
                    <a:pt x="839" y="717"/>
                  </a:lnTo>
                  <a:lnTo>
                    <a:pt x="852" y="715"/>
                  </a:lnTo>
                  <a:lnTo>
                    <a:pt x="865" y="713"/>
                  </a:lnTo>
                  <a:lnTo>
                    <a:pt x="876" y="712"/>
                  </a:lnTo>
                  <a:lnTo>
                    <a:pt x="888" y="710"/>
                  </a:lnTo>
                  <a:lnTo>
                    <a:pt x="900" y="707"/>
                  </a:lnTo>
                  <a:lnTo>
                    <a:pt x="910" y="705"/>
                  </a:lnTo>
                  <a:lnTo>
                    <a:pt x="931" y="700"/>
                  </a:lnTo>
                  <a:lnTo>
                    <a:pt x="943" y="697"/>
                  </a:lnTo>
                  <a:lnTo>
                    <a:pt x="953" y="693"/>
                  </a:lnTo>
                  <a:lnTo>
                    <a:pt x="965" y="691"/>
                  </a:lnTo>
                  <a:lnTo>
                    <a:pt x="977" y="687"/>
                  </a:lnTo>
                  <a:lnTo>
                    <a:pt x="990" y="683"/>
                  </a:lnTo>
                  <a:lnTo>
                    <a:pt x="1002" y="679"/>
                  </a:lnTo>
                  <a:lnTo>
                    <a:pt x="1015" y="676"/>
                  </a:lnTo>
                  <a:lnTo>
                    <a:pt x="1029" y="672"/>
                  </a:lnTo>
                  <a:lnTo>
                    <a:pt x="1056" y="665"/>
                  </a:lnTo>
                  <a:lnTo>
                    <a:pt x="1070" y="662"/>
                  </a:lnTo>
                  <a:lnTo>
                    <a:pt x="1083" y="657"/>
                  </a:lnTo>
                  <a:lnTo>
                    <a:pt x="1096" y="652"/>
                  </a:lnTo>
                  <a:lnTo>
                    <a:pt x="1109" y="647"/>
                  </a:lnTo>
                  <a:lnTo>
                    <a:pt x="1120" y="641"/>
                  </a:lnTo>
                  <a:lnTo>
                    <a:pt x="1132" y="635"/>
                  </a:lnTo>
                  <a:lnTo>
                    <a:pt x="1142" y="627"/>
                  </a:lnTo>
                  <a:lnTo>
                    <a:pt x="1152" y="620"/>
                  </a:lnTo>
                  <a:lnTo>
                    <a:pt x="1160" y="610"/>
                  </a:lnTo>
                  <a:lnTo>
                    <a:pt x="1165" y="606"/>
                  </a:lnTo>
                  <a:lnTo>
                    <a:pt x="1168" y="601"/>
                  </a:lnTo>
                  <a:lnTo>
                    <a:pt x="1174" y="590"/>
                  </a:lnTo>
                  <a:lnTo>
                    <a:pt x="1180" y="579"/>
                  </a:lnTo>
                  <a:lnTo>
                    <a:pt x="1184" y="567"/>
                  </a:lnTo>
                  <a:lnTo>
                    <a:pt x="1188" y="554"/>
                  </a:lnTo>
                  <a:lnTo>
                    <a:pt x="1191" y="541"/>
                  </a:lnTo>
                  <a:lnTo>
                    <a:pt x="1194" y="527"/>
                  </a:lnTo>
                  <a:lnTo>
                    <a:pt x="1195" y="513"/>
                  </a:lnTo>
                  <a:lnTo>
                    <a:pt x="1196" y="498"/>
                  </a:lnTo>
                  <a:lnTo>
                    <a:pt x="1197" y="483"/>
                  </a:lnTo>
                  <a:lnTo>
                    <a:pt x="1197" y="467"/>
                  </a:lnTo>
                  <a:lnTo>
                    <a:pt x="1197" y="450"/>
                  </a:lnTo>
                  <a:lnTo>
                    <a:pt x="1197" y="433"/>
                  </a:lnTo>
                  <a:lnTo>
                    <a:pt x="1197" y="415"/>
                  </a:lnTo>
                  <a:lnTo>
                    <a:pt x="1197" y="398"/>
                  </a:lnTo>
                  <a:lnTo>
                    <a:pt x="1197" y="380"/>
                  </a:lnTo>
                  <a:lnTo>
                    <a:pt x="1196" y="361"/>
                  </a:lnTo>
                  <a:lnTo>
                    <a:pt x="1196" y="352"/>
                  </a:lnTo>
                  <a:lnTo>
                    <a:pt x="1196" y="343"/>
                  </a:lnTo>
                  <a:lnTo>
                    <a:pt x="1196" y="331"/>
                  </a:lnTo>
                  <a:lnTo>
                    <a:pt x="1196" y="321"/>
                  </a:lnTo>
                  <a:lnTo>
                    <a:pt x="1197" y="309"/>
                  </a:lnTo>
                  <a:lnTo>
                    <a:pt x="1197" y="297"/>
                  </a:lnTo>
                  <a:lnTo>
                    <a:pt x="1197" y="284"/>
                  </a:lnTo>
                  <a:lnTo>
                    <a:pt x="1197" y="271"/>
                  </a:lnTo>
                  <a:lnTo>
                    <a:pt x="1198" y="246"/>
                  </a:lnTo>
                  <a:lnTo>
                    <a:pt x="1198" y="219"/>
                  </a:lnTo>
                  <a:lnTo>
                    <a:pt x="1198" y="192"/>
                  </a:lnTo>
                  <a:lnTo>
                    <a:pt x="1197" y="166"/>
                  </a:lnTo>
                  <a:lnTo>
                    <a:pt x="1196" y="141"/>
                  </a:lnTo>
                  <a:lnTo>
                    <a:pt x="1196" y="128"/>
                  </a:lnTo>
                  <a:lnTo>
                    <a:pt x="1195" y="116"/>
                  </a:lnTo>
                  <a:lnTo>
                    <a:pt x="1194" y="103"/>
                  </a:lnTo>
                  <a:lnTo>
                    <a:pt x="1191" y="93"/>
                  </a:lnTo>
                  <a:lnTo>
                    <a:pt x="1190" y="81"/>
                  </a:lnTo>
                  <a:lnTo>
                    <a:pt x="1188" y="70"/>
                  </a:lnTo>
                  <a:lnTo>
                    <a:pt x="1186" y="61"/>
                  </a:lnTo>
                  <a:lnTo>
                    <a:pt x="1183" y="52"/>
                  </a:lnTo>
                  <a:lnTo>
                    <a:pt x="1180" y="44"/>
                  </a:lnTo>
                  <a:lnTo>
                    <a:pt x="1176" y="35"/>
                  </a:lnTo>
                  <a:lnTo>
                    <a:pt x="1173" y="28"/>
                  </a:lnTo>
                  <a:lnTo>
                    <a:pt x="1169" y="23"/>
                  </a:lnTo>
                  <a:lnTo>
                    <a:pt x="1165" y="17"/>
                  </a:lnTo>
                  <a:lnTo>
                    <a:pt x="1160" y="13"/>
                  </a:lnTo>
                  <a:close/>
                </a:path>
              </a:pathLst>
            </a:custGeom>
            <a:gradFill rotWithShape="1">
              <a:gsLst>
                <a:gs pos="0">
                  <a:srgbClr val="00FF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90" name="Line 211"/>
            <p:cNvSpPr>
              <a:spLocks noChangeShapeType="1"/>
            </p:cNvSpPr>
            <p:nvPr/>
          </p:nvSpPr>
          <p:spPr bwMode="auto">
            <a:xfrm flipV="1">
              <a:off x="2735" y="1558"/>
              <a:ext cx="309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79" name="Rectangle 212"/>
          <p:cNvSpPr>
            <a:spLocks noChangeArrowheads="1"/>
          </p:cNvSpPr>
          <p:nvPr/>
        </p:nvSpPr>
        <p:spPr bwMode="auto">
          <a:xfrm>
            <a:off x="7173913" y="5216525"/>
            <a:ext cx="493712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8680" name="Line 213"/>
          <p:cNvSpPr>
            <a:spLocks noChangeShapeType="1"/>
          </p:cNvSpPr>
          <p:nvPr/>
        </p:nvSpPr>
        <p:spPr bwMode="auto">
          <a:xfrm flipH="1">
            <a:off x="6977063" y="5132388"/>
            <a:ext cx="506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Rectangle 214"/>
          <p:cNvSpPr>
            <a:spLocks noChangeArrowheads="1"/>
          </p:cNvSpPr>
          <p:nvPr/>
        </p:nvSpPr>
        <p:spPr bwMode="auto">
          <a:xfrm>
            <a:off x="5819775" y="5508625"/>
            <a:ext cx="493713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8682" name="Line 215"/>
          <p:cNvSpPr>
            <a:spLocks noChangeShapeType="1"/>
          </p:cNvSpPr>
          <p:nvPr/>
        </p:nvSpPr>
        <p:spPr bwMode="auto">
          <a:xfrm flipH="1">
            <a:off x="5975350" y="5665788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Text Box 216"/>
          <p:cNvSpPr txBox="1">
            <a:spLocks noChangeArrowheads="1"/>
          </p:cNvSpPr>
          <p:nvPr/>
        </p:nvSpPr>
        <p:spPr bwMode="auto">
          <a:xfrm>
            <a:off x="6140450" y="3143250"/>
            <a:ext cx="26717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mic Sans MS" charset="0"/>
              </a:rPr>
              <a:t>Should arriving packet be allowed in? Departing packet let out?</a:t>
            </a:r>
          </a:p>
        </p:txBody>
      </p:sp>
      <p:sp>
        <p:nvSpPr>
          <p:cNvPr id="28684" name="Oval 217"/>
          <p:cNvSpPr>
            <a:spLocks noChangeArrowheads="1"/>
          </p:cNvSpPr>
          <p:nvPr/>
        </p:nvSpPr>
        <p:spPr bwMode="auto">
          <a:xfrm>
            <a:off x="6381750" y="4662488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8685" name="Oval 218"/>
          <p:cNvSpPr>
            <a:spLocks noChangeArrowheads="1"/>
          </p:cNvSpPr>
          <p:nvPr/>
        </p:nvSpPr>
        <p:spPr bwMode="auto">
          <a:xfrm>
            <a:off x="6604000" y="4914900"/>
            <a:ext cx="350838" cy="153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54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1280</TotalTime>
  <Words>1710</Words>
  <Application>Microsoft Macintosh PowerPoint</Application>
  <PresentationFormat>On-screen Show (4:3)</PresentationFormat>
  <Paragraphs>462</Paragraphs>
  <Slides>39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Calibri</vt:lpstr>
      <vt:lpstr>Calibri Light</vt:lpstr>
      <vt:lpstr>Comic Sans MS</vt:lpstr>
      <vt:lpstr>Helvetica</vt:lpstr>
      <vt:lpstr>ＭＳ Ｐゴシック</vt:lpstr>
      <vt:lpstr>Tahoma</vt:lpstr>
      <vt:lpstr>Times New Roman</vt:lpstr>
      <vt:lpstr>Wingdings</vt:lpstr>
      <vt:lpstr>ヒラギノ角ゴ Pro W3</vt:lpstr>
      <vt:lpstr>宋体</vt:lpstr>
      <vt:lpstr>Arial</vt:lpstr>
      <vt:lpstr>Office Theme</vt:lpstr>
      <vt:lpstr>Data Plane</vt:lpstr>
      <vt:lpstr>Data Plane</vt:lpstr>
      <vt:lpstr>Packet Forwarding</vt:lpstr>
      <vt:lpstr>Packet Forwarding</vt:lpstr>
      <vt:lpstr>Switch: Match on Destination MAC</vt:lpstr>
      <vt:lpstr>IP Routers: Match on IP Prefix</vt:lpstr>
      <vt:lpstr>Switch Fabric: From Input to Output</vt:lpstr>
      <vt:lpstr>Access Control</vt:lpstr>
      <vt:lpstr>Access Control: Packet Filtering</vt:lpstr>
      <vt:lpstr>Applying Access Control Lists</vt:lpstr>
      <vt:lpstr>Mapping Header Fields</vt:lpstr>
      <vt:lpstr>Network Address Translation (NAT)</vt:lpstr>
      <vt:lpstr>Mapping Addresses and Ports</vt:lpstr>
      <vt:lpstr>Traffic Monitoring</vt:lpstr>
      <vt:lpstr>Observing Traffic Passing Through</vt:lpstr>
      <vt:lpstr>Passive Traffic Monitoring</vt:lpstr>
      <vt:lpstr>Resource Allocation: Buffering, Scheduling, Shaping, and Marking</vt:lpstr>
      <vt:lpstr>Buffering</vt:lpstr>
      <vt:lpstr>Link Scheduling</vt:lpstr>
      <vt:lpstr>Traffic Shaping</vt:lpstr>
      <vt:lpstr>Traffic Classification and Marking</vt:lpstr>
      <vt:lpstr>Generalizing the Data Plane</vt:lpstr>
      <vt:lpstr>Many Boxes, But Similar Functions</vt:lpstr>
      <vt:lpstr>OpenFlow</vt:lpstr>
      <vt:lpstr>(Logically) Centralized Controller</vt:lpstr>
      <vt:lpstr>Protocols  Applications</vt:lpstr>
      <vt:lpstr>Seamless Mobility</vt:lpstr>
      <vt:lpstr>Server Load Balancing</vt:lpstr>
      <vt:lpstr>Programmable Data Plane</vt:lpstr>
      <vt:lpstr>An Observation…</vt:lpstr>
      <vt:lpstr>Discussion</vt:lpstr>
      <vt:lpstr>Click Modular Router</vt:lpstr>
      <vt:lpstr>Click Motivation</vt:lpstr>
      <vt:lpstr>Router as a Graph of Elements</vt:lpstr>
      <vt:lpstr>Click Elements: Push vs. Pull</vt:lpstr>
      <vt:lpstr>Click Language</vt:lpstr>
      <vt:lpstr>Handlers and Control Socket</vt:lpstr>
      <vt:lpstr>Example: EtherSwitch Element 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171</cp:revision>
  <dcterms:created xsi:type="dcterms:W3CDTF">2017-09-02T14:15:58Z</dcterms:created>
  <dcterms:modified xsi:type="dcterms:W3CDTF">2017-09-14T14:32:48Z</dcterms:modified>
</cp:coreProperties>
</file>