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406" r:id="rId3"/>
    <p:sldId id="407" r:id="rId4"/>
    <p:sldId id="408" r:id="rId5"/>
    <p:sldId id="403" r:id="rId6"/>
    <p:sldId id="405" r:id="rId7"/>
    <p:sldId id="31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9"/>
    <p:restoredTop sz="86538"/>
  </p:normalViewPr>
  <p:slideViewPr>
    <p:cSldViewPr snapToObjects="1">
      <p:cViewPr varScale="1">
        <p:scale>
          <a:sx n="107" d="100"/>
          <a:sy n="107" d="100"/>
        </p:scale>
        <p:origin x="18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Overlay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2017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Malone 228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209801"/>
            <a:ext cx="3943350" cy="3967162"/>
          </a:xfrm>
        </p:spPr>
        <p:txBody>
          <a:bodyPr/>
          <a:lstStyle/>
          <a:p>
            <a:r>
              <a:rPr lang="en-US" dirty="0" smtClean="0"/>
              <a:t>File-sharing service for music</a:t>
            </a:r>
          </a:p>
          <a:p>
            <a:r>
              <a:rPr lang="en-US" dirty="0" smtClean="0"/>
              <a:t>Launched in June 1999</a:t>
            </a:r>
          </a:p>
          <a:p>
            <a:r>
              <a:rPr lang="en-US" dirty="0" smtClean="0"/>
              <a:t>Had </a:t>
            </a:r>
            <a:r>
              <a:rPr lang="en-US" dirty="0" smtClean="0">
                <a:solidFill>
                  <a:schemeClr val="accent1"/>
                </a:solidFill>
              </a:rPr>
              <a:t>tens of millions </a:t>
            </a:r>
            <a:r>
              <a:rPr lang="en-US" dirty="0" smtClean="0"/>
              <a:t>of users in one year</a:t>
            </a:r>
          </a:p>
          <a:p>
            <a:r>
              <a:rPr lang="en-US" dirty="0" smtClean="0"/>
              <a:t>Revolutionized the music industry, precursor of iTunes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3581400" cy="4467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24" y="226263"/>
            <a:ext cx="1464426" cy="1464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20" y="504329"/>
            <a:ext cx="3386855" cy="9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Facebook -&gt; Facebook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68991"/>
            <a:ext cx="46482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30957"/>
            <a:ext cx="2425700" cy="36614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149" y="580286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Social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924" y="226263"/>
            <a:ext cx="1464426" cy="14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 -&gt;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Major challenge: scalability (routing)</a:t>
            </a:r>
          </a:p>
          <a:p>
            <a:pPr lvl="1"/>
            <a:r>
              <a:rPr lang="en-US" dirty="0" smtClean="0"/>
              <a:t>Scale: millions of nodes</a:t>
            </a:r>
          </a:p>
          <a:p>
            <a:pPr lvl="1"/>
            <a:r>
              <a:rPr lang="en-US" dirty="0" smtClean="0"/>
              <a:t>Constraint: limited resource to host routing tables</a:t>
            </a:r>
          </a:p>
          <a:p>
            <a:endParaRPr lang="en-US" dirty="0"/>
          </a:p>
          <a:p>
            <a:r>
              <a:rPr lang="en-US" dirty="0" smtClean="0"/>
              <a:t>Does this still apply to today’s scenario?</a:t>
            </a:r>
          </a:p>
          <a:p>
            <a:pPr lvl="1"/>
            <a:r>
              <a:rPr lang="en-US" dirty="0" smtClean="0"/>
              <a:t>1 thousand nodes * 4 bytes/node = 4 KB</a:t>
            </a:r>
          </a:p>
          <a:p>
            <a:pPr lvl="1"/>
            <a:r>
              <a:rPr lang="en-US" dirty="0" smtClean="0"/>
              <a:t>1 million nodes * 4 bytes/node = 4 MB</a:t>
            </a:r>
          </a:p>
          <a:p>
            <a:pPr lvl="1"/>
            <a:r>
              <a:rPr lang="en-US" dirty="0" smtClean="0"/>
              <a:t>1 billion nodes * 4 bytes/node = 4 GB</a:t>
            </a:r>
          </a:p>
          <a:p>
            <a:endParaRPr lang="en-US" dirty="0"/>
          </a:p>
          <a:p>
            <a:r>
              <a:rPr lang="en-US" dirty="0" smtClean="0"/>
              <a:t>Useful properties: scalability (storage), load balance, fault-tolerance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538289"/>
          </a:xfrm>
        </p:spPr>
        <p:txBody>
          <a:bodyPr/>
          <a:lstStyle/>
          <a:p>
            <a:r>
              <a:rPr lang="en-US" dirty="0" smtClean="0"/>
              <a:t>Past: Overlay Networks -&gt; </a:t>
            </a:r>
            <a:br>
              <a:rPr lang="en-US" dirty="0" smtClean="0"/>
            </a:br>
            <a:r>
              <a:rPr lang="en-US" dirty="0" smtClean="0"/>
              <a:t>Today: Distributed Storage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" y="1752601"/>
            <a:ext cx="3002609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752600"/>
            <a:ext cx="4043507" cy="4603751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902743"/>
            <a:ext cx="1219200" cy="818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4831" t="4296" r="2058" b="4725"/>
          <a:stretch/>
        </p:blipFill>
        <p:spPr>
          <a:xfrm>
            <a:off x="1847850" y="5876394"/>
            <a:ext cx="1190646" cy="8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154</Words>
  <Application>Microsoft Macintosh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Wingdings</vt:lpstr>
      <vt:lpstr>宋体</vt:lpstr>
      <vt:lpstr>Arial</vt:lpstr>
      <vt:lpstr>Office Theme</vt:lpstr>
      <vt:lpstr>Overlay Networks</vt:lpstr>
      <vt:lpstr>The Start:</vt:lpstr>
      <vt:lpstr>The Facebook -&gt; Facebook </vt:lpstr>
      <vt:lpstr>Now the papers…</vt:lpstr>
      <vt:lpstr>Overlay Networks -&gt; Today?</vt:lpstr>
      <vt:lpstr>Past: Overlay Networks -&gt;  Today: Distributed Storage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186</cp:revision>
  <dcterms:created xsi:type="dcterms:W3CDTF">2017-09-02T14:15:58Z</dcterms:created>
  <dcterms:modified xsi:type="dcterms:W3CDTF">2017-09-21T18:09:41Z</dcterms:modified>
</cp:coreProperties>
</file>