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329" r:id="rId3"/>
    <p:sldId id="321" r:id="rId4"/>
    <p:sldId id="330" r:id="rId5"/>
    <p:sldId id="331" r:id="rId6"/>
    <p:sldId id="322" r:id="rId7"/>
    <p:sldId id="323" r:id="rId8"/>
    <p:sldId id="324" r:id="rId9"/>
    <p:sldId id="325" r:id="rId10"/>
    <p:sldId id="326" r:id="rId11"/>
    <p:sldId id="327" r:id="rId12"/>
    <p:sldId id="354" r:id="rId13"/>
    <p:sldId id="352" r:id="rId14"/>
    <p:sldId id="328" r:id="rId15"/>
    <p:sldId id="259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55" r:id="rId25"/>
    <p:sldId id="356" r:id="rId26"/>
    <p:sldId id="357" r:id="rId27"/>
    <p:sldId id="358" r:id="rId28"/>
    <p:sldId id="359" r:id="rId29"/>
    <p:sldId id="360" r:id="rId30"/>
    <p:sldId id="362" r:id="rId31"/>
    <p:sldId id="363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3" r:id="rId48"/>
    <p:sldId id="340" r:id="rId49"/>
    <p:sldId id="384" r:id="rId50"/>
    <p:sldId id="385" r:id="rId51"/>
    <p:sldId id="386" r:id="rId52"/>
    <p:sldId id="387" r:id="rId53"/>
    <p:sldId id="388" r:id="rId54"/>
    <p:sldId id="389" r:id="rId55"/>
    <p:sldId id="341" r:id="rId56"/>
    <p:sldId id="271" r:id="rId57"/>
    <p:sldId id="345" r:id="rId58"/>
    <p:sldId id="342" r:id="rId59"/>
    <p:sldId id="343" r:id="rId60"/>
    <p:sldId id="344" r:id="rId61"/>
    <p:sldId id="348" r:id="rId62"/>
    <p:sldId id="346" r:id="rId63"/>
    <p:sldId id="349" r:id="rId64"/>
    <p:sldId id="347" r:id="rId65"/>
    <p:sldId id="350" r:id="rId66"/>
    <p:sldId id="351" r:id="rId67"/>
    <p:sldId id="31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9"/>
    <p:restoredTop sz="86454"/>
  </p:normalViewPr>
  <p:slideViewPr>
    <p:cSldViewPr snapToObjects="1">
      <p:cViewPr varScale="1">
        <p:scale>
          <a:sx n="137" d="100"/>
          <a:sy n="137" d="100"/>
        </p:scale>
        <p:origin x="115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0F3DC0D-7DE0-A346-8A66-D6CFA070F4E6}" type="slidenum">
              <a:rPr lang="en-US" altLang="en-US" sz="1300" b="0">
                <a:latin typeface="Times New Roman" charset="0"/>
              </a:rPr>
              <a:pPr eaLnBrk="1" hangingPunct="1"/>
              <a:t>32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3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FF32210-F671-8F43-A49F-58EFB7C78851}" type="slidenum">
              <a:rPr lang="en-US" altLang="en-US" sz="1300" b="0">
                <a:latin typeface="Times New Roman" charset="0"/>
              </a:rPr>
              <a:pPr eaLnBrk="1" hangingPunct="1"/>
              <a:t>33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9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DB8D909-184F-0F4C-81DB-7118D6695F76}" type="slidenum">
              <a:rPr lang="en-US" altLang="en-US" sz="1300" b="0">
                <a:latin typeface="Times New Roman" charset="0"/>
              </a:rPr>
              <a:pPr eaLnBrk="1" hangingPunct="1"/>
              <a:t>35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2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2C9EAF-F017-E741-B2B3-3048EF25794D}" type="slidenum">
              <a:rPr lang="en-US" altLang="en-US" sz="1300" b="0">
                <a:latin typeface="Times New Roman" charset="0"/>
              </a:rPr>
              <a:pPr eaLnBrk="1" hangingPunct="1"/>
              <a:t>36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6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A7FDC0A-29F8-4346-879B-A602CB5AA821}" type="slidenum">
              <a:rPr lang="en-US" altLang="en-US" sz="1300" b="0">
                <a:latin typeface="Times New Roman" charset="0"/>
              </a:rPr>
              <a:pPr eaLnBrk="1" hangingPunct="1"/>
              <a:t>37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1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B6842A5-5DE3-484A-8AE5-8B5ABFE78E63}" type="slidenum">
              <a:rPr lang="en-US" altLang="en-US" sz="1300" b="0">
                <a:latin typeface="Times New Roman" charset="0"/>
              </a:rPr>
              <a:pPr eaLnBrk="1" hangingPunct="1"/>
              <a:t>38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50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1E09E31-FAA1-CF49-85A9-206AF59BD34B}" type="slidenum">
              <a:rPr lang="en-US" altLang="en-US" sz="1300" b="0">
                <a:latin typeface="Times New Roman" charset="0"/>
              </a:rPr>
              <a:pPr eaLnBrk="1" hangingPunct="1"/>
              <a:t>39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0ECDCF7-099C-F84C-8D0E-FE39815E71F6}" type="slidenum">
              <a:rPr lang="en-US" altLang="en-US" sz="1300" b="0">
                <a:latin typeface="Times New Roman" charset="0"/>
              </a:rPr>
              <a:pPr eaLnBrk="1" hangingPunct="1"/>
              <a:t>41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Application may get duplicates in the case of early timeouts</a:t>
            </a:r>
          </a:p>
        </p:txBody>
      </p:sp>
    </p:spTree>
    <p:extLst>
      <p:ext uri="{BB962C8B-B14F-4D97-AF65-F5344CB8AC3E}">
        <p14:creationId xmlns:p14="http://schemas.microsoft.com/office/powerpoint/2010/main" val="183943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0FB4F49-53D6-F448-8367-A10D72BE04CF}" type="slidenum">
              <a:rPr lang="en-US" altLang="en-US" sz="1300" b="0">
                <a:latin typeface="Times New Roman" charset="0"/>
              </a:rPr>
              <a:pPr eaLnBrk="1" hangingPunct="1"/>
              <a:t>42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02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D7C9F8AD-2AFE-FE4B-A7A9-4B4A3A30C1B3}" type="slidenum">
              <a:rPr lang="en-US" altLang="en-US" sz="1300" b="0">
                <a:latin typeface="Times New Roman" charset="0"/>
              </a:rPr>
              <a:pPr eaLnBrk="1" hangingPunct="1"/>
              <a:t>43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A3B9ABE-90D4-EA43-8E6E-15BC4335A5FC}" type="slidenum">
              <a:rPr lang="en-US" altLang="en-US" sz="1300" b="0">
                <a:latin typeface="Times New Roman" charset="0"/>
              </a:rPr>
              <a:pPr eaLnBrk="1" hangingPunct="1"/>
              <a:t>24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546DC76-B384-B948-AD92-B81AC00291AE}" type="slidenum">
              <a:rPr lang="en-US" altLang="en-US" sz="1300" b="0">
                <a:latin typeface="Times New Roman" charset="0"/>
              </a:rPr>
              <a:pPr eaLnBrk="1" hangingPunct="1"/>
              <a:t>44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5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5D9FA18-4578-5845-96D7-A11BB8DA1A80}" type="slidenum">
              <a:rPr lang="en-US" altLang="en-US" sz="1300" b="0">
                <a:latin typeface="Times New Roman" charset="0"/>
              </a:rPr>
              <a:pPr eaLnBrk="1" hangingPunct="1"/>
              <a:t>45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256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D0E697E-417D-C542-8783-292CA445BB5C}" type="slidenum">
              <a:rPr lang="en-US" altLang="en-US" sz="1300" b="0">
                <a:latin typeface="Times New Roman" charset="0"/>
              </a:rPr>
              <a:pPr eaLnBrk="1" hangingPunct="1"/>
              <a:t>46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912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DCC3840-9956-5C4D-B86F-1D77E872E0E0}" type="slidenum">
              <a:rPr lang="en-US" altLang="en-US" sz="1300" b="0">
                <a:latin typeface="Times New Roman" charset="0"/>
              </a:rPr>
              <a:pPr eaLnBrk="1" hangingPunct="1"/>
              <a:t>49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7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7E6AF11-2E48-CF4D-98A4-B524BA5EF108}" type="slidenum">
              <a:rPr lang="en-US" altLang="en-US" sz="1300" b="0">
                <a:latin typeface="Times New Roman" charset="0"/>
              </a:rPr>
              <a:pPr eaLnBrk="1" hangingPunct="1"/>
              <a:t>50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98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A891537-3E4F-7048-8D8D-CA1DBDEC6928}" type="slidenum">
              <a:rPr lang="en-US" altLang="en-US" sz="1300" b="0">
                <a:latin typeface="Times New Roman" charset="0"/>
              </a:rPr>
              <a:pPr eaLnBrk="1" hangingPunct="1"/>
              <a:t>51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780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43BAD51-3A0C-1A40-8AE9-3DB24DF0E63B}" type="slidenum">
              <a:rPr lang="en-US" altLang="en-US" sz="1300" b="0">
                <a:latin typeface="Times New Roman" charset="0"/>
              </a:rPr>
              <a:pPr eaLnBrk="1" hangingPunct="1"/>
              <a:t>52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504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A951443-8F66-B249-BDC4-8EFC05E54E80}" type="slidenum">
              <a:rPr lang="en-US" altLang="en-US" sz="1300" b="0">
                <a:latin typeface="Times New Roman" charset="0"/>
              </a:rPr>
              <a:pPr eaLnBrk="1" hangingPunct="1"/>
              <a:t>53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38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00F122E-6E58-B748-BEB4-026C47907948}" type="slidenum">
              <a:rPr lang="en-US" altLang="en-US" sz="1300" b="0">
                <a:latin typeface="Times New Roman" charset="0"/>
              </a:rPr>
              <a:pPr eaLnBrk="1" hangingPunct="1"/>
              <a:t>54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81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A0E1612-7409-E441-A5B8-B98D3F962647}" type="slidenum">
              <a:rPr lang="en-US" altLang="en-US" sz="1300" b="0">
                <a:latin typeface="Times New Roman" charset="0"/>
              </a:rPr>
              <a:pPr eaLnBrk="1" hangingPunct="1"/>
              <a:t>25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35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F85852E-2732-ED48-AC3D-C74904C269DD}" type="slidenum">
              <a:rPr lang="en-US" altLang="en-US" sz="1300" b="0">
                <a:latin typeface="Times New Roman" charset="0"/>
              </a:rPr>
              <a:pPr eaLnBrk="1" hangingPunct="1"/>
              <a:t>26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3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47E3E5D2-AAF7-F340-A48B-AF936D7BBD08}" type="slidenum">
              <a:rPr lang="en-US" altLang="en-US" sz="1300" b="0">
                <a:latin typeface="Times New Roman" charset="0"/>
              </a:rPr>
              <a:pPr eaLnBrk="1" hangingPunct="1"/>
              <a:t>27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9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55E6AE-D36B-4947-BD4E-7A2CACF59E60}" type="slidenum">
              <a:rPr lang="en-US" altLang="en-US" sz="1300" b="0">
                <a:latin typeface="Times New Roman" charset="0"/>
              </a:rPr>
              <a:pPr eaLnBrk="1" hangingPunct="1"/>
              <a:t>28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8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C2934CD-B347-D34B-B44B-7E4C4273CE00}" type="slidenum">
              <a:rPr lang="en-US" altLang="en-US" sz="1300" b="0">
                <a:latin typeface="Times New Roman" charset="0"/>
              </a:rPr>
              <a:pPr eaLnBrk="1" hangingPunct="1"/>
              <a:t>29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54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E990394-F9BE-874E-8A36-2EF1F02A6564}" type="slidenum">
              <a:rPr lang="en-US" altLang="en-US" sz="1300" b="0">
                <a:latin typeface="Times New Roman" charset="0"/>
              </a:rPr>
              <a:pPr eaLnBrk="1" hangingPunct="1"/>
              <a:t>30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A15181F-153F-BE44-A5C5-D188BA978E52}" type="slidenum">
              <a:rPr lang="en-US" altLang="en-US" sz="1300" b="0">
                <a:latin typeface="Times New Roman" charset="0"/>
              </a:rPr>
              <a:pPr eaLnBrk="1" hangingPunct="1"/>
              <a:t>31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ot-servers.org/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oleObject" Target="../embeddings/oleObject20.bin"/><Relationship Id="rId13" Type="http://schemas.openxmlformats.org/officeDocument/2006/relationships/oleObject" Target="../embeddings/oleObject21.bin"/><Relationship Id="rId14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6.bin"/><Relationship Id="rId9" Type="http://schemas.openxmlformats.org/officeDocument/2006/relationships/oleObject" Target="../embeddings/oleObject17.bin"/><Relationship Id="rId10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1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Host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 smtClean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1219200"/>
            <a:ext cx="26368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7600"/>
            <a:ext cx="1387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511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IP address, MAC address) </a:t>
            </a:r>
            <a:r>
              <a:rPr lang="en-US" dirty="0" smtClean="0"/>
              <a:t>pair</a:t>
            </a:r>
          </a:p>
          <a:p>
            <a:r>
              <a:rPr lang="en-US" dirty="0" smtClean="0"/>
              <a:t>Consult </a:t>
            </a:r>
            <a:r>
              <a:rPr lang="en-US" dirty="0"/>
              <a:t>the table when sending a </a:t>
            </a:r>
            <a:r>
              <a:rPr lang="en-US" dirty="0" smtClean="0"/>
              <a:t>packet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destination IP address to destination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Encapsulate </a:t>
            </a:r>
            <a:r>
              <a:rPr lang="en-US" dirty="0"/>
              <a:t>and transmit the data </a:t>
            </a:r>
            <a:r>
              <a:rPr lang="en-US" dirty="0" smtClean="0"/>
              <a:t>packet</a:t>
            </a:r>
          </a:p>
          <a:p>
            <a:r>
              <a:rPr lang="en-US" dirty="0" smtClean="0"/>
              <a:t>But</a:t>
            </a:r>
            <a:r>
              <a:rPr lang="en-US" dirty="0"/>
              <a:t>, what if the IP address is not in the 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broadcasts: “Who has IP address 1.2.3.156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/>
              <a:t>responds: “MAC address 58-23-D7-FA-20-B0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caches the result in its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Name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4738688" y="5100638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Clip" r:id="rId3" imgW="1308100" imgH="1079500" progId="MS_ClipArt_Gallery.2">
                  <p:embed/>
                </p:oleObj>
              </mc:Choice>
              <mc:Fallback>
                <p:oleObj name="Clip" r:id="rId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5100638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906838" y="5678488"/>
            <a:ext cx="18446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requesting host</a:t>
            </a:r>
            <a:endParaRPr lang="en-US" altLang="en-US" sz="2400" smtClean="0">
              <a:solidFill>
                <a:srgbClr val="000000"/>
              </a:solidFill>
              <a:latin typeface="Times New Roman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cis.poly.edu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6134100" y="6356350"/>
            <a:ext cx="226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gaia.cs.umass.edu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72" name="Object 3"/>
          <p:cNvGraphicFramePr>
            <a:graphicFrameLocks noChangeAspect="1"/>
          </p:cNvGraphicFramePr>
          <p:nvPr/>
        </p:nvGraphicFramePr>
        <p:xfrm>
          <a:off x="6862763" y="581025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581025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6"/>
          <p:cNvGrpSpPr>
            <a:grpSpLocks/>
          </p:cNvGrpSpPr>
          <p:nvPr/>
        </p:nvGrpSpPr>
        <p:grpSpPr bwMode="auto">
          <a:xfrm>
            <a:off x="4986338" y="3025775"/>
            <a:ext cx="369887" cy="657225"/>
            <a:chOff x="4180" y="783"/>
            <a:chExt cx="150" cy="307"/>
          </a:xfrm>
        </p:grpSpPr>
        <p:sp>
          <p:nvSpPr>
            <p:cNvPr id="7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5540375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root DNS server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 flipH="1" flipV="1">
            <a:off x="5035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 flipV="1">
            <a:off x="5149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 flipV="1">
            <a:off x="5435600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 flipH="1" flipV="1">
            <a:off x="5435600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H="1">
            <a:off x="5359400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5226050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89" name="Group 22"/>
          <p:cNvGrpSpPr>
            <a:grpSpLocks/>
          </p:cNvGrpSpPr>
          <p:nvPr/>
        </p:nvGrpSpPr>
        <p:grpSpPr bwMode="auto">
          <a:xfrm>
            <a:off x="2841625" y="3116263"/>
            <a:ext cx="1998663" cy="611187"/>
            <a:chOff x="2800" y="2132"/>
            <a:chExt cx="1259" cy="385"/>
          </a:xfrm>
        </p:grpSpPr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local DNS server</a:t>
              </a: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dns.poly.edu</a:t>
              </a: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4746625" y="4568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1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5289550" y="223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2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727700" y="2473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3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6042025" y="2882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4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6072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5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6669088" y="4410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6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grpSp>
        <p:nvGrpSpPr>
          <p:cNvPr id="98" name="Group 31"/>
          <p:cNvGrpSpPr>
            <a:grpSpLocks/>
          </p:cNvGrpSpPr>
          <p:nvPr/>
        </p:nvGrpSpPr>
        <p:grpSpPr bwMode="auto">
          <a:xfrm>
            <a:off x="6100763" y="1606550"/>
            <a:ext cx="369887" cy="657225"/>
            <a:chOff x="4180" y="783"/>
            <a:chExt cx="150" cy="307"/>
          </a:xfrm>
        </p:grpSpPr>
        <p:sp>
          <p:nvSpPr>
            <p:cNvPr id="9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107" name="Group 40"/>
          <p:cNvGrpSpPr>
            <a:grpSpLocks/>
          </p:cNvGrpSpPr>
          <p:nvPr/>
        </p:nvGrpSpPr>
        <p:grpSpPr bwMode="auto">
          <a:xfrm>
            <a:off x="6929438" y="3035300"/>
            <a:ext cx="369887" cy="657225"/>
            <a:chOff x="4180" y="783"/>
            <a:chExt cx="150" cy="307"/>
          </a:xfrm>
        </p:grpSpPr>
        <p:sp>
          <p:nvSpPr>
            <p:cNvPr id="10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1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116" name="Group 49"/>
          <p:cNvGrpSpPr>
            <a:grpSpLocks/>
          </p:cNvGrpSpPr>
          <p:nvPr/>
        </p:nvGrpSpPr>
        <p:grpSpPr bwMode="auto">
          <a:xfrm>
            <a:off x="6910388" y="4654550"/>
            <a:ext cx="369887" cy="657225"/>
            <a:chOff x="4180" y="783"/>
            <a:chExt cx="150" cy="307"/>
          </a:xfrm>
        </p:grpSpPr>
        <p:sp>
          <p:nvSpPr>
            <p:cNvPr id="11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125" name="Text Box 58"/>
          <p:cNvSpPr txBox="1">
            <a:spLocks noChangeArrowheads="1"/>
          </p:cNvSpPr>
          <p:nvPr/>
        </p:nvSpPr>
        <p:spPr bwMode="auto">
          <a:xfrm>
            <a:off x="5992813" y="5226050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mic Sans MS" charset="0"/>
              </a:rPr>
              <a:t>authoritative DNS server</a:t>
            </a:r>
            <a:endParaRPr lang="en-US" altLang="en-US" sz="2400" smtClean="0">
              <a:solidFill>
                <a:srgbClr val="000000"/>
              </a:solidFill>
              <a:latin typeface="Times New Roman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dns.cs.umass.edu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" name="Text Box 59"/>
          <p:cNvSpPr txBox="1">
            <a:spLocks noChangeArrowheads="1"/>
          </p:cNvSpPr>
          <p:nvPr/>
        </p:nvSpPr>
        <p:spPr bwMode="auto">
          <a:xfrm>
            <a:off x="6042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7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127" name="Text Box 60"/>
          <p:cNvSpPr txBox="1">
            <a:spLocks noChangeArrowheads="1"/>
          </p:cNvSpPr>
          <p:nvPr/>
        </p:nvSpPr>
        <p:spPr bwMode="auto">
          <a:xfrm>
            <a:off x="5299075" y="4587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8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Arial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>
            <a:off x="5368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H="1" flipV="1">
            <a:off x="5329238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30" name="Text Box 63"/>
          <p:cNvSpPr txBox="1">
            <a:spLocks noChangeArrowheads="1"/>
          </p:cNvSpPr>
          <p:nvPr/>
        </p:nvSpPr>
        <p:spPr bwMode="auto">
          <a:xfrm>
            <a:off x="6300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mic Sans MS" charset="0"/>
              </a:rPr>
              <a:t>TLD DNS server</a:t>
            </a:r>
            <a:endParaRPr lang="en-US" alt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1" name="Rectangle 65"/>
          <p:cNvSpPr txBox="1">
            <a:spLocks noChangeArrowheads="1"/>
          </p:cNvSpPr>
          <p:nvPr/>
        </p:nvSpPr>
        <p:spPr bwMode="auto">
          <a:xfrm>
            <a:off x="444500" y="1587500"/>
            <a:ext cx="3565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3838" indent="-223838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800">
                <a:solidFill>
                  <a:srgbClr val="0000FF"/>
                </a:solidFill>
                <a:latin typeface="+mn-lt"/>
                <a:ea typeface="ＭＳ Ｐゴシック" charset="0"/>
                <a:cs typeface="+mn-cs"/>
              </a:defRPr>
            </a:lvl1pPr>
            <a:lvl2pPr marL="563563" indent="-223838" algn="l" rtl="0" eaLnBrk="0" fontAlgn="base" hangingPunct="0">
              <a:spcBef>
                <a:spcPct val="10000"/>
              </a:spcBef>
              <a:spcAft>
                <a:spcPct val="0"/>
              </a:spcAft>
              <a:buFont typeface="Helvetica" charset="0"/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1225" indent="-233363" algn="l" rtl="0" eaLnBrk="0" fontAlgn="base" hangingPunct="0">
              <a:spcBef>
                <a:spcPct val="10000"/>
              </a:spcBef>
              <a:spcAft>
                <a:spcPct val="0"/>
              </a:spcAft>
              <a:buFont typeface="Wingdings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2333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15970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0542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5114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9686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425825" indent="-223838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kern="0" smtClean="0">
                <a:ea typeface="ＭＳ Ｐゴシック" charset="-128"/>
              </a:rPr>
              <a:t>Host at cis.poly.edu wants IP address for </a:t>
            </a:r>
            <a:r>
              <a:rPr lang="en-US" altLang="en-US" sz="2400" b="1" kern="0" smtClean="0">
                <a:ea typeface="ＭＳ Ｐゴシック" charset="-128"/>
              </a:rPr>
              <a:t>gaia.cs.umass.edu</a:t>
            </a:r>
            <a:endParaRPr lang="en-US" altLang="en-US" sz="2400" b="1" kern="0">
              <a:ea typeface="ＭＳ Ｐゴシック" charset="-128"/>
            </a:endParaRPr>
          </a:p>
        </p:txBody>
      </p:sp>
      <p:sp>
        <p:nvSpPr>
          <p:cNvPr id="132" name="TextBox 66"/>
          <p:cNvSpPr txBox="1">
            <a:spLocks noChangeArrowheads="1"/>
          </p:cNvSpPr>
          <p:nvPr/>
        </p:nvSpPr>
        <p:spPr bwMode="auto">
          <a:xfrm>
            <a:off x="350838" y="5867400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Recursive query: #1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18348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/>
      <p:bldP spid="93" grpId="0"/>
      <p:bldP spid="94" grpId="0"/>
      <p:bldP spid="95" grpId="0"/>
      <p:bldP spid="96" grpId="0"/>
      <p:bldP spid="97" grpId="0"/>
      <p:bldP spid="126" grpId="0"/>
      <p:bldP spid="127" grpId="0"/>
      <p:bldP spid="128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DNS Root Servers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4188" y="1362075"/>
            <a:ext cx="84788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13 root servers (see </a:t>
            </a:r>
            <a:r>
              <a:rPr lang="en-US" altLang="en-US" sz="2400" smtClean="0">
                <a:hlinkClick r:id="rId2"/>
              </a:rPr>
              <a:t>http://www.root-servers.org/</a:t>
            </a:r>
            <a:r>
              <a:rPr lang="en-US" altLang="en-US" sz="2400" smtClean="0"/>
              <a:t>)</a:t>
            </a:r>
          </a:p>
          <a:p>
            <a:r>
              <a:rPr lang="en-US" altLang="en-US" sz="2400" smtClean="0"/>
              <a:t>Labeled A through M</a:t>
            </a:r>
            <a:endParaRPr lang="en-US" altLang="en-US" sz="2400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endParaRPr lang="en-US" altLang="en-US" sz="2400" b="0">
              <a:latin typeface="Times New Roman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F  Internet Software C. Palo</a:t>
            </a:r>
            <a:r>
              <a:rPr lang="en-US" alt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Alto, CA (and 17 other locations)</a:t>
            </a:r>
          </a:p>
          <a:p>
            <a:endParaRPr lang="en-US" altLang="en-US" sz="3200" b="0">
              <a:latin typeface="Times New Roman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altLang="en-US" sz="1400" b="0">
                <a:latin typeface="Arial" charset="0"/>
              </a:rPr>
              <a:t>Autonomica,</a:t>
            </a:r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 Stockholm (plus 3 other locations)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K RIPE London (also Amsterdam, Frankfurt)</a:t>
            </a:r>
            <a:endParaRPr lang="en-US" altLang="en-US" sz="3200" b="0">
              <a:latin typeface="Times New Roman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altLang="en-US" sz="3200" b="0">
              <a:latin typeface="Times New Roman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C Cogent, Herndon, VA (also Los Angeles)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altLang="en-US" sz="1400" b="0">
                <a:solidFill>
                  <a:srgbClr val="000000"/>
                </a:solidFill>
                <a:latin typeface="Arial" charset="0"/>
              </a:rPr>
              <a:t>J Verisign, ( 11 locations)</a:t>
            </a:r>
          </a:p>
          <a:p>
            <a:endParaRPr lang="en-US" altLang="en-US" sz="28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TLD and Authoritative DNS Servers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853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Top-level domain (TLD) servers</a:t>
            </a:r>
          </a:p>
          <a:p>
            <a:pPr lvl="1"/>
            <a:r>
              <a:rPr lang="en-US" altLang="en-US" dirty="0" smtClean="0"/>
              <a:t>Generic domains (e.g., com, org, 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Country domains (e.g., </a:t>
            </a:r>
            <a:r>
              <a:rPr lang="en-US" altLang="en-US" dirty="0" err="1" smtClean="0"/>
              <a:t>uk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fr</a:t>
            </a:r>
            <a:r>
              <a:rPr lang="en-US" altLang="en-US" dirty="0" smtClean="0"/>
              <a:t>, ca, </a:t>
            </a:r>
            <a:r>
              <a:rPr lang="en-US" altLang="en-US" dirty="0" err="1" smtClean="0"/>
              <a:t>jp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Managed professionally (e.g., </a:t>
            </a:r>
            <a:r>
              <a:rPr lang="en-US" altLang="en-US" dirty="0" err="1" smtClean="0"/>
              <a:t>Educause</a:t>
            </a:r>
            <a:r>
              <a:rPr lang="en-US" altLang="en-US" dirty="0" smtClean="0"/>
              <a:t> for “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”)</a:t>
            </a:r>
          </a:p>
          <a:p>
            <a:r>
              <a:rPr lang="en-US" altLang="en-US" dirty="0" smtClean="0"/>
              <a:t>Authoritative DNS servers</a:t>
            </a:r>
          </a:p>
          <a:p>
            <a:pPr lvl="1"/>
            <a:r>
              <a:rPr lang="en-US" altLang="en-US" dirty="0" smtClean="0"/>
              <a:t>Provide public records for hosts at an organization</a:t>
            </a:r>
          </a:p>
          <a:p>
            <a:pPr lvl="1"/>
            <a:r>
              <a:rPr lang="en-US" altLang="en-US" dirty="0" smtClean="0"/>
              <a:t>For the organization’s servers (e.g., Web and mail)</a:t>
            </a:r>
          </a:p>
          <a:p>
            <a:pPr lvl="1"/>
            <a:r>
              <a:rPr lang="en-US" altLang="en-US" dirty="0" smtClean="0"/>
              <a:t>Can be maintained locally or by a service provider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1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addresses correspond to the interface (point of attachment) or to the host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do we have all three identifiers?  Do we need all </a:t>
            </a:r>
            <a:r>
              <a:rPr lang="en-US" dirty="0" smtClean="0"/>
              <a:t>three?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should be done to prevent spoofing of addresses?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Interface to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9237"/>
            <a:ext cx="7886700" cy="4881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Best-effort packet delivery is a clumsy abstraction</a:t>
            </a:r>
          </a:p>
          <a:p>
            <a:pPr lvl="1"/>
            <a:r>
              <a:rPr lang="en-US" dirty="0"/>
              <a:t>Applications typically want higher-level abstractions</a:t>
            </a:r>
          </a:p>
          <a:p>
            <a:pPr lvl="1"/>
            <a:r>
              <a:rPr lang="en-US" dirty="0"/>
              <a:t>Messages, uncorrupted data, reliable in-order delivery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 communicate using “sockets”</a:t>
            </a:r>
          </a:p>
          <a:p>
            <a:pPr lvl="1"/>
            <a:r>
              <a:rPr lang="en-US" dirty="0"/>
              <a:t>Stream socket: reliable stream of bytes (like a file)</a:t>
            </a:r>
          </a:p>
          <a:p>
            <a:pPr lvl="1"/>
            <a:r>
              <a:rPr lang="en-US" dirty="0"/>
              <a:t>Message socket: unreliable message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69938" y="2751137"/>
            <a:ext cx="7680325" cy="2201863"/>
            <a:chOff x="769938" y="2819400"/>
            <a:chExt cx="7680325" cy="2201863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769938" y="2819400"/>
              <a:ext cx="2419350" cy="768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030913" y="2819400"/>
              <a:ext cx="2419350" cy="768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4113" y="3625850"/>
              <a:ext cx="1660525" cy="588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socket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376988" y="3625850"/>
              <a:ext cx="1660525" cy="588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 charset="0"/>
                </a:rPr>
                <a:t>socket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962025" y="3011488"/>
              <a:ext cx="2012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User process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6261100" y="2998788"/>
              <a:ext cx="2012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User process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1211263" y="4229100"/>
              <a:ext cx="1555750" cy="7016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Operating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System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6453188" y="4241800"/>
              <a:ext cx="1555750" cy="7016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Operating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System</a:t>
              </a:r>
            </a:p>
          </p:txBody>
        </p:sp>
        <p:sp>
          <p:nvSpPr>
            <p:cNvPr id="23" name="Cloud"/>
            <p:cNvSpPr>
              <a:spLocks noChangeAspect="1" noEditPoints="1" noChangeArrowheads="1"/>
            </p:cNvSpPr>
            <p:nvPr/>
          </p:nvSpPr>
          <p:spPr bwMode="auto">
            <a:xfrm>
              <a:off x="3227388" y="4241800"/>
              <a:ext cx="2689225" cy="779463"/>
            </a:xfrm>
            <a:custGeom>
              <a:avLst/>
              <a:gdLst>
                <a:gd name="T0" fmla="*/ 129305533 w 21600"/>
                <a:gd name="T1" fmla="*/ 507515793 h 21600"/>
                <a:gd name="T2" fmla="*/ 2147483646 w 21600"/>
                <a:gd name="T3" fmla="*/ 1013949468 h 21600"/>
                <a:gd name="T4" fmla="*/ 2147483646 w 21600"/>
                <a:gd name="T5" fmla="*/ 507515793 h 21600"/>
                <a:gd name="T6" fmla="*/ 2147483646 w 21600"/>
                <a:gd name="T7" fmla="*/ 5803592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767013" y="4624388"/>
              <a:ext cx="3648075" cy="396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Basic Transport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charset="-128"/>
              </a:rPr>
              <a:t>Demultiplexing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b="0" dirty="0">
                <a:ea typeface="ＭＳ Ｐゴシック" charset="-128"/>
              </a:rPr>
              <a:t>port numbers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Error </a:t>
            </a:r>
            <a:r>
              <a:rPr lang="en-US" altLang="en-US" dirty="0">
                <a:ea typeface="ＭＳ Ｐゴシック" charset="-128"/>
              </a:rPr>
              <a:t>detection: </a:t>
            </a:r>
            <a:r>
              <a:rPr lang="en-US" altLang="en-US" b="0" dirty="0">
                <a:ea typeface="ＭＳ Ｐゴシック" charset="-128"/>
              </a:rPr>
              <a:t>checksums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713" y="2982913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67313" y="2506663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77025" y="262572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Web server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(</a:t>
            </a:r>
            <a:r>
              <a:rPr lang="en-US" altLang="en-US" sz="1600">
                <a:latin typeface="Helvetica" charset="0"/>
              </a:rPr>
              <a:t>port 80</a:t>
            </a: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1838" y="259080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Helvetica" charset="0"/>
              </a:rPr>
              <a:t>Client host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5913" y="2133600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Helvetica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890713" y="3497263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91313" y="35734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Echo server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(port 7)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27250" y="2446338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Service request for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:</a:t>
            </a:r>
            <a:r>
              <a:rPr lang="en-US" altLang="en-US" sz="2000">
                <a:latin typeface="Helvetica" charset="0"/>
              </a:rPr>
              <a:t>80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(i.e., the Web server)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310313" y="3192463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319713" y="3268663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OS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22338" y="3308350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98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98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114550" y="53101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IP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19538" y="5310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payload</a:t>
            </a: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 rot="16200000">
            <a:off x="4572794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525838" y="6373813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13350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Main Transport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User Datagram Protocol (UDP)</a:t>
            </a:r>
          </a:p>
          <a:p>
            <a:pPr lvl="1"/>
            <a:r>
              <a:rPr lang="en-US" altLang="en-US" dirty="0"/>
              <a:t>Just provides </a:t>
            </a:r>
            <a:r>
              <a:rPr lang="en-US" altLang="en-US" dirty="0" err="1"/>
              <a:t>demultiplexing</a:t>
            </a:r>
            <a:r>
              <a:rPr lang="en-US" altLang="en-US" dirty="0"/>
              <a:t> and error detection</a:t>
            </a:r>
          </a:p>
          <a:p>
            <a:pPr lvl="1"/>
            <a:r>
              <a:rPr lang="en-US" altLang="en-US" dirty="0"/>
              <a:t>Header fields: port numbers, checksum, and length</a:t>
            </a:r>
          </a:p>
          <a:p>
            <a:pPr lvl="1"/>
            <a:r>
              <a:rPr lang="en-US" altLang="en-US" dirty="0"/>
              <a:t>Low overhead, good for query/response and multimedia</a:t>
            </a:r>
          </a:p>
          <a:p>
            <a:r>
              <a:rPr lang="en-US" altLang="en-US" dirty="0">
                <a:ea typeface="ＭＳ Ｐゴシック" charset="-128"/>
              </a:rPr>
              <a:t>Transmission Control Protocol (TCP)</a:t>
            </a:r>
          </a:p>
          <a:p>
            <a:pPr lvl="1"/>
            <a:r>
              <a:rPr lang="en-US" altLang="en-US" dirty="0"/>
              <a:t>Adds support for a </a:t>
            </a:r>
            <a:r>
              <a:rPr lang="ja-JP" altLang="en-US" dirty="0"/>
              <a:t>“</a:t>
            </a:r>
            <a:r>
              <a:rPr lang="en-US" altLang="ja-JP" dirty="0"/>
              <a:t>stream of bytes</a:t>
            </a:r>
            <a:r>
              <a:rPr lang="ja-JP" altLang="en-US" dirty="0"/>
              <a:t>”</a:t>
            </a:r>
            <a:r>
              <a:rPr lang="en-US" altLang="ja-JP" dirty="0"/>
              <a:t> abstraction</a:t>
            </a:r>
          </a:p>
          <a:p>
            <a:pPr lvl="1"/>
            <a:r>
              <a:rPr lang="en-US" altLang="en-US" dirty="0"/>
              <a:t>Retransmitting lost or corrupted data</a:t>
            </a:r>
          </a:p>
          <a:p>
            <a:pPr lvl="1"/>
            <a:r>
              <a:rPr lang="en-US" altLang="en-US" dirty="0"/>
              <a:t>Putting out-of-order data back in order</a:t>
            </a:r>
          </a:p>
          <a:p>
            <a:pPr lvl="1"/>
            <a:r>
              <a:rPr lang="en-US" altLang="en-US" dirty="0"/>
              <a:t>Preventing overflow of the receiver buffer</a:t>
            </a:r>
          </a:p>
          <a:p>
            <a:pPr lvl="1"/>
            <a:r>
              <a:rPr lang="en-US" altLang="en-US" dirty="0"/>
              <a:t>Adapting the sending rate to alleviate congestion</a:t>
            </a:r>
          </a:p>
          <a:p>
            <a:pPr lvl="1"/>
            <a:r>
              <a:rPr lang="en-US" altLang="en-US" dirty="0"/>
              <a:t>Higher overhead, good for most </a:t>
            </a:r>
            <a:r>
              <a:rPr lang="en-US" altLang="en-US" dirty="0" err="1"/>
              <a:t>stateful</a:t>
            </a:r>
            <a:r>
              <a:rPr lang="en-US" altLang="en-US" dirty="0"/>
              <a:t>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Is a socket between two IP addresses the right abstraction?</a:t>
            </a:r>
          </a:p>
          <a:p>
            <a:pPr lvl="1"/>
            <a:r>
              <a:rPr lang="en-US" altLang="en-US" dirty="0"/>
              <a:t>Mobile hosts?</a:t>
            </a:r>
          </a:p>
          <a:p>
            <a:pPr lvl="1"/>
            <a:r>
              <a:rPr lang="en-US" altLang="en-US" dirty="0"/>
              <a:t>Replicated services?</a:t>
            </a:r>
          </a:p>
          <a:p>
            <a:r>
              <a:rPr lang="en-US" altLang="en-US" dirty="0">
                <a:ea typeface="ＭＳ Ｐゴシック" charset="-128"/>
              </a:rPr>
              <a:t>What does the network know about the traffic?</a:t>
            </a:r>
          </a:p>
          <a:p>
            <a:pPr lvl="1"/>
            <a:r>
              <a:rPr lang="en-US" altLang="en-US" dirty="0"/>
              <a:t>Inferring the application from the port numbers?</a:t>
            </a:r>
          </a:p>
          <a:p>
            <a:r>
              <a:rPr lang="en-US" altLang="en-US" dirty="0">
                <a:ea typeface="ＭＳ Ｐゴシック" charset="-128"/>
              </a:rPr>
              <a:t>Is end-to-end error detection and correction the right model?</a:t>
            </a:r>
          </a:p>
          <a:p>
            <a:pPr lvl="1"/>
            <a:r>
              <a:rPr lang="en-US" altLang="en-US" dirty="0"/>
              <a:t>High loss environments?</a:t>
            </a:r>
          </a:p>
          <a:p>
            <a:pPr lvl="1"/>
            <a:r>
              <a:rPr lang="en-US" altLang="en-US" dirty="0"/>
              <a:t>Expense of retransmitting over the entire </a:t>
            </a:r>
            <a:r>
              <a:rPr lang="en-US" altLang="en-US" dirty="0" smtClean="0"/>
              <a:t>path</a:t>
            </a:r>
            <a:r>
              <a:rPr lang="en-US" alt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3067920" y="4876800"/>
            <a:ext cx="3055068" cy="18446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Host-Network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Best-effort </a:t>
            </a:r>
            <a:r>
              <a:rPr lang="en-US" dirty="0"/>
              <a:t>packet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two (or more) end-point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pic>
        <p:nvPicPr>
          <p:cNvPr id="22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302250"/>
            <a:ext cx="173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1714500" y="5959475"/>
            <a:ext cx="1344613" cy="15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6122988" y="5811838"/>
            <a:ext cx="1095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772400" y="48006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pic>
        <p:nvPicPr>
          <p:cNvPr id="28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4763"/>
            <a:ext cx="19288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65061" y="5527675"/>
            <a:ext cx="1401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network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089150" y="5421313"/>
            <a:ext cx="327025" cy="457200"/>
            <a:chOff x="4505" y="1615"/>
            <a:chExt cx="206" cy="288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584450" y="5426075"/>
            <a:ext cx="327025" cy="457200"/>
            <a:chOff x="4505" y="1615"/>
            <a:chExt cx="206" cy="288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438900" y="5280025"/>
            <a:ext cx="327025" cy="457200"/>
            <a:chOff x="4505" y="1615"/>
            <a:chExt cx="206" cy="288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4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Distributed Resource Sharing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Allocation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Best-effort network easily becomes overloaded</a:t>
            </a:r>
          </a:p>
          <a:p>
            <a:pPr lvl="1"/>
            <a:r>
              <a:rPr lang="en-US" altLang="en-US" dirty="0"/>
              <a:t>No mechanism to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excess calls</a:t>
            </a:r>
          </a:p>
          <a:p>
            <a:pPr lvl="1"/>
            <a:r>
              <a:rPr lang="en-US" altLang="en-US" dirty="0"/>
              <a:t>Instead excess packets are simply dropped</a:t>
            </a:r>
          </a:p>
          <a:p>
            <a:r>
              <a:rPr lang="en-US" altLang="en-US" dirty="0">
                <a:ea typeface="ＭＳ Ｐゴシック" charset="-128"/>
              </a:rPr>
              <a:t>Examples</a:t>
            </a:r>
          </a:p>
          <a:p>
            <a:pPr lvl="1"/>
            <a:r>
              <a:rPr lang="en-US" altLang="en-US" dirty="0"/>
              <a:t>Shared Ethernet medium: frame collisions</a:t>
            </a:r>
          </a:p>
          <a:p>
            <a:pPr lvl="1"/>
            <a:r>
              <a:rPr lang="en-US" altLang="en-US" dirty="0"/>
              <a:t>Ethernet switches and IP routers: full packet buffers </a:t>
            </a:r>
          </a:p>
          <a:p>
            <a:r>
              <a:rPr lang="en-US" altLang="en-US" dirty="0">
                <a:ea typeface="ＭＳ Ｐゴシック" charset="-128"/>
              </a:rPr>
              <a:t>Quickly leads to congestion collapse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1620838" y="4657725"/>
            <a:ext cx="0" cy="1697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1633538" y="6357938"/>
            <a:ext cx="2359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420938" y="6350000"/>
            <a:ext cx="749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charset="0"/>
              </a:rPr>
              <a:t>Load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33388" y="52101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charset="0"/>
              </a:rPr>
              <a:t>Goodput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633538" y="5200650"/>
            <a:ext cx="963612" cy="1157288"/>
          </a:xfrm>
          <a:prstGeom prst="line">
            <a:avLst/>
          </a:prstGeom>
          <a:noFill/>
          <a:ln w="508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 rot="16200000" flipH="1">
            <a:off x="2582069" y="5236369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530600" y="5111750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600" b="1" smtClean="0">
                <a:solidFill>
                  <a:srgbClr val="000000"/>
                </a:solidFill>
                <a:latin typeface="Helvetica" charset="0"/>
              </a:rPr>
              <a:t>“</a:t>
            </a:r>
            <a:r>
              <a:rPr lang="en-US" altLang="ja-JP" sz="1600" b="1" smtClean="0">
                <a:solidFill>
                  <a:srgbClr val="000000"/>
                </a:solidFill>
                <a:latin typeface="Helvetica" charset="0"/>
              </a:rPr>
              <a:t>congestion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Helvetica" charset="0"/>
              </a:rPr>
              <a:t>collapse</a:t>
            </a:r>
            <a:r>
              <a:rPr lang="ja-JP" altLang="en-US" sz="1600" b="1" smtClean="0">
                <a:solidFill>
                  <a:srgbClr val="000000"/>
                </a:solidFill>
                <a:latin typeface="Helvetica" charset="0"/>
              </a:rPr>
              <a:t>”</a:t>
            </a:r>
            <a:endParaRPr lang="en-US" altLang="en-US" sz="1600" b="1" smtClean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094287" y="5018534"/>
            <a:ext cx="3330575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Times New Roman" charset="0"/>
              </a:rPr>
              <a:t>Increase in load that results in a </a:t>
            </a:r>
            <a:r>
              <a:rPr lang="en-US" altLang="en-US" sz="2400" b="1" i="1" smtClean="0">
                <a:solidFill>
                  <a:srgbClr val="FF0000"/>
                </a:solidFill>
                <a:latin typeface="Times New Roman" charset="0"/>
              </a:rPr>
              <a:t>decrease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91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 Hosts Adjusting to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End hosts adapt their sending rates</a:t>
            </a:r>
          </a:p>
          <a:p>
            <a:pPr lvl="1"/>
            <a:r>
              <a:rPr lang="en-US" altLang="en-US" dirty="0"/>
              <a:t>In response to network conditions</a:t>
            </a:r>
          </a:p>
          <a:p>
            <a:r>
              <a:rPr lang="en-US" altLang="en-US" dirty="0">
                <a:ea typeface="ＭＳ Ｐゴシック" charset="-128"/>
              </a:rPr>
              <a:t>Learning that the network is congested</a:t>
            </a:r>
          </a:p>
          <a:p>
            <a:pPr lvl="1"/>
            <a:r>
              <a:rPr lang="en-US" altLang="en-US" dirty="0"/>
              <a:t>Shared Ethernet: carrier sense multiple access </a:t>
            </a:r>
          </a:p>
          <a:p>
            <a:pPr lvl="2"/>
            <a:r>
              <a:rPr lang="en-US" altLang="en-US" dirty="0"/>
              <a:t>Seeing your own frame collide with others</a:t>
            </a:r>
          </a:p>
          <a:p>
            <a:pPr lvl="1"/>
            <a:r>
              <a:rPr lang="en-US" altLang="en-US" dirty="0"/>
              <a:t>IP network: observing your end-to-end performance</a:t>
            </a:r>
          </a:p>
          <a:p>
            <a:pPr lvl="2"/>
            <a:r>
              <a:rPr lang="en-US" altLang="en-US" dirty="0"/>
              <a:t>Packet delay or loss over the end-to-end path</a:t>
            </a:r>
          </a:p>
          <a:p>
            <a:r>
              <a:rPr lang="en-US" altLang="en-US" dirty="0">
                <a:ea typeface="ＭＳ Ｐゴシック" charset="-128"/>
              </a:rPr>
              <a:t>Adapting to congestion</a:t>
            </a:r>
          </a:p>
          <a:p>
            <a:pPr lvl="1"/>
            <a:r>
              <a:rPr lang="en-US" altLang="en-US" dirty="0"/>
              <a:t>Slowing down the sending rate, for the greater good</a:t>
            </a:r>
          </a:p>
          <a:p>
            <a:pPr lvl="1"/>
            <a:r>
              <a:rPr lang="en-US" altLang="en-US" dirty="0"/>
              <a:t>But, host </a:t>
            </a: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/>
              <a:t>know how bad things might </a:t>
            </a:r>
            <a:r>
              <a:rPr lang="en-US" altLang="ja-JP" dirty="0" smtClean="0"/>
              <a:t>be</a:t>
            </a:r>
            <a:r>
              <a:rPr lang="is-IS" altLang="ja-JP" dirty="0" smtClean="0"/>
              <a:t>…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Ethernet Back-off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33837"/>
            <a:ext cx="7886700" cy="2443163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Carrier sense: wait for link to be idle</a:t>
            </a:r>
          </a:p>
          <a:p>
            <a:pPr lvl="1"/>
            <a:r>
              <a:rPr lang="en-US" altLang="en-US" dirty="0"/>
              <a:t>If idle, start sending; if not, wait until idle</a:t>
            </a:r>
          </a:p>
          <a:p>
            <a:r>
              <a:rPr lang="en-US" altLang="en-US" dirty="0">
                <a:ea typeface="ＭＳ Ｐゴシック" charset="-128"/>
              </a:rPr>
              <a:t>Collision detection: listen while transmitting</a:t>
            </a:r>
          </a:p>
          <a:p>
            <a:pPr lvl="1"/>
            <a:r>
              <a:rPr lang="en-US" altLang="en-US" dirty="0"/>
              <a:t>If collision: abort transmission, and send jam signal</a:t>
            </a:r>
          </a:p>
          <a:p>
            <a:r>
              <a:rPr lang="en-US" altLang="en-US" dirty="0">
                <a:ea typeface="ＭＳ Ｐゴシック" charset="-128"/>
              </a:rPr>
              <a:t>Exponential back-off: wait before retransmitting</a:t>
            </a:r>
          </a:p>
          <a:p>
            <a:pPr lvl="1"/>
            <a:r>
              <a:rPr lang="en-US" altLang="en-US" dirty="0"/>
              <a:t>Wait random time, exponentially larger on each retry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57313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8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Transmission Control Protocol (TCP)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r>
              <a:rPr lang="en-US" altLang="en-US"/>
              <a:t>Stream-of-bytes service</a:t>
            </a:r>
          </a:p>
          <a:p>
            <a:pPr lvl="1"/>
            <a:r>
              <a:rPr lang="en-US" altLang="en-US"/>
              <a:t>Sends and receives a stream of bytes</a:t>
            </a:r>
          </a:p>
          <a:p>
            <a:r>
              <a:rPr lang="en-US" altLang="en-US"/>
              <a:t>Reliable, in-order delivery</a:t>
            </a:r>
          </a:p>
          <a:p>
            <a:pPr lvl="1"/>
            <a:r>
              <a:rPr lang="en-US" altLang="en-US"/>
              <a:t>Corruption: checksums</a:t>
            </a:r>
          </a:p>
          <a:p>
            <a:pPr lvl="1"/>
            <a:r>
              <a:rPr lang="en-US" altLang="en-US"/>
              <a:t>Detect loss/reordering: sequence numbers</a:t>
            </a:r>
          </a:p>
          <a:p>
            <a:pPr lvl="1"/>
            <a:r>
              <a:rPr lang="en-US" altLang="en-US"/>
              <a:t>Reliable delivery: acknowledgments and retransmissions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3886200" cy="4351338"/>
          </a:xfrm>
        </p:spPr>
        <p:txBody>
          <a:bodyPr/>
          <a:lstStyle/>
          <a:p>
            <a:r>
              <a:rPr lang="en-US" altLang="en-US" dirty="0"/>
              <a:t>Connection oriented</a:t>
            </a:r>
          </a:p>
          <a:p>
            <a:pPr lvl="1"/>
            <a:r>
              <a:rPr lang="en-US" altLang="en-US" dirty="0"/>
              <a:t>Explicit set-up and tear-down of TCP connection</a:t>
            </a:r>
          </a:p>
          <a:p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Prevent overflow of the receiver</a:t>
            </a:r>
            <a:r>
              <a:rPr lang="ja-JP" altLang="en-US" dirty="0"/>
              <a:t>’</a:t>
            </a:r>
            <a:r>
              <a:rPr lang="en-US" altLang="ja-JP" dirty="0"/>
              <a:t>s buffer space</a:t>
            </a:r>
          </a:p>
          <a:p>
            <a:r>
              <a:rPr lang="en-US" altLang="en-US" dirty="0"/>
              <a:t>Congestion control</a:t>
            </a:r>
          </a:p>
          <a:p>
            <a:pPr lvl="1"/>
            <a:r>
              <a:rPr lang="en-US" altLang="en-US" dirty="0"/>
              <a:t>Adapt to network congestion for the greater good</a:t>
            </a:r>
          </a:p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9F6C8C5-8CF1-654E-870C-4AACA4F6F43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53181FA-C02B-BB4C-94CE-7B870434B4E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Breaking a Stream of Bytes </a:t>
            </a:r>
            <a:br>
              <a:rPr lang="en-US" altLang="en-US"/>
            </a:br>
            <a:r>
              <a:rPr lang="en-US" altLang="en-US"/>
              <a:t>into TCP Segments </a:t>
            </a:r>
          </a:p>
        </p:txBody>
      </p:sp>
      <p:sp>
        <p:nvSpPr>
          <p:cNvPr id="9441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F9E8ED26-EAFD-644F-B646-A3AA0EA07F6A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</a:t>
            </a:r>
            <a:r>
              <a:rPr lang="en-US" altLang="en-US" dirty="0" smtClean="0"/>
              <a:t>“</a:t>
            </a:r>
            <a:r>
              <a:rPr lang="en-US" altLang="ja-JP" dirty="0" smtClean="0"/>
              <a:t>Stream </a:t>
            </a:r>
            <a:r>
              <a:rPr lang="en-US" altLang="ja-JP" dirty="0"/>
              <a:t>of </a:t>
            </a:r>
            <a:r>
              <a:rPr lang="en-US" altLang="ja-JP" dirty="0" smtClean="0"/>
              <a:t>Bytes” </a:t>
            </a:r>
            <a:r>
              <a:rPr lang="en-US" altLang="ja-JP" dirty="0"/>
              <a:t>Service</a:t>
            </a:r>
            <a:endParaRPr lang="en-US" altLang="en-US" dirty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35940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5878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5879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5880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5881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5936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3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5917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5918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5919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5920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35923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35924" name="Text Box 92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5925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Text Box 94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5927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04395D43-FA3A-F447-A025-2F4656A5040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0" name="Rectangle 1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…Emulated Using TCP </a:t>
            </a:r>
            <a:r>
              <a:rPr lang="en-US" altLang="en-US" sz="4000" dirty="0" smtClean="0"/>
              <a:t>“</a:t>
            </a:r>
            <a:r>
              <a:rPr lang="en-US" altLang="ja-JP" sz="4000" dirty="0" smtClean="0"/>
              <a:t>Segments”</a:t>
            </a:r>
            <a:endParaRPr lang="en-US" altLang="en-US" sz="4000" dirty="0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37998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0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1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2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7927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7928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7929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30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7994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1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0</a:t>
            </a:r>
          </a:p>
        </p:txBody>
      </p:sp>
      <p:sp>
        <p:nvSpPr>
          <p:cNvPr id="37965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1</a:t>
            </a:r>
          </a:p>
        </p:txBody>
      </p:sp>
      <p:sp>
        <p:nvSpPr>
          <p:cNvPr id="37966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2</a:t>
            </a:r>
          </a:p>
        </p:txBody>
      </p:sp>
      <p:sp>
        <p:nvSpPr>
          <p:cNvPr id="37967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3</a:t>
            </a:r>
          </a:p>
        </p:txBody>
      </p:sp>
      <p:sp>
        <p:nvSpPr>
          <p:cNvPr id="37968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37971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37972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73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37974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76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37991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37992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80</a:t>
            </a:r>
          </a:p>
        </p:txBody>
      </p:sp>
      <p:sp>
        <p:nvSpPr>
          <p:cNvPr id="924785" name="AutoShape 113"/>
          <p:cNvSpPr>
            <a:spLocks noChangeArrowheads="1"/>
          </p:cNvSpPr>
          <p:nvPr/>
        </p:nvSpPr>
        <p:spPr bwMode="auto">
          <a:xfrm>
            <a:off x="3727450" y="2890838"/>
            <a:ext cx="4992688" cy="1293812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Segment sent when:</a:t>
            </a:r>
          </a:p>
          <a:p>
            <a:pPr algn="l">
              <a:buFontTx/>
              <a:buAutoNum type="arabicPeriod"/>
            </a:pPr>
            <a:r>
              <a:rPr lang="en-US" altLang="en-US" b="0">
                <a:latin typeface="Comic Sans MS" charset="0"/>
              </a:rPr>
              <a:t>Segment full (Max Segment Size),</a:t>
            </a:r>
          </a:p>
          <a:p>
            <a:pPr algn="l">
              <a:buFontTx/>
              <a:buAutoNum type="arabicPeriod"/>
            </a:pPr>
            <a:r>
              <a:rPr lang="en-US" altLang="en-US" b="0">
                <a:latin typeface="Comic Sans MS" charset="0"/>
              </a:rPr>
              <a:t>Not full, but times out, or</a:t>
            </a:r>
          </a:p>
          <a:p>
            <a:pPr algn="l">
              <a:buFontTx/>
              <a:buAutoNum type="arabicPeriod"/>
            </a:pPr>
            <a:r>
              <a:rPr lang="ja-JP" altLang="en-US" b="0">
                <a:latin typeface="Comic Sans MS" charset="0"/>
              </a:rPr>
              <a:t>“</a:t>
            </a:r>
            <a:r>
              <a:rPr lang="en-US" altLang="ja-JP" b="0">
                <a:latin typeface="Comic Sans MS" charset="0"/>
              </a:rPr>
              <a:t>Pushed</a:t>
            </a:r>
            <a:r>
              <a:rPr lang="ja-JP" altLang="en-US" b="0">
                <a:latin typeface="Comic Sans MS" charset="0"/>
              </a:rPr>
              <a:t>”</a:t>
            </a:r>
            <a:r>
              <a:rPr lang="en-US" altLang="ja-JP" b="0">
                <a:latin typeface="Comic Sans MS" charset="0"/>
              </a:rPr>
              <a:t> by application.</a:t>
            </a:r>
            <a:endParaRPr lang="en-US" altLang="en-US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B161E744-0B05-0945-B574-7DD69FC9999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Segment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800600"/>
          </a:xfrm>
        </p:spPr>
        <p:txBody>
          <a:bodyPr/>
          <a:lstStyle/>
          <a:p>
            <a:r>
              <a:rPr lang="en-US" altLang="en-US"/>
              <a:t>IP packet</a:t>
            </a:r>
          </a:p>
          <a:p>
            <a:pPr lvl="1"/>
            <a:r>
              <a:rPr lang="en-US" altLang="en-US" dirty="0"/>
              <a:t>No bigger than Maximum Transmission Unit (MTU)</a:t>
            </a:r>
          </a:p>
          <a:p>
            <a:pPr lvl="1"/>
            <a:r>
              <a:rPr lang="en-US" altLang="en-US" dirty="0"/>
              <a:t>E.g., up to 1500 bytes on an Ethernet link</a:t>
            </a:r>
          </a:p>
          <a:p>
            <a:r>
              <a:rPr lang="en-US" altLang="en-US" dirty="0"/>
              <a:t>TCP packet</a:t>
            </a:r>
          </a:p>
          <a:p>
            <a:pPr lvl="1"/>
            <a:r>
              <a:rPr lang="en-US" altLang="en-US" dirty="0"/>
              <a:t>IP packet with a TCP header and data inside</a:t>
            </a:r>
          </a:p>
          <a:p>
            <a:pPr lvl="1"/>
            <a:r>
              <a:rPr lang="en-US" altLang="en-US" dirty="0"/>
              <a:t>TCP header is typically 20 bytes long</a:t>
            </a:r>
          </a:p>
          <a:p>
            <a:r>
              <a:rPr lang="en-US" altLang="en-US" dirty="0"/>
              <a:t>TCP segment</a:t>
            </a:r>
          </a:p>
          <a:p>
            <a:pPr lvl="1"/>
            <a:r>
              <a:rPr lang="en-US" altLang="en-US" dirty="0"/>
              <a:t>No more than Maximum Segment Size (MSS) bytes</a:t>
            </a:r>
          </a:p>
          <a:p>
            <a:pPr lvl="1"/>
            <a:r>
              <a:rPr lang="en-US" altLang="en-US" dirty="0"/>
              <a:t>E.g., up to 1460 consecutive bytes from the stream</a:t>
            </a:r>
          </a:p>
        </p:txBody>
      </p:sp>
      <p:grpSp>
        <p:nvGrpSpPr>
          <p:cNvPr id="39940" name="Group 16"/>
          <p:cNvGrpSpPr>
            <a:grpSpLocks/>
          </p:cNvGrpSpPr>
          <p:nvPr/>
        </p:nvGrpSpPr>
        <p:grpSpPr bwMode="auto">
          <a:xfrm>
            <a:off x="2743200" y="1447800"/>
            <a:ext cx="6200775" cy="717550"/>
            <a:chOff x="1905000" y="1328738"/>
            <a:chExt cx="6200775" cy="717550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1905000" y="1360488"/>
              <a:ext cx="5029200" cy="6858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6019800" y="1360488"/>
              <a:ext cx="0" cy="685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6022975" y="1589088"/>
              <a:ext cx="835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charset="0"/>
                </a:rPr>
                <a:t>IP Hdr</a:t>
              </a:r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1905000" y="1512888"/>
              <a:ext cx="411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581400" y="1436688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3505200" y="1328738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charset="0"/>
                </a:rPr>
                <a:t>IP Data</a:t>
              </a:r>
            </a:p>
          </p:txBody>
        </p:sp>
        <p:grpSp>
          <p:nvGrpSpPr>
            <p:cNvPr id="39947" name="Group 10"/>
            <p:cNvGrpSpPr>
              <a:grpSpLocks/>
            </p:cNvGrpSpPr>
            <p:nvPr/>
          </p:nvGrpSpPr>
          <p:grpSpPr bwMode="auto">
            <a:xfrm>
              <a:off x="1981200" y="1589088"/>
              <a:ext cx="3962400" cy="381000"/>
              <a:chOff x="1200" y="1296"/>
              <a:chExt cx="3168" cy="336"/>
            </a:xfrm>
          </p:grpSpPr>
          <p:sp>
            <p:nvSpPr>
              <p:cNvPr id="39951" name="Rectangle 11"/>
              <p:cNvSpPr>
                <a:spLocks noChangeArrowheads="1"/>
              </p:cNvSpPr>
              <p:nvPr/>
            </p:nvSpPr>
            <p:spPr bwMode="auto">
              <a:xfrm>
                <a:off x="1200" y="1296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2" name="Line 12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8" name="Text Box 13"/>
            <p:cNvSpPr txBox="1">
              <a:spLocks noChangeArrowheads="1"/>
            </p:cNvSpPr>
            <p:nvPr/>
          </p:nvSpPr>
          <p:spPr bwMode="auto">
            <a:xfrm>
              <a:off x="5181600" y="1638300"/>
              <a:ext cx="7842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charset="0"/>
                </a:rPr>
                <a:t>TCP Hdr</a:t>
              </a:r>
            </a:p>
          </p:txBody>
        </p:sp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3055938" y="1638300"/>
              <a:ext cx="1592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charset="0"/>
                </a:rPr>
                <a:t>TCP Data (segment)</a:t>
              </a:r>
            </a:p>
          </p:txBody>
        </p:sp>
        <p:sp>
          <p:nvSpPr>
            <p:cNvPr id="39950" name="AutoShape 15"/>
            <p:cNvSpPr>
              <a:spLocks noChangeArrowheads="1"/>
            </p:cNvSpPr>
            <p:nvPr/>
          </p:nvSpPr>
          <p:spPr bwMode="auto">
            <a:xfrm>
              <a:off x="7107238" y="1585913"/>
              <a:ext cx="998537" cy="230187"/>
            </a:xfrm>
            <a:prstGeom prst="rightArrow">
              <a:avLst>
                <a:gd name="adj1" fmla="val 50000"/>
                <a:gd name="adj2" fmla="val 10844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6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F79769A-3363-304A-A99A-E9E6291A1DC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Number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42086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8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9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22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42082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4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5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4205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4205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5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6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6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ISN (initial sequence number)</a:t>
            </a:r>
          </a:p>
        </p:txBody>
      </p:sp>
      <p:sp>
        <p:nvSpPr>
          <p:cNvPr id="42077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Sequence number = 1</a:t>
            </a:r>
            <a:r>
              <a:rPr lang="en-US" altLang="en-US" sz="1800" b="0" baseline="30000">
                <a:latin typeface="Comic Sans MS" charset="0"/>
              </a:rPr>
              <a:t>st</a:t>
            </a:r>
            <a:r>
              <a:rPr lang="en-US" altLang="en-US" sz="1800" b="0">
                <a:latin typeface="Comic Sans MS" charset="0"/>
              </a:rPr>
              <a:t> byte</a:t>
            </a:r>
          </a:p>
        </p:txBody>
      </p:sp>
      <p:sp>
        <p:nvSpPr>
          <p:cNvPr id="42079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80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81" name="Text Box 111"/>
          <p:cNvSpPr txBox="1">
            <a:spLocks noChangeArrowheads="1"/>
          </p:cNvSpPr>
          <p:nvPr/>
        </p:nvSpPr>
        <p:spPr bwMode="auto">
          <a:xfrm rot="5390887">
            <a:off x="2380456" y="2575719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>
                <a:latin typeface="Times New Roman" charset="0"/>
              </a:rPr>
              <a:t>Byte 81</a:t>
            </a:r>
          </a:p>
        </p:txBody>
      </p:sp>
    </p:spTree>
    <p:extLst>
      <p:ext uri="{BB962C8B-B14F-4D97-AF65-F5344CB8AC3E}">
        <p14:creationId xmlns:p14="http://schemas.microsoft.com/office/powerpoint/2010/main" val="380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End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discovery and </a:t>
            </a:r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join the network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get an address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Interface </a:t>
            </a:r>
            <a:r>
              <a:rPr lang="en-US" dirty="0"/>
              <a:t>to networked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interface to higher-level applications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does the host realize that abstraction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Distributed </a:t>
            </a:r>
            <a:r>
              <a:rPr lang="en-US" dirty="0"/>
              <a:t>resource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roles does the host play in network resource allocation decisions?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Reliable Delivery on a </a:t>
            </a:r>
            <a:r>
              <a:rPr lang="en-US" altLang="en-US" dirty="0" err="1"/>
              <a:t>Lossy</a:t>
            </a:r>
            <a:r>
              <a:rPr lang="en-US" altLang="en-US" dirty="0"/>
              <a:t> Channel With Bit Errors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36524C-A6D3-6146-847C-9D1FA0D09C4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1143000"/>
          </a:xfrm>
        </p:spPr>
        <p:txBody>
          <a:bodyPr/>
          <a:lstStyle/>
          <a:p>
            <a:r>
              <a:rPr lang="en-US" altLang="en-US" dirty="0"/>
              <a:t>Challenges of Reliable Data Transfer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 a perfectly reliable channel</a:t>
            </a:r>
          </a:p>
          <a:p>
            <a:pPr lvl="1"/>
            <a:r>
              <a:rPr lang="en-US" altLang="en-US"/>
              <a:t>Easy: sender sends, and receiver receives</a:t>
            </a:r>
          </a:p>
          <a:p>
            <a:r>
              <a:rPr lang="en-US" altLang="en-US"/>
              <a:t>Over a channel with bit errors</a:t>
            </a:r>
          </a:p>
          <a:p>
            <a:pPr lvl="1"/>
            <a:r>
              <a:rPr lang="en-US" altLang="en-US"/>
              <a:t>Receiver detects errors and requests retransmission</a:t>
            </a:r>
          </a:p>
          <a:p>
            <a:r>
              <a:rPr lang="en-US" altLang="en-US"/>
              <a:t>Over a lossy channel with bit errors</a:t>
            </a:r>
          </a:p>
          <a:p>
            <a:pPr lvl="1"/>
            <a:r>
              <a:rPr lang="en-US" altLang="en-US"/>
              <a:t>Some data are missing, and others corrupted</a:t>
            </a:r>
          </a:p>
          <a:p>
            <a:pPr lvl="1"/>
            <a:r>
              <a:rPr lang="en-US" altLang="en-US"/>
              <a:t>Receiver cannot always detect loss</a:t>
            </a:r>
          </a:p>
          <a:p>
            <a:r>
              <a:rPr lang="en-US" altLang="en-US"/>
              <a:t>Over a channel that may reorder packets</a:t>
            </a:r>
          </a:p>
          <a:p>
            <a:pPr lvl="1"/>
            <a:r>
              <a:rPr lang="en-US" altLang="en-US"/>
              <a:t>Receiver cannot distinguish loss from out-of-order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7A19A80-B697-1D42-9326-2830886156A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0EA4EC01-9654-B243-B449-33C5782614C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Support for Reliable Delivery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b="1"/>
              <a:t>Detect bit errors:</a:t>
            </a:r>
            <a:r>
              <a:rPr lang="en-US" altLang="en-US"/>
              <a:t> checksum</a:t>
            </a:r>
          </a:p>
          <a:p>
            <a:pPr lvl="1">
              <a:buSzPct val="75000"/>
            </a:pPr>
            <a:r>
              <a:rPr lang="en-US" altLang="en-US"/>
              <a:t>Used to detect corrupted data at the receiver</a:t>
            </a:r>
          </a:p>
          <a:p>
            <a:pPr lvl="1">
              <a:buSzPct val="75000"/>
            </a:pPr>
            <a:r>
              <a:rPr lang="en-US" altLang="en-US"/>
              <a:t>…leading the receiver to drop the packet</a:t>
            </a:r>
          </a:p>
          <a:p>
            <a:pPr>
              <a:buSzPct val="75000"/>
            </a:pPr>
            <a:r>
              <a:rPr lang="en-US" altLang="en-US" b="1"/>
              <a:t>Detect missing data:</a:t>
            </a:r>
            <a:r>
              <a:rPr lang="en-US" altLang="en-US"/>
              <a:t> sequence number</a:t>
            </a:r>
          </a:p>
          <a:p>
            <a:pPr lvl="1">
              <a:buSzPct val="75000"/>
            </a:pPr>
            <a:r>
              <a:rPr lang="en-US" altLang="en-US"/>
              <a:t>Used to detect a gap in the stream of bytes</a:t>
            </a:r>
          </a:p>
          <a:p>
            <a:pPr lvl="1">
              <a:buSzPct val="75000"/>
            </a:pPr>
            <a:r>
              <a:rPr lang="en-US" altLang="en-US"/>
              <a:t>... and for putting the data back in order</a:t>
            </a:r>
          </a:p>
          <a:p>
            <a:pPr>
              <a:buSzPct val="75000"/>
            </a:pPr>
            <a:r>
              <a:rPr lang="en-US" altLang="en-US" b="1"/>
              <a:t>Recover from lost data:</a:t>
            </a:r>
            <a:r>
              <a:rPr lang="en-US" altLang="en-US"/>
              <a:t> retransmission</a:t>
            </a:r>
          </a:p>
          <a:p>
            <a:pPr lvl="1">
              <a:buSzPct val="75000"/>
            </a:pPr>
            <a:r>
              <a:rPr lang="en-US" altLang="en-US"/>
              <a:t>Sender retransmits lost or corrupted data</a:t>
            </a:r>
          </a:p>
          <a:p>
            <a:pPr lvl="1">
              <a:buSzPct val="75000"/>
            </a:pPr>
            <a:r>
              <a:rPr lang="en-US" altLang="en-US"/>
              <a:t>Two main ways to detect lost packets</a:t>
            </a:r>
          </a:p>
        </p:txBody>
      </p:sp>
    </p:spTree>
    <p:extLst>
      <p:ext uri="{BB962C8B-B14F-4D97-AF65-F5344CB8AC3E}">
        <p14:creationId xmlns:p14="http://schemas.microsoft.com/office/powerpoint/2010/main" val="14044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3EF46BC2-D416-114C-B09D-CE91405AF1C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Acknowledgments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56422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3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5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5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58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56418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0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9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9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0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0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4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5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6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8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9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0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1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2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A</a:t>
            </a:r>
          </a:p>
        </p:txBody>
      </p:sp>
      <p:sp>
        <p:nvSpPr>
          <p:cNvPr id="56393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latin typeface="Comic Sans MS" charset="0"/>
              </a:rPr>
              <a:t>Host B</a:t>
            </a:r>
          </a:p>
        </p:txBody>
      </p:sp>
      <p:sp>
        <p:nvSpPr>
          <p:cNvPr id="56394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95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96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7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8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9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0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1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2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3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4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5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6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7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8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0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56411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56412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charset="0"/>
              </a:rPr>
              <a:t>ISN (initial sequence number)</a:t>
            </a:r>
          </a:p>
        </p:txBody>
      </p:sp>
      <p:sp>
        <p:nvSpPr>
          <p:cNvPr id="56413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14" name="AutoShape 106"/>
          <p:cNvSpPr>
            <a:spLocks noChangeArrowheads="1"/>
          </p:cNvSpPr>
          <p:nvPr/>
        </p:nvSpPr>
        <p:spPr bwMode="auto">
          <a:xfrm>
            <a:off x="304800" y="3298825"/>
            <a:ext cx="2160588" cy="663575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Sequence number = 1</a:t>
            </a:r>
            <a:r>
              <a:rPr lang="en-US" altLang="en-US" sz="1800" b="0" baseline="30000">
                <a:latin typeface="Comic Sans MS" charset="0"/>
              </a:rPr>
              <a:t>st</a:t>
            </a:r>
            <a:r>
              <a:rPr lang="en-US" altLang="en-US" sz="1800" b="0">
                <a:latin typeface="Comic Sans MS" charset="0"/>
              </a:rPr>
              <a:t> byte</a:t>
            </a:r>
          </a:p>
        </p:txBody>
      </p:sp>
      <p:sp>
        <p:nvSpPr>
          <p:cNvPr id="56415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416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Comic Sans MS" charset="0"/>
              </a:rPr>
              <a:t>ACK sequence number = next expected byte</a:t>
            </a:r>
          </a:p>
        </p:txBody>
      </p:sp>
      <p:sp>
        <p:nvSpPr>
          <p:cNvPr id="56417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Repeat reQuest (ARQ)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altLang="en-US" sz="3200"/>
              <a:t>ACK and timeouts</a:t>
            </a:r>
          </a:p>
          <a:p>
            <a:pPr lvl="1"/>
            <a:r>
              <a:rPr lang="en-US" altLang="en-US" sz="2800"/>
              <a:t>Receiver sends ACK when </a:t>
            </a:r>
            <a:br>
              <a:rPr lang="en-US" altLang="en-US" sz="2800"/>
            </a:br>
            <a:r>
              <a:rPr lang="en-US" altLang="en-US" sz="2800"/>
              <a:t>it receives packet</a:t>
            </a:r>
          </a:p>
          <a:p>
            <a:pPr lvl="1"/>
            <a:r>
              <a:rPr lang="en-US" altLang="en-US" sz="2800"/>
              <a:t>Sender waits for ACK </a:t>
            </a:r>
            <a:br>
              <a:rPr lang="en-US" altLang="en-US" sz="2800"/>
            </a:br>
            <a:r>
              <a:rPr lang="en-US" altLang="en-US" sz="2800"/>
              <a:t>and times out</a:t>
            </a:r>
          </a:p>
          <a:p>
            <a:r>
              <a:rPr lang="en-US" altLang="en-US" sz="3200"/>
              <a:t>Simplest ARQ protocol</a:t>
            </a:r>
          </a:p>
          <a:p>
            <a:pPr lvl="1"/>
            <a:r>
              <a:rPr lang="en-US" altLang="en-US" sz="2800"/>
              <a:t>Stop and wait</a:t>
            </a:r>
          </a:p>
          <a:p>
            <a:pPr lvl="1"/>
            <a:r>
              <a:rPr lang="en-US" altLang="en-US" sz="2800"/>
              <a:t>Send a packet, stop and wait until ACK arrives </a:t>
            </a:r>
          </a:p>
          <a:p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D5CAD3-FF0F-BE4B-BA1F-0BE885D455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8372" name="Group 18"/>
          <p:cNvGrpSpPr>
            <a:grpSpLocks/>
          </p:cNvGrpSpPr>
          <p:nvPr/>
        </p:nvGrpSpPr>
        <p:grpSpPr bwMode="auto">
          <a:xfrm>
            <a:off x="5257800" y="1905000"/>
            <a:ext cx="3429000" cy="3810000"/>
            <a:chOff x="5334000" y="2057400"/>
            <a:chExt cx="3429000" cy="3810000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334000" y="2057400"/>
              <a:ext cx="3429000" cy="381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5410200" y="4953000"/>
              <a:ext cx="749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58375" name="Line 5"/>
            <p:cNvSpPr>
              <a:spLocks noChangeShapeType="1"/>
            </p:cNvSpPr>
            <p:nvPr/>
          </p:nvSpPr>
          <p:spPr bwMode="auto">
            <a:xfrm>
              <a:off x="8062913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76" name="Group 6"/>
            <p:cNvGrpSpPr>
              <a:grpSpLocks/>
            </p:cNvGrpSpPr>
            <p:nvPr/>
          </p:nvGrpSpPr>
          <p:grpSpPr bwMode="auto">
            <a:xfrm rot="688582">
              <a:off x="6686485" y="3254671"/>
              <a:ext cx="1385888" cy="396928"/>
              <a:chOff x="1105" y="1277"/>
              <a:chExt cx="912" cy="224"/>
            </a:xfrm>
          </p:grpSpPr>
          <p:sp>
            <p:nvSpPr>
              <p:cNvPr id="58386" name="Line 7"/>
              <p:cNvSpPr>
                <a:spLocks noChangeShapeType="1"/>
              </p:cNvSpPr>
              <p:nvPr/>
            </p:nvSpPr>
            <p:spPr bwMode="auto">
              <a:xfrm>
                <a:off x="1105" y="1487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Text Box 8"/>
              <p:cNvSpPr txBox="1">
                <a:spLocks noChangeArrowheads="1"/>
              </p:cNvSpPr>
              <p:nvPr/>
            </p:nvSpPr>
            <p:spPr bwMode="auto">
              <a:xfrm>
                <a:off x="1189" y="1277"/>
                <a:ext cx="63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Packet</a:t>
                </a:r>
              </a:p>
            </p:txBody>
          </p:sp>
        </p:grpSp>
        <p:grpSp>
          <p:nvGrpSpPr>
            <p:cNvPr id="58377" name="Group 9"/>
            <p:cNvGrpSpPr>
              <a:grpSpLocks/>
            </p:cNvGrpSpPr>
            <p:nvPr/>
          </p:nvGrpSpPr>
          <p:grpSpPr bwMode="auto">
            <a:xfrm rot="-1217168">
              <a:off x="6540822" y="4006072"/>
              <a:ext cx="1447800" cy="397000"/>
              <a:chOff x="1133" y="1733"/>
              <a:chExt cx="912" cy="250"/>
            </a:xfrm>
          </p:grpSpPr>
          <p:sp>
            <p:nvSpPr>
              <p:cNvPr id="58384" name="Line 10"/>
              <p:cNvSpPr>
                <a:spLocks noChangeShapeType="1"/>
              </p:cNvSpPr>
              <p:nvPr/>
            </p:nvSpPr>
            <p:spPr bwMode="auto">
              <a:xfrm rot="688582">
                <a:off x="1133" y="1965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Text Box 11"/>
              <p:cNvSpPr txBox="1">
                <a:spLocks noChangeArrowheads="1"/>
              </p:cNvSpPr>
              <p:nvPr/>
            </p:nvSpPr>
            <p:spPr bwMode="auto">
              <a:xfrm rot="688582">
                <a:off x="1328" y="1733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ACK</a:t>
                </a:r>
              </a:p>
            </p:txBody>
          </p:sp>
        </p:grpSp>
        <p:cxnSp>
          <p:nvCxnSpPr>
            <p:cNvPr id="58378" name="AutoShape 12"/>
            <p:cNvCxnSpPr>
              <a:cxnSpLocks noChangeShapeType="1"/>
            </p:cNvCxnSpPr>
            <p:nvPr/>
          </p:nvCxnSpPr>
          <p:spPr bwMode="auto">
            <a:xfrm rot="5400000" flipV="1">
              <a:off x="5682457" y="4006056"/>
              <a:ext cx="1890712" cy="3175"/>
            </a:xfrm>
            <a:prstGeom prst="bentConnector5">
              <a:avLst>
                <a:gd name="adj1" fmla="val 22833"/>
                <a:gd name="adj2" fmla="val -6800005"/>
                <a:gd name="adj3" fmla="val 84634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9" name="Text Box 13"/>
            <p:cNvSpPr txBox="1">
              <a:spLocks noChangeArrowheads="1"/>
            </p:cNvSpPr>
            <p:nvPr/>
          </p:nvSpPr>
          <p:spPr bwMode="auto">
            <a:xfrm rot="-5400000">
              <a:off x="5625307" y="3761581"/>
              <a:ext cx="1214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Timeout</a:t>
              </a:r>
            </a:p>
          </p:txBody>
        </p:sp>
        <p:sp>
          <p:nvSpPr>
            <p:cNvPr id="58380" name="Text Box 15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1003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58381" name="Text Box 16"/>
            <p:cNvSpPr txBox="1">
              <a:spLocks noChangeArrowheads="1"/>
            </p:cNvSpPr>
            <p:nvPr/>
          </p:nvSpPr>
          <p:spPr bwMode="auto">
            <a:xfrm>
              <a:off x="7451725" y="2590800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58382" name="Line 17"/>
            <p:cNvSpPr>
              <a:spLocks noChangeShapeType="1"/>
            </p:cNvSpPr>
            <p:nvPr/>
          </p:nvSpPr>
          <p:spPr bwMode="auto">
            <a:xfrm>
              <a:off x="5791200" y="3048000"/>
              <a:ext cx="0" cy="1905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3" name="Line 18"/>
            <p:cNvSpPr>
              <a:spLocks noChangeShapeType="1"/>
            </p:cNvSpPr>
            <p:nvPr/>
          </p:nvSpPr>
          <p:spPr bwMode="auto">
            <a:xfrm>
              <a:off x="6629400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7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47756D5-F9EB-9248-B754-1655CECA930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Flow Control:</a:t>
            </a:r>
            <a:br>
              <a:rPr lang="en-US" altLang="en-US"/>
            </a:br>
            <a:r>
              <a:rPr lang="en-US" altLang="en-US"/>
              <a:t>TCP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17068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4984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875834E-3158-1045-9C63-C3410A20EB9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 for Sliding Window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Stop-and-wait is inefficient</a:t>
            </a:r>
          </a:p>
          <a:p>
            <a:pPr lvl="1"/>
            <a:r>
              <a:rPr lang="en-US" altLang="en-US"/>
              <a:t>Only one TCP segment is </a:t>
            </a:r>
            <a:r>
              <a:rPr lang="ja-JP" altLang="en-US"/>
              <a:t>“</a:t>
            </a:r>
            <a:r>
              <a:rPr lang="en-US" altLang="ja-JP"/>
              <a:t>in flight</a:t>
            </a:r>
            <a:r>
              <a:rPr lang="ja-JP" altLang="en-US"/>
              <a:t>”</a:t>
            </a:r>
            <a:r>
              <a:rPr lang="en-US" altLang="ja-JP"/>
              <a:t> at a time</a:t>
            </a:r>
          </a:p>
          <a:p>
            <a:pPr lvl="1"/>
            <a:r>
              <a:rPr lang="en-US" altLang="en-US"/>
              <a:t>Especially bad for high </a:t>
            </a:r>
            <a:r>
              <a:rPr lang="ja-JP" altLang="en-US"/>
              <a:t>“</a:t>
            </a:r>
            <a:r>
              <a:rPr lang="en-US" altLang="ja-JP"/>
              <a:t>delay-bandwidth product</a:t>
            </a:r>
            <a:r>
              <a:rPr lang="ja-JP" altLang="en-US"/>
              <a:t>”</a:t>
            </a:r>
            <a:endParaRPr lang="en-US" altLang="en-US"/>
          </a:p>
        </p:txBody>
      </p:sp>
      <p:pic>
        <p:nvPicPr>
          <p:cNvPr id="61444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50" y="3978275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420846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922463" y="4900613"/>
            <a:ext cx="4722812" cy="5857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765550" y="4937125"/>
            <a:ext cx="1268413" cy="4730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648200" y="4953000"/>
            <a:ext cx="382588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TextBox 9"/>
          <p:cNvSpPr txBox="1">
            <a:spLocks noChangeArrowheads="1"/>
          </p:cNvSpPr>
          <p:nvPr/>
        </p:nvSpPr>
        <p:spPr bwMode="auto">
          <a:xfrm>
            <a:off x="3886200" y="5740400"/>
            <a:ext cx="1120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Times New Roman" charset="0"/>
              </a:rPr>
              <a:t>delay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5448301" y="5219700"/>
            <a:ext cx="533400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eft Bracket 12"/>
          <p:cNvSpPr>
            <a:spLocks/>
          </p:cNvSpPr>
          <p:nvPr/>
        </p:nvSpPr>
        <p:spPr bwMode="auto">
          <a:xfrm rot="-5400000">
            <a:off x="4191000" y="3352800"/>
            <a:ext cx="228600" cy="4648200"/>
          </a:xfrm>
          <a:prstGeom prst="leftBracket">
            <a:avLst>
              <a:gd name="adj" fmla="val 8378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Calibri" charset="0"/>
            </a:endParaRPr>
          </a:p>
        </p:txBody>
      </p:sp>
      <p:sp>
        <p:nvSpPr>
          <p:cNvPr id="61452" name="TextBox 13"/>
          <p:cNvSpPr txBox="1">
            <a:spLocks noChangeArrowheads="1"/>
          </p:cNvSpPr>
          <p:nvPr/>
        </p:nvSpPr>
        <p:spPr bwMode="auto">
          <a:xfrm>
            <a:off x="3810000" y="3657600"/>
            <a:ext cx="2078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Times New Roman" charset="0"/>
              </a:rPr>
              <a:t>bandwidth</a:t>
            </a: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683125" y="4191000"/>
            <a:ext cx="1563688" cy="1198563"/>
          </a:xfrm>
          <a:custGeom>
            <a:avLst/>
            <a:gdLst>
              <a:gd name="T0" fmla="*/ 0 w 1563687"/>
              <a:gd name="T1" fmla="*/ 0 h 1198562"/>
              <a:gd name="T2" fmla="*/ 1301751 w 1563687"/>
              <a:gd name="T3" fmla="*/ 254000 h 1198562"/>
              <a:gd name="T4" fmla="*/ 1539876 w 1563687"/>
              <a:gd name="T5" fmla="*/ 1063626 h 1198562"/>
              <a:gd name="T6" fmla="*/ 1158876 w 1563687"/>
              <a:gd name="T7" fmla="*/ 1063626 h 11985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3687" h="1198562">
                <a:moveTo>
                  <a:pt x="0" y="0"/>
                </a:moveTo>
                <a:cubicBezTo>
                  <a:pt x="522552" y="38364"/>
                  <a:pt x="1045104" y="76729"/>
                  <a:pt x="1301750" y="254000"/>
                </a:cubicBezTo>
                <a:cubicBezTo>
                  <a:pt x="1558396" y="431271"/>
                  <a:pt x="1563687" y="928688"/>
                  <a:pt x="1539875" y="1063625"/>
                </a:cubicBezTo>
                <a:cubicBezTo>
                  <a:pt x="1516063" y="1198562"/>
                  <a:pt x="1158875" y="1063625"/>
                  <a:pt x="1158875" y="106362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Numerical Example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906963"/>
          </a:xfrm>
        </p:spPr>
        <p:txBody>
          <a:bodyPr/>
          <a:lstStyle/>
          <a:p>
            <a:r>
              <a:rPr lang="en-US" altLang="en-US" dirty="0"/>
              <a:t>1.5 Mbps link with 45 </a:t>
            </a:r>
            <a:r>
              <a:rPr lang="en-US" altLang="en-US" dirty="0" err="1"/>
              <a:t>msec</a:t>
            </a:r>
            <a:r>
              <a:rPr lang="en-US" altLang="en-US" dirty="0"/>
              <a:t> round-trip time (RTT)</a:t>
            </a:r>
          </a:p>
          <a:p>
            <a:pPr lvl="1"/>
            <a:r>
              <a:rPr lang="en-US" altLang="en-US" dirty="0"/>
              <a:t>Delay-bandwidth product is 67.5 Kbits (or 8 </a:t>
            </a:r>
            <a:r>
              <a:rPr lang="en-US" altLang="en-US" dirty="0" err="1"/>
              <a:t>KBytes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Sender can send at most one packet per RTT</a:t>
            </a:r>
          </a:p>
          <a:p>
            <a:pPr lvl="1"/>
            <a:r>
              <a:rPr lang="en-US" altLang="en-US" dirty="0"/>
              <a:t>Assuming a segment size of 1 KB (8 Kbits)</a:t>
            </a:r>
          </a:p>
          <a:p>
            <a:pPr lvl="1"/>
            <a:r>
              <a:rPr lang="en-US" altLang="en-US" dirty="0"/>
              <a:t> 8 Kbits/segment at 45 </a:t>
            </a:r>
            <a:r>
              <a:rPr lang="en-US" altLang="en-US" dirty="0" err="1"/>
              <a:t>msec</a:t>
            </a:r>
            <a:r>
              <a:rPr lang="en-US" altLang="en-US" dirty="0"/>
              <a:t>/segment </a:t>
            </a:r>
            <a:r>
              <a:rPr lang="en-US" altLang="en-US" dirty="0">
                <a:sym typeface="Wingdings" charset="2"/>
              </a:rPr>
              <a:t> 182 Kbps</a:t>
            </a:r>
          </a:p>
          <a:p>
            <a:pPr lvl="1"/>
            <a:r>
              <a:rPr lang="en-US" altLang="en-US" dirty="0">
                <a:sym typeface="Wingdings" charset="2"/>
              </a:rPr>
              <a:t>That</a:t>
            </a:r>
            <a:r>
              <a:rPr lang="ja-JP" altLang="en-US" dirty="0">
                <a:sym typeface="Wingdings" charset="2"/>
              </a:rPr>
              <a:t>’</a:t>
            </a:r>
            <a:r>
              <a:rPr lang="en-US" altLang="ja-JP" dirty="0">
                <a:sym typeface="Wingdings" charset="2"/>
              </a:rPr>
              <a:t>s just </a:t>
            </a:r>
            <a:r>
              <a:rPr lang="en-US" altLang="ja-JP" i="1" dirty="0">
                <a:sym typeface="Wingdings" charset="2"/>
              </a:rPr>
              <a:t>one-eighth </a:t>
            </a:r>
            <a:r>
              <a:rPr lang="en-US" altLang="ja-JP" dirty="0">
                <a:sym typeface="Wingdings" charset="2"/>
              </a:rPr>
              <a:t>of the 1.5 Mbps link capacity</a:t>
            </a:r>
            <a:endParaRPr lang="en-US" altLang="en-US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13679B01-FDB1-284A-A37E-75161C8F066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3492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150" y="4572000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481806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74863" y="5494338"/>
            <a:ext cx="4722812" cy="2682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17950" y="5530850"/>
            <a:ext cx="1268413" cy="1920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878388" y="5530850"/>
            <a:ext cx="306387" cy="1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7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Allow a larger amount of data </a:t>
            </a:r>
            <a:r>
              <a:rPr lang="ja-JP" altLang="en-US" dirty="0"/>
              <a:t>“</a:t>
            </a:r>
            <a:r>
              <a:rPr lang="en-US" altLang="ja-JP" dirty="0"/>
              <a:t>in flight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Allow sender to get ahead of the receiver</a:t>
            </a:r>
          </a:p>
          <a:p>
            <a:pPr lvl="1"/>
            <a:r>
              <a:rPr lang="en-US" altLang="en-US" dirty="0"/>
              <a:t>… though not too far ahead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2D4BDCD6-FE1E-8140-9001-D6C58787CD0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462088" y="304482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Sending process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Receiving process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8" name="Rectangle 13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9" name="Rectangle 15"/>
          <p:cNvSpPr>
            <a:spLocks noChangeArrowheads="1"/>
          </p:cNvSpPr>
          <p:nvPr/>
        </p:nvSpPr>
        <p:spPr bwMode="auto">
          <a:xfrm>
            <a:off x="3687763" y="4583113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1" name="Freeform 17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975299291 w 799"/>
              <a:gd name="T3" fmla="*/ 407868079 h 460"/>
              <a:gd name="T4" fmla="*/ 2013603256 w 799"/>
              <a:gd name="T5" fmla="*/ 1550575440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 flipH="1" flipV="1">
            <a:off x="2728913" y="5157788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461963" y="5657850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ACKed</a:t>
            </a:r>
          </a:p>
        </p:txBody>
      </p:sp>
      <p:sp>
        <p:nvSpPr>
          <p:cNvPr id="938006" name="Text Box 22"/>
          <p:cNvSpPr txBox="1">
            <a:spLocks noChangeArrowheads="1"/>
          </p:cNvSpPr>
          <p:nvPr/>
        </p:nvSpPr>
        <p:spPr bwMode="auto">
          <a:xfrm>
            <a:off x="1828800" y="6019800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sent</a:t>
            </a:r>
          </a:p>
        </p:txBody>
      </p:sp>
      <p:sp>
        <p:nvSpPr>
          <p:cNvPr id="65555" name="Text Box 23"/>
          <p:cNvSpPr txBox="1">
            <a:spLocks noChangeArrowheads="1"/>
          </p:cNvSpPr>
          <p:nvPr/>
        </p:nvSpPr>
        <p:spPr bwMode="auto">
          <a:xfrm>
            <a:off x="461963" y="3813175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65556" name="Rectangle 25"/>
          <p:cNvSpPr>
            <a:spLocks noChangeArrowheads="1"/>
          </p:cNvSpPr>
          <p:nvPr/>
        </p:nvSpPr>
        <p:spPr bwMode="auto">
          <a:xfrm>
            <a:off x="5072063" y="447833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7" name="Rectangle 26"/>
          <p:cNvSpPr>
            <a:spLocks noChangeArrowheads="1"/>
          </p:cNvSpPr>
          <p:nvPr/>
        </p:nvSpPr>
        <p:spPr bwMode="auto">
          <a:xfrm>
            <a:off x="5686425" y="447833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8" name="Rectangle 27"/>
          <p:cNvSpPr>
            <a:spLocks noChangeArrowheads="1"/>
          </p:cNvSpPr>
          <p:nvPr/>
        </p:nvSpPr>
        <p:spPr bwMode="auto">
          <a:xfrm>
            <a:off x="6953250" y="447833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9" name="Rectangle 28"/>
          <p:cNvSpPr>
            <a:spLocks noChangeArrowheads="1"/>
          </p:cNvSpPr>
          <p:nvPr/>
        </p:nvSpPr>
        <p:spPr bwMode="auto">
          <a:xfrm>
            <a:off x="7643813" y="447992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60" name="Text Box 29"/>
          <p:cNvSpPr txBox="1">
            <a:spLocks noChangeArrowheads="1"/>
          </p:cNvSpPr>
          <p:nvPr/>
        </p:nvSpPr>
        <p:spPr bwMode="auto">
          <a:xfrm>
            <a:off x="4725988" y="3851275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TCP</a:t>
            </a:r>
          </a:p>
        </p:txBody>
      </p:sp>
      <p:sp>
        <p:nvSpPr>
          <p:cNvPr id="938014" name="Freeform 30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1401206875 h 556"/>
              <a:gd name="T2" fmla="*/ 1766628099 w 871"/>
              <a:gd name="T3" fmla="*/ 486390950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6" name="Text Box 32"/>
          <p:cNvSpPr txBox="1">
            <a:spLocks noChangeArrowheads="1"/>
          </p:cNvSpPr>
          <p:nvPr/>
        </p:nvSpPr>
        <p:spPr bwMode="auto">
          <a:xfrm>
            <a:off x="4840288" y="5502275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Next byte expected</a:t>
            </a:r>
          </a:p>
        </p:txBody>
      </p:sp>
      <p:sp>
        <p:nvSpPr>
          <p:cNvPr id="938017" name="Text Box 33"/>
          <p:cNvSpPr txBox="1">
            <a:spLocks noChangeArrowheads="1"/>
          </p:cNvSpPr>
          <p:nvPr/>
        </p:nvSpPr>
        <p:spPr bwMode="auto">
          <a:xfrm>
            <a:off x="1230313" y="3967163"/>
            <a:ext cx="219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written</a:t>
            </a:r>
          </a:p>
        </p:txBody>
      </p:sp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6453188" y="3954463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read</a:t>
            </a:r>
          </a:p>
        </p:txBody>
      </p:sp>
      <p:sp>
        <p:nvSpPr>
          <p:cNvPr id="65566" name="Rectangle 36"/>
          <p:cNvSpPr>
            <a:spLocks noChangeArrowheads="1"/>
          </p:cNvSpPr>
          <p:nvPr/>
        </p:nvSpPr>
        <p:spPr bwMode="auto">
          <a:xfrm>
            <a:off x="7299325" y="446563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 flipV="1">
            <a:off x="7620000" y="5003800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22" name="Text Box 38"/>
          <p:cNvSpPr txBox="1">
            <a:spLocks noChangeArrowheads="1"/>
          </p:cNvSpPr>
          <p:nvPr/>
        </p:nvSpPr>
        <p:spPr bwMode="auto">
          <a:xfrm>
            <a:off x="5762625" y="5943600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Helvetica" charset="0"/>
              </a:rPr>
              <a:t>Last byte received</a:t>
            </a:r>
          </a:p>
        </p:txBody>
      </p:sp>
    </p:spTree>
    <p:extLst>
      <p:ext uri="{BB962C8B-B14F-4D97-AF65-F5344CB8AC3E}">
        <p14:creationId xmlns:p14="http://schemas.microsoft.com/office/powerpoint/2010/main" val="10121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nimBg="1"/>
      <p:bldP spid="938002" grpId="0" animBg="1"/>
      <p:bldP spid="938003" grpId="0" animBg="1"/>
      <p:bldP spid="938005" grpId="0"/>
      <p:bldP spid="938006" grpId="0"/>
      <p:bldP spid="938014" grpId="0" animBg="1"/>
      <p:bldP spid="938015" grpId="0" animBg="1"/>
      <p:bldP spid="938016" grpId="0"/>
      <p:bldP spid="938017" grpId="0"/>
      <p:bldP spid="938018" grpId="0"/>
      <p:bldP spid="938021" grpId="0" animBg="1"/>
      <p:bldP spid="9380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76200"/>
            <a:ext cx="8229600" cy="1143000"/>
          </a:xfrm>
        </p:spPr>
        <p:txBody>
          <a:bodyPr/>
          <a:lstStyle/>
          <a:p>
            <a:r>
              <a:rPr lang="en-US" altLang="en-US" dirty="0"/>
              <a:t>Receiver Buffering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219200"/>
            <a:ext cx="8534400" cy="4906963"/>
          </a:xfrm>
        </p:spPr>
        <p:txBody>
          <a:bodyPr/>
          <a:lstStyle/>
          <a:p>
            <a:r>
              <a:rPr lang="en-US" altLang="en-US"/>
              <a:t>Receive window size</a:t>
            </a:r>
          </a:p>
          <a:p>
            <a:pPr lvl="1"/>
            <a:r>
              <a:rPr lang="en-US" altLang="en-US"/>
              <a:t>Amount that can be sent without acknowledgment</a:t>
            </a:r>
          </a:p>
          <a:p>
            <a:pPr lvl="1"/>
            <a:r>
              <a:rPr lang="en-US" altLang="en-US"/>
              <a:t>Receiver must be able to store this amount of data</a:t>
            </a:r>
          </a:p>
          <a:p>
            <a:r>
              <a:rPr lang="en-US" altLang="en-US"/>
              <a:t>Receiver tells the sender the window</a:t>
            </a:r>
          </a:p>
          <a:p>
            <a:pPr lvl="1"/>
            <a:r>
              <a:rPr lang="en-US" altLang="en-US"/>
              <a:t>Tells the sender the amount of free space left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FF788C29-D1FB-F343-BCD9-B0F4AE08B9A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079625" y="48085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079625" y="54181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6645275" y="48085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645275" y="54181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079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2232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384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536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689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2841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2994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3146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298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3451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3603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3756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3908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4060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213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365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4518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4670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4822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4975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127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5280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5432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5584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5737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5889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60420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1944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63468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64992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6651625" y="4808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804025" y="48085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6956425" y="48085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2994025" y="44323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H="1">
            <a:off x="1616075" y="48085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H="1">
            <a:off x="1616075" y="54181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>
            <a:off x="1781175" y="48133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>
            <a:off x="1933575" y="48133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>
            <a:off x="4365625" y="44323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2994025" y="42799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3451225" y="38989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400" b="0">
                <a:solidFill>
                  <a:srgbClr val="000099"/>
                </a:solidFill>
                <a:latin typeface="Comic Sans MS" charset="0"/>
              </a:rPr>
              <a:t>Window Size</a:t>
            </a:r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 flipH="1">
            <a:off x="1470025" y="5880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4" name="Line 50"/>
          <p:cNvSpPr>
            <a:spLocks noChangeShapeType="1"/>
          </p:cNvSpPr>
          <p:nvPr/>
        </p:nvSpPr>
        <p:spPr bwMode="auto">
          <a:xfrm>
            <a:off x="5889625" y="58801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5" name="Line 51"/>
          <p:cNvSpPr>
            <a:spLocks noChangeShapeType="1"/>
          </p:cNvSpPr>
          <p:nvPr/>
        </p:nvSpPr>
        <p:spPr bwMode="auto">
          <a:xfrm>
            <a:off x="2994025" y="58801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6" name="Line 52"/>
          <p:cNvSpPr>
            <a:spLocks noChangeShapeType="1"/>
          </p:cNvSpPr>
          <p:nvPr/>
        </p:nvSpPr>
        <p:spPr bwMode="auto">
          <a:xfrm>
            <a:off x="4365625" y="5880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29940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Line 54"/>
          <p:cNvSpPr>
            <a:spLocks noChangeShapeType="1"/>
          </p:cNvSpPr>
          <p:nvPr/>
        </p:nvSpPr>
        <p:spPr bwMode="auto">
          <a:xfrm>
            <a:off x="43656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>
            <a:off x="5889625" y="580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Text Box 56"/>
          <p:cNvSpPr txBox="1">
            <a:spLocks noChangeArrowheads="1"/>
          </p:cNvSpPr>
          <p:nvPr/>
        </p:nvSpPr>
        <p:spPr bwMode="auto">
          <a:xfrm>
            <a:off x="2909888" y="5883275"/>
            <a:ext cx="1411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Outstanding</a:t>
            </a:r>
          </a:p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Un-ack</a:t>
            </a:r>
            <a:r>
              <a:rPr lang="ja-JP" altLang="en-US" sz="1400">
                <a:solidFill>
                  <a:srgbClr val="0000FF"/>
                </a:solidFill>
                <a:latin typeface="Comic Sans MS" charset="0"/>
              </a:rPr>
              <a:t>’</a:t>
            </a:r>
            <a:r>
              <a:rPr lang="en-US" altLang="ja-JP" sz="1400">
                <a:solidFill>
                  <a:srgbClr val="0000FF"/>
                </a:solidFill>
                <a:latin typeface="Comic Sans MS" charset="0"/>
              </a:rPr>
              <a:t>d data</a:t>
            </a:r>
            <a:endParaRPr lang="en-US" altLang="en-US" sz="1400">
              <a:solidFill>
                <a:srgbClr val="0000FF"/>
              </a:solidFill>
              <a:latin typeface="Comic Sans MS" charset="0"/>
            </a:endParaRPr>
          </a:p>
        </p:txBody>
      </p:sp>
      <p:sp>
        <p:nvSpPr>
          <p:cNvPr id="67641" name="Text Box 57"/>
          <p:cNvSpPr txBox="1">
            <a:spLocks noChangeArrowheads="1"/>
          </p:cNvSpPr>
          <p:nvPr/>
        </p:nvSpPr>
        <p:spPr bwMode="auto">
          <a:xfrm>
            <a:off x="4565650" y="5883275"/>
            <a:ext cx="998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Data OK </a:t>
            </a:r>
          </a:p>
          <a:p>
            <a:r>
              <a:rPr lang="en-US" altLang="en-US" sz="1400">
                <a:solidFill>
                  <a:srgbClr val="0000FF"/>
                </a:solidFill>
                <a:latin typeface="Comic Sans MS" charset="0"/>
              </a:rPr>
              <a:t>to send</a:t>
            </a:r>
          </a:p>
        </p:txBody>
      </p:sp>
      <p:sp>
        <p:nvSpPr>
          <p:cNvPr id="67642" name="Text Box 58"/>
          <p:cNvSpPr txBox="1">
            <a:spLocks noChangeArrowheads="1"/>
          </p:cNvSpPr>
          <p:nvPr/>
        </p:nvSpPr>
        <p:spPr bwMode="auto">
          <a:xfrm>
            <a:off x="5826125" y="5883275"/>
            <a:ext cx="1347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Comic Sans MS" charset="0"/>
              </a:rPr>
              <a:t>Data not OK </a:t>
            </a:r>
          </a:p>
          <a:p>
            <a:r>
              <a:rPr lang="en-US" altLang="en-US" sz="1400">
                <a:latin typeface="Comic Sans MS" charset="0"/>
              </a:rPr>
              <a:t>to send yet</a:t>
            </a:r>
          </a:p>
        </p:txBody>
      </p:sp>
      <p:sp>
        <p:nvSpPr>
          <p:cNvPr id="67643" name="Text Box 59"/>
          <p:cNvSpPr txBox="1">
            <a:spLocks noChangeArrowheads="1"/>
          </p:cNvSpPr>
          <p:nvPr/>
        </p:nvSpPr>
        <p:spPr bwMode="auto">
          <a:xfrm>
            <a:off x="1597025" y="5883275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Comic Sans MS" charset="0"/>
              </a:rPr>
              <a:t>Data ACK</a:t>
            </a:r>
            <a:r>
              <a:rPr lang="ja-JP" altLang="en-US" sz="1400">
                <a:latin typeface="Comic Sans MS" charset="0"/>
              </a:rPr>
              <a:t>’</a:t>
            </a:r>
            <a:r>
              <a:rPr lang="en-US" altLang="ja-JP" sz="1400">
                <a:latin typeface="Comic Sans MS" charset="0"/>
              </a:rPr>
              <a:t>d </a:t>
            </a:r>
          </a:p>
          <a:p>
            <a:endParaRPr lang="en-US" altLang="en-US" sz="14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Network Discovery and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Optimizing Retransmissions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C1FB768-41A4-BB41-92CB-84570E5B50E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2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Retransmission</a:t>
            </a: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005975A2-108F-0240-9B38-136DD33CF65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688582">
            <a:off x="7142163" y="2128838"/>
            <a:ext cx="1447800" cy="396875"/>
            <a:chOff x="1105" y="1265"/>
            <a:chExt cx="912" cy="250"/>
          </a:xfrm>
        </p:grpSpPr>
        <p:sp>
          <p:nvSpPr>
            <p:cNvPr id="70712" name="Line 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Text Box 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673732">
            <a:off x="6831013" y="2865438"/>
            <a:ext cx="1752600" cy="501650"/>
            <a:chOff x="4062" y="1664"/>
            <a:chExt cx="951" cy="316"/>
          </a:xfrm>
        </p:grpSpPr>
        <p:sp>
          <p:nvSpPr>
            <p:cNvPr id="70710" name="Line 8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1" name="Text Box 9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0" name="AutoShape 10"/>
          <p:cNvCxnSpPr>
            <a:cxnSpLocks noChangeShapeType="1"/>
          </p:cNvCxnSpPr>
          <p:nvPr/>
        </p:nvCxnSpPr>
        <p:spPr bwMode="auto">
          <a:xfrm rot="5400000" flipV="1">
            <a:off x="612060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1" name="Text Box 11"/>
          <p:cNvSpPr txBox="1">
            <a:spLocks noChangeArrowheads="1"/>
          </p:cNvSpPr>
          <p:nvPr/>
        </p:nvSpPr>
        <p:spPr bwMode="auto">
          <a:xfrm rot="-5400000">
            <a:off x="607456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092" name="Line 12"/>
          <p:cNvSpPr>
            <a:spLocks noChangeShapeType="1"/>
          </p:cNvSpPr>
          <p:nvPr/>
        </p:nvSpPr>
        <p:spPr bwMode="auto">
          <a:xfrm rot="688582">
            <a:off x="7034213" y="37211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 rot="688582">
            <a:off x="7539038" y="3382963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Packet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-1217168">
            <a:off x="6988175" y="4038600"/>
            <a:ext cx="1447800" cy="396875"/>
            <a:chOff x="1133" y="1733"/>
            <a:chExt cx="912" cy="250"/>
          </a:xfrm>
        </p:grpSpPr>
        <p:sp>
          <p:nvSpPr>
            <p:cNvPr id="70708" name="Line 15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9" name="Text Box 16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7" name="AutoShape 17"/>
          <p:cNvCxnSpPr>
            <a:cxnSpLocks noChangeShapeType="1"/>
          </p:cNvCxnSpPr>
          <p:nvPr/>
        </p:nvCxnSpPr>
        <p:spPr bwMode="auto">
          <a:xfrm rot="5400000" flipV="1">
            <a:off x="6120607" y="43108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8" name="Text Box 18"/>
          <p:cNvSpPr txBox="1">
            <a:spLocks noChangeArrowheads="1"/>
          </p:cNvSpPr>
          <p:nvPr/>
        </p:nvSpPr>
        <p:spPr bwMode="auto">
          <a:xfrm rot="-5400000">
            <a:off x="607298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70668" name="Group 19"/>
          <p:cNvGrpSpPr>
            <a:grpSpLocks/>
          </p:cNvGrpSpPr>
          <p:nvPr/>
        </p:nvGrpSpPr>
        <p:grpSpPr bwMode="auto">
          <a:xfrm rot="688582">
            <a:off x="1274763" y="2124075"/>
            <a:ext cx="1081087" cy="396875"/>
            <a:chOff x="1093" y="1281"/>
            <a:chExt cx="924" cy="215"/>
          </a:xfrm>
        </p:grpSpPr>
        <p:sp>
          <p:nvSpPr>
            <p:cNvPr id="70706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cxnSp>
        <p:nvCxnSpPr>
          <p:cNvPr id="942102" name="AutoShape 22"/>
          <p:cNvCxnSpPr>
            <a:cxnSpLocks noChangeShapeType="1"/>
          </p:cNvCxnSpPr>
          <p:nvPr/>
        </p:nvCxnSpPr>
        <p:spPr bwMode="auto">
          <a:xfrm rot="5400000" flipV="1">
            <a:off x="2722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03" name="Text Box 23"/>
          <p:cNvSpPr txBox="1">
            <a:spLocks noChangeArrowheads="1"/>
          </p:cNvSpPr>
          <p:nvPr/>
        </p:nvSpPr>
        <p:spPr bwMode="auto">
          <a:xfrm rot="-5400000">
            <a:off x="227807" y="273446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 rot="688582">
            <a:off x="1292225" y="3603625"/>
            <a:ext cx="1447800" cy="396875"/>
            <a:chOff x="1105" y="1265"/>
            <a:chExt cx="912" cy="250"/>
          </a:xfrm>
        </p:grpSpPr>
        <p:sp>
          <p:nvSpPr>
            <p:cNvPr id="70704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1217168">
            <a:off x="1139825" y="4367213"/>
            <a:ext cx="1447800" cy="396875"/>
            <a:chOff x="1133" y="1733"/>
            <a:chExt cx="912" cy="250"/>
          </a:xfrm>
        </p:grpSpPr>
        <p:sp>
          <p:nvSpPr>
            <p:cNvPr id="70702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10" name="AutoShape 30"/>
          <p:cNvCxnSpPr>
            <a:cxnSpLocks noChangeShapeType="1"/>
          </p:cNvCxnSpPr>
          <p:nvPr/>
        </p:nvCxnSpPr>
        <p:spPr bwMode="auto">
          <a:xfrm rot="5400000" flipV="1">
            <a:off x="2706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11" name="Text Box 31"/>
          <p:cNvSpPr txBox="1">
            <a:spLocks noChangeArrowheads="1"/>
          </p:cNvSpPr>
          <p:nvPr/>
        </p:nvSpPr>
        <p:spPr bwMode="auto">
          <a:xfrm rot="-5400000">
            <a:off x="226219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70675" name="AutoShape 32"/>
          <p:cNvSpPr>
            <a:spLocks noChangeArrowheads="1"/>
          </p:cNvSpPr>
          <p:nvPr/>
        </p:nvSpPr>
        <p:spPr bwMode="auto">
          <a:xfrm flipH="1">
            <a:off x="2130425" y="23622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 rot="688582">
            <a:off x="4252913" y="2128838"/>
            <a:ext cx="1447800" cy="396875"/>
            <a:chOff x="1105" y="1265"/>
            <a:chExt cx="912" cy="250"/>
          </a:xfrm>
        </p:grpSpPr>
        <p:sp>
          <p:nvSpPr>
            <p:cNvPr id="70700" name="Line 36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Text Box 37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 rot="-1217168">
            <a:off x="4549775" y="2809875"/>
            <a:ext cx="982663" cy="396875"/>
            <a:chOff x="1133" y="1733"/>
            <a:chExt cx="912" cy="250"/>
          </a:xfrm>
        </p:grpSpPr>
        <p:sp>
          <p:nvSpPr>
            <p:cNvPr id="70698" name="Line 39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Text Box 40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1" name="AutoShape 41"/>
          <p:cNvCxnSpPr>
            <a:cxnSpLocks noChangeShapeType="1"/>
          </p:cNvCxnSpPr>
          <p:nvPr/>
        </p:nvCxnSpPr>
        <p:spPr bwMode="auto">
          <a:xfrm rot="5400000" flipV="1">
            <a:off x="32313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22" name="Text Box 42"/>
          <p:cNvSpPr txBox="1">
            <a:spLocks noChangeArrowheads="1"/>
          </p:cNvSpPr>
          <p:nvPr/>
        </p:nvSpPr>
        <p:spPr bwMode="auto">
          <a:xfrm rot="-5400000">
            <a:off x="318531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 rot="688582">
            <a:off x="4251325" y="3603625"/>
            <a:ext cx="1447800" cy="396875"/>
            <a:chOff x="1105" y="1265"/>
            <a:chExt cx="912" cy="250"/>
          </a:xfrm>
        </p:grpSpPr>
        <p:sp>
          <p:nvSpPr>
            <p:cNvPr id="70696" name="Line 4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Text Box 4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 rot="-1217168">
            <a:off x="4098925" y="4367213"/>
            <a:ext cx="1447800" cy="396875"/>
            <a:chOff x="1133" y="1733"/>
            <a:chExt cx="912" cy="250"/>
          </a:xfrm>
        </p:grpSpPr>
        <p:sp>
          <p:nvSpPr>
            <p:cNvPr id="70694" name="Line 4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5" name="Text Box 4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9" name="AutoShape 49"/>
          <p:cNvCxnSpPr>
            <a:cxnSpLocks noChangeShapeType="1"/>
          </p:cNvCxnSpPr>
          <p:nvPr/>
        </p:nvCxnSpPr>
        <p:spPr bwMode="auto">
          <a:xfrm rot="5400000" flipV="1">
            <a:off x="32297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30" name="Text Box 50"/>
          <p:cNvSpPr txBox="1">
            <a:spLocks noChangeArrowheads="1"/>
          </p:cNvSpPr>
          <p:nvPr/>
        </p:nvSpPr>
        <p:spPr bwMode="auto">
          <a:xfrm rot="-5400000">
            <a:off x="318373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131" name="Line 51"/>
          <p:cNvSpPr>
            <a:spLocks noChangeShapeType="1"/>
          </p:cNvSpPr>
          <p:nvPr/>
        </p:nvSpPr>
        <p:spPr bwMode="auto">
          <a:xfrm>
            <a:off x="41751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2" name="AutoShape 52"/>
          <p:cNvSpPr>
            <a:spLocks noChangeArrowheads="1"/>
          </p:cNvSpPr>
          <p:nvPr/>
        </p:nvSpPr>
        <p:spPr bwMode="auto">
          <a:xfrm>
            <a:off x="4327525" y="30480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33" name="Text Box 53"/>
          <p:cNvSpPr txBox="1">
            <a:spLocks noChangeArrowheads="1"/>
          </p:cNvSpPr>
          <p:nvPr/>
        </p:nvSpPr>
        <p:spPr bwMode="auto">
          <a:xfrm>
            <a:off x="4156075" y="5456238"/>
            <a:ext cx="1682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ACK lost</a:t>
            </a:r>
          </a:p>
          <a:p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DUPLICATE </a:t>
            </a:r>
            <a:br>
              <a:rPr lang="en-US" altLang="en-US" b="0">
                <a:solidFill>
                  <a:srgbClr val="FF3300"/>
                </a:solidFill>
                <a:latin typeface="Arial" charset="0"/>
              </a:rPr>
            </a:br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PACKET</a:t>
            </a:r>
          </a:p>
        </p:txBody>
      </p:sp>
      <p:sp>
        <p:nvSpPr>
          <p:cNvPr id="70687" name="Text Box 54"/>
          <p:cNvSpPr txBox="1">
            <a:spLocks noChangeArrowheads="1"/>
          </p:cNvSpPr>
          <p:nvPr/>
        </p:nvSpPr>
        <p:spPr bwMode="auto">
          <a:xfrm>
            <a:off x="1239838" y="55927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Packet lost</a:t>
            </a:r>
          </a:p>
        </p:txBody>
      </p:sp>
      <p:sp>
        <p:nvSpPr>
          <p:cNvPr id="942135" name="Text Box 55"/>
          <p:cNvSpPr txBox="1">
            <a:spLocks noChangeArrowheads="1"/>
          </p:cNvSpPr>
          <p:nvPr/>
        </p:nvSpPr>
        <p:spPr bwMode="auto">
          <a:xfrm>
            <a:off x="6891338" y="5486400"/>
            <a:ext cx="1790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Early timeout</a:t>
            </a:r>
          </a:p>
          <a:p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DUPLICATE</a:t>
            </a:r>
            <a:br>
              <a:rPr lang="en-US" altLang="en-US" b="0">
                <a:solidFill>
                  <a:srgbClr val="FF0000"/>
                </a:solidFill>
                <a:latin typeface="Arial" charset="0"/>
              </a:rPr>
            </a:br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PACKETS</a:t>
            </a:r>
          </a:p>
        </p:txBody>
      </p:sp>
      <p:sp>
        <p:nvSpPr>
          <p:cNvPr id="942136" name="Line 56"/>
          <p:cNvSpPr>
            <a:spLocks noChangeShapeType="1"/>
          </p:cNvSpPr>
          <p:nvPr/>
        </p:nvSpPr>
        <p:spPr bwMode="auto">
          <a:xfrm>
            <a:off x="5662613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57"/>
          <p:cNvSpPr>
            <a:spLocks noChangeShapeType="1"/>
          </p:cNvSpPr>
          <p:nvPr/>
        </p:nvSpPr>
        <p:spPr bwMode="auto">
          <a:xfrm>
            <a:off x="121443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58"/>
          <p:cNvSpPr>
            <a:spLocks noChangeShapeType="1"/>
          </p:cNvSpPr>
          <p:nvPr/>
        </p:nvSpPr>
        <p:spPr bwMode="auto">
          <a:xfrm>
            <a:off x="27019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9" name="Line 59"/>
          <p:cNvSpPr>
            <a:spLocks noChangeShapeType="1"/>
          </p:cNvSpPr>
          <p:nvPr/>
        </p:nvSpPr>
        <p:spPr bwMode="auto">
          <a:xfrm>
            <a:off x="706278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0" name="Line 60"/>
          <p:cNvSpPr>
            <a:spLocks noChangeShapeType="1"/>
          </p:cNvSpPr>
          <p:nvPr/>
        </p:nvSpPr>
        <p:spPr bwMode="auto">
          <a:xfrm>
            <a:off x="855027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1" grpId="0"/>
      <p:bldP spid="942092" grpId="0" animBg="1"/>
      <p:bldP spid="942093" grpId="0"/>
      <p:bldP spid="942098" grpId="0"/>
      <p:bldP spid="942103" grpId="0"/>
      <p:bldP spid="942111" grpId="0"/>
      <p:bldP spid="942122" grpId="0"/>
      <p:bldP spid="942130" grpId="0"/>
      <p:bldP spid="942131" grpId="0" animBg="1"/>
      <p:bldP spid="942132" grpId="0" animBg="1"/>
      <p:bldP spid="942133" grpId="0"/>
      <p:bldP spid="942135" grpId="0"/>
      <p:bldP spid="942136" grpId="0" animBg="1"/>
      <p:bldP spid="942139" grpId="0" animBg="1"/>
      <p:bldP spid="9421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B32ECD74-71FF-C944-B0E0-EC0EA1DB8ED5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Long Should Sender Wait?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Sender sets a timeout to wait for an ACK</a:t>
            </a:r>
          </a:p>
          <a:p>
            <a:pPr lvl="1"/>
            <a:r>
              <a:rPr lang="en-US" altLang="en-US"/>
              <a:t>Too short: wasted retransmissions</a:t>
            </a:r>
          </a:p>
          <a:p>
            <a:pPr lvl="1"/>
            <a:r>
              <a:rPr lang="en-US" altLang="en-US"/>
              <a:t>Too long: excessive delays when packet lost</a:t>
            </a:r>
          </a:p>
          <a:p>
            <a:r>
              <a:rPr lang="en-US" altLang="en-US"/>
              <a:t>TCP sets timeout as a function of the RTT</a:t>
            </a:r>
          </a:p>
          <a:p>
            <a:pPr lvl="1"/>
            <a:r>
              <a:rPr lang="en-US" altLang="en-US"/>
              <a:t>Expect ACK to arrive after an </a:t>
            </a:r>
            <a:r>
              <a:rPr lang="ja-JP" altLang="en-US"/>
              <a:t>“</a:t>
            </a:r>
            <a:r>
              <a:rPr lang="en-US" altLang="ja-JP"/>
              <a:t>round-trip time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… plus a fudge factor to account for queuing</a:t>
            </a:r>
          </a:p>
          <a:p>
            <a:r>
              <a:rPr lang="en-US" altLang="en-US"/>
              <a:t>But, how does the sender know the RTT?</a:t>
            </a:r>
          </a:p>
          <a:p>
            <a:pPr lvl="1"/>
            <a:r>
              <a:rPr lang="en-US" altLang="en-US"/>
              <a:t>Running average of delay to receive an ACK</a:t>
            </a:r>
          </a:p>
        </p:txBody>
      </p:sp>
    </p:spTree>
    <p:extLst>
      <p:ext uri="{BB962C8B-B14F-4D97-AF65-F5344CB8AC3E}">
        <p14:creationId xmlns:p14="http://schemas.microsoft.com/office/powerpoint/2010/main" val="27665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RTT Estimation</a:t>
            </a:r>
          </a:p>
        </p:txBody>
      </p:sp>
      <p:sp>
        <p:nvSpPr>
          <p:cNvPr id="7475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D337D7F5-6F27-F142-9048-A56B418026E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049338"/>
            <a:ext cx="857726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2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A0B4B222-01F7-AF41-84CF-F6F31BE4F4BF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30163"/>
            <a:ext cx="7886700" cy="1325563"/>
          </a:xfrm>
        </p:spPr>
        <p:txBody>
          <a:bodyPr/>
          <a:lstStyle/>
          <a:p>
            <a:r>
              <a:rPr lang="en-US" altLang="en-US"/>
              <a:t>Still, Timeouts are Inefficient</a:t>
            </a: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914400" y="1160463"/>
            <a:ext cx="7696200" cy="54689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6804" name="Picture 5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219200"/>
            <a:ext cx="65833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5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Retransmission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packet n is lost…</a:t>
            </a:r>
          </a:p>
          <a:p>
            <a:pPr lvl="1"/>
            <a:r>
              <a:rPr lang="en-US" altLang="en-US"/>
              <a:t>… packets n+1, n+2, and so on may get through</a:t>
            </a:r>
          </a:p>
          <a:p>
            <a:r>
              <a:rPr lang="en-US" altLang="en-US"/>
              <a:t>Exploit the ACKs of these packets</a:t>
            </a:r>
          </a:p>
          <a:p>
            <a:pPr lvl="1"/>
            <a:r>
              <a:rPr lang="en-US" altLang="en-US"/>
              <a:t>ACK says receiver is still awaiting nth packet</a:t>
            </a:r>
          </a:p>
          <a:p>
            <a:pPr lvl="1"/>
            <a:r>
              <a:rPr lang="en-US" altLang="en-US"/>
              <a:t>Duplicate ACKs suggest later packets arrived</a:t>
            </a:r>
          </a:p>
          <a:p>
            <a:pPr lvl="1"/>
            <a:r>
              <a:rPr lang="en-US" altLang="en-US"/>
              <a:t>Sender uses </a:t>
            </a:r>
            <a:r>
              <a:rPr lang="ja-JP" altLang="en-US"/>
              <a:t>“</a:t>
            </a:r>
            <a:r>
              <a:rPr lang="en-US" altLang="ja-JP"/>
              <a:t>duplicate ACKs</a:t>
            </a:r>
            <a:r>
              <a:rPr lang="ja-JP" altLang="en-US"/>
              <a:t>”</a:t>
            </a:r>
            <a:r>
              <a:rPr lang="en-US" altLang="ja-JP"/>
              <a:t> as a hint</a:t>
            </a:r>
          </a:p>
          <a:p>
            <a:r>
              <a:rPr lang="en-US" altLang="en-US"/>
              <a:t>Fast retransmission</a:t>
            </a:r>
          </a:p>
          <a:p>
            <a:pPr lvl="1"/>
            <a:r>
              <a:rPr lang="en-US" altLang="en-US"/>
              <a:t>Retransmit after </a:t>
            </a:r>
            <a:r>
              <a:rPr lang="ja-JP" altLang="en-US"/>
              <a:t>“</a:t>
            </a:r>
            <a:r>
              <a:rPr lang="en-US" altLang="ja-JP"/>
              <a:t>triple duplicate ACK</a:t>
            </a:r>
            <a:r>
              <a:rPr lang="ja-JP" altLang="en-US"/>
              <a:t>”</a:t>
            </a:r>
            <a:endParaRPr lang="en-US" altLang="ja-JP"/>
          </a:p>
          <a:p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C1519CAF-3192-CC46-ADED-25D3AA4813E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7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Effectiveness of Fast Retransmit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906963"/>
          </a:xfrm>
        </p:spPr>
        <p:txBody>
          <a:bodyPr/>
          <a:lstStyle/>
          <a:p>
            <a:r>
              <a:rPr lang="en-US" altLang="en-US" sz="3600" dirty="0"/>
              <a:t>When does Fast Retransmit work best?</a:t>
            </a:r>
          </a:p>
          <a:p>
            <a:pPr lvl="1"/>
            <a:r>
              <a:rPr lang="en-US" altLang="en-US" sz="3200" dirty="0"/>
              <a:t>High likelihood of many packets in flight</a:t>
            </a:r>
          </a:p>
          <a:p>
            <a:pPr lvl="1"/>
            <a:r>
              <a:rPr lang="en-US" altLang="en-US" sz="3200" dirty="0"/>
              <a:t>Long data transfers, large window size, …</a:t>
            </a:r>
          </a:p>
          <a:p>
            <a:r>
              <a:rPr lang="en-US" altLang="en-US" sz="3600" dirty="0"/>
              <a:t>Implications for Web traffic</a:t>
            </a:r>
          </a:p>
          <a:p>
            <a:pPr lvl="1"/>
            <a:r>
              <a:rPr lang="en-US" altLang="en-US" sz="3200" dirty="0"/>
              <a:t>Most Web transfers are short (e.g., 10 packets)</a:t>
            </a:r>
          </a:p>
          <a:p>
            <a:pPr lvl="2"/>
            <a:r>
              <a:rPr lang="en-US" altLang="en-US" sz="2800" dirty="0"/>
              <a:t>So, often there </a:t>
            </a:r>
            <a:r>
              <a:rPr lang="en-US" altLang="en-US" sz="2800" dirty="0" err="1"/>
              <a:t>aren</a:t>
            </a:r>
            <a:r>
              <a:rPr lang="ja-JP" altLang="en-US" sz="2800" dirty="0"/>
              <a:t>’</a:t>
            </a:r>
            <a:r>
              <a:rPr lang="en-US" altLang="ja-JP" sz="2800" dirty="0"/>
              <a:t>t many packets in flight</a:t>
            </a:r>
          </a:p>
          <a:p>
            <a:pPr lvl="1"/>
            <a:r>
              <a:rPr lang="en-US" altLang="en-US" sz="3200" dirty="0"/>
              <a:t>Making fast retransmit is less likely to </a:t>
            </a:r>
            <a:r>
              <a:rPr lang="ja-JP" altLang="en-US" sz="3200" dirty="0"/>
              <a:t>“</a:t>
            </a:r>
            <a:r>
              <a:rPr lang="en-US" altLang="ja-JP" sz="3200" dirty="0"/>
              <a:t>kick in</a:t>
            </a:r>
            <a:r>
              <a:rPr lang="ja-JP" altLang="en-US" sz="3200" dirty="0"/>
              <a:t>”</a:t>
            </a:r>
            <a:endParaRPr lang="en-US" altLang="ja-JP" sz="3200" dirty="0"/>
          </a:p>
          <a:p>
            <a:pPr lvl="2"/>
            <a:r>
              <a:rPr lang="en-US" altLang="en-US" sz="2800" dirty="0"/>
              <a:t>Forcing users to click </a:t>
            </a:r>
            <a:r>
              <a:rPr lang="ja-JP" altLang="en-US" sz="2800" dirty="0"/>
              <a:t>“</a:t>
            </a:r>
            <a:r>
              <a:rPr lang="en-US" altLang="ja-JP" sz="2800" dirty="0"/>
              <a:t>reload</a:t>
            </a:r>
            <a:r>
              <a:rPr lang="ja-JP" altLang="en-US" sz="2800" dirty="0"/>
              <a:t>”</a:t>
            </a:r>
            <a:r>
              <a:rPr lang="en-US" altLang="ja-JP" sz="2800" dirty="0"/>
              <a:t> more often… </a:t>
            </a:r>
            <a:r>
              <a:rPr lang="en-US" altLang="ja-JP" sz="2800" dirty="0">
                <a:sym typeface="Wingdings" charset="2"/>
              </a:rPr>
              <a:t></a:t>
            </a:r>
            <a:endParaRPr lang="en-US" altLang="en-US" sz="2800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73A45A50-CE20-024B-90E3-2F5E31D36C5B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TCP Congestion Control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A0DE8B9-66F7-0A41-BE3C-56FDC4AD4C2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Additive increase, multiplicative decrease</a:t>
            </a:r>
          </a:p>
          <a:p>
            <a:pPr lvl="1"/>
            <a:r>
              <a:rPr lang="en-US" altLang="en-US" dirty="0"/>
              <a:t>On packet loss, divide congestion window in half</a:t>
            </a:r>
          </a:p>
          <a:p>
            <a:pPr lvl="1"/>
            <a:r>
              <a:rPr lang="en-US" altLang="en-US" dirty="0"/>
              <a:t>On success for last window, increase window linearly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9913" y="2819400"/>
            <a:ext cx="7735887" cy="3505200"/>
            <a:chOff x="569913" y="2743200"/>
            <a:chExt cx="7735887" cy="3505200"/>
          </a:xfrm>
        </p:grpSpPr>
        <p:sp>
          <p:nvSpPr>
            <p:cNvPr id="19" name="Freeform 3"/>
            <p:cNvSpPr>
              <a:spLocks/>
            </p:cNvSpPr>
            <p:nvPr/>
          </p:nvSpPr>
          <p:spPr bwMode="auto">
            <a:xfrm>
              <a:off x="1143000" y="3200400"/>
              <a:ext cx="7010400" cy="2667000"/>
            </a:xfrm>
            <a:custGeom>
              <a:avLst/>
              <a:gdLst>
                <a:gd name="T0" fmla="*/ 0 w 4416"/>
                <a:gd name="T1" fmla="*/ 0 h 1968"/>
                <a:gd name="T2" fmla="*/ 0 w 4416"/>
                <a:gd name="T3" fmla="*/ 2147483646 h 1968"/>
                <a:gd name="T4" fmla="*/ 2147483646 w 4416"/>
                <a:gd name="T5" fmla="*/ 2147483646 h 1968"/>
                <a:gd name="T6" fmla="*/ 0 60000 65536"/>
                <a:gd name="T7" fmla="*/ 0 60000 65536"/>
                <a:gd name="T8" fmla="*/ 0 60000 65536"/>
                <a:gd name="T9" fmla="*/ 0 w 4416"/>
                <a:gd name="T10" fmla="*/ 0 h 1968"/>
                <a:gd name="T11" fmla="*/ 4416 w 4416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6" h="1968">
                  <a:moveTo>
                    <a:pt x="0" y="0"/>
                  </a:moveTo>
                  <a:lnTo>
                    <a:pt x="0" y="1968"/>
                  </a:lnTo>
                  <a:lnTo>
                    <a:pt x="4416" y="19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0" name="Freeform 4"/>
            <p:cNvSpPr>
              <a:spLocks/>
            </p:cNvSpPr>
            <p:nvPr/>
          </p:nvSpPr>
          <p:spPr bwMode="auto">
            <a:xfrm>
              <a:off x="1143000" y="3886200"/>
              <a:ext cx="7162800" cy="1981200"/>
            </a:xfrm>
            <a:custGeom>
              <a:avLst/>
              <a:gdLst>
                <a:gd name="T0" fmla="*/ 0 w 4512"/>
                <a:gd name="T1" fmla="*/ 2147483646 h 1248"/>
                <a:gd name="T2" fmla="*/ 2147483646 w 4512"/>
                <a:gd name="T3" fmla="*/ 2147483646 h 1248"/>
                <a:gd name="T4" fmla="*/ 2147483646 w 4512"/>
                <a:gd name="T5" fmla="*/ 2147483646 h 1248"/>
                <a:gd name="T6" fmla="*/ 2147483646 w 4512"/>
                <a:gd name="T7" fmla="*/ 2147483646 h 1248"/>
                <a:gd name="T8" fmla="*/ 2147483646 w 4512"/>
                <a:gd name="T9" fmla="*/ 2147483646 h 1248"/>
                <a:gd name="T10" fmla="*/ 2147483646 w 4512"/>
                <a:gd name="T11" fmla="*/ 0 h 1248"/>
                <a:gd name="T12" fmla="*/ 2147483646 w 4512"/>
                <a:gd name="T13" fmla="*/ 2147483646 h 1248"/>
                <a:gd name="T14" fmla="*/ 2147483646 w 4512"/>
                <a:gd name="T15" fmla="*/ 2147483646 h 1248"/>
                <a:gd name="T16" fmla="*/ 2147483646 w 4512"/>
                <a:gd name="T17" fmla="*/ 2147483646 h 1248"/>
                <a:gd name="T18" fmla="*/ 2147483646 w 4512"/>
                <a:gd name="T19" fmla="*/ 2147483646 h 1248"/>
                <a:gd name="T20" fmla="*/ 2147483646 w 4512"/>
                <a:gd name="T21" fmla="*/ 2147483646 h 1248"/>
                <a:gd name="T22" fmla="*/ 2147483646 w 4512"/>
                <a:gd name="T23" fmla="*/ 2147483646 h 1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12"/>
                <a:gd name="T37" fmla="*/ 0 h 1248"/>
                <a:gd name="T38" fmla="*/ 4512 w 4512"/>
                <a:gd name="T39" fmla="*/ 1248 h 12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12" h="1248">
                  <a:moveTo>
                    <a:pt x="0" y="1248"/>
                  </a:moveTo>
                  <a:lnTo>
                    <a:pt x="1152" y="336"/>
                  </a:lnTo>
                  <a:lnTo>
                    <a:pt x="1152" y="816"/>
                  </a:lnTo>
                  <a:lnTo>
                    <a:pt x="1536" y="528"/>
                  </a:lnTo>
                  <a:lnTo>
                    <a:pt x="1536" y="960"/>
                  </a:lnTo>
                  <a:lnTo>
                    <a:pt x="2832" y="0"/>
                  </a:lnTo>
                  <a:lnTo>
                    <a:pt x="2832" y="720"/>
                  </a:lnTo>
                  <a:lnTo>
                    <a:pt x="3504" y="240"/>
                  </a:lnTo>
                  <a:lnTo>
                    <a:pt x="3504" y="864"/>
                  </a:lnTo>
                  <a:lnTo>
                    <a:pt x="4224" y="288"/>
                  </a:lnTo>
                  <a:lnTo>
                    <a:pt x="4224" y="816"/>
                  </a:lnTo>
                  <a:lnTo>
                    <a:pt x="4512" y="576"/>
                  </a:lnTo>
                </a:path>
              </a:pathLst>
            </a:cu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7123113" y="5791200"/>
              <a:ext cx="268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i="1" smtClean="0">
                  <a:solidFill>
                    <a:srgbClr val="000000"/>
                  </a:solidFill>
                  <a:latin typeface="Times New Roman" charset="0"/>
                </a:rPr>
                <a:t>t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69913" y="2743200"/>
              <a:ext cx="1182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i="1" smtClean="0">
                  <a:solidFill>
                    <a:srgbClr val="000000"/>
                  </a:solidFill>
                  <a:latin typeface="Times New Roman" charset="0"/>
                </a:rPr>
                <a:t>Window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733800" y="5410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733800" y="47244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962400" y="4724400"/>
              <a:ext cx="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175125" y="4922838"/>
              <a:ext cx="10937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  <a:latin typeface="Comic Sans MS" charset="0"/>
                </a:rPr>
                <a:t>halved</a:t>
              </a: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971800" y="35052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581400" y="37338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5638800" y="3200400"/>
              <a:ext cx="36513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6705600" y="33528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7848600" y="34290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2498725" y="3117850"/>
              <a:ext cx="8080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Comic Sans MS" charset="0"/>
                </a:rPr>
                <a:t>Loss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2000" y="630549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21327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Congestion in a Drop-Tail FIFO Queue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 sz="3000"/>
              <a:t>Access to the bandwidth: first-in first-out queue</a:t>
            </a:r>
          </a:p>
          <a:p>
            <a:pPr lvl="1" eaLnBrk="1" hangingPunct="1"/>
            <a:r>
              <a:rPr lang="en-US" altLang="en-US"/>
              <a:t>Packets transmitted in the order they arrive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 typeface="Arial" charset="0"/>
              <a:buNone/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7738B5C-8A15-D744-BAEC-CAF95A37540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06575" y="2684463"/>
            <a:ext cx="5684838" cy="698500"/>
            <a:chOff x="1806575" y="2684463"/>
            <a:chExt cx="5684838" cy="698500"/>
          </a:xfrm>
        </p:grpSpPr>
        <p:sp>
          <p:nvSpPr>
            <p:cNvPr id="36881" name="Rectangle 4"/>
            <p:cNvSpPr>
              <a:spLocks noChangeArrowheads="1"/>
            </p:cNvSpPr>
            <p:nvPr/>
          </p:nvSpPr>
          <p:spPr bwMode="auto">
            <a:xfrm>
              <a:off x="4383088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2" name="Rectangle 5"/>
            <p:cNvSpPr>
              <a:spLocks noChangeArrowheads="1"/>
            </p:cNvSpPr>
            <p:nvPr/>
          </p:nvSpPr>
          <p:spPr bwMode="auto">
            <a:xfrm>
              <a:off x="4919663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3" name="Rectangle 6"/>
            <p:cNvSpPr>
              <a:spLocks noChangeArrowheads="1"/>
            </p:cNvSpPr>
            <p:nvPr/>
          </p:nvSpPr>
          <p:spPr bwMode="auto">
            <a:xfrm>
              <a:off x="5457825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4" name="Rectangle 7"/>
            <p:cNvSpPr>
              <a:spLocks noChangeArrowheads="1"/>
            </p:cNvSpPr>
            <p:nvPr/>
          </p:nvSpPr>
          <p:spPr bwMode="auto">
            <a:xfrm>
              <a:off x="5994400" y="2690813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5" name="Rectangle 8"/>
            <p:cNvSpPr>
              <a:spLocks noChangeArrowheads="1"/>
            </p:cNvSpPr>
            <p:nvPr/>
          </p:nvSpPr>
          <p:spPr bwMode="auto">
            <a:xfrm>
              <a:off x="384651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6" name="Rectangle 9"/>
            <p:cNvSpPr>
              <a:spLocks noChangeArrowheads="1"/>
            </p:cNvSpPr>
            <p:nvPr/>
          </p:nvSpPr>
          <p:spPr bwMode="auto">
            <a:xfrm>
              <a:off x="3306763" y="2690813"/>
              <a:ext cx="536575" cy="692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7" name="Rectangle 10"/>
            <p:cNvSpPr>
              <a:spLocks noChangeArrowheads="1"/>
            </p:cNvSpPr>
            <p:nvPr/>
          </p:nvSpPr>
          <p:spPr bwMode="auto">
            <a:xfrm>
              <a:off x="1806575" y="268922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8" name="Freeform 11"/>
            <p:cNvSpPr>
              <a:spLocks/>
            </p:cNvSpPr>
            <p:nvPr/>
          </p:nvSpPr>
          <p:spPr bwMode="auto">
            <a:xfrm>
              <a:off x="2230438" y="2684463"/>
              <a:ext cx="1919287" cy="352425"/>
            </a:xfrm>
            <a:custGeom>
              <a:avLst/>
              <a:gdLst>
                <a:gd name="T0" fmla="*/ 0 w 1209"/>
                <a:gd name="T1" fmla="*/ 2147483647 h 222"/>
                <a:gd name="T2" fmla="*/ 2147483647 w 1209"/>
                <a:gd name="T3" fmla="*/ 2147483647 h 222"/>
                <a:gd name="T4" fmla="*/ 2147483647 w 1209"/>
                <a:gd name="T5" fmla="*/ 2147483647 h 222"/>
                <a:gd name="T6" fmla="*/ 0 60000 65536"/>
                <a:gd name="T7" fmla="*/ 0 60000 65536"/>
                <a:gd name="T8" fmla="*/ 0 60000 65536"/>
                <a:gd name="T9" fmla="*/ 0 w 1209"/>
                <a:gd name="T10" fmla="*/ 0 h 222"/>
                <a:gd name="T11" fmla="*/ 1209 w 1209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9" h="222">
                  <a:moveTo>
                    <a:pt x="0" y="197"/>
                  </a:moveTo>
                  <a:cubicBezTo>
                    <a:pt x="81" y="98"/>
                    <a:pt x="162" y="0"/>
                    <a:pt x="363" y="4"/>
                  </a:cubicBezTo>
                  <a:cubicBezTo>
                    <a:pt x="564" y="8"/>
                    <a:pt x="886" y="115"/>
                    <a:pt x="1209" y="22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9" name="Line 12"/>
            <p:cNvSpPr>
              <a:spLocks noChangeShapeType="1"/>
            </p:cNvSpPr>
            <p:nvPr/>
          </p:nvSpPr>
          <p:spPr bwMode="auto">
            <a:xfrm>
              <a:off x="6530975" y="2997200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51000" y="4695825"/>
            <a:ext cx="5840413" cy="1323975"/>
            <a:chOff x="1651000" y="4695825"/>
            <a:chExt cx="5840413" cy="1323975"/>
          </a:xfrm>
        </p:grpSpPr>
        <p:sp>
          <p:nvSpPr>
            <p:cNvPr id="36872" name="Rectangle 13"/>
            <p:cNvSpPr>
              <a:spLocks noChangeArrowheads="1"/>
            </p:cNvSpPr>
            <p:nvPr/>
          </p:nvSpPr>
          <p:spPr bwMode="auto">
            <a:xfrm>
              <a:off x="4383088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3" name="Rectangle 14"/>
            <p:cNvSpPr>
              <a:spLocks noChangeArrowheads="1"/>
            </p:cNvSpPr>
            <p:nvPr/>
          </p:nvSpPr>
          <p:spPr bwMode="auto">
            <a:xfrm>
              <a:off x="49196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4" name="Rectangle 15"/>
            <p:cNvSpPr>
              <a:spLocks noChangeArrowheads="1"/>
            </p:cNvSpPr>
            <p:nvPr/>
          </p:nvSpPr>
          <p:spPr bwMode="auto">
            <a:xfrm>
              <a:off x="5457825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5" name="Rectangle 16"/>
            <p:cNvSpPr>
              <a:spLocks noChangeArrowheads="1"/>
            </p:cNvSpPr>
            <p:nvPr/>
          </p:nvSpPr>
          <p:spPr bwMode="auto">
            <a:xfrm>
              <a:off x="5994400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Rectangle 17"/>
            <p:cNvSpPr>
              <a:spLocks noChangeArrowheads="1"/>
            </p:cNvSpPr>
            <p:nvPr/>
          </p:nvSpPr>
          <p:spPr bwMode="auto">
            <a:xfrm>
              <a:off x="384651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7" name="Rectangle 18"/>
            <p:cNvSpPr>
              <a:spLocks noChangeArrowheads="1"/>
            </p:cNvSpPr>
            <p:nvPr/>
          </p:nvSpPr>
          <p:spPr bwMode="auto">
            <a:xfrm>
              <a:off x="3306763" y="5070475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Rectangle 19"/>
            <p:cNvSpPr>
              <a:spLocks noChangeArrowheads="1"/>
            </p:cNvSpPr>
            <p:nvPr/>
          </p:nvSpPr>
          <p:spPr bwMode="auto">
            <a:xfrm>
              <a:off x="1806575" y="5068888"/>
              <a:ext cx="536575" cy="6921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>
              <a:off x="6530975" y="5376863"/>
              <a:ext cx="9604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Box 23"/>
            <p:cNvSpPr txBox="1">
              <a:spLocks noChangeArrowheads="1"/>
            </p:cNvSpPr>
            <p:nvPr/>
          </p:nvSpPr>
          <p:spPr bwMode="auto">
            <a:xfrm>
              <a:off x="1651000" y="4695825"/>
              <a:ext cx="7874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8000">
                  <a:solidFill>
                    <a:srgbClr val="FF0000"/>
                  </a:solidFill>
                  <a:latin typeface="Zapf Dingbats" charset="0"/>
                </a:rPr>
                <a:t>✗</a:t>
              </a:r>
              <a:endParaRPr lang="en-US" altLang="en-US" sz="8000">
                <a:solidFill>
                  <a:srgbClr val="FF0000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7200" y="3810000"/>
            <a:ext cx="853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defTabSz="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000" b="0">
                <a:solidFill>
                  <a:srgbClr val="800000"/>
                </a:solidFill>
                <a:latin typeface="Calibri" charset="0"/>
              </a:rPr>
              <a:t>Access to the buffer space: drop-tail queuing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800" b="0">
                <a:latin typeface="Calibri" charset="0"/>
              </a:rPr>
              <a:t>If the queue is full, drop the incoming packet</a:t>
            </a:r>
          </a:p>
          <a:p>
            <a:pPr algn="l">
              <a:spcBef>
                <a:spcPct val="20000"/>
              </a:spcBef>
              <a:buFont typeface="Arial" charset="0"/>
              <a:buNone/>
            </a:pPr>
            <a:endParaRPr lang="en-US" altLang="en-US" sz="3200" b="0">
              <a:solidFill>
                <a:srgbClr val="8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700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it Looks to the End Host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Delay:  </a:t>
            </a:r>
            <a:r>
              <a:rPr lang="en-US" altLang="en-US" sz="3000" dirty="0">
                <a:solidFill>
                  <a:srgbClr val="000000"/>
                </a:solidFill>
              </a:rPr>
              <a:t>Packet experiences high delay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Loss:  </a:t>
            </a:r>
            <a:r>
              <a:rPr lang="en-US" altLang="en-US" dirty="0" smtClean="0"/>
              <a:t>  </a:t>
            </a:r>
            <a:r>
              <a:rPr lang="en-US" altLang="en-US" sz="3000" dirty="0" smtClean="0">
                <a:solidFill>
                  <a:schemeClr val="tx1"/>
                </a:solidFill>
              </a:rPr>
              <a:t>Packet </a:t>
            </a:r>
            <a:r>
              <a:rPr lang="en-US" altLang="en-US" sz="3000" dirty="0">
                <a:solidFill>
                  <a:schemeClr val="tx1"/>
                </a:solidFill>
              </a:rPr>
              <a:t>gets dropped along path</a:t>
            </a:r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endParaRPr lang="en-US" altLang="en-US" dirty="0"/>
          </a:p>
          <a:p>
            <a:pPr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/>
              <a:t>How does TCP sender learn this?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>
                <a:solidFill>
                  <a:srgbClr val="800000"/>
                </a:solidFill>
              </a:rPr>
              <a:t>Delay: 	</a:t>
            </a:r>
            <a:r>
              <a:rPr lang="en-US" altLang="en-US" dirty="0"/>
              <a:t>Round-trip time estimate</a:t>
            </a:r>
          </a:p>
          <a:p>
            <a:pPr lvl="1" eaLnBrk="1" hangingPunct="1">
              <a:lnSpc>
                <a:spcPct val="90000"/>
              </a:lnSpc>
              <a:tabLst>
                <a:tab pos="1541463" algn="l"/>
              </a:tabLst>
            </a:pPr>
            <a:r>
              <a:rPr lang="en-US" altLang="en-US" dirty="0">
                <a:solidFill>
                  <a:srgbClr val="800000"/>
                </a:solidFill>
              </a:rPr>
              <a:t>Loss:   </a:t>
            </a:r>
            <a:r>
              <a:rPr lang="en-US" altLang="en-US" dirty="0"/>
              <a:t>	Timeout and/or duplicate acknowledgments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CCBAE44-CA08-7E40-8360-0F7E654FDB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383088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9196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57825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994400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84651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306763" y="4892675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806575" y="4891088"/>
            <a:ext cx="536575" cy="6921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6530975" y="5199063"/>
            <a:ext cx="9604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651000" y="4495800"/>
            <a:ext cx="78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FF0000"/>
                </a:solidFill>
                <a:latin typeface="Zapf Dingbats" charset="0"/>
              </a:rPr>
              <a:t>✗</a:t>
            </a:r>
            <a:endParaRPr lang="en-US" altLang="en-US" sz="8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Congestion Window</a:t>
            </a:r>
          </a:p>
        </p:txBody>
      </p:sp>
      <p:sp>
        <p:nvSpPr>
          <p:cNvPr id="9871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Each TCP sender maintains a congestion window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/>
              <a:t>Max number of bytes to have in transit (not yet ACK’d)</a:t>
            </a: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Adapting the congestion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Decrease </a:t>
            </a:r>
            <a:r>
              <a:rPr lang="en-US" altLang="en-US" sz="2600"/>
              <a:t>upon losing a packet: backing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Increase </a:t>
            </a:r>
            <a:r>
              <a:rPr lang="en-US" altLang="en-US" sz="2600"/>
              <a:t>upon success: optimistically exploring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</a:pPr>
            <a:r>
              <a:rPr lang="en-US" altLang="en-US" sz="2600"/>
              <a:t>Always struggling to find right transfer rate</a:t>
            </a: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Pro: </a:t>
            </a:r>
            <a:r>
              <a:rPr lang="en-US" altLang="en-US" sz="2600"/>
              <a:t>avoids needing explicit network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FF"/>
                </a:solidFill>
              </a:rPr>
              <a:t>Con: </a:t>
            </a:r>
            <a:r>
              <a:rPr lang="en-US" altLang="en-US" sz="2600"/>
              <a:t>continually under- and over-shoots “right” rate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9232BDA-CE34-9149-9F6B-E73CC53FE57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Additive Increase, Multiplicative Decrease 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 to adapt?</a:t>
            </a:r>
          </a:p>
          <a:p>
            <a:pPr lvl="1"/>
            <a:r>
              <a:rPr lang="en-US" altLang="en-US"/>
              <a:t>Additive increase:  On success of last window of data, increase window by 1 Max Segment Size (MSS)</a:t>
            </a:r>
          </a:p>
          <a:p>
            <a:pPr lvl="1"/>
            <a:r>
              <a:rPr lang="en-US" altLang="en-US"/>
              <a:t>Multiplicative decrease:  On loss of packet, divide congestion window in half</a:t>
            </a:r>
          </a:p>
          <a:p>
            <a:r>
              <a:rPr lang="en-US" altLang="en-US"/>
              <a:t>Much quicker to slow than speed up!</a:t>
            </a:r>
          </a:p>
          <a:p>
            <a:pPr lvl="1"/>
            <a:r>
              <a:rPr lang="en-US" altLang="en-US"/>
              <a:t>Over-sized windows (causing loss) are much worse than under-sized windows (causing lower thruput)</a:t>
            </a:r>
          </a:p>
          <a:p>
            <a:pPr lvl="1"/>
            <a:r>
              <a:rPr lang="en-US" altLang="en-US"/>
              <a:t>AIMD:  A necessary condition for stability of TCP</a:t>
            </a:r>
          </a:p>
          <a:p>
            <a:pPr lvl="2"/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ACE7BD-D4B8-1142-B7CD-5C70B05B6AE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Leads to the TCP “Sawtooth”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6A00906-FFB5-614C-9A8A-61FE3DAF476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60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 i="1">
                <a:latin typeface="Times New Roman" charset="0"/>
              </a:rPr>
              <a:t>t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>
                <a:latin typeface="Comic Sans MS" charset="0"/>
              </a:rPr>
              <a:t>halved</a:t>
            </a:r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2544763" y="2590800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1483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Receiver Window vs. </a:t>
            </a:r>
            <a:r>
              <a:rPr lang="en-US" altLang="en-US" sz="3600" dirty="0"/>
              <a:t>Congestion Window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/>
              <a:t>Flow control</a:t>
            </a:r>
          </a:p>
          <a:p>
            <a:pPr lvl="1" eaLnBrk="1" hangingPunct="1"/>
            <a:r>
              <a:rPr lang="en-US" altLang="en-US" sz="2600"/>
              <a:t>Keep a </a:t>
            </a:r>
            <a:r>
              <a:rPr lang="en-US" altLang="en-US" sz="2600" i="1"/>
              <a:t>fast sender</a:t>
            </a:r>
            <a:r>
              <a:rPr lang="en-US" altLang="en-US" sz="2600"/>
              <a:t> from overwhelming </a:t>
            </a:r>
            <a:r>
              <a:rPr lang="en-US" altLang="en-US" sz="2600" i="1"/>
              <a:t>a slow receiver</a:t>
            </a:r>
          </a:p>
          <a:p>
            <a:pPr eaLnBrk="1" hangingPunct="1"/>
            <a:r>
              <a:rPr lang="en-US" altLang="en-US" sz="3000"/>
              <a:t>Congestion control</a:t>
            </a:r>
          </a:p>
          <a:p>
            <a:pPr lvl="1" eaLnBrk="1" hangingPunct="1"/>
            <a:r>
              <a:rPr lang="en-US" altLang="en-US" sz="2600"/>
              <a:t>Keep a </a:t>
            </a:r>
            <a:r>
              <a:rPr lang="en-US" altLang="en-US" sz="2600" i="1"/>
              <a:t>set of senders</a:t>
            </a:r>
            <a:r>
              <a:rPr lang="en-US" altLang="en-US" sz="2600"/>
              <a:t> from overloading the </a:t>
            </a:r>
            <a:r>
              <a:rPr lang="en-US" altLang="en-US" sz="2600" i="1"/>
              <a:t>network</a:t>
            </a:r>
          </a:p>
          <a:p>
            <a:pPr lvl="1" eaLnBrk="1" hangingPunct="1">
              <a:buFont typeface="Arial" charset="0"/>
              <a:buNone/>
            </a:pPr>
            <a:endParaRPr lang="en-US" altLang="en-US" sz="2000" i="1"/>
          </a:p>
          <a:p>
            <a:pPr eaLnBrk="1" hangingPunct="1"/>
            <a:r>
              <a:rPr lang="en-US" altLang="en-US" sz="3000"/>
              <a:t>Different concepts, but similar mechanisms</a:t>
            </a:r>
          </a:p>
          <a:p>
            <a:pPr lvl="1" eaLnBrk="1" hangingPunct="1"/>
            <a:r>
              <a:rPr lang="en-US" altLang="en-US" sz="2600"/>
              <a:t>TCP flow control:  receiver window</a:t>
            </a:r>
          </a:p>
          <a:p>
            <a:pPr lvl="1" eaLnBrk="1" hangingPunct="1"/>
            <a:r>
              <a:rPr lang="en-US" altLang="en-US" sz="2600"/>
              <a:t>TCP congestion control:  congestion window</a:t>
            </a:r>
          </a:p>
          <a:p>
            <a:pPr lvl="1" eaLnBrk="1" hangingPunct="1"/>
            <a:r>
              <a:rPr lang="en-US" altLang="en-US" sz="2600"/>
              <a:t>Sender TCP window =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z="2600">
                <a:solidFill>
                  <a:srgbClr val="0000FF"/>
                </a:solidFill>
              </a:rPr>
              <a:t>		    min { congestion window, receiver window }</a:t>
            </a:r>
            <a:endParaRPr lang="en-US" altLang="en-US" sz="2600" i="1">
              <a:solidFill>
                <a:srgbClr val="0000FF"/>
              </a:solidFill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4CC7629-BC73-FB48-AA24-F7A9853A925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role should the network play in resource allocation? </a:t>
            </a:r>
          </a:p>
          <a:p>
            <a:pPr lvl="1"/>
            <a:r>
              <a:rPr lang="en-US" altLang="en-US" dirty="0"/>
              <a:t>Explicit feedback to the end hosts?</a:t>
            </a:r>
          </a:p>
          <a:p>
            <a:pPr lvl="1"/>
            <a:r>
              <a:rPr lang="en-US" altLang="en-US" dirty="0"/>
              <a:t>Enforcing an explicit rate allocation?</a:t>
            </a:r>
          </a:p>
          <a:p>
            <a:r>
              <a:rPr lang="en-US" altLang="en-US" dirty="0">
                <a:ea typeface="ＭＳ Ｐゴシック" charset="-128"/>
              </a:rPr>
              <a:t>What is a good definition of fairness?</a:t>
            </a:r>
          </a:p>
          <a:p>
            <a:r>
              <a:rPr lang="en-US" altLang="en-US" dirty="0">
                <a:ea typeface="ＭＳ Ｐゴシック" charset="-128"/>
              </a:rPr>
              <a:t>What about hosts who cheat to hog resources?</a:t>
            </a:r>
          </a:p>
          <a:p>
            <a:pPr lvl="1"/>
            <a:r>
              <a:rPr lang="en-US" altLang="en-US" dirty="0"/>
              <a:t>How to detect cheating?  How to prevent/punish?</a:t>
            </a:r>
          </a:p>
          <a:p>
            <a:r>
              <a:rPr lang="en-US" altLang="en-US" dirty="0">
                <a:ea typeface="ＭＳ Ｐゴシック" charset="-128"/>
              </a:rPr>
              <a:t>What about wireless networks?</a:t>
            </a:r>
          </a:p>
          <a:p>
            <a:pPr lvl="1"/>
            <a:r>
              <a:rPr lang="en-US" altLang="en-US" dirty="0"/>
              <a:t>Difficulty of detecting collisions </a:t>
            </a:r>
          </a:p>
          <a:p>
            <a:pPr lvl="1"/>
            <a:r>
              <a:rPr lang="en-US" altLang="en-US" dirty="0"/>
              <a:t>Loss caused by interference, not just </a:t>
            </a:r>
            <a:r>
              <a:rPr lang="en-US" altLang="en-US" dirty="0" smtClean="0"/>
              <a:t>congestion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altLang="ja-JP" dirty="0"/>
              <a:t>A Protocol for Packet Network Intercommunication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(IEEE Trans. on Communications, May 1974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Vint</a:t>
            </a:r>
            <a:r>
              <a:rPr lang="en-US" sz="2400" dirty="0">
                <a:solidFill>
                  <a:schemeClr val="tx1"/>
                </a:solidFill>
              </a:rPr>
              <a:t> Cerf and Bob </a:t>
            </a:r>
            <a:r>
              <a:rPr lang="en-US" sz="2400" dirty="0" smtClean="0">
                <a:solidFill>
                  <a:schemeClr val="tx1"/>
                </a:solidFill>
              </a:rPr>
              <a:t>Kahn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60198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Written when </a:t>
            </a:r>
            <a:r>
              <a:rPr lang="en-US" sz="2000" b="1" dirty="0" err="1"/>
              <a:t>Vint</a:t>
            </a:r>
            <a:r>
              <a:rPr lang="en-US" sz="2000" b="1" dirty="0"/>
              <a:t> Cerf was an assistant professor at Stanford, and Bob Kahn was working at ARPA. </a:t>
            </a:r>
          </a:p>
        </p:txBody>
      </p:sp>
    </p:spTree>
    <p:extLst>
      <p:ext uri="{BB962C8B-B14F-4D97-AF65-F5344CB8AC3E}">
        <p14:creationId xmlns:p14="http://schemas.microsoft.com/office/powerpoint/2010/main" val="18780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Life in the </a:t>
            </a:r>
            <a:r>
              <a:rPr lang="en-US" altLang="en-US" dirty="0" smtClean="0"/>
              <a:t>1970s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Multiple unconnected networks</a:t>
            </a:r>
          </a:p>
          <a:p>
            <a:pPr lvl="1"/>
            <a:r>
              <a:rPr lang="en-US" altLang="en-US" sz="2800" dirty="0" err="1"/>
              <a:t>ARPAnet</a:t>
            </a:r>
            <a:r>
              <a:rPr lang="en-US" altLang="en-US" sz="2800" dirty="0"/>
              <a:t>, data-over-cable, packet satellite (Aloha), packet radio, …</a:t>
            </a:r>
            <a:endParaRPr lang="en-US" altLang="en-US" sz="3200" dirty="0"/>
          </a:p>
          <a:p>
            <a:r>
              <a:rPr lang="en-US" altLang="en-US" sz="3200" dirty="0">
                <a:ea typeface="ＭＳ Ｐゴシック" charset="-128"/>
              </a:rPr>
              <a:t>Heterogeneous designs</a:t>
            </a:r>
          </a:p>
          <a:p>
            <a:pPr lvl="1"/>
            <a:r>
              <a:rPr lang="en-US" altLang="en-US" sz="2800" dirty="0"/>
              <a:t>Addressing, max packet size, handling of lost/corrupted data, fault detection, routing, </a:t>
            </a:r>
            <a:r>
              <a:rPr lang="is-IS" altLang="zh-CN" sz="2800" dirty="0" smtClean="0"/>
              <a:t>…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  <p:sp>
        <p:nvSpPr>
          <p:cNvPr id="78" name="Freeform 4"/>
          <p:cNvSpPr>
            <a:spLocks/>
          </p:cNvSpPr>
          <p:nvPr/>
        </p:nvSpPr>
        <p:spPr bwMode="auto">
          <a:xfrm>
            <a:off x="5410200" y="4622800"/>
            <a:ext cx="2170113" cy="1825625"/>
          </a:xfrm>
          <a:custGeom>
            <a:avLst/>
            <a:gdLst>
              <a:gd name="T0" fmla="*/ 2147483646 w 1367"/>
              <a:gd name="T1" fmla="*/ 2147483646 h 1150"/>
              <a:gd name="T2" fmla="*/ 2147483646 w 1367"/>
              <a:gd name="T3" fmla="*/ 2147483646 h 1150"/>
              <a:gd name="T4" fmla="*/ 2147483646 w 1367"/>
              <a:gd name="T5" fmla="*/ 2147483646 h 1150"/>
              <a:gd name="T6" fmla="*/ 2147483646 w 1367"/>
              <a:gd name="T7" fmla="*/ 2147483646 h 1150"/>
              <a:gd name="T8" fmla="*/ 2147483646 w 1367"/>
              <a:gd name="T9" fmla="*/ 2147483646 h 1150"/>
              <a:gd name="T10" fmla="*/ 2147483646 w 1367"/>
              <a:gd name="T11" fmla="*/ 2147483646 h 1150"/>
              <a:gd name="T12" fmla="*/ 2147483646 w 1367"/>
              <a:gd name="T13" fmla="*/ 2147483646 h 1150"/>
              <a:gd name="T14" fmla="*/ 2147483646 w 1367"/>
              <a:gd name="T15" fmla="*/ 2147483646 h 1150"/>
              <a:gd name="T16" fmla="*/ 2147483646 w 1367"/>
              <a:gd name="T17" fmla="*/ 2147483646 h 1150"/>
              <a:gd name="T18" fmla="*/ 2147483646 w 1367"/>
              <a:gd name="T19" fmla="*/ 2147483646 h 1150"/>
              <a:gd name="T20" fmla="*/ 2147483646 w 1367"/>
              <a:gd name="T21" fmla="*/ 2147483646 h 1150"/>
              <a:gd name="T22" fmla="*/ 2147483646 w 1367"/>
              <a:gd name="T23" fmla="*/ 2147483646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911225" y="4681538"/>
            <a:ext cx="3216275" cy="1674812"/>
          </a:xfrm>
          <a:custGeom>
            <a:avLst/>
            <a:gdLst>
              <a:gd name="T0" fmla="*/ 2147483646 w 2026"/>
              <a:gd name="T1" fmla="*/ 2147483646 h 1055"/>
              <a:gd name="T2" fmla="*/ 2147483646 w 2026"/>
              <a:gd name="T3" fmla="*/ 2147483646 h 1055"/>
              <a:gd name="T4" fmla="*/ 2147483646 w 2026"/>
              <a:gd name="T5" fmla="*/ 2147483646 h 1055"/>
              <a:gd name="T6" fmla="*/ 2147483646 w 2026"/>
              <a:gd name="T7" fmla="*/ 2147483646 h 1055"/>
              <a:gd name="T8" fmla="*/ 2147483646 w 2026"/>
              <a:gd name="T9" fmla="*/ 2147483646 h 1055"/>
              <a:gd name="T10" fmla="*/ 2147483646 w 2026"/>
              <a:gd name="T11" fmla="*/ 2147483646 h 1055"/>
              <a:gd name="T12" fmla="*/ 2147483646 w 2026"/>
              <a:gd name="T13" fmla="*/ 2147483646 h 1055"/>
              <a:gd name="T14" fmla="*/ 2147483646 w 2026"/>
              <a:gd name="T15" fmla="*/ 2147483646 h 1055"/>
              <a:gd name="T16" fmla="*/ 2147483646 w 2026"/>
              <a:gd name="T17" fmla="*/ 2147483646 h 1055"/>
              <a:gd name="T18" fmla="*/ 2147483646 w 2026"/>
              <a:gd name="T19" fmla="*/ 2147483646 h 1055"/>
              <a:gd name="T20" fmla="*/ 2147483646 w 2026"/>
              <a:gd name="T21" fmla="*/ 2147483646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80" name="Object 2"/>
          <p:cNvGraphicFramePr>
            <a:graphicFrameLocks noChangeAspect="1"/>
          </p:cNvGraphicFramePr>
          <p:nvPr/>
        </p:nvGraphicFramePr>
        <p:xfrm>
          <a:off x="3473450" y="57150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Clip" r:id="rId3" imgW="1308100" imgH="1079500" progId="MS_ClipArt_Gallery.5">
                  <p:embed/>
                </p:oleObj>
              </mc:Choice>
              <mc:Fallback>
                <p:oleObj name="Clip" r:id="rId3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57150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3"/>
          <p:cNvGraphicFramePr>
            <a:graphicFrameLocks noChangeAspect="1"/>
          </p:cNvGraphicFramePr>
          <p:nvPr/>
        </p:nvGraphicFramePr>
        <p:xfrm>
          <a:off x="2800350" y="58912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8912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4"/>
          <p:cNvGraphicFramePr>
            <a:graphicFrameLocks noChangeAspect="1"/>
          </p:cNvGraphicFramePr>
          <p:nvPr/>
        </p:nvGraphicFramePr>
        <p:xfrm>
          <a:off x="1192213" y="49974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Clip" r:id="rId6" imgW="1308100" imgH="1079500" progId="MS_ClipArt_Gallery.2">
                  <p:embed/>
                </p:oleObj>
              </mc:Choice>
              <mc:Fallback>
                <p:oleObj name="Clip" r:id="rId6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9974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1806575" y="5135563"/>
            <a:ext cx="936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2078038" y="5219700"/>
            <a:ext cx="633412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H="1">
            <a:off x="3203575" y="5178425"/>
            <a:ext cx="2794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86" name="Group 12"/>
          <p:cNvGrpSpPr>
            <a:grpSpLocks/>
          </p:cNvGrpSpPr>
          <p:nvPr/>
        </p:nvGrpSpPr>
        <p:grpSpPr bwMode="auto">
          <a:xfrm>
            <a:off x="6561138" y="4921250"/>
            <a:ext cx="268287" cy="487363"/>
            <a:chOff x="3903" y="2225"/>
            <a:chExt cx="169" cy="307"/>
          </a:xfrm>
        </p:grpSpPr>
        <p:graphicFrame>
          <p:nvGraphicFramePr>
            <p:cNvPr id="87" name="Object 5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4" name="Clip" r:id="rId7" imgW="983255" imgH="1207724" progId="MS_ClipArt_Gallery.2">
                    <p:embed/>
                  </p:oleObj>
                </mc:Choice>
                <mc:Fallback>
                  <p:oleObj name="Clip" r:id="rId7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3062288" y="565943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 rot="5400000" flipH="1">
            <a:off x="3396456" y="5457032"/>
            <a:ext cx="611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3313113" y="4938713"/>
            <a:ext cx="501650" cy="234950"/>
            <a:chOff x="3600" y="219"/>
            <a:chExt cx="360" cy="175"/>
          </a:xfrm>
        </p:grpSpPr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97" name="Group 23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3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98" name="Group 27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0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05" name="Group 31"/>
          <p:cNvGrpSpPr>
            <a:grpSpLocks/>
          </p:cNvGrpSpPr>
          <p:nvPr/>
        </p:nvGrpSpPr>
        <p:grpSpPr bwMode="auto">
          <a:xfrm>
            <a:off x="2703513" y="5427663"/>
            <a:ext cx="500062" cy="233362"/>
            <a:chOff x="3600" y="219"/>
            <a:chExt cx="360" cy="175"/>
          </a:xfrm>
        </p:grpSpPr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8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9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11" name="Group 37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16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7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8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12" name="Group 41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13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4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5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19" name="Group 45"/>
          <p:cNvGrpSpPr>
            <a:grpSpLocks/>
          </p:cNvGrpSpPr>
          <p:nvPr/>
        </p:nvGrpSpPr>
        <p:grpSpPr bwMode="auto">
          <a:xfrm>
            <a:off x="1760538" y="5051425"/>
            <a:ext cx="501650" cy="233363"/>
            <a:chOff x="3600" y="219"/>
            <a:chExt cx="360" cy="175"/>
          </a:xfrm>
        </p:grpSpPr>
        <p:sp>
          <p:nvSpPr>
            <p:cNvPr id="120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25" name="Group 51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30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1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2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26" name="Group 55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7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8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9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sp>
        <p:nvSpPr>
          <p:cNvPr id="133" name="Line 59"/>
          <p:cNvSpPr>
            <a:spLocks noChangeShapeType="1"/>
          </p:cNvSpPr>
          <p:nvPr/>
        </p:nvSpPr>
        <p:spPr bwMode="auto">
          <a:xfrm flipV="1">
            <a:off x="2263775" y="5075238"/>
            <a:ext cx="10160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34" name="Line 60"/>
          <p:cNvSpPr>
            <a:spLocks noChangeShapeType="1"/>
          </p:cNvSpPr>
          <p:nvPr/>
        </p:nvSpPr>
        <p:spPr bwMode="auto">
          <a:xfrm flipH="1" flipV="1">
            <a:off x="1552575" y="5189538"/>
            <a:ext cx="2159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35" name="Object 6"/>
          <p:cNvGraphicFramePr>
            <a:graphicFrameLocks noChangeAspect="1"/>
          </p:cNvGraphicFramePr>
          <p:nvPr/>
        </p:nvGraphicFramePr>
        <p:xfrm>
          <a:off x="2266950" y="57769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Clip" r:id="rId9" imgW="1308100" imgH="1079500" progId="MS_ClipArt_Gallery.2">
                  <p:embed/>
                </p:oleObj>
              </mc:Choice>
              <mc:Fallback>
                <p:oleObj name="Clip" r:id="rId9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7769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Line 62"/>
          <p:cNvSpPr>
            <a:spLocks noChangeShapeType="1"/>
          </p:cNvSpPr>
          <p:nvPr/>
        </p:nvSpPr>
        <p:spPr bwMode="auto">
          <a:xfrm flipH="1">
            <a:off x="2655888" y="5659438"/>
            <a:ext cx="2159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5837238" y="4959350"/>
            <a:ext cx="268287" cy="487363"/>
            <a:chOff x="1887" y="1465"/>
            <a:chExt cx="169" cy="307"/>
          </a:xfrm>
        </p:grpSpPr>
        <p:graphicFrame>
          <p:nvGraphicFramePr>
            <p:cNvPr id="138" name="Object 7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6" name="Clip" r:id="rId10" imgW="983255" imgH="1207724" progId="MS_ClipArt_Gallery.2">
                    <p:embed/>
                  </p:oleObj>
                </mc:Choice>
                <mc:Fallback>
                  <p:oleObj name="Clip" r:id="rId10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40" name="Object 8"/>
          <p:cNvGraphicFramePr>
            <a:graphicFrameLocks noChangeAspect="1"/>
          </p:cNvGraphicFramePr>
          <p:nvPr/>
        </p:nvGraphicFramePr>
        <p:xfrm>
          <a:off x="5548313" y="55181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Clip" r:id="rId11" imgW="1308100" imgH="1079500" progId="MS_ClipArt_Gallery.2">
                  <p:embed/>
                </p:oleObj>
              </mc:Choice>
              <mc:Fallback>
                <p:oleObj name="Clip" r:id="rId11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55181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Line 67"/>
          <p:cNvSpPr>
            <a:spLocks noChangeShapeType="1"/>
          </p:cNvSpPr>
          <p:nvPr/>
        </p:nvSpPr>
        <p:spPr bwMode="auto">
          <a:xfrm flipH="1">
            <a:off x="5908675" y="5432425"/>
            <a:ext cx="63500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42" name="Object 9"/>
          <p:cNvGraphicFramePr>
            <a:graphicFrameLocks noChangeAspect="1"/>
          </p:cNvGraphicFramePr>
          <p:nvPr/>
        </p:nvGraphicFramePr>
        <p:xfrm>
          <a:off x="6831013" y="48323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Clip" r:id="rId12" imgW="1308100" imgH="1079500" progId="MS_ClipArt_Gallery.2">
                  <p:embed/>
                </p:oleObj>
              </mc:Choice>
              <mc:Fallback>
                <p:oleObj name="Clip" r:id="rId12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48323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Line 69"/>
          <p:cNvSpPr>
            <a:spLocks noChangeShapeType="1"/>
          </p:cNvSpPr>
          <p:nvPr/>
        </p:nvSpPr>
        <p:spPr bwMode="auto">
          <a:xfrm flipH="1">
            <a:off x="6835775" y="5140325"/>
            <a:ext cx="15240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44" name="Group 70"/>
          <p:cNvGrpSpPr>
            <a:grpSpLocks/>
          </p:cNvGrpSpPr>
          <p:nvPr/>
        </p:nvGrpSpPr>
        <p:grpSpPr bwMode="auto">
          <a:xfrm>
            <a:off x="6269038" y="5429250"/>
            <a:ext cx="268287" cy="487363"/>
            <a:chOff x="3903" y="2225"/>
            <a:chExt cx="169" cy="307"/>
          </a:xfrm>
        </p:grpSpPr>
        <p:graphicFrame>
          <p:nvGraphicFramePr>
            <p:cNvPr id="145" name="Object 1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9" name="Clip" r:id="rId13" imgW="983255" imgH="1207724" progId="MS_ClipArt_Gallery.2">
                    <p:embed/>
                  </p:oleObj>
                </mc:Choice>
                <mc:Fallback>
                  <p:oleObj name="Clip" r:id="rId13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Rectangle 72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47" name="Object 11"/>
          <p:cNvGraphicFramePr>
            <a:graphicFrameLocks noChangeAspect="1"/>
          </p:cNvGraphicFramePr>
          <p:nvPr/>
        </p:nvGraphicFramePr>
        <p:xfrm>
          <a:off x="6610350" y="58547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Clip" r:id="rId14" imgW="1308100" imgH="1079500" progId="MS_ClipArt_Gallery.5">
                  <p:embed/>
                </p:oleObj>
              </mc:Choice>
              <mc:Fallback>
                <p:oleObj name="Clip" r:id="rId14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8547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Line 74"/>
          <p:cNvSpPr>
            <a:spLocks noChangeShapeType="1"/>
          </p:cNvSpPr>
          <p:nvPr/>
        </p:nvSpPr>
        <p:spPr bwMode="auto">
          <a:xfrm>
            <a:off x="6403975" y="5915025"/>
            <a:ext cx="241300" cy="163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49" name="Text Box 75"/>
          <p:cNvSpPr txBox="1">
            <a:spLocks noChangeArrowheads="1"/>
          </p:cNvSpPr>
          <p:nvPr/>
        </p:nvSpPr>
        <p:spPr bwMode="auto">
          <a:xfrm>
            <a:off x="2228850" y="6384925"/>
            <a:ext cx="1239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ARPAnet</a:t>
            </a:r>
          </a:p>
        </p:txBody>
      </p:sp>
      <p:sp>
        <p:nvSpPr>
          <p:cNvPr id="150" name="Text Box 76"/>
          <p:cNvSpPr txBox="1">
            <a:spLocks noChangeArrowheads="1"/>
          </p:cNvSpPr>
          <p:nvPr/>
        </p:nvSpPr>
        <p:spPr bwMode="auto">
          <a:xfrm>
            <a:off x="5581650" y="6372225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satellite net</a:t>
            </a:r>
          </a:p>
        </p:txBody>
      </p:sp>
    </p:spTree>
    <p:extLst>
      <p:ext uri="{BB962C8B-B14F-4D97-AF65-F5344CB8AC3E}">
        <p14:creationId xmlns:p14="http://schemas.microsoft.com/office/powerpoint/2010/main" val="6381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Where to handle heterogeneity?</a:t>
            </a:r>
          </a:p>
          <a:p>
            <a:pPr lvl="1"/>
            <a:r>
              <a:rPr lang="en-US" altLang="en-US" dirty="0"/>
              <a:t>Application process? End hosts? Packet switches?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Compatible process and host conventions</a:t>
            </a:r>
          </a:p>
          <a:p>
            <a:pPr lvl="1"/>
            <a:r>
              <a:rPr lang="en-US" altLang="en-US" dirty="0"/>
              <a:t>Obviate the need to support all combinations</a:t>
            </a:r>
          </a:p>
          <a:p>
            <a:r>
              <a:rPr lang="en-US" altLang="en-US" dirty="0">
                <a:ea typeface="ＭＳ Ｐゴシック" charset="-128"/>
              </a:rPr>
              <a:t>Retain the unique features of each network</a:t>
            </a:r>
          </a:p>
          <a:p>
            <a:pPr lvl="1"/>
            <a:r>
              <a:rPr lang="en-US" altLang="en-US" dirty="0"/>
              <a:t>Avoid changing the local network components</a:t>
            </a:r>
          </a:p>
          <a:p>
            <a:r>
              <a:rPr lang="en-US" altLang="en-US" dirty="0">
                <a:ea typeface="ＭＳ Ｐゴシック" charset="-128"/>
              </a:rPr>
              <a:t>Introduce the notion of a </a:t>
            </a:r>
            <a:r>
              <a:rPr lang="en-US" altLang="en-US" dirty="0" smtClean="0">
                <a:ea typeface="ＭＳ Ｐゴシック" charset="-128"/>
              </a:rPr>
              <a:t>gateway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Internetwork Layer and Gateways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57980"/>
            <a:ext cx="303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Internetwork Layer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457980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Gateway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75472"/>
            <a:ext cx="4191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Internetwork appears as a single, uniform entity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Despite </a:t>
            </a:r>
            <a:r>
              <a:rPr lang="en-US" sz="2000" dirty="0"/>
              <a:t>the heterogeneity of the local networks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Network of </a:t>
            </a:r>
            <a:r>
              <a:rPr lang="en-US" sz="2000" dirty="0" smtClean="0"/>
              <a:t>networks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94630" y="1875472"/>
            <a:ext cx="3696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“Embed </a:t>
            </a:r>
            <a:r>
              <a:rPr lang="en-US" sz="2000" dirty="0"/>
              <a:t>internetwork packets in local packet format or extract </a:t>
            </a:r>
            <a:r>
              <a:rPr lang="en-US" sz="2000" dirty="0" smtClean="0"/>
              <a:t>them”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Route (at internetwork level) to next </a:t>
            </a:r>
            <a:r>
              <a:rPr lang="en-US" sz="2000" dirty="0" smtClean="0"/>
              <a:t>gateway</a:t>
            </a:r>
            <a:endParaRPr lang="en-US" sz="2000" dirty="0"/>
          </a:p>
        </p:txBody>
      </p:sp>
      <p:sp>
        <p:nvSpPr>
          <p:cNvPr id="93" name="Freeform 3"/>
          <p:cNvSpPr>
            <a:spLocks/>
          </p:cNvSpPr>
          <p:nvPr/>
        </p:nvSpPr>
        <p:spPr bwMode="auto">
          <a:xfrm>
            <a:off x="5526088" y="4546600"/>
            <a:ext cx="2170112" cy="1825625"/>
          </a:xfrm>
          <a:custGeom>
            <a:avLst/>
            <a:gdLst>
              <a:gd name="T0" fmla="*/ 2147483646 w 1367"/>
              <a:gd name="T1" fmla="*/ 2147483646 h 1150"/>
              <a:gd name="T2" fmla="*/ 2147483646 w 1367"/>
              <a:gd name="T3" fmla="*/ 2147483646 h 1150"/>
              <a:gd name="T4" fmla="*/ 2147483646 w 1367"/>
              <a:gd name="T5" fmla="*/ 2147483646 h 1150"/>
              <a:gd name="T6" fmla="*/ 2147483646 w 1367"/>
              <a:gd name="T7" fmla="*/ 2147483646 h 1150"/>
              <a:gd name="T8" fmla="*/ 2147483646 w 1367"/>
              <a:gd name="T9" fmla="*/ 2147483646 h 1150"/>
              <a:gd name="T10" fmla="*/ 2147483646 w 1367"/>
              <a:gd name="T11" fmla="*/ 2147483646 h 1150"/>
              <a:gd name="T12" fmla="*/ 2147483646 w 1367"/>
              <a:gd name="T13" fmla="*/ 2147483646 h 1150"/>
              <a:gd name="T14" fmla="*/ 2147483646 w 1367"/>
              <a:gd name="T15" fmla="*/ 2147483646 h 1150"/>
              <a:gd name="T16" fmla="*/ 2147483646 w 1367"/>
              <a:gd name="T17" fmla="*/ 2147483646 h 1150"/>
              <a:gd name="T18" fmla="*/ 2147483646 w 1367"/>
              <a:gd name="T19" fmla="*/ 2147483646 h 1150"/>
              <a:gd name="T20" fmla="*/ 2147483646 w 1367"/>
              <a:gd name="T21" fmla="*/ 2147483646 h 1150"/>
              <a:gd name="T22" fmla="*/ 2147483646 w 1367"/>
              <a:gd name="T23" fmla="*/ 2147483646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4" name="Freeform 4"/>
          <p:cNvSpPr>
            <a:spLocks/>
          </p:cNvSpPr>
          <p:nvPr/>
        </p:nvSpPr>
        <p:spPr bwMode="auto">
          <a:xfrm>
            <a:off x="1027113" y="4618038"/>
            <a:ext cx="3216275" cy="1674812"/>
          </a:xfrm>
          <a:custGeom>
            <a:avLst/>
            <a:gdLst>
              <a:gd name="T0" fmla="*/ 2147483646 w 2026"/>
              <a:gd name="T1" fmla="*/ 2147483646 h 1055"/>
              <a:gd name="T2" fmla="*/ 2147483646 w 2026"/>
              <a:gd name="T3" fmla="*/ 2147483646 h 1055"/>
              <a:gd name="T4" fmla="*/ 2147483646 w 2026"/>
              <a:gd name="T5" fmla="*/ 2147483646 h 1055"/>
              <a:gd name="T6" fmla="*/ 2147483646 w 2026"/>
              <a:gd name="T7" fmla="*/ 2147483646 h 1055"/>
              <a:gd name="T8" fmla="*/ 2147483646 w 2026"/>
              <a:gd name="T9" fmla="*/ 2147483646 h 1055"/>
              <a:gd name="T10" fmla="*/ 2147483646 w 2026"/>
              <a:gd name="T11" fmla="*/ 2147483646 h 1055"/>
              <a:gd name="T12" fmla="*/ 2147483646 w 2026"/>
              <a:gd name="T13" fmla="*/ 2147483646 h 1055"/>
              <a:gd name="T14" fmla="*/ 2147483646 w 2026"/>
              <a:gd name="T15" fmla="*/ 2147483646 h 1055"/>
              <a:gd name="T16" fmla="*/ 2147483646 w 2026"/>
              <a:gd name="T17" fmla="*/ 2147483646 h 1055"/>
              <a:gd name="T18" fmla="*/ 2147483646 w 2026"/>
              <a:gd name="T19" fmla="*/ 2147483646 h 1055"/>
              <a:gd name="T20" fmla="*/ 2147483646 w 2026"/>
              <a:gd name="T21" fmla="*/ 2147483646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3589338" y="56388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Clip" r:id="rId3" imgW="1308100" imgH="1079500" progId="MS_ClipArt_Gallery.5">
                  <p:embed/>
                </p:oleObj>
              </mc:Choice>
              <mc:Fallback>
                <p:oleObj name="Clip" r:id="rId3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6388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"/>
          <p:cNvGraphicFramePr>
            <a:graphicFrameLocks noChangeAspect="1"/>
          </p:cNvGraphicFramePr>
          <p:nvPr/>
        </p:nvGraphicFramePr>
        <p:xfrm>
          <a:off x="2916238" y="58150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150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Line 7"/>
          <p:cNvSpPr>
            <a:spLocks noChangeShapeType="1"/>
          </p:cNvSpPr>
          <p:nvPr/>
        </p:nvSpPr>
        <p:spPr bwMode="auto">
          <a:xfrm flipV="1">
            <a:off x="1922463" y="5059363"/>
            <a:ext cx="936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8" name="Line 8"/>
          <p:cNvSpPr>
            <a:spLocks noChangeShapeType="1"/>
          </p:cNvSpPr>
          <p:nvPr/>
        </p:nvSpPr>
        <p:spPr bwMode="auto">
          <a:xfrm>
            <a:off x="2193925" y="5143500"/>
            <a:ext cx="63341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 flipH="1">
            <a:off x="3319463" y="5102225"/>
            <a:ext cx="2794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00" name="Group 10"/>
          <p:cNvGrpSpPr>
            <a:grpSpLocks/>
          </p:cNvGrpSpPr>
          <p:nvPr/>
        </p:nvGrpSpPr>
        <p:grpSpPr bwMode="auto">
          <a:xfrm>
            <a:off x="6677025" y="4845050"/>
            <a:ext cx="268288" cy="487363"/>
            <a:chOff x="3903" y="2225"/>
            <a:chExt cx="169" cy="307"/>
          </a:xfrm>
        </p:grpSpPr>
        <p:graphicFrame>
          <p:nvGraphicFramePr>
            <p:cNvPr id="101" name="Object 4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7" name="Clip" r:id="rId6" imgW="983255" imgH="1207724" progId="MS_ClipArt_Gallery.2">
                    <p:embed/>
                  </p:oleObj>
                </mc:Choice>
                <mc:Fallback>
                  <p:oleObj name="Clip" r:id="rId6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3178175" y="558323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 rot="5400000" flipH="1">
            <a:off x="3512344" y="5380832"/>
            <a:ext cx="611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05" name="Group 15"/>
          <p:cNvGrpSpPr>
            <a:grpSpLocks/>
          </p:cNvGrpSpPr>
          <p:nvPr/>
        </p:nvGrpSpPr>
        <p:grpSpPr bwMode="auto">
          <a:xfrm>
            <a:off x="3429000" y="4862513"/>
            <a:ext cx="501650" cy="234950"/>
            <a:chOff x="3600" y="219"/>
            <a:chExt cx="360" cy="175"/>
          </a:xfrm>
        </p:grpSpPr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11" name="Group 21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1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12" name="Group 25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1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1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19" name="Group 29"/>
          <p:cNvGrpSpPr>
            <a:grpSpLocks/>
          </p:cNvGrpSpPr>
          <p:nvPr/>
        </p:nvGrpSpPr>
        <p:grpSpPr bwMode="auto">
          <a:xfrm>
            <a:off x="2819400" y="5351463"/>
            <a:ext cx="500063" cy="233362"/>
            <a:chOff x="3600" y="219"/>
            <a:chExt cx="360" cy="175"/>
          </a:xfrm>
        </p:grpSpPr>
        <p:sp>
          <p:nvSpPr>
            <p:cNvPr id="120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1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24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25" name="Group 35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3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3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26" name="Group 39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7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8" name="Line 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29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1876425" y="4975225"/>
            <a:ext cx="501650" cy="233363"/>
            <a:chOff x="3600" y="219"/>
            <a:chExt cx="360" cy="175"/>
          </a:xfrm>
        </p:grpSpPr>
        <p:sp>
          <p:nvSpPr>
            <p:cNvPr id="134" name="Oval 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37" name="Rectangle 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38" name="Oval 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A5002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139" name="Group 49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44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6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  <p:grpSp>
          <p:nvGrpSpPr>
            <p:cNvPr id="140" name="Group 53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41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2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143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-128"/>
                  <a:cs typeface="Arial"/>
                </a:endParaRPr>
              </a:p>
            </p:txBody>
          </p:sp>
        </p:grpSp>
      </p:grpSp>
      <p:sp>
        <p:nvSpPr>
          <p:cNvPr id="147" name="Line 57"/>
          <p:cNvSpPr>
            <a:spLocks noChangeShapeType="1"/>
          </p:cNvSpPr>
          <p:nvPr/>
        </p:nvSpPr>
        <p:spPr bwMode="auto">
          <a:xfrm flipV="1">
            <a:off x="2379663" y="4999038"/>
            <a:ext cx="10160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48" name="Line 58"/>
          <p:cNvSpPr>
            <a:spLocks noChangeShapeType="1"/>
          </p:cNvSpPr>
          <p:nvPr/>
        </p:nvSpPr>
        <p:spPr bwMode="auto">
          <a:xfrm flipH="1" flipV="1">
            <a:off x="1668463" y="5113338"/>
            <a:ext cx="2159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aphicFrame>
        <p:nvGraphicFramePr>
          <p:cNvPr id="149" name="Object 5"/>
          <p:cNvGraphicFramePr>
            <a:graphicFrameLocks noChangeAspect="1"/>
          </p:cNvGraphicFramePr>
          <p:nvPr/>
        </p:nvGraphicFramePr>
        <p:xfrm>
          <a:off x="2382838" y="57007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Clip" r:id="rId8" imgW="1308100" imgH="1079500" progId="MS_ClipArt_Gallery.2">
                  <p:embed/>
                </p:oleObj>
              </mc:Choice>
              <mc:Fallback>
                <p:oleObj name="Clip" r:id="rId8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7007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Line 60"/>
          <p:cNvSpPr>
            <a:spLocks noChangeShapeType="1"/>
          </p:cNvSpPr>
          <p:nvPr/>
        </p:nvSpPr>
        <p:spPr bwMode="auto">
          <a:xfrm flipH="1">
            <a:off x="2771775" y="5583238"/>
            <a:ext cx="2159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51" name="Group 61"/>
          <p:cNvGrpSpPr>
            <a:grpSpLocks/>
          </p:cNvGrpSpPr>
          <p:nvPr/>
        </p:nvGrpSpPr>
        <p:grpSpPr bwMode="auto">
          <a:xfrm>
            <a:off x="5953125" y="4883150"/>
            <a:ext cx="268288" cy="487363"/>
            <a:chOff x="1887" y="1465"/>
            <a:chExt cx="169" cy="307"/>
          </a:xfrm>
        </p:grpSpPr>
        <p:graphicFrame>
          <p:nvGraphicFramePr>
            <p:cNvPr id="152" name="Object 6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" name="Clip" r:id="rId9" imgW="983255" imgH="1207724" progId="MS_ClipArt_Gallery.2">
                    <p:embed/>
                  </p:oleObj>
                </mc:Choice>
                <mc:Fallback>
                  <p:oleObj name="Clip" r:id="rId9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54" name="Object 7"/>
          <p:cNvGraphicFramePr>
            <a:graphicFrameLocks noChangeAspect="1"/>
          </p:cNvGraphicFramePr>
          <p:nvPr/>
        </p:nvGraphicFramePr>
        <p:xfrm>
          <a:off x="5664200" y="54419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Clip" r:id="rId10" imgW="1308100" imgH="1079500" progId="MS_ClipArt_Gallery.2">
                  <p:embed/>
                </p:oleObj>
              </mc:Choice>
              <mc:Fallback>
                <p:oleObj name="Clip" r:id="rId10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4419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Line 65"/>
          <p:cNvSpPr>
            <a:spLocks noChangeShapeType="1"/>
          </p:cNvSpPr>
          <p:nvPr/>
        </p:nvSpPr>
        <p:spPr bwMode="auto">
          <a:xfrm flipH="1">
            <a:off x="6024563" y="5356225"/>
            <a:ext cx="63500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 flipH="1">
            <a:off x="6951663" y="5064125"/>
            <a:ext cx="15240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grpSp>
        <p:nvGrpSpPr>
          <p:cNvPr id="157" name="Group 67"/>
          <p:cNvGrpSpPr>
            <a:grpSpLocks/>
          </p:cNvGrpSpPr>
          <p:nvPr/>
        </p:nvGrpSpPr>
        <p:grpSpPr bwMode="auto">
          <a:xfrm>
            <a:off x="6384925" y="5353050"/>
            <a:ext cx="268288" cy="487363"/>
            <a:chOff x="3903" y="2225"/>
            <a:chExt cx="169" cy="307"/>
          </a:xfrm>
        </p:grpSpPr>
        <p:graphicFrame>
          <p:nvGraphicFramePr>
            <p:cNvPr id="158" name="Object 8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1" name="Clip" r:id="rId11" imgW="983255" imgH="1207724" progId="MS_ClipArt_Gallery.2">
                    <p:embed/>
                  </p:oleObj>
                </mc:Choice>
                <mc:Fallback>
                  <p:oleObj name="Clip" r:id="rId11" imgW="983255" imgH="120772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aphicFrame>
        <p:nvGraphicFramePr>
          <p:cNvPr id="160" name="Object 9"/>
          <p:cNvGraphicFramePr>
            <a:graphicFrameLocks noChangeAspect="1"/>
          </p:cNvGraphicFramePr>
          <p:nvPr/>
        </p:nvGraphicFramePr>
        <p:xfrm>
          <a:off x="6726238" y="57785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Clip" r:id="rId12" imgW="1308100" imgH="1079500" progId="MS_ClipArt_Gallery.5">
                  <p:embed/>
                </p:oleObj>
              </mc:Choice>
              <mc:Fallback>
                <p:oleObj name="Clip" r:id="rId12" imgW="1308100" imgH="107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7785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Line 71"/>
          <p:cNvSpPr>
            <a:spLocks noChangeShapeType="1"/>
          </p:cNvSpPr>
          <p:nvPr/>
        </p:nvSpPr>
        <p:spPr bwMode="auto">
          <a:xfrm>
            <a:off x="6519863" y="5838825"/>
            <a:ext cx="241300" cy="163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2" name="Text Box 72"/>
          <p:cNvSpPr txBox="1">
            <a:spLocks noChangeArrowheads="1"/>
          </p:cNvSpPr>
          <p:nvPr/>
        </p:nvSpPr>
        <p:spPr bwMode="auto">
          <a:xfrm>
            <a:off x="2344738" y="6308725"/>
            <a:ext cx="1239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ARPAnet</a:t>
            </a:r>
          </a:p>
        </p:txBody>
      </p:sp>
      <p:sp>
        <p:nvSpPr>
          <p:cNvPr id="163" name="Text Box 73"/>
          <p:cNvSpPr txBox="1">
            <a:spLocks noChangeArrowheads="1"/>
          </p:cNvSpPr>
          <p:nvPr/>
        </p:nvSpPr>
        <p:spPr bwMode="auto">
          <a:xfrm>
            <a:off x="5697538" y="6296025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satellite net</a:t>
            </a:r>
          </a:p>
        </p:txBody>
      </p:sp>
      <p:sp>
        <p:nvSpPr>
          <p:cNvPr id="164" name="Rectangle 74"/>
          <p:cNvSpPr>
            <a:spLocks noChangeArrowheads="1"/>
          </p:cNvSpPr>
          <p:nvPr/>
        </p:nvSpPr>
        <p:spPr bwMode="auto">
          <a:xfrm>
            <a:off x="4367213" y="4335463"/>
            <a:ext cx="317500" cy="698500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165" name="Line 75"/>
          <p:cNvSpPr>
            <a:spLocks noChangeShapeType="1"/>
          </p:cNvSpPr>
          <p:nvPr/>
        </p:nvSpPr>
        <p:spPr bwMode="auto">
          <a:xfrm flipV="1">
            <a:off x="3916363" y="4833938"/>
            <a:ext cx="4445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6" name="Line 76"/>
          <p:cNvSpPr>
            <a:spLocks noChangeShapeType="1"/>
          </p:cNvSpPr>
          <p:nvPr/>
        </p:nvSpPr>
        <p:spPr bwMode="auto">
          <a:xfrm>
            <a:off x="4995863" y="4784725"/>
            <a:ext cx="939800" cy="430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167" name="Rectangle 78"/>
          <p:cNvSpPr>
            <a:spLocks noChangeArrowheads="1"/>
          </p:cNvSpPr>
          <p:nvPr/>
        </p:nvSpPr>
        <p:spPr bwMode="auto">
          <a:xfrm>
            <a:off x="4684713" y="4335463"/>
            <a:ext cx="317500" cy="6985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168" name="Text Box 79"/>
          <p:cNvSpPr txBox="1">
            <a:spLocks noChangeArrowheads="1"/>
          </p:cNvSpPr>
          <p:nvPr/>
        </p:nvSpPr>
        <p:spPr bwMode="auto">
          <a:xfrm>
            <a:off x="4122738" y="50514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Comic Sans MS" charset="0"/>
              </a:rPr>
              <a:t>gateway</a:t>
            </a:r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4367213" y="4335463"/>
            <a:ext cx="635000" cy="711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graphicFrame>
        <p:nvGraphicFramePr>
          <p:cNvPr id="170" name="Object 10"/>
          <p:cNvGraphicFramePr>
            <a:graphicFrameLocks noChangeAspect="1"/>
          </p:cNvGraphicFramePr>
          <p:nvPr/>
        </p:nvGraphicFramePr>
        <p:xfrm>
          <a:off x="6946900" y="47561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47561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1"/>
          <p:cNvGraphicFramePr>
            <a:graphicFrameLocks noChangeAspect="1"/>
          </p:cNvGraphicFramePr>
          <p:nvPr/>
        </p:nvGraphicFramePr>
        <p:xfrm>
          <a:off x="1308100" y="4921250"/>
          <a:ext cx="417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Clip" r:id="rId14" imgW="1308100" imgH="1079500" progId="MS_ClipArt_Gallery.2">
                  <p:embed/>
                </p:oleObj>
              </mc:Choice>
              <mc:Fallback>
                <p:oleObj name="Clip" r:id="rId1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921250"/>
                        <a:ext cx="417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Group 85"/>
          <p:cNvGrpSpPr>
            <a:grpSpLocks/>
          </p:cNvGrpSpPr>
          <p:nvPr/>
        </p:nvGrpSpPr>
        <p:grpSpPr bwMode="auto">
          <a:xfrm>
            <a:off x="1257300" y="3573463"/>
            <a:ext cx="6413500" cy="1117600"/>
            <a:chOff x="672" y="1984"/>
            <a:chExt cx="4040" cy="704"/>
          </a:xfrm>
        </p:grpSpPr>
        <p:sp>
          <p:nvSpPr>
            <p:cNvPr id="173" name="Rectangle 86"/>
            <p:cNvSpPr>
              <a:spLocks noChangeArrowheads="1"/>
            </p:cNvSpPr>
            <p:nvPr/>
          </p:nvSpPr>
          <p:spPr bwMode="auto">
            <a:xfrm>
              <a:off x="672" y="2032"/>
              <a:ext cx="404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0066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174" name="Rectangle 87"/>
            <p:cNvSpPr>
              <a:spLocks noChangeArrowheads="1"/>
            </p:cNvSpPr>
            <p:nvPr/>
          </p:nvSpPr>
          <p:spPr bwMode="auto">
            <a:xfrm>
              <a:off x="752" y="2000"/>
              <a:ext cx="168" cy="688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5" name="Rectangle 88"/>
            <p:cNvSpPr>
              <a:spLocks noChangeArrowheads="1"/>
            </p:cNvSpPr>
            <p:nvPr/>
          </p:nvSpPr>
          <p:spPr bwMode="auto">
            <a:xfrm>
              <a:off x="4304" y="1984"/>
              <a:ext cx="168" cy="688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176" name="Rectangle 89"/>
            <p:cNvSpPr>
              <a:spLocks noChangeArrowheads="1"/>
            </p:cNvSpPr>
            <p:nvPr/>
          </p:nvSpPr>
          <p:spPr bwMode="auto">
            <a:xfrm>
              <a:off x="2624" y="2024"/>
              <a:ext cx="432" cy="20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252"/>
              </p:ext>
            </p:extLst>
          </p:nvPr>
        </p:nvGraphicFramePr>
        <p:xfrm>
          <a:off x="457200" y="1335088"/>
          <a:ext cx="8458200" cy="5030787"/>
        </p:xfrm>
        <a:graphic>
          <a:graphicData uri="http://schemas.openxmlformats.org/drawingml/2006/table">
            <a:tbl>
              <a:tblPr/>
              <a:tblGrid>
                <a:gridCol w="1295400"/>
                <a:gridCol w="2514600"/>
                <a:gridCol w="2362200"/>
                <a:gridCol w="2286000"/>
              </a:tblGrid>
              <a:tr h="506413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IP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7A00"/>
                    </a:solidFill>
                  </a:tcPr>
                </a:tc>
              </a:tr>
              <a:tr h="874712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www.cs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jhu.edu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E2E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128.112.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7.156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E2E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00-15-C5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49-04-A9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914399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Hierarchical, human readable, variable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Hierarchical, machine readable, 32 bits (in IPv4)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Flat, machine readable, 48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Read by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Humans, hosts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IP routers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Switches in 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1354137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C5C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Allocation, top-level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Domain, assigned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by registrar (e.g., for .edu)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Variable-length prefixes, assigned by ICANN, RIR, or ISP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Fixed-sized blocks, assigned by IEEE to vendors (e.g., Dell)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874712"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Allocation, low-level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Host name, local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Interface, by DHCP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or an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0" latinLnBrk="0" hangingPunct="0">
                        <a:spcBef>
                          <a:spcPct val="50000"/>
                        </a:spcBef>
                        <a:defRPr sz="2400" kern="12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  <a:cs typeface="Arial"/>
                        </a:defRPr>
                      </a:lvl1pPr>
                      <a:lvl2pPr marL="742950" indent="-285750" algn="l" defTabSz="457200" rtl="0" eaLnBrk="0" latinLnBrk="0" hangingPunct="0">
                        <a:spcBef>
                          <a:spcPct val="10000"/>
                        </a:spcBef>
                        <a:buFont typeface="Helvetica" charset="0"/>
                        <a:defRPr sz="2000" kern="12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rtl="0" eaLnBrk="0" latinLnBrk="0" hangingPunct="0">
                        <a:spcBef>
                          <a:spcPct val="10000"/>
                        </a:spcBef>
                        <a:buFont typeface="Wingdings" charset="2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rtl="0" eaLnBrk="0" latinLnBrk="0" hangingPunct="0">
                        <a:spcBef>
                          <a:spcPct val="1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Interface, by 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Internetwork Packet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38437"/>
            <a:ext cx="7886700" cy="3738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Internetwork header in standard format</a:t>
            </a:r>
          </a:p>
          <a:p>
            <a:pPr lvl="1"/>
            <a:r>
              <a:rPr lang="en-US" altLang="en-US" dirty="0"/>
              <a:t>Interpreted by the gateways and end hosts</a:t>
            </a:r>
          </a:p>
          <a:p>
            <a:r>
              <a:rPr lang="en-US" altLang="en-US" dirty="0">
                <a:ea typeface="ＭＳ Ｐゴシック" charset="-128"/>
              </a:rPr>
              <a:t>Source and destination addresses</a:t>
            </a:r>
          </a:p>
          <a:p>
            <a:pPr lvl="1"/>
            <a:r>
              <a:rPr lang="en-US" altLang="en-US" dirty="0"/>
              <a:t>Uniformly and uniquely identify every host</a:t>
            </a:r>
          </a:p>
          <a:p>
            <a:r>
              <a:rPr lang="en-US" altLang="en-US" dirty="0">
                <a:ea typeface="ＭＳ Ｐゴシック" charset="-128"/>
              </a:rPr>
              <a:t>Ensure proper sequencing of the data</a:t>
            </a:r>
          </a:p>
          <a:p>
            <a:pPr lvl="1"/>
            <a:r>
              <a:rPr lang="en-US" altLang="en-US" dirty="0"/>
              <a:t>Include a sequence number and byte count</a:t>
            </a:r>
          </a:p>
          <a:p>
            <a:r>
              <a:rPr lang="en-US" altLang="en-US" dirty="0">
                <a:ea typeface="ＭＳ Ｐゴシック" charset="-128"/>
              </a:rPr>
              <a:t>Enable detection of corrupted text</a:t>
            </a:r>
          </a:p>
          <a:p>
            <a:pPr lvl="1"/>
            <a:r>
              <a:rPr lang="en-US" altLang="en-US" dirty="0"/>
              <a:t>Checksum for an end-to-end check on the </a:t>
            </a:r>
            <a:r>
              <a:rPr lang="en-US" altLang="en-US" dirty="0" smtClean="0"/>
              <a:t>text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60</a:t>
            </a:fld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38250" y="1989138"/>
            <a:ext cx="855663" cy="5905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local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header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97563" y="2000250"/>
            <a:ext cx="615950" cy="59055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text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Arial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502400" y="1993900"/>
            <a:ext cx="1103313" cy="59055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Arial" charset="0"/>
              </a:rPr>
              <a:t>checksum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Arial" charset="0"/>
            </a:endParaRP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2098675" y="1987550"/>
            <a:ext cx="3789363" cy="590550"/>
            <a:chOff x="1322" y="772"/>
            <a:chExt cx="2387" cy="372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322" y="772"/>
              <a:ext cx="594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source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address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915" y="772"/>
              <a:ext cx="594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dest.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address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514" y="772"/>
              <a:ext cx="353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seq.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#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860" y="772"/>
              <a:ext cx="449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byte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count</a:t>
              </a: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306" y="772"/>
              <a:ext cx="403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flag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  <a:cs typeface="Arial" charset="0"/>
                </a:rPr>
                <a:t>field</a:t>
              </a:r>
            </a:p>
          </p:txBody>
        </p:sp>
      </p:grpSp>
      <p:sp>
        <p:nvSpPr>
          <p:cNvPr id="25" name="AutoShape 40"/>
          <p:cNvSpPr>
            <a:spLocks/>
          </p:cNvSpPr>
          <p:nvPr/>
        </p:nvSpPr>
        <p:spPr bwMode="auto">
          <a:xfrm rot="16200000">
            <a:off x="3899694" y="-84931"/>
            <a:ext cx="95250" cy="3697288"/>
          </a:xfrm>
          <a:prstGeom prst="rightBracket">
            <a:avLst>
              <a:gd name="adj" fmla="val 32347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5863" y="1247775"/>
            <a:ext cx="303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internetwork header</a:t>
            </a:r>
          </a:p>
        </p:txBody>
      </p:sp>
    </p:spTree>
    <p:extLst>
      <p:ext uri="{BB962C8B-B14F-4D97-AF65-F5344CB8AC3E}">
        <p14:creationId xmlns:p14="http://schemas.microsoft.com/office/powerpoint/2010/main" val="1737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Process-Level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>
                <a:ea typeface="ＭＳ Ｐゴシック" charset="-128"/>
              </a:rPr>
              <a:t>Enable pairs of processes to communicate</a:t>
            </a:r>
          </a:p>
          <a:p>
            <a:pPr lvl="1"/>
            <a:r>
              <a:rPr lang="en-US" altLang="en-US" sz="2800" dirty="0"/>
              <a:t>Full duplex</a:t>
            </a:r>
          </a:p>
          <a:p>
            <a:pPr lvl="1"/>
            <a:r>
              <a:rPr lang="en-US" altLang="en-US" sz="2800" dirty="0"/>
              <a:t>Unbounded but finite-length messages</a:t>
            </a:r>
          </a:p>
          <a:p>
            <a:pPr lvl="1"/>
            <a:r>
              <a:rPr lang="en-US" altLang="en-US" sz="2800" dirty="0"/>
              <a:t>E.g., keystrokes or a file</a:t>
            </a:r>
          </a:p>
          <a:p>
            <a:r>
              <a:rPr lang="en-US" altLang="en-US" sz="3200" dirty="0">
                <a:ea typeface="ＭＳ Ｐゴシック" charset="-128"/>
              </a:rPr>
              <a:t>Key ideas</a:t>
            </a:r>
          </a:p>
          <a:p>
            <a:pPr lvl="1"/>
            <a:r>
              <a:rPr lang="en-US" altLang="en-US" sz="2800" dirty="0"/>
              <a:t>Port numbers to (de)multiplex packets</a:t>
            </a:r>
          </a:p>
          <a:p>
            <a:pPr lvl="1"/>
            <a:r>
              <a:rPr lang="en-US" altLang="en-US" sz="2800" dirty="0"/>
              <a:t>Breaking messages into segments</a:t>
            </a:r>
          </a:p>
          <a:p>
            <a:pPr lvl="1"/>
            <a:r>
              <a:rPr lang="en-US" altLang="en-US" sz="2800" dirty="0"/>
              <a:t>Sequence numbers and reassembly</a:t>
            </a:r>
          </a:p>
          <a:p>
            <a:pPr lvl="1"/>
            <a:r>
              <a:rPr lang="en-US" altLang="en-US" sz="2800" dirty="0"/>
              <a:t>Retransmission and duplicate detection</a:t>
            </a:r>
          </a:p>
          <a:p>
            <a:pPr lvl="1"/>
            <a:r>
              <a:rPr lang="en-US" altLang="en-US" sz="2800" dirty="0"/>
              <a:t>Window-based flow </a:t>
            </a:r>
            <a:r>
              <a:rPr lang="en-US" altLang="en-US" sz="2800" dirty="0" smtClean="0"/>
              <a:t>control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>
                <a:ea typeface="ＭＳ Ｐゴシック" charset="-128"/>
              </a:rPr>
              <a:t>What did they get right?</a:t>
            </a:r>
          </a:p>
          <a:p>
            <a:pPr lvl="1"/>
            <a:r>
              <a:rPr lang="en-US" altLang="en-US" sz="2800" dirty="0"/>
              <a:t>Which ideas were key to the </a:t>
            </a:r>
            <a:r>
              <a:rPr lang="en-US" altLang="en-US" sz="2800" dirty="0" smtClean="0"/>
              <a:t>Internet’</a:t>
            </a:r>
            <a:r>
              <a:rPr lang="en-US" altLang="ja-JP" sz="2800" dirty="0" smtClean="0"/>
              <a:t>s </a:t>
            </a:r>
            <a:r>
              <a:rPr lang="en-US" altLang="ja-JP" sz="2800" dirty="0"/>
              <a:t>success?</a:t>
            </a:r>
          </a:p>
          <a:p>
            <a:pPr lvl="1"/>
            <a:r>
              <a:rPr lang="en-US" altLang="en-US" sz="2800" dirty="0"/>
              <a:t>Which decisions still seem right today?</a:t>
            </a:r>
          </a:p>
          <a:p>
            <a:r>
              <a:rPr lang="en-US" altLang="en-US" sz="3200" dirty="0">
                <a:ea typeface="ＭＳ Ｐゴシック" charset="-128"/>
              </a:rPr>
              <a:t>What did they miss?</a:t>
            </a:r>
          </a:p>
          <a:p>
            <a:pPr lvl="1"/>
            <a:r>
              <a:rPr lang="en-US" altLang="en-US" sz="2800" dirty="0"/>
              <a:t>Which ideas had to be added later?</a:t>
            </a:r>
          </a:p>
          <a:p>
            <a:pPr lvl="1"/>
            <a:r>
              <a:rPr lang="en-US" altLang="en-US" sz="2800" dirty="0"/>
              <a:t>Which decisions seem wrong in hindsight?</a:t>
            </a:r>
          </a:p>
          <a:p>
            <a:r>
              <a:rPr lang="en-US" altLang="en-US" sz="3200" dirty="0">
                <a:ea typeface="ＭＳ Ｐゴシック" charset="-128"/>
              </a:rPr>
              <a:t>What would you do in a clean-slate design?</a:t>
            </a:r>
          </a:p>
          <a:p>
            <a:pPr lvl="1"/>
            <a:r>
              <a:rPr lang="en-US" altLang="en-US" sz="2800" dirty="0"/>
              <a:t>If your goal </a:t>
            </a:r>
            <a:r>
              <a:rPr lang="en-US" altLang="en-US" sz="2800" dirty="0" smtClean="0"/>
              <a:t>wasn’</a:t>
            </a:r>
            <a:r>
              <a:rPr lang="en-US" altLang="ja-JP" sz="2800" dirty="0" smtClean="0"/>
              <a:t>t </a:t>
            </a:r>
            <a:r>
              <a:rPr lang="en-US" altLang="ja-JP" sz="2800" dirty="0"/>
              <a:t>to support communication between disparate packet-switched networks</a:t>
            </a:r>
          </a:p>
          <a:p>
            <a:pPr lvl="1"/>
            <a:r>
              <a:rPr lang="en-US" altLang="en-US" sz="2800" dirty="0"/>
              <a:t>Would you do anything </a:t>
            </a:r>
            <a:r>
              <a:rPr lang="en-US" altLang="en-US" sz="2800" dirty="0" smtClean="0"/>
              <a:t>differently</a:t>
            </a:r>
            <a:r>
              <a:rPr lang="en-US" alt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altLang="ja-JP" dirty="0"/>
              <a:t>End-to-End Arguments </a:t>
            </a:r>
            <a:br>
              <a:rPr lang="en-US" altLang="ja-JP" dirty="0"/>
            </a:br>
            <a:r>
              <a:rPr lang="en-US" altLang="ja-JP" dirty="0"/>
              <a:t>in 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(ACM Trans. on Computer Systems, November 1984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J. </a:t>
            </a:r>
            <a:r>
              <a:rPr lang="en-US" sz="2400" dirty="0" err="1">
                <a:solidFill>
                  <a:schemeClr val="tx1"/>
                </a:solidFill>
              </a:rPr>
              <a:t>Saltzer</a:t>
            </a:r>
            <a:r>
              <a:rPr lang="en-US" sz="2400" dirty="0">
                <a:solidFill>
                  <a:schemeClr val="tx1"/>
                </a:solidFill>
              </a:rPr>
              <a:t>, D. Reed, and D. </a:t>
            </a:r>
            <a:r>
              <a:rPr lang="en-US" sz="2400" dirty="0" smtClean="0">
                <a:solidFill>
                  <a:schemeClr val="tx1"/>
                </a:solidFill>
              </a:rPr>
              <a:t>Clark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End-to-End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Operations should occur only at the end points</a:t>
            </a:r>
          </a:p>
          <a:p>
            <a:r>
              <a:rPr lang="is-IS" altLang="en-US" dirty="0" smtClean="0">
                <a:ea typeface="ＭＳ Ｐゴシック" charset="-128"/>
              </a:rPr>
              <a:t>… </a:t>
            </a:r>
            <a:r>
              <a:rPr lang="en-US" altLang="en-US" dirty="0" smtClean="0">
                <a:ea typeface="ＭＳ Ｐゴシック" charset="-128"/>
              </a:rPr>
              <a:t>unless </a:t>
            </a:r>
            <a:r>
              <a:rPr lang="en-US" altLang="en-US" dirty="0">
                <a:ea typeface="ＭＳ Ｐゴシック" charset="-128"/>
              </a:rPr>
              <a:t>needed for performance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64</a:t>
            </a:fld>
            <a:endParaRPr lang="en-US"/>
          </a:p>
        </p:txBody>
      </p:sp>
      <p:pic>
        <p:nvPicPr>
          <p:cNvPr id="26" name="Picture 2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320040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4513" y="320040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loud"/>
          <p:cNvSpPr>
            <a:spLocks noChangeAspect="1" noEditPoints="1" noChangeArrowheads="1"/>
          </p:cNvSpPr>
          <p:nvPr/>
        </p:nvSpPr>
        <p:spPr bwMode="auto">
          <a:xfrm>
            <a:off x="3389313" y="2971800"/>
            <a:ext cx="2743200" cy="1838325"/>
          </a:xfrm>
          <a:custGeom>
            <a:avLst/>
            <a:gdLst>
              <a:gd name="T0" fmla="*/ 137241661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76132987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027113" y="4648200"/>
            <a:ext cx="457200" cy="609600"/>
          </a:xfrm>
          <a:prstGeom prst="flowChartMagneticDisk">
            <a:avLst/>
          </a:prstGeom>
          <a:solidFill>
            <a:srgbClr val="77777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8266113" y="4724400"/>
            <a:ext cx="457200" cy="609600"/>
          </a:xfrm>
          <a:prstGeom prst="flowChartMagneticDisk">
            <a:avLst/>
          </a:prstGeom>
          <a:solidFill>
            <a:srgbClr val="77777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 charset="0"/>
            </a:endParaRPr>
          </a:p>
        </p:txBody>
      </p:sp>
      <p:pic>
        <p:nvPicPr>
          <p:cNvPr id="31" name="Picture 9" descr="0xx1z3f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5200650"/>
            <a:ext cx="1019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0"/>
          <p:cNvGrpSpPr>
            <a:grpSpLocks/>
          </p:cNvGrpSpPr>
          <p:nvPr/>
        </p:nvGrpSpPr>
        <p:grpSpPr bwMode="auto">
          <a:xfrm>
            <a:off x="1331913" y="2743200"/>
            <a:ext cx="1447800" cy="990600"/>
            <a:chOff x="672" y="2256"/>
            <a:chExt cx="912" cy="624"/>
          </a:xfrm>
        </p:grpSpPr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672" y="288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960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2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6818313" y="2743200"/>
            <a:ext cx="1447800" cy="990600"/>
            <a:chOff x="4128" y="2256"/>
            <a:chExt cx="912" cy="624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V="1">
              <a:off x="4128" y="288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608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4</a:t>
              </a:r>
            </a:p>
          </p:txBody>
        </p:sp>
      </p:grpSp>
      <p:grpSp>
        <p:nvGrpSpPr>
          <p:cNvPr id="38" name="Group 16"/>
          <p:cNvGrpSpPr>
            <a:grpSpLocks/>
          </p:cNvGrpSpPr>
          <p:nvPr/>
        </p:nvGrpSpPr>
        <p:grpSpPr bwMode="auto">
          <a:xfrm>
            <a:off x="8494713" y="3886200"/>
            <a:ext cx="573087" cy="685800"/>
            <a:chOff x="5184" y="2976"/>
            <a:chExt cx="361" cy="432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 flipH="1">
              <a:off x="5184" y="2976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5280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5</a:t>
              </a:r>
            </a:p>
          </p:txBody>
        </p:sp>
      </p:grp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2855913" y="3733800"/>
            <a:ext cx="3886200" cy="595313"/>
            <a:chOff x="1632" y="2880"/>
            <a:chExt cx="2448" cy="375"/>
          </a:xfrm>
        </p:grpSpPr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1632" y="2880"/>
              <a:ext cx="24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2736" y="292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3</a:t>
              </a:r>
            </a:p>
          </p:txBody>
        </p:sp>
      </p:grpSp>
      <p:grpSp>
        <p:nvGrpSpPr>
          <p:cNvPr id="44" name="Group 22"/>
          <p:cNvGrpSpPr>
            <a:grpSpLocks/>
          </p:cNvGrpSpPr>
          <p:nvPr/>
        </p:nvGrpSpPr>
        <p:grpSpPr bwMode="auto">
          <a:xfrm>
            <a:off x="722313" y="3886200"/>
            <a:ext cx="533400" cy="685800"/>
            <a:chOff x="288" y="2976"/>
            <a:chExt cx="336" cy="432"/>
          </a:xfrm>
        </p:grpSpPr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H="1" flipV="1">
              <a:off x="624" y="2976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88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70856" y="5845314"/>
            <a:ext cx="59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Many things can go wrong: disk errors, software errors, hardware errors, communication errors, …</a:t>
            </a:r>
          </a:p>
        </p:txBody>
      </p:sp>
    </p:spTree>
    <p:extLst>
      <p:ext uri="{BB962C8B-B14F-4D97-AF65-F5344CB8AC3E}">
        <p14:creationId xmlns:p14="http://schemas.microsoft.com/office/powerpoint/2010/main" val="3727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727575"/>
          </a:xfrm>
        </p:spPr>
        <p:txBody>
          <a:bodyPr>
            <a:normAutofit/>
          </a:bodyPr>
          <a:lstStyle/>
          <a:p>
            <a:r>
              <a:rPr lang="en-US" dirty="0"/>
              <a:t>Put functionality at each hop</a:t>
            </a:r>
          </a:p>
          <a:p>
            <a:pPr lvl="1"/>
            <a:r>
              <a:rPr lang="en-US" dirty="0"/>
              <a:t>All applications pay the price</a:t>
            </a:r>
          </a:p>
          <a:p>
            <a:pPr lvl="1"/>
            <a:r>
              <a:rPr lang="en-US" dirty="0"/>
              <a:t>End systems still need to check for </a:t>
            </a:r>
            <a:r>
              <a:rPr lang="en-US" dirty="0" smtClean="0"/>
              <a:t>errors</a:t>
            </a:r>
          </a:p>
          <a:p>
            <a:pPr lvl="1"/>
            <a:endParaRPr lang="en-US" dirty="0"/>
          </a:p>
          <a:p>
            <a:r>
              <a:rPr lang="en-US" dirty="0"/>
              <a:t>Place functionality only at the ends</a:t>
            </a:r>
          </a:p>
          <a:p>
            <a:pPr lvl="1"/>
            <a:r>
              <a:rPr lang="en-US" dirty="0"/>
              <a:t>Slower error detection</a:t>
            </a:r>
          </a:p>
          <a:p>
            <a:pPr lvl="1"/>
            <a:r>
              <a:rPr lang="en-US" dirty="0"/>
              <a:t>End-to-end retransmission wastes </a:t>
            </a:r>
            <a:r>
              <a:rPr lang="en-US" dirty="0" smtClean="0"/>
              <a:t>bandwidth</a:t>
            </a:r>
          </a:p>
          <a:p>
            <a:pPr lvl="1"/>
            <a:endParaRPr lang="en-US" dirty="0"/>
          </a:p>
          <a:p>
            <a:r>
              <a:rPr lang="en-US" dirty="0"/>
              <a:t>Compromise solution?</a:t>
            </a:r>
          </a:p>
          <a:p>
            <a:pPr lvl="1"/>
            <a:r>
              <a:rPr lang="en-US" dirty="0"/>
              <a:t>Reliable end-to-end transport protocol (TCP)</a:t>
            </a:r>
          </a:p>
          <a:p>
            <a:pPr lvl="1"/>
            <a:r>
              <a:rPr lang="en-US" dirty="0"/>
              <a:t>Plus file checksums to detect file-system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When should the network support a function anyway?</a:t>
            </a:r>
          </a:p>
          <a:p>
            <a:pPr lvl="1"/>
            <a:r>
              <a:rPr lang="en-US" altLang="en-US" dirty="0"/>
              <a:t>E.g., link-layer retransmission in wireless networks?</a:t>
            </a:r>
          </a:p>
          <a:p>
            <a:r>
              <a:rPr lang="en-US" altLang="en-US" dirty="0">
                <a:ea typeface="ＭＳ Ｐゴシック" charset="-128"/>
              </a:rPr>
              <a:t>Who’</a:t>
            </a:r>
            <a:r>
              <a:rPr lang="en-US" altLang="ja-JP" dirty="0"/>
              <a:t>s interests are served by the e2e argument?</a:t>
            </a:r>
          </a:p>
          <a:p>
            <a:r>
              <a:rPr lang="en-US" altLang="en-US" dirty="0">
                <a:ea typeface="ＭＳ Ｐゴシック" charset="-128"/>
              </a:rPr>
              <a:t>How does a network operator influence the network without violating the e2e argument?</a:t>
            </a:r>
          </a:p>
          <a:p>
            <a:r>
              <a:rPr lang="en-US" altLang="en-US" dirty="0">
                <a:ea typeface="ＭＳ Ｐゴシック" charset="-128"/>
              </a:rPr>
              <a:t>Does the design of IP and TCP make it </a:t>
            </a:r>
            <a:r>
              <a:rPr lang="en-US" altLang="en-US" i="1" dirty="0">
                <a:ea typeface="ＭＳ Ｐゴシック" charset="-128"/>
              </a:rPr>
              <a:t>hard</a:t>
            </a:r>
            <a:r>
              <a:rPr lang="en-US" altLang="en-US" dirty="0">
                <a:ea typeface="ＭＳ Ｐゴシック" charset="-128"/>
              </a:rPr>
              <a:t> to violate the e2e argument?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middlebox</a:t>
            </a:r>
            <a:r>
              <a:rPr lang="en-US" altLang="en-US" dirty="0"/>
              <a:t> functionality like NATs, firewalls, proxies</a:t>
            </a:r>
          </a:p>
          <a:p>
            <a:r>
              <a:rPr lang="en-US" altLang="en-US" dirty="0">
                <a:ea typeface="ＭＳ Ｐゴシック" charset="-128"/>
              </a:rPr>
              <a:t>Should the e2e argument apply to routing</a:t>
            </a:r>
            <a:r>
              <a:rPr lang="en-US" altLang="en-US" dirty="0" smtClean="0">
                <a:ea typeface="ＭＳ Ｐゴシック" charset="-128"/>
              </a:rPr>
              <a:t>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Host’s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2900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am 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Hard-wired</a:t>
            </a:r>
            <a:r>
              <a:rPr lang="en-US" dirty="0"/>
              <a:t>: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configuration: IP interface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learned: IP address configured by </a:t>
            </a:r>
            <a:r>
              <a:rPr lang="en-US" dirty="0" smtClean="0"/>
              <a:t>DHCP</a:t>
            </a:r>
          </a:p>
          <a:p>
            <a:r>
              <a:rPr lang="en-US" dirty="0" smtClean="0"/>
              <a:t>Who </a:t>
            </a:r>
            <a:r>
              <a:rPr lang="en-US" dirty="0"/>
              <a:t>are you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Hard-wired</a:t>
            </a:r>
            <a:r>
              <a:rPr lang="en-US" dirty="0"/>
              <a:t>: IP address in a URL, or in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looked up: ARP or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9588" y="1295400"/>
            <a:ext cx="8329612" cy="2032000"/>
            <a:chOff x="509588" y="1447800"/>
            <a:chExt cx="8329612" cy="2032000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0" y="1447800"/>
              <a:ext cx="12001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47800"/>
              <a:ext cx="1387475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Connector 11"/>
            <p:cNvCxnSpPr>
              <a:cxnSpLocks noChangeShapeType="1"/>
            </p:cNvCxnSpPr>
            <p:nvPr/>
          </p:nvCxnSpPr>
          <p:spPr bwMode="auto">
            <a:xfrm>
              <a:off x="5638800" y="2438400"/>
              <a:ext cx="1219200" cy="15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3"/>
            <p:cNvCxnSpPr>
              <a:cxnSpLocks noChangeShapeType="1"/>
            </p:cNvCxnSpPr>
            <p:nvPr/>
          </p:nvCxnSpPr>
          <p:spPr bwMode="auto">
            <a:xfrm>
              <a:off x="2819400" y="2438400"/>
              <a:ext cx="1219200" cy="15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509588" y="2190750"/>
              <a:ext cx="5572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me</a:t>
              </a:r>
            </a:p>
          </p:txBody>
        </p: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8197850" y="2266950"/>
              <a:ext cx="641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you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057400" y="2286000"/>
              <a:ext cx="762000" cy="304800"/>
            </a:xfrm>
            <a:prstGeom prst="rect">
              <a:avLst/>
            </a:prstGeom>
            <a:solidFill>
              <a:srgbClr val="F47A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209800" y="2667000"/>
              <a:ext cx="958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adapter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705600" y="2286000"/>
              <a:ext cx="762000" cy="304800"/>
            </a:xfrm>
            <a:prstGeom prst="rect">
              <a:avLst/>
            </a:prstGeom>
            <a:solidFill>
              <a:srgbClr val="F47A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958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1" smtClean="0">
                  <a:solidFill>
                    <a:srgbClr val="000000"/>
                  </a:solidFill>
                  <a:latin typeface="Helvetica" charset="0"/>
                </a:rPr>
                <a:t>adapter</a:t>
              </a:r>
            </a:p>
          </p:txBody>
        </p:sp>
        <p:sp>
          <p:nvSpPr>
            <p:cNvPr id="27" name="Cloud 26"/>
            <p:cNvSpPr/>
            <p:nvPr/>
          </p:nvSpPr>
          <p:spPr>
            <a:xfrm>
              <a:off x="3733800" y="1862967"/>
              <a:ext cx="1981200" cy="12615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8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Between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Host Configuration Protocol (DHCP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MAC address, assign a unique IP </a:t>
            </a:r>
            <a:r>
              <a:rPr lang="en-US" dirty="0" smtClean="0"/>
              <a:t>address</a:t>
            </a:r>
          </a:p>
          <a:p>
            <a:pPr lvl="1"/>
            <a:r>
              <a:rPr lang="is-IS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and tell host other stuff about the Local Area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automate the boot-strapping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Address </a:t>
            </a:r>
            <a:r>
              <a:rPr lang="en-US" dirty="0"/>
              <a:t>Resolution Protocol (ARP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an IP address, provide the MAC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enable communication within the Local Area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Domain </a:t>
            </a:r>
            <a:r>
              <a:rPr lang="en-US" dirty="0"/>
              <a:t>Name System (DNS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host name, provide the 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an IP address, provide the host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Dynamic Host Configuration Protocol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6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1714500"/>
            <a:ext cx="24590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3188" y="1463675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525588" y="2911475"/>
            <a:ext cx="1109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arriving</a:t>
            </a:r>
            <a:b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</a:b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client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86600" y="328930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DHCP server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2727325" y="206057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 rot="795519">
            <a:off x="3571875" y="20859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DHCP discover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795519">
            <a:off x="3571875" y="247015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2689225" y="321310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20752108">
            <a:off x="3646488" y="3365500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Helvetica" charset="0"/>
              </a:rPr>
              <a:t>DHCP offer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727325" y="4364038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 rot="795519">
            <a:off x="3635375" y="4389438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DHCP request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2689225" y="5554663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 rot="20752108">
            <a:off x="3651250" y="5707063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DHCP ACK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 rot="795519">
            <a:off x="3571875" y="47752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Helvetica" charset="0"/>
              </a:rPr>
              <a:t>(broadcast)</a:t>
            </a:r>
          </a:p>
        </p:txBody>
      </p:sp>
      <p:sp>
        <p:nvSpPr>
          <p:cNvPr id="34" name="TextBox 17"/>
          <p:cNvSpPr txBox="1">
            <a:spLocks noChangeArrowheads="1"/>
          </p:cNvSpPr>
          <p:nvPr/>
        </p:nvSpPr>
        <p:spPr bwMode="auto">
          <a:xfrm>
            <a:off x="228600" y="3794125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u="sng" smtClean="0">
                <a:solidFill>
                  <a:srgbClr val="000000"/>
                </a:solidFill>
                <a:latin typeface="Helvetica" charset="0"/>
              </a:rPr>
              <a:t>Host learns</a:t>
            </a: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/>
            </a:r>
            <a:b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</a:b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IP address,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Helvetica" charset="0"/>
              </a:rPr>
              <a:t>Subnet mask, Gateway address, DNS server(s), and a lease time.</a:t>
            </a:r>
          </a:p>
        </p:txBody>
      </p:sp>
    </p:spTree>
    <p:extLst>
      <p:ext uri="{BB962C8B-B14F-4D97-AF65-F5344CB8AC3E}">
        <p14:creationId xmlns:p14="http://schemas.microsoft.com/office/powerpoint/2010/main" val="21015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3127</Words>
  <Application>Microsoft Macintosh PowerPoint</Application>
  <PresentationFormat>On-screen Show (4:3)</PresentationFormat>
  <Paragraphs>728</Paragraphs>
  <Slides>67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Arial Black</vt:lpstr>
      <vt:lpstr>Calibri</vt:lpstr>
      <vt:lpstr>Calibri Light</vt:lpstr>
      <vt:lpstr>Comic Sans MS</vt:lpstr>
      <vt:lpstr>Courier New</vt:lpstr>
      <vt:lpstr>Helvetica</vt:lpstr>
      <vt:lpstr>ＭＳ Ｐゴシック</vt:lpstr>
      <vt:lpstr>Times New Roman</vt:lpstr>
      <vt:lpstr>Wingdings</vt:lpstr>
      <vt:lpstr>Zapf Dingbats</vt:lpstr>
      <vt:lpstr>宋体</vt:lpstr>
      <vt:lpstr>Arial</vt:lpstr>
      <vt:lpstr>Office Theme</vt:lpstr>
      <vt:lpstr>Clip</vt:lpstr>
      <vt:lpstr>The Host</vt:lpstr>
      <vt:lpstr>Host-Network Division of Labor</vt:lpstr>
      <vt:lpstr>The Role of the End Host</vt:lpstr>
      <vt:lpstr>Network Discovery and Bootstrapping</vt:lpstr>
      <vt:lpstr>Relationship Between Layers</vt:lpstr>
      <vt:lpstr>Three Kinds of Identifiers</vt:lpstr>
      <vt:lpstr>Learning a Host’s Address</vt:lpstr>
      <vt:lpstr>Mapping Between Identifiers</vt:lpstr>
      <vt:lpstr>Dynamic Host Configuration Protocol</vt:lpstr>
      <vt:lpstr>Address Resolution Protocol (ARP)</vt:lpstr>
      <vt:lpstr>Domain Name System</vt:lpstr>
      <vt:lpstr>DNS Root Servers</vt:lpstr>
      <vt:lpstr>TLD and Authoritative DNS Servers</vt:lpstr>
      <vt:lpstr>Questions</vt:lpstr>
      <vt:lpstr>Interface to Applications</vt:lpstr>
      <vt:lpstr>Socket Abstraction</vt:lpstr>
      <vt:lpstr>Two Basic Transport Features</vt:lpstr>
      <vt:lpstr>Two Main Transport Layers</vt:lpstr>
      <vt:lpstr>Questions</vt:lpstr>
      <vt:lpstr>Distributed Resource Sharing</vt:lpstr>
      <vt:lpstr>Resource Allocation Challenges</vt:lpstr>
      <vt:lpstr>End Hosts Adjusting to Congestion</vt:lpstr>
      <vt:lpstr>Ethernet Back-off Mechanism</vt:lpstr>
      <vt:lpstr>Transmission Control Protocol (TCP)</vt:lpstr>
      <vt:lpstr>Breaking a Stream of Bytes  into TCP Segments </vt:lpstr>
      <vt:lpstr>TCP “Stream of Bytes” Service</vt:lpstr>
      <vt:lpstr>…Emulated Using TCP “Segments”</vt:lpstr>
      <vt:lpstr>TCP Segment</vt:lpstr>
      <vt:lpstr>Sequence Number</vt:lpstr>
      <vt:lpstr>Reliable Delivery on a Lossy Channel With Bit Errors</vt:lpstr>
      <vt:lpstr>Challenges of Reliable Data Transfer</vt:lpstr>
      <vt:lpstr>TCP Support for Reliable Delivery</vt:lpstr>
      <vt:lpstr>TCP Acknowledgments</vt:lpstr>
      <vt:lpstr>Automatic Repeat reQuest (ARQ)</vt:lpstr>
      <vt:lpstr>Flow Control: TCP Sliding Window</vt:lpstr>
      <vt:lpstr>Motivation for Sliding Window</vt:lpstr>
      <vt:lpstr>Numerical Example</vt:lpstr>
      <vt:lpstr>Sliding Window</vt:lpstr>
      <vt:lpstr>Receiver Buffering</vt:lpstr>
      <vt:lpstr>Optimizing Retransmissions</vt:lpstr>
      <vt:lpstr>Reasons for Retransmission</vt:lpstr>
      <vt:lpstr>How Long Should Sender Wait?</vt:lpstr>
      <vt:lpstr>Example RTT Estimation</vt:lpstr>
      <vt:lpstr>Still, Timeouts are Inefficient</vt:lpstr>
      <vt:lpstr>Fast Retransmission</vt:lpstr>
      <vt:lpstr>Effectiveness of Fast Retransmit</vt:lpstr>
      <vt:lpstr>TCP Congestion Control</vt:lpstr>
      <vt:lpstr>TCP Congestion Control</vt:lpstr>
      <vt:lpstr>Congestion in a Drop-Tail FIFO Queue</vt:lpstr>
      <vt:lpstr>How it Looks to the End Host</vt:lpstr>
      <vt:lpstr>TCP Congestion Window</vt:lpstr>
      <vt:lpstr>Additive Increase, Multiplicative Decrease </vt:lpstr>
      <vt:lpstr>Leads to the TCP “Sawtooth”</vt:lpstr>
      <vt:lpstr>Receiver Window vs. Congestion Window</vt:lpstr>
      <vt:lpstr>Questions</vt:lpstr>
      <vt:lpstr>A Protocol for Packet Network Intercommunication</vt:lpstr>
      <vt:lpstr>Life in the 1970s…</vt:lpstr>
      <vt:lpstr>Handling Heterogeneity</vt:lpstr>
      <vt:lpstr>Internetwork Layer and Gateways</vt:lpstr>
      <vt:lpstr>Internetwork Packet Format</vt:lpstr>
      <vt:lpstr>Process-Level Communication</vt:lpstr>
      <vt:lpstr>Discussion</vt:lpstr>
      <vt:lpstr>End-to-End Arguments  in System Design</vt:lpstr>
      <vt:lpstr>End-to-End Argument</vt:lpstr>
      <vt:lpstr>Trade-Offs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153</cp:revision>
  <dcterms:created xsi:type="dcterms:W3CDTF">2017-09-02T14:15:58Z</dcterms:created>
  <dcterms:modified xsi:type="dcterms:W3CDTF">2019-09-05T01:06:09Z</dcterms:modified>
</cp:coreProperties>
</file>