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tiff" ContentType="image/tif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sldIdLst>
    <p:sldId id="256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65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59" r:id="rId43"/>
    <p:sldId id="360" r:id="rId44"/>
    <p:sldId id="361" r:id="rId45"/>
    <p:sldId id="362" r:id="rId46"/>
    <p:sldId id="363" r:id="rId47"/>
    <p:sldId id="364" r:id="rId48"/>
    <p:sldId id="319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24"/>
    <p:restoredTop sz="86401"/>
  </p:normalViewPr>
  <p:slideViewPr>
    <p:cSldViewPr snapToObjects="1">
      <p:cViewPr varScale="1">
        <p:scale>
          <a:sx n="109" d="100"/>
          <a:sy n="109" d="100"/>
        </p:scale>
        <p:origin x="174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9/10/19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Princeton COS</a:t>
            </a:r>
            <a:r>
              <a:rPr lang="en-US" baseline="0" dirty="0" smtClean="0"/>
              <a:t> 561 Advanced Computer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05B069E-3EB4-A04D-914A-68004A156ECD}" type="slidenum">
              <a:rPr lang="en-US" altLang="en-US" sz="1300" b="0">
                <a:latin typeface="Times New Roman" charset="0"/>
              </a:rPr>
              <a:pPr eaLnBrk="1" hangingPunct="1"/>
              <a:t>22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4136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F1A21B-22D7-DD47-A632-51DC64331CF0}" type="slidenum">
              <a:rPr lang="en-US" altLang="en-US" sz="1300" b="0">
                <a:latin typeface="Times New Roman" charset="0"/>
              </a:rPr>
              <a:pPr eaLnBrk="1" hangingPunct="1"/>
              <a:t>23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9077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05980D-92BB-1E42-9ADA-5C8A63259E95}" type="slidenum">
              <a:rPr lang="en-US" altLang="en-US" sz="1300" b="0">
                <a:latin typeface="Times New Roman" charset="0"/>
              </a:rPr>
              <a:pPr eaLnBrk="1" hangingPunct="1"/>
              <a:t>24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7291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Link-state: disseminate topology information to all nodes, each node has the entire view</a:t>
            </a:r>
            <a:r>
              <a:rPr lang="en-US" baseline="0" dirty="0" smtClean="0"/>
              <a:t> and needs to run shortest path algorithms</a:t>
            </a:r>
          </a:p>
          <a:p>
            <a:r>
              <a:rPr lang="en-US" baseline="0" dirty="0" smtClean="0"/>
              <a:t>Distance-vector: only know the distance to neighbors and neighbors’ path, do not have the global view</a:t>
            </a:r>
          </a:p>
          <a:p>
            <a:r>
              <a:rPr lang="en-US" baseline="0" dirty="0" smtClean="0"/>
              <a:t>Only one entity computes and disseminate to all nodes?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8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DF2CD7-6A71-4140-A19D-59FABD627A88}" type="slidenum">
              <a:rPr lang="en-US" altLang="en-US" sz="1300" b="0">
                <a:latin typeface="Times New Roman" charset="0"/>
              </a:rPr>
              <a:pPr eaLnBrk="1" hangingPunct="1"/>
              <a:t>30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740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4303C89-63CA-C74A-86A2-98AE9B0F701D}" type="slidenum">
              <a:rPr lang="en-US" altLang="en-US" sz="1300" b="0">
                <a:latin typeface="Times New Roman" charset="0"/>
              </a:rPr>
              <a:pPr eaLnBrk="1" hangingPunct="1"/>
              <a:t>35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2778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C99D4F-55F4-4C4B-BCEB-9706ED07155F}" type="slidenum">
              <a:rPr lang="en-US" altLang="en-US" sz="1300" b="0">
                <a:latin typeface="Times New Roman" charset="0"/>
              </a:rPr>
              <a:pPr eaLnBrk="1" hangingPunct="1"/>
              <a:t>39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2631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33678F-EB1E-9645-92ED-699E6F9D58F5}" type="slidenum">
              <a:rPr lang="en-US" altLang="en-US" sz="1300" b="0">
                <a:latin typeface="Times New Roman" charset="0"/>
              </a:rPr>
              <a:pPr eaLnBrk="1" hangingPunct="1"/>
              <a:t>3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331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21BFE6F-5C5C-824E-B10E-67DC446D4C07}" type="slidenum">
              <a:rPr lang="en-US" altLang="en-US" sz="1300" b="0">
                <a:latin typeface="Times New Roman" charset="0"/>
              </a:rPr>
              <a:pPr eaLnBrk="1" hangingPunct="1"/>
              <a:t>4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68559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2DC00A5-F1E4-204D-8BB1-B562D6914CCB}" type="slidenum">
              <a:rPr lang="en-US" altLang="en-US" sz="1300" b="0">
                <a:latin typeface="Times New Roman" charset="0"/>
              </a:rPr>
              <a:pPr eaLnBrk="1" hangingPunct="1"/>
              <a:t>15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981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B8594E-7C36-9F47-9530-F0FFB42A1485}" type="slidenum">
              <a:rPr lang="en-US" altLang="en-US" sz="1300" b="0">
                <a:latin typeface="Times New Roman" charset="0"/>
              </a:rPr>
              <a:pPr eaLnBrk="1" hangingPunct="1"/>
              <a:t>17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4256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954C68-427C-5C48-9A90-01472A57F287}" type="slidenum">
              <a:rPr lang="en-US" altLang="en-US" sz="1300" b="0">
                <a:latin typeface="Times New Roman" charset="0"/>
              </a:rPr>
              <a:pPr eaLnBrk="1" hangingPunct="1"/>
              <a:t>18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2910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AAF7D28-D868-304C-B1DE-18E0EC5FD79A}" type="slidenum">
              <a:rPr lang="en-US" altLang="en-US" sz="1300" b="0">
                <a:latin typeface="Times New Roman" charset="0"/>
              </a:rPr>
              <a:pPr eaLnBrk="1" hangingPunct="1"/>
              <a:t>19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5835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13AD92-8C2B-E144-83FF-20D299746D3F}" type="slidenum">
              <a:rPr lang="en-US" altLang="en-US" sz="1300" b="0">
                <a:latin typeface="Times New Roman" charset="0"/>
              </a:rPr>
              <a:pPr eaLnBrk="1" hangingPunct="1"/>
              <a:t>20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9780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0507870-68B8-5E46-BD3E-811635617551}" type="slidenum">
              <a:rPr lang="en-US" altLang="en-US" sz="1300" b="0">
                <a:latin typeface="Times New Roman" charset="0"/>
              </a:rPr>
              <a:pPr eaLnBrk="1" hangingPunct="1"/>
              <a:t>21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831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9/10/19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9/10/19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9/10/19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6" Type="http://schemas.openxmlformats.org/officeDocument/2006/relationships/oleObject" Target="../embeddings/oleObject5.bin"/><Relationship Id="rId7" Type="http://schemas.openxmlformats.org/officeDocument/2006/relationships/oleObject" Target="../embeddings/oleObject6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png"/><Relationship Id="rId6" Type="http://schemas.openxmlformats.org/officeDocument/2006/relationships/oleObject" Target="../embeddings/oleObject8.bin"/><Relationship Id="rId7" Type="http://schemas.openxmlformats.org/officeDocument/2006/relationships/oleObject" Target="../embeddings/oleObject9.bin"/><Relationship Id="rId8" Type="http://schemas.openxmlformats.org/officeDocument/2006/relationships/oleObject" Target="../embeddings/oleObject10.bin"/><Relationship Id="rId9" Type="http://schemas.openxmlformats.org/officeDocument/2006/relationships/oleObject" Target="../embeddings/oleObject11.bin"/><Relationship Id="rId10" Type="http://schemas.openxmlformats.org/officeDocument/2006/relationships/oleObject" Target="../embeddings/oleObject12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9.bin"/><Relationship Id="rId12" Type="http://schemas.openxmlformats.org/officeDocument/2006/relationships/oleObject" Target="../embeddings/oleObject20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6.png"/><Relationship Id="rId6" Type="http://schemas.openxmlformats.org/officeDocument/2006/relationships/oleObject" Target="../embeddings/oleObject14.bin"/><Relationship Id="rId7" Type="http://schemas.openxmlformats.org/officeDocument/2006/relationships/oleObject" Target="../embeddings/oleObject15.bin"/><Relationship Id="rId8" Type="http://schemas.openxmlformats.org/officeDocument/2006/relationships/oleObject" Target="../embeddings/oleObject16.bin"/><Relationship Id="rId9" Type="http://schemas.openxmlformats.org/officeDocument/2006/relationships/oleObject" Target="../embeddings/oleObject17.bin"/><Relationship Id="rId10" Type="http://schemas.openxmlformats.org/officeDocument/2006/relationships/oleObject" Target="../embeddings/oleObject18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w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6.png"/><Relationship Id="rId8" Type="http://schemas.openxmlformats.org/officeDocument/2006/relationships/image" Target="../media/image8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3.png"/><Relationship Id="rId5" Type="http://schemas.openxmlformats.org/officeDocument/2006/relationships/oleObject" Target="../embeddings/oleObject23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7060"/>
            <a:ext cx="7772400" cy="2387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Control Plane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/>
              <a:t>Fall 201</a:t>
            </a:r>
            <a:r>
              <a:rPr lang="en-US" altLang="zh-CN" b="0" dirty="0"/>
              <a:t>9</a:t>
            </a:r>
            <a:r>
              <a:rPr lang="en-US" b="0" dirty="0"/>
              <a:t> (</a:t>
            </a:r>
            <a:r>
              <a:rPr lang="en-US" b="0" dirty="0" err="1"/>
              <a:t>TTh</a:t>
            </a:r>
            <a:r>
              <a:rPr lang="en-US" b="0" dirty="0"/>
              <a:t> 1:30-2:45 in </a:t>
            </a:r>
            <a:r>
              <a:rPr lang="en-US" altLang="zh-CN" b="0" dirty="0" err="1"/>
              <a:t>Hodson</a:t>
            </a:r>
            <a:r>
              <a:rPr lang="zh-CN" altLang="en-US" b="0" dirty="0"/>
              <a:t> </a:t>
            </a:r>
            <a:r>
              <a:rPr lang="en-US" altLang="zh-CN" b="0" dirty="0"/>
              <a:t>316)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5943601"/>
            <a:ext cx="6858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EN.601.714 Advanced </a:t>
            </a:r>
            <a:r>
              <a:rPr lang="en-US" b="0" dirty="0"/>
              <a:t>Computer Networks</a:t>
            </a:r>
            <a:endParaRPr lang="en-US" b="0" dirty="0" smtClean="0"/>
          </a:p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</a:t>
            </a:r>
            <a:r>
              <a:rPr lang="en-US" b="0" dirty="0" err="1" smtClean="0"/>
              <a:t>adv</a:t>
            </a:r>
            <a:r>
              <a:rPr lang="en-US" b="0" dirty="0" smtClean="0"/>
              <a:t>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Policy at Each Hop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628650" y="1516062"/>
            <a:ext cx="7886700" cy="4351338"/>
          </a:xfrm>
        </p:spPr>
        <p:txBody>
          <a:bodyPr/>
          <a:lstStyle/>
          <a:p>
            <a:r>
              <a:rPr lang="en-US" altLang="en-US" dirty="0"/>
              <a:t>Locally best path</a:t>
            </a:r>
          </a:p>
          <a:p>
            <a:pPr lvl="1"/>
            <a:r>
              <a:rPr lang="en-US" altLang="en-US" dirty="0"/>
              <a:t>Local policy: each node picks the path it likes best </a:t>
            </a:r>
          </a:p>
          <a:p>
            <a:pPr lvl="1"/>
            <a:r>
              <a:rPr lang="en-US" altLang="en-US" dirty="0"/>
              <a:t>… among the paths chosen by its neighbors</a:t>
            </a:r>
          </a:p>
          <a:p>
            <a:r>
              <a:rPr lang="en-US" altLang="en-US" dirty="0"/>
              <a:t>Disadvantages</a:t>
            </a:r>
          </a:p>
          <a:p>
            <a:pPr lvl="1"/>
            <a:r>
              <a:rPr lang="en-US" altLang="en-US" dirty="0"/>
              <a:t>More complicated to configure and model</a:t>
            </a:r>
          </a:p>
        </p:txBody>
      </p:sp>
      <p:sp>
        <p:nvSpPr>
          <p:cNvPr id="28676" name="Line 11"/>
          <p:cNvSpPr>
            <a:spLocks noChangeShapeType="1"/>
          </p:cNvSpPr>
          <p:nvPr/>
        </p:nvSpPr>
        <p:spPr bwMode="auto">
          <a:xfrm flipH="1">
            <a:off x="1508125" y="445928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Line 12"/>
          <p:cNvSpPr>
            <a:spLocks noChangeShapeType="1"/>
          </p:cNvSpPr>
          <p:nvPr/>
        </p:nvSpPr>
        <p:spPr bwMode="auto">
          <a:xfrm>
            <a:off x="2352675" y="442118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13"/>
          <p:cNvSpPr>
            <a:spLocks noChangeShapeType="1"/>
          </p:cNvSpPr>
          <p:nvPr/>
        </p:nvSpPr>
        <p:spPr bwMode="auto">
          <a:xfrm>
            <a:off x="1508125" y="5265738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14"/>
          <p:cNvSpPr>
            <a:spLocks noChangeShapeType="1"/>
          </p:cNvSpPr>
          <p:nvPr/>
        </p:nvSpPr>
        <p:spPr bwMode="auto">
          <a:xfrm>
            <a:off x="2236788" y="5842000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15"/>
          <p:cNvSpPr>
            <a:spLocks noChangeShapeType="1"/>
          </p:cNvSpPr>
          <p:nvPr/>
        </p:nvSpPr>
        <p:spPr bwMode="auto">
          <a:xfrm>
            <a:off x="3005138" y="5343525"/>
            <a:ext cx="115887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16"/>
          <p:cNvSpPr>
            <a:spLocks noChangeShapeType="1"/>
          </p:cNvSpPr>
          <p:nvPr/>
        </p:nvSpPr>
        <p:spPr bwMode="auto">
          <a:xfrm>
            <a:off x="2198688" y="4497388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Line 17"/>
          <p:cNvSpPr>
            <a:spLocks noChangeShapeType="1"/>
          </p:cNvSpPr>
          <p:nvPr/>
        </p:nvSpPr>
        <p:spPr bwMode="auto">
          <a:xfrm flipV="1">
            <a:off x="1238250" y="584200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18"/>
          <p:cNvSpPr>
            <a:spLocks noChangeShapeType="1"/>
          </p:cNvSpPr>
          <p:nvPr/>
        </p:nvSpPr>
        <p:spPr bwMode="auto">
          <a:xfrm flipV="1">
            <a:off x="1892300" y="5880100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Line 19"/>
          <p:cNvSpPr>
            <a:spLocks noChangeShapeType="1"/>
          </p:cNvSpPr>
          <p:nvPr/>
        </p:nvSpPr>
        <p:spPr bwMode="auto">
          <a:xfrm flipH="1" flipV="1">
            <a:off x="1198563" y="6264275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AutoShape 20"/>
          <p:cNvSpPr>
            <a:spLocks noChangeArrowheads="1"/>
          </p:cNvSpPr>
          <p:nvPr/>
        </p:nvSpPr>
        <p:spPr bwMode="auto">
          <a:xfrm>
            <a:off x="3962400" y="5064125"/>
            <a:ext cx="1266825" cy="498475"/>
          </a:xfrm>
          <a:prstGeom prst="rightArrow">
            <a:avLst>
              <a:gd name="adj1" fmla="val 50000"/>
              <a:gd name="adj2" fmla="val 63535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6" name="Line 28"/>
          <p:cNvSpPr>
            <a:spLocks noChangeShapeType="1"/>
          </p:cNvSpPr>
          <p:nvPr/>
        </p:nvSpPr>
        <p:spPr bwMode="auto">
          <a:xfrm flipH="1">
            <a:off x="6348413" y="445928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29"/>
          <p:cNvSpPr>
            <a:spLocks noChangeShapeType="1"/>
          </p:cNvSpPr>
          <p:nvPr/>
        </p:nvSpPr>
        <p:spPr bwMode="auto">
          <a:xfrm>
            <a:off x="7192963" y="442118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Line 30"/>
          <p:cNvSpPr>
            <a:spLocks noChangeShapeType="1"/>
          </p:cNvSpPr>
          <p:nvPr/>
        </p:nvSpPr>
        <p:spPr bwMode="auto">
          <a:xfrm>
            <a:off x="6348413" y="5265738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31"/>
          <p:cNvSpPr>
            <a:spLocks noChangeShapeType="1"/>
          </p:cNvSpPr>
          <p:nvPr/>
        </p:nvSpPr>
        <p:spPr bwMode="auto">
          <a:xfrm>
            <a:off x="7077075" y="5842000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32"/>
          <p:cNvSpPr>
            <a:spLocks noChangeShapeType="1"/>
          </p:cNvSpPr>
          <p:nvPr/>
        </p:nvSpPr>
        <p:spPr bwMode="auto">
          <a:xfrm>
            <a:off x="7845425" y="5343525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Line 33"/>
          <p:cNvSpPr>
            <a:spLocks noChangeShapeType="1"/>
          </p:cNvSpPr>
          <p:nvPr/>
        </p:nvSpPr>
        <p:spPr bwMode="auto">
          <a:xfrm>
            <a:off x="7038975" y="4497388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Line 34"/>
          <p:cNvSpPr>
            <a:spLocks noChangeShapeType="1"/>
          </p:cNvSpPr>
          <p:nvPr/>
        </p:nvSpPr>
        <p:spPr bwMode="auto">
          <a:xfrm flipV="1">
            <a:off x="6078538" y="584200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Line 35"/>
          <p:cNvSpPr>
            <a:spLocks noChangeShapeType="1"/>
          </p:cNvSpPr>
          <p:nvPr/>
        </p:nvSpPr>
        <p:spPr bwMode="auto">
          <a:xfrm flipV="1">
            <a:off x="6732588" y="5880100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36"/>
          <p:cNvSpPr>
            <a:spLocks noChangeShapeType="1"/>
          </p:cNvSpPr>
          <p:nvPr/>
        </p:nvSpPr>
        <p:spPr bwMode="auto">
          <a:xfrm flipH="1" flipV="1">
            <a:off x="6038850" y="6264275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Oval 4"/>
          <p:cNvSpPr>
            <a:spLocks noChangeArrowheads="1"/>
          </p:cNvSpPr>
          <p:nvPr/>
        </p:nvSpPr>
        <p:spPr bwMode="auto">
          <a:xfrm>
            <a:off x="1968500" y="411480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28696" name="Oval 5"/>
          <p:cNvSpPr>
            <a:spLocks noChangeArrowheads="1"/>
          </p:cNvSpPr>
          <p:nvPr/>
        </p:nvSpPr>
        <p:spPr bwMode="auto">
          <a:xfrm>
            <a:off x="1162050" y="49593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28697" name="Oval 6"/>
          <p:cNvSpPr>
            <a:spLocks noChangeArrowheads="1"/>
          </p:cNvSpPr>
          <p:nvPr/>
        </p:nvSpPr>
        <p:spPr bwMode="auto">
          <a:xfrm>
            <a:off x="2774950" y="49593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28698" name="Oval 7"/>
          <p:cNvSpPr>
            <a:spLocks noChangeArrowheads="1"/>
          </p:cNvSpPr>
          <p:nvPr/>
        </p:nvSpPr>
        <p:spPr bwMode="auto">
          <a:xfrm>
            <a:off x="1892300" y="5535613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28699" name="Oval 8"/>
          <p:cNvSpPr>
            <a:spLocks noChangeArrowheads="1"/>
          </p:cNvSpPr>
          <p:nvPr/>
        </p:nvSpPr>
        <p:spPr bwMode="auto">
          <a:xfrm>
            <a:off x="2890838" y="618807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d</a:t>
            </a:r>
          </a:p>
        </p:txBody>
      </p:sp>
      <p:sp>
        <p:nvSpPr>
          <p:cNvPr id="28700" name="Oval 9"/>
          <p:cNvSpPr>
            <a:spLocks noChangeArrowheads="1"/>
          </p:cNvSpPr>
          <p:nvPr/>
        </p:nvSpPr>
        <p:spPr bwMode="auto">
          <a:xfrm>
            <a:off x="854075" y="595788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28701" name="Oval 10"/>
          <p:cNvSpPr>
            <a:spLocks noChangeArrowheads="1"/>
          </p:cNvSpPr>
          <p:nvPr/>
        </p:nvSpPr>
        <p:spPr bwMode="auto">
          <a:xfrm>
            <a:off x="1660525" y="63801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6</a:t>
            </a:r>
          </a:p>
        </p:txBody>
      </p:sp>
      <p:sp>
        <p:nvSpPr>
          <p:cNvPr id="28702" name="Oval 21"/>
          <p:cNvSpPr>
            <a:spLocks noChangeArrowheads="1"/>
          </p:cNvSpPr>
          <p:nvPr/>
        </p:nvSpPr>
        <p:spPr bwMode="auto">
          <a:xfrm>
            <a:off x="6808788" y="411480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28703" name="Oval 22"/>
          <p:cNvSpPr>
            <a:spLocks noChangeArrowheads="1"/>
          </p:cNvSpPr>
          <p:nvPr/>
        </p:nvSpPr>
        <p:spPr bwMode="auto">
          <a:xfrm>
            <a:off x="6002338" y="49593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28704" name="Oval 23"/>
          <p:cNvSpPr>
            <a:spLocks noChangeArrowheads="1"/>
          </p:cNvSpPr>
          <p:nvPr/>
        </p:nvSpPr>
        <p:spPr bwMode="auto">
          <a:xfrm>
            <a:off x="7615238" y="49593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28705" name="Oval 24"/>
          <p:cNvSpPr>
            <a:spLocks noChangeArrowheads="1"/>
          </p:cNvSpPr>
          <p:nvPr/>
        </p:nvSpPr>
        <p:spPr bwMode="auto">
          <a:xfrm>
            <a:off x="6732588" y="5535613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28706" name="Oval 25"/>
          <p:cNvSpPr>
            <a:spLocks noChangeArrowheads="1"/>
          </p:cNvSpPr>
          <p:nvPr/>
        </p:nvSpPr>
        <p:spPr bwMode="auto">
          <a:xfrm>
            <a:off x="7731125" y="618807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d</a:t>
            </a:r>
          </a:p>
        </p:txBody>
      </p:sp>
      <p:sp>
        <p:nvSpPr>
          <p:cNvPr id="28707" name="Oval 26"/>
          <p:cNvSpPr>
            <a:spLocks noChangeArrowheads="1"/>
          </p:cNvSpPr>
          <p:nvPr/>
        </p:nvSpPr>
        <p:spPr bwMode="auto">
          <a:xfrm>
            <a:off x="5694363" y="595788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28708" name="Oval 27"/>
          <p:cNvSpPr>
            <a:spLocks noChangeArrowheads="1"/>
          </p:cNvSpPr>
          <p:nvPr/>
        </p:nvSpPr>
        <p:spPr bwMode="auto">
          <a:xfrm>
            <a:off x="6500813" y="63801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6</a:t>
            </a:r>
          </a:p>
        </p:txBody>
      </p:sp>
      <p:sp>
        <p:nvSpPr>
          <p:cNvPr id="287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EA0986-7F5E-7D41-9B36-E28EC44C2C5F}" type="slidenum">
              <a:rPr lang="en-US" altLang="en-US" sz="1400" b="0">
                <a:latin typeface="Times New Roman" charset="0"/>
              </a:rPr>
              <a:pPr eaLnBrk="1" hangingPunct="1"/>
              <a:t>10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28710" name="TextBox 20"/>
          <p:cNvSpPr txBox="1">
            <a:spLocks noChangeArrowheads="1"/>
          </p:cNvSpPr>
          <p:nvPr/>
        </p:nvSpPr>
        <p:spPr bwMode="auto">
          <a:xfrm>
            <a:off x="3124200" y="4778375"/>
            <a:ext cx="768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1 d</a:t>
            </a:r>
          </a:p>
          <a:p>
            <a:pPr eaLnBrk="1" hangingPunct="1"/>
            <a:r>
              <a:rPr lang="en-US" altLang="en-US"/>
              <a:t>1 2 d</a:t>
            </a:r>
          </a:p>
        </p:txBody>
      </p:sp>
      <p:sp>
        <p:nvSpPr>
          <p:cNvPr id="28711" name="TextBox 21"/>
          <p:cNvSpPr txBox="1">
            <a:spLocks noChangeArrowheads="1"/>
          </p:cNvSpPr>
          <p:nvPr/>
        </p:nvSpPr>
        <p:spPr bwMode="auto">
          <a:xfrm>
            <a:off x="2362200" y="3787775"/>
            <a:ext cx="768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2 1 d</a:t>
            </a:r>
          </a:p>
          <a:p>
            <a:pPr eaLnBrk="1" hangingPunct="1"/>
            <a:r>
              <a:rPr lang="en-US" altLang="en-US"/>
              <a:t>2 d</a:t>
            </a:r>
          </a:p>
        </p:txBody>
      </p:sp>
      <p:sp>
        <p:nvSpPr>
          <p:cNvPr id="28712" name="TextBox 22"/>
          <p:cNvSpPr txBox="1">
            <a:spLocks noChangeArrowheads="1"/>
          </p:cNvSpPr>
          <p:nvPr/>
        </p:nvSpPr>
        <p:spPr bwMode="auto">
          <a:xfrm>
            <a:off x="609600" y="4248150"/>
            <a:ext cx="768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3 2 d</a:t>
            </a:r>
          </a:p>
          <a:p>
            <a:pPr eaLnBrk="1" hangingPunct="1"/>
            <a:r>
              <a:rPr lang="en-US" altLang="en-US"/>
              <a:t>3 4 d</a:t>
            </a:r>
          </a:p>
        </p:txBody>
      </p:sp>
      <p:sp>
        <p:nvSpPr>
          <p:cNvPr id="28713" name="TextBox 23"/>
          <p:cNvSpPr txBox="1">
            <a:spLocks noChangeArrowheads="1"/>
          </p:cNvSpPr>
          <p:nvPr/>
        </p:nvSpPr>
        <p:spPr bwMode="auto">
          <a:xfrm>
            <a:off x="1828800" y="5143500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4 d</a:t>
            </a:r>
          </a:p>
        </p:txBody>
      </p:sp>
      <p:sp>
        <p:nvSpPr>
          <p:cNvPr id="28714" name="TextBox 24"/>
          <p:cNvSpPr txBox="1">
            <a:spLocks noChangeArrowheads="1"/>
          </p:cNvSpPr>
          <p:nvPr/>
        </p:nvSpPr>
        <p:spPr bwMode="auto">
          <a:xfrm>
            <a:off x="427038" y="5543550"/>
            <a:ext cx="76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5 4 d</a:t>
            </a:r>
          </a:p>
        </p:txBody>
      </p:sp>
      <p:sp>
        <p:nvSpPr>
          <p:cNvPr id="28715" name="TextBox 25"/>
          <p:cNvSpPr txBox="1">
            <a:spLocks noChangeArrowheads="1"/>
          </p:cNvSpPr>
          <p:nvPr/>
        </p:nvSpPr>
        <p:spPr bwMode="auto">
          <a:xfrm>
            <a:off x="1989138" y="6149975"/>
            <a:ext cx="9826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6 4 d</a:t>
            </a:r>
          </a:p>
          <a:p>
            <a:pPr eaLnBrk="1" hangingPunct="1"/>
            <a:r>
              <a:rPr lang="en-US" altLang="en-US"/>
              <a:t>6 5 4 d</a:t>
            </a:r>
          </a:p>
        </p:txBody>
      </p:sp>
      <p:sp>
        <p:nvSpPr>
          <p:cNvPr id="28716" name="TextBox 44"/>
          <p:cNvSpPr txBox="1">
            <a:spLocks noChangeArrowheads="1"/>
          </p:cNvSpPr>
          <p:nvPr/>
        </p:nvSpPr>
        <p:spPr bwMode="auto">
          <a:xfrm>
            <a:off x="8001000" y="4778375"/>
            <a:ext cx="768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1 d</a:t>
            </a:r>
          </a:p>
          <a:p>
            <a:pPr eaLnBrk="1" hangingPunct="1"/>
            <a:r>
              <a:rPr lang="en-US" altLang="en-US"/>
              <a:t>1 2 d</a:t>
            </a:r>
          </a:p>
        </p:txBody>
      </p:sp>
      <p:sp>
        <p:nvSpPr>
          <p:cNvPr id="28717" name="TextBox 45"/>
          <p:cNvSpPr txBox="1">
            <a:spLocks noChangeArrowheads="1"/>
          </p:cNvSpPr>
          <p:nvPr/>
        </p:nvSpPr>
        <p:spPr bwMode="auto">
          <a:xfrm>
            <a:off x="7315200" y="3787775"/>
            <a:ext cx="768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2 1 d</a:t>
            </a:r>
          </a:p>
          <a:p>
            <a:pPr eaLnBrk="1" hangingPunct="1"/>
            <a:r>
              <a:rPr lang="en-US" altLang="en-US"/>
              <a:t>2 d</a:t>
            </a:r>
          </a:p>
        </p:txBody>
      </p:sp>
      <p:sp>
        <p:nvSpPr>
          <p:cNvPr id="28718" name="TextBox 46"/>
          <p:cNvSpPr txBox="1">
            <a:spLocks noChangeArrowheads="1"/>
          </p:cNvSpPr>
          <p:nvPr/>
        </p:nvSpPr>
        <p:spPr bwMode="auto">
          <a:xfrm>
            <a:off x="6683375" y="5086350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4 d</a:t>
            </a:r>
          </a:p>
        </p:txBody>
      </p:sp>
      <p:sp>
        <p:nvSpPr>
          <p:cNvPr id="28719" name="TextBox 47"/>
          <p:cNvSpPr txBox="1">
            <a:spLocks noChangeArrowheads="1"/>
          </p:cNvSpPr>
          <p:nvPr/>
        </p:nvSpPr>
        <p:spPr bwMode="auto">
          <a:xfrm>
            <a:off x="5638800" y="4248150"/>
            <a:ext cx="768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3 2 d</a:t>
            </a:r>
          </a:p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3 4 d</a:t>
            </a:r>
          </a:p>
        </p:txBody>
      </p:sp>
      <p:sp>
        <p:nvSpPr>
          <p:cNvPr id="28720" name="TextBox 48"/>
          <p:cNvSpPr txBox="1">
            <a:spLocks noChangeArrowheads="1"/>
          </p:cNvSpPr>
          <p:nvPr/>
        </p:nvSpPr>
        <p:spPr bwMode="auto">
          <a:xfrm>
            <a:off x="5334000" y="5543550"/>
            <a:ext cx="76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5 4 d</a:t>
            </a:r>
          </a:p>
        </p:txBody>
      </p:sp>
      <p:sp>
        <p:nvSpPr>
          <p:cNvPr id="28721" name="TextBox 49"/>
          <p:cNvSpPr txBox="1">
            <a:spLocks noChangeArrowheads="1"/>
          </p:cNvSpPr>
          <p:nvPr/>
        </p:nvSpPr>
        <p:spPr bwMode="auto">
          <a:xfrm>
            <a:off x="6858000" y="6149975"/>
            <a:ext cx="982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6 4 d</a:t>
            </a:r>
          </a:p>
          <a:p>
            <a:pPr eaLnBrk="1" hangingPunct="1"/>
            <a:r>
              <a:rPr lang="en-US" altLang="en-US"/>
              <a:t>6 5 4 d</a:t>
            </a:r>
          </a:p>
        </p:txBody>
      </p:sp>
    </p:spTree>
    <p:extLst>
      <p:ext uri="{BB962C8B-B14F-4D97-AF65-F5344CB8AC3E}">
        <p14:creationId xmlns:p14="http://schemas.microsoft.com/office/powerpoint/2010/main" val="19739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End-to-End Path Selection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28650" y="1439862"/>
            <a:ext cx="7886700" cy="4351338"/>
          </a:xfrm>
        </p:spPr>
        <p:txBody>
          <a:bodyPr/>
          <a:lstStyle/>
          <a:p>
            <a:r>
              <a:rPr lang="en-US" altLang="en-US" dirty="0"/>
              <a:t>End-to-end path selection</a:t>
            </a:r>
          </a:p>
          <a:p>
            <a:pPr lvl="1"/>
            <a:r>
              <a:rPr lang="en-US" altLang="en-US" dirty="0"/>
              <a:t>Each node picks its own end to end paths</a:t>
            </a:r>
          </a:p>
          <a:p>
            <a:pPr lvl="1"/>
            <a:r>
              <a:rPr lang="en-US" altLang="en-US" dirty="0"/>
              <a:t>… independent of what other paths other nodes use</a:t>
            </a:r>
          </a:p>
          <a:p>
            <a:r>
              <a:rPr lang="en-US" altLang="en-US" dirty="0"/>
              <a:t>Disadvantages</a:t>
            </a:r>
          </a:p>
          <a:p>
            <a:pPr lvl="1"/>
            <a:r>
              <a:rPr lang="en-US" altLang="en-US" dirty="0"/>
              <a:t>More state and complexity in the nodes</a:t>
            </a:r>
          </a:p>
          <a:p>
            <a:pPr lvl="1"/>
            <a:r>
              <a:rPr lang="en-US" altLang="en-US" dirty="0"/>
              <a:t>Hop-by-hop destination-based forwarding is not enough</a:t>
            </a:r>
          </a:p>
        </p:txBody>
      </p:sp>
      <p:sp>
        <p:nvSpPr>
          <p:cNvPr id="29700" name="Line 11"/>
          <p:cNvSpPr>
            <a:spLocks noChangeShapeType="1"/>
          </p:cNvSpPr>
          <p:nvPr/>
        </p:nvSpPr>
        <p:spPr bwMode="auto">
          <a:xfrm flipH="1">
            <a:off x="1508125" y="445928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Line 12"/>
          <p:cNvSpPr>
            <a:spLocks noChangeShapeType="1"/>
          </p:cNvSpPr>
          <p:nvPr/>
        </p:nvSpPr>
        <p:spPr bwMode="auto">
          <a:xfrm>
            <a:off x="2352675" y="442118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Line 13"/>
          <p:cNvSpPr>
            <a:spLocks noChangeShapeType="1"/>
          </p:cNvSpPr>
          <p:nvPr/>
        </p:nvSpPr>
        <p:spPr bwMode="auto">
          <a:xfrm>
            <a:off x="1508125" y="5265738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Line 14"/>
          <p:cNvSpPr>
            <a:spLocks noChangeShapeType="1"/>
          </p:cNvSpPr>
          <p:nvPr/>
        </p:nvSpPr>
        <p:spPr bwMode="auto">
          <a:xfrm>
            <a:off x="2236788" y="5842000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Line 15"/>
          <p:cNvSpPr>
            <a:spLocks noChangeShapeType="1"/>
          </p:cNvSpPr>
          <p:nvPr/>
        </p:nvSpPr>
        <p:spPr bwMode="auto">
          <a:xfrm>
            <a:off x="3005138" y="5343525"/>
            <a:ext cx="115887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Line 16"/>
          <p:cNvSpPr>
            <a:spLocks noChangeShapeType="1"/>
          </p:cNvSpPr>
          <p:nvPr/>
        </p:nvSpPr>
        <p:spPr bwMode="auto">
          <a:xfrm>
            <a:off x="2198688" y="4497388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Line 17"/>
          <p:cNvSpPr>
            <a:spLocks noChangeShapeType="1"/>
          </p:cNvSpPr>
          <p:nvPr/>
        </p:nvSpPr>
        <p:spPr bwMode="auto">
          <a:xfrm flipV="1">
            <a:off x="1238250" y="584200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Line 18"/>
          <p:cNvSpPr>
            <a:spLocks noChangeShapeType="1"/>
          </p:cNvSpPr>
          <p:nvPr/>
        </p:nvSpPr>
        <p:spPr bwMode="auto">
          <a:xfrm flipV="1">
            <a:off x="1892300" y="5880100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Line 19"/>
          <p:cNvSpPr>
            <a:spLocks noChangeShapeType="1"/>
          </p:cNvSpPr>
          <p:nvPr/>
        </p:nvSpPr>
        <p:spPr bwMode="auto">
          <a:xfrm flipH="1" flipV="1">
            <a:off x="1198563" y="6264275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AutoShape 20"/>
          <p:cNvSpPr>
            <a:spLocks noChangeArrowheads="1"/>
          </p:cNvSpPr>
          <p:nvPr/>
        </p:nvSpPr>
        <p:spPr bwMode="auto">
          <a:xfrm>
            <a:off x="3962400" y="5064125"/>
            <a:ext cx="1266825" cy="498475"/>
          </a:xfrm>
          <a:prstGeom prst="rightArrow">
            <a:avLst>
              <a:gd name="adj1" fmla="val 50000"/>
              <a:gd name="adj2" fmla="val 63535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0" name="Line 28"/>
          <p:cNvSpPr>
            <a:spLocks noChangeShapeType="1"/>
          </p:cNvSpPr>
          <p:nvPr/>
        </p:nvSpPr>
        <p:spPr bwMode="auto">
          <a:xfrm flipH="1">
            <a:off x="6348413" y="445928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29"/>
          <p:cNvSpPr>
            <a:spLocks noChangeShapeType="1"/>
          </p:cNvSpPr>
          <p:nvPr/>
        </p:nvSpPr>
        <p:spPr bwMode="auto">
          <a:xfrm>
            <a:off x="7192963" y="442118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Line 30"/>
          <p:cNvSpPr>
            <a:spLocks noChangeShapeType="1"/>
          </p:cNvSpPr>
          <p:nvPr/>
        </p:nvSpPr>
        <p:spPr bwMode="auto">
          <a:xfrm>
            <a:off x="6348413" y="5265738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31"/>
          <p:cNvSpPr>
            <a:spLocks noChangeShapeType="1"/>
          </p:cNvSpPr>
          <p:nvPr/>
        </p:nvSpPr>
        <p:spPr bwMode="auto">
          <a:xfrm>
            <a:off x="7077075" y="5842000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32"/>
          <p:cNvSpPr>
            <a:spLocks noChangeShapeType="1"/>
          </p:cNvSpPr>
          <p:nvPr/>
        </p:nvSpPr>
        <p:spPr bwMode="auto">
          <a:xfrm>
            <a:off x="7845425" y="5343525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Line 33"/>
          <p:cNvSpPr>
            <a:spLocks noChangeShapeType="1"/>
          </p:cNvSpPr>
          <p:nvPr/>
        </p:nvSpPr>
        <p:spPr bwMode="auto">
          <a:xfrm>
            <a:off x="7038975" y="4497388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Line 34"/>
          <p:cNvSpPr>
            <a:spLocks noChangeShapeType="1"/>
          </p:cNvSpPr>
          <p:nvPr/>
        </p:nvSpPr>
        <p:spPr bwMode="auto">
          <a:xfrm flipV="1">
            <a:off x="6078538" y="584200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35"/>
          <p:cNvSpPr>
            <a:spLocks noChangeShapeType="1"/>
          </p:cNvSpPr>
          <p:nvPr/>
        </p:nvSpPr>
        <p:spPr bwMode="auto">
          <a:xfrm flipV="1">
            <a:off x="6732588" y="5880100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36"/>
          <p:cNvSpPr>
            <a:spLocks noChangeShapeType="1"/>
          </p:cNvSpPr>
          <p:nvPr/>
        </p:nvSpPr>
        <p:spPr bwMode="auto">
          <a:xfrm flipH="1" flipV="1">
            <a:off x="6038850" y="6264275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9" name="Oval 4"/>
          <p:cNvSpPr>
            <a:spLocks noChangeArrowheads="1"/>
          </p:cNvSpPr>
          <p:nvPr/>
        </p:nvSpPr>
        <p:spPr bwMode="auto">
          <a:xfrm>
            <a:off x="1968500" y="411480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20" name="Oval 5"/>
          <p:cNvSpPr>
            <a:spLocks noChangeArrowheads="1"/>
          </p:cNvSpPr>
          <p:nvPr/>
        </p:nvSpPr>
        <p:spPr bwMode="auto">
          <a:xfrm>
            <a:off x="1162050" y="49593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21" name="Oval 6"/>
          <p:cNvSpPr>
            <a:spLocks noChangeArrowheads="1"/>
          </p:cNvSpPr>
          <p:nvPr/>
        </p:nvSpPr>
        <p:spPr bwMode="auto">
          <a:xfrm>
            <a:off x="2774950" y="49593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22" name="Oval 7"/>
          <p:cNvSpPr>
            <a:spLocks noChangeArrowheads="1"/>
          </p:cNvSpPr>
          <p:nvPr/>
        </p:nvSpPr>
        <p:spPr bwMode="auto">
          <a:xfrm>
            <a:off x="1892300" y="5535613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23" name="Oval 8"/>
          <p:cNvSpPr>
            <a:spLocks noChangeArrowheads="1"/>
          </p:cNvSpPr>
          <p:nvPr/>
        </p:nvSpPr>
        <p:spPr bwMode="auto">
          <a:xfrm>
            <a:off x="2890838" y="618807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24" name="Oval 9"/>
          <p:cNvSpPr>
            <a:spLocks noChangeArrowheads="1"/>
          </p:cNvSpPr>
          <p:nvPr/>
        </p:nvSpPr>
        <p:spPr bwMode="auto">
          <a:xfrm>
            <a:off x="854075" y="595788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25" name="Oval 10"/>
          <p:cNvSpPr>
            <a:spLocks noChangeArrowheads="1"/>
          </p:cNvSpPr>
          <p:nvPr/>
        </p:nvSpPr>
        <p:spPr bwMode="auto">
          <a:xfrm>
            <a:off x="1660525" y="63801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26" name="Oval 21"/>
          <p:cNvSpPr>
            <a:spLocks noChangeArrowheads="1"/>
          </p:cNvSpPr>
          <p:nvPr/>
        </p:nvSpPr>
        <p:spPr bwMode="auto">
          <a:xfrm>
            <a:off x="6808788" y="411480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27" name="Oval 22"/>
          <p:cNvSpPr>
            <a:spLocks noChangeArrowheads="1"/>
          </p:cNvSpPr>
          <p:nvPr/>
        </p:nvSpPr>
        <p:spPr bwMode="auto">
          <a:xfrm>
            <a:off x="6002338" y="49593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28" name="Oval 23"/>
          <p:cNvSpPr>
            <a:spLocks noChangeArrowheads="1"/>
          </p:cNvSpPr>
          <p:nvPr/>
        </p:nvSpPr>
        <p:spPr bwMode="auto">
          <a:xfrm>
            <a:off x="7615238" y="49593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29" name="Oval 24"/>
          <p:cNvSpPr>
            <a:spLocks noChangeArrowheads="1"/>
          </p:cNvSpPr>
          <p:nvPr/>
        </p:nvSpPr>
        <p:spPr bwMode="auto">
          <a:xfrm>
            <a:off x="6732588" y="5535613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30" name="Oval 25"/>
          <p:cNvSpPr>
            <a:spLocks noChangeArrowheads="1"/>
          </p:cNvSpPr>
          <p:nvPr/>
        </p:nvSpPr>
        <p:spPr bwMode="auto">
          <a:xfrm>
            <a:off x="7731125" y="618807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31" name="Oval 26"/>
          <p:cNvSpPr>
            <a:spLocks noChangeArrowheads="1"/>
          </p:cNvSpPr>
          <p:nvPr/>
        </p:nvSpPr>
        <p:spPr bwMode="auto">
          <a:xfrm>
            <a:off x="5694363" y="595788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32" name="Oval 27"/>
          <p:cNvSpPr>
            <a:spLocks noChangeArrowheads="1"/>
          </p:cNvSpPr>
          <p:nvPr/>
        </p:nvSpPr>
        <p:spPr bwMode="auto">
          <a:xfrm>
            <a:off x="6500813" y="63801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3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778DDDC-D382-484C-81F0-D23006FA5F91}" type="slidenum">
              <a:rPr lang="en-US" altLang="en-US" sz="1400" b="0">
                <a:latin typeface="Times New Roman" charset="0"/>
              </a:rPr>
              <a:pPr eaLnBrk="1" hangingPunct="1"/>
              <a:t>11</a:t>
            </a:fld>
            <a:endParaRPr lang="en-US" altLang="en-US" sz="1400" b="0">
              <a:latin typeface="Times New Roman" charset="0"/>
            </a:endParaRPr>
          </a:p>
        </p:txBody>
      </p:sp>
      <p:cxnSp>
        <p:nvCxnSpPr>
          <p:cNvPr id="29734" name="Straight Arrow Connector 38"/>
          <p:cNvCxnSpPr>
            <a:cxnSpLocks noChangeShapeType="1"/>
          </p:cNvCxnSpPr>
          <p:nvPr/>
        </p:nvCxnSpPr>
        <p:spPr bwMode="auto">
          <a:xfrm flipV="1">
            <a:off x="5994400" y="5715000"/>
            <a:ext cx="685800" cy="22860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5" name="Straight Arrow Connector 40"/>
          <p:cNvCxnSpPr>
            <a:cxnSpLocks noChangeShapeType="1"/>
          </p:cNvCxnSpPr>
          <p:nvPr/>
        </p:nvCxnSpPr>
        <p:spPr bwMode="auto">
          <a:xfrm rot="10800000">
            <a:off x="6451600" y="5181600"/>
            <a:ext cx="381000" cy="30480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6" name="Straight Arrow Connector 45"/>
          <p:cNvCxnSpPr>
            <a:cxnSpLocks noChangeShapeType="1"/>
          </p:cNvCxnSpPr>
          <p:nvPr/>
        </p:nvCxnSpPr>
        <p:spPr bwMode="auto">
          <a:xfrm flipV="1">
            <a:off x="6477000" y="4572000"/>
            <a:ext cx="508000" cy="45720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7" name="Straight Arrow Connector 49"/>
          <p:cNvCxnSpPr>
            <a:cxnSpLocks noChangeShapeType="1"/>
          </p:cNvCxnSpPr>
          <p:nvPr/>
        </p:nvCxnSpPr>
        <p:spPr bwMode="auto">
          <a:xfrm rot="16200000" flipH="1">
            <a:off x="7227093" y="4406107"/>
            <a:ext cx="608013" cy="48260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8" name="Straight Arrow Connector 54"/>
          <p:cNvCxnSpPr>
            <a:cxnSpLocks noChangeShapeType="1"/>
          </p:cNvCxnSpPr>
          <p:nvPr/>
        </p:nvCxnSpPr>
        <p:spPr bwMode="auto">
          <a:xfrm rot="5400000" flipH="1" flipV="1">
            <a:off x="6743700" y="6057900"/>
            <a:ext cx="457200" cy="2286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9" name="Straight Arrow Connector 56"/>
          <p:cNvCxnSpPr>
            <a:cxnSpLocks noChangeShapeType="1"/>
          </p:cNvCxnSpPr>
          <p:nvPr/>
        </p:nvCxnSpPr>
        <p:spPr bwMode="auto">
          <a:xfrm>
            <a:off x="7239000" y="5791200"/>
            <a:ext cx="533400" cy="3048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0" name="Straight Arrow Connector 59"/>
          <p:cNvCxnSpPr>
            <a:cxnSpLocks noChangeShapeType="1"/>
          </p:cNvCxnSpPr>
          <p:nvPr/>
        </p:nvCxnSpPr>
        <p:spPr bwMode="auto">
          <a:xfrm rot="16200000" flipV="1">
            <a:off x="7658100" y="5676900"/>
            <a:ext cx="762000" cy="76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2855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How to Compute Paths?</a:t>
            </a:r>
          </a:p>
        </p:txBody>
      </p:sp>
      <p:sp>
        <p:nvSpPr>
          <p:cNvPr id="30723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FD2134B-2DE7-D44C-A11D-3B286ADF67A8}" type="slidenum">
              <a:rPr lang="en-US" altLang="en-US" sz="1400" b="0">
                <a:latin typeface="Times New Roman" charset="0"/>
              </a:rPr>
              <a:pPr eaLnBrk="1" hangingPunct="1"/>
              <a:t>12</a:t>
            </a:fld>
            <a:endParaRPr lang="en-US" alt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49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28650" y="76200"/>
            <a:ext cx="7886700" cy="1325563"/>
          </a:xfrm>
        </p:spPr>
        <p:txBody>
          <a:bodyPr/>
          <a:lstStyle/>
          <a:p>
            <a:r>
              <a:rPr lang="en-US" altLang="en-US"/>
              <a:t>Spanning Tree Algorithm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5486400"/>
          </a:xfrm>
        </p:spPr>
        <p:txBody>
          <a:bodyPr/>
          <a:lstStyle/>
          <a:p>
            <a:r>
              <a:rPr lang="en-US" altLang="en-US" dirty="0"/>
              <a:t>Elect a root</a:t>
            </a:r>
          </a:p>
          <a:p>
            <a:pPr lvl="1"/>
            <a:r>
              <a:rPr lang="en-US" altLang="en-US" dirty="0"/>
              <a:t>The switch with the smallest identifier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And form a tree from there</a:t>
            </a:r>
          </a:p>
          <a:p>
            <a:r>
              <a:rPr lang="en-US" altLang="en-US" dirty="0"/>
              <a:t>Algorithm</a:t>
            </a:r>
          </a:p>
          <a:p>
            <a:pPr lvl="1"/>
            <a:r>
              <a:rPr lang="en-US" altLang="en-US" dirty="0"/>
              <a:t>Repeatedly talk to neighbors</a:t>
            </a:r>
          </a:p>
          <a:p>
            <a:pPr lvl="2" algn="just"/>
            <a:r>
              <a:rPr lang="en-US" altLang="en-US" dirty="0"/>
              <a:t>“I think node Y is the root”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“My distance from Y is d”</a:t>
            </a:r>
          </a:p>
          <a:p>
            <a:pPr lvl="1"/>
            <a:r>
              <a:rPr lang="en-US" altLang="en-US" dirty="0"/>
              <a:t>Update info based on neighbors</a:t>
            </a:r>
          </a:p>
          <a:p>
            <a:pPr lvl="2"/>
            <a:r>
              <a:rPr lang="en-US" altLang="en-US" dirty="0"/>
              <a:t>Smaller id as the root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Smaller distance d+1</a:t>
            </a:r>
          </a:p>
          <a:p>
            <a:pPr lvl="1">
              <a:spcAft>
                <a:spcPts val="1200"/>
              </a:spcAft>
            </a:pPr>
            <a:r>
              <a:rPr lang="en-US" altLang="en-US" dirty="0"/>
              <a:t>Don’t use interfaces not in path</a:t>
            </a:r>
          </a:p>
          <a:p>
            <a:r>
              <a:rPr lang="en-US" altLang="en-US" dirty="0"/>
              <a:t>Used in Ethernet-based LANs</a:t>
            </a:r>
          </a:p>
          <a:p>
            <a:pPr lvl="1"/>
            <a:endParaRPr lang="en-US" alt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0ABF06F-A7DE-F24C-AF33-6ACE2764F061}" type="slidenum">
              <a:rPr lang="en-US" altLang="en-US" sz="1400" b="0">
                <a:latin typeface="Times New Roman" charset="0"/>
              </a:rPr>
              <a:pPr eaLnBrk="1" hangingPunct="1"/>
              <a:t>13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31749" name="Line 11"/>
          <p:cNvSpPr>
            <a:spLocks noChangeShapeType="1"/>
          </p:cNvSpPr>
          <p:nvPr/>
        </p:nvSpPr>
        <p:spPr bwMode="auto">
          <a:xfrm flipH="1">
            <a:off x="6875463" y="2671763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Line 12"/>
          <p:cNvSpPr>
            <a:spLocks noChangeShapeType="1"/>
          </p:cNvSpPr>
          <p:nvPr/>
        </p:nvSpPr>
        <p:spPr bwMode="auto">
          <a:xfrm>
            <a:off x="7720013" y="2633663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Line 13"/>
          <p:cNvSpPr>
            <a:spLocks noChangeShapeType="1"/>
          </p:cNvSpPr>
          <p:nvPr/>
        </p:nvSpPr>
        <p:spPr bwMode="auto">
          <a:xfrm>
            <a:off x="6875463" y="3478213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14"/>
          <p:cNvSpPr>
            <a:spLocks noChangeShapeType="1"/>
          </p:cNvSpPr>
          <p:nvPr/>
        </p:nvSpPr>
        <p:spPr bwMode="auto">
          <a:xfrm>
            <a:off x="7604125" y="4054475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15"/>
          <p:cNvSpPr>
            <a:spLocks noChangeShapeType="1"/>
          </p:cNvSpPr>
          <p:nvPr/>
        </p:nvSpPr>
        <p:spPr bwMode="auto">
          <a:xfrm>
            <a:off x="8372475" y="3556000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16"/>
          <p:cNvSpPr>
            <a:spLocks noChangeShapeType="1"/>
          </p:cNvSpPr>
          <p:nvPr/>
        </p:nvSpPr>
        <p:spPr bwMode="auto">
          <a:xfrm>
            <a:off x="7566025" y="2709863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7"/>
          <p:cNvSpPr>
            <a:spLocks noChangeShapeType="1"/>
          </p:cNvSpPr>
          <p:nvPr/>
        </p:nvSpPr>
        <p:spPr bwMode="auto">
          <a:xfrm flipV="1">
            <a:off x="6605588" y="4054475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18"/>
          <p:cNvSpPr>
            <a:spLocks noChangeShapeType="1"/>
          </p:cNvSpPr>
          <p:nvPr/>
        </p:nvSpPr>
        <p:spPr bwMode="auto">
          <a:xfrm flipV="1">
            <a:off x="7259638" y="4092575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Line 19"/>
          <p:cNvSpPr>
            <a:spLocks noChangeShapeType="1"/>
          </p:cNvSpPr>
          <p:nvPr/>
        </p:nvSpPr>
        <p:spPr bwMode="auto">
          <a:xfrm flipH="1" flipV="1">
            <a:off x="6565900" y="4476750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Text Box 20"/>
          <p:cNvSpPr txBox="1">
            <a:spLocks noChangeArrowheads="1"/>
          </p:cNvSpPr>
          <p:nvPr/>
        </p:nvSpPr>
        <p:spPr bwMode="auto">
          <a:xfrm>
            <a:off x="7145338" y="1905000"/>
            <a:ext cx="677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root</a:t>
            </a:r>
          </a:p>
        </p:txBody>
      </p:sp>
      <p:sp>
        <p:nvSpPr>
          <p:cNvPr id="31759" name="Freeform 21"/>
          <p:cNvSpPr>
            <a:spLocks/>
          </p:cNvSpPr>
          <p:nvPr/>
        </p:nvSpPr>
        <p:spPr bwMode="auto">
          <a:xfrm>
            <a:off x="6477000" y="3402013"/>
            <a:ext cx="1320800" cy="409575"/>
          </a:xfrm>
          <a:custGeom>
            <a:avLst/>
            <a:gdLst>
              <a:gd name="T0" fmla="*/ 0 w 1185"/>
              <a:gd name="T1" fmla="*/ 2147483647 h 339"/>
              <a:gd name="T2" fmla="*/ 2147483647 w 1185"/>
              <a:gd name="T3" fmla="*/ 0 h 339"/>
              <a:gd name="T4" fmla="*/ 0 60000 65536"/>
              <a:gd name="T5" fmla="*/ 0 60000 65536"/>
              <a:gd name="T6" fmla="*/ 0 w 1185"/>
              <a:gd name="T7" fmla="*/ 0 h 339"/>
              <a:gd name="T8" fmla="*/ 1185 w 1185"/>
              <a:gd name="T9" fmla="*/ 339 h 3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5" h="339">
                <a:moveTo>
                  <a:pt x="0" y="339"/>
                </a:moveTo>
                <a:cubicBezTo>
                  <a:pt x="0" y="339"/>
                  <a:pt x="592" y="169"/>
                  <a:pt x="1185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0" name="Text Box 22"/>
          <p:cNvSpPr txBox="1">
            <a:spLocks noChangeArrowheads="1"/>
          </p:cNvSpPr>
          <p:nvPr/>
        </p:nvSpPr>
        <p:spPr bwMode="auto">
          <a:xfrm>
            <a:off x="5257800" y="3582988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One hop</a:t>
            </a:r>
          </a:p>
        </p:txBody>
      </p:sp>
      <p:sp>
        <p:nvSpPr>
          <p:cNvPr id="31761" name="Line 23"/>
          <p:cNvSpPr>
            <a:spLocks noChangeShapeType="1"/>
          </p:cNvSpPr>
          <p:nvPr/>
        </p:nvSpPr>
        <p:spPr bwMode="auto">
          <a:xfrm flipV="1">
            <a:off x="7874000" y="4324350"/>
            <a:ext cx="39688" cy="6540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Text Box 24"/>
          <p:cNvSpPr txBox="1">
            <a:spLocks noChangeArrowheads="1"/>
          </p:cNvSpPr>
          <p:nvPr/>
        </p:nvSpPr>
        <p:spPr bwMode="auto">
          <a:xfrm>
            <a:off x="7126288" y="49657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Three hops</a:t>
            </a:r>
          </a:p>
        </p:txBody>
      </p:sp>
      <p:sp>
        <p:nvSpPr>
          <p:cNvPr id="31763" name="Oval 7"/>
          <p:cNvSpPr>
            <a:spLocks noChangeArrowheads="1"/>
          </p:cNvSpPr>
          <p:nvPr/>
        </p:nvSpPr>
        <p:spPr bwMode="auto">
          <a:xfrm>
            <a:off x="7259638" y="3748088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4" name="Oval 4"/>
          <p:cNvSpPr>
            <a:spLocks noChangeArrowheads="1"/>
          </p:cNvSpPr>
          <p:nvPr/>
        </p:nvSpPr>
        <p:spPr bwMode="auto">
          <a:xfrm>
            <a:off x="7335838" y="232727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5" name="Oval 5"/>
          <p:cNvSpPr>
            <a:spLocks noChangeArrowheads="1"/>
          </p:cNvSpPr>
          <p:nvPr/>
        </p:nvSpPr>
        <p:spPr bwMode="auto">
          <a:xfrm>
            <a:off x="6529388" y="31718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6" name="Oval 6"/>
          <p:cNvSpPr>
            <a:spLocks noChangeArrowheads="1"/>
          </p:cNvSpPr>
          <p:nvPr/>
        </p:nvSpPr>
        <p:spPr bwMode="auto">
          <a:xfrm>
            <a:off x="8142288" y="31718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7" name="Oval 8"/>
          <p:cNvSpPr>
            <a:spLocks noChangeArrowheads="1"/>
          </p:cNvSpPr>
          <p:nvPr/>
        </p:nvSpPr>
        <p:spPr bwMode="auto">
          <a:xfrm>
            <a:off x="8258175" y="4400550"/>
            <a:ext cx="422275" cy="38417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8" name="Oval 9"/>
          <p:cNvSpPr>
            <a:spLocks noChangeArrowheads="1"/>
          </p:cNvSpPr>
          <p:nvPr/>
        </p:nvSpPr>
        <p:spPr bwMode="auto">
          <a:xfrm>
            <a:off x="6221413" y="41703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9" name="Oval 10"/>
          <p:cNvSpPr>
            <a:spLocks noChangeArrowheads="1"/>
          </p:cNvSpPr>
          <p:nvPr/>
        </p:nvSpPr>
        <p:spPr bwMode="auto">
          <a:xfrm>
            <a:off x="7027863" y="459263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207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Spanning Tree Example: Switch #4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Switch #4 thinks it is the root</a:t>
            </a:r>
          </a:p>
          <a:p>
            <a:pPr lvl="1">
              <a:spcAft>
                <a:spcPts val="600"/>
              </a:spcAft>
            </a:pPr>
            <a:r>
              <a:rPr lang="en-US" altLang="en-US"/>
              <a:t>Sends (4, 0, 4) message to 2 and 7</a:t>
            </a:r>
          </a:p>
          <a:p>
            <a:r>
              <a:rPr lang="en-US" altLang="en-US"/>
              <a:t>Switch #4 hears from #2</a:t>
            </a:r>
          </a:p>
          <a:p>
            <a:pPr lvl="1"/>
            <a:r>
              <a:rPr lang="en-US" altLang="en-US"/>
              <a:t>Receives (2, 0, 2) message from 2</a:t>
            </a:r>
          </a:p>
          <a:p>
            <a:pPr lvl="1"/>
            <a:r>
              <a:rPr lang="en-US" altLang="en-US"/>
              <a:t>… and thinks that #2 is the root</a:t>
            </a:r>
          </a:p>
          <a:p>
            <a:pPr lvl="1">
              <a:spcAft>
                <a:spcPts val="600"/>
              </a:spcAft>
            </a:pPr>
            <a:r>
              <a:rPr lang="en-US" altLang="en-US"/>
              <a:t>And realizes it is just one hop away</a:t>
            </a:r>
          </a:p>
          <a:p>
            <a:r>
              <a:rPr lang="en-US" altLang="en-US"/>
              <a:t>Switch #4 hears from #7</a:t>
            </a:r>
          </a:p>
          <a:p>
            <a:pPr lvl="1"/>
            <a:r>
              <a:rPr lang="en-US" altLang="en-US"/>
              <a:t>Receives (2, 1, 7) from 7</a:t>
            </a:r>
          </a:p>
          <a:p>
            <a:pPr lvl="1"/>
            <a:r>
              <a:rPr lang="en-US" altLang="en-US"/>
              <a:t>And realizes this is a longer path</a:t>
            </a:r>
          </a:p>
          <a:p>
            <a:pPr lvl="1"/>
            <a:r>
              <a:rPr lang="en-US" altLang="en-US"/>
              <a:t>So, prefers its own one-hop path</a:t>
            </a:r>
          </a:p>
          <a:p>
            <a:pPr lvl="1"/>
            <a:r>
              <a:rPr lang="en-US" altLang="en-US"/>
              <a:t>And removes 4-7 link from the tree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7DCDF8-C5D3-824D-B9F7-6BE285B6E3C4}" type="slidenum">
              <a:rPr lang="en-US" altLang="en-US" sz="1400" b="0">
                <a:latin typeface="Times New Roman" charset="0"/>
              </a:rPr>
              <a:pPr eaLnBrk="1" hangingPunct="1"/>
              <a:t>14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32773" name="Line 11"/>
          <p:cNvSpPr>
            <a:spLocks noChangeShapeType="1"/>
          </p:cNvSpPr>
          <p:nvPr/>
        </p:nvSpPr>
        <p:spPr bwMode="auto">
          <a:xfrm flipH="1">
            <a:off x="6875463" y="2671763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Line 12"/>
          <p:cNvSpPr>
            <a:spLocks noChangeShapeType="1"/>
          </p:cNvSpPr>
          <p:nvPr/>
        </p:nvSpPr>
        <p:spPr bwMode="auto">
          <a:xfrm>
            <a:off x="7720013" y="2633663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Line 13"/>
          <p:cNvSpPr>
            <a:spLocks noChangeShapeType="1"/>
          </p:cNvSpPr>
          <p:nvPr/>
        </p:nvSpPr>
        <p:spPr bwMode="auto">
          <a:xfrm>
            <a:off x="6875463" y="3478213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Line 14"/>
          <p:cNvSpPr>
            <a:spLocks noChangeShapeType="1"/>
          </p:cNvSpPr>
          <p:nvPr/>
        </p:nvSpPr>
        <p:spPr bwMode="auto">
          <a:xfrm>
            <a:off x="7604125" y="4054475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Line 15"/>
          <p:cNvSpPr>
            <a:spLocks noChangeShapeType="1"/>
          </p:cNvSpPr>
          <p:nvPr/>
        </p:nvSpPr>
        <p:spPr bwMode="auto">
          <a:xfrm>
            <a:off x="8372475" y="3556000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Line 16"/>
          <p:cNvSpPr>
            <a:spLocks noChangeShapeType="1"/>
          </p:cNvSpPr>
          <p:nvPr/>
        </p:nvSpPr>
        <p:spPr bwMode="auto">
          <a:xfrm>
            <a:off x="7566025" y="2709863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Line 17"/>
          <p:cNvSpPr>
            <a:spLocks noChangeShapeType="1"/>
          </p:cNvSpPr>
          <p:nvPr/>
        </p:nvSpPr>
        <p:spPr bwMode="auto">
          <a:xfrm flipV="1">
            <a:off x="6605588" y="4054475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Line 18"/>
          <p:cNvSpPr>
            <a:spLocks noChangeShapeType="1"/>
          </p:cNvSpPr>
          <p:nvPr/>
        </p:nvSpPr>
        <p:spPr bwMode="auto">
          <a:xfrm flipV="1">
            <a:off x="7259638" y="4092575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Line 19"/>
          <p:cNvSpPr>
            <a:spLocks noChangeShapeType="1"/>
          </p:cNvSpPr>
          <p:nvPr/>
        </p:nvSpPr>
        <p:spPr bwMode="auto">
          <a:xfrm flipH="1" flipV="1">
            <a:off x="6565900" y="4476750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Text Box 20"/>
          <p:cNvSpPr txBox="1">
            <a:spLocks noChangeArrowheads="1"/>
          </p:cNvSpPr>
          <p:nvPr/>
        </p:nvSpPr>
        <p:spPr bwMode="auto">
          <a:xfrm>
            <a:off x="7145338" y="1905000"/>
            <a:ext cx="677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root</a:t>
            </a:r>
          </a:p>
        </p:txBody>
      </p:sp>
      <p:sp>
        <p:nvSpPr>
          <p:cNvPr id="32783" name="Oval 4"/>
          <p:cNvSpPr>
            <a:spLocks noChangeArrowheads="1"/>
          </p:cNvSpPr>
          <p:nvPr/>
        </p:nvSpPr>
        <p:spPr bwMode="auto">
          <a:xfrm>
            <a:off x="7335838" y="232727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32784" name="Oval 5"/>
          <p:cNvSpPr>
            <a:spLocks noChangeArrowheads="1"/>
          </p:cNvSpPr>
          <p:nvPr/>
        </p:nvSpPr>
        <p:spPr bwMode="auto">
          <a:xfrm>
            <a:off x="6529388" y="31718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32785" name="Oval 6"/>
          <p:cNvSpPr>
            <a:spLocks noChangeArrowheads="1"/>
          </p:cNvSpPr>
          <p:nvPr/>
        </p:nvSpPr>
        <p:spPr bwMode="auto">
          <a:xfrm>
            <a:off x="8142288" y="31718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32786" name="Oval 7"/>
          <p:cNvSpPr>
            <a:spLocks noChangeArrowheads="1"/>
          </p:cNvSpPr>
          <p:nvPr/>
        </p:nvSpPr>
        <p:spPr bwMode="auto">
          <a:xfrm>
            <a:off x="7259638" y="3748088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32787" name="Oval 9"/>
          <p:cNvSpPr>
            <a:spLocks noChangeArrowheads="1"/>
          </p:cNvSpPr>
          <p:nvPr/>
        </p:nvSpPr>
        <p:spPr bwMode="auto">
          <a:xfrm>
            <a:off x="6221413" y="4170363"/>
            <a:ext cx="422275" cy="382587"/>
          </a:xfrm>
          <a:prstGeom prst="ellipse">
            <a:avLst/>
          </a:prstGeom>
          <a:solidFill>
            <a:srgbClr val="CC99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32788" name="Oval 10"/>
          <p:cNvSpPr>
            <a:spLocks noChangeArrowheads="1"/>
          </p:cNvSpPr>
          <p:nvPr/>
        </p:nvSpPr>
        <p:spPr bwMode="auto">
          <a:xfrm>
            <a:off x="7027863" y="459263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7</a:t>
            </a:r>
          </a:p>
        </p:txBody>
      </p:sp>
      <p:sp>
        <p:nvSpPr>
          <p:cNvPr id="32789" name="Oval 6"/>
          <p:cNvSpPr>
            <a:spLocks noChangeArrowheads="1"/>
          </p:cNvSpPr>
          <p:nvPr/>
        </p:nvSpPr>
        <p:spPr bwMode="auto">
          <a:xfrm>
            <a:off x="8258175" y="44005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8508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91E97B-701A-684C-83B7-DD2B146DC610}" type="slidenum">
              <a:rPr lang="en-US" altLang="en-US" sz="1400" b="0">
                <a:latin typeface="Times New Roman" charset="0"/>
              </a:rPr>
              <a:pPr eaLnBrk="1" hangingPunct="1"/>
              <a:t>15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Shortest-Path Problem </a:t>
            </a: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/>
              <a:t>Compute: </a:t>
            </a:r>
            <a:r>
              <a:rPr lang="en-US" altLang="en-US" sz="3200" i="1"/>
              <a:t>path costs</a:t>
            </a:r>
            <a:r>
              <a:rPr lang="en-US" altLang="en-US" sz="3200"/>
              <a:t> to all nodes</a:t>
            </a:r>
          </a:p>
          <a:p>
            <a:pPr lvl="1"/>
            <a:r>
              <a:rPr lang="en-US" altLang="en-US" sz="2800"/>
              <a:t>From a given source u to all other nodes</a:t>
            </a:r>
          </a:p>
          <a:p>
            <a:pPr lvl="1"/>
            <a:r>
              <a:rPr lang="en-US" altLang="en-US" sz="2800"/>
              <a:t>Cost of the path through each outgoing link</a:t>
            </a:r>
          </a:p>
          <a:p>
            <a:pPr lvl="1"/>
            <a:r>
              <a:rPr lang="en-US" altLang="en-US" sz="2800"/>
              <a:t>Next hop along the least-cost path to s</a:t>
            </a:r>
          </a:p>
        </p:txBody>
      </p:sp>
      <p:sp>
        <p:nvSpPr>
          <p:cNvPr id="33797" name="Oval 8"/>
          <p:cNvSpPr>
            <a:spLocks noChangeArrowheads="1"/>
          </p:cNvSpPr>
          <p:nvPr/>
        </p:nvSpPr>
        <p:spPr bwMode="auto">
          <a:xfrm>
            <a:off x="2433638" y="4535488"/>
            <a:ext cx="287337" cy="252412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8" name="Oval 9"/>
          <p:cNvSpPr>
            <a:spLocks noChangeArrowheads="1"/>
          </p:cNvSpPr>
          <p:nvPr/>
        </p:nvSpPr>
        <p:spPr bwMode="auto">
          <a:xfrm>
            <a:off x="3295650" y="5207000"/>
            <a:ext cx="287338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9" name="Oval 10"/>
          <p:cNvSpPr>
            <a:spLocks noChangeArrowheads="1"/>
          </p:cNvSpPr>
          <p:nvPr/>
        </p:nvSpPr>
        <p:spPr bwMode="auto">
          <a:xfrm>
            <a:off x="3390900" y="3948113"/>
            <a:ext cx="287338" cy="250825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0" name="Oval 11"/>
          <p:cNvSpPr>
            <a:spLocks noChangeArrowheads="1"/>
          </p:cNvSpPr>
          <p:nvPr/>
        </p:nvSpPr>
        <p:spPr bwMode="auto">
          <a:xfrm>
            <a:off x="4157663" y="4619625"/>
            <a:ext cx="287337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1" name="Oval 12"/>
          <p:cNvSpPr>
            <a:spLocks noChangeArrowheads="1"/>
          </p:cNvSpPr>
          <p:nvPr/>
        </p:nvSpPr>
        <p:spPr bwMode="auto">
          <a:xfrm>
            <a:off x="5019675" y="5207000"/>
            <a:ext cx="287338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2" name="Oval 13"/>
          <p:cNvSpPr>
            <a:spLocks noChangeArrowheads="1"/>
          </p:cNvSpPr>
          <p:nvPr/>
        </p:nvSpPr>
        <p:spPr bwMode="auto">
          <a:xfrm>
            <a:off x="5019675" y="3948113"/>
            <a:ext cx="287338" cy="250825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3" name="Oval 14"/>
          <p:cNvSpPr>
            <a:spLocks noChangeArrowheads="1"/>
          </p:cNvSpPr>
          <p:nvPr/>
        </p:nvSpPr>
        <p:spPr bwMode="auto">
          <a:xfrm>
            <a:off x="4252913" y="5711825"/>
            <a:ext cx="287337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4" name="Oval 15"/>
          <p:cNvSpPr>
            <a:spLocks noChangeArrowheads="1"/>
          </p:cNvSpPr>
          <p:nvPr/>
        </p:nvSpPr>
        <p:spPr bwMode="auto">
          <a:xfrm>
            <a:off x="5976938" y="4535488"/>
            <a:ext cx="287337" cy="252412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5" name="Line 16"/>
          <p:cNvSpPr>
            <a:spLocks noChangeShapeType="1"/>
          </p:cNvSpPr>
          <p:nvPr/>
        </p:nvSpPr>
        <p:spPr bwMode="auto">
          <a:xfrm flipV="1">
            <a:off x="2720975" y="4114800"/>
            <a:ext cx="669925" cy="504825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Line 17"/>
          <p:cNvSpPr>
            <a:spLocks noChangeShapeType="1"/>
          </p:cNvSpPr>
          <p:nvPr/>
        </p:nvSpPr>
        <p:spPr bwMode="auto">
          <a:xfrm>
            <a:off x="2671763" y="4759325"/>
            <a:ext cx="623887" cy="53181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18"/>
          <p:cNvSpPr>
            <a:spLocks noChangeShapeType="1"/>
          </p:cNvSpPr>
          <p:nvPr/>
        </p:nvSpPr>
        <p:spPr bwMode="auto">
          <a:xfrm>
            <a:off x="3630613" y="4129088"/>
            <a:ext cx="574675" cy="53181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Line 19"/>
          <p:cNvSpPr>
            <a:spLocks noChangeShapeType="1"/>
          </p:cNvSpPr>
          <p:nvPr/>
        </p:nvSpPr>
        <p:spPr bwMode="auto">
          <a:xfrm>
            <a:off x="3573463" y="5367338"/>
            <a:ext cx="679450" cy="4286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Line 20"/>
          <p:cNvSpPr>
            <a:spLocks noChangeShapeType="1"/>
          </p:cNvSpPr>
          <p:nvPr/>
        </p:nvSpPr>
        <p:spPr bwMode="auto">
          <a:xfrm flipV="1">
            <a:off x="3567113" y="4829175"/>
            <a:ext cx="638175" cy="420688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Line 21"/>
          <p:cNvSpPr>
            <a:spLocks noChangeShapeType="1"/>
          </p:cNvSpPr>
          <p:nvPr/>
        </p:nvSpPr>
        <p:spPr bwMode="auto">
          <a:xfrm>
            <a:off x="4397375" y="4843463"/>
            <a:ext cx="654050" cy="39211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22"/>
          <p:cNvSpPr>
            <a:spLocks noChangeShapeType="1"/>
          </p:cNvSpPr>
          <p:nvPr/>
        </p:nvSpPr>
        <p:spPr bwMode="auto">
          <a:xfrm flipV="1">
            <a:off x="4492625" y="5418138"/>
            <a:ext cx="590550" cy="33496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Line 23"/>
          <p:cNvSpPr>
            <a:spLocks noChangeShapeType="1"/>
          </p:cNvSpPr>
          <p:nvPr/>
        </p:nvSpPr>
        <p:spPr bwMode="auto">
          <a:xfrm flipV="1">
            <a:off x="4445000" y="4660900"/>
            <a:ext cx="1531938" cy="984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Line 24"/>
          <p:cNvSpPr>
            <a:spLocks noChangeShapeType="1"/>
          </p:cNvSpPr>
          <p:nvPr/>
        </p:nvSpPr>
        <p:spPr bwMode="auto">
          <a:xfrm>
            <a:off x="3646488" y="4059238"/>
            <a:ext cx="1373187" cy="1428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Line 25"/>
          <p:cNvSpPr>
            <a:spLocks noChangeShapeType="1"/>
          </p:cNvSpPr>
          <p:nvPr/>
        </p:nvSpPr>
        <p:spPr bwMode="auto">
          <a:xfrm>
            <a:off x="5302250" y="4138613"/>
            <a:ext cx="766763" cy="4191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Text Box 26"/>
          <p:cNvSpPr txBox="1">
            <a:spLocks noChangeArrowheads="1"/>
          </p:cNvSpPr>
          <p:nvPr/>
        </p:nvSpPr>
        <p:spPr bwMode="auto">
          <a:xfrm>
            <a:off x="2763838" y="38941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3</a:t>
            </a:r>
          </a:p>
        </p:txBody>
      </p:sp>
      <p:sp>
        <p:nvSpPr>
          <p:cNvPr id="33816" name="Text Box 27"/>
          <p:cNvSpPr txBox="1">
            <a:spLocks noChangeArrowheads="1"/>
          </p:cNvSpPr>
          <p:nvPr/>
        </p:nvSpPr>
        <p:spPr bwMode="auto">
          <a:xfrm>
            <a:off x="4121150" y="3544888"/>
            <a:ext cx="334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2</a:t>
            </a:r>
          </a:p>
        </p:txBody>
      </p:sp>
      <p:sp>
        <p:nvSpPr>
          <p:cNvPr id="33817" name="Text Box 28"/>
          <p:cNvSpPr txBox="1">
            <a:spLocks noChangeArrowheads="1"/>
          </p:cNvSpPr>
          <p:nvPr/>
        </p:nvSpPr>
        <p:spPr bwMode="auto">
          <a:xfrm>
            <a:off x="2876550" y="45672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2</a:t>
            </a:r>
          </a:p>
        </p:txBody>
      </p:sp>
      <p:sp>
        <p:nvSpPr>
          <p:cNvPr id="33818" name="Text Box 29"/>
          <p:cNvSpPr txBox="1">
            <a:spLocks noChangeArrowheads="1"/>
          </p:cNvSpPr>
          <p:nvPr/>
        </p:nvSpPr>
        <p:spPr bwMode="auto">
          <a:xfrm>
            <a:off x="3881438" y="4065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1</a:t>
            </a:r>
          </a:p>
        </p:txBody>
      </p:sp>
      <p:sp>
        <p:nvSpPr>
          <p:cNvPr id="33819" name="Text Box 30"/>
          <p:cNvSpPr txBox="1">
            <a:spLocks noChangeArrowheads="1"/>
          </p:cNvSpPr>
          <p:nvPr/>
        </p:nvSpPr>
        <p:spPr bwMode="auto">
          <a:xfrm>
            <a:off x="3578225" y="4637088"/>
            <a:ext cx="334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1</a:t>
            </a:r>
          </a:p>
        </p:txBody>
      </p:sp>
      <p:sp>
        <p:nvSpPr>
          <p:cNvPr id="33820" name="Text Box 31"/>
          <p:cNvSpPr txBox="1">
            <a:spLocks noChangeArrowheads="1"/>
          </p:cNvSpPr>
          <p:nvPr/>
        </p:nvSpPr>
        <p:spPr bwMode="auto">
          <a:xfrm>
            <a:off x="4856163" y="42306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4</a:t>
            </a:r>
          </a:p>
        </p:txBody>
      </p:sp>
      <p:sp>
        <p:nvSpPr>
          <p:cNvPr id="33821" name="Text Box 32"/>
          <p:cNvSpPr txBox="1">
            <a:spLocks noChangeArrowheads="1"/>
          </p:cNvSpPr>
          <p:nvPr/>
        </p:nvSpPr>
        <p:spPr bwMode="auto">
          <a:xfrm>
            <a:off x="5557838" y="38242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1</a:t>
            </a:r>
          </a:p>
        </p:txBody>
      </p:sp>
      <p:sp>
        <p:nvSpPr>
          <p:cNvPr id="33822" name="Text Box 33"/>
          <p:cNvSpPr txBox="1">
            <a:spLocks noChangeArrowheads="1"/>
          </p:cNvSpPr>
          <p:nvPr/>
        </p:nvSpPr>
        <p:spPr bwMode="auto">
          <a:xfrm>
            <a:off x="3530600" y="5449888"/>
            <a:ext cx="338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4</a:t>
            </a:r>
          </a:p>
        </p:txBody>
      </p:sp>
      <p:sp>
        <p:nvSpPr>
          <p:cNvPr id="33823" name="Text Box 34"/>
          <p:cNvSpPr txBox="1">
            <a:spLocks noChangeArrowheads="1"/>
          </p:cNvSpPr>
          <p:nvPr/>
        </p:nvSpPr>
        <p:spPr bwMode="auto">
          <a:xfrm>
            <a:off x="4379913" y="4872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5</a:t>
            </a:r>
          </a:p>
        </p:txBody>
      </p:sp>
      <p:sp>
        <p:nvSpPr>
          <p:cNvPr id="33824" name="Text Box 35"/>
          <p:cNvSpPr txBox="1">
            <a:spLocks noChangeArrowheads="1"/>
          </p:cNvSpPr>
          <p:nvPr/>
        </p:nvSpPr>
        <p:spPr bwMode="auto">
          <a:xfrm>
            <a:off x="4776788" y="5476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3</a:t>
            </a:r>
          </a:p>
        </p:txBody>
      </p:sp>
      <p:sp>
        <p:nvSpPr>
          <p:cNvPr id="33825" name="Text Box 44"/>
          <p:cNvSpPr txBox="1">
            <a:spLocks noChangeArrowheads="1"/>
          </p:cNvSpPr>
          <p:nvPr/>
        </p:nvSpPr>
        <p:spPr bwMode="auto">
          <a:xfrm>
            <a:off x="2030413" y="44069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3300"/>
                </a:solidFill>
              </a:rPr>
              <a:t>u</a:t>
            </a:r>
          </a:p>
        </p:txBody>
      </p:sp>
      <p:sp>
        <p:nvSpPr>
          <p:cNvPr id="33826" name="Text Box 45"/>
          <p:cNvSpPr txBox="1">
            <a:spLocks noChangeArrowheads="1"/>
          </p:cNvSpPr>
          <p:nvPr/>
        </p:nvSpPr>
        <p:spPr bwMode="auto">
          <a:xfrm>
            <a:off x="4110038" y="5867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3300"/>
                </a:solidFill>
              </a:rPr>
              <a:t>s</a:t>
            </a:r>
          </a:p>
        </p:txBody>
      </p:sp>
      <p:sp>
        <p:nvSpPr>
          <p:cNvPr id="33827" name="Line 47"/>
          <p:cNvSpPr>
            <a:spLocks noChangeShapeType="1"/>
          </p:cNvSpPr>
          <p:nvPr/>
        </p:nvSpPr>
        <p:spPr bwMode="auto">
          <a:xfrm>
            <a:off x="2306638" y="5003800"/>
            <a:ext cx="1727200" cy="12287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Text Box 48"/>
          <p:cNvSpPr txBox="1">
            <a:spLocks noChangeArrowheads="1"/>
          </p:cNvSpPr>
          <p:nvPr/>
        </p:nvSpPr>
        <p:spPr bwMode="auto">
          <a:xfrm>
            <a:off x="2843213" y="565626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CC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3905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 State: Dijkstra’s Algorithm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276600" cy="3124200"/>
          </a:xfrm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S = {u} 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for all nodes v 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   if (v is adjacent to u)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      D(v) = c(u,v) 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   else D(v) = ∞ 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35844" name="Content Placeholder 4"/>
          <p:cNvSpPr>
            <a:spLocks noGrp="1"/>
          </p:cNvSpPr>
          <p:nvPr>
            <p:ph sz="half" idx="2"/>
          </p:nvPr>
        </p:nvSpPr>
        <p:spPr>
          <a:xfrm>
            <a:off x="3962400" y="3429000"/>
            <a:ext cx="4914900" cy="2362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add w with smallest D(w) to S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update D(v) for all adjacent v: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    D(v) = min{D(v), D(w) + c(w,v)} </a:t>
            </a:r>
          </a:p>
          <a:p>
            <a:pPr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</a:rPr>
              <a:t>until all nodes are in S</a:t>
            </a:r>
            <a:r>
              <a:rPr lang="en-US" altLang="en-US" sz="2400">
                <a:solidFill>
                  <a:srgbClr val="000000"/>
                </a:solidFill>
              </a:rPr>
              <a:t> </a:t>
            </a:r>
          </a:p>
          <a:p>
            <a:endParaRPr lang="en-US" altLang="en-US"/>
          </a:p>
        </p:txBody>
      </p:sp>
      <p:sp>
        <p:nvSpPr>
          <p:cNvPr id="3584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516AA2C-C73D-284A-BC68-37288302727D}" type="slidenum">
              <a:rPr lang="en-US" altLang="en-US" sz="1400" b="0">
                <a:latin typeface="Times New Roman" charset="0"/>
              </a:rPr>
              <a:pPr eaLnBrk="1" hangingPunct="1"/>
              <a:t>16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447800"/>
            <a:ext cx="8534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3838" indent="-223838" algn="l" eaLnBrk="0" hangingPunct="0">
              <a:spcBef>
                <a:spcPct val="50000"/>
              </a:spcBef>
              <a:buFontTx/>
              <a:buChar char="•"/>
              <a:defRPr/>
            </a:pPr>
            <a:r>
              <a:rPr lang="en-US" sz="2800" b="0" kern="0" dirty="0">
                <a:solidFill>
                  <a:srgbClr val="000090"/>
                </a:solidFill>
                <a:latin typeface="+mn-lt"/>
              </a:rPr>
              <a:t>Flood the topology information to all nodes</a:t>
            </a:r>
          </a:p>
          <a:p>
            <a:pPr marL="223838" indent="-223838" algn="l" eaLnBrk="0" hangingPunct="0">
              <a:spcBef>
                <a:spcPct val="50000"/>
              </a:spcBef>
              <a:buFontTx/>
              <a:buChar char="•"/>
              <a:defRPr/>
            </a:pPr>
            <a:r>
              <a:rPr lang="en-US" sz="2800" b="0" kern="0" dirty="0">
                <a:solidFill>
                  <a:srgbClr val="000090"/>
                </a:solidFill>
                <a:latin typeface="+mn-lt"/>
              </a:rPr>
              <a:t>Each node computes shortest paths to other nodes</a:t>
            </a:r>
          </a:p>
        </p:txBody>
      </p:sp>
      <p:sp>
        <p:nvSpPr>
          <p:cNvPr id="35847" name="TextBox 6"/>
          <p:cNvSpPr txBox="1">
            <a:spLocks noChangeArrowheads="1"/>
          </p:cNvSpPr>
          <p:nvPr/>
        </p:nvSpPr>
        <p:spPr bwMode="auto">
          <a:xfrm>
            <a:off x="865188" y="2819400"/>
            <a:ext cx="2259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 u="sng"/>
              <a:t>Initialization</a:t>
            </a:r>
          </a:p>
        </p:txBody>
      </p:sp>
      <p:sp>
        <p:nvSpPr>
          <p:cNvPr id="35848" name="TextBox 7"/>
          <p:cNvSpPr txBox="1">
            <a:spLocks noChangeArrowheads="1"/>
          </p:cNvSpPr>
          <p:nvPr/>
        </p:nvSpPr>
        <p:spPr bwMode="auto">
          <a:xfrm>
            <a:off x="5715000" y="2819400"/>
            <a:ext cx="1062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 u="sng"/>
              <a:t>Loop</a:t>
            </a:r>
          </a:p>
        </p:txBody>
      </p:sp>
      <p:sp>
        <p:nvSpPr>
          <p:cNvPr id="35849" name="TextBox 8"/>
          <p:cNvSpPr txBox="1">
            <a:spLocks noChangeArrowheads="1"/>
          </p:cNvSpPr>
          <p:nvPr/>
        </p:nvSpPr>
        <p:spPr bwMode="auto">
          <a:xfrm>
            <a:off x="4724400" y="6248400"/>
            <a:ext cx="3049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Used in OSPF and IS-IS</a:t>
            </a:r>
          </a:p>
        </p:txBody>
      </p:sp>
    </p:spTree>
    <p:extLst>
      <p:ext uri="{BB962C8B-B14F-4D97-AF65-F5344CB8AC3E}">
        <p14:creationId xmlns:p14="http://schemas.microsoft.com/office/powerpoint/2010/main" val="130998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40E82F-2854-5E4F-9E51-4DF4FB8C22E3}" type="slidenum">
              <a:rPr lang="en-US" altLang="en-US" sz="1400" b="0">
                <a:latin typeface="Times New Roman" charset="0"/>
              </a:rPr>
              <a:pPr eaLnBrk="1" hangingPunct="1"/>
              <a:t>17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Link-State Routing Example</a:t>
            </a:r>
          </a:p>
        </p:txBody>
      </p:sp>
      <p:grpSp>
        <p:nvGrpSpPr>
          <p:cNvPr id="36868" name="Group 117"/>
          <p:cNvGrpSpPr>
            <a:grpSpLocks/>
          </p:cNvGrpSpPr>
          <p:nvPr/>
        </p:nvGrpSpPr>
        <p:grpSpPr bwMode="auto">
          <a:xfrm>
            <a:off x="539750" y="1239838"/>
            <a:ext cx="3830638" cy="2419350"/>
            <a:chOff x="340" y="781"/>
            <a:chExt cx="2413" cy="1524"/>
          </a:xfrm>
        </p:grpSpPr>
        <p:sp>
          <p:nvSpPr>
            <p:cNvPr id="36956" name="Oval 4"/>
            <p:cNvSpPr>
              <a:spLocks noChangeArrowheads="1"/>
            </p:cNvSpPr>
            <p:nvPr/>
          </p:nvSpPr>
          <p:spPr bwMode="auto">
            <a:xfrm>
              <a:off x="340" y="1405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57" name="Oval 5"/>
            <p:cNvSpPr>
              <a:spLocks noChangeArrowheads="1"/>
            </p:cNvSpPr>
            <p:nvPr/>
          </p:nvSpPr>
          <p:spPr bwMode="auto">
            <a:xfrm>
              <a:off x="883" y="1828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58" name="Oval 6"/>
            <p:cNvSpPr>
              <a:spLocks noChangeArrowheads="1"/>
            </p:cNvSpPr>
            <p:nvPr/>
          </p:nvSpPr>
          <p:spPr bwMode="auto">
            <a:xfrm>
              <a:off x="943" y="1035"/>
              <a:ext cx="181" cy="1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59" name="Oval 7"/>
            <p:cNvSpPr>
              <a:spLocks noChangeArrowheads="1"/>
            </p:cNvSpPr>
            <p:nvPr/>
          </p:nvSpPr>
          <p:spPr bwMode="auto">
            <a:xfrm>
              <a:off x="1426" y="1458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60" name="Oval 8"/>
            <p:cNvSpPr>
              <a:spLocks noChangeArrowheads="1"/>
            </p:cNvSpPr>
            <p:nvPr/>
          </p:nvSpPr>
          <p:spPr bwMode="auto">
            <a:xfrm>
              <a:off x="1969" y="1828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61" name="Oval 9"/>
            <p:cNvSpPr>
              <a:spLocks noChangeArrowheads="1"/>
            </p:cNvSpPr>
            <p:nvPr/>
          </p:nvSpPr>
          <p:spPr bwMode="auto">
            <a:xfrm>
              <a:off x="1969" y="1035"/>
              <a:ext cx="181" cy="1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62" name="Oval 10"/>
            <p:cNvSpPr>
              <a:spLocks noChangeArrowheads="1"/>
            </p:cNvSpPr>
            <p:nvPr/>
          </p:nvSpPr>
          <p:spPr bwMode="auto">
            <a:xfrm>
              <a:off x="1486" y="2146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63" name="Oval 11"/>
            <p:cNvSpPr>
              <a:spLocks noChangeArrowheads="1"/>
            </p:cNvSpPr>
            <p:nvPr/>
          </p:nvSpPr>
          <p:spPr bwMode="auto">
            <a:xfrm>
              <a:off x="2572" y="1405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64" name="Line 12"/>
            <p:cNvSpPr>
              <a:spLocks noChangeShapeType="1"/>
            </p:cNvSpPr>
            <p:nvPr/>
          </p:nvSpPr>
          <p:spPr bwMode="auto">
            <a:xfrm flipV="1">
              <a:off x="521" y="1140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65" name="Line 13"/>
            <p:cNvSpPr>
              <a:spLocks noChangeShapeType="1"/>
            </p:cNvSpPr>
            <p:nvPr/>
          </p:nvSpPr>
          <p:spPr bwMode="auto">
            <a:xfrm>
              <a:off x="486" y="1556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66" name="Line 14"/>
            <p:cNvSpPr>
              <a:spLocks noChangeShapeType="1"/>
            </p:cNvSpPr>
            <p:nvPr/>
          </p:nvSpPr>
          <p:spPr bwMode="auto">
            <a:xfrm>
              <a:off x="1094" y="1149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67" name="Line 15"/>
            <p:cNvSpPr>
              <a:spLocks noChangeShapeType="1"/>
            </p:cNvSpPr>
            <p:nvPr/>
          </p:nvSpPr>
          <p:spPr bwMode="auto">
            <a:xfrm>
              <a:off x="1034" y="1934"/>
              <a:ext cx="452" cy="2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68" name="Line 16"/>
            <p:cNvSpPr>
              <a:spLocks noChangeShapeType="1"/>
            </p:cNvSpPr>
            <p:nvPr/>
          </p:nvSpPr>
          <p:spPr bwMode="auto">
            <a:xfrm flipV="1">
              <a:off x="1054" y="1590"/>
              <a:ext cx="402" cy="2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69" name="Line 17"/>
            <p:cNvSpPr>
              <a:spLocks noChangeShapeType="1"/>
            </p:cNvSpPr>
            <p:nvPr/>
          </p:nvSpPr>
          <p:spPr bwMode="auto">
            <a:xfrm>
              <a:off x="1577" y="1599"/>
              <a:ext cx="412" cy="2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70" name="Line 18"/>
            <p:cNvSpPr>
              <a:spLocks noChangeShapeType="1"/>
            </p:cNvSpPr>
            <p:nvPr/>
          </p:nvSpPr>
          <p:spPr bwMode="auto">
            <a:xfrm flipV="1">
              <a:off x="1637" y="1961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71" name="Line 19"/>
            <p:cNvSpPr>
              <a:spLocks noChangeShapeType="1"/>
            </p:cNvSpPr>
            <p:nvPr/>
          </p:nvSpPr>
          <p:spPr bwMode="auto">
            <a:xfrm flipV="1">
              <a:off x="1607" y="1484"/>
              <a:ext cx="965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72" name="Line 20"/>
            <p:cNvSpPr>
              <a:spLocks noChangeShapeType="1"/>
            </p:cNvSpPr>
            <p:nvPr/>
          </p:nvSpPr>
          <p:spPr bwMode="auto">
            <a:xfrm>
              <a:off x="1104" y="1105"/>
              <a:ext cx="865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73" name="Line 21"/>
            <p:cNvSpPr>
              <a:spLocks noChangeShapeType="1"/>
            </p:cNvSpPr>
            <p:nvPr/>
          </p:nvSpPr>
          <p:spPr bwMode="auto">
            <a:xfrm>
              <a:off x="2140" y="1167"/>
              <a:ext cx="483" cy="2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74" name="Text Box 22"/>
            <p:cNvSpPr txBox="1">
              <a:spLocks noChangeArrowheads="1"/>
            </p:cNvSpPr>
            <p:nvPr/>
          </p:nvSpPr>
          <p:spPr bwMode="auto">
            <a:xfrm>
              <a:off x="548" y="100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3</a:t>
              </a:r>
            </a:p>
          </p:txBody>
        </p:sp>
        <p:sp>
          <p:nvSpPr>
            <p:cNvPr id="36975" name="Text Box 23"/>
            <p:cNvSpPr txBox="1">
              <a:spLocks noChangeArrowheads="1"/>
            </p:cNvSpPr>
            <p:nvPr/>
          </p:nvSpPr>
          <p:spPr bwMode="auto">
            <a:xfrm>
              <a:off x="1403" y="781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2</a:t>
              </a:r>
            </a:p>
          </p:txBody>
        </p:sp>
        <p:sp>
          <p:nvSpPr>
            <p:cNvPr id="36976" name="Text Box 24"/>
            <p:cNvSpPr txBox="1">
              <a:spLocks noChangeArrowheads="1"/>
            </p:cNvSpPr>
            <p:nvPr/>
          </p:nvSpPr>
          <p:spPr bwMode="auto">
            <a:xfrm>
              <a:off x="619" y="142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2</a:t>
              </a:r>
            </a:p>
          </p:txBody>
        </p:sp>
        <p:sp>
          <p:nvSpPr>
            <p:cNvPr id="36977" name="Text Box 25"/>
            <p:cNvSpPr txBox="1">
              <a:spLocks noChangeArrowheads="1"/>
            </p:cNvSpPr>
            <p:nvPr/>
          </p:nvSpPr>
          <p:spPr bwMode="auto">
            <a:xfrm>
              <a:off x="1252" y="106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6978" name="Text Box 26"/>
            <p:cNvSpPr txBox="1">
              <a:spLocks noChangeArrowheads="1"/>
            </p:cNvSpPr>
            <p:nvPr/>
          </p:nvSpPr>
          <p:spPr bwMode="auto">
            <a:xfrm>
              <a:off x="1061" y="1469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6979" name="Text Box 27"/>
            <p:cNvSpPr txBox="1">
              <a:spLocks noChangeArrowheads="1"/>
            </p:cNvSpPr>
            <p:nvPr/>
          </p:nvSpPr>
          <p:spPr bwMode="auto">
            <a:xfrm>
              <a:off x="1866" y="12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6980" name="Text Box 28"/>
            <p:cNvSpPr txBox="1">
              <a:spLocks noChangeArrowheads="1"/>
            </p:cNvSpPr>
            <p:nvPr/>
          </p:nvSpPr>
          <p:spPr bwMode="auto">
            <a:xfrm>
              <a:off x="2308" y="95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6981" name="Text Box 29"/>
            <p:cNvSpPr txBox="1">
              <a:spLocks noChangeArrowheads="1"/>
            </p:cNvSpPr>
            <p:nvPr/>
          </p:nvSpPr>
          <p:spPr bwMode="auto">
            <a:xfrm>
              <a:off x="1031" y="1981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6982" name="Text Box 30"/>
            <p:cNvSpPr txBox="1">
              <a:spLocks noChangeArrowheads="1"/>
            </p:cNvSpPr>
            <p:nvPr/>
          </p:nvSpPr>
          <p:spPr bwMode="auto">
            <a:xfrm>
              <a:off x="1566" y="164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5</a:t>
              </a:r>
            </a:p>
          </p:txBody>
        </p:sp>
        <p:sp>
          <p:nvSpPr>
            <p:cNvPr id="36983" name="Text Box 31"/>
            <p:cNvSpPr txBox="1">
              <a:spLocks noChangeArrowheads="1"/>
            </p:cNvSpPr>
            <p:nvPr/>
          </p:nvSpPr>
          <p:spPr bwMode="auto">
            <a:xfrm>
              <a:off x="1816" y="199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3</a:t>
              </a:r>
            </a:p>
          </p:txBody>
        </p:sp>
      </p:grpSp>
      <p:grpSp>
        <p:nvGrpSpPr>
          <p:cNvPr id="3" name="Group 118"/>
          <p:cNvGrpSpPr>
            <a:grpSpLocks/>
          </p:cNvGrpSpPr>
          <p:nvPr/>
        </p:nvGrpSpPr>
        <p:grpSpPr bwMode="auto">
          <a:xfrm>
            <a:off x="4956175" y="1239838"/>
            <a:ext cx="3830638" cy="2419350"/>
            <a:chOff x="3122" y="781"/>
            <a:chExt cx="2413" cy="1524"/>
          </a:xfrm>
        </p:grpSpPr>
        <p:sp>
          <p:nvSpPr>
            <p:cNvPr id="36928" name="Oval 32"/>
            <p:cNvSpPr>
              <a:spLocks noChangeArrowheads="1"/>
            </p:cNvSpPr>
            <p:nvPr/>
          </p:nvSpPr>
          <p:spPr bwMode="auto">
            <a:xfrm>
              <a:off x="3122" y="1405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29" name="Oval 33"/>
            <p:cNvSpPr>
              <a:spLocks noChangeArrowheads="1"/>
            </p:cNvSpPr>
            <p:nvPr/>
          </p:nvSpPr>
          <p:spPr bwMode="auto">
            <a:xfrm>
              <a:off x="3665" y="1828"/>
              <a:ext cx="181" cy="159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30" name="Oval 34"/>
            <p:cNvSpPr>
              <a:spLocks noChangeArrowheads="1"/>
            </p:cNvSpPr>
            <p:nvPr/>
          </p:nvSpPr>
          <p:spPr bwMode="auto">
            <a:xfrm>
              <a:off x="3725" y="1035"/>
              <a:ext cx="181" cy="1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31" name="Oval 35"/>
            <p:cNvSpPr>
              <a:spLocks noChangeArrowheads="1"/>
            </p:cNvSpPr>
            <p:nvPr/>
          </p:nvSpPr>
          <p:spPr bwMode="auto">
            <a:xfrm>
              <a:off x="4208" y="1458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32" name="Oval 36"/>
            <p:cNvSpPr>
              <a:spLocks noChangeArrowheads="1"/>
            </p:cNvSpPr>
            <p:nvPr/>
          </p:nvSpPr>
          <p:spPr bwMode="auto">
            <a:xfrm>
              <a:off x="4751" y="1828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33" name="Oval 37"/>
            <p:cNvSpPr>
              <a:spLocks noChangeArrowheads="1"/>
            </p:cNvSpPr>
            <p:nvPr/>
          </p:nvSpPr>
          <p:spPr bwMode="auto">
            <a:xfrm>
              <a:off x="4751" y="1035"/>
              <a:ext cx="181" cy="1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34" name="Oval 38"/>
            <p:cNvSpPr>
              <a:spLocks noChangeArrowheads="1"/>
            </p:cNvSpPr>
            <p:nvPr/>
          </p:nvSpPr>
          <p:spPr bwMode="auto">
            <a:xfrm>
              <a:off x="4268" y="2146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35" name="Oval 39"/>
            <p:cNvSpPr>
              <a:spLocks noChangeArrowheads="1"/>
            </p:cNvSpPr>
            <p:nvPr/>
          </p:nvSpPr>
          <p:spPr bwMode="auto">
            <a:xfrm>
              <a:off x="5354" y="1405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36" name="Line 40"/>
            <p:cNvSpPr>
              <a:spLocks noChangeShapeType="1"/>
            </p:cNvSpPr>
            <p:nvPr/>
          </p:nvSpPr>
          <p:spPr bwMode="auto">
            <a:xfrm flipV="1">
              <a:off x="3303" y="1140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7" name="Line 41"/>
            <p:cNvSpPr>
              <a:spLocks noChangeShapeType="1"/>
            </p:cNvSpPr>
            <p:nvPr/>
          </p:nvSpPr>
          <p:spPr bwMode="auto">
            <a:xfrm>
              <a:off x="3268" y="1556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8" name="Line 42"/>
            <p:cNvSpPr>
              <a:spLocks noChangeShapeType="1"/>
            </p:cNvSpPr>
            <p:nvPr/>
          </p:nvSpPr>
          <p:spPr bwMode="auto">
            <a:xfrm>
              <a:off x="3876" y="1149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9" name="Line 43"/>
            <p:cNvSpPr>
              <a:spLocks noChangeShapeType="1"/>
            </p:cNvSpPr>
            <p:nvPr/>
          </p:nvSpPr>
          <p:spPr bwMode="auto">
            <a:xfrm>
              <a:off x="3824" y="1942"/>
              <a:ext cx="444" cy="257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40" name="Line 44"/>
            <p:cNvSpPr>
              <a:spLocks noChangeShapeType="1"/>
            </p:cNvSpPr>
            <p:nvPr/>
          </p:nvSpPr>
          <p:spPr bwMode="auto">
            <a:xfrm flipV="1">
              <a:off x="3836" y="1590"/>
              <a:ext cx="40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41" name="Line 45"/>
            <p:cNvSpPr>
              <a:spLocks noChangeShapeType="1"/>
            </p:cNvSpPr>
            <p:nvPr/>
          </p:nvSpPr>
          <p:spPr bwMode="auto">
            <a:xfrm>
              <a:off x="4359" y="1599"/>
              <a:ext cx="412" cy="2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42" name="Line 46"/>
            <p:cNvSpPr>
              <a:spLocks noChangeShapeType="1"/>
            </p:cNvSpPr>
            <p:nvPr/>
          </p:nvSpPr>
          <p:spPr bwMode="auto">
            <a:xfrm flipV="1">
              <a:off x="4419" y="1961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43" name="Line 47"/>
            <p:cNvSpPr>
              <a:spLocks noChangeShapeType="1"/>
            </p:cNvSpPr>
            <p:nvPr/>
          </p:nvSpPr>
          <p:spPr bwMode="auto">
            <a:xfrm flipV="1">
              <a:off x="4389" y="1484"/>
              <a:ext cx="965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44" name="Line 48"/>
            <p:cNvSpPr>
              <a:spLocks noChangeShapeType="1"/>
            </p:cNvSpPr>
            <p:nvPr/>
          </p:nvSpPr>
          <p:spPr bwMode="auto">
            <a:xfrm>
              <a:off x="3886" y="1105"/>
              <a:ext cx="865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45" name="Line 49"/>
            <p:cNvSpPr>
              <a:spLocks noChangeShapeType="1"/>
            </p:cNvSpPr>
            <p:nvPr/>
          </p:nvSpPr>
          <p:spPr bwMode="auto">
            <a:xfrm>
              <a:off x="4922" y="1167"/>
              <a:ext cx="483" cy="2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46" name="Text Box 50"/>
            <p:cNvSpPr txBox="1">
              <a:spLocks noChangeArrowheads="1"/>
            </p:cNvSpPr>
            <p:nvPr/>
          </p:nvSpPr>
          <p:spPr bwMode="auto">
            <a:xfrm>
              <a:off x="3330" y="100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3</a:t>
              </a:r>
            </a:p>
          </p:txBody>
        </p:sp>
        <p:sp>
          <p:nvSpPr>
            <p:cNvPr id="36947" name="Text Box 51"/>
            <p:cNvSpPr txBox="1">
              <a:spLocks noChangeArrowheads="1"/>
            </p:cNvSpPr>
            <p:nvPr/>
          </p:nvSpPr>
          <p:spPr bwMode="auto">
            <a:xfrm>
              <a:off x="4185" y="781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2</a:t>
              </a:r>
            </a:p>
          </p:txBody>
        </p:sp>
        <p:sp>
          <p:nvSpPr>
            <p:cNvPr id="36948" name="Text Box 52"/>
            <p:cNvSpPr txBox="1">
              <a:spLocks noChangeArrowheads="1"/>
            </p:cNvSpPr>
            <p:nvPr/>
          </p:nvSpPr>
          <p:spPr bwMode="auto">
            <a:xfrm>
              <a:off x="3401" y="142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>
                  <a:latin typeface="Times New Roman" charset="0"/>
                </a:rPr>
                <a:t>2</a:t>
              </a:r>
            </a:p>
          </p:txBody>
        </p:sp>
        <p:sp>
          <p:nvSpPr>
            <p:cNvPr id="36949" name="Text Box 53"/>
            <p:cNvSpPr txBox="1">
              <a:spLocks noChangeArrowheads="1"/>
            </p:cNvSpPr>
            <p:nvPr/>
          </p:nvSpPr>
          <p:spPr bwMode="auto">
            <a:xfrm>
              <a:off x="4034" y="106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6950" name="Text Box 54"/>
            <p:cNvSpPr txBox="1">
              <a:spLocks noChangeArrowheads="1"/>
            </p:cNvSpPr>
            <p:nvPr/>
          </p:nvSpPr>
          <p:spPr bwMode="auto">
            <a:xfrm>
              <a:off x="3843" y="1469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6951" name="Text Box 55"/>
            <p:cNvSpPr txBox="1">
              <a:spLocks noChangeArrowheads="1"/>
            </p:cNvSpPr>
            <p:nvPr/>
          </p:nvSpPr>
          <p:spPr bwMode="auto">
            <a:xfrm>
              <a:off x="4648" y="12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6952" name="Text Box 56"/>
            <p:cNvSpPr txBox="1">
              <a:spLocks noChangeArrowheads="1"/>
            </p:cNvSpPr>
            <p:nvPr/>
          </p:nvSpPr>
          <p:spPr bwMode="auto">
            <a:xfrm>
              <a:off x="5090" y="95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6953" name="Text Box 57"/>
            <p:cNvSpPr txBox="1">
              <a:spLocks noChangeArrowheads="1"/>
            </p:cNvSpPr>
            <p:nvPr/>
          </p:nvSpPr>
          <p:spPr bwMode="auto">
            <a:xfrm>
              <a:off x="3813" y="1981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6954" name="Text Box 58"/>
            <p:cNvSpPr txBox="1">
              <a:spLocks noChangeArrowheads="1"/>
            </p:cNvSpPr>
            <p:nvPr/>
          </p:nvSpPr>
          <p:spPr bwMode="auto">
            <a:xfrm>
              <a:off x="4348" y="164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5</a:t>
              </a:r>
            </a:p>
          </p:txBody>
        </p:sp>
        <p:sp>
          <p:nvSpPr>
            <p:cNvPr id="36955" name="Text Box 59"/>
            <p:cNvSpPr txBox="1">
              <a:spLocks noChangeArrowheads="1"/>
            </p:cNvSpPr>
            <p:nvPr/>
          </p:nvSpPr>
          <p:spPr bwMode="auto">
            <a:xfrm>
              <a:off x="4598" y="199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3</a:t>
              </a:r>
            </a:p>
          </p:txBody>
        </p:sp>
      </p:grpSp>
      <p:grpSp>
        <p:nvGrpSpPr>
          <p:cNvPr id="4" name="Group 119"/>
          <p:cNvGrpSpPr>
            <a:grpSpLocks/>
          </p:cNvGrpSpPr>
          <p:nvPr/>
        </p:nvGrpSpPr>
        <p:grpSpPr bwMode="auto">
          <a:xfrm>
            <a:off x="549275" y="4159250"/>
            <a:ext cx="3830638" cy="2419350"/>
            <a:chOff x="346" y="2620"/>
            <a:chExt cx="2413" cy="1524"/>
          </a:xfrm>
        </p:grpSpPr>
        <p:sp>
          <p:nvSpPr>
            <p:cNvPr id="36900" name="Oval 60"/>
            <p:cNvSpPr>
              <a:spLocks noChangeArrowheads="1"/>
            </p:cNvSpPr>
            <p:nvPr/>
          </p:nvSpPr>
          <p:spPr bwMode="auto">
            <a:xfrm>
              <a:off x="346" y="3244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01" name="Oval 61"/>
            <p:cNvSpPr>
              <a:spLocks noChangeArrowheads="1"/>
            </p:cNvSpPr>
            <p:nvPr/>
          </p:nvSpPr>
          <p:spPr bwMode="auto">
            <a:xfrm>
              <a:off x="889" y="3667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02" name="Oval 62"/>
            <p:cNvSpPr>
              <a:spLocks noChangeArrowheads="1"/>
            </p:cNvSpPr>
            <p:nvPr/>
          </p:nvSpPr>
          <p:spPr bwMode="auto">
            <a:xfrm>
              <a:off x="949" y="2874"/>
              <a:ext cx="181" cy="15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03" name="Oval 63"/>
            <p:cNvSpPr>
              <a:spLocks noChangeArrowheads="1"/>
            </p:cNvSpPr>
            <p:nvPr/>
          </p:nvSpPr>
          <p:spPr bwMode="auto">
            <a:xfrm>
              <a:off x="1432" y="3297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04" name="Oval 64"/>
            <p:cNvSpPr>
              <a:spLocks noChangeArrowheads="1"/>
            </p:cNvSpPr>
            <p:nvPr/>
          </p:nvSpPr>
          <p:spPr bwMode="auto">
            <a:xfrm>
              <a:off x="1975" y="3667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05" name="Oval 65"/>
            <p:cNvSpPr>
              <a:spLocks noChangeArrowheads="1"/>
            </p:cNvSpPr>
            <p:nvPr/>
          </p:nvSpPr>
          <p:spPr bwMode="auto">
            <a:xfrm>
              <a:off x="1975" y="2874"/>
              <a:ext cx="181" cy="1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06" name="Oval 66"/>
            <p:cNvSpPr>
              <a:spLocks noChangeArrowheads="1"/>
            </p:cNvSpPr>
            <p:nvPr/>
          </p:nvSpPr>
          <p:spPr bwMode="auto">
            <a:xfrm>
              <a:off x="1492" y="3985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07" name="Oval 67"/>
            <p:cNvSpPr>
              <a:spLocks noChangeArrowheads="1"/>
            </p:cNvSpPr>
            <p:nvPr/>
          </p:nvSpPr>
          <p:spPr bwMode="auto">
            <a:xfrm>
              <a:off x="2578" y="3244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08" name="Line 68"/>
            <p:cNvSpPr>
              <a:spLocks noChangeShapeType="1"/>
            </p:cNvSpPr>
            <p:nvPr/>
          </p:nvSpPr>
          <p:spPr bwMode="auto">
            <a:xfrm flipV="1">
              <a:off x="527" y="2979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9" name="Line 69"/>
            <p:cNvSpPr>
              <a:spLocks noChangeShapeType="1"/>
            </p:cNvSpPr>
            <p:nvPr/>
          </p:nvSpPr>
          <p:spPr bwMode="auto">
            <a:xfrm>
              <a:off x="492" y="3395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0" name="Line 70"/>
            <p:cNvSpPr>
              <a:spLocks noChangeShapeType="1"/>
            </p:cNvSpPr>
            <p:nvPr/>
          </p:nvSpPr>
          <p:spPr bwMode="auto">
            <a:xfrm>
              <a:off x="1100" y="2988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1" name="Line 71"/>
            <p:cNvSpPr>
              <a:spLocks noChangeShapeType="1"/>
            </p:cNvSpPr>
            <p:nvPr/>
          </p:nvSpPr>
          <p:spPr bwMode="auto">
            <a:xfrm>
              <a:off x="1040" y="3773"/>
              <a:ext cx="45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2" name="Line 72"/>
            <p:cNvSpPr>
              <a:spLocks noChangeShapeType="1"/>
            </p:cNvSpPr>
            <p:nvPr/>
          </p:nvSpPr>
          <p:spPr bwMode="auto">
            <a:xfrm flipV="1">
              <a:off x="1060" y="3429"/>
              <a:ext cx="40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3" name="Line 73"/>
            <p:cNvSpPr>
              <a:spLocks noChangeShapeType="1"/>
            </p:cNvSpPr>
            <p:nvPr/>
          </p:nvSpPr>
          <p:spPr bwMode="auto">
            <a:xfrm>
              <a:off x="1583" y="3438"/>
              <a:ext cx="412" cy="2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4" name="Line 74"/>
            <p:cNvSpPr>
              <a:spLocks noChangeShapeType="1"/>
            </p:cNvSpPr>
            <p:nvPr/>
          </p:nvSpPr>
          <p:spPr bwMode="auto">
            <a:xfrm flipV="1">
              <a:off x="1643" y="3800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5" name="Line 75"/>
            <p:cNvSpPr>
              <a:spLocks noChangeShapeType="1"/>
            </p:cNvSpPr>
            <p:nvPr/>
          </p:nvSpPr>
          <p:spPr bwMode="auto">
            <a:xfrm flipV="1">
              <a:off x="1613" y="3323"/>
              <a:ext cx="965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6" name="Line 76"/>
            <p:cNvSpPr>
              <a:spLocks noChangeShapeType="1"/>
            </p:cNvSpPr>
            <p:nvPr/>
          </p:nvSpPr>
          <p:spPr bwMode="auto">
            <a:xfrm>
              <a:off x="1138" y="2934"/>
              <a:ext cx="837" cy="19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7" name="Line 77"/>
            <p:cNvSpPr>
              <a:spLocks noChangeShapeType="1"/>
            </p:cNvSpPr>
            <p:nvPr/>
          </p:nvSpPr>
          <p:spPr bwMode="auto">
            <a:xfrm>
              <a:off x="2146" y="3006"/>
              <a:ext cx="483" cy="2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8" name="Text Box 78"/>
            <p:cNvSpPr txBox="1">
              <a:spLocks noChangeArrowheads="1"/>
            </p:cNvSpPr>
            <p:nvPr/>
          </p:nvSpPr>
          <p:spPr bwMode="auto">
            <a:xfrm>
              <a:off x="554" y="28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>
                  <a:latin typeface="Times New Roman" charset="0"/>
                </a:rPr>
                <a:t>3</a:t>
              </a:r>
            </a:p>
          </p:txBody>
        </p:sp>
        <p:sp>
          <p:nvSpPr>
            <p:cNvPr id="36919" name="Text Box 79"/>
            <p:cNvSpPr txBox="1">
              <a:spLocks noChangeArrowheads="1"/>
            </p:cNvSpPr>
            <p:nvPr/>
          </p:nvSpPr>
          <p:spPr bwMode="auto">
            <a:xfrm>
              <a:off x="1409" y="2620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2</a:t>
              </a:r>
            </a:p>
          </p:txBody>
        </p:sp>
        <p:sp>
          <p:nvSpPr>
            <p:cNvPr id="36920" name="Text Box 80"/>
            <p:cNvSpPr txBox="1">
              <a:spLocks noChangeArrowheads="1"/>
            </p:cNvSpPr>
            <p:nvPr/>
          </p:nvSpPr>
          <p:spPr bwMode="auto">
            <a:xfrm>
              <a:off x="625" y="32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2</a:t>
              </a:r>
            </a:p>
          </p:txBody>
        </p:sp>
        <p:sp>
          <p:nvSpPr>
            <p:cNvPr id="36921" name="Text Box 81"/>
            <p:cNvSpPr txBox="1">
              <a:spLocks noChangeArrowheads="1"/>
            </p:cNvSpPr>
            <p:nvPr/>
          </p:nvSpPr>
          <p:spPr bwMode="auto">
            <a:xfrm>
              <a:off x="1258" y="290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6922" name="Text Box 82"/>
            <p:cNvSpPr txBox="1">
              <a:spLocks noChangeArrowheads="1"/>
            </p:cNvSpPr>
            <p:nvPr/>
          </p:nvSpPr>
          <p:spPr bwMode="auto">
            <a:xfrm>
              <a:off x="1067" y="3308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6923" name="Text Box 83"/>
            <p:cNvSpPr txBox="1">
              <a:spLocks noChangeArrowheads="1"/>
            </p:cNvSpPr>
            <p:nvPr/>
          </p:nvSpPr>
          <p:spPr bwMode="auto">
            <a:xfrm>
              <a:off x="1872" y="305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6924" name="Text Box 84"/>
            <p:cNvSpPr txBox="1">
              <a:spLocks noChangeArrowheads="1"/>
            </p:cNvSpPr>
            <p:nvPr/>
          </p:nvSpPr>
          <p:spPr bwMode="auto">
            <a:xfrm>
              <a:off x="2314" y="27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6925" name="Text Box 85"/>
            <p:cNvSpPr txBox="1">
              <a:spLocks noChangeArrowheads="1"/>
            </p:cNvSpPr>
            <p:nvPr/>
          </p:nvSpPr>
          <p:spPr bwMode="auto">
            <a:xfrm>
              <a:off x="1037" y="3820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6926" name="Text Box 86"/>
            <p:cNvSpPr txBox="1">
              <a:spLocks noChangeArrowheads="1"/>
            </p:cNvSpPr>
            <p:nvPr/>
          </p:nvSpPr>
          <p:spPr bwMode="auto">
            <a:xfrm>
              <a:off x="1572" y="348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5</a:t>
              </a:r>
            </a:p>
          </p:txBody>
        </p:sp>
        <p:sp>
          <p:nvSpPr>
            <p:cNvPr id="36927" name="Text Box 87"/>
            <p:cNvSpPr txBox="1">
              <a:spLocks noChangeArrowheads="1"/>
            </p:cNvSpPr>
            <p:nvPr/>
          </p:nvSpPr>
          <p:spPr bwMode="auto">
            <a:xfrm>
              <a:off x="1822" y="383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3</a:t>
              </a:r>
            </a:p>
          </p:txBody>
        </p:sp>
      </p:grpSp>
      <p:grpSp>
        <p:nvGrpSpPr>
          <p:cNvPr id="5" name="Group 120"/>
          <p:cNvGrpSpPr>
            <a:grpSpLocks/>
          </p:cNvGrpSpPr>
          <p:nvPr/>
        </p:nvGrpSpPr>
        <p:grpSpPr bwMode="auto">
          <a:xfrm>
            <a:off x="4927600" y="4159250"/>
            <a:ext cx="3830638" cy="2419350"/>
            <a:chOff x="3104" y="2620"/>
            <a:chExt cx="2413" cy="1524"/>
          </a:xfrm>
        </p:grpSpPr>
        <p:sp>
          <p:nvSpPr>
            <p:cNvPr id="36872" name="Oval 88"/>
            <p:cNvSpPr>
              <a:spLocks noChangeArrowheads="1"/>
            </p:cNvSpPr>
            <p:nvPr/>
          </p:nvSpPr>
          <p:spPr bwMode="auto">
            <a:xfrm>
              <a:off x="3104" y="3244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73" name="Oval 89"/>
            <p:cNvSpPr>
              <a:spLocks noChangeArrowheads="1"/>
            </p:cNvSpPr>
            <p:nvPr/>
          </p:nvSpPr>
          <p:spPr bwMode="auto">
            <a:xfrm>
              <a:off x="3647" y="3667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74" name="Oval 90"/>
            <p:cNvSpPr>
              <a:spLocks noChangeArrowheads="1"/>
            </p:cNvSpPr>
            <p:nvPr/>
          </p:nvSpPr>
          <p:spPr bwMode="auto">
            <a:xfrm>
              <a:off x="3707" y="2874"/>
              <a:ext cx="181" cy="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75" name="Oval 91"/>
            <p:cNvSpPr>
              <a:spLocks noChangeArrowheads="1"/>
            </p:cNvSpPr>
            <p:nvPr/>
          </p:nvSpPr>
          <p:spPr bwMode="auto">
            <a:xfrm>
              <a:off x="4190" y="3297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76" name="Oval 92"/>
            <p:cNvSpPr>
              <a:spLocks noChangeArrowheads="1"/>
            </p:cNvSpPr>
            <p:nvPr/>
          </p:nvSpPr>
          <p:spPr bwMode="auto">
            <a:xfrm>
              <a:off x="4733" y="3667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77" name="Oval 93"/>
            <p:cNvSpPr>
              <a:spLocks noChangeArrowheads="1"/>
            </p:cNvSpPr>
            <p:nvPr/>
          </p:nvSpPr>
          <p:spPr bwMode="auto">
            <a:xfrm>
              <a:off x="4733" y="2874"/>
              <a:ext cx="181" cy="1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78" name="Oval 94"/>
            <p:cNvSpPr>
              <a:spLocks noChangeArrowheads="1"/>
            </p:cNvSpPr>
            <p:nvPr/>
          </p:nvSpPr>
          <p:spPr bwMode="auto">
            <a:xfrm>
              <a:off x="4250" y="3985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79" name="Oval 95"/>
            <p:cNvSpPr>
              <a:spLocks noChangeArrowheads="1"/>
            </p:cNvSpPr>
            <p:nvPr/>
          </p:nvSpPr>
          <p:spPr bwMode="auto">
            <a:xfrm>
              <a:off x="5336" y="3244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80" name="Line 96"/>
            <p:cNvSpPr>
              <a:spLocks noChangeShapeType="1"/>
            </p:cNvSpPr>
            <p:nvPr/>
          </p:nvSpPr>
          <p:spPr bwMode="auto">
            <a:xfrm flipV="1">
              <a:off x="3285" y="2979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1" name="Line 97"/>
            <p:cNvSpPr>
              <a:spLocks noChangeShapeType="1"/>
            </p:cNvSpPr>
            <p:nvPr/>
          </p:nvSpPr>
          <p:spPr bwMode="auto">
            <a:xfrm>
              <a:off x="3250" y="3395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2" name="Line 98"/>
            <p:cNvSpPr>
              <a:spLocks noChangeShapeType="1"/>
            </p:cNvSpPr>
            <p:nvPr/>
          </p:nvSpPr>
          <p:spPr bwMode="auto">
            <a:xfrm>
              <a:off x="3858" y="2988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3" name="Line 99"/>
            <p:cNvSpPr>
              <a:spLocks noChangeShapeType="1"/>
            </p:cNvSpPr>
            <p:nvPr/>
          </p:nvSpPr>
          <p:spPr bwMode="auto">
            <a:xfrm>
              <a:off x="3798" y="3773"/>
              <a:ext cx="45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4" name="Line 100"/>
            <p:cNvSpPr>
              <a:spLocks noChangeShapeType="1"/>
            </p:cNvSpPr>
            <p:nvPr/>
          </p:nvSpPr>
          <p:spPr bwMode="auto">
            <a:xfrm flipV="1">
              <a:off x="3818" y="3429"/>
              <a:ext cx="40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5" name="Line 101"/>
            <p:cNvSpPr>
              <a:spLocks noChangeShapeType="1"/>
            </p:cNvSpPr>
            <p:nvPr/>
          </p:nvSpPr>
          <p:spPr bwMode="auto">
            <a:xfrm>
              <a:off x="4341" y="3438"/>
              <a:ext cx="412" cy="247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6" name="Line 102"/>
            <p:cNvSpPr>
              <a:spLocks noChangeShapeType="1"/>
            </p:cNvSpPr>
            <p:nvPr/>
          </p:nvSpPr>
          <p:spPr bwMode="auto">
            <a:xfrm flipV="1">
              <a:off x="4401" y="3800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7" name="Line 103"/>
            <p:cNvSpPr>
              <a:spLocks noChangeShapeType="1"/>
            </p:cNvSpPr>
            <p:nvPr/>
          </p:nvSpPr>
          <p:spPr bwMode="auto">
            <a:xfrm flipV="1">
              <a:off x="4371" y="3323"/>
              <a:ext cx="965" cy="62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8" name="Line 104"/>
            <p:cNvSpPr>
              <a:spLocks noChangeShapeType="1"/>
            </p:cNvSpPr>
            <p:nvPr/>
          </p:nvSpPr>
          <p:spPr bwMode="auto">
            <a:xfrm>
              <a:off x="3868" y="2944"/>
              <a:ext cx="865" cy="9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Line 105"/>
            <p:cNvSpPr>
              <a:spLocks noChangeShapeType="1"/>
            </p:cNvSpPr>
            <p:nvPr/>
          </p:nvSpPr>
          <p:spPr bwMode="auto">
            <a:xfrm>
              <a:off x="4904" y="3006"/>
              <a:ext cx="483" cy="2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0" name="Text Box 106"/>
            <p:cNvSpPr txBox="1">
              <a:spLocks noChangeArrowheads="1"/>
            </p:cNvSpPr>
            <p:nvPr/>
          </p:nvSpPr>
          <p:spPr bwMode="auto">
            <a:xfrm>
              <a:off x="3312" y="28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3</a:t>
              </a:r>
            </a:p>
          </p:txBody>
        </p:sp>
        <p:sp>
          <p:nvSpPr>
            <p:cNvPr id="36891" name="Text Box 107"/>
            <p:cNvSpPr txBox="1">
              <a:spLocks noChangeArrowheads="1"/>
            </p:cNvSpPr>
            <p:nvPr/>
          </p:nvSpPr>
          <p:spPr bwMode="auto">
            <a:xfrm>
              <a:off x="4167" y="2620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2</a:t>
              </a:r>
            </a:p>
          </p:txBody>
        </p:sp>
        <p:sp>
          <p:nvSpPr>
            <p:cNvPr id="36892" name="Text Box 108"/>
            <p:cNvSpPr txBox="1">
              <a:spLocks noChangeArrowheads="1"/>
            </p:cNvSpPr>
            <p:nvPr/>
          </p:nvSpPr>
          <p:spPr bwMode="auto">
            <a:xfrm>
              <a:off x="3383" y="32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>
                  <a:latin typeface="Times New Roman" charset="0"/>
                </a:rPr>
                <a:t>2</a:t>
              </a:r>
            </a:p>
          </p:txBody>
        </p:sp>
        <p:sp>
          <p:nvSpPr>
            <p:cNvPr id="36893" name="Text Box 109"/>
            <p:cNvSpPr txBox="1">
              <a:spLocks noChangeArrowheads="1"/>
            </p:cNvSpPr>
            <p:nvPr/>
          </p:nvSpPr>
          <p:spPr bwMode="auto">
            <a:xfrm>
              <a:off x="4016" y="290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6894" name="Text Box 110"/>
            <p:cNvSpPr txBox="1">
              <a:spLocks noChangeArrowheads="1"/>
            </p:cNvSpPr>
            <p:nvPr/>
          </p:nvSpPr>
          <p:spPr bwMode="auto">
            <a:xfrm>
              <a:off x="3825" y="3308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>
                  <a:latin typeface="Times New Roman" charset="0"/>
                </a:rPr>
                <a:t>1</a:t>
              </a:r>
            </a:p>
          </p:txBody>
        </p:sp>
        <p:sp>
          <p:nvSpPr>
            <p:cNvPr id="36895" name="Text Box 111"/>
            <p:cNvSpPr txBox="1">
              <a:spLocks noChangeArrowheads="1"/>
            </p:cNvSpPr>
            <p:nvPr/>
          </p:nvSpPr>
          <p:spPr bwMode="auto">
            <a:xfrm>
              <a:off x="4630" y="305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6896" name="Text Box 112"/>
            <p:cNvSpPr txBox="1">
              <a:spLocks noChangeArrowheads="1"/>
            </p:cNvSpPr>
            <p:nvPr/>
          </p:nvSpPr>
          <p:spPr bwMode="auto">
            <a:xfrm>
              <a:off x="5072" y="27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6897" name="Text Box 113"/>
            <p:cNvSpPr txBox="1">
              <a:spLocks noChangeArrowheads="1"/>
            </p:cNvSpPr>
            <p:nvPr/>
          </p:nvSpPr>
          <p:spPr bwMode="auto">
            <a:xfrm>
              <a:off x="3795" y="3820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6898" name="Text Box 114"/>
            <p:cNvSpPr txBox="1">
              <a:spLocks noChangeArrowheads="1"/>
            </p:cNvSpPr>
            <p:nvPr/>
          </p:nvSpPr>
          <p:spPr bwMode="auto">
            <a:xfrm>
              <a:off x="4330" y="348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5</a:t>
              </a:r>
            </a:p>
          </p:txBody>
        </p:sp>
        <p:sp>
          <p:nvSpPr>
            <p:cNvPr id="36899" name="Text Box 115"/>
            <p:cNvSpPr txBox="1">
              <a:spLocks noChangeArrowheads="1"/>
            </p:cNvSpPr>
            <p:nvPr/>
          </p:nvSpPr>
          <p:spPr bwMode="auto">
            <a:xfrm>
              <a:off x="4580" y="383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233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F0597C-AAF4-4F4D-9731-A33DF15F91D7}" type="slidenum">
              <a:rPr lang="en-US" altLang="en-US" sz="1400" b="0">
                <a:latin typeface="Times New Roman" charset="0"/>
              </a:rPr>
              <a:pPr eaLnBrk="1" hangingPunct="1"/>
              <a:t>18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Link-State Routing Example (cont.)</a:t>
            </a:r>
          </a:p>
        </p:txBody>
      </p:sp>
      <p:grpSp>
        <p:nvGrpSpPr>
          <p:cNvPr id="38916" name="Group 201"/>
          <p:cNvGrpSpPr>
            <a:grpSpLocks/>
          </p:cNvGrpSpPr>
          <p:nvPr/>
        </p:nvGrpSpPr>
        <p:grpSpPr bwMode="auto">
          <a:xfrm>
            <a:off x="549275" y="1239838"/>
            <a:ext cx="3830638" cy="2419350"/>
            <a:chOff x="346" y="781"/>
            <a:chExt cx="2413" cy="1524"/>
          </a:xfrm>
        </p:grpSpPr>
        <p:sp>
          <p:nvSpPr>
            <p:cNvPr id="39004" name="Oval 4"/>
            <p:cNvSpPr>
              <a:spLocks noChangeArrowheads="1"/>
            </p:cNvSpPr>
            <p:nvPr/>
          </p:nvSpPr>
          <p:spPr bwMode="auto">
            <a:xfrm>
              <a:off x="346" y="1405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005" name="Oval 5"/>
            <p:cNvSpPr>
              <a:spLocks noChangeArrowheads="1"/>
            </p:cNvSpPr>
            <p:nvPr/>
          </p:nvSpPr>
          <p:spPr bwMode="auto">
            <a:xfrm>
              <a:off x="889" y="1828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006" name="Oval 6"/>
            <p:cNvSpPr>
              <a:spLocks noChangeArrowheads="1"/>
            </p:cNvSpPr>
            <p:nvPr/>
          </p:nvSpPr>
          <p:spPr bwMode="auto">
            <a:xfrm>
              <a:off x="949" y="1035"/>
              <a:ext cx="181" cy="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007" name="Oval 7"/>
            <p:cNvSpPr>
              <a:spLocks noChangeArrowheads="1"/>
            </p:cNvSpPr>
            <p:nvPr/>
          </p:nvSpPr>
          <p:spPr bwMode="auto">
            <a:xfrm>
              <a:off x="1432" y="1458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008" name="Oval 8"/>
            <p:cNvSpPr>
              <a:spLocks noChangeArrowheads="1"/>
            </p:cNvSpPr>
            <p:nvPr/>
          </p:nvSpPr>
          <p:spPr bwMode="auto">
            <a:xfrm>
              <a:off x="1975" y="1828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009" name="Oval 9"/>
            <p:cNvSpPr>
              <a:spLocks noChangeArrowheads="1"/>
            </p:cNvSpPr>
            <p:nvPr/>
          </p:nvSpPr>
          <p:spPr bwMode="auto">
            <a:xfrm>
              <a:off x="1975" y="1035"/>
              <a:ext cx="181" cy="158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010" name="Oval 10"/>
            <p:cNvSpPr>
              <a:spLocks noChangeArrowheads="1"/>
            </p:cNvSpPr>
            <p:nvPr/>
          </p:nvSpPr>
          <p:spPr bwMode="auto">
            <a:xfrm>
              <a:off x="1492" y="2146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011" name="Oval 11"/>
            <p:cNvSpPr>
              <a:spLocks noChangeArrowheads="1"/>
            </p:cNvSpPr>
            <p:nvPr/>
          </p:nvSpPr>
          <p:spPr bwMode="auto">
            <a:xfrm>
              <a:off x="2578" y="1405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012" name="Line 12"/>
            <p:cNvSpPr>
              <a:spLocks noChangeShapeType="1"/>
            </p:cNvSpPr>
            <p:nvPr/>
          </p:nvSpPr>
          <p:spPr bwMode="auto">
            <a:xfrm flipV="1">
              <a:off x="527" y="1140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3" name="Line 13"/>
            <p:cNvSpPr>
              <a:spLocks noChangeShapeType="1"/>
            </p:cNvSpPr>
            <p:nvPr/>
          </p:nvSpPr>
          <p:spPr bwMode="auto">
            <a:xfrm>
              <a:off x="492" y="1556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4" name="Line 14"/>
            <p:cNvSpPr>
              <a:spLocks noChangeShapeType="1"/>
            </p:cNvSpPr>
            <p:nvPr/>
          </p:nvSpPr>
          <p:spPr bwMode="auto">
            <a:xfrm>
              <a:off x="1100" y="1149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5" name="Line 15"/>
            <p:cNvSpPr>
              <a:spLocks noChangeShapeType="1"/>
            </p:cNvSpPr>
            <p:nvPr/>
          </p:nvSpPr>
          <p:spPr bwMode="auto">
            <a:xfrm>
              <a:off x="1040" y="1934"/>
              <a:ext cx="45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6" name="Line 16"/>
            <p:cNvSpPr>
              <a:spLocks noChangeShapeType="1"/>
            </p:cNvSpPr>
            <p:nvPr/>
          </p:nvSpPr>
          <p:spPr bwMode="auto">
            <a:xfrm flipV="1">
              <a:off x="1060" y="1590"/>
              <a:ext cx="40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7" name="Line 17"/>
            <p:cNvSpPr>
              <a:spLocks noChangeShapeType="1"/>
            </p:cNvSpPr>
            <p:nvPr/>
          </p:nvSpPr>
          <p:spPr bwMode="auto">
            <a:xfrm>
              <a:off x="1583" y="1599"/>
              <a:ext cx="412" cy="247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8" name="Line 18"/>
            <p:cNvSpPr>
              <a:spLocks noChangeShapeType="1"/>
            </p:cNvSpPr>
            <p:nvPr/>
          </p:nvSpPr>
          <p:spPr bwMode="auto">
            <a:xfrm flipV="1">
              <a:off x="1643" y="1961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9" name="Line 19"/>
            <p:cNvSpPr>
              <a:spLocks noChangeShapeType="1"/>
            </p:cNvSpPr>
            <p:nvPr/>
          </p:nvSpPr>
          <p:spPr bwMode="auto">
            <a:xfrm flipV="1">
              <a:off x="1613" y="1484"/>
              <a:ext cx="965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0" name="Line 20"/>
            <p:cNvSpPr>
              <a:spLocks noChangeShapeType="1"/>
            </p:cNvSpPr>
            <p:nvPr/>
          </p:nvSpPr>
          <p:spPr bwMode="auto">
            <a:xfrm>
              <a:off x="1110" y="1105"/>
              <a:ext cx="865" cy="9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1" name="Line 21"/>
            <p:cNvSpPr>
              <a:spLocks noChangeShapeType="1"/>
            </p:cNvSpPr>
            <p:nvPr/>
          </p:nvSpPr>
          <p:spPr bwMode="auto">
            <a:xfrm>
              <a:off x="2146" y="1167"/>
              <a:ext cx="483" cy="264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2" name="Text Box 22"/>
            <p:cNvSpPr txBox="1">
              <a:spLocks noChangeArrowheads="1"/>
            </p:cNvSpPr>
            <p:nvPr/>
          </p:nvSpPr>
          <p:spPr bwMode="auto">
            <a:xfrm>
              <a:off x="554" y="100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>
                  <a:latin typeface="Times New Roman" charset="0"/>
                </a:rPr>
                <a:t>3</a:t>
              </a:r>
            </a:p>
          </p:txBody>
        </p:sp>
        <p:sp>
          <p:nvSpPr>
            <p:cNvPr id="39023" name="Text Box 23"/>
            <p:cNvSpPr txBox="1">
              <a:spLocks noChangeArrowheads="1"/>
            </p:cNvSpPr>
            <p:nvPr/>
          </p:nvSpPr>
          <p:spPr bwMode="auto">
            <a:xfrm>
              <a:off x="1409" y="781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>
                  <a:latin typeface="Times New Roman" charset="0"/>
                </a:rPr>
                <a:t>2</a:t>
              </a:r>
            </a:p>
          </p:txBody>
        </p:sp>
        <p:sp>
          <p:nvSpPr>
            <p:cNvPr id="39024" name="Text Box 24"/>
            <p:cNvSpPr txBox="1">
              <a:spLocks noChangeArrowheads="1"/>
            </p:cNvSpPr>
            <p:nvPr/>
          </p:nvSpPr>
          <p:spPr bwMode="auto">
            <a:xfrm>
              <a:off x="625" y="142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2</a:t>
              </a:r>
            </a:p>
          </p:txBody>
        </p:sp>
        <p:sp>
          <p:nvSpPr>
            <p:cNvPr id="39025" name="Text Box 25"/>
            <p:cNvSpPr txBox="1">
              <a:spLocks noChangeArrowheads="1"/>
            </p:cNvSpPr>
            <p:nvPr/>
          </p:nvSpPr>
          <p:spPr bwMode="auto">
            <a:xfrm>
              <a:off x="1258" y="106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9026" name="Text Box 26"/>
            <p:cNvSpPr txBox="1">
              <a:spLocks noChangeArrowheads="1"/>
            </p:cNvSpPr>
            <p:nvPr/>
          </p:nvSpPr>
          <p:spPr bwMode="auto">
            <a:xfrm>
              <a:off x="1067" y="1469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9027" name="Text Box 27"/>
            <p:cNvSpPr txBox="1">
              <a:spLocks noChangeArrowheads="1"/>
            </p:cNvSpPr>
            <p:nvPr/>
          </p:nvSpPr>
          <p:spPr bwMode="auto">
            <a:xfrm>
              <a:off x="1872" y="12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9028" name="Text Box 28"/>
            <p:cNvSpPr txBox="1">
              <a:spLocks noChangeArrowheads="1"/>
            </p:cNvSpPr>
            <p:nvPr/>
          </p:nvSpPr>
          <p:spPr bwMode="auto">
            <a:xfrm>
              <a:off x="2314" y="95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9029" name="Text Box 29"/>
            <p:cNvSpPr txBox="1">
              <a:spLocks noChangeArrowheads="1"/>
            </p:cNvSpPr>
            <p:nvPr/>
          </p:nvSpPr>
          <p:spPr bwMode="auto">
            <a:xfrm>
              <a:off x="1037" y="1981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9030" name="Text Box 30"/>
            <p:cNvSpPr txBox="1">
              <a:spLocks noChangeArrowheads="1"/>
            </p:cNvSpPr>
            <p:nvPr/>
          </p:nvSpPr>
          <p:spPr bwMode="auto">
            <a:xfrm>
              <a:off x="1572" y="164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5</a:t>
              </a:r>
            </a:p>
          </p:txBody>
        </p:sp>
        <p:sp>
          <p:nvSpPr>
            <p:cNvPr id="39031" name="Text Box 31"/>
            <p:cNvSpPr txBox="1">
              <a:spLocks noChangeArrowheads="1"/>
            </p:cNvSpPr>
            <p:nvPr/>
          </p:nvSpPr>
          <p:spPr bwMode="auto">
            <a:xfrm>
              <a:off x="1822" y="199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3</a:t>
              </a:r>
            </a:p>
          </p:txBody>
        </p:sp>
      </p:grpSp>
      <p:grpSp>
        <p:nvGrpSpPr>
          <p:cNvPr id="3" name="Group 202"/>
          <p:cNvGrpSpPr>
            <a:grpSpLocks/>
          </p:cNvGrpSpPr>
          <p:nvPr/>
        </p:nvGrpSpPr>
        <p:grpSpPr bwMode="auto">
          <a:xfrm>
            <a:off x="4927600" y="1239838"/>
            <a:ext cx="3830638" cy="2419350"/>
            <a:chOff x="3104" y="781"/>
            <a:chExt cx="2413" cy="1524"/>
          </a:xfrm>
        </p:grpSpPr>
        <p:sp>
          <p:nvSpPr>
            <p:cNvPr id="38976" name="Oval 32"/>
            <p:cNvSpPr>
              <a:spLocks noChangeArrowheads="1"/>
            </p:cNvSpPr>
            <p:nvPr/>
          </p:nvSpPr>
          <p:spPr bwMode="auto">
            <a:xfrm>
              <a:off x="3104" y="1405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77" name="Oval 33"/>
            <p:cNvSpPr>
              <a:spLocks noChangeArrowheads="1"/>
            </p:cNvSpPr>
            <p:nvPr/>
          </p:nvSpPr>
          <p:spPr bwMode="auto">
            <a:xfrm>
              <a:off x="3647" y="1828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78" name="Oval 34"/>
            <p:cNvSpPr>
              <a:spLocks noChangeArrowheads="1"/>
            </p:cNvSpPr>
            <p:nvPr/>
          </p:nvSpPr>
          <p:spPr bwMode="auto">
            <a:xfrm>
              <a:off x="3707" y="1035"/>
              <a:ext cx="181" cy="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79" name="Oval 35"/>
            <p:cNvSpPr>
              <a:spLocks noChangeArrowheads="1"/>
            </p:cNvSpPr>
            <p:nvPr/>
          </p:nvSpPr>
          <p:spPr bwMode="auto">
            <a:xfrm>
              <a:off x="4190" y="1458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80" name="Oval 36"/>
            <p:cNvSpPr>
              <a:spLocks noChangeArrowheads="1"/>
            </p:cNvSpPr>
            <p:nvPr/>
          </p:nvSpPr>
          <p:spPr bwMode="auto">
            <a:xfrm>
              <a:off x="4733" y="1828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81" name="Oval 37"/>
            <p:cNvSpPr>
              <a:spLocks noChangeArrowheads="1"/>
            </p:cNvSpPr>
            <p:nvPr/>
          </p:nvSpPr>
          <p:spPr bwMode="auto">
            <a:xfrm>
              <a:off x="4733" y="1035"/>
              <a:ext cx="181" cy="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82" name="Oval 38"/>
            <p:cNvSpPr>
              <a:spLocks noChangeArrowheads="1"/>
            </p:cNvSpPr>
            <p:nvPr/>
          </p:nvSpPr>
          <p:spPr bwMode="auto">
            <a:xfrm>
              <a:off x="4250" y="2146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83" name="Oval 39"/>
            <p:cNvSpPr>
              <a:spLocks noChangeArrowheads="1"/>
            </p:cNvSpPr>
            <p:nvPr/>
          </p:nvSpPr>
          <p:spPr bwMode="auto">
            <a:xfrm>
              <a:off x="5336" y="1405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84" name="Line 40"/>
            <p:cNvSpPr>
              <a:spLocks noChangeShapeType="1"/>
            </p:cNvSpPr>
            <p:nvPr/>
          </p:nvSpPr>
          <p:spPr bwMode="auto">
            <a:xfrm flipV="1">
              <a:off x="3285" y="1140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5" name="Line 41"/>
            <p:cNvSpPr>
              <a:spLocks noChangeShapeType="1"/>
            </p:cNvSpPr>
            <p:nvPr/>
          </p:nvSpPr>
          <p:spPr bwMode="auto">
            <a:xfrm>
              <a:off x="3250" y="1556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6" name="Line 42"/>
            <p:cNvSpPr>
              <a:spLocks noChangeShapeType="1"/>
            </p:cNvSpPr>
            <p:nvPr/>
          </p:nvSpPr>
          <p:spPr bwMode="auto">
            <a:xfrm>
              <a:off x="3858" y="1149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7" name="Line 43"/>
            <p:cNvSpPr>
              <a:spLocks noChangeShapeType="1"/>
            </p:cNvSpPr>
            <p:nvPr/>
          </p:nvSpPr>
          <p:spPr bwMode="auto">
            <a:xfrm>
              <a:off x="3798" y="1934"/>
              <a:ext cx="45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8" name="Line 44"/>
            <p:cNvSpPr>
              <a:spLocks noChangeShapeType="1"/>
            </p:cNvSpPr>
            <p:nvPr/>
          </p:nvSpPr>
          <p:spPr bwMode="auto">
            <a:xfrm flipV="1">
              <a:off x="3818" y="1590"/>
              <a:ext cx="40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9" name="Line 45"/>
            <p:cNvSpPr>
              <a:spLocks noChangeShapeType="1"/>
            </p:cNvSpPr>
            <p:nvPr/>
          </p:nvSpPr>
          <p:spPr bwMode="auto">
            <a:xfrm>
              <a:off x="4341" y="1599"/>
              <a:ext cx="412" cy="247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0" name="Line 46"/>
            <p:cNvSpPr>
              <a:spLocks noChangeShapeType="1"/>
            </p:cNvSpPr>
            <p:nvPr/>
          </p:nvSpPr>
          <p:spPr bwMode="auto">
            <a:xfrm flipV="1">
              <a:off x="4401" y="1961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1" name="Line 47"/>
            <p:cNvSpPr>
              <a:spLocks noChangeShapeType="1"/>
            </p:cNvSpPr>
            <p:nvPr/>
          </p:nvSpPr>
          <p:spPr bwMode="auto">
            <a:xfrm flipV="1">
              <a:off x="4371" y="1484"/>
              <a:ext cx="965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2" name="Line 48"/>
            <p:cNvSpPr>
              <a:spLocks noChangeShapeType="1"/>
            </p:cNvSpPr>
            <p:nvPr/>
          </p:nvSpPr>
          <p:spPr bwMode="auto">
            <a:xfrm>
              <a:off x="3868" y="1105"/>
              <a:ext cx="865" cy="9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3" name="Line 49"/>
            <p:cNvSpPr>
              <a:spLocks noChangeShapeType="1"/>
            </p:cNvSpPr>
            <p:nvPr/>
          </p:nvSpPr>
          <p:spPr bwMode="auto">
            <a:xfrm>
              <a:off x="4904" y="1167"/>
              <a:ext cx="483" cy="264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4" name="Text Box 50"/>
            <p:cNvSpPr txBox="1">
              <a:spLocks noChangeArrowheads="1"/>
            </p:cNvSpPr>
            <p:nvPr/>
          </p:nvSpPr>
          <p:spPr bwMode="auto">
            <a:xfrm>
              <a:off x="3312" y="100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>
                  <a:latin typeface="Times New Roman" charset="0"/>
                </a:rPr>
                <a:t>3</a:t>
              </a:r>
            </a:p>
          </p:txBody>
        </p:sp>
        <p:sp>
          <p:nvSpPr>
            <p:cNvPr id="38995" name="Text Box 51"/>
            <p:cNvSpPr txBox="1">
              <a:spLocks noChangeArrowheads="1"/>
            </p:cNvSpPr>
            <p:nvPr/>
          </p:nvSpPr>
          <p:spPr bwMode="auto">
            <a:xfrm>
              <a:off x="4167" y="781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>
                  <a:latin typeface="Times New Roman" charset="0"/>
                </a:rPr>
                <a:t>2</a:t>
              </a:r>
            </a:p>
          </p:txBody>
        </p:sp>
        <p:sp>
          <p:nvSpPr>
            <p:cNvPr id="38996" name="Text Box 52"/>
            <p:cNvSpPr txBox="1">
              <a:spLocks noChangeArrowheads="1"/>
            </p:cNvSpPr>
            <p:nvPr/>
          </p:nvSpPr>
          <p:spPr bwMode="auto">
            <a:xfrm>
              <a:off x="3383" y="142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2</a:t>
              </a:r>
            </a:p>
          </p:txBody>
        </p:sp>
        <p:sp>
          <p:nvSpPr>
            <p:cNvPr id="38997" name="Text Box 53"/>
            <p:cNvSpPr txBox="1">
              <a:spLocks noChangeArrowheads="1"/>
            </p:cNvSpPr>
            <p:nvPr/>
          </p:nvSpPr>
          <p:spPr bwMode="auto">
            <a:xfrm>
              <a:off x="4016" y="106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8998" name="Text Box 54"/>
            <p:cNvSpPr txBox="1">
              <a:spLocks noChangeArrowheads="1"/>
            </p:cNvSpPr>
            <p:nvPr/>
          </p:nvSpPr>
          <p:spPr bwMode="auto">
            <a:xfrm>
              <a:off x="3825" y="1469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8999" name="Text Box 55"/>
            <p:cNvSpPr txBox="1">
              <a:spLocks noChangeArrowheads="1"/>
            </p:cNvSpPr>
            <p:nvPr/>
          </p:nvSpPr>
          <p:spPr bwMode="auto">
            <a:xfrm>
              <a:off x="4630" y="12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9000" name="Text Box 56"/>
            <p:cNvSpPr txBox="1">
              <a:spLocks noChangeArrowheads="1"/>
            </p:cNvSpPr>
            <p:nvPr/>
          </p:nvSpPr>
          <p:spPr bwMode="auto">
            <a:xfrm>
              <a:off x="5072" y="95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>
                  <a:latin typeface="Times New Roman" charset="0"/>
                </a:rPr>
                <a:t>1</a:t>
              </a:r>
            </a:p>
          </p:txBody>
        </p:sp>
        <p:sp>
          <p:nvSpPr>
            <p:cNvPr id="39001" name="Text Box 57"/>
            <p:cNvSpPr txBox="1">
              <a:spLocks noChangeArrowheads="1"/>
            </p:cNvSpPr>
            <p:nvPr/>
          </p:nvSpPr>
          <p:spPr bwMode="auto">
            <a:xfrm>
              <a:off x="3795" y="1981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9002" name="Text Box 58"/>
            <p:cNvSpPr txBox="1">
              <a:spLocks noChangeArrowheads="1"/>
            </p:cNvSpPr>
            <p:nvPr/>
          </p:nvSpPr>
          <p:spPr bwMode="auto">
            <a:xfrm>
              <a:off x="4330" y="164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5</a:t>
              </a:r>
            </a:p>
          </p:txBody>
        </p:sp>
        <p:sp>
          <p:nvSpPr>
            <p:cNvPr id="39003" name="Text Box 59"/>
            <p:cNvSpPr txBox="1">
              <a:spLocks noChangeArrowheads="1"/>
            </p:cNvSpPr>
            <p:nvPr/>
          </p:nvSpPr>
          <p:spPr bwMode="auto">
            <a:xfrm>
              <a:off x="4580" y="199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3</a:t>
              </a:r>
            </a:p>
          </p:txBody>
        </p:sp>
      </p:grpSp>
      <p:grpSp>
        <p:nvGrpSpPr>
          <p:cNvPr id="4" name="Group 207"/>
          <p:cNvGrpSpPr>
            <a:grpSpLocks/>
          </p:cNvGrpSpPr>
          <p:nvPr/>
        </p:nvGrpSpPr>
        <p:grpSpPr bwMode="auto">
          <a:xfrm>
            <a:off x="539750" y="4121150"/>
            <a:ext cx="3830638" cy="2419350"/>
            <a:chOff x="340" y="2596"/>
            <a:chExt cx="2413" cy="1524"/>
          </a:xfrm>
        </p:grpSpPr>
        <p:sp>
          <p:nvSpPr>
            <p:cNvPr id="38948" name="Oval 145"/>
            <p:cNvSpPr>
              <a:spLocks noChangeArrowheads="1"/>
            </p:cNvSpPr>
            <p:nvPr/>
          </p:nvSpPr>
          <p:spPr bwMode="auto">
            <a:xfrm>
              <a:off x="340" y="3220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49" name="Oval 146"/>
            <p:cNvSpPr>
              <a:spLocks noChangeArrowheads="1"/>
            </p:cNvSpPr>
            <p:nvPr/>
          </p:nvSpPr>
          <p:spPr bwMode="auto">
            <a:xfrm>
              <a:off x="883" y="3643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50" name="Oval 147"/>
            <p:cNvSpPr>
              <a:spLocks noChangeArrowheads="1"/>
            </p:cNvSpPr>
            <p:nvPr/>
          </p:nvSpPr>
          <p:spPr bwMode="auto">
            <a:xfrm>
              <a:off x="943" y="2850"/>
              <a:ext cx="181" cy="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51" name="Oval 148"/>
            <p:cNvSpPr>
              <a:spLocks noChangeArrowheads="1"/>
            </p:cNvSpPr>
            <p:nvPr/>
          </p:nvSpPr>
          <p:spPr bwMode="auto">
            <a:xfrm>
              <a:off x="1426" y="3273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52" name="Oval 149"/>
            <p:cNvSpPr>
              <a:spLocks noChangeArrowheads="1"/>
            </p:cNvSpPr>
            <p:nvPr/>
          </p:nvSpPr>
          <p:spPr bwMode="auto">
            <a:xfrm>
              <a:off x="1969" y="3643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53" name="Oval 150"/>
            <p:cNvSpPr>
              <a:spLocks noChangeArrowheads="1"/>
            </p:cNvSpPr>
            <p:nvPr/>
          </p:nvSpPr>
          <p:spPr bwMode="auto">
            <a:xfrm>
              <a:off x="1969" y="2850"/>
              <a:ext cx="181" cy="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54" name="Oval 151"/>
            <p:cNvSpPr>
              <a:spLocks noChangeArrowheads="1"/>
            </p:cNvSpPr>
            <p:nvPr/>
          </p:nvSpPr>
          <p:spPr bwMode="auto">
            <a:xfrm>
              <a:off x="1486" y="3961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55" name="Oval 152"/>
            <p:cNvSpPr>
              <a:spLocks noChangeArrowheads="1"/>
            </p:cNvSpPr>
            <p:nvPr/>
          </p:nvSpPr>
          <p:spPr bwMode="auto">
            <a:xfrm>
              <a:off x="2572" y="3220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56" name="Line 153"/>
            <p:cNvSpPr>
              <a:spLocks noChangeShapeType="1"/>
            </p:cNvSpPr>
            <p:nvPr/>
          </p:nvSpPr>
          <p:spPr bwMode="auto">
            <a:xfrm flipV="1">
              <a:off x="521" y="2955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7" name="Line 154"/>
            <p:cNvSpPr>
              <a:spLocks noChangeShapeType="1"/>
            </p:cNvSpPr>
            <p:nvPr/>
          </p:nvSpPr>
          <p:spPr bwMode="auto">
            <a:xfrm>
              <a:off x="486" y="3371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8" name="Line 155"/>
            <p:cNvSpPr>
              <a:spLocks noChangeShapeType="1"/>
            </p:cNvSpPr>
            <p:nvPr/>
          </p:nvSpPr>
          <p:spPr bwMode="auto">
            <a:xfrm>
              <a:off x="1094" y="2964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9" name="Line 156"/>
            <p:cNvSpPr>
              <a:spLocks noChangeShapeType="1"/>
            </p:cNvSpPr>
            <p:nvPr/>
          </p:nvSpPr>
          <p:spPr bwMode="auto">
            <a:xfrm>
              <a:off x="1034" y="3749"/>
              <a:ext cx="45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0" name="Line 157"/>
            <p:cNvSpPr>
              <a:spLocks noChangeShapeType="1"/>
            </p:cNvSpPr>
            <p:nvPr/>
          </p:nvSpPr>
          <p:spPr bwMode="auto">
            <a:xfrm flipV="1">
              <a:off x="1054" y="3405"/>
              <a:ext cx="40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1" name="Line 158"/>
            <p:cNvSpPr>
              <a:spLocks noChangeShapeType="1"/>
            </p:cNvSpPr>
            <p:nvPr/>
          </p:nvSpPr>
          <p:spPr bwMode="auto">
            <a:xfrm>
              <a:off x="1577" y="3414"/>
              <a:ext cx="412" cy="247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2" name="Line 159"/>
            <p:cNvSpPr>
              <a:spLocks noChangeShapeType="1"/>
            </p:cNvSpPr>
            <p:nvPr/>
          </p:nvSpPr>
          <p:spPr bwMode="auto">
            <a:xfrm flipV="1">
              <a:off x="1637" y="3776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3" name="Line 160"/>
            <p:cNvSpPr>
              <a:spLocks noChangeShapeType="1"/>
            </p:cNvSpPr>
            <p:nvPr/>
          </p:nvSpPr>
          <p:spPr bwMode="auto">
            <a:xfrm flipV="1">
              <a:off x="1607" y="3299"/>
              <a:ext cx="965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4" name="Line 161"/>
            <p:cNvSpPr>
              <a:spLocks noChangeShapeType="1"/>
            </p:cNvSpPr>
            <p:nvPr/>
          </p:nvSpPr>
          <p:spPr bwMode="auto">
            <a:xfrm>
              <a:off x="1104" y="2920"/>
              <a:ext cx="865" cy="9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5" name="Line 162"/>
            <p:cNvSpPr>
              <a:spLocks noChangeShapeType="1"/>
            </p:cNvSpPr>
            <p:nvPr/>
          </p:nvSpPr>
          <p:spPr bwMode="auto">
            <a:xfrm>
              <a:off x="2140" y="2982"/>
              <a:ext cx="483" cy="264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6" name="Text Box 163"/>
            <p:cNvSpPr txBox="1">
              <a:spLocks noChangeArrowheads="1"/>
            </p:cNvSpPr>
            <p:nvPr/>
          </p:nvSpPr>
          <p:spPr bwMode="auto">
            <a:xfrm>
              <a:off x="548" y="2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3</a:t>
              </a:r>
            </a:p>
          </p:txBody>
        </p:sp>
        <p:sp>
          <p:nvSpPr>
            <p:cNvPr id="38967" name="Text Box 164"/>
            <p:cNvSpPr txBox="1">
              <a:spLocks noChangeArrowheads="1"/>
            </p:cNvSpPr>
            <p:nvPr/>
          </p:nvSpPr>
          <p:spPr bwMode="auto">
            <a:xfrm>
              <a:off x="1403" y="2596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2</a:t>
              </a:r>
            </a:p>
          </p:txBody>
        </p:sp>
        <p:sp>
          <p:nvSpPr>
            <p:cNvPr id="38968" name="Text Box 165"/>
            <p:cNvSpPr txBox="1">
              <a:spLocks noChangeArrowheads="1"/>
            </p:cNvSpPr>
            <p:nvPr/>
          </p:nvSpPr>
          <p:spPr bwMode="auto">
            <a:xfrm>
              <a:off x="619" y="32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>
                  <a:latin typeface="Times New Roman" charset="0"/>
                </a:rPr>
                <a:t>2</a:t>
              </a:r>
            </a:p>
          </p:txBody>
        </p:sp>
        <p:sp>
          <p:nvSpPr>
            <p:cNvPr id="38969" name="Text Box 166"/>
            <p:cNvSpPr txBox="1">
              <a:spLocks noChangeArrowheads="1"/>
            </p:cNvSpPr>
            <p:nvPr/>
          </p:nvSpPr>
          <p:spPr bwMode="auto">
            <a:xfrm>
              <a:off x="1252" y="287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8970" name="Text Box 167"/>
            <p:cNvSpPr txBox="1">
              <a:spLocks noChangeArrowheads="1"/>
            </p:cNvSpPr>
            <p:nvPr/>
          </p:nvSpPr>
          <p:spPr bwMode="auto">
            <a:xfrm>
              <a:off x="1061" y="3284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8971" name="Text Box 168"/>
            <p:cNvSpPr txBox="1">
              <a:spLocks noChangeArrowheads="1"/>
            </p:cNvSpPr>
            <p:nvPr/>
          </p:nvSpPr>
          <p:spPr bwMode="auto">
            <a:xfrm>
              <a:off x="1866" y="30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8972" name="Text Box 169"/>
            <p:cNvSpPr txBox="1">
              <a:spLocks noChangeArrowheads="1"/>
            </p:cNvSpPr>
            <p:nvPr/>
          </p:nvSpPr>
          <p:spPr bwMode="auto">
            <a:xfrm>
              <a:off x="2308" y="277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8973" name="Text Box 170"/>
            <p:cNvSpPr txBox="1">
              <a:spLocks noChangeArrowheads="1"/>
            </p:cNvSpPr>
            <p:nvPr/>
          </p:nvSpPr>
          <p:spPr bwMode="auto">
            <a:xfrm>
              <a:off x="1031" y="3796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>
                  <a:latin typeface="Times New Roman" charset="0"/>
                </a:rPr>
                <a:t>4</a:t>
              </a:r>
            </a:p>
          </p:txBody>
        </p:sp>
        <p:sp>
          <p:nvSpPr>
            <p:cNvPr id="38974" name="Text Box 171"/>
            <p:cNvSpPr txBox="1">
              <a:spLocks noChangeArrowheads="1"/>
            </p:cNvSpPr>
            <p:nvPr/>
          </p:nvSpPr>
          <p:spPr bwMode="auto">
            <a:xfrm>
              <a:off x="1566" y="34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5</a:t>
              </a:r>
            </a:p>
          </p:txBody>
        </p:sp>
        <p:sp>
          <p:nvSpPr>
            <p:cNvPr id="38975" name="Text Box 172"/>
            <p:cNvSpPr txBox="1">
              <a:spLocks noChangeArrowheads="1"/>
            </p:cNvSpPr>
            <p:nvPr/>
          </p:nvSpPr>
          <p:spPr bwMode="auto">
            <a:xfrm>
              <a:off x="1816" y="38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3</a:t>
              </a:r>
            </a:p>
          </p:txBody>
        </p:sp>
      </p:grpSp>
      <p:grpSp>
        <p:nvGrpSpPr>
          <p:cNvPr id="5" name="Group 208"/>
          <p:cNvGrpSpPr>
            <a:grpSpLocks/>
          </p:cNvGrpSpPr>
          <p:nvPr/>
        </p:nvGrpSpPr>
        <p:grpSpPr bwMode="auto">
          <a:xfrm>
            <a:off x="4927600" y="4119563"/>
            <a:ext cx="3830638" cy="2419350"/>
            <a:chOff x="3104" y="2595"/>
            <a:chExt cx="2413" cy="1524"/>
          </a:xfrm>
        </p:grpSpPr>
        <p:sp>
          <p:nvSpPr>
            <p:cNvPr id="38920" name="Oval 173"/>
            <p:cNvSpPr>
              <a:spLocks noChangeArrowheads="1"/>
            </p:cNvSpPr>
            <p:nvPr/>
          </p:nvSpPr>
          <p:spPr bwMode="auto">
            <a:xfrm>
              <a:off x="3104" y="3219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21" name="Oval 174"/>
            <p:cNvSpPr>
              <a:spLocks noChangeArrowheads="1"/>
            </p:cNvSpPr>
            <p:nvPr/>
          </p:nvSpPr>
          <p:spPr bwMode="auto">
            <a:xfrm>
              <a:off x="3647" y="3642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22" name="Oval 175"/>
            <p:cNvSpPr>
              <a:spLocks noChangeArrowheads="1"/>
            </p:cNvSpPr>
            <p:nvPr/>
          </p:nvSpPr>
          <p:spPr bwMode="auto">
            <a:xfrm>
              <a:off x="3707" y="2849"/>
              <a:ext cx="181" cy="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23" name="Oval 176"/>
            <p:cNvSpPr>
              <a:spLocks noChangeArrowheads="1"/>
            </p:cNvSpPr>
            <p:nvPr/>
          </p:nvSpPr>
          <p:spPr bwMode="auto">
            <a:xfrm>
              <a:off x="4190" y="3272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24" name="Oval 177"/>
            <p:cNvSpPr>
              <a:spLocks noChangeArrowheads="1"/>
            </p:cNvSpPr>
            <p:nvPr/>
          </p:nvSpPr>
          <p:spPr bwMode="auto">
            <a:xfrm>
              <a:off x="4733" y="3642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25" name="Oval 178"/>
            <p:cNvSpPr>
              <a:spLocks noChangeArrowheads="1"/>
            </p:cNvSpPr>
            <p:nvPr/>
          </p:nvSpPr>
          <p:spPr bwMode="auto">
            <a:xfrm>
              <a:off x="4733" y="2849"/>
              <a:ext cx="181" cy="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26" name="Oval 179"/>
            <p:cNvSpPr>
              <a:spLocks noChangeArrowheads="1"/>
            </p:cNvSpPr>
            <p:nvPr/>
          </p:nvSpPr>
          <p:spPr bwMode="auto">
            <a:xfrm>
              <a:off x="4250" y="3960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27" name="Oval 180"/>
            <p:cNvSpPr>
              <a:spLocks noChangeArrowheads="1"/>
            </p:cNvSpPr>
            <p:nvPr/>
          </p:nvSpPr>
          <p:spPr bwMode="auto">
            <a:xfrm>
              <a:off x="5336" y="3219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28" name="Line 181"/>
            <p:cNvSpPr>
              <a:spLocks noChangeShapeType="1"/>
            </p:cNvSpPr>
            <p:nvPr/>
          </p:nvSpPr>
          <p:spPr bwMode="auto">
            <a:xfrm flipV="1">
              <a:off x="3285" y="2954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9" name="Line 182"/>
            <p:cNvSpPr>
              <a:spLocks noChangeShapeType="1"/>
            </p:cNvSpPr>
            <p:nvPr/>
          </p:nvSpPr>
          <p:spPr bwMode="auto">
            <a:xfrm>
              <a:off x="3250" y="3370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0" name="Line 183"/>
            <p:cNvSpPr>
              <a:spLocks noChangeShapeType="1"/>
            </p:cNvSpPr>
            <p:nvPr/>
          </p:nvSpPr>
          <p:spPr bwMode="auto">
            <a:xfrm>
              <a:off x="3858" y="2963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1" name="Line 184"/>
            <p:cNvSpPr>
              <a:spLocks noChangeShapeType="1"/>
            </p:cNvSpPr>
            <p:nvPr/>
          </p:nvSpPr>
          <p:spPr bwMode="auto">
            <a:xfrm>
              <a:off x="3798" y="3748"/>
              <a:ext cx="45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2" name="Line 185"/>
            <p:cNvSpPr>
              <a:spLocks noChangeShapeType="1"/>
            </p:cNvSpPr>
            <p:nvPr/>
          </p:nvSpPr>
          <p:spPr bwMode="auto">
            <a:xfrm flipV="1">
              <a:off x="3818" y="3404"/>
              <a:ext cx="40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3" name="Line 186"/>
            <p:cNvSpPr>
              <a:spLocks noChangeShapeType="1"/>
            </p:cNvSpPr>
            <p:nvPr/>
          </p:nvSpPr>
          <p:spPr bwMode="auto">
            <a:xfrm>
              <a:off x="4341" y="3413"/>
              <a:ext cx="412" cy="247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4" name="Line 187"/>
            <p:cNvSpPr>
              <a:spLocks noChangeShapeType="1"/>
            </p:cNvSpPr>
            <p:nvPr/>
          </p:nvSpPr>
          <p:spPr bwMode="auto">
            <a:xfrm flipV="1">
              <a:off x="4401" y="3775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5" name="Line 188"/>
            <p:cNvSpPr>
              <a:spLocks noChangeShapeType="1"/>
            </p:cNvSpPr>
            <p:nvPr/>
          </p:nvSpPr>
          <p:spPr bwMode="auto">
            <a:xfrm flipV="1">
              <a:off x="4371" y="3298"/>
              <a:ext cx="965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6" name="Line 189"/>
            <p:cNvSpPr>
              <a:spLocks noChangeShapeType="1"/>
            </p:cNvSpPr>
            <p:nvPr/>
          </p:nvSpPr>
          <p:spPr bwMode="auto">
            <a:xfrm>
              <a:off x="3868" y="2919"/>
              <a:ext cx="865" cy="9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7" name="Line 190"/>
            <p:cNvSpPr>
              <a:spLocks noChangeShapeType="1"/>
            </p:cNvSpPr>
            <p:nvPr/>
          </p:nvSpPr>
          <p:spPr bwMode="auto">
            <a:xfrm>
              <a:off x="4904" y="2981"/>
              <a:ext cx="483" cy="264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8" name="Text Box 191"/>
            <p:cNvSpPr txBox="1">
              <a:spLocks noChangeArrowheads="1"/>
            </p:cNvSpPr>
            <p:nvPr/>
          </p:nvSpPr>
          <p:spPr bwMode="auto">
            <a:xfrm>
              <a:off x="3312" y="281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3</a:t>
              </a:r>
            </a:p>
          </p:txBody>
        </p:sp>
        <p:sp>
          <p:nvSpPr>
            <p:cNvPr id="38939" name="Text Box 192"/>
            <p:cNvSpPr txBox="1">
              <a:spLocks noChangeArrowheads="1"/>
            </p:cNvSpPr>
            <p:nvPr/>
          </p:nvSpPr>
          <p:spPr bwMode="auto">
            <a:xfrm>
              <a:off x="4167" y="2595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2</a:t>
              </a:r>
            </a:p>
          </p:txBody>
        </p:sp>
        <p:sp>
          <p:nvSpPr>
            <p:cNvPr id="38940" name="Text Box 193"/>
            <p:cNvSpPr txBox="1">
              <a:spLocks noChangeArrowheads="1"/>
            </p:cNvSpPr>
            <p:nvPr/>
          </p:nvSpPr>
          <p:spPr bwMode="auto">
            <a:xfrm>
              <a:off x="3383" y="323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>
                  <a:latin typeface="Times New Roman" charset="0"/>
                </a:rPr>
                <a:t>2</a:t>
              </a:r>
            </a:p>
          </p:txBody>
        </p:sp>
        <p:sp>
          <p:nvSpPr>
            <p:cNvPr id="38941" name="Text Box 194"/>
            <p:cNvSpPr txBox="1">
              <a:spLocks noChangeArrowheads="1"/>
            </p:cNvSpPr>
            <p:nvPr/>
          </p:nvSpPr>
          <p:spPr bwMode="auto">
            <a:xfrm>
              <a:off x="4016" y="287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8942" name="Text Box 195"/>
            <p:cNvSpPr txBox="1">
              <a:spLocks noChangeArrowheads="1"/>
            </p:cNvSpPr>
            <p:nvPr/>
          </p:nvSpPr>
          <p:spPr bwMode="auto">
            <a:xfrm>
              <a:off x="3825" y="3283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>
                  <a:latin typeface="Times New Roman" charset="0"/>
                </a:rPr>
                <a:t>1</a:t>
              </a:r>
            </a:p>
          </p:txBody>
        </p:sp>
        <p:sp>
          <p:nvSpPr>
            <p:cNvPr id="38943" name="Text Box 196"/>
            <p:cNvSpPr txBox="1">
              <a:spLocks noChangeArrowheads="1"/>
            </p:cNvSpPr>
            <p:nvPr/>
          </p:nvSpPr>
          <p:spPr bwMode="auto">
            <a:xfrm>
              <a:off x="4630" y="302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8944" name="Text Box 197"/>
            <p:cNvSpPr txBox="1">
              <a:spLocks noChangeArrowheads="1"/>
            </p:cNvSpPr>
            <p:nvPr/>
          </p:nvSpPr>
          <p:spPr bwMode="auto">
            <a:xfrm>
              <a:off x="5072" y="277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8945" name="Text Box 198"/>
            <p:cNvSpPr txBox="1">
              <a:spLocks noChangeArrowheads="1"/>
            </p:cNvSpPr>
            <p:nvPr/>
          </p:nvSpPr>
          <p:spPr bwMode="auto">
            <a:xfrm>
              <a:off x="3795" y="3795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8946" name="Text Box 199"/>
            <p:cNvSpPr txBox="1">
              <a:spLocks noChangeArrowheads="1"/>
            </p:cNvSpPr>
            <p:nvPr/>
          </p:nvSpPr>
          <p:spPr bwMode="auto">
            <a:xfrm>
              <a:off x="4330" y="345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>
                  <a:latin typeface="Times New Roman" charset="0"/>
                </a:rPr>
                <a:t>5</a:t>
              </a:r>
            </a:p>
          </p:txBody>
        </p:sp>
        <p:sp>
          <p:nvSpPr>
            <p:cNvPr id="38947" name="Text Box 200"/>
            <p:cNvSpPr txBox="1">
              <a:spLocks noChangeArrowheads="1"/>
            </p:cNvSpPr>
            <p:nvPr/>
          </p:nvSpPr>
          <p:spPr bwMode="auto">
            <a:xfrm>
              <a:off x="4580" y="381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385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5A60A2D-3770-EF42-97AB-F8ECE08C848A}" type="slidenum">
              <a:rPr lang="en-US" altLang="en-US" sz="1400" b="0">
                <a:latin typeface="Times New Roman" charset="0"/>
              </a:rPr>
              <a:pPr eaLnBrk="1" hangingPunct="1"/>
              <a:t>19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 State: Shortest-Path Tree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4652963" cy="5486400"/>
          </a:xfrm>
        </p:spPr>
        <p:txBody>
          <a:bodyPr/>
          <a:lstStyle/>
          <a:p>
            <a:r>
              <a:rPr lang="en-US" altLang="en-US" dirty="0"/>
              <a:t>Shortest-path tree from u</a:t>
            </a:r>
          </a:p>
        </p:txBody>
      </p:sp>
      <p:sp>
        <p:nvSpPr>
          <p:cNvPr id="40965" name="Rectangle 42"/>
          <p:cNvSpPr>
            <a:spLocks noGrp="1" noChangeArrowheads="1"/>
          </p:cNvSpPr>
          <p:nvPr>
            <p:ph type="body" sz="half" idx="2"/>
          </p:nvPr>
        </p:nvSpPr>
        <p:spPr>
          <a:xfrm>
            <a:off x="5072063" y="1524000"/>
            <a:ext cx="3843337" cy="5486400"/>
          </a:xfrm>
        </p:spPr>
        <p:txBody>
          <a:bodyPr/>
          <a:lstStyle/>
          <a:p>
            <a:r>
              <a:rPr lang="en-US" altLang="en-US" dirty="0"/>
              <a:t>Forwarding table at u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grpSp>
        <p:nvGrpSpPr>
          <p:cNvPr id="40966" name="Group 43"/>
          <p:cNvGrpSpPr>
            <a:grpSpLocks/>
          </p:cNvGrpSpPr>
          <p:nvPr/>
        </p:nvGrpSpPr>
        <p:grpSpPr bwMode="auto">
          <a:xfrm>
            <a:off x="577850" y="2084388"/>
            <a:ext cx="4565650" cy="2625725"/>
            <a:chOff x="1307" y="1071"/>
            <a:chExt cx="2876" cy="1654"/>
          </a:xfrm>
        </p:grpSpPr>
        <p:sp>
          <p:nvSpPr>
            <p:cNvPr id="40991" name="Oval 5"/>
            <p:cNvSpPr>
              <a:spLocks noChangeArrowheads="1"/>
            </p:cNvSpPr>
            <p:nvPr/>
          </p:nvSpPr>
          <p:spPr bwMode="auto">
            <a:xfrm>
              <a:off x="1556" y="1695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2" name="Oval 6"/>
            <p:cNvSpPr>
              <a:spLocks noChangeArrowheads="1"/>
            </p:cNvSpPr>
            <p:nvPr/>
          </p:nvSpPr>
          <p:spPr bwMode="auto">
            <a:xfrm>
              <a:off x="2099" y="2118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3" name="Oval 7"/>
            <p:cNvSpPr>
              <a:spLocks noChangeArrowheads="1"/>
            </p:cNvSpPr>
            <p:nvPr/>
          </p:nvSpPr>
          <p:spPr bwMode="auto">
            <a:xfrm>
              <a:off x="2159" y="1325"/>
              <a:ext cx="181" cy="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4" name="Oval 8"/>
            <p:cNvSpPr>
              <a:spLocks noChangeArrowheads="1"/>
            </p:cNvSpPr>
            <p:nvPr/>
          </p:nvSpPr>
          <p:spPr bwMode="auto">
            <a:xfrm>
              <a:off x="2642" y="1748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5" name="Oval 9"/>
            <p:cNvSpPr>
              <a:spLocks noChangeArrowheads="1"/>
            </p:cNvSpPr>
            <p:nvPr/>
          </p:nvSpPr>
          <p:spPr bwMode="auto">
            <a:xfrm>
              <a:off x="3185" y="2118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6" name="Oval 10"/>
            <p:cNvSpPr>
              <a:spLocks noChangeArrowheads="1"/>
            </p:cNvSpPr>
            <p:nvPr/>
          </p:nvSpPr>
          <p:spPr bwMode="auto">
            <a:xfrm>
              <a:off x="3185" y="1325"/>
              <a:ext cx="181" cy="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7" name="Oval 11"/>
            <p:cNvSpPr>
              <a:spLocks noChangeArrowheads="1"/>
            </p:cNvSpPr>
            <p:nvPr/>
          </p:nvSpPr>
          <p:spPr bwMode="auto">
            <a:xfrm>
              <a:off x="2702" y="2436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8" name="Oval 12"/>
            <p:cNvSpPr>
              <a:spLocks noChangeArrowheads="1"/>
            </p:cNvSpPr>
            <p:nvPr/>
          </p:nvSpPr>
          <p:spPr bwMode="auto">
            <a:xfrm>
              <a:off x="3788" y="1695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9" name="Line 13"/>
            <p:cNvSpPr>
              <a:spLocks noChangeShapeType="1"/>
            </p:cNvSpPr>
            <p:nvPr/>
          </p:nvSpPr>
          <p:spPr bwMode="auto">
            <a:xfrm flipV="1">
              <a:off x="1737" y="1430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0" name="Line 14"/>
            <p:cNvSpPr>
              <a:spLocks noChangeShapeType="1"/>
            </p:cNvSpPr>
            <p:nvPr/>
          </p:nvSpPr>
          <p:spPr bwMode="auto">
            <a:xfrm>
              <a:off x="1702" y="1846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1" name="Line 15"/>
            <p:cNvSpPr>
              <a:spLocks noChangeShapeType="1"/>
            </p:cNvSpPr>
            <p:nvPr/>
          </p:nvSpPr>
          <p:spPr bwMode="auto">
            <a:xfrm>
              <a:off x="2310" y="1439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2" name="Line 16"/>
            <p:cNvSpPr>
              <a:spLocks noChangeShapeType="1"/>
            </p:cNvSpPr>
            <p:nvPr/>
          </p:nvSpPr>
          <p:spPr bwMode="auto">
            <a:xfrm>
              <a:off x="2250" y="2224"/>
              <a:ext cx="45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3" name="Line 17"/>
            <p:cNvSpPr>
              <a:spLocks noChangeShapeType="1"/>
            </p:cNvSpPr>
            <p:nvPr/>
          </p:nvSpPr>
          <p:spPr bwMode="auto">
            <a:xfrm flipV="1">
              <a:off x="2270" y="1880"/>
              <a:ext cx="40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4" name="Line 18"/>
            <p:cNvSpPr>
              <a:spLocks noChangeShapeType="1"/>
            </p:cNvSpPr>
            <p:nvPr/>
          </p:nvSpPr>
          <p:spPr bwMode="auto">
            <a:xfrm>
              <a:off x="2793" y="1889"/>
              <a:ext cx="412" cy="247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5" name="Line 19"/>
            <p:cNvSpPr>
              <a:spLocks noChangeShapeType="1"/>
            </p:cNvSpPr>
            <p:nvPr/>
          </p:nvSpPr>
          <p:spPr bwMode="auto">
            <a:xfrm flipV="1">
              <a:off x="2853" y="2251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6" name="Line 20"/>
            <p:cNvSpPr>
              <a:spLocks noChangeShapeType="1"/>
            </p:cNvSpPr>
            <p:nvPr/>
          </p:nvSpPr>
          <p:spPr bwMode="auto">
            <a:xfrm flipV="1">
              <a:off x="2823" y="1774"/>
              <a:ext cx="965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7" name="Line 21"/>
            <p:cNvSpPr>
              <a:spLocks noChangeShapeType="1"/>
            </p:cNvSpPr>
            <p:nvPr/>
          </p:nvSpPr>
          <p:spPr bwMode="auto">
            <a:xfrm>
              <a:off x="2320" y="1395"/>
              <a:ext cx="865" cy="9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8" name="Line 22"/>
            <p:cNvSpPr>
              <a:spLocks noChangeShapeType="1"/>
            </p:cNvSpPr>
            <p:nvPr/>
          </p:nvSpPr>
          <p:spPr bwMode="auto">
            <a:xfrm>
              <a:off x="3356" y="1457"/>
              <a:ext cx="483" cy="264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9" name="Text Box 23"/>
            <p:cNvSpPr txBox="1">
              <a:spLocks noChangeArrowheads="1"/>
            </p:cNvSpPr>
            <p:nvPr/>
          </p:nvSpPr>
          <p:spPr bwMode="auto">
            <a:xfrm>
              <a:off x="1764" y="129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3</a:t>
              </a:r>
            </a:p>
          </p:txBody>
        </p:sp>
        <p:sp>
          <p:nvSpPr>
            <p:cNvPr id="41010" name="Text Box 24"/>
            <p:cNvSpPr txBox="1">
              <a:spLocks noChangeArrowheads="1"/>
            </p:cNvSpPr>
            <p:nvPr/>
          </p:nvSpPr>
          <p:spPr bwMode="auto">
            <a:xfrm>
              <a:off x="2619" y="1071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2</a:t>
              </a:r>
            </a:p>
          </p:txBody>
        </p:sp>
        <p:sp>
          <p:nvSpPr>
            <p:cNvPr id="41011" name="Text Box 25"/>
            <p:cNvSpPr txBox="1">
              <a:spLocks noChangeArrowheads="1"/>
            </p:cNvSpPr>
            <p:nvPr/>
          </p:nvSpPr>
          <p:spPr bwMode="auto">
            <a:xfrm>
              <a:off x="1835" y="171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2</a:t>
              </a:r>
            </a:p>
          </p:txBody>
        </p:sp>
        <p:sp>
          <p:nvSpPr>
            <p:cNvPr id="41012" name="Text Box 26"/>
            <p:cNvSpPr txBox="1">
              <a:spLocks noChangeArrowheads="1"/>
            </p:cNvSpPr>
            <p:nvPr/>
          </p:nvSpPr>
          <p:spPr bwMode="auto">
            <a:xfrm>
              <a:off x="2468" y="135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41013" name="Text Box 27"/>
            <p:cNvSpPr txBox="1">
              <a:spLocks noChangeArrowheads="1"/>
            </p:cNvSpPr>
            <p:nvPr/>
          </p:nvSpPr>
          <p:spPr bwMode="auto">
            <a:xfrm>
              <a:off x="2277" y="1759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41014" name="Text Box 28"/>
            <p:cNvSpPr txBox="1">
              <a:spLocks noChangeArrowheads="1"/>
            </p:cNvSpPr>
            <p:nvPr/>
          </p:nvSpPr>
          <p:spPr bwMode="auto">
            <a:xfrm>
              <a:off x="3082" y="150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41015" name="Text Box 29"/>
            <p:cNvSpPr txBox="1">
              <a:spLocks noChangeArrowheads="1"/>
            </p:cNvSpPr>
            <p:nvPr/>
          </p:nvSpPr>
          <p:spPr bwMode="auto">
            <a:xfrm>
              <a:off x="3524" y="124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41016" name="Text Box 30"/>
            <p:cNvSpPr txBox="1">
              <a:spLocks noChangeArrowheads="1"/>
            </p:cNvSpPr>
            <p:nvPr/>
          </p:nvSpPr>
          <p:spPr bwMode="auto">
            <a:xfrm>
              <a:off x="2247" y="2271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41017" name="Text Box 31"/>
            <p:cNvSpPr txBox="1">
              <a:spLocks noChangeArrowheads="1"/>
            </p:cNvSpPr>
            <p:nvPr/>
          </p:nvSpPr>
          <p:spPr bwMode="auto">
            <a:xfrm>
              <a:off x="2782" y="193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5</a:t>
              </a:r>
            </a:p>
          </p:txBody>
        </p:sp>
        <p:sp>
          <p:nvSpPr>
            <p:cNvPr id="41018" name="Text Box 32"/>
            <p:cNvSpPr txBox="1">
              <a:spLocks noChangeArrowheads="1"/>
            </p:cNvSpPr>
            <p:nvPr/>
          </p:nvSpPr>
          <p:spPr bwMode="auto">
            <a:xfrm>
              <a:off x="3032" y="22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400" b="0">
                  <a:latin typeface="Times New Roman" charset="0"/>
                </a:rPr>
                <a:t>3</a:t>
              </a:r>
            </a:p>
          </p:txBody>
        </p:sp>
        <p:sp>
          <p:nvSpPr>
            <p:cNvPr id="41019" name="Text Box 33"/>
            <p:cNvSpPr txBox="1">
              <a:spLocks noChangeArrowheads="1"/>
            </p:cNvSpPr>
            <p:nvPr/>
          </p:nvSpPr>
          <p:spPr bwMode="auto">
            <a:xfrm>
              <a:off x="1307" y="1628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FF"/>
                  </a:solidFill>
                </a:rPr>
                <a:t>u</a:t>
              </a:r>
            </a:p>
          </p:txBody>
        </p:sp>
        <p:sp>
          <p:nvSpPr>
            <p:cNvPr id="41020" name="Text Box 34"/>
            <p:cNvSpPr txBox="1">
              <a:spLocks noChangeArrowheads="1"/>
            </p:cNvSpPr>
            <p:nvPr/>
          </p:nvSpPr>
          <p:spPr bwMode="auto">
            <a:xfrm>
              <a:off x="2109" y="1080"/>
              <a:ext cx="2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FF"/>
                  </a:solidFill>
                </a:rPr>
                <a:t>v</a:t>
              </a:r>
            </a:p>
          </p:txBody>
        </p:sp>
        <p:sp>
          <p:nvSpPr>
            <p:cNvPr id="41021" name="Text Box 35"/>
            <p:cNvSpPr txBox="1">
              <a:spLocks noChangeArrowheads="1"/>
            </p:cNvSpPr>
            <p:nvPr/>
          </p:nvSpPr>
          <p:spPr bwMode="auto">
            <a:xfrm>
              <a:off x="2061" y="2257"/>
              <a:ext cx="2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FF"/>
                  </a:solidFill>
                </a:rPr>
                <a:t>w</a:t>
              </a:r>
            </a:p>
          </p:txBody>
        </p:sp>
        <p:sp>
          <p:nvSpPr>
            <p:cNvPr id="41022" name="Text Box 37"/>
            <p:cNvSpPr txBox="1">
              <a:spLocks noChangeArrowheads="1"/>
            </p:cNvSpPr>
            <p:nvPr/>
          </p:nvSpPr>
          <p:spPr bwMode="auto">
            <a:xfrm>
              <a:off x="2675" y="1523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41023" name="Text Box 38"/>
            <p:cNvSpPr txBox="1">
              <a:spLocks noChangeArrowheads="1"/>
            </p:cNvSpPr>
            <p:nvPr/>
          </p:nvSpPr>
          <p:spPr bwMode="auto">
            <a:xfrm>
              <a:off x="3184" y="1087"/>
              <a:ext cx="2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FF"/>
                  </a:solidFill>
                </a:rPr>
                <a:t>y</a:t>
              </a:r>
            </a:p>
          </p:txBody>
        </p:sp>
        <p:sp>
          <p:nvSpPr>
            <p:cNvPr id="41024" name="Text Box 39"/>
            <p:cNvSpPr txBox="1">
              <a:spLocks noChangeArrowheads="1"/>
            </p:cNvSpPr>
            <p:nvPr/>
          </p:nvSpPr>
          <p:spPr bwMode="auto">
            <a:xfrm>
              <a:off x="3987" y="162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FF"/>
                  </a:solidFill>
                </a:rPr>
                <a:t>z</a:t>
              </a:r>
            </a:p>
          </p:txBody>
        </p:sp>
        <p:sp>
          <p:nvSpPr>
            <p:cNvPr id="41025" name="Text Box 40"/>
            <p:cNvSpPr txBox="1">
              <a:spLocks noChangeArrowheads="1"/>
            </p:cNvSpPr>
            <p:nvPr/>
          </p:nvSpPr>
          <p:spPr bwMode="auto">
            <a:xfrm>
              <a:off x="2832" y="2475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41026" name="Text Box 41"/>
            <p:cNvSpPr txBox="1">
              <a:spLocks noChangeArrowheads="1"/>
            </p:cNvSpPr>
            <p:nvPr/>
          </p:nvSpPr>
          <p:spPr bwMode="auto">
            <a:xfrm>
              <a:off x="3395" y="2055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FF"/>
                  </a:solidFill>
                </a:rPr>
                <a:t>t</a:t>
              </a:r>
            </a:p>
          </p:txBody>
        </p:sp>
      </p:grpSp>
      <p:sp>
        <p:nvSpPr>
          <p:cNvPr id="40967" name="Line 45"/>
          <p:cNvSpPr>
            <a:spLocks noChangeShapeType="1"/>
          </p:cNvSpPr>
          <p:nvPr/>
        </p:nvSpPr>
        <p:spPr bwMode="auto">
          <a:xfrm>
            <a:off x="7069138" y="2343150"/>
            <a:ext cx="38100" cy="3851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68" name="Line 46"/>
          <p:cNvSpPr>
            <a:spLocks noChangeShapeType="1"/>
          </p:cNvSpPr>
          <p:nvPr/>
        </p:nvSpPr>
        <p:spPr bwMode="auto">
          <a:xfrm flipV="1">
            <a:off x="5762625" y="2646363"/>
            <a:ext cx="28797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0969" name="Group 70"/>
          <p:cNvGrpSpPr>
            <a:grpSpLocks/>
          </p:cNvGrpSpPr>
          <p:nvPr/>
        </p:nvGrpSpPr>
        <p:grpSpPr bwMode="auto">
          <a:xfrm>
            <a:off x="6334125" y="2700338"/>
            <a:ext cx="1920875" cy="519112"/>
            <a:chOff x="3990" y="1726"/>
            <a:chExt cx="1210" cy="327"/>
          </a:xfrm>
        </p:grpSpPr>
        <p:sp>
          <p:nvSpPr>
            <p:cNvPr id="40989" name="Text Box 47"/>
            <p:cNvSpPr txBox="1">
              <a:spLocks noChangeArrowheads="1"/>
            </p:cNvSpPr>
            <p:nvPr/>
          </p:nvSpPr>
          <p:spPr bwMode="auto">
            <a:xfrm>
              <a:off x="3990" y="1726"/>
              <a:ext cx="2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800" b="0">
                  <a:latin typeface="Comic Sans MS" charset="0"/>
                </a:rPr>
                <a:t>v</a:t>
              </a:r>
            </a:p>
          </p:txBody>
        </p:sp>
        <p:sp>
          <p:nvSpPr>
            <p:cNvPr id="40990" name="Text Box 52"/>
            <p:cNvSpPr txBox="1">
              <a:spLocks noChangeArrowheads="1"/>
            </p:cNvSpPr>
            <p:nvPr/>
          </p:nvSpPr>
          <p:spPr bwMode="auto">
            <a:xfrm>
              <a:off x="4633" y="1726"/>
              <a:ext cx="5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800" b="0">
                  <a:latin typeface="Comic Sans MS" charset="0"/>
                </a:rPr>
                <a:t>(u,v)</a:t>
              </a:r>
            </a:p>
          </p:txBody>
        </p:sp>
      </p:grpSp>
      <p:grpSp>
        <p:nvGrpSpPr>
          <p:cNvPr id="40970" name="Group 69"/>
          <p:cNvGrpSpPr>
            <a:grpSpLocks/>
          </p:cNvGrpSpPr>
          <p:nvPr/>
        </p:nvGrpSpPr>
        <p:grpSpPr bwMode="auto">
          <a:xfrm>
            <a:off x="6311900" y="3187700"/>
            <a:ext cx="1989138" cy="519113"/>
            <a:chOff x="3976" y="2022"/>
            <a:chExt cx="1253" cy="327"/>
          </a:xfrm>
        </p:grpSpPr>
        <p:sp>
          <p:nvSpPr>
            <p:cNvPr id="40987" name="Text Box 48"/>
            <p:cNvSpPr txBox="1">
              <a:spLocks noChangeArrowheads="1"/>
            </p:cNvSpPr>
            <p:nvPr/>
          </p:nvSpPr>
          <p:spPr bwMode="auto">
            <a:xfrm>
              <a:off x="3976" y="2022"/>
              <a:ext cx="26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800" b="0">
                  <a:latin typeface="Comic Sans MS" charset="0"/>
                </a:rPr>
                <a:t>w</a:t>
              </a:r>
            </a:p>
          </p:txBody>
        </p:sp>
        <p:sp>
          <p:nvSpPr>
            <p:cNvPr id="40988" name="Text Box 53"/>
            <p:cNvSpPr txBox="1">
              <a:spLocks noChangeArrowheads="1"/>
            </p:cNvSpPr>
            <p:nvPr/>
          </p:nvSpPr>
          <p:spPr bwMode="auto">
            <a:xfrm>
              <a:off x="4618" y="2022"/>
              <a:ext cx="61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800" b="0">
                  <a:latin typeface="Comic Sans MS" charset="0"/>
                </a:rPr>
                <a:t>(u,w)</a:t>
              </a:r>
            </a:p>
          </p:txBody>
        </p:sp>
      </p:grpSp>
      <p:grpSp>
        <p:nvGrpSpPr>
          <p:cNvPr id="40971" name="Group 68"/>
          <p:cNvGrpSpPr>
            <a:grpSpLocks/>
          </p:cNvGrpSpPr>
          <p:nvPr/>
        </p:nvGrpSpPr>
        <p:grpSpPr bwMode="auto">
          <a:xfrm>
            <a:off x="6323013" y="3675063"/>
            <a:ext cx="1978025" cy="520700"/>
            <a:chOff x="3983" y="2317"/>
            <a:chExt cx="1246" cy="328"/>
          </a:xfrm>
        </p:grpSpPr>
        <p:sp>
          <p:nvSpPr>
            <p:cNvPr id="40985" name="Text Box 49"/>
            <p:cNvSpPr txBox="1">
              <a:spLocks noChangeArrowheads="1"/>
            </p:cNvSpPr>
            <p:nvPr/>
          </p:nvSpPr>
          <p:spPr bwMode="auto">
            <a:xfrm>
              <a:off x="3983" y="2317"/>
              <a:ext cx="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800" b="0">
                  <a:latin typeface="Comic Sans MS" charset="0"/>
                </a:rPr>
                <a:t>x</a:t>
              </a:r>
            </a:p>
          </p:txBody>
        </p:sp>
        <p:sp>
          <p:nvSpPr>
            <p:cNvPr id="40986" name="Text Box 54"/>
            <p:cNvSpPr txBox="1">
              <a:spLocks noChangeArrowheads="1"/>
            </p:cNvSpPr>
            <p:nvPr/>
          </p:nvSpPr>
          <p:spPr bwMode="auto">
            <a:xfrm>
              <a:off x="4618" y="2318"/>
              <a:ext cx="61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800" b="0">
                  <a:latin typeface="Comic Sans MS" charset="0"/>
                </a:rPr>
                <a:t>(u,w)</a:t>
              </a:r>
            </a:p>
          </p:txBody>
        </p:sp>
      </p:grpSp>
      <p:grpSp>
        <p:nvGrpSpPr>
          <p:cNvPr id="40972" name="Group 67"/>
          <p:cNvGrpSpPr>
            <a:grpSpLocks/>
          </p:cNvGrpSpPr>
          <p:nvPr/>
        </p:nvGrpSpPr>
        <p:grpSpPr bwMode="auto">
          <a:xfrm>
            <a:off x="6330950" y="4164013"/>
            <a:ext cx="1922463" cy="519112"/>
            <a:chOff x="3988" y="2613"/>
            <a:chExt cx="1211" cy="327"/>
          </a:xfrm>
        </p:grpSpPr>
        <p:sp>
          <p:nvSpPr>
            <p:cNvPr id="40983" name="Text Box 50"/>
            <p:cNvSpPr txBox="1">
              <a:spLocks noChangeArrowheads="1"/>
            </p:cNvSpPr>
            <p:nvPr/>
          </p:nvSpPr>
          <p:spPr bwMode="auto">
            <a:xfrm>
              <a:off x="3988" y="2613"/>
              <a:ext cx="23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800" b="0">
                  <a:latin typeface="Comic Sans MS" charset="0"/>
                </a:rPr>
                <a:t>y</a:t>
              </a:r>
            </a:p>
          </p:txBody>
        </p:sp>
        <p:sp>
          <p:nvSpPr>
            <p:cNvPr id="40984" name="Text Box 55"/>
            <p:cNvSpPr txBox="1">
              <a:spLocks noChangeArrowheads="1"/>
            </p:cNvSpPr>
            <p:nvPr/>
          </p:nvSpPr>
          <p:spPr bwMode="auto">
            <a:xfrm>
              <a:off x="4632" y="2613"/>
              <a:ext cx="5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800" b="0">
                  <a:latin typeface="Comic Sans MS" charset="0"/>
                </a:rPr>
                <a:t>(u,v)</a:t>
              </a:r>
            </a:p>
          </p:txBody>
        </p:sp>
      </p:grpSp>
      <p:grpSp>
        <p:nvGrpSpPr>
          <p:cNvPr id="40973" name="Group 66"/>
          <p:cNvGrpSpPr>
            <a:grpSpLocks/>
          </p:cNvGrpSpPr>
          <p:nvPr/>
        </p:nvGrpSpPr>
        <p:grpSpPr bwMode="auto">
          <a:xfrm>
            <a:off x="6329363" y="4651375"/>
            <a:ext cx="1924050" cy="520700"/>
            <a:chOff x="3987" y="2908"/>
            <a:chExt cx="1212" cy="328"/>
          </a:xfrm>
        </p:grpSpPr>
        <p:sp>
          <p:nvSpPr>
            <p:cNvPr id="40981" name="Text Box 51"/>
            <p:cNvSpPr txBox="1">
              <a:spLocks noChangeArrowheads="1"/>
            </p:cNvSpPr>
            <p:nvPr/>
          </p:nvSpPr>
          <p:spPr bwMode="auto">
            <a:xfrm>
              <a:off x="3987" y="2908"/>
              <a:ext cx="2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800" b="0">
                  <a:latin typeface="Comic Sans MS" charset="0"/>
                </a:rPr>
                <a:t>z</a:t>
              </a:r>
            </a:p>
          </p:txBody>
        </p:sp>
        <p:sp>
          <p:nvSpPr>
            <p:cNvPr id="40982" name="Text Box 56"/>
            <p:cNvSpPr txBox="1">
              <a:spLocks noChangeArrowheads="1"/>
            </p:cNvSpPr>
            <p:nvPr/>
          </p:nvSpPr>
          <p:spPr bwMode="auto">
            <a:xfrm>
              <a:off x="4632" y="2909"/>
              <a:ext cx="5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800" b="0">
                  <a:latin typeface="Comic Sans MS" charset="0"/>
                </a:rPr>
                <a:t>(u,v)</a:t>
              </a:r>
            </a:p>
          </p:txBody>
        </p:sp>
      </p:grpSp>
      <p:sp>
        <p:nvSpPr>
          <p:cNvPr id="40974" name="Text Box 58"/>
          <p:cNvSpPr txBox="1">
            <a:spLocks noChangeArrowheads="1"/>
          </p:cNvSpPr>
          <p:nvPr/>
        </p:nvSpPr>
        <p:spPr bwMode="auto">
          <a:xfrm>
            <a:off x="7399338" y="2162175"/>
            <a:ext cx="758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800" b="0">
                <a:latin typeface="Comic Sans MS" charset="0"/>
              </a:rPr>
              <a:t>link</a:t>
            </a:r>
          </a:p>
        </p:txBody>
      </p:sp>
      <p:grpSp>
        <p:nvGrpSpPr>
          <p:cNvPr id="40975" name="Group 65"/>
          <p:cNvGrpSpPr>
            <a:grpSpLocks/>
          </p:cNvGrpSpPr>
          <p:nvPr/>
        </p:nvGrpSpPr>
        <p:grpSpPr bwMode="auto">
          <a:xfrm>
            <a:off x="6335713" y="5140325"/>
            <a:ext cx="1965325" cy="519113"/>
            <a:chOff x="3991" y="3204"/>
            <a:chExt cx="1238" cy="327"/>
          </a:xfrm>
        </p:grpSpPr>
        <p:sp>
          <p:nvSpPr>
            <p:cNvPr id="40979" name="Text Box 59"/>
            <p:cNvSpPr txBox="1">
              <a:spLocks noChangeArrowheads="1"/>
            </p:cNvSpPr>
            <p:nvPr/>
          </p:nvSpPr>
          <p:spPr bwMode="auto">
            <a:xfrm>
              <a:off x="3991" y="3204"/>
              <a:ext cx="2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800" b="0">
                  <a:latin typeface="Comic Sans MS" charset="0"/>
                </a:rPr>
                <a:t>s</a:t>
              </a:r>
            </a:p>
          </p:txBody>
        </p:sp>
        <p:sp>
          <p:nvSpPr>
            <p:cNvPr id="40980" name="Text Box 60"/>
            <p:cNvSpPr txBox="1">
              <a:spLocks noChangeArrowheads="1"/>
            </p:cNvSpPr>
            <p:nvPr/>
          </p:nvSpPr>
          <p:spPr bwMode="auto">
            <a:xfrm>
              <a:off x="4618" y="3204"/>
              <a:ext cx="61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800" b="0">
                  <a:latin typeface="Comic Sans MS" charset="0"/>
                </a:rPr>
                <a:t>(u,w)</a:t>
              </a:r>
            </a:p>
          </p:txBody>
        </p:sp>
      </p:grpSp>
      <p:grpSp>
        <p:nvGrpSpPr>
          <p:cNvPr id="40976" name="Group 64"/>
          <p:cNvGrpSpPr>
            <a:grpSpLocks/>
          </p:cNvGrpSpPr>
          <p:nvPr/>
        </p:nvGrpSpPr>
        <p:grpSpPr bwMode="auto">
          <a:xfrm>
            <a:off x="6337300" y="5626100"/>
            <a:ext cx="1963738" cy="530225"/>
            <a:chOff x="3992" y="3544"/>
            <a:chExt cx="1237" cy="334"/>
          </a:xfrm>
        </p:grpSpPr>
        <p:sp>
          <p:nvSpPr>
            <p:cNvPr id="40977" name="Text Box 61"/>
            <p:cNvSpPr txBox="1">
              <a:spLocks noChangeArrowheads="1"/>
            </p:cNvSpPr>
            <p:nvPr/>
          </p:nvSpPr>
          <p:spPr bwMode="auto">
            <a:xfrm>
              <a:off x="3992" y="3551"/>
              <a:ext cx="2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800" b="0">
                  <a:latin typeface="Comic Sans MS" charset="0"/>
                </a:rPr>
                <a:t>t</a:t>
              </a:r>
            </a:p>
          </p:txBody>
        </p:sp>
        <p:sp>
          <p:nvSpPr>
            <p:cNvPr id="40978" name="Text Box 62"/>
            <p:cNvSpPr txBox="1">
              <a:spLocks noChangeArrowheads="1"/>
            </p:cNvSpPr>
            <p:nvPr/>
          </p:nvSpPr>
          <p:spPr bwMode="auto">
            <a:xfrm>
              <a:off x="4618" y="3544"/>
              <a:ext cx="61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 sz="2800" b="0">
                  <a:latin typeface="Comic Sans MS" charset="0"/>
                </a:rPr>
                <a:t>(u,w)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023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00050" y="-30163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en-US" sz="4000"/>
              <a:t>Data, Control, and Management Planes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67C54A-8F50-684C-9FA7-50842CA692C2}" type="slidenum">
              <a:rPr lang="en-US" altLang="en-US" sz="1400" b="0">
                <a:latin typeface="Times New Roman" charset="0"/>
              </a:rPr>
              <a:pPr eaLnBrk="1" hangingPunct="1"/>
              <a:t>2</a:t>
            </a:fld>
            <a:endParaRPr lang="en-US" altLang="en-US" sz="1400" b="0">
              <a:latin typeface="Times New Roman" charset="0"/>
            </a:endParaRPr>
          </a:p>
        </p:txBody>
      </p:sp>
      <p:graphicFrame>
        <p:nvGraphicFramePr>
          <p:cNvPr id="5" name="Group 41"/>
          <p:cNvGraphicFramePr>
            <a:graphicFrameLocks noGrp="1"/>
          </p:cNvGraphicFramePr>
          <p:nvPr/>
        </p:nvGraphicFramePr>
        <p:xfrm>
          <a:off x="457200" y="1219200"/>
          <a:ext cx="8382000" cy="5008563"/>
        </p:xfrm>
        <a:graphic>
          <a:graphicData uri="http://schemas.openxmlformats.org/drawingml/2006/table">
            <a:tbl>
              <a:tblPr/>
              <a:tblGrid>
                <a:gridCol w="1581150"/>
                <a:gridCol w="2135188"/>
                <a:gridCol w="2293937"/>
                <a:gridCol w="2371725"/>
              </a:tblGrid>
              <a:tr h="1257300">
                <a:tc>
                  <a:txBody>
                    <a:bodyPr/>
                    <a:lstStyle>
                      <a:lvl1pPr algn="l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90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algn="l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90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algn="l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90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algn="l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90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algn="l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Management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9975">
                <a:tc>
                  <a:txBody>
                    <a:bodyPr/>
                    <a:lstStyle>
                      <a:lvl1pPr algn="l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90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algn="l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Time-scale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90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algn="l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Packet (ns)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90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algn="l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Event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(10 ms to sec)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90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algn="l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Human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(min to hours)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25">
                <a:tc>
                  <a:txBody>
                    <a:bodyPr/>
                    <a:lstStyle>
                      <a:lvl1pPr algn="l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90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algn="l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Tasks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90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algn="l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Forwarding, buffering, filtering, scheduling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90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algn="l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Routing, signaling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90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algn="l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Analysis, configuration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6163">
                <a:tc>
                  <a:txBody>
                    <a:bodyPr/>
                    <a:lstStyle>
                      <a:lvl1pPr algn="l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90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algn="l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Location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90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algn="l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Line-card hardware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90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algn="l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Router software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50000"/>
                        </a:spcBef>
                        <a:defRPr sz="2400">
                          <a:solidFill>
                            <a:srgbClr val="000090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algn="l" eaLnBrk="0" hangingPunct="0">
                        <a:spcBef>
                          <a:spcPct val="10000"/>
                        </a:spcBef>
                        <a:buFont typeface="Helvetica" charset="0"/>
                        <a:defRPr sz="2000">
                          <a:solidFill>
                            <a:schemeClr val="accent2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10000"/>
                        </a:spcBef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Humans or scripts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0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752960-998F-944C-B51B-F17F50937913}" type="slidenum">
              <a:rPr lang="en-US" altLang="en-US" sz="1400" b="0">
                <a:latin typeface="Times New Roman" charset="0"/>
              </a:rPr>
              <a:pPr eaLnBrk="1" hangingPunct="1"/>
              <a:t>20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534400" cy="1325563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Distance Vector: </a:t>
            </a:r>
            <a:r>
              <a:rPr lang="en-US" altLang="en-US" sz="4000"/>
              <a:t>Bellman-Ford </a:t>
            </a:r>
            <a:r>
              <a:rPr lang="en-US" altLang="en-US" sz="4000" smtClean="0"/>
              <a:t>Algo</a:t>
            </a:r>
            <a:r>
              <a:rPr lang="en-US" altLang="zh-CN" sz="4000" smtClean="0"/>
              <a:t>rithm</a:t>
            </a:r>
            <a:endParaRPr lang="en-US" altLang="en-US" sz="4000" dirty="0"/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8650" y="1668462"/>
            <a:ext cx="7886700" cy="4351338"/>
          </a:xfrm>
        </p:spPr>
        <p:txBody>
          <a:bodyPr/>
          <a:lstStyle/>
          <a:p>
            <a:r>
              <a:rPr lang="en-US" altLang="en-US" sz="3200" dirty="0"/>
              <a:t>Define distances at each node x</a:t>
            </a:r>
          </a:p>
          <a:p>
            <a:pPr lvl="1"/>
            <a:r>
              <a:rPr lang="en-US" altLang="en-US" sz="2800" dirty="0"/>
              <a:t> d</a:t>
            </a:r>
            <a:r>
              <a:rPr lang="en-US" altLang="en-US" sz="2800" baseline="-25000" dirty="0"/>
              <a:t>x</a:t>
            </a:r>
            <a:r>
              <a:rPr lang="en-US" altLang="en-US" sz="2800" dirty="0"/>
              <a:t>(y) = cost of least-cost path from x to y</a:t>
            </a:r>
          </a:p>
          <a:p>
            <a:r>
              <a:rPr lang="en-US" altLang="en-US" sz="3200" dirty="0"/>
              <a:t>Update distances based on neighbors</a:t>
            </a:r>
          </a:p>
          <a:p>
            <a:pPr lvl="1"/>
            <a:r>
              <a:rPr lang="en-US" altLang="en-US" sz="2800" dirty="0"/>
              <a:t> d</a:t>
            </a:r>
            <a:r>
              <a:rPr lang="en-US" altLang="en-US" sz="2800" baseline="-25000" dirty="0"/>
              <a:t>x</a:t>
            </a:r>
            <a:r>
              <a:rPr lang="en-US" altLang="en-US" sz="2800" dirty="0"/>
              <a:t>(y) = min {c(</a:t>
            </a:r>
            <a:r>
              <a:rPr lang="en-US" altLang="en-US" sz="2800" dirty="0" err="1"/>
              <a:t>x,v</a:t>
            </a:r>
            <a:r>
              <a:rPr lang="en-US" altLang="en-US" sz="2800" dirty="0"/>
              <a:t>) + d</a:t>
            </a:r>
            <a:r>
              <a:rPr lang="en-US" altLang="en-US" sz="2800" baseline="-25000" dirty="0"/>
              <a:t>v</a:t>
            </a:r>
            <a:r>
              <a:rPr lang="en-US" altLang="en-US" sz="2800" dirty="0"/>
              <a:t>(y)} over all neighbors v</a:t>
            </a:r>
          </a:p>
        </p:txBody>
      </p:sp>
      <p:sp>
        <p:nvSpPr>
          <p:cNvPr id="43013" name="Oval 77"/>
          <p:cNvSpPr>
            <a:spLocks noChangeArrowheads="1"/>
          </p:cNvSpPr>
          <p:nvPr/>
        </p:nvSpPr>
        <p:spPr bwMode="auto">
          <a:xfrm>
            <a:off x="1138238" y="4572000"/>
            <a:ext cx="287337" cy="25241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4" name="Oval 78"/>
          <p:cNvSpPr>
            <a:spLocks noChangeArrowheads="1"/>
          </p:cNvSpPr>
          <p:nvPr/>
        </p:nvSpPr>
        <p:spPr bwMode="auto">
          <a:xfrm>
            <a:off x="2000250" y="5243513"/>
            <a:ext cx="287338" cy="252412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5" name="Oval 79"/>
          <p:cNvSpPr>
            <a:spLocks noChangeArrowheads="1"/>
          </p:cNvSpPr>
          <p:nvPr/>
        </p:nvSpPr>
        <p:spPr bwMode="auto">
          <a:xfrm>
            <a:off x="2095500" y="3984625"/>
            <a:ext cx="287338" cy="25082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6" name="Oval 80"/>
          <p:cNvSpPr>
            <a:spLocks noChangeArrowheads="1"/>
          </p:cNvSpPr>
          <p:nvPr/>
        </p:nvSpPr>
        <p:spPr bwMode="auto">
          <a:xfrm>
            <a:off x="2862263" y="4656138"/>
            <a:ext cx="287337" cy="252412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7" name="Oval 81"/>
          <p:cNvSpPr>
            <a:spLocks noChangeArrowheads="1"/>
          </p:cNvSpPr>
          <p:nvPr/>
        </p:nvSpPr>
        <p:spPr bwMode="auto">
          <a:xfrm>
            <a:off x="3724275" y="5243513"/>
            <a:ext cx="287338" cy="252412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8" name="Oval 82"/>
          <p:cNvSpPr>
            <a:spLocks noChangeArrowheads="1"/>
          </p:cNvSpPr>
          <p:nvPr/>
        </p:nvSpPr>
        <p:spPr bwMode="auto">
          <a:xfrm>
            <a:off x="3724275" y="3984625"/>
            <a:ext cx="287338" cy="25082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9" name="Oval 83"/>
          <p:cNvSpPr>
            <a:spLocks noChangeArrowheads="1"/>
          </p:cNvSpPr>
          <p:nvPr/>
        </p:nvSpPr>
        <p:spPr bwMode="auto">
          <a:xfrm>
            <a:off x="2957513" y="5748338"/>
            <a:ext cx="287337" cy="252412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0" name="Oval 84"/>
          <p:cNvSpPr>
            <a:spLocks noChangeArrowheads="1"/>
          </p:cNvSpPr>
          <p:nvPr/>
        </p:nvSpPr>
        <p:spPr bwMode="auto">
          <a:xfrm>
            <a:off x="4681538" y="4572000"/>
            <a:ext cx="287337" cy="25241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1" name="Line 85"/>
          <p:cNvSpPr>
            <a:spLocks noChangeShapeType="1"/>
          </p:cNvSpPr>
          <p:nvPr/>
        </p:nvSpPr>
        <p:spPr bwMode="auto">
          <a:xfrm flipV="1">
            <a:off x="1425575" y="4151313"/>
            <a:ext cx="669925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Line 86"/>
          <p:cNvSpPr>
            <a:spLocks noChangeShapeType="1"/>
          </p:cNvSpPr>
          <p:nvPr/>
        </p:nvSpPr>
        <p:spPr bwMode="auto">
          <a:xfrm>
            <a:off x="1370013" y="4811713"/>
            <a:ext cx="623887" cy="531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Line 87"/>
          <p:cNvSpPr>
            <a:spLocks noChangeShapeType="1"/>
          </p:cNvSpPr>
          <p:nvPr/>
        </p:nvSpPr>
        <p:spPr bwMode="auto">
          <a:xfrm>
            <a:off x="2335213" y="4165600"/>
            <a:ext cx="574675" cy="531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Line 88"/>
          <p:cNvSpPr>
            <a:spLocks noChangeShapeType="1"/>
          </p:cNvSpPr>
          <p:nvPr/>
        </p:nvSpPr>
        <p:spPr bwMode="auto">
          <a:xfrm>
            <a:off x="2239963" y="5411788"/>
            <a:ext cx="717550" cy="420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Line 89"/>
          <p:cNvSpPr>
            <a:spLocks noChangeShapeType="1"/>
          </p:cNvSpPr>
          <p:nvPr/>
        </p:nvSpPr>
        <p:spPr bwMode="auto">
          <a:xfrm flipV="1">
            <a:off x="2271713" y="4865688"/>
            <a:ext cx="638175" cy="420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Line 90"/>
          <p:cNvSpPr>
            <a:spLocks noChangeShapeType="1"/>
          </p:cNvSpPr>
          <p:nvPr/>
        </p:nvSpPr>
        <p:spPr bwMode="auto">
          <a:xfrm>
            <a:off x="3101975" y="4879975"/>
            <a:ext cx="654050" cy="392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Line 91"/>
          <p:cNvSpPr>
            <a:spLocks noChangeShapeType="1"/>
          </p:cNvSpPr>
          <p:nvPr/>
        </p:nvSpPr>
        <p:spPr bwMode="auto">
          <a:xfrm flipV="1">
            <a:off x="3197225" y="5454650"/>
            <a:ext cx="590550" cy="334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8" name="Line 92"/>
          <p:cNvSpPr>
            <a:spLocks noChangeShapeType="1"/>
          </p:cNvSpPr>
          <p:nvPr/>
        </p:nvSpPr>
        <p:spPr bwMode="auto">
          <a:xfrm flipV="1">
            <a:off x="3149600" y="4697413"/>
            <a:ext cx="1531938" cy="9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9" name="Line 93"/>
          <p:cNvSpPr>
            <a:spLocks noChangeShapeType="1"/>
          </p:cNvSpPr>
          <p:nvPr/>
        </p:nvSpPr>
        <p:spPr bwMode="auto">
          <a:xfrm>
            <a:off x="2351088" y="4095750"/>
            <a:ext cx="1373187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Line 94"/>
          <p:cNvSpPr>
            <a:spLocks noChangeShapeType="1"/>
          </p:cNvSpPr>
          <p:nvPr/>
        </p:nvSpPr>
        <p:spPr bwMode="auto">
          <a:xfrm>
            <a:off x="3995738" y="4194175"/>
            <a:ext cx="766762" cy="41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1" name="Text Box 95"/>
          <p:cNvSpPr txBox="1">
            <a:spLocks noChangeArrowheads="1"/>
          </p:cNvSpPr>
          <p:nvPr/>
        </p:nvSpPr>
        <p:spPr bwMode="auto">
          <a:xfrm>
            <a:off x="1468438" y="39306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3</a:t>
            </a:r>
          </a:p>
        </p:txBody>
      </p:sp>
      <p:sp>
        <p:nvSpPr>
          <p:cNvPr id="43032" name="Text Box 96"/>
          <p:cNvSpPr txBox="1">
            <a:spLocks noChangeArrowheads="1"/>
          </p:cNvSpPr>
          <p:nvPr/>
        </p:nvSpPr>
        <p:spPr bwMode="auto">
          <a:xfrm>
            <a:off x="2825750" y="3581400"/>
            <a:ext cx="334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2</a:t>
            </a:r>
          </a:p>
        </p:txBody>
      </p:sp>
      <p:sp>
        <p:nvSpPr>
          <p:cNvPr id="43033" name="Text Box 97"/>
          <p:cNvSpPr txBox="1">
            <a:spLocks noChangeArrowheads="1"/>
          </p:cNvSpPr>
          <p:nvPr/>
        </p:nvSpPr>
        <p:spPr bwMode="auto">
          <a:xfrm>
            <a:off x="1581150" y="46037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2</a:t>
            </a:r>
          </a:p>
        </p:txBody>
      </p:sp>
      <p:sp>
        <p:nvSpPr>
          <p:cNvPr id="43034" name="Text Box 98"/>
          <p:cNvSpPr txBox="1">
            <a:spLocks noChangeArrowheads="1"/>
          </p:cNvSpPr>
          <p:nvPr/>
        </p:nvSpPr>
        <p:spPr bwMode="auto">
          <a:xfrm>
            <a:off x="2586038" y="4029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1</a:t>
            </a:r>
          </a:p>
        </p:txBody>
      </p:sp>
      <p:sp>
        <p:nvSpPr>
          <p:cNvPr id="43035" name="Text Box 99"/>
          <p:cNvSpPr txBox="1">
            <a:spLocks noChangeArrowheads="1"/>
          </p:cNvSpPr>
          <p:nvPr/>
        </p:nvSpPr>
        <p:spPr bwMode="auto">
          <a:xfrm>
            <a:off x="2282825" y="4673600"/>
            <a:ext cx="334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1</a:t>
            </a:r>
          </a:p>
        </p:txBody>
      </p:sp>
      <p:sp>
        <p:nvSpPr>
          <p:cNvPr id="43036" name="Text Box 100"/>
          <p:cNvSpPr txBox="1">
            <a:spLocks noChangeArrowheads="1"/>
          </p:cNvSpPr>
          <p:nvPr/>
        </p:nvSpPr>
        <p:spPr bwMode="auto">
          <a:xfrm>
            <a:off x="3560763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4</a:t>
            </a:r>
          </a:p>
        </p:txBody>
      </p:sp>
      <p:sp>
        <p:nvSpPr>
          <p:cNvPr id="43037" name="Text Box 101"/>
          <p:cNvSpPr txBox="1">
            <a:spLocks noChangeArrowheads="1"/>
          </p:cNvSpPr>
          <p:nvPr/>
        </p:nvSpPr>
        <p:spPr bwMode="auto">
          <a:xfrm>
            <a:off x="4262438" y="386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1</a:t>
            </a:r>
          </a:p>
        </p:txBody>
      </p:sp>
      <p:sp>
        <p:nvSpPr>
          <p:cNvPr id="43038" name="Text Box 102"/>
          <p:cNvSpPr txBox="1">
            <a:spLocks noChangeArrowheads="1"/>
          </p:cNvSpPr>
          <p:nvPr/>
        </p:nvSpPr>
        <p:spPr bwMode="auto">
          <a:xfrm>
            <a:off x="2235200" y="5486400"/>
            <a:ext cx="338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4</a:t>
            </a:r>
          </a:p>
        </p:txBody>
      </p:sp>
      <p:sp>
        <p:nvSpPr>
          <p:cNvPr id="43039" name="Text Box 103"/>
          <p:cNvSpPr txBox="1">
            <a:spLocks noChangeArrowheads="1"/>
          </p:cNvSpPr>
          <p:nvPr/>
        </p:nvSpPr>
        <p:spPr bwMode="auto">
          <a:xfrm>
            <a:off x="3084513" y="49466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5</a:t>
            </a:r>
          </a:p>
        </p:txBody>
      </p:sp>
      <p:sp>
        <p:nvSpPr>
          <p:cNvPr id="43040" name="Text Box 104"/>
          <p:cNvSpPr txBox="1">
            <a:spLocks noChangeArrowheads="1"/>
          </p:cNvSpPr>
          <p:nvPr/>
        </p:nvSpPr>
        <p:spPr bwMode="auto">
          <a:xfrm>
            <a:off x="3481388" y="5513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3</a:t>
            </a:r>
          </a:p>
        </p:txBody>
      </p:sp>
      <p:sp>
        <p:nvSpPr>
          <p:cNvPr id="43041" name="Text Box 105"/>
          <p:cNvSpPr txBox="1">
            <a:spLocks noChangeArrowheads="1"/>
          </p:cNvSpPr>
          <p:nvPr/>
        </p:nvSpPr>
        <p:spPr bwMode="auto">
          <a:xfrm>
            <a:off x="742950" y="4465638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43042" name="Text Box 106"/>
          <p:cNvSpPr txBox="1">
            <a:spLocks noChangeArrowheads="1"/>
          </p:cNvSpPr>
          <p:nvPr/>
        </p:nvSpPr>
        <p:spPr bwMode="auto">
          <a:xfrm>
            <a:off x="2016125" y="3595688"/>
            <a:ext cx="32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43043" name="Text Box 107"/>
          <p:cNvSpPr txBox="1">
            <a:spLocks noChangeArrowheads="1"/>
          </p:cNvSpPr>
          <p:nvPr/>
        </p:nvSpPr>
        <p:spPr bwMode="auto">
          <a:xfrm>
            <a:off x="1939925" y="5464175"/>
            <a:ext cx="388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w</a:t>
            </a:r>
          </a:p>
        </p:txBody>
      </p:sp>
      <p:sp>
        <p:nvSpPr>
          <p:cNvPr id="43044" name="Text Box 108"/>
          <p:cNvSpPr txBox="1">
            <a:spLocks noChangeArrowheads="1"/>
          </p:cNvSpPr>
          <p:nvPr/>
        </p:nvSpPr>
        <p:spPr bwMode="auto">
          <a:xfrm>
            <a:off x="2914650" y="42989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43045" name="Text Box 109"/>
          <p:cNvSpPr txBox="1">
            <a:spLocks noChangeArrowheads="1"/>
          </p:cNvSpPr>
          <p:nvPr/>
        </p:nvSpPr>
        <p:spPr bwMode="auto">
          <a:xfrm>
            <a:off x="3722688" y="3606800"/>
            <a:ext cx="32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43046" name="Text Box 110"/>
          <p:cNvSpPr txBox="1">
            <a:spLocks noChangeArrowheads="1"/>
          </p:cNvSpPr>
          <p:nvPr/>
        </p:nvSpPr>
        <p:spPr bwMode="auto">
          <a:xfrm>
            <a:off x="4997450" y="44529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z</a:t>
            </a:r>
          </a:p>
        </p:txBody>
      </p:sp>
      <p:sp>
        <p:nvSpPr>
          <p:cNvPr id="43047" name="Text Box 111"/>
          <p:cNvSpPr txBox="1">
            <a:spLocks noChangeArrowheads="1"/>
          </p:cNvSpPr>
          <p:nvPr/>
        </p:nvSpPr>
        <p:spPr bwMode="auto">
          <a:xfrm>
            <a:off x="3163888" y="581025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43048" name="Text Box 112"/>
          <p:cNvSpPr txBox="1">
            <a:spLocks noChangeArrowheads="1"/>
          </p:cNvSpPr>
          <p:nvPr/>
        </p:nvSpPr>
        <p:spPr bwMode="auto">
          <a:xfrm>
            <a:off x="4057650" y="5143500"/>
            <a:ext cx="268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43049" name="Text Box 113"/>
          <p:cNvSpPr txBox="1">
            <a:spLocks noChangeArrowheads="1"/>
          </p:cNvSpPr>
          <p:nvPr/>
        </p:nvSpPr>
        <p:spPr bwMode="auto">
          <a:xfrm>
            <a:off x="4583113" y="5145088"/>
            <a:ext cx="44084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800" b="0">
                <a:latin typeface="Arial" charset="0"/>
              </a:rPr>
              <a:t>d</a:t>
            </a:r>
            <a:r>
              <a:rPr lang="en-US" altLang="en-US" sz="2800" b="0" baseline="-25000">
                <a:latin typeface="Arial" charset="0"/>
              </a:rPr>
              <a:t>u</a:t>
            </a:r>
            <a:r>
              <a:rPr lang="en-US" altLang="en-US" sz="2800" b="0">
                <a:latin typeface="Arial" charset="0"/>
              </a:rPr>
              <a:t>(z) = min{c(u,v) + d</a:t>
            </a:r>
            <a:r>
              <a:rPr lang="en-US" altLang="en-US" sz="2800" b="0" baseline="-25000">
                <a:latin typeface="Arial" charset="0"/>
              </a:rPr>
              <a:t>v</a:t>
            </a:r>
            <a:r>
              <a:rPr lang="en-US" altLang="en-US" sz="2800" b="0">
                <a:latin typeface="Arial" charset="0"/>
              </a:rPr>
              <a:t>(z), </a:t>
            </a:r>
          </a:p>
          <a:p>
            <a:pPr algn="l"/>
            <a:r>
              <a:rPr lang="en-US" altLang="en-US" sz="2800" b="0">
                <a:latin typeface="Arial" charset="0"/>
              </a:rPr>
              <a:t>                  c(u,w) + d</a:t>
            </a:r>
            <a:r>
              <a:rPr lang="en-US" altLang="en-US" sz="2800" b="0" baseline="-25000">
                <a:latin typeface="Arial" charset="0"/>
              </a:rPr>
              <a:t>w</a:t>
            </a:r>
            <a:r>
              <a:rPr lang="en-US" altLang="en-US" sz="2800" b="0">
                <a:latin typeface="Arial" charset="0"/>
              </a:rPr>
              <a:t>(z)}</a:t>
            </a:r>
            <a:endParaRPr lang="en-US" altLang="en-US" sz="2400">
              <a:latin typeface="Arial" charset="0"/>
            </a:endParaRPr>
          </a:p>
        </p:txBody>
      </p:sp>
      <p:sp>
        <p:nvSpPr>
          <p:cNvPr id="43050" name="TextBox 41"/>
          <p:cNvSpPr txBox="1">
            <a:spLocks noChangeArrowheads="1"/>
          </p:cNvSpPr>
          <p:nvPr/>
        </p:nvSpPr>
        <p:spPr bwMode="auto">
          <a:xfrm>
            <a:off x="457200" y="6076950"/>
            <a:ext cx="3001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Used in RIP and EIGRP</a:t>
            </a:r>
          </a:p>
        </p:txBody>
      </p:sp>
    </p:spTree>
    <p:extLst>
      <p:ext uri="{BB962C8B-B14F-4D97-AF65-F5344CB8AC3E}">
        <p14:creationId xmlns:p14="http://schemas.microsoft.com/office/powerpoint/2010/main" val="129518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02A825B-76A1-4247-A32E-A48213D0AB4D}" type="slidenum">
              <a:rPr lang="en-US" altLang="en-US" sz="1400" b="0">
                <a:latin typeface="Times New Roman" charset="0"/>
              </a:rPr>
              <a:pPr eaLnBrk="1" hangingPunct="1"/>
              <a:t>21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77238" cy="685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Distance Vector: Count to Infinity</a:t>
            </a:r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1109663" y="1281113"/>
            <a:ext cx="4148137" cy="184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23838" indent="-223838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800" b="0" dirty="0">
                <a:solidFill>
                  <a:srgbClr val="0000C4"/>
                </a:solidFill>
                <a:latin typeface="Arial" charset="0"/>
              </a:rPr>
              <a:t>Link cost changes:</a:t>
            </a:r>
            <a:endParaRPr lang="en-US" altLang="en-US" sz="2400" b="0" dirty="0">
              <a:solidFill>
                <a:srgbClr val="0000C4"/>
              </a:solidFill>
              <a:latin typeface="Arial" charset="0"/>
            </a:endParaRP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en-US" sz="2400" b="0" dirty="0">
                <a:latin typeface="Arial" charset="0"/>
              </a:rPr>
              <a:t>Good news travels fast 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en-US" sz="2400" b="0" dirty="0">
                <a:latin typeface="Arial" charset="0"/>
              </a:rPr>
              <a:t>Bad news travels slow: “count to infinity” problem!</a:t>
            </a:r>
          </a:p>
        </p:txBody>
      </p:sp>
      <p:grpSp>
        <p:nvGrpSpPr>
          <p:cNvPr id="45061" name="Group 4"/>
          <p:cNvGrpSpPr>
            <a:grpSpLocks/>
          </p:cNvGrpSpPr>
          <p:nvPr/>
        </p:nvGrpSpPr>
        <p:grpSpPr bwMode="auto">
          <a:xfrm>
            <a:off x="5997575" y="1470025"/>
            <a:ext cx="2184400" cy="1314450"/>
            <a:chOff x="169" y="1316"/>
            <a:chExt cx="1376" cy="828"/>
          </a:xfrm>
        </p:grpSpPr>
        <p:sp>
          <p:nvSpPr>
            <p:cNvPr id="45064" name="Freeform 5"/>
            <p:cNvSpPr>
              <a:spLocks/>
            </p:cNvSpPr>
            <p:nvPr/>
          </p:nvSpPr>
          <p:spPr bwMode="auto">
            <a:xfrm>
              <a:off x="169" y="138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65" name="Freeform 6"/>
            <p:cNvSpPr>
              <a:spLocks/>
            </p:cNvSpPr>
            <p:nvPr/>
          </p:nvSpPr>
          <p:spPr bwMode="auto">
            <a:xfrm>
              <a:off x="528" y="164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66" name="Oval 7"/>
            <p:cNvSpPr>
              <a:spLocks noChangeArrowheads="1"/>
            </p:cNvSpPr>
            <p:nvPr/>
          </p:nvSpPr>
          <p:spPr bwMode="auto">
            <a:xfrm>
              <a:off x="268" y="188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67" name="Line 8"/>
            <p:cNvSpPr>
              <a:spLocks noChangeShapeType="1"/>
            </p:cNvSpPr>
            <p:nvPr/>
          </p:nvSpPr>
          <p:spPr bwMode="auto">
            <a:xfrm>
              <a:off x="268" y="187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8" name="Line 9"/>
            <p:cNvSpPr>
              <a:spLocks noChangeShapeType="1"/>
            </p:cNvSpPr>
            <p:nvPr/>
          </p:nvSpPr>
          <p:spPr bwMode="auto">
            <a:xfrm>
              <a:off x="581" y="187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9" name="Rectangle 10"/>
            <p:cNvSpPr>
              <a:spLocks noChangeArrowheads="1"/>
            </p:cNvSpPr>
            <p:nvPr/>
          </p:nvSpPr>
          <p:spPr bwMode="auto">
            <a:xfrm>
              <a:off x="268" y="187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endParaRPr lang="en-US" altLang="en-US" sz="2400" b="0">
                <a:latin typeface="Times New Roman" charset="0"/>
              </a:endParaRPr>
            </a:p>
          </p:txBody>
        </p:sp>
        <p:sp>
          <p:nvSpPr>
            <p:cNvPr id="45070" name="Oval 11"/>
            <p:cNvSpPr>
              <a:spLocks noChangeArrowheads="1"/>
            </p:cNvSpPr>
            <p:nvPr/>
          </p:nvSpPr>
          <p:spPr bwMode="auto">
            <a:xfrm>
              <a:off x="265" y="181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71" name="Freeform 12"/>
            <p:cNvSpPr>
              <a:spLocks/>
            </p:cNvSpPr>
            <p:nvPr/>
          </p:nvSpPr>
          <p:spPr bwMode="auto">
            <a:xfrm>
              <a:off x="933" y="164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72" name="Freeform 13"/>
            <p:cNvSpPr>
              <a:spLocks/>
            </p:cNvSpPr>
            <p:nvPr/>
          </p:nvSpPr>
          <p:spPr bwMode="auto">
            <a:xfrm>
              <a:off x="585" y="190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5073" name="Group 14"/>
            <p:cNvGrpSpPr>
              <a:grpSpLocks/>
            </p:cNvGrpSpPr>
            <p:nvPr/>
          </p:nvGrpSpPr>
          <p:grpSpPr bwMode="auto">
            <a:xfrm>
              <a:off x="303" y="1766"/>
              <a:ext cx="232" cy="250"/>
              <a:chOff x="2940" y="2429"/>
              <a:chExt cx="235" cy="250"/>
            </a:xfrm>
          </p:grpSpPr>
          <p:sp>
            <p:nvSpPr>
              <p:cNvPr id="45097" name="Rectangle 1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5098" name="Text Box 16"/>
              <p:cNvSpPr txBox="1">
                <a:spLocks noChangeArrowheads="1"/>
              </p:cNvSpPr>
              <p:nvPr/>
            </p:nvSpPr>
            <p:spPr bwMode="auto">
              <a:xfrm>
                <a:off x="2940" y="2429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altLang="en-US" b="0">
                    <a:solidFill>
                      <a:srgbClr val="FFFF00"/>
                    </a:solidFill>
                    <a:latin typeface="Comic Sans MS" charset="0"/>
                  </a:rPr>
                  <a:t>X</a:t>
                </a:r>
                <a:endParaRPr lang="en-US" altLang="en-US" sz="2400" b="0">
                  <a:solidFill>
                    <a:srgbClr val="FFFF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45074" name="Group 17"/>
            <p:cNvGrpSpPr>
              <a:grpSpLocks/>
            </p:cNvGrpSpPr>
            <p:nvPr/>
          </p:nvGrpSpPr>
          <p:grpSpPr bwMode="auto">
            <a:xfrm>
              <a:off x="1110" y="1778"/>
              <a:ext cx="316" cy="250"/>
              <a:chOff x="1740" y="2306"/>
              <a:chExt cx="316" cy="250"/>
            </a:xfrm>
          </p:grpSpPr>
          <p:sp>
            <p:nvSpPr>
              <p:cNvPr id="45089" name="Oval 18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5090" name="Line 19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1" name="Line 20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2" name="Rectangle 21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endParaRPr lang="en-US" altLang="en-US" sz="2400" b="0">
                  <a:latin typeface="Times New Roman" charset="0"/>
                </a:endParaRPr>
              </a:p>
            </p:txBody>
          </p:sp>
          <p:sp>
            <p:nvSpPr>
              <p:cNvPr id="45093" name="Oval 22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45094" name="Group 23"/>
              <p:cNvGrpSpPr>
                <a:grpSpLocks/>
              </p:cNvGrpSpPr>
              <p:nvPr/>
            </p:nvGrpSpPr>
            <p:grpSpPr bwMode="auto">
              <a:xfrm>
                <a:off x="1788" y="2306"/>
                <a:ext cx="227" cy="250"/>
                <a:chOff x="2943" y="2429"/>
                <a:chExt cx="230" cy="250"/>
              </a:xfrm>
            </p:grpSpPr>
            <p:sp>
              <p:nvSpPr>
                <p:cNvPr id="45095" name="Rectangle 24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509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943" y="2429"/>
                  <a:ext cx="23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b="0">
                      <a:solidFill>
                        <a:srgbClr val="FFFF00"/>
                      </a:solidFill>
                      <a:latin typeface="Comic Sans MS" charset="0"/>
                    </a:rPr>
                    <a:t>Z</a:t>
                  </a:r>
                  <a:endParaRPr lang="en-US" altLang="en-US" sz="2400" b="0">
                    <a:solidFill>
                      <a:srgbClr val="FFFF00"/>
                    </a:solidFill>
                    <a:latin typeface="Times New Roman" charset="0"/>
                  </a:endParaRPr>
                </a:p>
              </p:txBody>
            </p:sp>
          </p:grpSp>
        </p:grpSp>
        <p:sp>
          <p:nvSpPr>
            <p:cNvPr id="45075" name="Text Box 26"/>
            <p:cNvSpPr txBox="1">
              <a:spLocks noChangeArrowheads="1"/>
            </p:cNvSpPr>
            <p:nvPr/>
          </p:nvSpPr>
          <p:spPr bwMode="auto">
            <a:xfrm>
              <a:off x="1013" y="156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altLang="en-US" sz="1800" b="0">
                  <a:latin typeface="Comic Sans MS" charset="0"/>
                </a:rPr>
                <a:t>1</a:t>
              </a:r>
              <a:endParaRPr lang="en-US" altLang="en-US" sz="2400" b="0">
                <a:latin typeface="Times New Roman" charset="0"/>
              </a:endParaRPr>
            </a:p>
          </p:txBody>
        </p:sp>
        <p:sp>
          <p:nvSpPr>
            <p:cNvPr id="45076" name="Text Box 27"/>
            <p:cNvSpPr txBox="1">
              <a:spLocks noChangeArrowheads="1"/>
            </p:cNvSpPr>
            <p:nvPr/>
          </p:nvSpPr>
          <p:spPr bwMode="auto">
            <a:xfrm>
              <a:off x="474" y="156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altLang="en-US" sz="1800" b="0">
                  <a:latin typeface="Comic Sans MS" charset="0"/>
                </a:rPr>
                <a:t>4</a:t>
              </a:r>
              <a:endParaRPr lang="en-US" altLang="en-US" sz="2400" b="0">
                <a:latin typeface="Times New Roman" charset="0"/>
              </a:endParaRPr>
            </a:p>
          </p:txBody>
        </p:sp>
        <p:sp>
          <p:nvSpPr>
            <p:cNvPr id="45077" name="Text Box 28"/>
            <p:cNvSpPr txBox="1">
              <a:spLocks noChangeArrowheads="1"/>
            </p:cNvSpPr>
            <p:nvPr/>
          </p:nvSpPr>
          <p:spPr bwMode="auto">
            <a:xfrm>
              <a:off x="715" y="189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altLang="en-US" sz="1800" b="0">
                  <a:latin typeface="Comic Sans MS" charset="0"/>
                </a:rPr>
                <a:t>50</a:t>
              </a:r>
              <a:endParaRPr lang="en-US" altLang="en-US" sz="2400" b="0">
                <a:latin typeface="Times New Roman" charset="0"/>
              </a:endParaRPr>
            </a:p>
          </p:txBody>
        </p:sp>
        <p:grpSp>
          <p:nvGrpSpPr>
            <p:cNvPr id="45078" name="Group 29"/>
            <p:cNvGrpSpPr>
              <a:grpSpLocks/>
            </p:cNvGrpSpPr>
            <p:nvPr/>
          </p:nvGrpSpPr>
          <p:grpSpPr bwMode="auto">
            <a:xfrm>
              <a:off x="690" y="1454"/>
              <a:ext cx="316" cy="250"/>
              <a:chOff x="1740" y="2306"/>
              <a:chExt cx="316" cy="250"/>
            </a:xfrm>
          </p:grpSpPr>
          <p:sp>
            <p:nvSpPr>
              <p:cNvPr id="45081" name="Oval 30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5082" name="Line 31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3" name="Line 32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4" name="Rectangle 33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endParaRPr lang="en-US" altLang="en-US" sz="2400" b="0">
                  <a:latin typeface="Times New Roman" charset="0"/>
                </a:endParaRPr>
              </a:p>
            </p:txBody>
          </p:sp>
          <p:sp>
            <p:nvSpPr>
              <p:cNvPr id="45085" name="Oval 34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45086" name="Group 35"/>
              <p:cNvGrpSpPr>
                <a:grpSpLocks/>
              </p:cNvGrpSpPr>
              <p:nvPr/>
            </p:nvGrpSpPr>
            <p:grpSpPr bwMode="auto">
              <a:xfrm>
                <a:off x="1792" y="2306"/>
                <a:ext cx="218" cy="250"/>
                <a:chOff x="2947" y="2429"/>
                <a:chExt cx="221" cy="250"/>
              </a:xfrm>
            </p:grpSpPr>
            <p:sp>
              <p:nvSpPr>
                <p:cNvPr id="45087" name="Rectangle 3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5088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947" y="2429"/>
                  <a:ext cx="22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b="0">
                      <a:solidFill>
                        <a:srgbClr val="FFFF00"/>
                      </a:solidFill>
                      <a:latin typeface="Comic Sans MS" charset="0"/>
                    </a:rPr>
                    <a:t>Y</a:t>
                  </a:r>
                  <a:endParaRPr lang="en-US" altLang="en-US" sz="2400" b="0">
                    <a:solidFill>
                      <a:srgbClr val="FFFF00"/>
                    </a:solidFill>
                    <a:latin typeface="Times New Roman" charset="0"/>
                  </a:endParaRPr>
                </a:p>
              </p:txBody>
            </p:sp>
          </p:grpSp>
        </p:grpSp>
        <p:sp>
          <p:nvSpPr>
            <p:cNvPr id="45079" name="Text Box 38"/>
            <p:cNvSpPr txBox="1">
              <a:spLocks noChangeArrowheads="1"/>
            </p:cNvSpPr>
            <p:nvPr/>
          </p:nvSpPr>
          <p:spPr bwMode="auto">
            <a:xfrm>
              <a:off x="328" y="1316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altLang="en-US" sz="1800" b="0">
                  <a:solidFill>
                    <a:srgbClr val="FF0000"/>
                  </a:solidFill>
                  <a:latin typeface="Comic Sans MS" charset="0"/>
                </a:rPr>
                <a:t>60</a:t>
              </a:r>
              <a:endParaRPr lang="en-US" altLang="en-US" sz="2400" b="0">
                <a:latin typeface="Times New Roman" charset="0"/>
              </a:endParaRPr>
            </a:p>
          </p:txBody>
        </p:sp>
        <p:sp>
          <p:nvSpPr>
            <p:cNvPr id="45080" name="Line 39"/>
            <p:cNvSpPr>
              <a:spLocks noChangeShapeType="1"/>
            </p:cNvSpPr>
            <p:nvPr/>
          </p:nvSpPr>
          <p:spPr bwMode="auto">
            <a:xfrm flipH="1" flipV="1">
              <a:off x="492" y="151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5062" name="Picture 40" descr="dv_b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3611563"/>
            <a:ext cx="7292975" cy="301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3" name="Text Box 41"/>
          <p:cNvSpPr txBox="1">
            <a:spLocks noChangeArrowheads="1"/>
          </p:cNvSpPr>
          <p:nvPr/>
        </p:nvSpPr>
        <p:spPr bwMode="auto">
          <a:xfrm>
            <a:off x="7527925" y="3794125"/>
            <a:ext cx="10842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altLang="en-US" sz="1600" b="0">
                <a:solidFill>
                  <a:schemeClr val="accent2"/>
                </a:solidFill>
                <a:latin typeface="Comic Sans MS" charset="0"/>
              </a:rPr>
              <a:t>algorithm</a:t>
            </a:r>
          </a:p>
          <a:p>
            <a:pPr algn="r"/>
            <a:r>
              <a:rPr lang="en-US" altLang="en-US" sz="1600" b="0">
                <a:solidFill>
                  <a:schemeClr val="accent2"/>
                </a:solidFill>
                <a:latin typeface="Comic Sans MS" charset="0"/>
              </a:rPr>
              <a:t>continues</a:t>
            </a:r>
          </a:p>
          <a:p>
            <a:pPr algn="r"/>
            <a:r>
              <a:rPr lang="en-US" altLang="en-US" sz="1600" b="0">
                <a:solidFill>
                  <a:schemeClr val="accent2"/>
                </a:solidFill>
                <a:latin typeface="Comic Sans MS" charset="0"/>
              </a:rPr>
              <a:t>on!</a:t>
            </a:r>
            <a:endParaRPr lang="en-US" altLang="en-US" sz="1800" b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7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52EBD96-5FB9-154B-8B9F-1A1F5ACA9AC4}" type="slidenum">
              <a:rPr lang="en-US" altLang="en-US" sz="1400" b="0">
                <a:latin typeface="Times New Roman" charset="0"/>
              </a:rPr>
              <a:pPr eaLnBrk="1" hangingPunct="1"/>
              <a:t>22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471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Path-Vector Routing</a:t>
            </a:r>
          </a:p>
        </p:txBody>
      </p:sp>
      <p:sp>
        <p:nvSpPr>
          <p:cNvPr id="471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5181600"/>
          </a:xfrm>
        </p:spPr>
        <p:txBody>
          <a:bodyPr/>
          <a:lstStyle/>
          <a:p>
            <a:r>
              <a:rPr lang="en-US" altLang="en-US" dirty="0"/>
              <a:t>Extension of distance-vector routing</a:t>
            </a:r>
          </a:p>
          <a:p>
            <a:pPr lvl="1"/>
            <a:r>
              <a:rPr lang="en-US" altLang="en-US" dirty="0"/>
              <a:t>Support flexible routing policies</a:t>
            </a:r>
          </a:p>
          <a:p>
            <a:pPr lvl="1">
              <a:spcAft>
                <a:spcPts val="1800"/>
              </a:spcAft>
            </a:pPr>
            <a:r>
              <a:rPr lang="en-US" altLang="en-US" dirty="0"/>
              <a:t>Avoid count-to-infinity problem</a:t>
            </a:r>
          </a:p>
          <a:p>
            <a:pPr>
              <a:lnSpc>
                <a:spcPct val="70000"/>
              </a:lnSpc>
            </a:pPr>
            <a:r>
              <a:rPr lang="en-US" altLang="en-US" dirty="0"/>
              <a:t>Key idea: advertise the entire path</a:t>
            </a:r>
          </a:p>
          <a:p>
            <a:pPr lvl="1"/>
            <a:r>
              <a:rPr lang="en-US" altLang="en-US" dirty="0"/>
              <a:t>Distance vector: send </a:t>
            </a:r>
            <a:r>
              <a:rPr lang="en-US" altLang="en-US" i="1" dirty="0"/>
              <a:t>distance metric</a:t>
            </a:r>
            <a:r>
              <a:rPr lang="en-US" altLang="en-US" dirty="0"/>
              <a:t> per </a:t>
            </a:r>
            <a:r>
              <a:rPr lang="en-US" altLang="en-US" dirty="0" err="1"/>
              <a:t>dest</a:t>
            </a:r>
            <a:r>
              <a:rPr lang="en-US" altLang="en-US" dirty="0"/>
              <a:t> d</a:t>
            </a:r>
          </a:p>
          <a:p>
            <a:pPr lvl="1"/>
            <a:r>
              <a:rPr lang="en-US" altLang="en-US" dirty="0"/>
              <a:t>Path vector: send the </a:t>
            </a:r>
            <a:r>
              <a:rPr lang="en-US" altLang="en-US" i="1" dirty="0"/>
              <a:t>entire path</a:t>
            </a:r>
            <a:r>
              <a:rPr lang="en-US" altLang="en-US" dirty="0"/>
              <a:t> for each </a:t>
            </a:r>
            <a:r>
              <a:rPr lang="en-US" altLang="en-US" dirty="0" err="1"/>
              <a:t>dest</a:t>
            </a:r>
            <a:r>
              <a:rPr lang="en-US" altLang="en-US" dirty="0"/>
              <a:t> d</a:t>
            </a:r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420688" y="4191000"/>
          <a:ext cx="264795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8" name="Photo Editor Photo" r:id="rId4" imgW="1905266" imgH="1390844" progId="MSPhotoEd.3">
                  <p:embed/>
                </p:oleObj>
              </mc:Choice>
              <mc:Fallback>
                <p:oleObj name="Photo Editor Photo" r:id="rId4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4191000"/>
                        <a:ext cx="2647950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Text Box 5"/>
          <p:cNvSpPr txBox="1">
            <a:spLocks noChangeArrowheads="1"/>
          </p:cNvSpPr>
          <p:nvPr/>
        </p:nvSpPr>
        <p:spPr bwMode="auto">
          <a:xfrm>
            <a:off x="1557338" y="49482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>
                <a:latin typeface="Times New Roman" charset="0"/>
              </a:rPr>
              <a:t>3</a:t>
            </a:r>
            <a:endParaRPr lang="en-US" altLang="en-US" sz="1600" b="0">
              <a:latin typeface="Times New Roman" charset="0"/>
            </a:endParaRPr>
          </a:p>
        </p:txBody>
      </p:sp>
      <p:sp>
        <p:nvSpPr>
          <p:cNvPr id="47113" name="Line 6"/>
          <p:cNvSpPr>
            <a:spLocks noChangeShapeType="1"/>
          </p:cNvSpPr>
          <p:nvPr/>
        </p:nvSpPr>
        <p:spPr bwMode="auto">
          <a:xfrm flipH="1" flipV="1">
            <a:off x="6084888" y="5467350"/>
            <a:ext cx="202406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14" name="Group 7"/>
          <p:cNvGrpSpPr>
            <a:grpSpLocks/>
          </p:cNvGrpSpPr>
          <p:nvPr/>
        </p:nvGrpSpPr>
        <p:grpSpPr bwMode="auto">
          <a:xfrm>
            <a:off x="4867275" y="4819650"/>
            <a:ext cx="1290638" cy="1098550"/>
            <a:chOff x="2193" y="3325"/>
            <a:chExt cx="813" cy="692"/>
          </a:xfrm>
        </p:grpSpPr>
        <p:graphicFrame>
          <p:nvGraphicFramePr>
            <p:cNvPr id="47108" name="Object 4"/>
            <p:cNvGraphicFramePr>
              <a:graphicFrameLocks noChangeAspect="1"/>
            </p:cNvGraphicFramePr>
            <p:nvPr/>
          </p:nvGraphicFramePr>
          <p:xfrm>
            <a:off x="2193" y="3325"/>
            <a:ext cx="813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49" name="Photo Editor Photo" r:id="rId6" imgW="1905266" imgH="1390844" progId="MSPhotoEd.3">
                    <p:embed/>
                  </p:oleObj>
                </mc:Choice>
                <mc:Fallback>
                  <p:oleObj name="Photo Editor Photo" r:id="rId6" imgW="1905266" imgH="1390844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3325"/>
                          <a:ext cx="813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6" name="Text Box 9"/>
            <p:cNvSpPr txBox="1">
              <a:spLocks noChangeArrowheads="1"/>
            </p:cNvSpPr>
            <p:nvPr/>
          </p:nvSpPr>
          <p:spPr bwMode="auto">
            <a:xfrm>
              <a:off x="2507" y="350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>
                  <a:latin typeface="Times New Roman" charset="0"/>
                </a:rPr>
                <a:t>2</a:t>
              </a:r>
            </a:p>
          </p:txBody>
        </p:sp>
      </p:grpSp>
      <p:sp>
        <p:nvSpPr>
          <p:cNvPr id="47115" name="Line 10"/>
          <p:cNvSpPr>
            <a:spLocks noChangeShapeType="1"/>
          </p:cNvSpPr>
          <p:nvPr/>
        </p:nvSpPr>
        <p:spPr bwMode="auto">
          <a:xfrm flipH="1">
            <a:off x="2852738" y="5446713"/>
            <a:ext cx="215741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8040688" y="4968875"/>
          <a:ext cx="833437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0" name="Photo Editor Photo" r:id="rId7" imgW="1905266" imgH="1390844" progId="MSPhotoEd.3">
                  <p:embed/>
                </p:oleObj>
              </mc:Choice>
              <mc:Fallback>
                <p:oleObj name="Photo Editor Photo" r:id="rId7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8" y="4968875"/>
                        <a:ext cx="833437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6" name="Line 12"/>
          <p:cNvSpPr>
            <a:spLocks noChangeShapeType="1"/>
          </p:cNvSpPr>
          <p:nvPr/>
        </p:nvSpPr>
        <p:spPr bwMode="auto">
          <a:xfrm flipH="1" flipV="1">
            <a:off x="8435975" y="5578475"/>
            <a:ext cx="0" cy="40005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8315325" y="50958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>
                <a:latin typeface="Times New Roman" charset="0"/>
              </a:rPr>
              <a:t>1</a:t>
            </a:r>
            <a:endParaRPr lang="en-US" altLang="en-US" sz="1600" b="0">
              <a:latin typeface="Times New Roman" charset="0"/>
            </a:endParaRP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8229600" y="59436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800">
                <a:latin typeface="Times New Roman" charset="0"/>
              </a:rPr>
              <a:t>d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3213100" y="4684713"/>
            <a:ext cx="1770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>
                <a:solidFill>
                  <a:srgbClr val="FF0000"/>
                </a:solidFill>
                <a:latin typeface="Times New Roman" charset="0"/>
              </a:rPr>
              <a:t>“d: path (2,1)”</a:t>
            </a:r>
            <a:endParaRPr lang="en-US" altLang="en-US" b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 flipH="1">
            <a:off x="2928938" y="5138738"/>
            <a:ext cx="2117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6323013" y="4686300"/>
            <a:ext cx="1579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  <a:latin typeface="Times New Roman" charset="0"/>
              </a:rPr>
              <a:t>“d: path (1)”</a:t>
            </a:r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 flipH="1">
            <a:off x="6051550" y="5141913"/>
            <a:ext cx="214630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3187700" y="5543550"/>
            <a:ext cx="1287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b="0">
                <a:solidFill>
                  <a:srgbClr val="3333FF"/>
                </a:solidFill>
                <a:latin typeface="Times New Roman" charset="0"/>
              </a:rPr>
              <a:t>data traffic</a:t>
            </a:r>
          </a:p>
        </p:txBody>
      </p:sp>
      <p:sp>
        <p:nvSpPr>
          <p:cNvPr id="47124" name="Text Box 20"/>
          <p:cNvSpPr txBox="1">
            <a:spLocks noChangeArrowheads="1"/>
          </p:cNvSpPr>
          <p:nvPr/>
        </p:nvSpPr>
        <p:spPr bwMode="auto">
          <a:xfrm>
            <a:off x="6426200" y="5573713"/>
            <a:ext cx="1287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b="0">
                <a:solidFill>
                  <a:srgbClr val="3333FF"/>
                </a:solidFill>
                <a:latin typeface="Times New Roman" charset="0"/>
              </a:rPr>
              <a:t>data traffic</a:t>
            </a:r>
          </a:p>
        </p:txBody>
      </p:sp>
      <p:sp>
        <p:nvSpPr>
          <p:cNvPr id="47125" name="TextBox 21"/>
          <p:cNvSpPr txBox="1">
            <a:spLocks noChangeArrowheads="1"/>
          </p:cNvSpPr>
          <p:nvPr/>
        </p:nvSpPr>
        <p:spPr bwMode="auto">
          <a:xfrm>
            <a:off x="2286000" y="6305550"/>
            <a:ext cx="1738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Used in BGP</a:t>
            </a:r>
          </a:p>
        </p:txBody>
      </p:sp>
    </p:spTree>
    <p:extLst>
      <p:ext uri="{BB962C8B-B14F-4D97-AF65-F5344CB8AC3E}">
        <p14:creationId xmlns:p14="http://schemas.microsoft.com/office/powerpoint/2010/main" val="78208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DF944D-0432-B341-8841-E179984FC7D7}" type="slidenum">
              <a:rPr lang="en-US" altLang="en-US" sz="1400" b="0">
                <a:latin typeface="Times New Roman" charset="0"/>
              </a:rPr>
              <a:pPr eaLnBrk="1" hangingPunct="1"/>
              <a:t>23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491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49" y="365126"/>
            <a:ext cx="8416925" cy="1325563"/>
          </a:xfrm>
        </p:spPr>
        <p:txBody>
          <a:bodyPr/>
          <a:lstStyle/>
          <a:p>
            <a:r>
              <a:rPr lang="en-US" altLang="en-US"/>
              <a:t>Path-Vector: Faster Loop Detection</a:t>
            </a:r>
          </a:p>
        </p:txBody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7"/>
            <a:ext cx="8458200" cy="2862263"/>
          </a:xfrm>
        </p:spPr>
        <p:txBody>
          <a:bodyPr/>
          <a:lstStyle/>
          <a:p>
            <a:r>
              <a:rPr lang="en-US" altLang="en-US" dirty="0"/>
              <a:t>Node can easily detect a loop</a:t>
            </a:r>
          </a:p>
          <a:p>
            <a:pPr lvl="1"/>
            <a:r>
              <a:rPr lang="en-US" altLang="en-US" dirty="0"/>
              <a:t>Look for its own node identifier in the path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E.g., node 1 sees itself in the path “3, 2, 1”</a:t>
            </a:r>
          </a:p>
          <a:p>
            <a:r>
              <a:rPr lang="en-US" altLang="en-US" dirty="0"/>
              <a:t>Node can simply discard paths with loops</a:t>
            </a:r>
          </a:p>
          <a:p>
            <a:pPr lvl="1"/>
            <a:r>
              <a:rPr lang="en-US" altLang="en-US" dirty="0"/>
              <a:t>E.g., node 1 simply discards the advertisement</a:t>
            </a: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420688" y="4191000"/>
          <a:ext cx="264795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99" name="Photo Editor Photo" r:id="rId4" imgW="1905266" imgH="1390844" progId="MSPhotoEd.3">
                  <p:embed/>
                </p:oleObj>
              </mc:Choice>
              <mc:Fallback>
                <p:oleObj name="Photo Editor Photo" r:id="rId4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4191000"/>
                        <a:ext cx="2647950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Text Box 5"/>
          <p:cNvSpPr txBox="1">
            <a:spLocks noChangeArrowheads="1"/>
          </p:cNvSpPr>
          <p:nvPr/>
        </p:nvSpPr>
        <p:spPr bwMode="auto">
          <a:xfrm>
            <a:off x="1557338" y="49482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>
                <a:latin typeface="Times New Roman" charset="0"/>
              </a:rPr>
              <a:t>3</a:t>
            </a:r>
            <a:endParaRPr lang="en-US" altLang="en-US" sz="1600" b="0">
              <a:latin typeface="Times New Roman" charset="0"/>
            </a:endParaRPr>
          </a:p>
        </p:txBody>
      </p:sp>
      <p:grpSp>
        <p:nvGrpSpPr>
          <p:cNvPr id="49161" name="Group 6"/>
          <p:cNvGrpSpPr>
            <a:grpSpLocks/>
          </p:cNvGrpSpPr>
          <p:nvPr/>
        </p:nvGrpSpPr>
        <p:grpSpPr bwMode="auto">
          <a:xfrm>
            <a:off x="4867275" y="4819650"/>
            <a:ext cx="1290638" cy="1098550"/>
            <a:chOff x="2193" y="3325"/>
            <a:chExt cx="813" cy="692"/>
          </a:xfrm>
        </p:grpSpPr>
        <p:graphicFrame>
          <p:nvGraphicFramePr>
            <p:cNvPr id="49156" name="Object 4"/>
            <p:cNvGraphicFramePr>
              <a:graphicFrameLocks noChangeAspect="1"/>
            </p:cNvGraphicFramePr>
            <p:nvPr/>
          </p:nvGraphicFramePr>
          <p:xfrm>
            <a:off x="2193" y="3325"/>
            <a:ext cx="813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00" name="Photo Editor Photo" r:id="rId6" imgW="1905266" imgH="1390844" progId="MSPhotoEd.3">
                    <p:embed/>
                  </p:oleObj>
                </mc:Choice>
                <mc:Fallback>
                  <p:oleObj name="Photo Editor Photo" r:id="rId6" imgW="1905266" imgH="1390844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3325"/>
                          <a:ext cx="813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9" name="Text Box 8"/>
            <p:cNvSpPr txBox="1">
              <a:spLocks noChangeArrowheads="1"/>
            </p:cNvSpPr>
            <p:nvPr/>
          </p:nvSpPr>
          <p:spPr bwMode="auto">
            <a:xfrm>
              <a:off x="2507" y="350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en-US">
                  <a:latin typeface="Times New Roman" charset="0"/>
                </a:rPr>
                <a:t>2</a:t>
              </a:r>
            </a:p>
          </p:txBody>
        </p:sp>
      </p:grp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8040688" y="4968875"/>
          <a:ext cx="833437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01" name="Photo Editor Photo" r:id="rId7" imgW="1905266" imgH="1390844" progId="MSPhotoEd.3">
                  <p:embed/>
                </p:oleObj>
              </mc:Choice>
              <mc:Fallback>
                <p:oleObj name="Photo Editor Photo" r:id="rId7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8" y="4968875"/>
                        <a:ext cx="833437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8315325" y="50958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>
                <a:latin typeface="Times New Roman" charset="0"/>
              </a:rPr>
              <a:t>1</a:t>
            </a:r>
            <a:endParaRPr lang="en-US" altLang="en-US" sz="1600" b="0">
              <a:latin typeface="Times New Roman" charset="0"/>
            </a:endParaRP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3213100" y="4684713"/>
            <a:ext cx="1770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>
                <a:solidFill>
                  <a:srgbClr val="FF0000"/>
                </a:solidFill>
                <a:latin typeface="Times New Roman" charset="0"/>
              </a:rPr>
              <a:t>“d: path (2,1)”</a:t>
            </a:r>
            <a:endParaRPr lang="en-US" altLang="en-US" b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 flipH="1">
            <a:off x="2928938" y="5138738"/>
            <a:ext cx="2117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6323013" y="4686300"/>
            <a:ext cx="1579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  <a:latin typeface="Times New Roman" charset="0"/>
              </a:rPr>
              <a:t>“d: path (1)”</a:t>
            </a:r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 flipH="1">
            <a:off x="6051550" y="5141913"/>
            <a:ext cx="214630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7" name="Freeform 15"/>
          <p:cNvSpPr>
            <a:spLocks/>
          </p:cNvSpPr>
          <p:nvPr/>
        </p:nvSpPr>
        <p:spPr bwMode="auto">
          <a:xfrm>
            <a:off x="879475" y="5599113"/>
            <a:ext cx="8166100" cy="903287"/>
          </a:xfrm>
          <a:custGeom>
            <a:avLst/>
            <a:gdLst>
              <a:gd name="T0" fmla="*/ 2147483647 w 5144"/>
              <a:gd name="T1" fmla="*/ 2147483647 h 569"/>
              <a:gd name="T2" fmla="*/ 2147483647 w 5144"/>
              <a:gd name="T3" fmla="*/ 2147483647 h 569"/>
              <a:gd name="T4" fmla="*/ 2147483647 w 5144"/>
              <a:gd name="T5" fmla="*/ 2147483647 h 569"/>
              <a:gd name="T6" fmla="*/ 2147483647 w 5144"/>
              <a:gd name="T7" fmla="*/ 0 h 569"/>
              <a:gd name="T8" fmla="*/ 0 60000 65536"/>
              <a:gd name="T9" fmla="*/ 0 60000 65536"/>
              <a:gd name="T10" fmla="*/ 0 60000 65536"/>
              <a:gd name="T11" fmla="*/ 0 60000 65536"/>
              <a:gd name="T12" fmla="*/ 0 w 5144"/>
              <a:gd name="T13" fmla="*/ 0 h 569"/>
              <a:gd name="T14" fmla="*/ 5144 w 5144"/>
              <a:gd name="T15" fmla="*/ 569 h 5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44" h="569">
                <a:moveTo>
                  <a:pt x="366" y="194"/>
                </a:moveTo>
                <a:cubicBezTo>
                  <a:pt x="183" y="327"/>
                  <a:pt x="0" y="460"/>
                  <a:pt x="681" y="508"/>
                </a:cubicBezTo>
                <a:cubicBezTo>
                  <a:pt x="1362" y="556"/>
                  <a:pt x="3766" y="569"/>
                  <a:pt x="4455" y="484"/>
                </a:cubicBezTo>
                <a:cubicBezTo>
                  <a:pt x="5144" y="399"/>
                  <a:pt x="4981" y="199"/>
                  <a:pt x="4818" y="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4033838" y="6059488"/>
            <a:ext cx="1960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>
                <a:solidFill>
                  <a:srgbClr val="FF0000"/>
                </a:solidFill>
                <a:latin typeface="Times New Roman" charset="0"/>
              </a:rPr>
              <a:t>“d: path (3,2,1)”</a:t>
            </a:r>
            <a:endParaRPr lang="en-US" altLang="en-US" b="0">
              <a:solidFill>
                <a:srgbClr val="FF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39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E9E63AB-0DF0-534B-8D57-B326F2FAE33E}" type="slidenum">
              <a:rPr lang="en-US" altLang="en-US" sz="1400" b="0">
                <a:latin typeface="Times New Roman" charset="0"/>
              </a:rPr>
              <a:pPr eaLnBrk="1" hangingPunct="1"/>
              <a:t>24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51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Path-Vector: Flexible Policies</a:t>
            </a:r>
          </a:p>
        </p:txBody>
      </p:sp>
      <p:sp>
        <p:nvSpPr>
          <p:cNvPr id="512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516062"/>
            <a:ext cx="7886700" cy="4351338"/>
          </a:xfrm>
        </p:spPr>
        <p:txBody>
          <a:bodyPr/>
          <a:lstStyle/>
          <a:p>
            <a:r>
              <a:rPr lang="en-US" altLang="en-US" dirty="0"/>
              <a:t>Each node can apply local policies</a:t>
            </a:r>
          </a:p>
          <a:p>
            <a:pPr lvl="1"/>
            <a:r>
              <a:rPr lang="en-US" altLang="en-US" dirty="0"/>
              <a:t>Path selection: Which path to use?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Path export: Which paths to advertise?</a:t>
            </a:r>
          </a:p>
          <a:p>
            <a:r>
              <a:rPr lang="en-US" altLang="en-US" dirty="0"/>
              <a:t>Examples</a:t>
            </a:r>
          </a:p>
          <a:p>
            <a:pPr lvl="1"/>
            <a:r>
              <a:rPr lang="en-US" altLang="en-US" dirty="0"/>
              <a:t>Node 2 may prefer the path “2, 3, 1” over “2, 1”</a:t>
            </a:r>
          </a:p>
          <a:p>
            <a:pPr lvl="1"/>
            <a:r>
              <a:rPr lang="en-US" altLang="en-US" dirty="0"/>
              <a:t>Node 1 may not let node 3 hear the path “1, 2”</a:t>
            </a:r>
          </a:p>
        </p:txBody>
      </p:sp>
      <p:grpSp>
        <p:nvGrpSpPr>
          <p:cNvPr id="51211" name="Group 4"/>
          <p:cNvGrpSpPr>
            <a:grpSpLocks/>
          </p:cNvGrpSpPr>
          <p:nvPr/>
        </p:nvGrpSpPr>
        <p:grpSpPr bwMode="auto">
          <a:xfrm>
            <a:off x="692150" y="4465638"/>
            <a:ext cx="3379788" cy="2189162"/>
            <a:chOff x="1728" y="2484"/>
            <a:chExt cx="2410" cy="1732"/>
          </a:xfrm>
        </p:grpSpPr>
        <p:grpSp>
          <p:nvGrpSpPr>
            <p:cNvPr id="51225" name="Group 5"/>
            <p:cNvGrpSpPr>
              <a:grpSpLocks/>
            </p:cNvGrpSpPr>
            <p:nvPr/>
          </p:nvGrpSpPr>
          <p:grpSpPr bwMode="auto">
            <a:xfrm>
              <a:off x="1728" y="2484"/>
              <a:ext cx="813" cy="692"/>
              <a:chOff x="2193" y="3325"/>
              <a:chExt cx="813" cy="692"/>
            </a:xfrm>
          </p:grpSpPr>
          <p:graphicFrame>
            <p:nvGraphicFramePr>
              <p:cNvPr id="51207" name="Object 7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8313" name="Photo Editor Photo" r:id="rId4" imgW="1905266" imgH="1390844" progId="MSPhotoEd.3">
                      <p:embed/>
                    </p:oleObj>
                  </mc:Choice>
                  <mc:Fallback>
                    <p:oleObj name="Photo Editor Photo" r:id="rId4" imgW="1905266" imgH="1390844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233" name="Text Box 7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l"/>
                <a:r>
                  <a:rPr lang="en-US" altLang="en-US">
                    <a:latin typeface="Times New Roman" charset="0"/>
                  </a:rPr>
                  <a:t>2</a:t>
                </a:r>
              </a:p>
            </p:txBody>
          </p:sp>
        </p:grpSp>
        <p:grpSp>
          <p:nvGrpSpPr>
            <p:cNvPr id="51226" name="Group 8"/>
            <p:cNvGrpSpPr>
              <a:grpSpLocks/>
            </p:cNvGrpSpPr>
            <p:nvPr/>
          </p:nvGrpSpPr>
          <p:grpSpPr bwMode="auto">
            <a:xfrm>
              <a:off x="3325" y="2532"/>
              <a:ext cx="813" cy="692"/>
              <a:chOff x="2193" y="3325"/>
              <a:chExt cx="813" cy="692"/>
            </a:xfrm>
          </p:grpSpPr>
          <p:graphicFrame>
            <p:nvGraphicFramePr>
              <p:cNvPr id="51206" name="Object 6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8314" name="Photo Editor Photo" r:id="rId6" imgW="1905266" imgH="1390844" progId="MSPhotoEd.3">
                      <p:embed/>
                    </p:oleObj>
                  </mc:Choice>
                  <mc:Fallback>
                    <p:oleObj name="Photo Editor Photo" r:id="rId6" imgW="1905266" imgH="1390844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232" name="Text Box 10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l"/>
                <a:r>
                  <a:rPr lang="en-US" altLang="en-US">
                    <a:latin typeface="Times New Roman" charset="0"/>
                  </a:rPr>
                  <a:t>3</a:t>
                </a:r>
              </a:p>
            </p:txBody>
          </p:sp>
        </p:grpSp>
        <p:grpSp>
          <p:nvGrpSpPr>
            <p:cNvPr id="51227" name="Group 11"/>
            <p:cNvGrpSpPr>
              <a:grpSpLocks/>
            </p:cNvGrpSpPr>
            <p:nvPr/>
          </p:nvGrpSpPr>
          <p:grpSpPr bwMode="auto">
            <a:xfrm>
              <a:off x="2550" y="3524"/>
              <a:ext cx="813" cy="692"/>
              <a:chOff x="2193" y="3325"/>
              <a:chExt cx="813" cy="692"/>
            </a:xfrm>
          </p:grpSpPr>
          <p:graphicFrame>
            <p:nvGraphicFramePr>
              <p:cNvPr id="51205" name="Object 5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8315" name="Photo Editor Photo" r:id="rId7" imgW="1905266" imgH="1390844" progId="MSPhotoEd.3">
                      <p:embed/>
                    </p:oleObj>
                  </mc:Choice>
                  <mc:Fallback>
                    <p:oleObj name="Photo Editor Photo" r:id="rId7" imgW="1905266" imgH="1390844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231" name="Text Box 13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l"/>
                <a:r>
                  <a:rPr lang="en-US" altLang="en-US">
                    <a:latin typeface="Times New Roman" charset="0"/>
                  </a:rPr>
                  <a:t>1</a:t>
                </a:r>
              </a:p>
            </p:txBody>
          </p:sp>
        </p:grpSp>
        <p:sp>
          <p:nvSpPr>
            <p:cNvPr id="51228" name="Line 14"/>
            <p:cNvSpPr>
              <a:spLocks noChangeShapeType="1"/>
            </p:cNvSpPr>
            <p:nvPr/>
          </p:nvSpPr>
          <p:spPr bwMode="auto">
            <a:xfrm>
              <a:off x="2454" y="2750"/>
              <a:ext cx="101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9" name="Line 15"/>
            <p:cNvSpPr>
              <a:spLocks noChangeShapeType="1"/>
            </p:cNvSpPr>
            <p:nvPr/>
          </p:nvSpPr>
          <p:spPr bwMode="auto">
            <a:xfrm flipH="1">
              <a:off x="3107" y="3137"/>
              <a:ext cx="532" cy="4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0" name="Line 16"/>
            <p:cNvSpPr>
              <a:spLocks noChangeShapeType="1"/>
            </p:cNvSpPr>
            <p:nvPr/>
          </p:nvSpPr>
          <p:spPr bwMode="auto">
            <a:xfrm>
              <a:off x="2260" y="3040"/>
              <a:ext cx="581" cy="60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12" name="Group 17"/>
          <p:cNvGrpSpPr>
            <a:grpSpLocks/>
          </p:cNvGrpSpPr>
          <p:nvPr/>
        </p:nvGrpSpPr>
        <p:grpSpPr bwMode="auto">
          <a:xfrm>
            <a:off x="4764088" y="4503738"/>
            <a:ext cx="3379787" cy="2189162"/>
            <a:chOff x="1728" y="2484"/>
            <a:chExt cx="2410" cy="1732"/>
          </a:xfrm>
        </p:grpSpPr>
        <p:grpSp>
          <p:nvGrpSpPr>
            <p:cNvPr id="51216" name="Group 18"/>
            <p:cNvGrpSpPr>
              <a:grpSpLocks/>
            </p:cNvGrpSpPr>
            <p:nvPr/>
          </p:nvGrpSpPr>
          <p:grpSpPr bwMode="auto">
            <a:xfrm>
              <a:off x="1728" y="2484"/>
              <a:ext cx="813" cy="692"/>
              <a:chOff x="2193" y="3325"/>
              <a:chExt cx="813" cy="692"/>
            </a:xfrm>
          </p:grpSpPr>
          <p:graphicFrame>
            <p:nvGraphicFramePr>
              <p:cNvPr id="51204" name="Object 4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8316" name="Photo Editor Photo" r:id="rId8" imgW="1905266" imgH="1390844" progId="MSPhotoEd.3">
                      <p:embed/>
                    </p:oleObj>
                  </mc:Choice>
                  <mc:Fallback>
                    <p:oleObj name="Photo Editor Photo" r:id="rId8" imgW="1905266" imgH="1390844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224" name="Text Box 20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l"/>
                <a:r>
                  <a:rPr lang="en-US" altLang="en-US">
                    <a:latin typeface="Times New Roman" charset="0"/>
                  </a:rPr>
                  <a:t>2</a:t>
                </a:r>
              </a:p>
            </p:txBody>
          </p:sp>
        </p:grpSp>
        <p:grpSp>
          <p:nvGrpSpPr>
            <p:cNvPr id="51217" name="Group 21"/>
            <p:cNvGrpSpPr>
              <a:grpSpLocks/>
            </p:cNvGrpSpPr>
            <p:nvPr/>
          </p:nvGrpSpPr>
          <p:grpSpPr bwMode="auto">
            <a:xfrm>
              <a:off x="3325" y="2532"/>
              <a:ext cx="813" cy="692"/>
              <a:chOff x="2193" y="3325"/>
              <a:chExt cx="813" cy="692"/>
            </a:xfrm>
          </p:grpSpPr>
          <p:graphicFrame>
            <p:nvGraphicFramePr>
              <p:cNvPr id="51203" name="Object 3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8317" name="Photo Editor Photo" r:id="rId9" imgW="1905266" imgH="1390844" progId="MSPhotoEd.3">
                      <p:embed/>
                    </p:oleObj>
                  </mc:Choice>
                  <mc:Fallback>
                    <p:oleObj name="Photo Editor Photo" r:id="rId9" imgW="1905266" imgH="1390844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223" name="Text Box 23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l"/>
                <a:r>
                  <a:rPr lang="en-US" altLang="en-US">
                    <a:latin typeface="Times New Roman" charset="0"/>
                  </a:rPr>
                  <a:t>3</a:t>
                </a:r>
              </a:p>
            </p:txBody>
          </p:sp>
        </p:grpSp>
        <p:grpSp>
          <p:nvGrpSpPr>
            <p:cNvPr id="51218" name="Group 24"/>
            <p:cNvGrpSpPr>
              <a:grpSpLocks/>
            </p:cNvGrpSpPr>
            <p:nvPr/>
          </p:nvGrpSpPr>
          <p:grpSpPr bwMode="auto">
            <a:xfrm>
              <a:off x="2550" y="3524"/>
              <a:ext cx="813" cy="692"/>
              <a:chOff x="2193" y="3325"/>
              <a:chExt cx="813" cy="692"/>
            </a:xfrm>
          </p:grpSpPr>
          <p:graphicFrame>
            <p:nvGraphicFramePr>
              <p:cNvPr id="51202" name="Object 2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8318" name="Photo Editor Photo" r:id="rId10" imgW="1905266" imgH="1390844" progId="MSPhotoEd.3">
                      <p:embed/>
                    </p:oleObj>
                  </mc:Choice>
                  <mc:Fallback>
                    <p:oleObj name="Photo Editor Photo" r:id="rId10" imgW="1905266" imgH="1390844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222" name="Text Box 26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l"/>
                <a:r>
                  <a:rPr lang="en-US" altLang="en-US">
                    <a:latin typeface="Times New Roman" charset="0"/>
                  </a:rPr>
                  <a:t>1</a:t>
                </a:r>
              </a:p>
            </p:txBody>
          </p:sp>
        </p:grpSp>
        <p:sp>
          <p:nvSpPr>
            <p:cNvPr id="51219" name="Line 27"/>
            <p:cNvSpPr>
              <a:spLocks noChangeShapeType="1"/>
            </p:cNvSpPr>
            <p:nvPr/>
          </p:nvSpPr>
          <p:spPr bwMode="auto">
            <a:xfrm>
              <a:off x="2454" y="2750"/>
              <a:ext cx="101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0" name="Line 28"/>
            <p:cNvSpPr>
              <a:spLocks noChangeShapeType="1"/>
            </p:cNvSpPr>
            <p:nvPr/>
          </p:nvSpPr>
          <p:spPr bwMode="auto">
            <a:xfrm flipH="1">
              <a:off x="3107" y="3137"/>
              <a:ext cx="532" cy="4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1" name="Line 29"/>
            <p:cNvSpPr>
              <a:spLocks noChangeShapeType="1"/>
            </p:cNvSpPr>
            <p:nvPr/>
          </p:nvSpPr>
          <p:spPr bwMode="auto">
            <a:xfrm>
              <a:off x="2260" y="3040"/>
              <a:ext cx="581" cy="60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13" name="Freeform 30"/>
          <p:cNvSpPr>
            <a:spLocks/>
          </p:cNvSpPr>
          <p:nvPr/>
        </p:nvSpPr>
        <p:spPr bwMode="auto">
          <a:xfrm>
            <a:off x="1914525" y="4965700"/>
            <a:ext cx="1044575" cy="692150"/>
          </a:xfrm>
          <a:custGeom>
            <a:avLst/>
            <a:gdLst>
              <a:gd name="T0" fmla="*/ 0 w 658"/>
              <a:gd name="T1" fmla="*/ 0 h 436"/>
              <a:gd name="T2" fmla="*/ 2147483647 w 658"/>
              <a:gd name="T3" fmla="*/ 2147483647 h 436"/>
              <a:gd name="T4" fmla="*/ 2147483647 w 658"/>
              <a:gd name="T5" fmla="*/ 2147483647 h 436"/>
              <a:gd name="T6" fmla="*/ 0 60000 65536"/>
              <a:gd name="T7" fmla="*/ 0 60000 65536"/>
              <a:gd name="T8" fmla="*/ 0 60000 65536"/>
              <a:gd name="T9" fmla="*/ 0 w 658"/>
              <a:gd name="T10" fmla="*/ 0 h 436"/>
              <a:gd name="T11" fmla="*/ 658 w 658"/>
              <a:gd name="T12" fmla="*/ 436 h 4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8" h="436">
                <a:moveTo>
                  <a:pt x="0" y="0"/>
                </a:moveTo>
                <a:cubicBezTo>
                  <a:pt x="252" y="0"/>
                  <a:pt x="504" y="0"/>
                  <a:pt x="581" y="73"/>
                </a:cubicBezTo>
                <a:cubicBezTo>
                  <a:pt x="658" y="146"/>
                  <a:pt x="559" y="291"/>
                  <a:pt x="460" y="436"/>
                </a:cubicBezTo>
              </a:path>
            </a:pathLst>
          </a:custGeom>
          <a:noFill/>
          <a:ln w="50800">
            <a:solidFill>
              <a:srgbClr val="0099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14" name="Line 31"/>
          <p:cNvSpPr>
            <a:spLocks noChangeShapeType="1"/>
          </p:cNvSpPr>
          <p:nvPr/>
        </p:nvSpPr>
        <p:spPr bwMode="auto">
          <a:xfrm>
            <a:off x="1308100" y="5349875"/>
            <a:ext cx="652463" cy="614363"/>
          </a:xfrm>
          <a:prstGeom prst="line">
            <a:avLst/>
          </a:prstGeom>
          <a:noFill/>
          <a:ln w="50800">
            <a:solidFill>
              <a:srgbClr val="009900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Freeform 32"/>
          <p:cNvSpPr>
            <a:spLocks/>
          </p:cNvSpPr>
          <p:nvPr/>
        </p:nvSpPr>
        <p:spPr bwMode="auto">
          <a:xfrm>
            <a:off x="5838825" y="5233988"/>
            <a:ext cx="1190625" cy="512762"/>
          </a:xfrm>
          <a:custGeom>
            <a:avLst/>
            <a:gdLst>
              <a:gd name="T0" fmla="*/ 2147483647 w 750"/>
              <a:gd name="T1" fmla="*/ 2147483647 h 323"/>
              <a:gd name="T2" fmla="*/ 2147483647 w 750"/>
              <a:gd name="T3" fmla="*/ 2147483647 h 323"/>
              <a:gd name="T4" fmla="*/ 0 w 750"/>
              <a:gd name="T5" fmla="*/ 0 h 323"/>
              <a:gd name="T6" fmla="*/ 0 60000 65536"/>
              <a:gd name="T7" fmla="*/ 0 60000 65536"/>
              <a:gd name="T8" fmla="*/ 0 60000 65536"/>
              <a:gd name="T9" fmla="*/ 0 w 750"/>
              <a:gd name="T10" fmla="*/ 0 h 323"/>
              <a:gd name="T11" fmla="*/ 750 w 750"/>
              <a:gd name="T12" fmla="*/ 323 h 3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50" h="323">
                <a:moveTo>
                  <a:pt x="750" y="48"/>
                </a:moveTo>
                <a:cubicBezTo>
                  <a:pt x="643" y="185"/>
                  <a:pt x="537" y="323"/>
                  <a:pt x="412" y="315"/>
                </a:cubicBezTo>
                <a:cubicBezTo>
                  <a:pt x="287" y="307"/>
                  <a:pt x="143" y="153"/>
                  <a:pt x="0" y="0"/>
                </a:cubicBezTo>
              </a:path>
            </a:pathLst>
          </a:custGeom>
          <a:noFill/>
          <a:ln w="50800">
            <a:solidFill>
              <a:srgbClr val="FF33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17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End-to-End Signaling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628650" y="1439862"/>
            <a:ext cx="7886700" cy="4351338"/>
          </a:xfrm>
        </p:spPr>
        <p:txBody>
          <a:bodyPr/>
          <a:lstStyle/>
          <a:p>
            <a:r>
              <a:rPr lang="en-US" altLang="en-US" dirty="0"/>
              <a:t>Establish end-to-end path in advance</a:t>
            </a:r>
          </a:p>
          <a:p>
            <a:pPr lvl="1"/>
            <a:r>
              <a:rPr lang="en-US" altLang="en-US" dirty="0"/>
              <a:t>Learn the topology (as in link-state routing)</a:t>
            </a:r>
          </a:p>
          <a:p>
            <a:pPr lvl="1"/>
            <a:r>
              <a:rPr lang="en-US" altLang="en-US" dirty="0"/>
              <a:t>End host or router computes and signals a path</a:t>
            </a:r>
          </a:p>
          <a:p>
            <a:r>
              <a:rPr lang="en-US" altLang="en-US" dirty="0"/>
              <a:t>Routers </a:t>
            </a:r>
            <a:r>
              <a:rPr lang="en-US" altLang="en-US" dirty="0" smtClean="0"/>
              <a:t>support </a:t>
            </a:r>
            <a:r>
              <a:rPr lang="en-US" altLang="en-US" dirty="0"/>
              <a:t>virtual circuits</a:t>
            </a:r>
          </a:p>
          <a:p>
            <a:pPr lvl="1"/>
            <a:r>
              <a:rPr lang="en-US" altLang="en-US" dirty="0"/>
              <a:t>Signaling: install entry for each circuit at each hop</a:t>
            </a:r>
          </a:p>
          <a:p>
            <a:pPr lvl="1"/>
            <a:r>
              <a:rPr lang="en-US" altLang="en-US" dirty="0"/>
              <a:t>Forwarding: look up the circuit id in the table</a:t>
            </a:r>
          </a:p>
          <a:p>
            <a:pPr lvl="1"/>
            <a:endParaRPr lang="en-US" altLang="en-US" dirty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E210B82-D598-4540-A8D0-C4B431D4A9E7}" type="slidenum">
              <a:rPr lang="en-US" altLang="en-US" sz="1400" b="0">
                <a:latin typeface="Times New Roman" charset="0"/>
              </a:rPr>
              <a:pPr eaLnBrk="1" hangingPunct="1"/>
              <a:t>25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53253" name="Oval 4"/>
          <p:cNvSpPr>
            <a:spLocks noChangeArrowheads="1"/>
          </p:cNvSpPr>
          <p:nvPr/>
        </p:nvSpPr>
        <p:spPr bwMode="auto">
          <a:xfrm>
            <a:off x="2387600" y="5235575"/>
            <a:ext cx="838200" cy="6985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4" name="Oval 5"/>
          <p:cNvSpPr>
            <a:spLocks noChangeArrowheads="1"/>
          </p:cNvSpPr>
          <p:nvPr/>
        </p:nvSpPr>
        <p:spPr bwMode="auto">
          <a:xfrm>
            <a:off x="4851400" y="5235575"/>
            <a:ext cx="838200" cy="6985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5" name="Line 6"/>
          <p:cNvSpPr>
            <a:spLocks noChangeShapeType="1"/>
          </p:cNvSpPr>
          <p:nvPr/>
        </p:nvSpPr>
        <p:spPr bwMode="auto">
          <a:xfrm flipV="1">
            <a:off x="1371600" y="5724525"/>
            <a:ext cx="104140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6" name="Line 7"/>
          <p:cNvSpPr>
            <a:spLocks noChangeShapeType="1"/>
          </p:cNvSpPr>
          <p:nvPr/>
        </p:nvSpPr>
        <p:spPr bwMode="auto">
          <a:xfrm>
            <a:off x="3213100" y="5584825"/>
            <a:ext cx="1638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7" name="Line 8"/>
          <p:cNvSpPr>
            <a:spLocks noChangeShapeType="1"/>
          </p:cNvSpPr>
          <p:nvPr/>
        </p:nvSpPr>
        <p:spPr bwMode="auto">
          <a:xfrm flipV="1">
            <a:off x="5664200" y="5076825"/>
            <a:ext cx="7747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8" name="Line 9"/>
          <p:cNvSpPr>
            <a:spLocks noChangeShapeType="1"/>
          </p:cNvSpPr>
          <p:nvPr/>
        </p:nvSpPr>
        <p:spPr bwMode="auto">
          <a:xfrm>
            <a:off x="5638800" y="5724525"/>
            <a:ext cx="838200" cy="139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9" name="Line 10"/>
          <p:cNvSpPr>
            <a:spLocks noChangeShapeType="1"/>
          </p:cNvSpPr>
          <p:nvPr/>
        </p:nvSpPr>
        <p:spPr bwMode="auto">
          <a:xfrm>
            <a:off x="1397000" y="5178425"/>
            <a:ext cx="10160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0" name="Freeform 11"/>
          <p:cNvSpPr>
            <a:spLocks/>
          </p:cNvSpPr>
          <p:nvPr/>
        </p:nvSpPr>
        <p:spPr bwMode="auto">
          <a:xfrm>
            <a:off x="1485900" y="4797425"/>
            <a:ext cx="4889500" cy="639763"/>
          </a:xfrm>
          <a:custGeom>
            <a:avLst/>
            <a:gdLst>
              <a:gd name="T0" fmla="*/ 0 w 3080"/>
              <a:gd name="T1" fmla="*/ 2147483647 h 403"/>
              <a:gd name="T2" fmla="*/ 2147483647 w 3080"/>
              <a:gd name="T3" fmla="*/ 2147483647 h 403"/>
              <a:gd name="T4" fmla="*/ 2147483647 w 3080"/>
              <a:gd name="T5" fmla="*/ 2147483647 h 403"/>
              <a:gd name="T6" fmla="*/ 2147483647 w 3080"/>
              <a:gd name="T7" fmla="*/ 0 h 403"/>
              <a:gd name="T8" fmla="*/ 0 60000 65536"/>
              <a:gd name="T9" fmla="*/ 0 60000 65536"/>
              <a:gd name="T10" fmla="*/ 0 60000 65536"/>
              <a:gd name="T11" fmla="*/ 0 60000 65536"/>
              <a:gd name="T12" fmla="*/ 0 w 3080"/>
              <a:gd name="T13" fmla="*/ 0 h 403"/>
              <a:gd name="T14" fmla="*/ 3080 w 3080"/>
              <a:gd name="T15" fmla="*/ 403 h 4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80" h="403">
                <a:moveTo>
                  <a:pt x="0" y="96"/>
                </a:moveTo>
                <a:cubicBezTo>
                  <a:pt x="196" y="203"/>
                  <a:pt x="393" y="311"/>
                  <a:pt x="792" y="352"/>
                </a:cubicBezTo>
                <a:cubicBezTo>
                  <a:pt x="1191" y="393"/>
                  <a:pt x="2011" y="403"/>
                  <a:pt x="2392" y="344"/>
                </a:cubicBezTo>
                <a:cubicBezTo>
                  <a:pt x="2773" y="285"/>
                  <a:pt x="2926" y="142"/>
                  <a:pt x="3080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61" name="Freeform 12"/>
          <p:cNvSpPr>
            <a:spLocks/>
          </p:cNvSpPr>
          <p:nvPr/>
        </p:nvSpPr>
        <p:spPr bwMode="auto">
          <a:xfrm>
            <a:off x="1382713" y="5707063"/>
            <a:ext cx="4954587" cy="384175"/>
          </a:xfrm>
          <a:custGeom>
            <a:avLst/>
            <a:gdLst>
              <a:gd name="T0" fmla="*/ 2147483647 w 3121"/>
              <a:gd name="T1" fmla="*/ 2147483647 h 242"/>
              <a:gd name="T2" fmla="*/ 2147483647 w 3121"/>
              <a:gd name="T3" fmla="*/ 2147483647 h 242"/>
              <a:gd name="T4" fmla="*/ 2147483647 w 3121"/>
              <a:gd name="T5" fmla="*/ 2147483647 h 242"/>
              <a:gd name="T6" fmla="*/ 2147483647 w 3121"/>
              <a:gd name="T7" fmla="*/ 2147483647 h 242"/>
              <a:gd name="T8" fmla="*/ 2147483647 w 3121"/>
              <a:gd name="T9" fmla="*/ 2147483647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21"/>
              <a:gd name="T16" fmla="*/ 0 h 242"/>
              <a:gd name="T17" fmla="*/ 3121 w 3121"/>
              <a:gd name="T18" fmla="*/ 242 h 2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21" h="242">
                <a:moveTo>
                  <a:pt x="73" y="235"/>
                </a:moveTo>
                <a:cubicBezTo>
                  <a:pt x="36" y="238"/>
                  <a:pt x="0" y="242"/>
                  <a:pt x="121" y="211"/>
                </a:cubicBezTo>
                <a:cubicBezTo>
                  <a:pt x="242" y="180"/>
                  <a:pt x="485" y="82"/>
                  <a:pt x="801" y="51"/>
                </a:cubicBezTo>
                <a:cubicBezTo>
                  <a:pt x="1117" y="20"/>
                  <a:pt x="1630" y="0"/>
                  <a:pt x="2017" y="27"/>
                </a:cubicBezTo>
                <a:cubicBezTo>
                  <a:pt x="2404" y="54"/>
                  <a:pt x="2762" y="132"/>
                  <a:pt x="3121" y="211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62" name="Text Box 13"/>
          <p:cNvSpPr txBox="1">
            <a:spLocks noChangeArrowheads="1"/>
          </p:cNvSpPr>
          <p:nvPr/>
        </p:nvSpPr>
        <p:spPr bwMode="auto">
          <a:xfrm>
            <a:off x="1482725" y="45847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53263" name="Text Box 14"/>
          <p:cNvSpPr txBox="1">
            <a:spLocks noChangeArrowheads="1"/>
          </p:cNvSpPr>
          <p:nvPr/>
        </p:nvSpPr>
        <p:spPr bwMode="auto">
          <a:xfrm>
            <a:off x="1508125" y="54229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8000"/>
                </a:solidFill>
              </a:rPr>
              <a:t>2</a:t>
            </a:r>
          </a:p>
        </p:txBody>
      </p:sp>
      <p:sp>
        <p:nvSpPr>
          <p:cNvPr id="53264" name="Text Box 15"/>
          <p:cNvSpPr txBox="1">
            <a:spLocks noChangeArrowheads="1"/>
          </p:cNvSpPr>
          <p:nvPr/>
        </p:nvSpPr>
        <p:spPr bwMode="auto">
          <a:xfrm>
            <a:off x="2514600" y="4191000"/>
            <a:ext cx="7366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3300"/>
                </a:solidFill>
              </a:rPr>
              <a:t>1: 7</a:t>
            </a:r>
          </a:p>
          <a:p>
            <a:pPr eaLnBrk="1" hangingPunct="1"/>
            <a:r>
              <a:rPr lang="en-US" altLang="en-US">
                <a:solidFill>
                  <a:srgbClr val="008000"/>
                </a:solidFill>
              </a:rPr>
              <a:t>2: 7</a:t>
            </a:r>
          </a:p>
        </p:txBody>
      </p:sp>
      <p:sp>
        <p:nvSpPr>
          <p:cNvPr id="53265" name="Line 16"/>
          <p:cNvSpPr>
            <a:spLocks noChangeShapeType="1"/>
          </p:cNvSpPr>
          <p:nvPr/>
        </p:nvSpPr>
        <p:spPr bwMode="auto">
          <a:xfrm flipH="1">
            <a:off x="3479800" y="4695825"/>
            <a:ext cx="4953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6" name="Text Box 17"/>
          <p:cNvSpPr txBox="1">
            <a:spLocks noChangeArrowheads="1"/>
          </p:cNvSpPr>
          <p:nvPr/>
        </p:nvSpPr>
        <p:spPr bwMode="auto">
          <a:xfrm>
            <a:off x="3587750" y="4254500"/>
            <a:ext cx="1003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link 7</a:t>
            </a:r>
          </a:p>
        </p:txBody>
      </p:sp>
      <p:sp>
        <p:nvSpPr>
          <p:cNvPr id="53267" name="Text Box 18"/>
          <p:cNvSpPr txBox="1">
            <a:spLocks noChangeArrowheads="1"/>
          </p:cNvSpPr>
          <p:nvPr/>
        </p:nvSpPr>
        <p:spPr bwMode="auto">
          <a:xfrm>
            <a:off x="4826000" y="4229100"/>
            <a:ext cx="9144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3300"/>
                </a:solidFill>
              </a:rPr>
              <a:t>1: 14</a:t>
            </a:r>
          </a:p>
          <a:p>
            <a:pPr eaLnBrk="1" hangingPunct="1"/>
            <a:r>
              <a:rPr lang="en-US" altLang="en-US">
                <a:solidFill>
                  <a:srgbClr val="008000"/>
                </a:solidFill>
              </a:rPr>
              <a:t>2: 8</a:t>
            </a:r>
          </a:p>
        </p:txBody>
      </p:sp>
      <p:sp>
        <p:nvSpPr>
          <p:cNvPr id="53268" name="Line 19"/>
          <p:cNvSpPr>
            <a:spLocks noChangeShapeType="1"/>
          </p:cNvSpPr>
          <p:nvPr/>
        </p:nvSpPr>
        <p:spPr bwMode="auto">
          <a:xfrm flipH="1" flipV="1">
            <a:off x="6235700" y="5305425"/>
            <a:ext cx="8001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9" name="Line 20"/>
          <p:cNvSpPr>
            <a:spLocks noChangeShapeType="1"/>
          </p:cNvSpPr>
          <p:nvPr/>
        </p:nvSpPr>
        <p:spPr bwMode="auto">
          <a:xfrm flipH="1">
            <a:off x="6223000" y="5686425"/>
            <a:ext cx="8128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70" name="Text Box 21"/>
          <p:cNvSpPr txBox="1">
            <a:spLocks noChangeArrowheads="1"/>
          </p:cNvSpPr>
          <p:nvPr/>
        </p:nvSpPr>
        <p:spPr bwMode="auto">
          <a:xfrm>
            <a:off x="7016750" y="5003800"/>
            <a:ext cx="1181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link 14</a:t>
            </a:r>
          </a:p>
        </p:txBody>
      </p:sp>
      <p:sp>
        <p:nvSpPr>
          <p:cNvPr id="53271" name="Text Box 22"/>
          <p:cNvSpPr txBox="1">
            <a:spLocks noChangeArrowheads="1"/>
          </p:cNvSpPr>
          <p:nvPr/>
        </p:nvSpPr>
        <p:spPr bwMode="auto">
          <a:xfrm>
            <a:off x="7016750" y="5459413"/>
            <a:ext cx="1003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link 8</a:t>
            </a:r>
          </a:p>
        </p:txBody>
      </p:sp>
      <p:sp>
        <p:nvSpPr>
          <p:cNvPr id="53272" name="TextBox 23"/>
          <p:cNvSpPr txBox="1">
            <a:spLocks noChangeArrowheads="1"/>
          </p:cNvSpPr>
          <p:nvPr/>
        </p:nvSpPr>
        <p:spPr bwMode="auto">
          <a:xfrm>
            <a:off x="2286000" y="6248400"/>
            <a:ext cx="3249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Used in MPLS with RSVP</a:t>
            </a:r>
          </a:p>
        </p:txBody>
      </p:sp>
    </p:spTree>
    <p:extLst>
      <p:ext uri="{BB962C8B-B14F-4D97-AF65-F5344CB8AC3E}">
        <p14:creationId xmlns:p14="http://schemas.microsoft.com/office/powerpoint/2010/main" val="9261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Source Routing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628650" y="1516062"/>
            <a:ext cx="7886700" cy="4351338"/>
          </a:xfrm>
        </p:spPr>
        <p:txBody>
          <a:bodyPr/>
          <a:lstStyle/>
          <a:p>
            <a:r>
              <a:rPr lang="en-US" altLang="en-US"/>
              <a:t>Similar to end-to-end signaling</a:t>
            </a:r>
          </a:p>
          <a:p>
            <a:pPr lvl="1"/>
            <a:r>
              <a:rPr lang="en-US" altLang="en-US" dirty="0"/>
              <a:t>But the data packet carries the hops in the path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… rather than the routers storing big tables</a:t>
            </a:r>
          </a:p>
          <a:p>
            <a:r>
              <a:rPr lang="en-US" altLang="en-US" dirty="0"/>
              <a:t>End-host control</a:t>
            </a:r>
          </a:p>
          <a:p>
            <a:pPr lvl="1"/>
            <a:r>
              <a:rPr lang="en-US" altLang="en-US" dirty="0"/>
              <a:t>Tell the end host the topology </a:t>
            </a:r>
          </a:p>
          <a:p>
            <a:pPr lvl="1">
              <a:spcAft>
                <a:spcPts val="1200"/>
              </a:spcAft>
            </a:pPr>
            <a:r>
              <a:rPr lang="en-US" altLang="en-US" dirty="0"/>
              <a:t>Let the end host select the end-to-end path</a:t>
            </a:r>
          </a:p>
          <a:p>
            <a:r>
              <a:rPr lang="en-US" altLang="en-US" dirty="0"/>
              <a:t>Variations of source routing</a:t>
            </a:r>
          </a:p>
          <a:p>
            <a:pPr lvl="1"/>
            <a:r>
              <a:rPr lang="en-US" altLang="en-US" dirty="0"/>
              <a:t>Strict: specify every hop</a:t>
            </a:r>
          </a:p>
          <a:p>
            <a:pPr lvl="1"/>
            <a:r>
              <a:rPr lang="en-US" altLang="en-US" dirty="0"/>
              <a:t>Loose: specify intermediate points</a:t>
            </a:r>
          </a:p>
          <a:p>
            <a:pPr>
              <a:buFontTx/>
              <a:buNone/>
            </a:pPr>
            <a:endParaRPr lang="en-US" altLang="en-US" sz="2400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FFC69C-CD4C-2944-B5DB-80A20D651AC9}" type="slidenum">
              <a:rPr lang="en-US" altLang="en-US" sz="1400" b="0">
                <a:latin typeface="Times New Roman" charset="0"/>
              </a:rPr>
              <a:pPr eaLnBrk="1" hangingPunct="1"/>
              <a:t>26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54277" name="TextBox 4"/>
          <p:cNvSpPr txBox="1">
            <a:spLocks noChangeArrowheads="1"/>
          </p:cNvSpPr>
          <p:nvPr/>
        </p:nvSpPr>
        <p:spPr bwMode="auto">
          <a:xfrm>
            <a:off x="763588" y="5818187"/>
            <a:ext cx="75152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latin typeface="Arial" charset="0"/>
              </a:rPr>
              <a:t>Used in IP source routing (but almost </a:t>
            </a:r>
            <a:r>
              <a:rPr lang="en-US" altLang="en-US" sz="2200" i="1">
                <a:latin typeface="Arial" charset="0"/>
              </a:rPr>
              <a:t>always</a:t>
            </a:r>
            <a:r>
              <a:rPr lang="en-US" altLang="en-US" sz="2200">
                <a:latin typeface="Arial" charset="0"/>
              </a:rPr>
              <a:t> disabled)</a:t>
            </a:r>
          </a:p>
        </p:txBody>
      </p:sp>
    </p:spTree>
    <p:extLst>
      <p:ext uri="{BB962C8B-B14F-4D97-AF65-F5344CB8AC3E}">
        <p14:creationId xmlns:p14="http://schemas.microsoft.com/office/powerpoint/2010/main" val="178802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link-state routing, distance-vector routing, path-vector routing, </a:t>
            </a:r>
            <a:r>
              <a:rPr lang="en-US" smtClean="0"/>
              <a:t>end-to-end signaling, </a:t>
            </a:r>
            <a:r>
              <a:rPr lang="en-US" dirty="0" smtClean="0"/>
              <a:t>and source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6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Learning Where the Hosts Are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B4C314-A183-F246-B1B8-872257A47853}" type="slidenum">
              <a:rPr lang="en-US" altLang="en-US" sz="1400" b="0">
                <a:latin typeface="Times New Roman" charset="0"/>
              </a:rPr>
              <a:pPr eaLnBrk="1" hangingPunct="1"/>
              <a:t>28</a:t>
            </a:fld>
            <a:endParaRPr lang="en-US" alt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93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7772400" cy="5105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dirty="0"/>
              <a:t>Building a forwarding table</a:t>
            </a:r>
          </a:p>
          <a:p>
            <a:pPr lvl="1">
              <a:spcAft>
                <a:spcPts val="600"/>
              </a:spcAft>
            </a:pPr>
            <a:r>
              <a:rPr lang="en-US" altLang="en-US" sz="2300" dirty="0"/>
              <a:t>Computing paths between network elements</a:t>
            </a:r>
          </a:p>
          <a:p>
            <a:pPr lvl="1">
              <a:spcAft>
                <a:spcPts val="600"/>
              </a:spcAft>
            </a:pPr>
            <a:r>
              <a:rPr lang="en-US" altLang="en-US" sz="2300" dirty="0"/>
              <a:t>… and figuring out where the end-hosts are</a:t>
            </a:r>
          </a:p>
          <a:p>
            <a:pPr lvl="1">
              <a:spcAft>
                <a:spcPts val="3000"/>
              </a:spcAft>
            </a:pPr>
            <a:r>
              <a:rPr lang="en-US" altLang="en-US" sz="2300" dirty="0"/>
              <a:t>… to map a destination address to an outgoing link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How to find the hosts?</a:t>
            </a:r>
          </a:p>
          <a:p>
            <a:pPr lvl="1">
              <a:spcAft>
                <a:spcPts val="600"/>
              </a:spcAft>
            </a:pPr>
            <a:r>
              <a:rPr lang="en-US" altLang="en-US" sz="2300" dirty="0"/>
              <a:t>Learning/flooding </a:t>
            </a:r>
          </a:p>
          <a:p>
            <a:pPr lvl="1">
              <a:spcAft>
                <a:spcPts val="600"/>
              </a:spcAft>
            </a:pPr>
            <a:r>
              <a:rPr lang="en-US" altLang="en-US" sz="2300" dirty="0"/>
              <a:t>Injecting into routing protocol</a:t>
            </a:r>
          </a:p>
          <a:p>
            <a:pPr lvl="1">
              <a:spcAft>
                <a:spcPts val="600"/>
              </a:spcAft>
            </a:pPr>
            <a:r>
              <a:rPr lang="en-US" altLang="en-US" sz="2300" dirty="0"/>
              <a:t>Dissemination via different protocol</a:t>
            </a:r>
          </a:p>
          <a:p>
            <a:pPr lvl="1">
              <a:spcAft>
                <a:spcPts val="600"/>
              </a:spcAft>
            </a:pPr>
            <a:r>
              <a:rPr lang="en-US" altLang="en-US" sz="2300" dirty="0"/>
              <a:t>Directory service</a:t>
            </a:r>
          </a:p>
          <a:p>
            <a:pPr>
              <a:spcAft>
                <a:spcPts val="600"/>
              </a:spcAft>
            </a:pPr>
            <a:endParaRPr lang="en-US" altLang="en-US" dirty="0"/>
          </a:p>
          <a:p>
            <a:pPr lvl="1">
              <a:spcAft>
                <a:spcPts val="600"/>
              </a:spcAft>
            </a:pPr>
            <a:endParaRPr lang="en-US" altLang="en-US" dirty="0"/>
          </a:p>
          <a:p>
            <a:pPr lvl="1">
              <a:spcAft>
                <a:spcPts val="600"/>
              </a:spcAft>
              <a:buFont typeface="Helvetica" charset="0"/>
              <a:buNone/>
            </a:pPr>
            <a:endParaRPr lang="en-US" altLang="en-US" dirty="0"/>
          </a:p>
        </p:txBody>
      </p:sp>
      <p:pic>
        <p:nvPicPr>
          <p:cNvPr id="5632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114800"/>
            <a:ext cx="5334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038600"/>
            <a:ext cx="990600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Line 13"/>
          <p:cNvSpPr>
            <a:spLocks noChangeShapeType="1"/>
          </p:cNvSpPr>
          <p:nvPr/>
        </p:nvSpPr>
        <p:spPr bwMode="auto">
          <a:xfrm flipV="1">
            <a:off x="5638800" y="4572000"/>
            <a:ext cx="381000" cy="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Line 13"/>
          <p:cNvSpPr>
            <a:spLocks noChangeShapeType="1"/>
          </p:cNvSpPr>
          <p:nvPr/>
        </p:nvSpPr>
        <p:spPr bwMode="auto">
          <a:xfrm>
            <a:off x="7848600" y="4648200"/>
            <a:ext cx="609600" cy="1524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Hosts</a:t>
            </a:r>
          </a:p>
        </p:txBody>
      </p:sp>
      <p:sp>
        <p:nvSpPr>
          <p:cNvPr id="563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BF49AF-6255-8E45-9A2F-98B1D8568C9A}" type="slidenum">
              <a:rPr lang="en-US" altLang="en-US" sz="1400" b="0">
                <a:latin typeface="Times New Roman" charset="0"/>
              </a:rPr>
              <a:pPr eaLnBrk="1" hangingPunct="1"/>
              <a:t>29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56329" name="Line 11"/>
          <p:cNvSpPr>
            <a:spLocks noChangeShapeType="1"/>
          </p:cNvSpPr>
          <p:nvPr/>
        </p:nvSpPr>
        <p:spPr bwMode="auto">
          <a:xfrm flipH="1">
            <a:off x="6216650" y="394493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0" name="Line 12"/>
          <p:cNvSpPr>
            <a:spLocks noChangeShapeType="1"/>
          </p:cNvSpPr>
          <p:nvPr/>
        </p:nvSpPr>
        <p:spPr bwMode="auto">
          <a:xfrm>
            <a:off x="7061200" y="390683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1" name="Line 13"/>
          <p:cNvSpPr>
            <a:spLocks noChangeShapeType="1"/>
          </p:cNvSpPr>
          <p:nvPr/>
        </p:nvSpPr>
        <p:spPr bwMode="auto">
          <a:xfrm>
            <a:off x="6216650" y="4751388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Line 14"/>
          <p:cNvSpPr>
            <a:spLocks noChangeShapeType="1"/>
          </p:cNvSpPr>
          <p:nvPr/>
        </p:nvSpPr>
        <p:spPr bwMode="auto">
          <a:xfrm>
            <a:off x="6945313" y="5327650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3" name="Line 15"/>
          <p:cNvSpPr>
            <a:spLocks noChangeShapeType="1"/>
          </p:cNvSpPr>
          <p:nvPr/>
        </p:nvSpPr>
        <p:spPr bwMode="auto">
          <a:xfrm>
            <a:off x="7713663" y="4829175"/>
            <a:ext cx="115887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Line 16"/>
          <p:cNvSpPr>
            <a:spLocks noChangeShapeType="1"/>
          </p:cNvSpPr>
          <p:nvPr/>
        </p:nvSpPr>
        <p:spPr bwMode="auto">
          <a:xfrm>
            <a:off x="6907213" y="3983038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5" name="Line 17"/>
          <p:cNvSpPr>
            <a:spLocks noChangeShapeType="1"/>
          </p:cNvSpPr>
          <p:nvPr/>
        </p:nvSpPr>
        <p:spPr bwMode="auto">
          <a:xfrm flipV="1">
            <a:off x="5946775" y="532765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Line 18"/>
          <p:cNvSpPr>
            <a:spLocks noChangeShapeType="1"/>
          </p:cNvSpPr>
          <p:nvPr/>
        </p:nvSpPr>
        <p:spPr bwMode="auto">
          <a:xfrm flipV="1">
            <a:off x="6600825" y="5365750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7" name="Line 19"/>
          <p:cNvSpPr>
            <a:spLocks noChangeShapeType="1"/>
          </p:cNvSpPr>
          <p:nvPr/>
        </p:nvSpPr>
        <p:spPr bwMode="auto">
          <a:xfrm flipH="1" flipV="1">
            <a:off x="5907088" y="5749925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Oval 5"/>
          <p:cNvSpPr>
            <a:spLocks noChangeArrowheads="1"/>
          </p:cNvSpPr>
          <p:nvPr/>
        </p:nvSpPr>
        <p:spPr bwMode="auto">
          <a:xfrm>
            <a:off x="6677025" y="36004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39" name="Oval 6"/>
          <p:cNvSpPr>
            <a:spLocks noChangeArrowheads="1"/>
          </p:cNvSpPr>
          <p:nvPr/>
        </p:nvSpPr>
        <p:spPr bwMode="auto">
          <a:xfrm>
            <a:off x="5870575" y="444500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40" name="Oval 7"/>
          <p:cNvSpPr>
            <a:spLocks noChangeArrowheads="1"/>
          </p:cNvSpPr>
          <p:nvPr/>
        </p:nvSpPr>
        <p:spPr bwMode="auto">
          <a:xfrm>
            <a:off x="7483475" y="444500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41" name="Oval 8"/>
          <p:cNvSpPr>
            <a:spLocks noChangeArrowheads="1"/>
          </p:cNvSpPr>
          <p:nvPr/>
        </p:nvSpPr>
        <p:spPr bwMode="auto">
          <a:xfrm>
            <a:off x="6600825" y="5021263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42" name="Oval 9"/>
          <p:cNvSpPr>
            <a:spLocks noChangeArrowheads="1"/>
          </p:cNvSpPr>
          <p:nvPr/>
        </p:nvSpPr>
        <p:spPr bwMode="auto">
          <a:xfrm>
            <a:off x="7599363" y="56737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43" name="Oval 10"/>
          <p:cNvSpPr>
            <a:spLocks noChangeArrowheads="1"/>
          </p:cNvSpPr>
          <p:nvPr/>
        </p:nvSpPr>
        <p:spPr bwMode="auto">
          <a:xfrm>
            <a:off x="5562600" y="544353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44" name="Oval 11"/>
          <p:cNvSpPr>
            <a:spLocks noChangeArrowheads="1"/>
          </p:cNvSpPr>
          <p:nvPr/>
        </p:nvSpPr>
        <p:spPr bwMode="auto">
          <a:xfrm>
            <a:off x="6369050" y="586581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371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1BA0A1-0061-A140-A851-2D72971128F8}" type="slidenum">
              <a:rPr lang="en-US" altLang="en-US" sz="1400" b="0">
                <a:latin typeface="Times New Roman" charset="0"/>
              </a:rPr>
              <a:pPr eaLnBrk="1" hangingPunct="1"/>
              <a:t>3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Routing vs. Forwarding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686800" cy="4545013"/>
          </a:xfrm>
        </p:spPr>
        <p:txBody>
          <a:bodyPr/>
          <a:lstStyle/>
          <a:p>
            <a:r>
              <a:rPr lang="en-US" altLang="en-US" sz="3600" dirty="0"/>
              <a:t>Routing: </a:t>
            </a:r>
            <a:r>
              <a:rPr lang="en-US" altLang="en-US" sz="3600" dirty="0">
                <a:solidFill>
                  <a:schemeClr val="tx1"/>
                </a:solidFill>
              </a:rPr>
              <a:t>control plane</a:t>
            </a:r>
          </a:p>
          <a:p>
            <a:pPr lvl="1"/>
            <a:r>
              <a:rPr lang="en-US" altLang="en-US" sz="3000" dirty="0"/>
              <a:t>Computing paths the packets will follow</a:t>
            </a:r>
          </a:p>
          <a:p>
            <a:pPr lvl="1"/>
            <a:r>
              <a:rPr lang="en-US" altLang="en-US" sz="3000" dirty="0"/>
              <a:t>Routers talking amongst themselves</a:t>
            </a:r>
          </a:p>
          <a:p>
            <a:pPr lvl="1">
              <a:spcAft>
                <a:spcPts val="600"/>
              </a:spcAft>
            </a:pPr>
            <a:r>
              <a:rPr lang="en-US" altLang="en-US" sz="3000" dirty="0"/>
              <a:t>Individual router </a:t>
            </a:r>
            <a:r>
              <a:rPr lang="en-US" altLang="en-US" sz="3000" i="1" dirty="0"/>
              <a:t>creating</a:t>
            </a:r>
            <a:r>
              <a:rPr lang="en-US" altLang="en-US" sz="3000" dirty="0"/>
              <a:t> a forwarding table</a:t>
            </a:r>
          </a:p>
          <a:p>
            <a:r>
              <a:rPr lang="en-US" altLang="en-US" sz="3600" dirty="0"/>
              <a:t>Forwarding: </a:t>
            </a:r>
            <a:r>
              <a:rPr lang="en-US" altLang="en-US" sz="3600" dirty="0">
                <a:solidFill>
                  <a:schemeClr val="tx1"/>
                </a:solidFill>
              </a:rPr>
              <a:t>data plane</a:t>
            </a:r>
          </a:p>
          <a:p>
            <a:pPr lvl="1"/>
            <a:r>
              <a:rPr lang="en-US" altLang="en-US" sz="3000" dirty="0"/>
              <a:t>Directing a data packet to an outgoing link</a:t>
            </a:r>
          </a:p>
          <a:p>
            <a:pPr lvl="1"/>
            <a:r>
              <a:rPr lang="en-US" altLang="en-US" sz="3000" dirty="0"/>
              <a:t>Individual router </a:t>
            </a:r>
            <a:r>
              <a:rPr lang="en-US" altLang="en-US" sz="3000" i="1" dirty="0"/>
              <a:t>using</a:t>
            </a:r>
            <a:r>
              <a:rPr lang="en-US" altLang="en-US" sz="3000" dirty="0"/>
              <a:t> a forwarding table</a:t>
            </a:r>
          </a:p>
        </p:txBody>
      </p:sp>
      <p:grpSp>
        <p:nvGrpSpPr>
          <p:cNvPr id="19461" name="Group 4"/>
          <p:cNvGrpSpPr>
            <a:grpSpLocks/>
          </p:cNvGrpSpPr>
          <p:nvPr/>
        </p:nvGrpSpPr>
        <p:grpSpPr bwMode="auto">
          <a:xfrm>
            <a:off x="3228975" y="5791200"/>
            <a:ext cx="590550" cy="430213"/>
            <a:chOff x="3120" y="2880"/>
            <a:chExt cx="144" cy="96"/>
          </a:xfrm>
        </p:grpSpPr>
        <p:sp>
          <p:nvSpPr>
            <p:cNvPr id="19543" name="Oval 5"/>
            <p:cNvSpPr>
              <a:spLocks noChangeArrowheads="1"/>
            </p:cNvSpPr>
            <p:nvPr/>
          </p:nvSpPr>
          <p:spPr bwMode="auto">
            <a:xfrm>
              <a:off x="3120" y="292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44" name="Rectangle 6"/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45" name="Rectangle 7"/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46" name="Oval 8"/>
            <p:cNvSpPr>
              <a:spLocks noChangeArrowheads="1"/>
            </p:cNvSpPr>
            <p:nvPr/>
          </p:nvSpPr>
          <p:spPr bwMode="auto">
            <a:xfrm>
              <a:off x="3120" y="288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9547" name="Group 9"/>
            <p:cNvGrpSpPr>
              <a:grpSpLocks/>
            </p:cNvGrpSpPr>
            <p:nvPr/>
          </p:nvGrpSpPr>
          <p:grpSpPr bwMode="auto">
            <a:xfrm>
              <a:off x="3141" y="2886"/>
              <a:ext cx="100" cy="43"/>
              <a:chOff x="6839" y="9479"/>
              <a:chExt cx="253" cy="119"/>
            </a:xfrm>
          </p:grpSpPr>
          <p:grpSp>
            <p:nvGrpSpPr>
              <p:cNvPr id="19550" name="Group 10"/>
              <p:cNvGrpSpPr>
                <a:grpSpLocks/>
              </p:cNvGrpSpPr>
              <p:nvPr/>
            </p:nvGrpSpPr>
            <p:grpSpPr bwMode="auto">
              <a:xfrm>
                <a:off x="6839" y="9479"/>
                <a:ext cx="251" cy="116"/>
                <a:chOff x="6839" y="9479"/>
                <a:chExt cx="251" cy="116"/>
              </a:xfrm>
            </p:grpSpPr>
            <p:sp>
              <p:nvSpPr>
                <p:cNvPr id="19560" name="Freeform 11"/>
                <p:cNvSpPr>
                  <a:spLocks/>
                </p:cNvSpPr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13 h 148"/>
                    <a:gd name="T2" fmla="*/ 7 w 479"/>
                    <a:gd name="T3" fmla="*/ 16 h 148"/>
                    <a:gd name="T4" fmla="*/ 23 w 479"/>
                    <a:gd name="T5" fmla="*/ 6 h 148"/>
                    <a:gd name="T6" fmla="*/ 30 w 479"/>
                    <a:gd name="T7" fmla="*/ 9 h 148"/>
                    <a:gd name="T8" fmla="*/ 26 w 479"/>
                    <a:gd name="T9" fmla="*/ 0 h 148"/>
                    <a:gd name="T10" fmla="*/ 7 w 479"/>
                    <a:gd name="T11" fmla="*/ 0 h 148"/>
                    <a:gd name="T12" fmla="*/ 15 w 479"/>
                    <a:gd name="T13" fmla="*/ 3 h 148"/>
                    <a:gd name="T14" fmla="*/ 0 w 479"/>
                    <a:gd name="T15" fmla="*/ 13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61" name="Freeform 12"/>
                <p:cNvSpPr>
                  <a:spLocks/>
                </p:cNvSpPr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13 h 148"/>
                    <a:gd name="T2" fmla="*/ 7 w 479"/>
                    <a:gd name="T3" fmla="*/ 16 h 148"/>
                    <a:gd name="T4" fmla="*/ 23 w 479"/>
                    <a:gd name="T5" fmla="*/ 6 h 148"/>
                    <a:gd name="T6" fmla="*/ 30 w 479"/>
                    <a:gd name="T7" fmla="*/ 9 h 148"/>
                    <a:gd name="T8" fmla="*/ 26 w 479"/>
                    <a:gd name="T9" fmla="*/ 0 h 148"/>
                    <a:gd name="T10" fmla="*/ 7 w 479"/>
                    <a:gd name="T11" fmla="*/ 0 h 148"/>
                    <a:gd name="T12" fmla="*/ 15 w 479"/>
                    <a:gd name="T13" fmla="*/ 3 h 148"/>
                    <a:gd name="T14" fmla="*/ 0 w 479"/>
                    <a:gd name="T15" fmla="*/ 13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62" name="Freeform 13"/>
                <p:cNvSpPr>
                  <a:spLocks/>
                </p:cNvSpPr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30 w 480"/>
                    <a:gd name="T1" fmla="*/ 4 h 158"/>
                    <a:gd name="T2" fmla="*/ 23 w 480"/>
                    <a:gd name="T3" fmla="*/ 0 h 158"/>
                    <a:gd name="T4" fmla="*/ 8 w 480"/>
                    <a:gd name="T5" fmla="*/ 11 h 158"/>
                    <a:gd name="T6" fmla="*/ 0 w 480"/>
                    <a:gd name="T7" fmla="*/ 7 h 158"/>
                    <a:gd name="T8" fmla="*/ 4 w 480"/>
                    <a:gd name="T9" fmla="*/ 17 h 158"/>
                    <a:gd name="T10" fmla="*/ 23 w 480"/>
                    <a:gd name="T11" fmla="*/ 17 h 158"/>
                    <a:gd name="T12" fmla="*/ 15 w 480"/>
                    <a:gd name="T13" fmla="*/ 13 h 158"/>
                    <a:gd name="T14" fmla="*/ 30 w 480"/>
                    <a:gd name="T15" fmla="*/ 4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63" name="Freeform 14"/>
                <p:cNvSpPr>
                  <a:spLocks/>
                </p:cNvSpPr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30 w 480"/>
                    <a:gd name="T1" fmla="*/ 4 h 158"/>
                    <a:gd name="T2" fmla="*/ 23 w 480"/>
                    <a:gd name="T3" fmla="*/ 0 h 158"/>
                    <a:gd name="T4" fmla="*/ 8 w 480"/>
                    <a:gd name="T5" fmla="*/ 11 h 158"/>
                    <a:gd name="T6" fmla="*/ 0 w 480"/>
                    <a:gd name="T7" fmla="*/ 7 h 158"/>
                    <a:gd name="T8" fmla="*/ 4 w 480"/>
                    <a:gd name="T9" fmla="*/ 17 h 158"/>
                    <a:gd name="T10" fmla="*/ 23 w 480"/>
                    <a:gd name="T11" fmla="*/ 17 h 158"/>
                    <a:gd name="T12" fmla="*/ 15 w 480"/>
                    <a:gd name="T13" fmla="*/ 13 h 158"/>
                    <a:gd name="T14" fmla="*/ 30 w 480"/>
                    <a:gd name="T15" fmla="*/ 4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64" name="Freeform 15"/>
                <p:cNvSpPr>
                  <a:spLocks/>
                </p:cNvSpPr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4 h 149"/>
                    <a:gd name="T2" fmla="*/ 7 w 479"/>
                    <a:gd name="T3" fmla="*/ 0 h 149"/>
                    <a:gd name="T4" fmla="*/ 23 w 479"/>
                    <a:gd name="T5" fmla="*/ 10 h 149"/>
                    <a:gd name="T6" fmla="*/ 30 w 479"/>
                    <a:gd name="T7" fmla="*/ 7 h 149"/>
                    <a:gd name="T8" fmla="*/ 26 w 479"/>
                    <a:gd name="T9" fmla="*/ 17 h 149"/>
                    <a:gd name="T10" fmla="*/ 7 w 479"/>
                    <a:gd name="T11" fmla="*/ 17 h 149"/>
                    <a:gd name="T12" fmla="*/ 15 w 479"/>
                    <a:gd name="T13" fmla="*/ 14 h 149"/>
                    <a:gd name="T14" fmla="*/ 0 w 479"/>
                    <a:gd name="T15" fmla="*/ 4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65" name="Freeform 16"/>
                <p:cNvSpPr>
                  <a:spLocks/>
                </p:cNvSpPr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4 h 149"/>
                    <a:gd name="T2" fmla="*/ 7 w 479"/>
                    <a:gd name="T3" fmla="*/ 0 h 149"/>
                    <a:gd name="T4" fmla="*/ 23 w 479"/>
                    <a:gd name="T5" fmla="*/ 10 h 149"/>
                    <a:gd name="T6" fmla="*/ 30 w 479"/>
                    <a:gd name="T7" fmla="*/ 7 h 149"/>
                    <a:gd name="T8" fmla="*/ 26 w 479"/>
                    <a:gd name="T9" fmla="*/ 17 h 149"/>
                    <a:gd name="T10" fmla="*/ 7 w 479"/>
                    <a:gd name="T11" fmla="*/ 17 h 149"/>
                    <a:gd name="T12" fmla="*/ 15 w 479"/>
                    <a:gd name="T13" fmla="*/ 14 h 149"/>
                    <a:gd name="T14" fmla="*/ 0 w 479"/>
                    <a:gd name="T15" fmla="*/ 4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66" name="Freeform 17"/>
                <p:cNvSpPr>
                  <a:spLocks/>
                </p:cNvSpPr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30 w 478"/>
                    <a:gd name="T1" fmla="*/ 13 h 148"/>
                    <a:gd name="T2" fmla="*/ 23 w 478"/>
                    <a:gd name="T3" fmla="*/ 17 h 148"/>
                    <a:gd name="T4" fmla="*/ 8 w 478"/>
                    <a:gd name="T5" fmla="*/ 6 h 148"/>
                    <a:gd name="T6" fmla="*/ 0 w 478"/>
                    <a:gd name="T7" fmla="*/ 9 h 148"/>
                    <a:gd name="T8" fmla="*/ 4 w 478"/>
                    <a:gd name="T9" fmla="*/ 0 h 148"/>
                    <a:gd name="T10" fmla="*/ 23 w 478"/>
                    <a:gd name="T11" fmla="*/ 0 h 148"/>
                    <a:gd name="T12" fmla="*/ 15 w 478"/>
                    <a:gd name="T13" fmla="*/ 3 h 148"/>
                    <a:gd name="T14" fmla="*/ 30 w 478"/>
                    <a:gd name="T15" fmla="*/ 13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67" name="Freeform 18"/>
                <p:cNvSpPr>
                  <a:spLocks/>
                </p:cNvSpPr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30 w 478"/>
                    <a:gd name="T1" fmla="*/ 13 h 148"/>
                    <a:gd name="T2" fmla="*/ 23 w 478"/>
                    <a:gd name="T3" fmla="*/ 17 h 148"/>
                    <a:gd name="T4" fmla="*/ 8 w 478"/>
                    <a:gd name="T5" fmla="*/ 6 h 148"/>
                    <a:gd name="T6" fmla="*/ 0 w 478"/>
                    <a:gd name="T7" fmla="*/ 9 h 148"/>
                    <a:gd name="T8" fmla="*/ 4 w 478"/>
                    <a:gd name="T9" fmla="*/ 0 h 148"/>
                    <a:gd name="T10" fmla="*/ 23 w 478"/>
                    <a:gd name="T11" fmla="*/ 0 h 148"/>
                    <a:gd name="T12" fmla="*/ 15 w 478"/>
                    <a:gd name="T13" fmla="*/ 3 h 148"/>
                    <a:gd name="T14" fmla="*/ 30 w 478"/>
                    <a:gd name="T15" fmla="*/ 13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9551" name="Group 19"/>
              <p:cNvGrpSpPr>
                <a:grpSpLocks/>
              </p:cNvGrpSpPr>
              <p:nvPr/>
            </p:nvGrpSpPr>
            <p:grpSpPr bwMode="auto">
              <a:xfrm>
                <a:off x="6842" y="9482"/>
                <a:ext cx="250" cy="116"/>
                <a:chOff x="6842" y="9482"/>
                <a:chExt cx="250" cy="116"/>
              </a:xfrm>
            </p:grpSpPr>
            <p:sp>
              <p:nvSpPr>
                <p:cNvPr id="19552" name="Freeform 20"/>
                <p:cNvSpPr>
                  <a:spLocks/>
                </p:cNvSpPr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12 h 149"/>
                    <a:gd name="T2" fmla="*/ 7 w 479"/>
                    <a:gd name="T3" fmla="*/ 16 h 149"/>
                    <a:gd name="T4" fmla="*/ 23 w 479"/>
                    <a:gd name="T5" fmla="*/ 5 h 149"/>
                    <a:gd name="T6" fmla="*/ 30 w 479"/>
                    <a:gd name="T7" fmla="*/ 9 h 149"/>
                    <a:gd name="T8" fmla="*/ 26 w 479"/>
                    <a:gd name="T9" fmla="*/ 0 h 149"/>
                    <a:gd name="T10" fmla="*/ 7 w 479"/>
                    <a:gd name="T11" fmla="*/ 0 h 149"/>
                    <a:gd name="T12" fmla="*/ 15 w 479"/>
                    <a:gd name="T13" fmla="*/ 3 h 149"/>
                    <a:gd name="T14" fmla="*/ 0 w 479"/>
                    <a:gd name="T15" fmla="*/ 12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53" name="Freeform 21"/>
                <p:cNvSpPr>
                  <a:spLocks/>
                </p:cNvSpPr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12 h 149"/>
                    <a:gd name="T2" fmla="*/ 7 w 479"/>
                    <a:gd name="T3" fmla="*/ 16 h 149"/>
                    <a:gd name="T4" fmla="*/ 23 w 479"/>
                    <a:gd name="T5" fmla="*/ 5 h 149"/>
                    <a:gd name="T6" fmla="*/ 30 w 479"/>
                    <a:gd name="T7" fmla="*/ 9 h 149"/>
                    <a:gd name="T8" fmla="*/ 26 w 479"/>
                    <a:gd name="T9" fmla="*/ 0 h 149"/>
                    <a:gd name="T10" fmla="*/ 7 w 479"/>
                    <a:gd name="T11" fmla="*/ 0 h 149"/>
                    <a:gd name="T12" fmla="*/ 15 w 479"/>
                    <a:gd name="T13" fmla="*/ 3 h 149"/>
                    <a:gd name="T14" fmla="*/ 0 w 479"/>
                    <a:gd name="T15" fmla="*/ 12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54" name="Freeform 22"/>
                <p:cNvSpPr>
                  <a:spLocks/>
                </p:cNvSpPr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30 w 480"/>
                    <a:gd name="T1" fmla="*/ 4 h 156"/>
                    <a:gd name="T2" fmla="*/ 23 w 480"/>
                    <a:gd name="T3" fmla="*/ 0 h 156"/>
                    <a:gd name="T4" fmla="*/ 8 w 480"/>
                    <a:gd name="T5" fmla="*/ 11 h 156"/>
                    <a:gd name="T6" fmla="*/ 0 w 480"/>
                    <a:gd name="T7" fmla="*/ 7 h 156"/>
                    <a:gd name="T8" fmla="*/ 4 w 480"/>
                    <a:gd name="T9" fmla="*/ 17 h 156"/>
                    <a:gd name="T10" fmla="*/ 23 w 480"/>
                    <a:gd name="T11" fmla="*/ 17 h 156"/>
                    <a:gd name="T12" fmla="*/ 15 w 480"/>
                    <a:gd name="T13" fmla="*/ 14 h 156"/>
                    <a:gd name="T14" fmla="*/ 30 w 480"/>
                    <a:gd name="T15" fmla="*/ 4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55" name="Freeform 23"/>
                <p:cNvSpPr>
                  <a:spLocks/>
                </p:cNvSpPr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30 w 480"/>
                    <a:gd name="T1" fmla="*/ 4 h 156"/>
                    <a:gd name="T2" fmla="*/ 23 w 480"/>
                    <a:gd name="T3" fmla="*/ 0 h 156"/>
                    <a:gd name="T4" fmla="*/ 8 w 480"/>
                    <a:gd name="T5" fmla="*/ 11 h 156"/>
                    <a:gd name="T6" fmla="*/ 0 w 480"/>
                    <a:gd name="T7" fmla="*/ 7 h 156"/>
                    <a:gd name="T8" fmla="*/ 4 w 480"/>
                    <a:gd name="T9" fmla="*/ 17 h 156"/>
                    <a:gd name="T10" fmla="*/ 23 w 480"/>
                    <a:gd name="T11" fmla="*/ 17 h 156"/>
                    <a:gd name="T12" fmla="*/ 15 w 480"/>
                    <a:gd name="T13" fmla="*/ 14 h 156"/>
                    <a:gd name="T14" fmla="*/ 30 w 480"/>
                    <a:gd name="T15" fmla="*/ 4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56" name="Freeform 24"/>
                <p:cNvSpPr>
                  <a:spLocks/>
                </p:cNvSpPr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4 h 148"/>
                    <a:gd name="T2" fmla="*/ 7 w 479"/>
                    <a:gd name="T3" fmla="*/ 0 h 148"/>
                    <a:gd name="T4" fmla="*/ 23 w 479"/>
                    <a:gd name="T5" fmla="*/ 10 h 148"/>
                    <a:gd name="T6" fmla="*/ 30 w 479"/>
                    <a:gd name="T7" fmla="*/ 7 h 148"/>
                    <a:gd name="T8" fmla="*/ 26 w 479"/>
                    <a:gd name="T9" fmla="*/ 16 h 148"/>
                    <a:gd name="T10" fmla="*/ 7 w 479"/>
                    <a:gd name="T11" fmla="*/ 16 h 148"/>
                    <a:gd name="T12" fmla="*/ 15 w 479"/>
                    <a:gd name="T13" fmla="*/ 14 h 148"/>
                    <a:gd name="T14" fmla="*/ 0 w 479"/>
                    <a:gd name="T15" fmla="*/ 4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57" name="Freeform 25"/>
                <p:cNvSpPr>
                  <a:spLocks/>
                </p:cNvSpPr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4 h 148"/>
                    <a:gd name="T2" fmla="*/ 7 w 479"/>
                    <a:gd name="T3" fmla="*/ 0 h 148"/>
                    <a:gd name="T4" fmla="*/ 23 w 479"/>
                    <a:gd name="T5" fmla="*/ 10 h 148"/>
                    <a:gd name="T6" fmla="*/ 30 w 479"/>
                    <a:gd name="T7" fmla="*/ 7 h 148"/>
                    <a:gd name="T8" fmla="*/ 26 w 479"/>
                    <a:gd name="T9" fmla="*/ 16 h 148"/>
                    <a:gd name="T10" fmla="*/ 7 w 479"/>
                    <a:gd name="T11" fmla="*/ 16 h 148"/>
                    <a:gd name="T12" fmla="*/ 15 w 479"/>
                    <a:gd name="T13" fmla="*/ 14 h 148"/>
                    <a:gd name="T14" fmla="*/ 0 w 479"/>
                    <a:gd name="T15" fmla="*/ 4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58" name="Freeform 26"/>
                <p:cNvSpPr>
                  <a:spLocks/>
                </p:cNvSpPr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30 w 478"/>
                    <a:gd name="T1" fmla="*/ 13 h 149"/>
                    <a:gd name="T2" fmla="*/ 23 w 478"/>
                    <a:gd name="T3" fmla="*/ 17 h 149"/>
                    <a:gd name="T4" fmla="*/ 8 w 478"/>
                    <a:gd name="T5" fmla="*/ 6 h 149"/>
                    <a:gd name="T6" fmla="*/ 0 w 478"/>
                    <a:gd name="T7" fmla="*/ 9 h 149"/>
                    <a:gd name="T8" fmla="*/ 4 w 478"/>
                    <a:gd name="T9" fmla="*/ 0 h 149"/>
                    <a:gd name="T10" fmla="*/ 23 w 478"/>
                    <a:gd name="T11" fmla="*/ 0 h 149"/>
                    <a:gd name="T12" fmla="*/ 15 w 478"/>
                    <a:gd name="T13" fmla="*/ 3 h 149"/>
                    <a:gd name="T14" fmla="*/ 30 w 478"/>
                    <a:gd name="T15" fmla="*/ 13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59" name="Freeform 27"/>
                <p:cNvSpPr>
                  <a:spLocks/>
                </p:cNvSpPr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30 w 478"/>
                    <a:gd name="T1" fmla="*/ 13 h 149"/>
                    <a:gd name="T2" fmla="*/ 23 w 478"/>
                    <a:gd name="T3" fmla="*/ 17 h 149"/>
                    <a:gd name="T4" fmla="*/ 8 w 478"/>
                    <a:gd name="T5" fmla="*/ 6 h 149"/>
                    <a:gd name="T6" fmla="*/ 0 w 478"/>
                    <a:gd name="T7" fmla="*/ 9 h 149"/>
                    <a:gd name="T8" fmla="*/ 4 w 478"/>
                    <a:gd name="T9" fmla="*/ 0 h 149"/>
                    <a:gd name="T10" fmla="*/ 23 w 478"/>
                    <a:gd name="T11" fmla="*/ 0 h 149"/>
                    <a:gd name="T12" fmla="*/ 15 w 478"/>
                    <a:gd name="T13" fmla="*/ 3 h 149"/>
                    <a:gd name="T14" fmla="*/ 30 w 478"/>
                    <a:gd name="T15" fmla="*/ 13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9548" name="Line 28"/>
            <p:cNvSpPr>
              <a:spLocks noChangeShapeType="1"/>
            </p:cNvSpPr>
            <p:nvPr/>
          </p:nvSpPr>
          <p:spPr bwMode="auto">
            <a:xfrm>
              <a:off x="3120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49" name="Line 29"/>
            <p:cNvSpPr>
              <a:spLocks noChangeShapeType="1"/>
            </p:cNvSpPr>
            <p:nvPr/>
          </p:nvSpPr>
          <p:spPr bwMode="auto">
            <a:xfrm>
              <a:off x="3264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62" name="Group 30"/>
          <p:cNvGrpSpPr>
            <a:grpSpLocks/>
          </p:cNvGrpSpPr>
          <p:nvPr/>
        </p:nvGrpSpPr>
        <p:grpSpPr bwMode="auto">
          <a:xfrm>
            <a:off x="1371600" y="5791200"/>
            <a:ext cx="590550" cy="430213"/>
            <a:chOff x="3120" y="2880"/>
            <a:chExt cx="144" cy="96"/>
          </a:xfrm>
        </p:grpSpPr>
        <p:sp>
          <p:nvSpPr>
            <p:cNvPr id="19518" name="Oval 31"/>
            <p:cNvSpPr>
              <a:spLocks noChangeArrowheads="1"/>
            </p:cNvSpPr>
            <p:nvPr/>
          </p:nvSpPr>
          <p:spPr bwMode="auto">
            <a:xfrm>
              <a:off x="3120" y="292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19" name="Rectangle 32"/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20" name="Rectangle 33"/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21" name="Oval 34"/>
            <p:cNvSpPr>
              <a:spLocks noChangeArrowheads="1"/>
            </p:cNvSpPr>
            <p:nvPr/>
          </p:nvSpPr>
          <p:spPr bwMode="auto">
            <a:xfrm>
              <a:off x="3120" y="288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9522" name="Group 35"/>
            <p:cNvGrpSpPr>
              <a:grpSpLocks/>
            </p:cNvGrpSpPr>
            <p:nvPr/>
          </p:nvGrpSpPr>
          <p:grpSpPr bwMode="auto">
            <a:xfrm>
              <a:off x="3141" y="2886"/>
              <a:ext cx="100" cy="43"/>
              <a:chOff x="6839" y="9479"/>
              <a:chExt cx="253" cy="119"/>
            </a:xfrm>
          </p:grpSpPr>
          <p:grpSp>
            <p:nvGrpSpPr>
              <p:cNvPr id="19525" name="Group 36"/>
              <p:cNvGrpSpPr>
                <a:grpSpLocks/>
              </p:cNvGrpSpPr>
              <p:nvPr/>
            </p:nvGrpSpPr>
            <p:grpSpPr bwMode="auto">
              <a:xfrm>
                <a:off x="6839" y="9479"/>
                <a:ext cx="251" cy="116"/>
                <a:chOff x="6839" y="9479"/>
                <a:chExt cx="251" cy="116"/>
              </a:xfrm>
            </p:grpSpPr>
            <p:sp>
              <p:nvSpPr>
                <p:cNvPr id="19535" name="Freeform 37"/>
                <p:cNvSpPr>
                  <a:spLocks/>
                </p:cNvSpPr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13 h 148"/>
                    <a:gd name="T2" fmla="*/ 7 w 479"/>
                    <a:gd name="T3" fmla="*/ 16 h 148"/>
                    <a:gd name="T4" fmla="*/ 23 w 479"/>
                    <a:gd name="T5" fmla="*/ 6 h 148"/>
                    <a:gd name="T6" fmla="*/ 30 w 479"/>
                    <a:gd name="T7" fmla="*/ 9 h 148"/>
                    <a:gd name="T8" fmla="*/ 26 w 479"/>
                    <a:gd name="T9" fmla="*/ 0 h 148"/>
                    <a:gd name="T10" fmla="*/ 7 w 479"/>
                    <a:gd name="T11" fmla="*/ 0 h 148"/>
                    <a:gd name="T12" fmla="*/ 15 w 479"/>
                    <a:gd name="T13" fmla="*/ 3 h 148"/>
                    <a:gd name="T14" fmla="*/ 0 w 479"/>
                    <a:gd name="T15" fmla="*/ 13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36" name="Freeform 38"/>
                <p:cNvSpPr>
                  <a:spLocks/>
                </p:cNvSpPr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13 h 148"/>
                    <a:gd name="T2" fmla="*/ 7 w 479"/>
                    <a:gd name="T3" fmla="*/ 16 h 148"/>
                    <a:gd name="T4" fmla="*/ 23 w 479"/>
                    <a:gd name="T5" fmla="*/ 6 h 148"/>
                    <a:gd name="T6" fmla="*/ 30 w 479"/>
                    <a:gd name="T7" fmla="*/ 9 h 148"/>
                    <a:gd name="T8" fmla="*/ 26 w 479"/>
                    <a:gd name="T9" fmla="*/ 0 h 148"/>
                    <a:gd name="T10" fmla="*/ 7 w 479"/>
                    <a:gd name="T11" fmla="*/ 0 h 148"/>
                    <a:gd name="T12" fmla="*/ 15 w 479"/>
                    <a:gd name="T13" fmla="*/ 3 h 148"/>
                    <a:gd name="T14" fmla="*/ 0 w 479"/>
                    <a:gd name="T15" fmla="*/ 13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37" name="Freeform 39"/>
                <p:cNvSpPr>
                  <a:spLocks/>
                </p:cNvSpPr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30 w 480"/>
                    <a:gd name="T1" fmla="*/ 4 h 158"/>
                    <a:gd name="T2" fmla="*/ 23 w 480"/>
                    <a:gd name="T3" fmla="*/ 0 h 158"/>
                    <a:gd name="T4" fmla="*/ 8 w 480"/>
                    <a:gd name="T5" fmla="*/ 11 h 158"/>
                    <a:gd name="T6" fmla="*/ 0 w 480"/>
                    <a:gd name="T7" fmla="*/ 7 h 158"/>
                    <a:gd name="T8" fmla="*/ 4 w 480"/>
                    <a:gd name="T9" fmla="*/ 17 h 158"/>
                    <a:gd name="T10" fmla="*/ 23 w 480"/>
                    <a:gd name="T11" fmla="*/ 17 h 158"/>
                    <a:gd name="T12" fmla="*/ 15 w 480"/>
                    <a:gd name="T13" fmla="*/ 13 h 158"/>
                    <a:gd name="T14" fmla="*/ 30 w 480"/>
                    <a:gd name="T15" fmla="*/ 4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38" name="Freeform 40"/>
                <p:cNvSpPr>
                  <a:spLocks/>
                </p:cNvSpPr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30 w 480"/>
                    <a:gd name="T1" fmla="*/ 4 h 158"/>
                    <a:gd name="T2" fmla="*/ 23 w 480"/>
                    <a:gd name="T3" fmla="*/ 0 h 158"/>
                    <a:gd name="T4" fmla="*/ 8 w 480"/>
                    <a:gd name="T5" fmla="*/ 11 h 158"/>
                    <a:gd name="T6" fmla="*/ 0 w 480"/>
                    <a:gd name="T7" fmla="*/ 7 h 158"/>
                    <a:gd name="T8" fmla="*/ 4 w 480"/>
                    <a:gd name="T9" fmla="*/ 17 h 158"/>
                    <a:gd name="T10" fmla="*/ 23 w 480"/>
                    <a:gd name="T11" fmla="*/ 17 h 158"/>
                    <a:gd name="T12" fmla="*/ 15 w 480"/>
                    <a:gd name="T13" fmla="*/ 13 h 158"/>
                    <a:gd name="T14" fmla="*/ 30 w 480"/>
                    <a:gd name="T15" fmla="*/ 4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39" name="Freeform 41"/>
                <p:cNvSpPr>
                  <a:spLocks/>
                </p:cNvSpPr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4 h 149"/>
                    <a:gd name="T2" fmla="*/ 7 w 479"/>
                    <a:gd name="T3" fmla="*/ 0 h 149"/>
                    <a:gd name="T4" fmla="*/ 23 w 479"/>
                    <a:gd name="T5" fmla="*/ 10 h 149"/>
                    <a:gd name="T6" fmla="*/ 30 w 479"/>
                    <a:gd name="T7" fmla="*/ 7 h 149"/>
                    <a:gd name="T8" fmla="*/ 26 w 479"/>
                    <a:gd name="T9" fmla="*/ 17 h 149"/>
                    <a:gd name="T10" fmla="*/ 7 w 479"/>
                    <a:gd name="T11" fmla="*/ 17 h 149"/>
                    <a:gd name="T12" fmla="*/ 15 w 479"/>
                    <a:gd name="T13" fmla="*/ 14 h 149"/>
                    <a:gd name="T14" fmla="*/ 0 w 479"/>
                    <a:gd name="T15" fmla="*/ 4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40" name="Freeform 42"/>
                <p:cNvSpPr>
                  <a:spLocks/>
                </p:cNvSpPr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4 h 149"/>
                    <a:gd name="T2" fmla="*/ 7 w 479"/>
                    <a:gd name="T3" fmla="*/ 0 h 149"/>
                    <a:gd name="T4" fmla="*/ 23 w 479"/>
                    <a:gd name="T5" fmla="*/ 10 h 149"/>
                    <a:gd name="T6" fmla="*/ 30 w 479"/>
                    <a:gd name="T7" fmla="*/ 7 h 149"/>
                    <a:gd name="T8" fmla="*/ 26 w 479"/>
                    <a:gd name="T9" fmla="*/ 17 h 149"/>
                    <a:gd name="T10" fmla="*/ 7 w 479"/>
                    <a:gd name="T11" fmla="*/ 17 h 149"/>
                    <a:gd name="T12" fmla="*/ 15 w 479"/>
                    <a:gd name="T13" fmla="*/ 14 h 149"/>
                    <a:gd name="T14" fmla="*/ 0 w 479"/>
                    <a:gd name="T15" fmla="*/ 4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41" name="Freeform 43"/>
                <p:cNvSpPr>
                  <a:spLocks/>
                </p:cNvSpPr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30 w 478"/>
                    <a:gd name="T1" fmla="*/ 13 h 148"/>
                    <a:gd name="T2" fmla="*/ 23 w 478"/>
                    <a:gd name="T3" fmla="*/ 17 h 148"/>
                    <a:gd name="T4" fmla="*/ 8 w 478"/>
                    <a:gd name="T5" fmla="*/ 6 h 148"/>
                    <a:gd name="T6" fmla="*/ 0 w 478"/>
                    <a:gd name="T7" fmla="*/ 9 h 148"/>
                    <a:gd name="T8" fmla="*/ 4 w 478"/>
                    <a:gd name="T9" fmla="*/ 0 h 148"/>
                    <a:gd name="T10" fmla="*/ 23 w 478"/>
                    <a:gd name="T11" fmla="*/ 0 h 148"/>
                    <a:gd name="T12" fmla="*/ 15 w 478"/>
                    <a:gd name="T13" fmla="*/ 3 h 148"/>
                    <a:gd name="T14" fmla="*/ 30 w 478"/>
                    <a:gd name="T15" fmla="*/ 13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42" name="Freeform 44"/>
                <p:cNvSpPr>
                  <a:spLocks/>
                </p:cNvSpPr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30 w 478"/>
                    <a:gd name="T1" fmla="*/ 13 h 148"/>
                    <a:gd name="T2" fmla="*/ 23 w 478"/>
                    <a:gd name="T3" fmla="*/ 17 h 148"/>
                    <a:gd name="T4" fmla="*/ 8 w 478"/>
                    <a:gd name="T5" fmla="*/ 6 h 148"/>
                    <a:gd name="T6" fmla="*/ 0 w 478"/>
                    <a:gd name="T7" fmla="*/ 9 h 148"/>
                    <a:gd name="T8" fmla="*/ 4 w 478"/>
                    <a:gd name="T9" fmla="*/ 0 h 148"/>
                    <a:gd name="T10" fmla="*/ 23 w 478"/>
                    <a:gd name="T11" fmla="*/ 0 h 148"/>
                    <a:gd name="T12" fmla="*/ 15 w 478"/>
                    <a:gd name="T13" fmla="*/ 3 h 148"/>
                    <a:gd name="T14" fmla="*/ 30 w 478"/>
                    <a:gd name="T15" fmla="*/ 13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9526" name="Group 45"/>
              <p:cNvGrpSpPr>
                <a:grpSpLocks/>
              </p:cNvGrpSpPr>
              <p:nvPr/>
            </p:nvGrpSpPr>
            <p:grpSpPr bwMode="auto">
              <a:xfrm>
                <a:off x="6842" y="9482"/>
                <a:ext cx="250" cy="116"/>
                <a:chOff x="6842" y="9482"/>
                <a:chExt cx="250" cy="116"/>
              </a:xfrm>
            </p:grpSpPr>
            <p:sp>
              <p:nvSpPr>
                <p:cNvPr id="19527" name="Freeform 46"/>
                <p:cNvSpPr>
                  <a:spLocks/>
                </p:cNvSpPr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12 h 149"/>
                    <a:gd name="T2" fmla="*/ 7 w 479"/>
                    <a:gd name="T3" fmla="*/ 16 h 149"/>
                    <a:gd name="T4" fmla="*/ 23 w 479"/>
                    <a:gd name="T5" fmla="*/ 5 h 149"/>
                    <a:gd name="T6" fmla="*/ 30 w 479"/>
                    <a:gd name="T7" fmla="*/ 9 h 149"/>
                    <a:gd name="T8" fmla="*/ 26 w 479"/>
                    <a:gd name="T9" fmla="*/ 0 h 149"/>
                    <a:gd name="T10" fmla="*/ 7 w 479"/>
                    <a:gd name="T11" fmla="*/ 0 h 149"/>
                    <a:gd name="T12" fmla="*/ 15 w 479"/>
                    <a:gd name="T13" fmla="*/ 3 h 149"/>
                    <a:gd name="T14" fmla="*/ 0 w 479"/>
                    <a:gd name="T15" fmla="*/ 12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28" name="Freeform 47"/>
                <p:cNvSpPr>
                  <a:spLocks/>
                </p:cNvSpPr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12 h 149"/>
                    <a:gd name="T2" fmla="*/ 7 w 479"/>
                    <a:gd name="T3" fmla="*/ 16 h 149"/>
                    <a:gd name="T4" fmla="*/ 23 w 479"/>
                    <a:gd name="T5" fmla="*/ 5 h 149"/>
                    <a:gd name="T6" fmla="*/ 30 w 479"/>
                    <a:gd name="T7" fmla="*/ 9 h 149"/>
                    <a:gd name="T8" fmla="*/ 26 w 479"/>
                    <a:gd name="T9" fmla="*/ 0 h 149"/>
                    <a:gd name="T10" fmla="*/ 7 w 479"/>
                    <a:gd name="T11" fmla="*/ 0 h 149"/>
                    <a:gd name="T12" fmla="*/ 15 w 479"/>
                    <a:gd name="T13" fmla="*/ 3 h 149"/>
                    <a:gd name="T14" fmla="*/ 0 w 479"/>
                    <a:gd name="T15" fmla="*/ 12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29" name="Freeform 48"/>
                <p:cNvSpPr>
                  <a:spLocks/>
                </p:cNvSpPr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30 w 480"/>
                    <a:gd name="T1" fmla="*/ 4 h 156"/>
                    <a:gd name="T2" fmla="*/ 23 w 480"/>
                    <a:gd name="T3" fmla="*/ 0 h 156"/>
                    <a:gd name="T4" fmla="*/ 8 w 480"/>
                    <a:gd name="T5" fmla="*/ 11 h 156"/>
                    <a:gd name="T6" fmla="*/ 0 w 480"/>
                    <a:gd name="T7" fmla="*/ 7 h 156"/>
                    <a:gd name="T8" fmla="*/ 4 w 480"/>
                    <a:gd name="T9" fmla="*/ 17 h 156"/>
                    <a:gd name="T10" fmla="*/ 23 w 480"/>
                    <a:gd name="T11" fmla="*/ 17 h 156"/>
                    <a:gd name="T12" fmla="*/ 15 w 480"/>
                    <a:gd name="T13" fmla="*/ 14 h 156"/>
                    <a:gd name="T14" fmla="*/ 30 w 480"/>
                    <a:gd name="T15" fmla="*/ 4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30" name="Freeform 49"/>
                <p:cNvSpPr>
                  <a:spLocks/>
                </p:cNvSpPr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30 w 480"/>
                    <a:gd name="T1" fmla="*/ 4 h 156"/>
                    <a:gd name="T2" fmla="*/ 23 w 480"/>
                    <a:gd name="T3" fmla="*/ 0 h 156"/>
                    <a:gd name="T4" fmla="*/ 8 w 480"/>
                    <a:gd name="T5" fmla="*/ 11 h 156"/>
                    <a:gd name="T6" fmla="*/ 0 w 480"/>
                    <a:gd name="T7" fmla="*/ 7 h 156"/>
                    <a:gd name="T8" fmla="*/ 4 w 480"/>
                    <a:gd name="T9" fmla="*/ 17 h 156"/>
                    <a:gd name="T10" fmla="*/ 23 w 480"/>
                    <a:gd name="T11" fmla="*/ 17 h 156"/>
                    <a:gd name="T12" fmla="*/ 15 w 480"/>
                    <a:gd name="T13" fmla="*/ 14 h 156"/>
                    <a:gd name="T14" fmla="*/ 30 w 480"/>
                    <a:gd name="T15" fmla="*/ 4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31" name="Freeform 50"/>
                <p:cNvSpPr>
                  <a:spLocks/>
                </p:cNvSpPr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4 h 148"/>
                    <a:gd name="T2" fmla="*/ 7 w 479"/>
                    <a:gd name="T3" fmla="*/ 0 h 148"/>
                    <a:gd name="T4" fmla="*/ 23 w 479"/>
                    <a:gd name="T5" fmla="*/ 10 h 148"/>
                    <a:gd name="T6" fmla="*/ 30 w 479"/>
                    <a:gd name="T7" fmla="*/ 7 h 148"/>
                    <a:gd name="T8" fmla="*/ 26 w 479"/>
                    <a:gd name="T9" fmla="*/ 16 h 148"/>
                    <a:gd name="T10" fmla="*/ 7 w 479"/>
                    <a:gd name="T11" fmla="*/ 16 h 148"/>
                    <a:gd name="T12" fmla="*/ 15 w 479"/>
                    <a:gd name="T13" fmla="*/ 14 h 148"/>
                    <a:gd name="T14" fmla="*/ 0 w 479"/>
                    <a:gd name="T15" fmla="*/ 4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32" name="Freeform 51"/>
                <p:cNvSpPr>
                  <a:spLocks/>
                </p:cNvSpPr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4 h 148"/>
                    <a:gd name="T2" fmla="*/ 7 w 479"/>
                    <a:gd name="T3" fmla="*/ 0 h 148"/>
                    <a:gd name="T4" fmla="*/ 23 w 479"/>
                    <a:gd name="T5" fmla="*/ 10 h 148"/>
                    <a:gd name="T6" fmla="*/ 30 w 479"/>
                    <a:gd name="T7" fmla="*/ 7 h 148"/>
                    <a:gd name="T8" fmla="*/ 26 w 479"/>
                    <a:gd name="T9" fmla="*/ 16 h 148"/>
                    <a:gd name="T10" fmla="*/ 7 w 479"/>
                    <a:gd name="T11" fmla="*/ 16 h 148"/>
                    <a:gd name="T12" fmla="*/ 15 w 479"/>
                    <a:gd name="T13" fmla="*/ 14 h 148"/>
                    <a:gd name="T14" fmla="*/ 0 w 479"/>
                    <a:gd name="T15" fmla="*/ 4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33" name="Freeform 52"/>
                <p:cNvSpPr>
                  <a:spLocks/>
                </p:cNvSpPr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30 w 478"/>
                    <a:gd name="T1" fmla="*/ 13 h 149"/>
                    <a:gd name="T2" fmla="*/ 23 w 478"/>
                    <a:gd name="T3" fmla="*/ 17 h 149"/>
                    <a:gd name="T4" fmla="*/ 8 w 478"/>
                    <a:gd name="T5" fmla="*/ 6 h 149"/>
                    <a:gd name="T6" fmla="*/ 0 w 478"/>
                    <a:gd name="T7" fmla="*/ 9 h 149"/>
                    <a:gd name="T8" fmla="*/ 4 w 478"/>
                    <a:gd name="T9" fmla="*/ 0 h 149"/>
                    <a:gd name="T10" fmla="*/ 23 w 478"/>
                    <a:gd name="T11" fmla="*/ 0 h 149"/>
                    <a:gd name="T12" fmla="*/ 15 w 478"/>
                    <a:gd name="T13" fmla="*/ 3 h 149"/>
                    <a:gd name="T14" fmla="*/ 30 w 478"/>
                    <a:gd name="T15" fmla="*/ 13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34" name="Freeform 53"/>
                <p:cNvSpPr>
                  <a:spLocks/>
                </p:cNvSpPr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30 w 478"/>
                    <a:gd name="T1" fmla="*/ 13 h 149"/>
                    <a:gd name="T2" fmla="*/ 23 w 478"/>
                    <a:gd name="T3" fmla="*/ 17 h 149"/>
                    <a:gd name="T4" fmla="*/ 8 w 478"/>
                    <a:gd name="T5" fmla="*/ 6 h 149"/>
                    <a:gd name="T6" fmla="*/ 0 w 478"/>
                    <a:gd name="T7" fmla="*/ 9 h 149"/>
                    <a:gd name="T8" fmla="*/ 4 w 478"/>
                    <a:gd name="T9" fmla="*/ 0 h 149"/>
                    <a:gd name="T10" fmla="*/ 23 w 478"/>
                    <a:gd name="T11" fmla="*/ 0 h 149"/>
                    <a:gd name="T12" fmla="*/ 15 w 478"/>
                    <a:gd name="T13" fmla="*/ 3 h 149"/>
                    <a:gd name="T14" fmla="*/ 30 w 478"/>
                    <a:gd name="T15" fmla="*/ 13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9523" name="Line 54"/>
            <p:cNvSpPr>
              <a:spLocks noChangeShapeType="1"/>
            </p:cNvSpPr>
            <p:nvPr/>
          </p:nvSpPr>
          <p:spPr bwMode="auto">
            <a:xfrm>
              <a:off x="3120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4" name="Line 55"/>
            <p:cNvSpPr>
              <a:spLocks noChangeShapeType="1"/>
            </p:cNvSpPr>
            <p:nvPr/>
          </p:nvSpPr>
          <p:spPr bwMode="auto">
            <a:xfrm>
              <a:off x="3264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3" name="Line 56"/>
          <p:cNvSpPr>
            <a:spLocks noChangeShapeType="1"/>
          </p:cNvSpPr>
          <p:nvPr/>
        </p:nvSpPr>
        <p:spPr bwMode="auto">
          <a:xfrm flipV="1">
            <a:off x="1951038" y="6037263"/>
            <a:ext cx="129222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64" name="Group 57"/>
          <p:cNvGrpSpPr>
            <a:grpSpLocks/>
          </p:cNvGrpSpPr>
          <p:nvPr/>
        </p:nvGrpSpPr>
        <p:grpSpPr bwMode="auto">
          <a:xfrm>
            <a:off x="5048250" y="5791200"/>
            <a:ext cx="590550" cy="430213"/>
            <a:chOff x="3120" y="2880"/>
            <a:chExt cx="144" cy="96"/>
          </a:xfrm>
        </p:grpSpPr>
        <p:sp>
          <p:nvSpPr>
            <p:cNvPr id="19493" name="Oval 58"/>
            <p:cNvSpPr>
              <a:spLocks noChangeArrowheads="1"/>
            </p:cNvSpPr>
            <p:nvPr/>
          </p:nvSpPr>
          <p:spPr bwMode="auto">
            <a:xfrm>
              <a:off x="3120" y="292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4" name="Rectangle 59"/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5" name="Rectangle 60"/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6" name="Oval 61"/>
            <p:cNvSpPr>
              <a:spLocks noChangeArrowheads="1"/>
            </p:cNvSpPr>
            <p:nvPr/>
          </p:nvSpPr>
          <p:spPr bwMode="auto">
            <a:xfrm>
              <a:off x="3120" y="288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9497" name="Group 62"/>
            <p:cNvGrpSpPr>
              <a:grpSpLocks/>
            </p:cNvGrpSpPr>
            <p:nvPr/>
          </p:nvGrpSpPr>
          <p:grpSpPr bwMode="auto">
            <a:xfrm>
              <a:off x="3141" y="2886"/>
              <a:ext cx="100" cy="43"/>
              <a:chOff x="6839" y="9479"/>
              <a:chExt cx="253" cy="119"/>
            </a:xfrm>
          </p:grpSpPr>
          <p:grpSp>
            <p:nvGrpSpPr>
              <p:cNvPr id="19500" name="Group 63"/>
              <p:cNvGrpSpPr>
                <a:grpSpLocks/>
              </p:cNvGrpSpPr>
              <p:nvPr/>
            </p:nvGrpSpPr>
            <p:grpSpPr bwMode="auto">
              <a:xfrm>
                <a:off x="6839" y="9479"/>
                <a:ext cx="251" cy="116"/>
                <a:chOff x="6839" y="9479"/>
                <a:chExt cx="251" cy="116"/>
              </a:xfrm>
            </p:grpSpPr>
            <p:sp>
              <p:nvSpPr>
                <p:cNvPr id="19510" name="Freeform 64"/>
                <p:cNvSpPr>
                  <a:spLocks/>
                </p:cNvSpPr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13 h 148"/>
                    <a:gd name="T2" fmla="*/ 7 w 479"/>
                    <a:gd name="T3" fmla="*/ 16 h 148"/>
                    <a:gd name="T4" fmla="*/ 23 w 479"/>
                    <a:gd name="T5" fmla="*/ 6 h 148"/>
                    <a:gd name="T6" fmla="*/ 30 w 479"/>
                    <a:gd name="T7" fmla="*/ 9 h 148"/>
                    <a:gd name="T8" fmla="*/ 26 w 479"/>
                    <a:gd name="T9" fmla="*/ 0 h 148"/>
                    <a:gd name="T10" fmla="*/ 7 w 479"/>
                    <a:gd name="T11" fmla="*/ 0 h 148"/>
                    <a:gd name="T12" fmla="*/ 15 w 479"/>
                    <a:gd name="T13" fmla="*/ 3 h 148"/>
                    <a:gd name="T14" fmla="*/ 0 w 479"/>
                    <a:gd name="T15" fmla="*/ 13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11" name="Freeform 65"/>
                <p:cNvSpPr>
                  <a:spLocks/>
                </p:cNvSpPr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13 h 148"/>
                    <a:gd name="T2" fmla="*/ 7 w 479"/>
                    <a:gd name="T3" fmla="*/ 16 h 148"/>
                    <a:gd name="T4" fmla="*/ 23 w 479"/>
                    <a:gd name="T5" fmla="*/ 6 h 148"/>
                    <a:gd name="T6" fmla="*/ 30 w 479"/>
                    <a:gd name="T7" fmla="*/ 9 h 148"/>
                    <a:gd name="T8" fmla="*/ 26 w 479"/>
                    <a:gd name="T9" fmla="*/ 0 h 148"/>
                    <a:gd name="T10" fmla="*/ 7 w 479"/>
                    <a:gd name="T11" fmla="*/ 0 h 148"/>
                    <a:gd name="T12" fmla="*/ 15 w 479"/>
                    <a:gd name="T13" fmla="*/ 3 h 148"/>
                    <a:gd name="T14" fmla="*/ 0 w 479"/>
                    <a:gd name="T15" fmla="*/ 13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12" name="Freeform 66"/>
                <p:cNvSpPr>
                  <a:spLocks/>
                </p:cNvSpPr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30 w 480"/>
                    <a:gd name="T1" fmla="*/ 4 h 158"/>
                    <a:gd name="T2" fmla="*/ 23 w 480"/>
                    <a:gd name="T3" fmla="*/ 0 h 158"/>
                    <a:gd name="T4" fmla="*/ 8 w 480"/>
                    <a:gd name="T5" fmla="*/ 11 h 158"/>
                    <a:gd name="T6" fmla="*/ 0 w 480"/>
                    <a:gd name="T7" fmla="*/ 7 h 158"/>
                    <a:gd name="T8" fmla="*/ 4 w 480"/>
                    <a:gd name="T9" fmla="*/ 17 h 158"/>
                    <a:gd name="T10" fmla="*/ 23 w 480"/>
                    <a:gd name="T11" fmla="*/ 17 h 158"/>
                    <a:gd name="T12" fmla="*/ 15 w 480"/>
                    <a:gd name="T13" fmla="*/ 13 h 158"/>
                    <a:gd name="T14" fmla="*/ 30 w 480"/>
                    <a:gd name="T15" fmla="*/ 4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13" name="Freeform 67"/>
                <p:cNvSpPr>
                  <a:spLocks/>
                </p:cNvSpPr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30 w 480"/>
                    <a:gd name="T1" fmla="*/ 4 h 158"/>
                    <a:gd name="T2" fmla="*/ 23 w 480"/>
                    <a:gd name="T3" fmla="*/ 0 h 158"/>
                    <a:gd name="T4" fmla="*/ 8 w 480"/>
                    <a:gd name="T5" fmla="*/ 11 h 158"/>
                    <a:gd name="T6" fmla="*/ 0 w 480"/>
                    <a:gd name="T7" fmla="*/ 7 h 158"/>
                    <a:gd name="T8" fmla="*/ 4 w 480"/>
                    <a:gd name="T9" fmla="*/ 17 h 158"/>
                    <a:gd name="T10" fmla="*/ 23 w 480"/>
                    <a:gd name="T11" fmla="*/ 17 h 158"/>
                    <a:gd name="T12" fmla="*/ 15 w 480"/>
                    <a:gd name="T13" fmla="*/ 13 h 158"/>
                    <a:gd name="T14" fmla="*/ 30 w 480"/>
                    <a:gd name="T15" fmla="*/ 4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14" name="Freeform 68"/>
                <p:cNvSpPr>
                  <a:spLocks/>
                </p:cNvSpPr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4 h 149"/>
                    <a:gd name="T2" fmla="*/ 7 w 479"/>
                    <a:gd name="T3" fmla="*/ 0 h 149"/>
                    <a:gd name="T4" fmla="*/ 23 w 479"/>
                    <a:gd name="T5" fmla="*/ 10 h 149"/>
                    <a:gd name="T6" fmla="*/ 30 w 479"/>
                    <a:gd name="T7" fmla="*/ 7 h 149"/>
                    <a:gd name="T8" fmla="*/ 26 w 479"/>
                    <a:gd name="T9" fmla="*/ 17 h 149"/>
                    <a:gd name="T10" fmla="*/ 7 w 479"/>
                    <a:gd name="T11" fmla="*/ 17 h 149"/>
                    <a:gd name="T12" fmla="*/ 15 w 479"/>
                    <a:gd name="T13" fmla="*/ 14 h 149"/>
                    <a:gd name="T14" fmla="*/ 0 w 479"/>
                    <a:gd name="T15" fmla="*/ 4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15" name="Freeform 69"/>
                <p:cNvSpPr>
                  <a:spLocks/>
                </p:cNvSpPr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4 h 149"/>
                    <a:gd name="T2" fmla="*/ 7 w 479"/>
                    <a:gd name="T3" fmla="*/ 0 h 149"/>
                    <a:gd name="T4" fmla="*/ 23 w 479"/>
                    <a:gd name="T5" fmla="*/ 10 h 149"/>
                    <a:gd name="T6" fmla="*/ 30 w 479"/>
                    <a:gd name="T7" fmla="*/ 7 h 149"/>
                    <a:gd name="T8" fmla="*/ 26 w 479"/>
                    <a:gd name="T9" fmla="*/ 17 h 149"/>
                    <a:gd name="T10" fmla="*/ 7 w 479"/>
                    <a:gd name="T11" fmla="*/ 17 h 149"/>
                    <a:gd name="T12" fmla="*/ 15 w 479"/>
                    <a:gd name="T13" fmla="*/ 14 h 149"/>
                    <a:gd name="T14" fmla="*/ 0 w 479"/>
                    <a:gd name="T15" fmla="*/ 4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16" name="Freeform 70"/>
                <p:cNvSpPr>
                  <a:spLocks/>
                </p:cNvSpPr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30 w 478"/>
                    <a:gd name="T1" fmla="*/ 13 h 148"/>
                    <a:gd name="T2" fmla="*/ 23 w 478"/>
                    <a:gd name="T3" fmla="*/ 17 h 148"/>
                    <a:gd name="T4" fmla="*/ 8 w 478"/>
                    <a:gd name="T5" fmla="*/ 6 h 148"/>
                    <a:gd name="T6" fmla="*/ 0 w 478"/>
                    <a:gd name="T7" fmla="*/ 9 h 148"/>
                    <a:gd name="T8" fmla="*/ 4 w 478"/>
                    <a:gd name="T9" fmla="*/ 0 h 148"/>
                    <a:gd name="T10" fmla="*/ 23 w 478"/>
                    <a:gd name="T11" fmla="*/ 0 h 148"/>
                    <a:gd name="T12" fmla="*/ 15 w 478"/>
                    <a:gd name="T13" fmla="*/ 3 h 148"/>
                    <a:gd name="T14" fmla="*/ 30 w 478"/>
                    <a:gd name="T15" fmla="*/ 13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17" name="Freeform 71"/>
                <p:cNvSpPr>
                  <a:spLocks/>
                </p:cNvSpPr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30 w 478"/>
                    <a:gd name="T1" fmla="*/ 13 h 148"/>
                    <a:gd name="T2" fmla="*/ 23 w 478"/>
                    <a:gd name="T3" fmla="*/ 17 h 148"/>
                    <a:gd name="T4" fmla="*/ 8 w 478"/>
                    <a:gd name="T5" fmla="*/ 6 h 148"/>
                    <a:gd name="T6" fmla="*/ 0 w 478"/>
                    <a:gd name="T7" fmla="*/ 9 h 148"/>
                    <a:gd name="T8" fmla="*/ 4 w 478"/>
                    <a:gd name="T9" fmla="*/ 0 h 148"/>
                    <a:gd name="T10" fmla="*/ 23 w 478"/>
                    <a:gd name="T11" fmla="*/ 0 h 148"/>
                    <a:gd name="T12" fmla="*/ 15 w 478"/>
                    <a:gd name="T13" fmla="*/ 3 h 148"/>
                    <a:gd name="T14" fmla="*/ 30 w 478"/>
                    <a:gd name="T15" fmla="*/ 13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9501" name="Group 72"/>
              <p:cNvGrpSpPr>
                <a:grpSpLocks/>
              </p:cNvGrpSpPr>
              <p:nvPr/>
            </p:nvGrpSpPr>
            <p:grpSpPr bwMode="auto">
              <a:xfrm>
                <a:off x="6842" y="9482"/>
                <a:ext cx="250" cy="116"/>
                <a:chOff x="6842" y="9482"/>
                <a:chExt cx="250" cy="116"/>
              </a:xfrm>
            </p:grpSpPr>
            <p:sp>
              <p:nvSpPr>
                <p:cNvPr id="19502" name="Freeform 73"/>
                <p:cNvSpPr>
                  <a:spLocks/>
                </p:cNvSpPr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12 h 149"/>
                    <a:gd name="T2" fmla="*/ 7 w 479"/>
                    <a:gd name="T3" fmla="*/ 16 h 149"/>
                    <a:gd name="T4" fmla="*/ 23 w 479"/>
                    <a:gd name="T5" fmla="*/ 5 h 149"/>
                    <a:gd name="T6" fmla="*/ 30 w 479"/>
                    <a:gd name="T7" fmla="*/ 9 h 149"/>
                    <a:gd name="T8" fmla="*/ 26 w 479"/>
                    <a:gd name="T9" fmla="*/ 0 h 149"/>
                    <a:gd name="T10" fmla="*/ 7 w 479"/>
                    <a:gd name="T11" fmla="*/ 0 h 149"/>
                    <a:gd name="T12" fmla="*/ 15 w 479"/>
                    <a:gd name="T13" fmla="*/ 3 h 149"/>
                    <a:gd name="T14" fmla="*/ 0 w 479"/>
                    <a:gd name="T15" fmla="*/ 12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03" name="Freeform 74"/>
                <p:cNvSpPr>
                  <a:spLocks/>
                </p:cNvSpPr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12 h 149"/>
                    <a:gd name="T2" fmla="*/ 7 w 479"/>
                    <a:gd name="T3" fmla="*/ 16 h 149"/>
                    <a:gd name="T4" fmla="*/ 23 w 479"/>
                    <a:gd name="T5" fmla="*/ 5 h 149"/>
                    <a:gd name="T6" fmla="*/ 30 w 479"/>
                    <a:gd name="T7" fmla="*/ 9 h 149"/>
                    <a:gd name="T8" fmla="*/ 26 w 479"/>
                    <a:gd name="T9" fmla="*/ 0 h 149"/>
                    <a:gd name="T10" fmla="*/ 7 w 479"/>
                    <a:gd name="T11" fmla="*/ 0 h 149"/>
                    <a:gd name="T12" fmla="*/ 15 w 479"/>
                    <a:gd name="T13" fmla="*/ 3 h 149"/>
                    <a:gd name="T14" fmla="*/ 0 w 479"/>
                    <a:gd name="T15" fmla="*/ 12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04" name="Freeform 75"/>
                <p:cNvSpPr>
                  <a:spLocks/>
                </p:cNvSpPr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30 w 480"/>
                    <a:gd name="T1" fmla="*/ 4 h 156"/>
                    <a:gd name="T2" fmla="*/ 23 w 480"/>
                    <a:gd name="T3" fmla="*/ 0 h 156"/>
                    <a:gd name="T4" fmla="*/ 8 w 480"/>
                    <a:gd name="T5" fmla="*/ 11 h 156"/>
                    <a:gd name="T6" fmla="*/ 0 w 480"/>
                    <a:gd name="T7" fmla="*/ 7 h 156"/>
                    <a:gd name="T8" fmla="*/ 4 w 480"/>
                    <a:gd name="T9" fmla="*/ 17 h 156"/>
                    <a:gd name="T10" fmla="*/ 23 w 480"/>
                    <a:gd name="T11" fmla="*/ 17 h 156"/>
                    <a:gd name="T12" fmla="*/ 15 w 480"/>
                    <a:gd name="T13" fmla="*/ 14 h 156"/>
                    <a:gd name="T14" fmla="*/ 30 w 480"/>
                    <a:gd name="T15" fmla="*/ 4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05" name="Freeform 76"/>
                <p:cNvSpPr>
                  <a:spLocks/>
                </p:cNvSpPr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30 w 480"/>
                    <a:gd name="T1" fmla="*/ 4 h 156"/>
                    <a:gd name="T2" fmla="*/ 23 w 480"/>
                    <a:gd name="T3" fmla="*/ 0 h 156"/>
                    <a:gd name="T4" fmla="*/ 8 w 480"/>
                    <a:gd name="T5" fmla="*/ 11 h 156"/>
                    <a:gd name="T6" fmla="*/ 0 w 480"/>
                    <a:gd name="T7" fmla="*/ 7 h 156"/>
                    <a:gd name="T8" fmla="*/ 4 w 480"/>
                    <a:gd name="T9" fmla="*/ 17 h 156"/>
                    <a:gd name="T10" fmla="*/ 23 w 480"/>
                    <a:gd name="T11" fmla="*/ 17 h 156"/>
                    <a:gd name="T12" fmla="*/ 15 w 480"/>
                    <a:gd name="T13" fmla="*/ 14 h 156"/>
                    <a:gd name="T14" fmla="*/ 30 w 480"/>
                    <a:gd name="T15" fmla="*/ 4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06" name="Freeform 77"/>
                <p:cNvSpPr>
                  <a:spLocks/>
                </p:cNvSpPr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4 h 148"/>
                    <a:gd name="T2" fmla="*/ 7 w 479"/>
                    <a:gd name="T3" fmla="*/ 0 h 148"/>
                    <a:gd name="T4" fmla="*/ 23 w 479"/>
                    <a:gd name="T5" fmla="*/ 10 h 148"/>
                    <a:gd name="T6" fmla="*/ 30 w 479"/>
                    <a:gd name="T7" fmla="*/ 7 h 148"/>
                    <a:gd name="T8" fmla="*/ 26 w 479"/>
                    <a:gd name="T9" fmla="*/ 16 h 148"/>
                    <a:gd name="T10" fmla="*/ 7 w 479"/>
                    <a:gd name="T11" fmla="*/ 16 h 148"/>
                    <a:gd name="T12" fmla="*/ 15 w 479"/>
                    <a:gd name="T13" fmla="*/ 14 h 148"/>
                    <a:gd name="T14" fmla="*/ 0 w 479"/>
                    <a:gd name="T15" fmla="*/ 4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07" name="Freeform 78"/>
                <p:cNvSpPr>
                  <a:spLocks/>
                </p:cNvSpPr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4 h 148"/>
                    <a:gd name="T2" fmla="*/ 7 w 479"/>
                    <a:gd name="T3" fmla="*/ 0 h 148"/>
                    <a:gd name="T4" fmla="*/ 23 w 479"/>
                    <a:gd name="T5" fmla="*/ 10 h 148"/>
                    <a:gd name="T6" fmla="*/ 30 w 479"/>
                    <a:gd name="T7" fmla="*/ 7 h 148"/>
                    <a:gd name="T8" fmla="*/ 26 w 479"/>
                    <a:gd name="T9" fmla="*/ 16 h 148"/>
                    <a:gd name="T10" fmla="*/ 7 w 479"/>
                    <a:gd name="T11" fmla="*/ 16 h 148"/>
                    <a:gd name="T12" fmla="*/ 15 w 479"/>
                    <a:gd name="T13" fmla="*/ 14 h 148"/>
                    <a:gd name="T14" fmla="*/ 0 w 479"/>
                    <a:gd name="T15" fmla="*/ 4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08" name="Freeform 79"/>
                <p:cNvSpPr>
                  <a:spLocks/>
                </p:cNvSpPr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30 w 478"/>
                    <a:gd name="T1" fmla="*/ 13 h 149"/>
                    <a:gd name="T2" fmla="*/ 23 w 478"/>
                    <a:gd name="T3" fmla="*/ 17 h 149"/>
                    <a:gd name="T4" fmla="*/ 8 w 478"/>
                    <a:gd name="T5" fmla="*/ 6 h 149"/>
                    <a:gd name="T6" fmla="*/ 0 w 478"/>
                    <a:gd name="T7" fmla="*/ 9 h 149"/>
                    <a:gd name="T8" fmla="*/ 4 w 478"/>
                    <a:gd name="T9" fmla="*/ 0 h 149"/>
                    <a:gd name="T10" fmla="*/ 23 w 478"/>
                    <a:gd name="T11" fmla="*/ 0 h 149"/>
                    <a:gd name="T12" fmla="*/ 15 w 478"/>
                    <a:gd name="T13" fmla="*/ 3 h 149"/>
                    <a:gd name="T14" fmla="*/ 30 w 478"/>
                    <a:gd name="T15" fmla="*/ 13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509" name="Freeform 80"/>
                <p:cNvSpPr>
                  <a:spLocks/>
                </p:cNvSpPr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30 w 478"/>
                    <a:gd name="T1" fmla="*/ 13 h 149"/>
                    <a:gd name="T2" fmla="*/ 23 w 478"/>
                    <a:gd name="T3" fmla="*/ 17 h 149"/>
                    <a:gd name="T4" fmla="*/ 8 w 478"/>
                    <a:gd name="T5" fmla="*/ 6 h 149"/>
                    <a:gd name="T6" fmla="*/ 0 w 478"/>
                    <a:gd name="T7" fmla="*/ 9 h 149"/>
                    <a:gd name="T8" fmla="*/ 4 w 478"/>
                    <a:gd name="T9" fmla="*/ 0 h 149"/>
                    <a:gd name="T10" fmla="*/ 23 w 478"/>
                    <a:gd name="T11" fmla="*/ 0 h 149"/>
                    <a:gd name="T12" fmla="*/ 15 w 478"/>
                    <a:gd name="T13" fmla="*/ 3 h 149"/>
                    <a:gd name="T14" fmla="*/ 30 w 478"/>
                    <a:gd name="T15" fmla="*/ 13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9498" name="Line 81"/>
            <p:cNvSpPr>
              <a:spLocks noChangeShapeType="1"/>
            </p:cNvSpPr>
            <p:nvPr/>
          </p:nvSpPr>
          <p:spPr bwMode="auto">
            <a:xfrm>
              <a:off x="3120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9" name="Line 82"/>
            <p:cNvSpPr>
              <a:spLocks noChangeShapeType="1"/>
            </p:cNvSpPr>
            <p:nvPr/>
          </p:nvSpPr>
          <p:spPr bwMode="auto">
            <a:xfrm>
              <a:off x="3264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5" name="Line 83"/>
          <p:cNvSpPr>
            <a:spLocks noChangeShapeType="1"/>
          </p:cNvSpPr>
          <p:nvPr/>
        </p:nvSpPr>
        <p:spPr bwMode="auto">
          <a:xfrm flipV="1">
            <a:off x="3790950" y="6038850"/>
            <a:ext cx="1292225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66" name="Group 84"/>
          <p:cNvGrpSpPr>
            <a:grpSpLocks/>
          </p:cNvGrpSpPr>
          <p:nvPr/>
        </p:nvGrpSpPr>
        <p:grpSpPr bwMode="auto">
          <a:xfrm>
            <a:off x="6934200" y="5791200"/>
            <a:ext cx="590550" cy="430213"/>
            <a:chOff x="3120" y="2880"/>
            <a:chExt cx="144" cy="96"/>
          </a:xfrm>
        </p:grpSpPr>
        <p:sp>
          <p:nvSpPr>
            <p:cNvPr id="19468" name="Oval 85"/>
            <p:cNvSpPr>
              <a:spLocks noChangeArrowheads="1"/>
            </p:cNvSpPr>
            <p:nvPr/>
          </p:nvSpPr>
          <p:spPr bwMode="auto">
            <a:xfrm>
              <a:off x="3120" y="292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69" name="Rectangle 86"/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0" name="Rectangle 87"/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1" name="Oval 88"/>
            <p:cNvSpPr>
              <a:spLocks noChangeArrowheads="1"/>
            </p:cNvSpPr>
            <p:nvPr/>
          </p:nvSpPr>
          <p:spPr bwMode="auto">
            <a:xfrm>
              <a:off x="3120" y="288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9472" name="Group 89"/>
            <p:cNvGrpSpPr>
              <a:grpSpLocks/>
            </p:cNvGrpSpPr>
            <p:nvPr/>
          </p:nvGrpSpPr>
          <p:grpSpPr bwMode="auto">
            <a:xfrm>
              <a:off x="3141" y="2886"/>
              <a:ext cx="100" cy="43"/>
              <a:chOff x="6839" y="9479"/>
              <a:chExt cx="253" cy="119"/>
            </a:xfrm>
          </p:grpSpPr>
          <p:grpSp>
            <p:nvGrpSpPr>
              <p:cNvPr id="19475" name="Group 90"/>
              <p:cNvGrpSpPr>
                <a:grpSpLocks/>
              </p:cNvGrpSpPr>
              <p:nvPr/>
            </p:nvGrpSpPr>
            <p:grpSpPr bwMode="auto">
              <a:xfrm>
                <a:off x="6839" y="9479"/>
                <a:ext cx="251" cy="116"/>
                <a:chOff x="6839" y="9479"/>
                <a:chExt cx="251" cy="116"/>
              </a:xfrm>
            </p:grpSpPr>
            <p:sp>
              <p:nvSpPr>
                <p:cNvPr id="19485" name="Freeform 91"/>
                <p:cNvSpPr>
                  <a:spLocks/>
                </p:cNvSpPr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13 h 148"/>
                    <a:gd name="T2" fmla="*/ 7 w 479"/>
                    <a:gd name="T3" fmla="*/ 16 h 148"/>
                    <a:gd name="T4" fmla="*/ 23 w 479"/>
                    <a:gd name="T5" fmla="*/ 6 h 148"/>
                    <a:gd name="T6" fmla="*/ 30 w 479"/>
                    <a:gd name="T7" fmla="*/ 9 h 148"/>
                    <a:gd name="T8" fmla="*/ 26 w 479"/>
                    <a:gd name="T9" fmla="*/ 0 h 148"/>
                    <a:gd name="T10" fmla="*/ 7 w 479"/>
                    <a:gd name="T11" fmla="*/ 0 h 148"/>
                    <a:gd name="T12" fmla="*/ 15 w 479"/>
                    <a:gd name="T13" fmla="*/ 3 h 148"/>
                    <a:gd name="T14" fmla="*/ 0 w 479"/>
                    <a:gd name="T15" fmla="*/ 13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486" name="Freeform 92"/>
                <p:cNvSpPr>
                  <a:spLocks/>
                </p:cNvSpPr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13 h 148"/>
                    <a:gd name="T2" fmla="*/ 7 w 479"/>
                    <a:gd name="T3" fmla="*/ 16 h 148"/>
                    <a:gd name="T4" fmla="*/ 23 w 479"/>
                    <a:gd name="T5" fmla="*/ 6 h 148"/>
                    <a:gd name="T6" fmla="*/ 30 w 479"/>
                    <a:gd name="T7" fmla="*/ 9 h 148"/>
                    <a:gd name="T8" fmla="*/ 26 w 479"/>
                    <a:gd name="T9" fmla="*/ 0 h 148"/>
                    <a:gd name="T10" fmla="*/ 7 w 479"/>
                    <a:gd name="T11" fmla="*/ 0 h 148"/>
                    <a:gd name="T12" fmla="*/ 15 w 479"/>
                    <a:gd name="T13" fmla="*/ 3 h 148"/>
                    <a:gd name="T14" fmla="*/ 0 w 479"/>
                    <a:gd name="T15" fmla="*/ 13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487" name="Freeform 93"/>
                <p:cNvSpPr>
                  <a:spLocks/>
                </p:cNvSpPr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30 w 480"/>
                    <a:gd name="T1" fmla="*/ 4 h 158"/>
                    <a:gd name="T2" fmla="*/ 23 w 480"/>
                    <a:gd name="T3" fmla="*/ 0 h 158"/>
                    <a:gd name="T4" fmla="*/ 8 w 480"/>
                    <a:gd name="T5" fmla="*/ 11 h 158"/>
                    <a:gd name="T6" fmla="*/ 0 w 480"/>
                    <a:gd name="T7" fmla="*/ 7 h 158"/>
                    <a:gd name="T8" fmla="*/ 4 w 480"/>
                    <a:gd name="T9" fmla="*/ 17 h 158"/>
                    <a:gd name="T10" fmla="*/ 23 w 480"/>
                    <a:gd name="T11" fmla="*/ 17 h 158"/>
                    <a:gd name="T12" fmla="*/ 15 w 480"/>
                    <a:gd name="T13" fmla="*/ 13 h 158"/>
                    <a:gd name="T14" fmla="*/ 30 w 480"/>
                    <a:gd name="T15" fmla="*/ 4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488" name="Freeform 94"/>
                <p:cNvSpPr>
                  <a:spLocks/>
                </p:cNvSpPr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30 w 480"/>
                    <a:gd name="T1" fmla="*/ 4 h 158"/>
                    <a:gd name="T2" fmla="*/ 23 w 480"/>
                    <a:gd name="T3" fmla="*/ 0 h 158"/>
                    <a:gd name="T4" fmla="*/ 8 w 480"/>
                    <a:gd name="T5" fmla="*/ 11 h 158"/>
                    <a:gd name="T6" fmla="*/ 0 w 480"/>
                    <a:gd name="T7" fmla="*/ 7 h 158"/>
                    <a:gd name="T8" fmla="*/ 4 w 480"/>
                    <a:gd name="T9" fmla="*/ 17 h 158"/>
                    <a:gd name="T10" fmla="*/ 23 w 480"/>
                    <a:gd name="T11" fmla="*/ 17 h 158"/>
                    <a:gd name="T12" fmla="*/ 15 w 480"/>
                    <a:gd name="T13" fmla="*/ 13 h 158"/>
                    <a:gd name="T14" fmla="*/ 30 w 480"/>
                    <a:gd name="T15" fmla="*/ 4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489" name="Freeform 95"/>
                <p:cNvSpPr>
                  <a:spLocks/>
                </p:cNvSpPr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4 h 149"/>
                    <a:gd name="T2" fmla="*/ 7 w 479"/>
                    <a:gd name="T3" fmla="*/ 0 h 149"/>
                    <a:gd name="T4" fmla="*/ 23 w 479"/>
                    <a:gd name="T5" fmla="*/ 10 h 149"/>
                    <a:gd name="T6" fmla="*/ 30 w 479"/>
                    <a:gd name="T7" fmla="*/ 7 h 149"/>
                    <a:gd name="T8" fmla="*/ 26 w 479"/>
                    <a:gd name="T9" fmla="*/ 17 h 149"/>
                    <a:gd name="T10" fmla="*/ 7 w 479"/>
                    <a:gd name="T11" fmla="*/ 17 h 149"/>
                    <a:gd name="T12" fmla="*/ 15 w 479"/>
                    <a:gd name="T13" fmla="*/ 14 h 149"/>
                    <a:gd name="T14" fmla="*/ 0 w 479"/>
                    <a:gd name="T15" fmla="*/ 4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490" name="Freeform 96"/>
                <p:cNvSpPr>
                  <a:spLocks/>
                </p:cNvSpPr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4 h 149"/>
                    <a:gd name="T2" fmla="*/ 7 w 479"/>
                    <a:gd name="T3" fmla="*/ 0 h 149"/>
                    <a:gd name="T4" fmla="*/ 23 w 479"/>
                    <a:gd name="T5" fmla="*/ 10 h 149"/>
                    <a:gd name="T6" fmla="*/ 30 w 479"/>
                    <a:gd name="T7" fmla="*/ 7 h 149"/>
                    <a:gd name="T8" fmla="*/ 26 w 479"/>
                    <a:gd name="T9" fmla="*/ 17 h 149"/>
                    <a:gd name="T10" fmla="*/ 7 w 479"/>
                    <a:gd name="T11" fmla="*/ 17 h 149"/>
                    <a:gd name="T12" fmla="*/ 15 w 479"/>
                    <a:gd name="T13" fmla="*/ 14 h 149"/>
                    <a:gd name="T14" fmla="*/ 0 w 479"/>
                    <a:gd name="T15" fmla="*/ 4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491" name="Freeform 97"/>
                <p:cNvSpPr>
                  <a:spLocks/>
                </p:cNvSpPr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30 w 478"/>
                    <a:gd name="T1" fmla="*/ 13 h 148"/>
                    <a:gd name="T2" fmla="*/ 23 w 478"/>
                    <a:gd name="T3" fmla="*/ 17 h 148"/>
                    <a:gd name="T4" fmla="*/ 8 w 478"/>
                    <a:gd name="T5" fmla="*/ 6 h 148"/>
                    <a:gd name="T6" fmla="*/ 0 w 478"/>
                    <a:gd name="T7" fmla="*/ 9 h 148"/>
                    <a:gd name="T8" fmla="*/ 4 w 478"/>
                    <a:gd name="T9" fmla="*/ 0 h 148"/>
                    <a:gd name="T10" fmla="*/ 23 w 478"/>
                    <a:gd name="T11" fmla="*/ 0 h 148"/>
                    <a:gd name="T12" fmla="*/ 15 w 478"/>
                    <a:gd name="T13" fmla="*/ 3 h 148"/>
                    <a:gd name="T14" fmla="*/ 30 w 478"/>
                    <a:gd name="T15" fmla="*/ 13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492" name="Freeform 98"/>
                <p:cNvSpPr>
                  <a:spLocks/>
                </p:cNvSpPr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30 w 478"/>
                    <a:gd name="T1" fmla="*/ 13 h 148"/>
                    <a:gd name="T2" fmla="*/ 23 w 478"/>
                    <a:gd name="T3" fmla="*/ 17 h 148"/>
                    <a:gd name="T4" fmla="*/ 8 w 478"/>
                    <a:gd name="T5" fmla="*/ 6 h 148"/>
                    <a:gd name="T6" fmla="*/ 0 w 478"/>
                    <a:gd name="T7" fmla="*/ 9 h 148"/>
                    <a:gd name="T8" fmla="*/ 4 w 478"/>
                    <a:gd name="T9" fmla="*/ 0 h 148"/>
                    <a:gd name="T10" fmla="*/ 23 w 478"/>
                    <a:gd name="T11" fmla="*/ 0 h 148"/>
                    <a:gd name="T12" fmla="*/ 15 w 478"/>
                    <a:gd name="T13" fmla="*/ 3 h 148"/>
                    <a:gd name="T14" fmla="*/ 30 w 478"/>
                    <a:gd name="T15" fmla="*/ 13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9476" name="Group 99"/>
              <p:cNvGrpSpPr>
                <a:grpSpLocks/>
              </p:cNvGrpSpPr>
              <p:nvPr/>
            </p:nvGrpSpPr>
            <p:grpSpPr bwMode="auto">
              <a:xfrm>
                <a:off x="6842" y="9482"/>
                <a:ext cx="250" cy="116"/>
                <a:chOff x="6842" y="9482"/>
                <a:chExt cx="250" cy="116"/>
              </a:xfrm>
            </p:grpSpPr>
            <p:sp>
              <p:nvSpPr>
                <p:cNvPr id="19477" name="Freeform 100"/>
                <p:cNvSpPr>
                  <a:spLocks/>
                </p:cNvSpPr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12 h 149"/>
                    <a:gd name="T2" fmla="*/ 7 w 479"/>
                    <a:gd name="T3" fmla="*/ 16 h 149"/>
                    <a:gd name="T4" fmla="*/ 23 w 479"/>
                    <a:gd name="T5" fmla="*/ 5 h 149"/>
                    <a:gd name="T6" fmla="*/ 30 w 479"/>
                    <a:gd name="T7" fmla="*/ 9 h 149"/>
                    <a:gd name="T8" fmla="*/ 26 w 479"/>
                    <a:gd name="T9" fmla="*/ 0 h 149"/>
                    <a:gd name="T10" fmla="*/ 7 w 479"/>
                    <a:gd name="T11" fmla="*/ 0 h 149"/>
                    <a:gd name="T12" fmla="*/ 15 w 479"/>
                    <a:gd name="T13" fmla="*/ 3 h 149"/>
                    <a:gd name="T14" fmla="*/ 0 w 479"/>
                    <a:gd name="T15" fmla="*/ 12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478" name="Freeform 101"/>
                <p:cNvSpPr>
                  <a:spLocks/>
                </p:cNvSpPr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12 h 149"/>
                    <a:gd name="T2" fmla="*/ 7 w 479"/>
                    <a:gd name="T3" fmla="*/ 16 h 149"/>
                    <a:gd name="T4" fmla="*/ 23 w 479"/>
                    <a:gd name="T5" fmla="*/ 5 h 149"/>
                    <a:gd name="T6" fmla="*/ 30 w 479"/>
                    <a:gd name="T7" fmla="*/ 9 h 149"/>
                    <a:gd name="T8" fmla="*/ 26 w 479"/>
                    <a:gd name="T9" fmla="*/ 0 h 149"/>
                    <a:gd name="T10" fmla="*/ 7 w 479"/>
                    <a:gd name="T11" fmla="*/ 0 h 149"/>
                    <a:gd name="T12" fmla="*/ 15 w 479"/>
                    <a:gd name="T13" fmla="*/ 3 h 149"/>
                    <a:gd name="T14" fmla="*/ 0 w 479"/>
                    <a:gd name="T15" fmla="*/ 12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479" name="Freeform 102"/>
                <p:cNvSpPr>
                  <a:spLocks/>
                </p:cNvSpPr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30 w 480"/>
                    <a:gd name="T1" fmla="*/ 4 h 156"/>
                    <a:gd name="T2" fmla="*/ 23 w 480"/>
                    <a:gd name="T3" fmla="*/ 0 h 156"/>
                    <a:gd name="T4" fmla="*/ 8 w 480"/>
                    <a:gd name="T5" fmla="*/ 11 h 156"/>
                    <a:gd name="T6" fmla="*/ 0 w 480"/>
                    <a:gd name="T7" fmla="*/ 7 h 156"/>
                    <a:gd name="T8" fmla="*/ 4 w 480"/>
                    <a:gd name="T9" fmla="*/ 17 h 156"/>
                    <a:gd name="T10" fmla="*/ 23 w 480"/>
                    <a:gd name="T11" fmla="*/ 17 h 156"/>
                    <a:gd name="T12" fmla="*/ 15 w 480"/>
                    <a:gd name="T13" fmla="*/ 14 h 156"/>
                    <a:gd name="T14" fmla="*/ 30 w 480"/>
                    <a:gd name="T15" fmla="*/ 4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480" name="Freeform 103"/>
                <p:cNvSpPr>
                  <a:spLocks/>
                </p:cNvSpPr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30 w 480"/>
                    <a:gd name="T1" fmla="*/ 4 h 156"/>
                    <a:gd name="T2" fmla="*/ 23 w 480"/>
                    <a:gd name="T3" fmla="*/ 0 h 156"/>
                    <a:gd name="T4" fmla="*/ 8 w 480"/>
                    <a:gd name="T5" fmla="*/ 11 h 156"/>
                    <a:gd name="T6" fmla="*/ 0 w 480"/>
                    <a:gd name="T7" fmla="*/ 7 h 156"/>
                    <a:gd name="T8" fmla="*/ 4 w 480"/>
                    <a:gd name="T9" fmla="*/ 17 h 156"/>
                    <a:gd name="T10" fmla="*/ 23 w 480"/>
                    <a:gd name="T11" fmla="*/ 17 h 156"/>
                    <a:gd name="T12" fmla="*/ 15 w 480"/>
                    <a:gd name="T13" fmla="*/ 14 h 156"/>
                    <a:gd name="T14" fmla="*/ 30 w 480"/>
                    <a:gd name="T15" fmla="*/ 4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481" name="Freeform 104"/>
                <p:cNvSpPr>
                  <a:spLocks/>
                </p:cNvSpPr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4 h 148"/>
                    <a:gd name="T2" fmla="*/ 7 w 479"/>
                    <a:gd name="T3" fmla="*/ 0 h 148"/>
                    <a:gd name="T4" fmla="*/ 23 w 479"/>
                    <a:gd name="T5" fmla="*/ 10 h 148"/>
                    <a:gd name="T6" fmla="*/ 30 w 479"/>
                    <a:gd name="T7" fmla="*/ 7 h 148"/>
                    <a:gd name="T8" fmla="*/ 26 w 479"/>
                    <a:gd name="T9" fmla="*/ 16 h 148"/>
                    <a:gd name="T10" fmla="*/ 7 w 479"/>
                    <a:gd name="T11" fmla="*/ 16 h 148"/>
                    <a:gd name="T12" fmla="*/ 15 w 479"/>
                    <a:gd name="T13" fmla="*/ 14 h 148"/>
                    <a:gd name="T14" fmla="*/ 0 w 479"/>
                    <a:gd name="T15" fmla="*/ 4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482" name="Freeform 105"/>
                <p:cNvSpPr>
                  <a:spLocks/>
                </p:cNvSpPr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4 h 148"/>
                    <a:gd name="T2" fmla="*/ 7 w 479"/>
                    <a:gd name="T3" fmla="*/ 0 h 148"/>
                    <a:gd name="T4" fmla="*/ 23 w 479"/>
                    <a:gd name="T5" fmla="*/ 10 h 148"/>
                    <a:gd name="T6" fmla="*/ 30 w 479"/>
                    <a:gd name="T7" fmla="*/ 7 h 148"/>
                    <a:gd name="T8" fmla="*/ 26 w 479"/>
                    <a:gd name="T9" fmla="*/ 16 h 148"/>
                    <a:gd name="T10" fmla="*/ 7 w 479"/>
                    <a:gd name="T11" fmla="*/ 16 h 148"/>
                    <a:gd name="T12" fmla="*/ 15 w 479"/>
                    <a:gd name="T13" fmla="*/ 14 h 148"/>
                    <a:gd name="T14" fmla="*/ 0 w 479"/>
                    <a:gd name="T15" fmla="*/ 4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483" name="Freeform 106"/>
                <p:cNvSpPr>
                  <a:spLocks/>
                </p:cNvSpPr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30 w 478"/>
                    <a:gd name="T1" fmla="*/ 13 h 149"/>
                    <a:gd name="T2" fmla="*/ 23 w 478"/>
                    <a:gd name="T3" fmla="*/ 17 h 149"/>
                    <a:gd name="T4" fmla="*/ 8 w 478"/>
                    <a:gd name="T5" fmla="*/ 6 h 149"/>
                    <a:gd name="T6" fmla="*/ 0 w 478"/>
                    <a:gd name="T7" fmla="*/ 9 h 149"/>
                    <a:gd name="T8" fmla="*/ 4 w 478"/>
                    <a:gd name="T9" fmla="*/ 0 h 149"/>
                    <a:gd name="T10" fmla="*/ 23 w 478"/>
                    <a:gd name="T11" fmla="*/ 0 h 149"/>
                    <a:gd name="T12" fmla="*/ 15 w 478"/>
                    <a:gd name="T13" fmla="*/ 3 h 149"/>
                    <a:gd name="T14" fmla="*/ 30 w 478"/>
                    <a:gd name="T15" fmla="*/ 13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484" name="Freeform 107"/>
                <p:cNvSpPr>
                  <a:spLocks/>
                </p:cNvSpPr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30 w 478"/>
                    <a:gd name="T1" fmla="*/ 13 h 149"/>
                    <a:gd name="T2" fmla="*/ 23 w 478"/>
                    <a:gd name="T3" fmla="*/ 17 h 149"/>
                    <a:gd name="T4" fmla="*/ 8 w 478"/>
                    <a:gd name="T5" fmla="*/ 6 h 149"/>
                    <a:gd name="T6" fmla="*/ 0 w 478"/>
                    <a:gd name="T7" fmla="*/ 9 h 149"/>
                    <a:gd name="T8" fmla="*/ 4 w 478"/>
                    <a:gd name="T9" fmla="*/ 0 h 149"/>
                    <a:gd name="T10" fmla="*/ 23 w 478"/>
                    <a:gd name="T11" fmla="*/ 0 h 149"/>
                    <a:gd name="T12" fmla="*/ 15 w 478"/>
                    <a:gd name="T13" fmla="*/ 3 h 149"/>
                    <a:gd name="T14" fmla="*/ 30 w 478"/>
                    <a:gd name="T15" fmla="*/ 13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9473" name="Line 108"/>
            <p:cNvSpPr>
              <a:spLocks noChangeShapeType="1"/>
            </p:cNvSpPr>
            <p:nvPr/>
          </p:nvSpPr>
          <p:spPr bwMode="auto">
            <a:xfrm>
              <a:off x="3120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Line 109"/>
            <p:cNvSpPr>
              <a:spLocks noChangeShapeType="1"/>
            </p:cNvSpPr>
            <p:nvPr/>
          </p:nvSpPr>
          <p:spPr bwMode="auto">
            <a:xfrm>
              <a:off x="3264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7" name="Line 110"/>
          <p:cNvSpPr>
            <a:spLocks noChangeShapeType="1"/>
          </p:cNvSpPr>
          <p:nvPr/>
        </p:nvSpPr>
        <p:spPr bwMode="auto">
          <a:xfrm flipV="1">
            <a:off x="5641975" y="6038850"/>
            <a:ext cx="1292225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1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and Flooding</a:t>
            </a:r>
          </a:p>
        </p:txBody>
      </p:sp>
      <p:sp>
        <p:nvSpPr>
          <p:cNvPr id="5735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28650" y="1287462"/>
            <a:ext cx="3886200" cy="43513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/>
              <a:t>When a frame arrives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Inspect the </a:t>
            </a:r>
            <a:r>
              <a:rPr lang="en-US" altLang="en-US" i="1" dirty="0"/>
              <a:t>source</a:t>
            </a:r>
            <a:r>
              <a:rPr lang="en-US" altLang="en-US" dirty="0"/>
              <a:t> address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Associate address with the </a:t>
            </a:r>
            <a:r>
              <a:rPr lang="en-US" altLang="en-US" i="1" dirty="0"/>
              <a:t>incoming</a:t>
            </a:r>
            <a:r>
              <a:rPr lang="en-US" altLang="en-US" dirty="0"/>
              <a:t> interface</a:t>
            </a:r>
          </a:p>
        </p:txBody>
      </p:sp>
      <p:sp>
        <p:nvSpPr>
          <p:cNvPr id="57356" name="Content Placeholder 25"/>
          <p:cNvSpPr>
            <a:spLocks noGrp="1"/>
          </p:cNvSpPr>
          <p:nvPr>
            <p:ph sz="half" idx="2"/>
          </p:nvPr>
        </p:nvSpPr>
        <p:spPr>
          <a:xfrm>
            <a:off x="4572000" y="1371600"/>
            <a:ext cx="4343400" cy="5486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When the frame has an unfamiliar destination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Forward out all interfaces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… except for the one where the frame arrived</a:t>
            </a:r>
          </a:p>
          <a:p>
            <a:endParaRPr lang="en-US" altLang="en-US" dirty="0"/>
          </a:p>
        </p:txBody>
      </p:sp>
      <p:sp>
        <p:nvSpPr>
          <p:cNvPr id="5735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03FC9EF-A0C3-4C4D-8291-D82EA4219CC5}" type="slidenum">
              <a:rPr lang="en-US" altLang="en-US" sz="1400" b="0">
                <a:latin typeface="Times New Roman" charset="0"/>
              </a:rPr>
              <a:pPr eaLnBrk="1" hangingPunct="1"/>
              <a:t>30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57358" name="Rectangle 4"/>
          <p:cNvSpPr>
            <a:spLocks noChangeArrowheads="1"/>
          </p:cNvSpPr>
          <p:nvPr/>
        </p:nvSpPr>
        <p:spPr bwMode="auto">
          <a:xfrm>
            <a:off x="2265363" y="5072063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contourW="12700" prstMaterial="legacyMatte">
            <a:bevelT w="13500" h="13500" prst="angle"/>
            <a:bevelB w="13500" h="13500" prst="angle"/>
            <a:extrusionClr>
              <a:srgbClr val="CC99FF"/>
            </a:extrusionClr>
            <a:contourClr>
              <a:srgbClr val="CC99FF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2259013" y="3790950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1" name="Clip" r:id="rId4" imgW="24269700" imgH="20129500" progId="MS_ClipArt_Gallery.2">
                  <p:embed/>
                </p:oleObj>
              </mc:Choice>
              <mc:Fallback>
                <p:oleObj name="Clip" r:id="rId4" imgW="24269700" imgH="2012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3790950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2289175" y="6051550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2" name="Clip" r:id="rId6" imgW="24269700" imgH="20129500" progId="MS_ClipArt_Gallery.2">
                  <p:embed/>
                </p:oleObj>
              </mc:Choice>
              <mc:Fallback>
                <p:oleObj name="Clip" r:id="rId6" imgW="24269700" imgH="2012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6051550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3673475" y="4819650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3" name="Clip" r:id="rId7" imgW="24269700" imgH="20129500" progId="MS_ClipArt_Gallery.2">
                  <p:embed/>
                </p:oleObj>
              </mc:Choice>
              <mc:Fallback>
                <p:oleObj name="Clip" r:id="rId7" imgW="24269700" imgH="2012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3475" y="4819650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841375" y="4830763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4" name="Clip" r:id="rId8" imgW="24269700" imgH="20129500" progId="MS_ClipArt_Gallery.2">
                  <p:embed/>
                </p:oleObj>
              </mc:Choice>
              <mc:Fallback>
                <p:oleObj name="Clip" r:id="rId8" imgW="24269700" imgH="2012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4830763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9" name="Rectangle 9"/>
          <p:cNvSpPr>
            <a:spLocks noChangeArrowheads="1"/>
          </p:cNvSpPr>
          <p:nvPr/>
        </p:nvSpPr>
        <p:spPr bwMode="auto">
          <a:xfrm>
            <a:off x="1323975" y="4973638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60" name="Rectangle 10"/>
          <p:cNvSpPr>
            <a:spLocks noChangeArrowheads="1"/>
          </p:cNvSpPr>
          <p:nvPr/>
        </p:nvSpPr>
        <p:spPr bwMode="auto">
          <a:xfrm>
            <a:off x="3579813" y="4973638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61" name="Rectangle 11"/>
          <p:cNvSpPr>
            <a:spLocks noChangeArrowheads="1"/>
          </p:cNvSpPr>
          <p:nvPr/>
        </p:nvSpPr>
        <p:spPr bwMode="auto">
          <a:xfrm>
            <a:off x="2500313" y="4230688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62" name="Rectangle 12"/>
          <p:cNvSpPr>
            <a:spLocks noChangeArrowheads="1"/>
          </p:cNvSpPr>
          <p:nvPr/>
        </p:nvSpPr>
        <p:spPr bwMode="auto">
          <a:xfrm>
            <a:off x="2508250" y="5857875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63" name="Line 13"/>
          <p:cNvSpPr>
            <a:spLocks noChangeShapeType="1"/>
          </p:cNvSpPr>
          <p:nvPr/>
        </p:nvSpPr>
        <p:spPr bwMode="auto">
          <a:xfrm>
            <a:off x="1477963" y="5029200"/>
            <a:ext cx="84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64" name="Line 14"/>
          <p:cNvSpPr>
            <a:spLocks noChangeShapeType="1"/>
          </p:cNvSpPr>
          <p:nvPr/>
        </p:nvSpPr>
        <p:spPr bwMode="auto">
          <a:xfrm>
            <a:off x="2546350" y="4441825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65" name="Line 15"/>
          <p:cNvSpPr>
            <a:spLocks noChangeShapeType="1"/>
          </p:cNvSpPr>
          <p:nvPr/>
        </p:nvSpPr>
        <p:spPr bwMode="auto">
          <a:xfrm flipH="1">
            <a:off x="2709863" y="5029200"/>
            <a:ext cx="852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66" name="Line 16"/>
          <p:cNvSpPr>
            <a:spLocks noChangeShapeType="1"/>
          </p:cNvSpPr>
          <p:nvPr/>
        </p:nvSpPr>
        <p:spPr bwMode="auto">
          <a:xfrm flipV="1">
            <a:off x="2546350" y="5149850"/>
            <a:ext cx="11113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67" name="Text Box 19"/>
          <p:cNvSpPr txBox="1">
            <a:spLocks noChangeArrowheads="1"/>
          </p:cNvSpPr>
          <p:nvPr/>
        </p:nvSpPr>
        <p:spPr bwMode="auto">
          <a:xfrm>
            <a:off x="381000" y="47704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57368" name="Text Box 20"/>
          <p:cNvSpPr txBox="1">
            <a:spLocks noChangeArrowheads="1"/>
          </p:cNvSpPr>
          <p:nvPr/>
        </p:nvSpPr>
        <p:spPr bwMode="auto">
          <a:xfrm>
            <a:off x="2878138" y="37338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57369" name="Text Box 21"/>
          <p:cNvSpPr txBox="1">
            <a:spLocks noChangeArrowheads="1"/>
          </p:cNvSpPr>
          <p:nvPr/>
        </p:nvSpPr>
        <p:spPr bwMode="auto">
          <a:xfrm>
            <a:off x="4186238" y="474662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C</a:t>
            </a:r>
          </a:p>
        </p:txBody>
      </p:sp>
      <p:sp>
        <p:nvSpPr>
          <p:cNvPr id="57370" name="Text Box 22"/>
          <p:cNvSpPr txBox="1">
            <a:spLocks noChangeArrowheads="1"/>
          </p:cNvSpPr>
          <p:nvPr/>
        </p:nvSpPr>
        <p:spPr bwMode="auto">
          <a:xfrm>
            <a:off x="2838450" y="599916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D</a:t>
            </a:r>
          </a:p>
        </p:txBody>
      </p:sp>
      <p:sp>
        <p:nvSpPr>
          <p:cNvPr id="57371" name="Rectangle 23"/>
          <p:cNvSpPr>
            <a:spLocks noChangeArrowheads="1"/>
          </p:cNvSpPr>
          <p:nvPr/>
        </p:nvSpPr>
        <p:spPr bwMode="auto">
          <a:xfrm>
            <a:off x="1711325" y="4772025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72" name="Rectangle 24"/>
          <p:cNvSpPr>
            <a:spLocks noChangeArrowheads="1"/>
          </p:cNvSpPr>
          <p:nvPr/>
        </p:nvSpPr>
        <p:spPr bwMode="auto">
          <a:xfrm>
            <a:off x="2017713" y="4772025"/>
            <a:ext cx="153987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73" name="Text Box 25"/>
          <p:cNvSpPr txBox="1">
            <a:spLocks noChangeArrowheads="1"/>
          </p:cNvSpPr>
          <p:nvPr/>
        </p:nvSpPr>
        <p:spPr bwMode="auto">
          <a:xfrm>
            <a:off x="533400" y="5334000"/>
            <a:ext cx="1600200" cy="1016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3300"/>
                </a:solidFill>
              </a:rPr>
              <a:t>Switch learns how to reach A.</a:t>
            </a:r>
          </a:p>
        </p:txBody>
      </p:sp>
      <p:sp>
        <p:nvSpPr>
          <p:cNvPr id="57374" name="Line 26"/>
          <p:cNvSpPr>
            <a:spLocks noChangeShapeType="1"/>
          </p:cNvSpPr>
          <p:nvPr/>
        </p:nvSpPr>
        <p:spPr bwMode="auto">
          <a:xfrm>
            <a:off x="1517650" y="4540250"/>
            <a:ext cx="692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5" name="Rectangle 4"/>
          <p:cNvSpPr>
            <a:spLocks noChangeArrowheads="1"/>
          </p:cNvSpPr>
          <p:nvPr/>
        </p:nvSpPr>
        <p:spPr bwMode="auto">
          <a:xfrm>
            <a:off x="6608763" y="50498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contourW="12700" prstMaterial="legacyMatte">
            <a:bevelT w="13500" h="13500" prst="angle"/>
            <a:bevelB w="13500" h="13500" prst="angle"/>
            <a:extrusionClr>
              <a:srgbClr val="CC99FF"/>
            </a:extrusionClr>
            <a:contourClr>
              <a:srgbClr val="CC99FF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6602413" y="37687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5" name="Clip" r:id="rId9" imgW="24269700" imgH="20129500" progId="MS_ClipArt_Gallery.2">
                  <p:embed/>
                </p:oleObj>
              </mc:Choice>
              <mc:Fallback>
                <p:oleObj name="Clip" r:id="rId9" imgW="24269700" imgH="2012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2413" y="37687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6632575" y="60293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6" name="Clip" r:id="rId10" imgW="24269700" imgH="20129500" progId="MS_ClipArt_Gallery.2">
                  <p:embed/>
                </p:oleObj>
              </mc:Choice>
              <mc:Fallback>
                <p:oleObj name="Clip" r:id="rId10" imgW="24269700" imgH="2012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2575" y="60293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8016875" y="47974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7" name="Clip" r:id="rId11" imgW="24269700" imgH="20129500" progId="MS_ClipArt_Gallery.2">
                  <p:embed/>
                </p:oleObj>
              </mc:Choice>
              <mc:Fallback>
                <p:oleObj name="Clip" r:id="rId11" imgW="24269700" imgH="2012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75" y="47974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5184775" y="4808538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8" name="Clip" r:id="rId12" imgW="24269700" imgH="20129500" progId="MS_ClipArt_Gallery.2">
                  <p:embed/>
                </p:oleObj>
              </mc:Choice>
              <mc:Fallback>
                <p:oleObj name="Clip" r:id="rId12" imgW="24269700" imgH="2012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775" y="4808538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6" name="Rectangle 9"/>
          <p:cNvSpPr>
            <a:spLocks noChangeArrowheads="1"/>
          </p:cNvSpPr>
          <p:nvPr/>
        </p:nvSpPr>
        <p:spPr bwMode="auto">
          <a:xfrm>
            <a:off x="5667375" y="49514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77" name="Rectangle 10"/>
          <p:cNvSpPr>
            <a:spLocks noChangeArrowheads="1"/>
          </p:cNvSpPr>
          <p:nvPr/>
        </p:nvSpPr>
        <p:spPr bwMode="auto">
          <a:xfrm>
            <a:off x="7923213" y="49514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78" name="Rectangle 11"/>
          <p:cNvSpPr>
            <a:spLocks noChangeArrowheads="1"/>
          </p:cNvSpPr>
          <p:nvPr/>
        </p:nvSpPr>
        <p:spPr bwMode="auto">
          <a:xfrm>
            <a:off x="6843713" y="42084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79" name="Rectangle 12"/>
          <p:cNvSpPr>
            <a:spLocks noChangeArrowheads="1"/>
          </p:cNvSpPr>
          <p:nvPr/>
        </p:nvSpPr>
        <p:spPr bwMode="auto">
          <a:xfrm>
            <a:off x="6851650" y="58356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80" name="Line 13"/>
          <p:cNvSpPr>
            <a:spLocks noChangeShapeType="1"/>
          </p:cNvSpPr>
          <p:nvPr/>
        </p:nvSpPr>
        <p:spPr bwMode="auto">
          <a:xfrm>
            <a:off x="5821363" y="5006975"/>
            <a:ext cx="84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81" name="Line 14"/>
          <p:cNvSpPr>
            <a:spLocks noChangeShapeType="1"/>
          </p:cNvSpPr>
          <p:nvPr/>
        </p:nvSpPr>
        <p:spPr bwMode="auto">
          <a:xfrm>
            <a:off x="6889750" y="44196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82" name="Line 15"/>
          <p:cNvSpPr>
            <a:spLocks noChangeShapeType="1"/>
          </p:cNvSpPr>
          <p:nvPr/>
        </p:nvSpPr>
        <p:spPr bwMode="auto">
          <a:xfrm flipH="1">
            <a:off x="7053263" y="5006975"/>
            <a:ext cx="852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83" name="Line 16"/>
          <p:cNvSpPr>
            <a:spLocks noChangeShapeType="1"/>
          </p:cNvSpPr>
          <p:nvPr/>
        </p:nvSpPr>
        <p:spPr bwMode="auto">
          <a:xfrm flipV="1">
            <a:off x="6889750" y="5127625"/>
            <a:ext cx="11113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84" name="Text Box 19"/>
          <p:cNvSpPr txBox="1">
            <a:spLocks noChangeArrowheads="1"/>
          </p:cNvSpPr>
          <p:nvPr/>
        </p:nvSpPr>
        <p:spPr bwMode="auto">
          <a:xfrm>
            <a:off x="4724400" y="47482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57385" name="Text Box 20"/>
          <p:cNvSpPr txBox="1">
            <a:spLocks noChangeArrowheads="1"/>
          </p:cNvSpPr>
          <p:nvPr/>
        </p:nvSpPr>
        <p:spPr bwMode="auto">
          <a:xfrm>
            <a:off x="7221538" y="37115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57386" name="Text Box 21"/>
          <p:cNvSpPr txBox="1">
            <a:spLocks noChangeArrowheads="1"/>
          </p:cNvSpPr>
          <p:nvPr/>
        </p:nvSpPr>
        <p:spPr bwMode="auto">
          <a:xfrm>
            <a:off x="8642350" y="47863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C</a:t>
            </a:r>
          </a:p>
        </p:txBody>
      </p:sp>
      <p:sp>
        <p:nvSpPr>
          <p:cNvPr id="57387" name="Text Box 22"/>
          <p:cNvSpPr txBox="1">
            <a:spLocks noChangeArrowheads="1"/>
          </p:cNvSpPr>
          <p:nvPr/>
        </p:nvSpPr>
        <p:spPr bwMode="auto">
          <a:xfrm>
            <a:off x="7181850" y="59769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D</a:t>
            </a:r>
          </a:p>
        </p:txBody>
      </p:sp>
      <p:sp>
        <p:nvSpPr>
          <p:cNvPr id="57388" name="Rectangle 26"/>
          <p:cNvSpPr>
            <a:spLocks noChangeArrowheads="1"/>
          </p:cNvSpPr>
          <p:nvPr/>
        </p:nvSpPr>
        <p:spPr bwMode="auto">
          <a:xfrm>
            <a:off x="6054725" y="47498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89" name="Rectangle 27"/>
          <p:cNvSpPr>
            <a:spLocks noChangeArrowheads="1"/>
          </p:cNvSpPr>
          <p:nvPr/>
        </p:nvSpPr>
        <p:spPr bwMode="auto">
          <a:xfrm>
            <a:off x="6361113" y="4749800"/>
            <a:ext cx="153987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90" name="Freeform 28"/>
          <p:cNvSpPr>
            <a:spLocks/>
          </p:cNvSpPr>
          <p:nvPr/>
        </p:nvSpPr>
        <p:spPr bwMode="auto">
          <a:xfrm>
            <a:off x="6591300" y="4403725"/>
            <a:ext cx="179388" cy="363538"/>
          </a:xfrm>
          <a:custGeom>
            <a:avLst/>
            <a:gdLst>
              <a:gd name="T0" fmla="*/ 0 w 113"/>
              <a:gd name="T1" fmla="*/ 549394818 h 229"/>
              <a:gd name="T2" fmla="*/ 244456631 w 113"/>
              <a:gd name="T3" fmla="*/ 486391619 h 229"/>
              <a:gd name="T4" fmla="*/ 244456631 w 113"/>
              <a:gd name="T5" fmla="*/ 0 h 229"/>
              <a:gd name="T6" fmla="*/ 0 60000 65536"/>
              <a:gd name="T7" fmla="*/ 0 60000 65536"/>
              <a:gd name="T8" fmla="*/ 0 60000 65536"/>
              <a:gd name="T9" fmla="*/ 0 w 113"/>
              <a:gd name="T10" fmla="*/ 0 h 229"/>
              <a:gd name="T11" fmla="*/ 113 w 113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" h="229">
                <a:moveTo>
                  <a:pt x="0" y="218"/>
                </a:moveTo>
                <a:cubicBezTo>
                  <a:pt x="40" y="223"/>
                  <a:pt x="81" y="229"/>
                  <a:pt x="97" y="193"/>
                </a:cubicBezTo>
                <a:cubicBezTo>
                  <a:pt x="113" y="157"/>
                  <a:pt x="105" y="78"/>
                  <a:pt x="97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91" name="Freeform 29"/>
          <p:cNvSpPr>
            <a:spLocks/>
          </p:cNvSpPr>
          <p:nvPr/>
        </p:nvSpPr>
        <p:spPr bwMode="auto">
          <a:xfrm>
            <a:off x="6283325" y="5094288"/>
            <a:ext cx="498475" cy="538162"/>
          </a:xfrm>
          <a:custGeom>
            <a:avLst/>
            <a:gdLst>
              <a:gd name="T0" fmla="*/ 0 w 314"/>
              <a:gd name="T1" fmla="*/ 0 h 339"/>
              <a:gd name="T2" fmla="*/ 670361563 w 314"/>
              <a:gd name="T3" fmla="*/ 304937829 h 339"/>
              <a:gd name="T4" fmla="*/ 730845313 w 314"/>
              <a:gd name="T5" fmla="*/ 854331381 h 339"/>
              <a:gd name="T6" fmla="*/ 0 60000 65536"/>
              <a:gd name="T7" fmla="*/ 0 60000 65536"/>
              <a:gd name="T8" fmla="*/ 0 60000 65536"/>
              <a:gd name="T9" fmla="*/ 0 w 314"/>
              <a:gd name="T10" fmla="*/ 0 h 339"/>
              <a:gd name="T11" fmla="*/ 314 w 314"/>
              <a:gd name="T12" fmla="*/ 339 h 3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4" h="339">
                <a:moveTo>
                  <a:pt x="0" y="0"/>
                </a:moveTo>
                <a:cubicBezTo>
                  <a:pt x="109" y="32"/>
                  <a:pt x="218" y="65"/>
                  <a:pt x="266" y="121"/>
                </a:cubicBezTo>
                <a:cubicBezTo>
                  <a:pt x="314" y="177"/>
                  <a:pt x="302" y="258"/>
                  <a:pt x="290" y="339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92" name="Line 30"/>
          <p:cNvSpPr>
            <a:spLocks noChangeShapeType="1"/>
          </p:cNvSpPr>
          <p:nvPr/>
        </p:nvSpPr>
        <p:spPr bwMode="auto">
          <a:xfrm>
            <a:off x="6591300" y="4826000"/>
            <a:ext cx="12287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3" name="Text Box 23"/>
          <p:cNvSpPr txBox="1">
            <a:spLocks noChangeArrowheads="1"/>
          </p:cNvSpPr>
          <p:nvPr/>
        </p:nvSpPr>
        <p:spPr bwMode="auto">
          <a:xfrm>
            <a:off x="5029200" y="5356225"/>
            <a:ext cx="1306513" cy="1044575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3300"/>
                </a:solidFill>
              </a:rPr>
              <a:t>When in doubt, shout!</a:t>
            </a:r>
          </a:p>
        </p:txBody>
      </p:sp>
      <p:sp>
        <p:nvSpPr>
          <p:cNvPr id="57394" name="TextBox 49"/>
          <p:cNvSpPr txBox="1">
            <a:spLocks noChangeArrowheads="1"/>
          </p:cNvSpPr>
          <p:nvPr/>
        </p:nvSpPr>
        <p:spPr bwMode="auto">
          <a:xfrm>
            <a:off x="2667000" y="6457950"/>
            <a:ext cx="2967038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Used in Ethernet LANs</a:t>
            </a:r>
          </a:p>
        </p:txBody>
      </p:sp>
    </p:spTree>
    <p:extLst>
      <p:ext uri="{BB962C8B-B14F-4D97-AF65-F5344CB8AC3E}">
        <p14:creationId xmlns:p14="http://schemas.microsoft.com/office/powerpoint/2010/main" val="150748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3" y="5715000"/>
            <a:ext cx="5334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748338"/>
            <a:ext cx="533400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Inject into Routing Protocol</a:t>
            </a:r>
          </a:p>
        </p:txBody>
      </p:sp>
      <p:sp>
        <p:nvSpPr>
          <p:cNvPr id="59397" name="Content Placeholder 2"/>
          <p:cNvSpPr>
            <a:spLocks noGrp="1"/>
          </p:cNvSpPr>
          <p:nvPr>
            <p:ph idx="1"/>
          </p:nvPr>
        </p:nvSpPr>
        <p:spPr>
          <a:xfrm>
            <a:off x="628650" y="1516062"/>
            <a:ext cx="7886700" cy="4351338"/>
          </a:xfrm>
        </p:spPr>
        <p:txBody>
          <a:bodyPr/>
          <a:lstStyle/>
          <a:p>
            <a:r>
              <a:rPr lang="en-US" altLang="en-US"/>
              <a:t>Treat the end host (or subnet) as a node</a:t>
            </a:r>
          </a:p>
          <a:p>
            <a:pPr lvl="1"/>
            <a:r>
              <a:rPr lang="en-US" altLang="en-US" dirty="0"/>
              <a:t>And disseminate in the routing protocol</a:t>
            </a:r>
          </a:p>
          <a:p>
            <a:pPr lvl="1"/>
            <a:r>
              <a:rPr lang="en-US" altLang="en-US" dirty="0"/>
              <a:t>E.g., flood information about where addresses attach</a:t>
            </a:r>
          </a:p>
        </p:txBody>
      </p:sp>
      <p:sp>
        <p:nvSpPr>
          <p:cNvPr id="593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2F45D3-FA79-2340-9D3A-708B02976F82}" type="slidenum">
              <a:rPr lang="en-US" altLang="en-US" sz="1400" b="0">
                <a:latin typeface="Times New Roman" charset="0"/>
              </a:rPr>
              <a:pPr eaLnBrk="1" hangingPunct="1"/>
              <a:t>31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59399" name="Oval 8"/>
          <p:cNvSpPr>
            <a:spLocks noChangeArrowheads="1"/>
          </p:cNvSpPr>
          <p:nvPr/>
        </p:nvSpPr>
        <p:spPr bwMode="auto">
          <a:xfrm>
            <a:off x="1698625" y="3733800"/>
            <a:ext cx="287338" cy="25241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0" name="Oval 9"/>
          <p:cNvSpPr>
            <a:spLocks noChangeArrowheads="1"/>
          </p:cNvSpPr>
          <p:nvPr/>
        </p:nvSpPr>
        <p:spPr bwMode="auto">
          <a:xfrm>
            <a:off x="2560638" y="4405313"/>
            <a:ext cx="287337" cy="252412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1" name="Oval 10"/>
          <p:cNvSpPr>
            <a:spLocks noChangeArrowheads="1"/>
          </p:cNvSpPr>
          <p:nvPr/>
        </p:nvSpPr>
        <p:spPr bwMode="auto">
          <a:xfrm>
            <a:off x="2655888" y="3146425"/>
            <a:ext cx="287337" cy="250825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2" name="Oval 11"/>
          <p:cNvSpPr>
            <a:spLocks noChangeArrowheads="1"/>
          </p:cNvSpPr>
          <p:nvPr/>
        </p:nvSpPr>
        <p:spPr bwMode="auto">
          <a:xfrm>
            <a:off x="3422650" y="3817938"/>
            <a:ext cx="287338" cy="252412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3" name="Oval 12"/>
          <p:cNvSpPr>
            <a:spLocks noChangeArrowheads="1"/>
          </p:cNvSpPr>
          <p:nvPr/>
        </p:nvSpPr>
        <p:spPr bwMode="auto">
          <a:xfrm>
            <a:off x="4284663" y="4405313"/>
            <a:ext cx="287337" cy="252412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4" name="Oval 13"/>
          <p:cNvSpPr>
            <a:spLocks noChangeArrowheads="1"/>
          </p:cNvSpPr>
          <p:nvPr/>
        </p:nvSpPr>
        <p:spPr bwMode="auto">
          <a:xfrm>
            <a:off x="4284663" y="3146425"/>
            <a:ext cx="287337" cy="250825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5" name="Oval 14"/>
          <p:cNvSpPr>
            <a:spLocks noChangeArrowheads="1"/>
          </p:cNvSpPr>
          <p:nvPr/>
        </p:nvSpPr>
        <p:spPr bwMode="auto">
          <a:xfrm>
            <a:off x="3517900" y="4910138"/>
            <a:ext cx="287338" cy="252412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6" name="Oval 15"/>
          <p:cNvSpPr>
            <a:spLocks noChangeArrowheads="1"/>
          </p:cNvSpPr>
          <p:nvPr/>
        </p:nvSpPr>
        <p:spPr bwMode="auto">
          <a:xfrm>
            <a:off x="5241925" y="3733800"/>
            <a:ext cx="287338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7" name="Line 16"/>
          <p:cNvSpPr>
            <a:spLocks noChangeShapeType="1"/>
          </p:cNvSpPr>
          <p:nvPr/>
        </p:nvSpPr>
        <p:spPr bwMode="auto">
          <a:xfrm flipV="1">
            <a:off x="1985963" y="3313113"/>
            <a:ext cx="669925" cy="504825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8" name="Line 17"/>
          <p:cNvSpPr>
            <a:spLocks noChangeShapeType="1"/>
          </p:cNvSpPr>
          <p:nvPr/>
        </p:nvSpPr>
        <p:spPr bwMode="auto">
          <a:xfrm>
            <a:off x="1936750" y="3957638"/>
            <a:ext cx="623888" cy="53181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9" name="Line 18"/>
          <p:cNvSpPr>
            <a:spLocks noChangeShapeType="1"/>
          </p:cNvSpPr>
          <p:nvPr/>
        </p:nvSpPr>
        <p:spPr bwMode="auto">
          <a:xfrm>
            <a:off x="2895600" y="3327400"/>
            <a:ext cx="574675" cy="531813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0" name="Line 19"/>
          <p:cNvSpPr>
            <a:spLocks noChangeShapeType="1"/>
          </p:cNvSpPr>
          <p:nvPr/>
        </p:nvSpPr>
        <p:spPr bwMode="auto">
          <a:xfrm>
            <a:off x="2838450" y="4565650"/>
            <a:ext cx="679450" cy="4286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1" name="Line 20"/>
          <p:cNvSpPr>
            <a:spLocks noChangeShapeType="1"/>
          </p:cNvSpPr>
          <p:nvPr/>
        </p:nvSpPr>
        <p:spPr bwMode="auto">
          <a:xfrm flipV="1">
            <a:off x="2832100" y="4027488"/>
            <a:ext cx="638175" cy="42068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2" name="Line 21"/>
          <p:cNvSpPr>
            <a:spLocks noChangeShapeType="1"/>
          </p:cNvSpPr>
          <p:nvPr/>
        </p:nvSpPr>
        <p:spPr bwMode="auto">
          <a:xfrm>
            <a:off x="3662363" y="4041775"/>
            <a:ext cx="654050" cy="392113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3" name="Line 22"/>
          <p:cNvSpPr>
            <a:spLocks noChangeShapeType="1"/>
          </p:cNvSpPr>
          <p:nvPr/>
        </p:nvSpPr>
        <p:spPr bwMode="auto">
          <a:xfrm flipV="1">
            <a:off x="3757613" y="4616450"/>
            <a:ext cx="590550" cy="334963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4" name="Line 23"/>
          <p:cNvSpPr>
            <a:spLocks noChangeShapeType="1"/>
          </p:cNvSpPr>
          <p:nvPr/>
        </p:nvSpPr>
        <p:spPr bwMode="auto">
          <a:xfrm flipV="1">
            <a:off x="3709988" y="3859213"/>
            <a:ext cx="1531937" cy="984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Line 24"/>
          <p:cNvSpPr>
            <a:spLocks noChangeShapeType="1"/>
          </p:cNvSpPr>
          <p:nvPr/>
        </p:nvSpPr>
        <p:spPr bwMode="auto">
          <a:xfrm>
            <a:off x="2911475" y="3257550"/>
            <a:ext cx="1373188" cy="14288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6" name="Line 25"/>
          <p:cNvSpPr>
            <a:spLocks noChangeShapeType="1"/>
          </p:cNvSpPr>
          <p:nvPr/>
        </p:nvSpPr>
        <p:spPr bwMode="auto">
          <a:xfrm>
            <a:off x="4567238" y="3336925"/>
            <a:ext cx="766762" cy="4191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7" name="Text Box 26"/>
          <p:cNvSpPr txBox="1">
            <a:spLocks noChangeArrowheads="1"/>
          </p:cNvSpPr>
          <p:nvPr/>
        </p:nvSpPr>
        <p:spPr bwMode="auto">
          <a:xfrm>
            <a:off x="2028825" y="30924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3</a:t>
            </a:r>
          </a:p>
        </p:txBody>
      </p:sp>
      <p:sp>
        <p:nvSpPr>
          <p:cNvPr id="59418" name="Text Box 27"/>
          <p:cNvSpPr txBox="1">
            <a:spLocks noChangeArrowheads="1"/>
          </p:cNvSpPr>
          <p:nvPr/>
        </p:nvSpPr>
        <p:spPr bwMode="auto">
          <a:xfrm>
            <a:off x="3386138" y="2743200"/>
            <a:ext cx="334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2</a:t>
            </a:r>
          </a:p>
        </p:txBody>
      </p:sp>
      <p:sp>
        <p:nvSpPr>
          <p:cNvPr id="59419" name="Text Box 28"/>
          <p:cNvSpPr txBox="1">
            <a:spLocks noChangeArrowheads="1"/>
          </p:cNvSpPr>
          <p:nvPr/>
        </p:nvSpPr>
        <p:spPr bwMode="auto">
          <a:xfrm>
            <a:off x="2141538" y="3765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2</a:t>
            </a:r>
          </a:p>
        </p:txBody>
      </p:sp>
      <p:sp>
        <p:nvSpPr>
          <p:cNvPr id="59420" name="Text Box 29"/>
          <p:cNvSpPr txBox="1">
            <a:spLocks noChangeArrowheads="1"/>
          </p:cNvSpPr>
          <p:nvPr/>
        </p:nvSpPr>
        <p:spPr bwMode="auto">
          <a:xfrm>
            <a:off x="3146425" y="32639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1</a:t>
            </a:r>
          </a:p>
        </p:txBody>
      </p:sp>
      <p:sp>
        <p:nvSpPr>
          <p:cNvPr id="59421" name="Text Box 30"/>
          <p:cNvSpPr txBox="1">
            <a:spLocks noChangeArrowheads="1"/>
          </p:cNvSpPr>
          <p:nvPr/>
        </p:nvSpPr>
        <p:spPr bwMode="auto">
          <a:xfrm>
            <a:off x="2843213" y="3835400"/>
            <a:ext cx="334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1</a:t>
            </a:r>
          </a:p>
        </p:txBody>
      </p:sp>
      <p:sp>
        <p:nvSpPr>
          <p:cNvPr id="59422" name="Text Box 31"/>
          <p:cNvSpPr txBox="1">
            <a:spLocks noChangeArrowheads="1"/>
          </p:cNvSpPr>
          <p:nvPr/>
        </p:nvSpPr>
        <p:spPr bwMode="auto">
          <a:xfrm>
            <a:off x="4121150" y="3429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4</a:t>
            </a:r>
          </a:p>
        </p:txBody>
      </p:sp>
      <p:sp>
        <p:nvSpPr>
          <p:cNvPr id="59423" name="Text Box 32"/>
          <p:cNvSpPr txBox="1">
            <a:spLocks noChangeArrowheads="1"/>
          </p:cNvSpPr>
          <p:nvPr/>
        </p:nvSpPr>
        <p:spPr bwMode="auto">
          <a:xfrm>
            <a:off x="4822825" y="302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1</a:t>
            </a:r>
          </a:p>
        </p:txBody>
      </p:sp>
      <p:sp>
        <p:nvSpPr>
          <p:cNvPr id="59424" name="Text Box 33"/>
          <p:cNvSpPr txBox="1">
            <a:spLocks noChangeArrowheads="1"/>
          </p:cNvSpPr>
          <p:nvPr/>
        </p:nvSpPr>
        <p:spPr bwMode="auto">
          <a:xfrm>
            <a:off x="2795588" y="4648200"/>
            <a:ext cx="338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4</a:t>
            </a:r>
          </a:p>
        </p:txBody>
      </p:sp>
      <p:sp>
        <p:nvSpPr>
          <p:cNvPr id="59425" name="Text Box 34"/>
          <p:cNvSpPr txBox="1">
            <a:spLocks noChangeArrowheads="1"/>
          </p:cNvSpPr>
          <p:nvPr/>
        </p:nvSpPr>
        <p:spPr bwMode="auto">
          <a:xfrm>
            <a:off x="3644900" y="40703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5</a:t>
            </a:r>
          </a:p>
        </p:txBody>
      </p:sp>
      <p:sp>
        <p:nvSpPr>
          <p:cNvPr id="59426" name="Text Box 35"/>
          <p:cNvSpPr txBox="1">
            <a:spLocks noChangeArrowheads="1"/>
          </p:cNvSpPr>
          <p:nvPr/>
        </p:nvSpPr>
        <p:spPr bwMode="auto">
          <a:xfrm>
            <a:off x="4041775" y="46751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b="0">
                <a:latin typeface="Times New Roman" charset="0"/>
              </a:rPr>
              <a:t>3</a:t>
            </a:r>
          </a:p>
        </p:txBody>
      </p:sp>
      <p:sp>
        <p:nvSpPr>
          <p:cNvPr id="59427" name="Text Box 44"/>
          <p:cNvSpPr txBox="1">
            <a:spLocks noChangeArrowheads="1"/>
          </p:cNvSpPr>
          <p:nvPr/>
        </p:nvSpPr>
        <p:spPr bwMode="auto">
          <a:xfrm>
            <a:off x="1295400" y="3605213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3300"/>
                </a:solidFill>
              </a:rPr>
              <a:t>u</a:t>
            </a:r>
          </a:p>
        </p:txBody>
      </p:sp>
      <p:sp>
        <p:nvSpPr>
          <p:cNvPr id="59428" name="Text Box 45"/>
          <p:cNvSpPr txBox="1">
            <a:spLocks noChangeArrowheads="1"/>
          </p:cNvSpPr>
          <p:nvPr/>
        </p:nvSpPr>
        <p:spPr bwMode="auto">
          <a:xfrm>
            <a:off x="3151188" y="4913313"/>
            <a:ext cx="325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3300"/>
                </a:solidFill>
              </a:rPr>
              <a:t>s</a:t>
            </a:r>
          </a:p>
        </p:txBody>
      </p:sp>
      <p:sp>
        <p:nvSpPr>
          <p:cNvPr id="59429" name="Line 47"/>
          <p:cNvSpPr>
            <a:spLocks noChangeShapeType="1"/>
          </p:cNvSpPr>
          <p:nvPr/>
        </p:nvSpPr>
        <p:spPr bwMode="auto">
          <a:xfrm>
            <a:off x="1571625" y="4202113"/>
            <a:ext cx="1427163" cy="1016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0" name="Text Box 48"/>
          <p:cNvSpPr txBox="1">
            <a:spLocks noChangeArrowheads="1"/>
          </p:cNvSpPr>
          <p:nvPr/>
        </p:nvSpPr>
        <p:spPr bwMode="auto">
          <a:xfrm>
            <a:off x="2108200" y="485457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CC0000"/>
                </a:solidFill>
              </a:rPr>
              <a:t>6</a:t>
            </a:r>
          </a:p>
        </p:txBody>
      </p:sp>
      <p:cxnSp>
        <p:nvCxnSpPr>
          <p:cNvPr id="59431" name="Straight Connector 37"/>
          <p:cNvCxnSpPr>
            <a:cxnSpLocks noChangeShapeType="1"/>
            <a:stCxn id="59405" idx="4"/>
          </p:cNvCxnSpPr>
          <p:nvPr/>
        </p:nvCxnSpPr>
        <p:spPr bwMode="auto">
          <a:xfrm rot="5400000">
            <a:off x="3459957" y="5360193"/>
            <a:ext cx="400050" cy="47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2" name="Straight Connector 39"/>
          <p:cNvCxnSpPr>
            <a:cxnSpLocks noChangeShapeType="1"/>
          </p:cNvCxnSpPr>
          <p:nvPr/>
        </p:nvCxnSpPr>
        <p:spPr bwMode="auto">
          <a:xfrm>
            <a:off x="2895600" y="5562600"/>
            <a:ext cx="1524000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3" name="Straight Connector 42"/>
          <p:cNvCxnSpPr>
            <a:cxnSpLocks noChangeShapeType="1"/>
          </p:cNvCxnSpPr>
          <p:nvPr/>
        </p:nvCxnSpPr>
        <p:spPr bwMode="auto">
          <a:xfrm rot="5400000">
            <a:off x="2781301" y="5676900"/>
            <a:ext cx="228600" cy="31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4" name="Straight Connector 43"/>
          <p:cNvCxnSpPr>
            <a:cxnSpLocks noChangeShapeType="1"/>
          </p:cNvCxnSpPr>
          <p:nvPr/>
        </p:nvCxnSpPr>
        <p:spPr bwMode="auto">
          <a:xfrm rot="5400000">
            <a:off x="3085307" y="5676106"/>
            <a:ext cx="228600" cy="15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5" name="Straight Connector 44"/>
          <p:cNvCxnSpPr>
            <a:cxnSpLocks noChangeShapeType="1"/>
          </p:cNvCxnSpPr>
          <p:nvPr/>
        </p:nvCxnSpPr>
        <p:spPr bwMode="auto">
          <a:xfrm rot="5400000">
            <a:off x="3390107" y="5676106"/>
            <a:ext cx="228600" cy="15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6" name="Straight Connector 45"/>
          <p:cNvCxnSpPr>
            <a:cxnSpLocks noChangeShapeType="1"/>
          </p:cNvCxnSpPr>
          <p:nvPr/>
        </p:nvCxnSpPr>
        <p:spPr bwMode="auto">
          <a:xfrm rot="5400000">
            <a:off x="3696494" y="5676106"/>
            <a:ext cx="228600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7" name="Straight Connector 46"/>
          <p:cNvCxnSpPr>
            <a:cxnSpLocks noChangeShapeType="1"/>
          </p:cNvCxnSpPr>
          <p:nvPr/>
        </p:nvCxnSpPr>
        <p:spPr bwMode="auto">
          <a:xfrm rot="5400000">
            <a:off x="3999707" y="5676106"/>
            <a:ext cx="228600" cy="15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8" name="Straight Connector 47"/>
          <p:cNvCxnSpPr>
            <a:cxnSpLocks noChangeShapeType="1"/>
          </p:cNvCxnSpPr>
          <p:nvPr/>
        </p:nvCxnSpPr>
        <p:spPr bwMode="auto">
          <a:xfrm rot="5400000">
            <a:off x="4306094" y="5676106"/>
            <a:ext cx="228600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39" name="TextBox 56"/>
          <p:cNvSpPr txBox="1">
            <a:spLocks noChangeArrowheads="1"/>
          </p:cNvSpPr>
          <p:nvPr/>
        </p:nvSpPr>
        <p:spPr bwMode="auto">
          <a:xfrm>
            <a:off x="5334000" y="5064125"/>
            <a:ext cx="30480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latin typeface="Arial" charset="0"/>
              </a:rPr>
              <a:t>Used in OSPF and </a:t>
            </a:r>
          </a:p>
          <a:p>
            <a:pPr eaLnBrk="1" hangingPunct="1"/>
            <a:r>
              <a:rPr lang="en-US" altLang="en-US" sz="2200">
                <a:latin typeface="Arial" charset="0"/>
              </a:rPr>
              <a:t>IS-IS, especially in enterprise networks</a:t>
            </a:r>
          </a:p>
        </p:txBody>
      </p:sp>
      <p:sp>
        <p:nvSpPr>
          <p:cNvPr id="59440" name="TextBox 57"/>
          <p:cNvSpPr txBox="1">
            <a:spLocks noChangeArrowheads="1"/>
          </p:cNvSpPr>
          <p:nvPr/>
        </p:nvSpPr>
        <p:spPr bwMode="auto">
          <a:xfrm>
            <a:off x="3429000" y="6019800"/>
            <a:ext cx="541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24923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638800"/>
            <a:ext cx="5334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62950" cy="1325563"/>
          </a:xfrm>
        </p:spPr>
        <p:txBody>
          <a:bodyPr/>
          <a:lstStyle/>
          <a:p>
            <a:r>
              <a:rPr lang="en-US" altLang="en-US"/>
              <a:t>Disseminate With Another Protocol</a:t>
            </a:r>
          </a:p>
        </p:txBody>
      </p:sp>
      <p:sp>
        <p:nvSpPr>
          <p:cNvPr id="60420" name="Content Placeholder 2"/>
          <p:cNvSpPr>
            <a:spLocks noGrp="1"/>
          </p:cNvSpPr>
          <p:nvPr>
            <p:ph idx="1"/>
          </p:nvPr>
        </p:nvSpPr>
        <p:spPr>
          <a:xfrm>
            <a:off x="628650" y="1439862"/>
            <a:ext cx="7886700" cy="435133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/>
              <a:t>Distribute using another protocol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One router learns the route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… and shares the information with other routers</a:t>
            </a:r>
          </a:p>
          <a:p>
            <a:pPr lvl="1">
              <a:spcAft>
                <a:spcPts val="600"/>
              </a:spcAft>
              <a:buFont typeface="Helvetica" charset="0"/>
              <a:buNone/>
            </a:pPr>
            <a:endParaRPr lang="en-US" altLang="en-US" dirty="0"/>
          </a:p>
        </p:txBody>
      </p:sp>
      <p:sp>
        <p:nvSpPr>
          <p:cNvPr id="604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E8656CA-5AC5-D74E-A16B-529C010CF3FD}" type="slidenum">
              <a:rPr lang="en-US" altLang="en-US" sz="1400" b="0">
                <a:latin typeface="Times New Roman" charset="0"/>
              </a:rPr>
              <a:pPr eaLnBrk="1" hangingPunct="1"/>
              <a:t>32</a:t>
            </a:fld>
            <a:endParaRPr lang="en-US" altLang="en-US" sz="1400" b="0">
              <a:latin typeface="Times New Roman" charset="0"/>
            </a:endParaRPr>
          </a:p>
        </p:txBody>
      </p:sp>
      <p:pic>
        <p:nvPicPr>
          <p:cNvPr id="60422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75" y="3921125"/>
            <a:ext cx="40544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3" name="Line 8"/>
          <p:cNvSpPr>
            <a:spLocks noChangeShapeType="1"/>
          </p:cNvSpPr>
          <p:nvPr/>
        </p:nvSpPr>
        <p:spPr bwMode="auto">
          <a:xfrm>
            <a:off x="4527550" y="4241800"/>
            <a:ext cx="349250" cy="15494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Line 9"/>
          <p:cNvSpPr>
            <a:spLocks noChangeShapeType="1"/>
          </p:cNvSpPr>
          <p:nvPr/>
        </p:nvSpPr>
        <p:spPr bwMode="auto">
          <a:xfrm>
            <a:off x="4603750" y="4241800"/>
            <a:ext cx="1035050" cy="7112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5" name="Line 14"/>
          <p:cNvSpPr>
            <a:spLocks noChangeShapeType="1"/>
          </p:cNvSpPr>
          <p:nvPr/>
        </p:nvSpPr>
        <p:spPr bwMode="auto">
          <a:xfrm flipV="1">
            <a:off x="6096000" y="4876800"/>
            <a:ext cx="914400" cy="2286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6" name="Line 18"/>
          <p:cNvSpPr>
            <a:spLocks noChangeShapeType="1"/>
          </p:cNvSpPr>
          <p:nvPr/>
        </p:nvSpPr>
        <p:spPr bwMode="auto">
          <a:xfrm flipH="1">
            <a:off x="5943600" y="4191000"/>
            <a:ext cx="228600" cy="762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7" name="Line 5"/>
          <p:cNvSpPr>
            <a:spLocks noChangeShapeType="1"/>
          </p:cNvSpPr>
          <p:nvPr/>
        </p:nvSpPr>
        <p:spPr bwMode="auto">
          <a:xfrm>
            <a:off x="3352800" y="4191000"/>
            <a:ext cx="838200" cy="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8" name="Line 18"/>
          <p:cNvSpPr>
            <a:spLocks noChangeShapeType="1"/>
          </p:cNvSpPr>
          <p:nvPr/>
        </p:nvSpPr>
        <p:spPr bwMode="auto">
          <a:xfrm flipH="1">
            <a:off x="6858000" y="4953000"/>
            <a:ext cx="457200" cy="9906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9" name="Line 14"/>
          <p:cNvSpPr>
            <a:spLocks noChangeShapeType="1"/>
          </p:cNvSpPr>
          <p:nvPr/>
        </p:nvSpPr>
        <p:spPr bwMode="auto">
          <a:xfrm>
            <a:off x="5181600" y="5943600"/>
            <a:ext cx="1219200" cy="762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 flipV="1">
            <a:off x="5105400" y="5257800"/>
            <a:ext cx="609600" cy="533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1" name="Line 5"/>
          <p:cNvSpPr>
            <a:spLocks noChangeShapeType="1"/>
          </p:cNvSpPr>
          <p:nvPr/>
        </p:nvSpPr>
        <p:spPr bwMode="auto">
          <a:xfrm>
            <a:off x="7010400" y="6096000"/>
            <a:ext cx="838200" cy="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2" name="Line 14"/>
          <p:cNvSpPr>
            <a:spLocks noChangeShapeType="1"/>
          </p:cNvSpPr>
          <p:nvPr/>
        </p:nvSpPr>
        <p:spPr bwMode="auto">
          <a:xfrm>
            <a:off x="6324600" y="4191000"/>
            <a:ext cx="685800" cy="533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3" name="TextBox 24"/>
          <p:cNvSpPr txBox="1">
            <a:spLocks noChangeArrowheads="1"/>
          </p:cNvSpPr>
          <p:nvPr/>
        </p:nvSpPr>
        <p:spPr bwMode="auto">
          <a:xfrm>
            <a:off x="838200" y="4114800"/>
            <a:ext cx="2457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learn a route to d</a:t>
            </a:r>
          </a:p>
          <a:p>
            <a:pPr eaLnBrk="1" hangingPunct="1"/>
            <a:r>
              <a:rPr lang="en-US" altLang="en-US"/>
              <a:t>(e.g., via BGP)</a:t>
            </a:r>
          </a:p>
        </p:txBody>
      </p:sp>
      <p:cxnSp>
        <p:nvCxnSpPr>
          <p:cNvPr id="60434" name="Straight Arrow Connector 26"/>
          <p:cNvCxnSpPr>
            <a:cxnSpLocks noChangeShapeType="1"/>
          </p:cNvCxnSpPr>
          <p:nvPr/>
        </p:nvCxnSpPr>
        <p:spPr bwMode="auto">
          <a:xfrm>
            <a:off x="3200400" y="4343400"/>
            <a:ext cx="914400" cy="1588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5" name="Curved Connector 28"/>
          <p:cNvCxnSpPr>
            <a:cxnSpLocks noChangeShapeType="1"/>
          </p:cNvCxnSpPr>
          <p:nvPr/>
        </p:nvCxnSpPr>
        <p:spPr bwMode="auto">
          <a:xfrm>
            <a:off x="4892675" y="4211638"/>
            <a:ext cx="1808163" cy="1655762"/>
          </a:xfrm>
          <a:prstGeom prst="curvedConnector2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36" name="TextBox 34"/>
          <p:cNvSpPr txBox="1">
            <a:spLocks noChangeArrowheads="1"/>
          </p:cNvSpPr>
          <p:nvPr/>
        </p:nvSpPr>
        <p:spPr bwMode="auto">
          <a:xfrm>
            <a:off x="3902075" y="2895600"/>
            <a:ext cx="21177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disseminate route to other routers</a:t>
            </a:r>
          </a:p>
        </p:txBody>
      </p:sp>
      <p:sp>
        <p:nvSpPr>
          <p:cNvPr id="60437" name="TextBox 35"/>
          <p:cNvSpPr txBox="1">
            <a:spLocks noChangeArrowheads="1"/>
          </p:cNvSpPr>
          <p:nvPr/>
        </p:nvSpPr>
        <p:spPr bwMode="auto">
          <a:xfrm>
            <a:off x="533400" y="5216525"/>
            <a:ext cx="28956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latin typeface="Arial" charset="0"/>
              </a:rPr>
              <a:t>Internal BGP (</a:t>
            </a:r>
            <a:r>
              <a:rPr lang="en-US" altLang="en-US" sz="2200" dirty="0" err="1">
                <a:latin typeface="Arial" charset="0"/>
              </a:rPr>
              <a:t>iBGP</a:t>
            </a:r>
            <a:r>
              <a:rPr lang="en-US" altLang="en-US" sz="2200" dirty="0">
                <a:latin typeface="Arial" charset="0"/>
              </a:rPr>
              <a:t>) used in backbone networks</a:t>
            </a:r>
          </a:p>
        </p:txBody>
      </p:sp>
      <p:pic>
        <p:nvPicPr>
          <p:cNvPr id="60438" name="Picture 1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788" y="3976688"/>
            <a:ext cx="750887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9" name="Picture 1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572000"/>
            <a:ext cx="75088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40" name="Picture 1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715000"/>
            <a:ext cx="75088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41" name="Picture 1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867400"/>
            <a:ext cx="75088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42" name="Picture 1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876800"/>
            <a:ext cx="75088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43" name="Picture 1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10000"/>
            <a:ext cx="75088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89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019550"/>
            <a:ext cx="990600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Directory Service</a:t>
            </a:r>
          </a:p>
        </p:txBody>
      </p:sp>
      <p:sp>
        <p:nvSpPr>
          <p:cNvPr id="61445" name="Content Placeholder 2"/>
          <p:cNvSpPr>
            <a:spLocks noGrp="1"/>
          </p:cNvSpPr>
          <p:nvPr>
            <p:ph idx="1"/>
          </p:nvPr>
        </p:nvSpPr>
        <p:spPr>
          <a:xfrm>
            <a:off x="628650" y="1592262"/>
            <a:ext cx="7886700" cy="4351338"/>
          </a:xfrm>
        </p:spPr>
        <p:txBody>
          <a:bodyPr/>
          <a:lstStyle/>
          <a:p>
            <a:r>
              <a:rPr lang="en-US" altLang="en-US" dirty="0"/>
              <a:t>Contact a service to learn the location</a:t>
            </a:r>
          </a:p>
          <a:p>
            <a:pPr lvl="1"/>
            <a:r>
              <a:rPr lang="en-US" altLang="en-US" dirty="0"/>
              <a:t>Lookup the end-host or subnet address</a:t>
            </a:r>
          </a:p>
          <a:p>
            <a:pPr lvl="1"/>
            <a:r>
              <a:rPr lang="en-US" altLang="en-US" dirty="0"/>
              <a:t>… and learn the label to put on the packet</a:t>
            </a:r>
          </a:p>
          <a:p>
            <a:pPr lvl="1"/>
            <a:r>
              <a:rPr lang="en-US" altLang="en-US" dirty="0"/>
              <a:t>… to get the traffic to the right egress point</a:t>
            </a:r>
          </a:p>
        </p:txBody>
      </p:sp>
      <p:sp>
        <p:nvSpPr>
          <p:cNvPr id="614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C740E4-D710-E943-A0E4-860440EA303F}" type="slidenum">
              <a:rPr lang="en-US" altLang="en-US" sz="1400" b="0">
                <a:latin typeface="Times New Roman" charset="0"/>
              </a:rPr>
              <a:pPr eaLnBrk="1" hangingPunct="1"/>
              <a:t>33</a:t>
            </a:fld>
            <a:endParaRPr lang="en-US" altLang="en-US" sz="1400" b="0">
              <a:latin typeface="Times New Roman" charset="0"/>
            </a:endParaRPr>
          </a:p>
        </p:txBody>
      </p:sp>
      <p:pic>
        <p:nvPicPr>
          <p:cNvPr id="6144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410200"/>
            <a:ext cx="5334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8" name="Picture 5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75" y="3597275"/>
            <a:ext cx="40544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9" name="Line 8"/>
          <p:cNvSpPr>
            <a:spLocks noChangeShapeType="1"/>
          </p:cNvSpPr>
          <p:nvPr/>
        </p:nvSpPr>
        <p:spPr bwMode="auto">
          <a:xfrm>
            <a:off x="4222750" y="3917950"/>
            <a:ext cx="349250" cy="156845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" name="Line 9"/>
          <p:cNvSpPr>
            <a:spLocks noChangeShapeType="1"/>
          </p:cNvSpPr>
          <p:nvPr/>
        </p:nvSpPr>
        <p:spPr bwMode="auto">
          <a:xfrm>
            <a:off x="4298950" y="3917950"/>
            <a:ext cx="1035050" cy="7112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Line 14"/>
          <p:cNvSpPr>
            <a:spLocks noChangeShapeType="1"/>
          </p:cNvSpPr>
          <p:nvPr/>
        </p:nvSpPr>
        <p:spPr bwMode="auto">
          <a:xfrm flipV="1">
            <a:off x="5791200" y="4552950"/>
            <a:ext cx="914400" cy="2286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2" name="Line 18"/>
          <p:cNvSpPr>
            <a:spLocks noChangeShapeType="1"/>
          </p:cNvSpPr>
          <p:nvPr/>
        </p:nvSpPr>
        <p:spPr bwMode="auto">
          <a:xfrm flipH="1">
            <a:off x="5638800" y="3867150"/>
            <a:ext cx="228600" cy="762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Line 18"/>
          <p:cNvSpPr>
            <a:spLocks noChangeShapeType="1"/>
          </p:cNvSpPr>
          <p:nvPr/>
        </p:nvSpPr>
        <p:spPr bwMode="auto">
          <a:xfrm flipH="1">
            <a:off x="6553200" y="4629150"/>
            <a:ext cx="457200" cy="9906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4" name="Line 14"/>
          <p:cNvSpPr>
            <a:spLocks noChangeShapeType="1"/>
          </p:cNvSpPr>
          <p:nvPr/>
        </p:nvSpPr>
        <p:spPr bwMode="auto">
          <a:xfrm>
            <a:off x="4876800" y="5619750"/>
            <a:ext cx="1219200" cy="762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Line 14"/>
          <p:cNvSpPr>
            <a:spLocks noChangeShapeType="1"/>
          </p:cNvSpPr>
          <p:nvPr/>
        </p:nvSpPr>
        <p:spPr bwMode="auto">
          <a:xfrm flipV="1">
            <a:off x="4800600" y="4933950"/>
            <a:ext cx="609600" cy="533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6" name="Line 5"/>
          <p:cNvSpPr>
            <a:spLocks noChangeShapeType="1"/>
          </p:cNvSpPr>
          <p:nvPr/>
        </p:nvSpPr>
        <p:spPr bwMode="auto">
          <a:xfrm>
            <a:off x="7315200" y="4400550"/>
            <a:ext cx="838200" cy="381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Line 14"/>
          <p:cNvSpPr>
            <a:spLocks noChangeShapeType="1"/>
          </p:cNvSpPr>
          <p:nvPr/>
        </p:nvSpPr>
        <p:spPr bwMode="auto">
          <a:xfrm>
            <a:off x="6019800" y="3867150"/>
            <a:ext cx="685800" cy="533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8" name="Line 5"/>
          <p:cNvSpPr>
            <a:spLocks noChangeShapeType="1"/>
          </p:cNvSpPr>
          <p:nvPr/>
        </p:nvSpPr>
        <p:spPr bwMode="auto">
          <a:xfrm flipV="1">
            <a:off x="3352800" y="5619750"/>
            <a:ext cx="990600" cy="24765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9" name="TextBox 25"/>
          <p:cNvSpPr txBox="1">
            <a:spLocks noChangeArrowheads="1"/>
          </p:cNvSpPr>
          <p:nvPr/>
        </p:nvSpPr>
        <p:spPr bwMode="auto">
          <a:xfrm>
            <a:off x="2998788" y="61722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s</a:t>
            </a:r>
          </a:p>
        </p:txBody>
      </p:sp>
      <p:sp>
        <p:nvSpPr>
          <p:cNvPr id="61460" name="TextBox 26"/>
          <p:cNvSpPr txBox="1">
            <a:spLocks noChangeArrowheads="1"/>
          </p:cNvSpPr>
          <p:nvPr/>
        </p:nvSpPr>
        <p:spPr bwMode="auto">
          <a:xfrm>
            <a:off x="8229600" y="5391150"/>
            <a:ext cx="327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d</a:t>
            </a:r>
          </a:p>
        </p:txBody>
      </p:sp>
      <p:sp>
        <p:nvSpPr>
          <p:cNvPr id="61461" name="TextBox 27"/>
          <p:cNvSpPr txBox="1">
            <a:spLocks noChangeArrowheads="1"/>
          </p:cNvSpPr>
          <p:nvPr/>
        </p:nvSpPr>
        <p:spPr bwMode="auto">
          <a:xfrm>
            <a:off x="4468813" y="5772150"/>
            <a:ext cx="25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</a:p>
        </p:txBody>
      </p:sp>
      <p:sp>
        <p:nvSpPr>
          <p:cNvPr id="61462" name="TextBox 28"/>
          <p:cNvSpPr txBox="1">
            <a:spLocks noChangeArrowheads="1"/>
          </p:cNvSpPr>
          <p:nvPr/>
        </p:nvSpPr>
        <p:spPr bwMode="auto">
          <a:xfrm>
            <a:off x="7239000" y="386715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e</a:t>
            </a:r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1371600" y="3735388"/>
          <a:ext cx="914400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3" name="Clip" r:id="rId6" imgW="24269700" imgH="20129500" progId="MS_ClipArt_Gallery.2">
                  <p:embed/>
                </p:oleObj>
              </mc:Choice>
              <mc:Fallback>
                <p:oleObj name="Clip" r:id="rId6" imgW="24269700" imgH="2012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735388"/>
                        <a:ext cx="914400" cy="152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3" name="TextBox 30"/>
          <p:cNvSpPr txBox="1">
            <a:spLocks noChangeArrowheads="1"/>
          </p:cNvSpPr>
          <p:nvPr/>
        </p:nvSpPr>
        <p:spPr bwMode="auto">
          <a:xfrm>
            <a:off x="1219200" y="3276600"/>
            <a:ext cx="12827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directory</a:t>
            </a:r>
          </a:p>
        </p:txBody>
      </p:sp>
      <p:sp>
        <p:nvSpPr>
          <p:cNvPr id="61464" name="TextBox 31"/>
          <p:cNvSpPr txBox="1">
            <a:spLocks noChangeArrowheads="1"/>
          </p:cNvSpPr>
          <p:nvPr/>
        </p:nvSpPr>
        <p:spPr bwMode="auto">
          <a:xfrm>
            <a:off x="228600" y="5176471"/>
            <a:ext cx="304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“Host d is at egress e”</a:t>
            </a:r>
          </a:p>
        </p:txBody>
      </p:sp>
      <p:sp>
        <p:nvSpPr>
          <p:cNvPr id="61465" name="TextBox 32"/>
          <p:cNvSpPr txBox="1">
            <a:spLocks noChangeArrowheads="1"/>
          </p:cNvSpPr>
          <p:nvPr/>
        </p:nvSpPr>
        <p:spPr bwMode="auto">
          <a:xfrm>
            <a:off x="3475038" y="6153150"/>
            <a:ext cx="5059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Encapsulate packet to send to egress e.</a:t>
            </a:r>
          </a:p>
        </p:txBody>
      </p:sp>
      <p:sp>
        <p:nvSpPr>
          <p:cNvPr id="61466" name="TextBox 33"/>
          <p:cNvSpPr txBox="1">
            <a:spLocks noChangeArrowheads="1"/>
          </p:cNvSpPr>
          <p:nvPr/>
        </p:nvSpPr>
        <p:spPr bwMode="auto">
          <a:xfrm>
            <a:off x="304800" y="5562600"/>
            <a:ext cx="2286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latin typeface="Arial" charset="0"/>
              </a:rPr>
              <a:t>Used in some data centers </a:t>
            </a:r>
          </a:p>
        </p:txBody>
      </p:sp>
      <p:pic>
        <p:nvPicPr>
          <p:cNvPr id="61467" name="Picture 10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3652838"/>
            <a:ext cx="750887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8" name="Picture 17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248150"/>
            <a:ext cx="75088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9" name="Picture 19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5391150"/>
            <a:ext cx="75088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0" name="Picture 19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543550"/>
            <a:ext cx="75088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1" name="Picture 19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552950"/>
            <a:ext cx="75088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2" name="Picture 19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486150"/>
            <a:ext cx="75088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47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Conclusion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Routing is challenging</a:t>
            </a:r>
          </a:p>
          <a:p>
            <a:pPr lvl="1"/>
            <a:r>
              <a:rPr lang="en-US" altLang="en-US"/>
              <a:t>Distributed computation</a:t>
            </a:r>
          </a:p>
          <a:p>
            <a:pPr lvl="1">
              <a:spcAft>
                <a:spcPts val="1800"/>
              </a:spcAft>
            </a:pPr>
            <a:r>
              <a:rPr lang="en-US" altLang="en-US"/>
              <a:t>Challenges with scalability and dynamics</a:t>
            </a:r>
          </a:p>
          <a:p>
            <a:pPr>
              <a:spcAft>
                <a:spcPts val="600"/>
              </a:spcAft>
            </a:pPr>
            <a:r>
              <a:rPr lang="en-US" altLang="en-US"/>
              <a:t>Many different solutions for different environments</a:t>
            </a:r>
          </a:p>
          <a:p>
            <a:pPr lvl="1">
              <a:spcAft>
                <a:spcPts val="600"/>
              </a:spcAft>
            </a:pPr>
            <a:r>
              <a:rPr lang="en-US" altLang="en-US">
                <a:solidFill>
                  <a:srgbClr val="800000"/>
                </a:solidFill>
              </a:rPr>
              <a:t>Ethernet LAN: </a:t>
            </a:r>
            <a:r>
              <a:rPr lang="en-US" altLang="en-US"/>
              <a:t>spanning tree, MAC learning, flooding</a:t>
            </a:r>
          </a:p>
          <a:p>
            <a:pPr lvl="1">
              <a:spcAft>
                <a:spcPts val="600"/>
              </a:spcAft>
            </a:pPr>
            <a:r>
              <a:rPr lang="en-US" altLang="en-US">
                <a:solidFill>
                  <a:srgbClr val="800000"/>
                </a:solidFill>
              </a:rPr>
              <a:t>Enterprise: </a:t>
            </a:r>
            <a:r>
              <a:rPr lang="en-US" altLang="en-US"/>
              <a:t>link-state routing, injecting subnet addresses</a:t>
            </a:r>
          </a:p>
          <a:p>
            <a:pPr lvl="1">
              <a:spcAft>
                <a:spcPts val="600"/>
              </a:spcAft>
            </a:pPr>
            <a:r>
              <a:rPr lang="en-US" altLang="en-US">
                <a:solidFill>
                  <a:srgbClr val="800000"/>
                </a:solidFill>
              </a:rPr>
              <a:t>Backbone: </a:t>
            </a:r>
            <a:r>
              <a:rPr lang="en-US" altLang="en-US"/>
              <a:t>link-state routing inside, path-vector routing with neighboring domains, and iBGP dissemination</a:t>
            </a:r>
          </a:p>
          <a:p>
            <a:pPr lvl="1"/>
            <a:r>
              <a:rPr lang="en-US" altLang="en-US">
                <a:solidFill>
                  <a:srgbClr val="800000"/>
                </a:solidFill>
              </a:rPr>
              <a:t>Data centers: </a:t>
            </a:r>
            <a:r>
              <a:rPr lang="en-US" altLang="en-US"/>
              <a:t>many different solutions, still in flux</a:t>
            </a:r>
          </a:p>
          <a:p>
            <a:pPr lvl="2"/>
            <a:r>
              <a:rPr lang="en-US" altLang="en-US"/>
              <a:t>E.g., link-state routing or multiple spanning trees</a:t>
            </a:r>
          </a:p>
          <a:p>
            <a:pPr lvl="2"/>
            <a:r>
              <a:rPr lang="en-US" altLang="en-US"/>
              <a:t>E.g., directory service or injection of subnets into routing protocol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1DB265-42A1-0840-9613-C32C1B425852}" type="slidenum">
              <a:rPr lang="en-US" altLang="en-US" sz="1400" b="0">
                <a:latin typeface="Times New Roman" charset="0"/>
              </a:rPr>
              <a:pPr eaLnBrk="1" hangingPunct="1"/>
              <a:t>34</a:t>
            </a:fld>
            <a:endParaRPr lang="en-US" alt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David Clark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11150" y="2187575"/>
            <a:ext cx="8832850" cy="147002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Design </a:t>
            </a:r>
            <a:r>
              <a:rPr lang="en-US" altLang="en-US" dirty="0"/>
              <a:t>Philosophy of the DARPA Internet </a:t>
            </a:r>
            <a:r>
              <a:rPr lang="en-US" altLang="en-US" dirty="0" smtClean="0"/>
              <a:t>Protocols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2400" b="0" dirty="0">
                <a:solidFill>
                  <a:schemeClr val="tx1"/>
                </a:solidFill>
              </a:rPr>
              <a:t>(</a:t>
            </a:r>
            <a:r>
              <a:rPr lang="en-US" altLang="en-US" sz="2400" b="0" i="1" dirty="0">
                <a:solidFill>
                  <a:schemeClr val="tx1"/>
                </a:solidFill>
              </a:rPr>
              <a:t>ACM SIGCOMM</a:t>
            </a:r>
            <a:r>
              <a:rPr lang="en-US" altLang="en-US" sz="2400" b="0" dirty="0">
                <a:solidFill>
                  <a:schemeClr val="tx1"/>
                </a:solidFill>
              </a:rPr>
              <a:t>, 1988)</a:t>
            </a:r>
          </a:p>
        </p:txBody>
      </p:sp>
    </p:spTree>
    <p:extLst>
      <p:ext uri="{BB962C8B-B14F-4D97-AF65-F5344CB8AC3E}">
        <p14:creationId xmlns:p14="http://schemas.microsoft.com/office/powerpoint/2010/main" val="89233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Goals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Primary goal</a:t>
            </a:r>
          </a:p>
          <a:p>
            <a:pPr lvl="1"/>
            <a:r>
              <a:rPr lang="en-US" altLang="en-US"/>
              <a:t>Effective technique for multiplexed utilization of existing interconnected networks (e.g., ARPAnet, packet radio)</a:t>
            </a:r>
          </a:p>
          <a:p>
            <a:r>
              <a:rPr lang="en-US" altLang="en-US"/>
              <a:t>Important goals</a:t>
            </a:r>
          </a:p>
          <a:p>
            <a:pPr lvl="1"/>
            <a:r>
              <a:rPr lang="en-US" altLang="en-US"/>
              <a:t>Survivability in the face of failure</a:t>
            </a:r>
          </a:p>
          <a:p>
            <a:pPr lvl="1"/>
            <a:r>
              <a:rPr lang="en-US" altLang="en-US"/>
              <a:t>Multiple types of communication service</a:t>
            </a:r>
          </a:p>
          <a:p>
            <a:pPr lvl="1"/>
            <a:r>
              <a:rPr lang="en-US" altLang="en-US"/>
              <a:t>Wide variety of network technologies</a:t>
            </a:r>
          </a:p>
          <a:p>
            <a:r>
              <a:rPr lang="en-US" altLang="en-US"/>
              <a:t>Less important goals</a:t>
            </a:r>
          </a:p>
          <a:p>
            <a:pPr lvl="1"/>
            <a:r>
              <a:rPr lang="en-US" altLang="en-US"/>
              <a:t>Distributed management of resources</a:t>
            </a:r>
          </a:p>
          <a:p>
            <a:pPr lvl="1"/>
            <a:r>
              <a:rPr lang="en-US" altLang="en-US"/>
              <a:t>Cost effectiveness</a:t>
            </a:r>
          </a:p>
          <a:p>
            <a:pPr lvl="1"/>
            <a:r>
              <a:rPr lang="en-US" altLang="en-US"/>
              <a:t>Host attachment with low level of effort</a:t>
            </a:r>
          </a:p>
          <a:p>
            <a:pPr lvl="1"/>
            <a:r>
              <a:rPr lang="en-US" altLang="en-US"/>
              <a:t>Accountability of resources</a:t>
            </a:r>
          </a:p>
          <a:p>
            <a:endParaRPr lang="en-US" alt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179F66-CCB6-9E40-8850-12C19412C144}" type="slidenum">
              <a:rPr lang="en-US" altLang="en-US" sz="1400" b="0">
                <a:latin typeface="Times New Roman" charset="0"/>
              </a:rPr>
              <a:pPr eaLnBrk="1" hangingPunct="1"/>
              <a:t>36</a:t>
            </a:fld>
            <a:endParaRPr lang="en-US" alt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55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Consequences of the Goals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Effective multiplexed utilization of existing networks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Packet switching, not circuit switching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Continued communication despite network failures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Routers don’t store state about ongoing transfers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End hosts provide key communication services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Support for multiple types of communication service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Multiple transport protocols (e.g., TCP and UDP)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Accommodation of a variety of different networks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Simple, best-effort packet delivery service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Packets may be lost, corrupted, or delivered out of order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Distributed management of network resources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Multiple institutions managing the network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Intradomain and interdomain routing prot</a:t>
            </a:r>
            <a:r>
              <a:rPr lang="en-US" altLang="en-US"/>
              <a:t>ocols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186F04-F8D9-BD4A-8F76-3F0F0F2A8A2B}" type="slidenum">
              <a:rPr lang="en-US" altLang="en-US" sz="1400" b="0">
                <a:latin typeface="Times New Roman" charset="0"/>
              </a:rPr>
              <a:pPr eaLnBrk="1" hangingPunct="1"/>
              <a:t>37</a:t>
            </a:fld>
            <a:endParaRPr lang="en-US" alt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20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 if we started with different goals?</a:t>
            </a:r>
          </a:p>
          <a:p>
            <a:pPr lvl="1"/>
            <a:r>
              <a:rPr lang="en-US" altLang="en-US"/>
              <a:t>Network management</a:t>
            </a:r>
          </a:p>
          <a:p>
            <a:pPr lvl="1"/>
            <a:r>
              <a:rPr lang="en-US" altLang="en-US"/>
              <a:t>Less concern about backwards compatibility</a:t>
            </a:r>
          </a:p>
          <a:p>
            <a:pPr lvl="1"/>
            <a:r>
              <a:rPr lang="en-US" altLang="en-US"/>
              <a:t>More concern about security</a:t>
            </a:r>
          </a:p>
          <a:p>
            <a:r>
              <a:rPr lang="en-US" altLang="en-US"/>
              <a:t>Can we address new challenges</a:t>
            </a:r>
          </a:p>
          <a:p>
            <a:pPr lvl="1"/>
            <a:r>
              <a:rPr lang="en-US" altLang="en-US"/>
              <a:t>Management, security, privacy, sensor nets, …</a:t>
            </a:r>
          </a:p>
          <a:p>
            <a:pPr lvl="1"/>
            <a:r>
              <a:rPr lang="en-US" altLang="en-US"/>
              <a:t>Without sacrificing the other goals?</a:t>
            </a:r>
          </a:p>
          <a:p>
            <a:pPr lvl="1"/>
            <a:r>
              <a:rPr lang="en-US" altLang="en-US"/>
              <a:t>Without a major change to the architecture?</a:t>
            </a:r>
          </a:p>
          <a:p>
            <a:pPr lvl="1">
              <a:buFont typeface="Helvetica" charset="0"/>
              <a:buNone/>
            </a:pPr>
            <a:endParaRPr lang="en-US" altLang="en-US">
              <a:solidFill>
                <a:srgbClr val="FF0000"/>
              </a:solidFill>
            </a:endParaRPr>
          </a:p>
          <a:p>
            <a:pPr lvl="1"/>
            <a:endParaRPr lang="en-US" alt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50AC05-DEC2-5E49-81B3-6DE09500B0CE}" type="slidenum">
              <a:rPr lang="en-US" altLang="en-US" sz="1400" b="0">
                <a:latin typeface="Times New Roman" charset="0"/>
              </a:rPr>
              <a:pPr eaLnBrk="1" hangingPunct="1"/>
              <a:t>38</a:t>
            </a:fld>
            <a:endParaRPr lang="en-US" alt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78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Vern Paxson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95400" y="2111375"/>
            <a:ext cx="6781800" cy="147002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End-to-End </a:t>
            </a:r>
            <a:r>
              <a:rPr lang="en-US" altLang="en-US" dirty="0"/>
              <a:t>Routing Behavior in the </a:t>
            </a:r>
            <a:r>
              <a:rPr lang="en-US" altLang="en-US" dirty="0" smtClean="0"/>
              <a:t>Internet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2400" b="0" dirty="0">
                <a:solidFill>
                  <a:schemeClr val="tx1"/>
                </a:solidFill>
              </a:rPr>
              <a:t>(</a:t>
            </a:r>
            <a:r>
              <a:rPr lang="en-US" altLang="en-US" sz="2400" b="0" i="1" dirty="0">
                <a:solidFill>
                  <a:schemeClr val="tx1"/>
                </a:solidFill>
              </a:rPr>
              <a:t>ACM SIGCOMM</a:t>
            </a:r>
            <a:r>
              <a:rPr lang="en-US" altLang="en-US" sz="2400" b="0" dirty="0">
                <a:solidFill>
                  <a:schemeClr val="tx1"/>
                </a:solidFill>
              </a:rPr>
              <a:t>, 1996; </a:t>
            </a:r>
            <a:r>
              <a:rPr lang="en-US" altLang="en-US" sz="2400" b="0" i="1" dirty="0" err="1">
                <a:solidFill>
                  <a:schemeClr val="tx1"/>
                </a:solidFill>
              </a:rPr>
              <a:t>ToN</a:t>
            </a:r>
            <a:r>
              <a:rPr lang="en-US" altLang="en-US" sz="2400" b="0" dirty="0">
                <a:solidFill>
                  <a:schemeClr val="tx1"/>
                </a:solidFill>
              </a:rPr>
              <a:t>, 1997)</a:t>
            </a:r>
          </a:p>
        </p:txBody>
      </p:sp>
    </p:spTree>
    <p:extLst>
      <p:ext uri="{BB962C8B-B14F-4D97-AF65-F5344CB8AC3E}">
        <p14:creationId xmlns:p14="http://schemas.microsoft.com/office/powerpoint/2010/main" val="90597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5001457-198C-BB47-BB17-C93DCF968CF7}" type="slidenum">
              <a:rPr lang="en-US" altLang="en-US" sz="1400" b="0">
                <a:latin typeface="Times New Roman" charset="0"/>
              </a:rPr>
              <a:pPr eaLnBrk="1" hangingPunct="1"/>
              <a:t>4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22237"/>
            <a:ext cx="7886700" cy="1325563"/>
          </a:xfrm>
        </p:spPr>
        <p:txBody>
          <a:bodyPr/>
          <a:lstStyle/>
          <a:p>
            <a:r>
              <a:rPr lang="en-US" altLang="en-US"/>
              <a:t>Data and Control Planes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3514725" y="3257550"/>
            <a:ext cx="2085975" cy="29146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Switching</a:t>
            </a:r>
          </a:p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Fabric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3541713" y="1614488"/>
            <a:ext cx="2085975" cy="1300162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2400">
                <a:solidFill>
                  <a:schemeClr val="bg1"/>
                </a:solidFill>
                <a:latin typeface="Times New Roman" charset="0"/>
              </a:rPr>
              <a:t>Processor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4357688" y="2914650"/>
            <a:ext cx="328612" cy="3429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1628775" y="3471863"/>
            <a:ext cx="1528763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3157538" y="3614738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3" name="Text Box 8"/>
          <p:cNvSpPr txBox="1">
            <a:spLocks noChangeArrowheads="1"/>
          </p:cNvSpPr>
          <p:nvPr/>
        </p:nvSpPr>
        <p:spPr bwMode="auto">
          <a:xfrm>
            <a:off x="1836738" y="3571875"/>
            <a:ext cx="1025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1600">
                <a:solidFill>
                  <a:schemeClr val="bg1"/>
                </a:solidFill>
                <a:latin typeface="Times New Roman" charset="0"/>
              </a:rPr>
              <a:t>Line card</a:t>
            </a:r>
          </a:p>
        </p:txBody>
      </p:sp>
      <p:sp>
        <p:nvSpPr>
          <p:cNvPr id="21514" name="Line 9"/>
          <p:cNvSpPr>
            <a:spLocks noChangeShapeType="1"/>
          </p:cNvSpPr>
          <p:nvPr/>
        </p:nvSpPr>
        <p:spPr bwMode="auto">
          <a:xfrm flipH="1">
            <a:off x="342900" y="3743325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Rectangle 10"/>
          <p:cNvSpPr>
            <a:spLocks noChangeArrowheads="1"/>
          </p:cNvSpPr>
          <p:nvPr/>
        </p:nvSpPr>
        <p:spPr bwMode="auto">
          <a:xfrm>
            <a:off x="1624013" y="4452938"/>
            <a:ext cx="1528762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6" name="Rectangle 11"/>
          <p:cNvSpPr>
            <a:spLocks noChangeArrowheads="1"/>
          </p:cNvSpPr>
          <p:nvPr/>
        </p:nvSpPr>
        <p:spPr bwMode="auto">
          <a:xfrm>
            <a:off x="3152775" y="4610100"/>
            <a:ext cx="357188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7" name="Text Box 12"/>
          <p:cNvSpPr txBox="1">
            <a:spLocks noChangeArrowheads="1"/>
          </p:cNvSpPr>
          <p:nvPr/>
        </p:nvSpPr>
        <p:spPr bwMode="auto">
          <a:xfrm>
            <a:off x="1846263" y="4552950"/>
            <a:ext cx="1025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1600">
                <a:solidFill>
                  <a:schemeClr val="bg1"/>
                </a:solidFill>
                <a:latin typeface="Times New Roman" charset="0"/>
              </a:rPr>
              <a:t>Line card</a:t>
            </a:r>
          </a:p>
        </p:txBody>
      </p:sp>
      <p:sp>
        <p:nvSpPr>
          <p:cNvPr id="21518" name="Line 13"/>
          <p:cNvSpPr>
            <a:spLocks noChangeShapeType="1"/>
          </p:cNvSpPr>
          <p:nvPr/>
        </p:nvSpPr>
        <p:spPr bwMode="auto">
          <a:xfrm flipH="1">
            <a:off x="352425" y="4724400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Rectangle 14"/>
          <p:cNvSpPr>
            <a:spLocks noChangeArrowheads="1"/>
          </p:cNvSpPr>
          <p:nvPr/>
        </p:nvSpPr>
        <p:spPr bwMode="auto">
          <a:xfrm>
            <a:off x="1633538" y="5448300"/>
            <a:ext cx="1528762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0" name="Rectangle 15"/>
          <p:cNvSpPr>
            <a:spLocks noChangeArrowheads="1"/>
          </p:cNvSpPr>
          <p:nvPr/>
        </p:nvSpPr>
        <p:spPr bwMode="auto">
          <a:xfrm>
            <a:off x="3162300" y="5605463"/>
            <a:ext cx="357188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1" name="Text Box 16"/>
          <p:cNvSpPr txBox="1">
            <a:spLocks noChangeArrowheads="1"/>
          </p:cNvSpPr>
          <p:nvPr/>
        </p:nvSpPr>
        <p:spPr bwMode="auto">
          <a:xfrm>
            <a:off x="1855788" y="5548313"/>
            <a:ext cx="1025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1600">
                <a:solidFill>
                  <a:schemeClr val="bg1"/>
                </a:solidFill>
                <a:latin typeface="Times New Roman" charset="0"/>
              </a:rPr>
              <a:t>Line card</a:t>
            </a:r>
          </a:p>
        </p:txBody>
      </p:sp>
      <p:sp>
        <p:nvSpPr>
          <p:cNvPr id="21522" name="Line 17"/>
          <p:cNvSpPr>
            <a:spLocks noChangeShapeType="1"/>
          </p:cNvSpPr>
          <p:nvPr/>
        </p:nvSpPr>
        <p:spPr bwMode="auto">
          <a:xfrm flipH="1">
            <a:off x="361950" y="5719763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3" name="Rectangle 18"/>
          <p:cNvSpPr>
            <a:spLocks noChangeArrowheads="1"/>
          </p:cNvSpPr>
          <p:nvPr/>
        </p:nvSpPr>
        <p:spPr bwMode="auto">
          <a:xfrm flipH="1">
            <a:off x="5943600" y="3481388"/>
            <a:ext cx="1528763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4" name="Rectangle 19"/>
          <p:cNvSpPr>
            <a:spLocks noChangeArrowheads="1"/>
          </p:cNvSpPr>
          <p:nvPr/>
        </p:nvSpPr>
        <p:spPr bwMode="auto">
          <a:xfrm flipH="1">
            <a:off x="5586413" y="3638550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5" name="Text Box 20"/>
          <p:cNvSpPr txBox="1">
            <a:spLocks noChangeArrowheads="1"/>
          </p:cNvSpPr>
          <p:nvPr/>
        </p:nvSpPr>
        <p:spPr bwMode="auto">
          <a:xfrm flipH="1">
            <a:off x="6210300" y="3595688"/>
            <a:ext cx="1025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1600">
                <a:solidFill>
                  <a:schemeClr val="bg1"/>
                </a:solidFill>
                <a:latin typeface="Times New Roman" charset="0"/>
              </a:rPr>
              <a:t>Line card</a:t>
            </a:r>
          </a:p>
        </p:txBody>
      </p:sp>
      <p:sp>
        <p:nvSpPr>
          <p:cNvPr id="21526" name="Line 21"/>
          <p:cNvSpPr>
            <a:spLocks noChangeShapeType="1"/>
          </p:cNvSpPr>
          <p:nvPr/>
        </p:nvSpPr>
        <p:spPr bwMode="auto">
          <a:xfrm>
            <a:off x="7486650" y="3752850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7" name="Rectangle 22"/>
          <p:cNvSpPr>
            <a:spLocks noChangeArrowheads="1"/>
          </p:cNvSpPr>
          <p:nvPr/>
        </p:nvSpPr>
        <p:spPr bwMode="auto">
          <a:xfrm flipH="1">
            <a:off x="5962650" y="4462463"/>
            <a:ext cx="1528763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8" name="Rectangle 23"/>
          <p:cNvSpPr>
            <a:spLocks noChangeArrowheads="1"/>
          </p:cNvSpPr>
          <p:nvPr/>
        </p:nvSpPr>
        <p:spPr bwMode="auto">
          <a:xfrm flipH="1">
            <a:off x="5605463" y="4619625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9" name="Text Box 24"/>
          <p:cNvSpPr txBox="1">
            <a:spLocks noChangeArrowheads="1"/>
          </p:cNvSpPr>
          <p:nvPr/>
        </p:nvSpPr>
        <p:spPr bwMode="auto">
          <a:xfrm flipH="1">
            <a:off x="6243638" y="4562475"/>
            <a:ext cx="1025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1600">
                <a:solidFill>
                  <a:schemeClr val="bg1"/>
                </a:solidFill>
                <a:latin typeface="Times New Roman" charset="0"/>
              </a:rPr>
              <a:t>Line card</a:t>
            </a:r>
          </a:p>
        </p:txBody>
      </p:sp>
      <p:sp>
        <p:nvSpPr>
          <p:cNvPr id="21530" name="Line 25"/>
          <p:cNvSpPr>
            <a:spLocks noChangeShapeType="1"/>
          </p:cNvSpPr>
          <p:nvPr/>
        </p:nvSpPr>
        <p:spPr bwMode="auto">
          <a:xfrm>
            <a:off x="7477125" y="4733925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1" name="Rectangle 26"/>
          <p:cNvSpPr>
            <a:spLocks noChangeArrowheads="1"/>
          </p:cNvSpPr>
          <p:nvPr/>
        </p:nvSpPr>
        <p:spPr bwMode="auto">
          <a:xfrm flipH="1">
            <a:off x="5953125" y="5457825"/>
            <a:ext cx="1528763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32" name="Rectangle 27"/>
          <p:cNvSpPr>
            <a:spLocks noChangeArrowheads="1"/>
          </p:cNvSpPr>
          <p:nvPr/>
        </p:nvSpPr>
        <p:spPr bwMode="auto">
          <a:xfrm flipH="1">
            <a:off x="5595938" y="5614988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33" name="Text Box 28"/>
          <p:cNvSpPr txBox="1">
            <a:spLocks noChangeArrowheads="1"/>
          </p:cNvSpPr>
          <p:nvPr/>
        </p:nvSpPr>
        <p:spPr bwMode="auto">
          <a:xfrm flipH="1">
            <a:off x="6234113" y="5557838"/>
            <a:ext cx="1025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en-US" sz="1600">
                <a:solidFill>
                  <a:schemeClr val="bg1"/>
                </a:solidFill>
                <a:latin typeface="Times New Roman" charset="0"/>
              </a:rPr>
              <a:t>Line card</a:t>
            </a:r>
          </a:p>
        </p:txBody>
      </p:sp>
      <p:sp>
        <p:nvSpPr>
          <p:cNvPr id="21534" name="Line 29"/>
          <p:cNvSpPr>
            <a:spLocks noChangeShapeType="1"/>
          </p:cNvSpPr>
          <p:nvPr/>
        </p:nvSpPr>
        <p:spPr bwMode="auto">
          <a:xfrm>
            <a:off x="7467600" y="5729288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5" name="Rectangle 30"/>
          <p:cNvSpPr>
            <a:spLocks noChangeArrowheads="1"/>
          </p:cNvSpPr>
          <p:nvPr/>
        </p:nvSpPr>
        <p:spPr bwMode="auto">
          <a:xfrm>
            <a:off x="1114425" y="1385888"/>
            <a:ext cx="6900863" cy="5072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36" name="Freeform 31"/>
          <p:cNvSpPr>
            <a:spLocks/>
          </p:cNvSpPr>
          <p:nvPr/>
        </p:nvSpPr>
        <p:spPr bwMode="auto">
          <a:xfrm>
            <a:off x="1960563" y="2622550"/>
            <a:ext cx="806450" cy="730250"/>
          </a:xfrm>
          <a:custGeom>
            <a:avLst/>
            <a:gdLst>
              <a:gd name="T0" fmla="*/ 0 w 508"/>
              <a:gd name="T1" fmla="*/ 0 h 460"/>
              <a:gd name="T2" fmla="*/ 914817513 w 508"/>
              <a:gd name="T3" fmla="*/ 365423450 h 460"/>
              <a:gd name="T4" fmla="*/ 1280239375 w 508"/>
              <a:gd name="T5" fmla="*/ 1159271875 h 460"/>
              <a:gd name="T6" fmla="*/ 0 60000 65536"/>
              <a:gd name="T7" fmla="*/ 0 60000 65536"/>
              <a:gd name="T8" fmla="*/ 0 60000 65536"/>
              <a:gd name="T9" fmla="*/ 0 w 508"/>
              <a:gd name="T10" fmla="*/ 0 h 460"/>
              <a:gd name="T11" fmla="*/ 508 w 508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8" h="460">
                <a:moveTo>
                  <a:pt x="0" y="0"/>
                </a:moveTo>
                <a:cubicBezTo>
                  <a:pt x="139" y="34"/>
                  <a:pt x="278" y="68"/>
                  <a:pt x="363" y="145"/>
                </a:cubicBezTo>
                <a:cubicBezTo>
                  <a:pt x="448" y="222"/>
                  <a:pt x="478" y="341"/>
                  <a:pt x="508" y="46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37" name="Text Box 32"/>
          <p:cNvSpPr txBox="1">
            <a:spLocks noChangeArrowheads="1"/>
          </p:cNvSpPr>
          <p:nvPr/>
        </p:nvSpPr>
        <p:spPr bwMode="auto">
          <a:xfrm>
            <a:off x="1308100" y="2200275"/>
            <a:ext cx="1439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data plane</a:t>
            </a:r>
          </a:p>
        </p:txBody>
      </p:sp>
      <p:sp>
        <p:nvSpPr>
          <p:cNvPr id="21538" name="Freeform 33"/>
          <p:cNvSpPr>
            <a:spLocks/>
          </p:cNvSpPr>
          <p:nvPr/>
        </p:nvSpPr>
        <p:spPr bwMode="auto">
          <a:xfrm>
            <a:off x="5686425" y="2162175"/>
            <a:ext cx="652463" cy="319088"/>
          </a:xfrm>
          <a:custGeom>
            <a:avLst/>
            <a:gdLst>
              <a:gd name="T0" fmla="*/ 1035785806 w 411"/>
              <a:gd name="T1" fmla="*/ 0 h 201"/>
              <a:gd name="T2" fmla="*/ 609878280 w 411"/>
              <a:gd name="T3" fmla="*/ 425907867 h 201"/>
              <a:gd name="T4" fmla="*/ 0 w 411"/>
              <a:gd name="T5" fmla="*/ 486391712 h 201"/>
              <a:gd name="T6" fmla="*/ 0 60000 65536"/>
              <a:gd name="T7" fmla="*/ 0 60000 65536"/>
              <a:gd name="T8" fmla="*/ 0 60000 65536"/>
              <a:gd name="T9" fmla="*/ 0 w 411"/>
              <a:gd name="T10" fmla="*/ 0 h 201"/>
              <a:gd name="T11" fmla="*/ 411 w 411"/>
              <a:gd name="T12" fmla="*/ 201 h 2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1" h="201">
                <a:moveTo>
                  <a:pt x="411" y="0"/>
                </a:moveTo>
                <a:cubicBezTo>
                  <a:pt x="360" y="68"/>
                  <a:pt x="310" y="137"/>
                  <a:pt x="242" y="169"/>
                </a:cubicBezTo>
                <a:cubicBezTo>
                  <a:pt x="174" y="201"/>
                  <a:pt x="87" y="197"/>
                  <a:pt x="0" y="193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39" name="Text Box 34"/>
          <p:cNvSpPr txBox="1">
            <a:spLocks noChangeArrowheads="1"/>
          </p:cNvSpPr>
          <p:nvPr/>
        </p:nvSpPr>
        <p:spPr bwMode="auto">
          <a:xfrm>
            <a:off x="5786438" y="1725613"/>
            <a:ext cx="177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control plane</a:t>
            </a:r>
          </a:p>
        </p:txBody>
      </p:sp>
    </p:spTree>
    <p:extLst>
      <p:ext uri="{BB962C8B-B14F-4D97-AF65-F5344CB8AC3E}">
        <p14:creationId xmlns:p14="http://schemas.microsoft.com/office/powerpoint/2010/main" val="171344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Measurement With Traceroute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83235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Traceroute tool to measure the forwarding path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Send packets with TTL=1, 2, 3…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Record the source of the “time exceeded” message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Useful</a:t>
            </a:r>
            <a:r>
              <a:rPr lang="en-US" altLang="en-US" dirty="0"/>
              <a:t>, but introduces many challenges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Path changes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Non-participating nodes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Inaccurate, two-way measurements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B1A5AD-FB81-4545-B6B9-AB377718DB72}" type="slidenum">
              <a:rPr lang="en-US" altLang="en-US" sz="1400" b="0">
                <a:latin typeface="Times New Roman" charset="0"/>
              </a:rPr>
              <a:pPr eaLnBrk="1" hangingPunct="1"/>
              <a:t>40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70661" name="Line 2"/>
          <p:cNvSpPr>
            <a:spLocks noChangeShapeType="1"/>
          </p:cNvSpPr>
          <p:nvPr/>
        </p:nvSpPr>
        <p:spPr bwMode="auto">
          <a:xfrm flipV="1">
            <a:off x="6958013" y="3365500"/>
            <a:ext cx="1116012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2" name="Line 3"/>
          <p:cNvSpPr>
            <a:spLocks noChangeShapeType="1"/>
          </p:cNvSpPr>
          <p:nvPr/>
        </p:nvSpPr>
        <p:spPr bwMode="auto">
          <a:xfrm>
            <a:off x="920750" y="3495675"/>
            <a:ext cx="2155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3" name="Line 4"/>
          <p:cNvSpPr>
            <a:spLocks noChangeShapeType="1"/>
          </p:cNvSpPr>
          <p:nvPr/>
        </p:nvSpPr>
        <p:spPr bwMode="auto">
          <a:xfrm flipV="1">
            <a:off x="4905375" y="3470275"/>
            <a:ext cx="1873250" cy="730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4" name="Line 5"/>
          <p:cNvSpPr>
            <a:spLocks noChangeShapeType="1"/>
          </p:cNvSpPr>
          <p:nvPr/>
        </p:nvSpPr>
        <p:spPr bwMode="auto">
          <a:xfrm>
            <a:off x="3149600" y="3543300"/>
            <a:ext cx="1565275" cy="657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0665" name="Picture 8"/>
          <p:cNvPicPr>
            <a:picLocks noChangeArrowheads="1"/>
          </p:cNvPicPr>
          <p:nvPr/>
        </p:nvPicPr>
        <p:blipFill>
          <a:blip r:embed="rId2">
            <a:lum bright="6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3290888"/>
            <a:ext cx="927100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6" name="Picture 9"/>
          <p:cNvPicPr>
            <a:picLocks noChangeArrowheads="1"/>
          </p:cNvPicPr>
          <p:nvPr/>
        </p:nvPicPr>
        <p:blipFill>
          <a:blip r:embed="rId2">
            <a:lum bright="6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38" y="4014788"/>
            <a:ext cx="814387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7" name="Picture 10"/>
          <p:cNvPicPr>
            <a:picLocks noChangeArrowheads="1"/>
          </p:cNvPicPr>
          <p:nvPr/>
        </p:nvPicPr>
        <p:blipFill>
          <a:blip r:embed="rId2">
            <a:lum bright="6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50" y="3262313"/>
            <a:ext cx="904875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8" name="Text Box 23"/>
          <p:cNvSpPr txBox="1">
            <a:spLocks noChangeArrowheads="1"/>
          </p:cNvSpPr>
          <p:nvPr/>
        </p:nvSpPr>
        <p:spPr bwMode="auto">
          <a:xfrm>
            <a:off x="381000" y="3505200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en-US" sz="1600">
                <a:solidFill>
                  <a:schemeClr val="folHlink"/>
                </a:solidFill>
              </a:rPr>
              <a:t>source</a:t>
            </a:r>
          </a:p>
        </p:txBody>
      </p:sp>
      <p:sp>
        <p:nvSpPr>
          <p:cNvPr id="70669" name="Text Box 36"/>
          <p:cNvSpPr txBox="1">
            <a:spLocks noChangeArrowheads="1"/>
          </p:cNvSpPr>
          <p:nvPr/>
        </p:nvSpPr>
        <p:spPr bwMode="auto">
          <a:xfrm>
            <a:off x="7616825" y="3517900"/>
            <a:ext cx="1146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en-US" sz="1600">
                <a:solidFill>
                  <a:schemeClr val="folHlink"/>
                </a:solidFill>
              </a:rPr>
              <a:t>destination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227138" y="2667000"/>
            <a:ext cx="3035300" cy="703263"/>
            <a:chOff x="535" y="2920"/>
            <a:chExt cx="1912" cy="443"/>
          </a:xfrm>
        </p:grpSpPr>
        <p:sp>
          <p:nvSpPr>
            <p:cNvPr id="70676" name="Line 38"/>
            <p:cNvSpPr>
              <a:spLocks noChangeShapeType="1"/>
            </p:cNvSpPr>
            <p:nvPr/>
          </p:nvSpPr>
          <p:spPr bwMode="auto">
            <a:xfrm flipV="1">
              <a:off x="535" y="3362"/>
              <a:ext cx="959" cy="1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77" name="Text Box 39"/>
            <p:cNvSpPr txBox="1">
              <a:spLocks noChangeArrowheads="1"/>
            </p:cNvSpPr>
            <p:nvPr/>
          </p:nvSpPr>
          <p:spPr bwMode="auto">
            <a:xfrm>
              <a:off x="535" y="3139"/>
              <a:ext cx="5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en-US" sz="1600">
                  <a:solidFill>
                    <a:schemeClr val="folHlink"/>
                  </a:solidFill>
                </a:rPr>
                <a:t>TTL=1</a:t>
              </a:r>
            </a:p>
          </p:txBody>
        </p:sp>
        <p:sp>
          <p:nvSpPr>
            <p:cNvPr id="70678" name="Freeform 40"/>
            <p:cNvSpPr>
              <a:spLocks/>
            </p:cNvSpPr>
            <p:nvPr/>
          </p:nvSpPr>
          <p:spPr bwMode="auto">
            <a:xfrm flipV="1">
              <a:off x="1241" y="2920"/>
              <a:ext cx="505" cy="374"/>
            </a:xfrm>
            <a:custGeom>
              <a:avLst/>
              <a:gdLst>
                <a:gd name="T0" fmla="*/ 482 w 505"/>
                <a:gd name="T1" fmla="*/ 0 h 205"/>
                <a:gd name="T2" fmla="*/ 425 w 505"/>
                <a:gd name="T3" fmla="*/ 629 h 205"/>
                <a:gd name="T4" fmla="*/ 0 w 505"/>
                <a:gd name="T5" fmla="*/ 316 h 205"/>
                <a:gd name="T6" fmla="*/ 0 60000 65536"/>
                <a:gd name="T7" fmla="*/ 0 60000 65536"/>
                <a:gd name="T8" fmla="*/ 0 60000 65536"/>
                <a:gd name="T9" fmla="*/ 0 w 505"/>
                <a:gd name="T10" fmla="*/ 0 h 205"/>
                <a:gd name="T11" fmla="*/ 505 w 505"/>
                <a:gd name="T12" fmla="*/ 205 h 2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5" h="205">
                  <a:moveTo>
                    <a:pt x="482" y="0"/>
                  </a:moveTo>
                  <a:cubicBezTo>
                    <a:pt x="493" y="86"/>
                    <a:pt x="505" y="173"/>
                    <a:pt x="425" y="189"/>
                  </a:cubicBezTo>
                  <a:cubicBezTo>
                    <a:pt x="345" y="205"/>
                    <a:pt x="71" y="111"/>
                    <a:pt x="0" y="95"/>
                  </a:cubicBez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0679" name="Text Box 41"/>
            <p:cNvSpPr txBox="1">
              <a:spLocks noChangeArrowheads="1"/>
            </p:cNvSpPr>
            <p:nvPr/>
          </p:nvSpPr>
          <p:spPr bwMode="auto">
            <a:xfrm>
              <a:off x="1808" y="2947"/>
              <a:ext cx="63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Time</a:t>
              </a:r>
            </a:p>
            <a:p>
              <a:pPr eaLnBrk="1" hangingPunct="1"/>
              <a:r>
                <a:rPr lang="en-US" altLang="en-US" sz="1600"/>
                <a:t> exceeded</a:t>
              </a: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1227138" y="3211513"/>
            <a:ext cx="3678237" cy="1055687"/>
            <a:chOff x="535" y="3263"/>
            <a:chExt cx="2317" cy="665"/>
          </a:xfrm>
        </p:grpSpPr>
        <p:sp>
          <p:nvSpPr>
            <p:cNvPr id="70672" name="Text Box 43"/>
            <p:cNvSpPr txBox="1">
              <a:spLocks noChangeArrowheads="1"/>
            </p:cNvSpPr>
            <p:nvPr/>
          </p:nvSpPr>
          <p:spPr bwMode="auto">
            <a:xfrm>
              <a:off x="535" y="3607"/>
              <a:ext cx="5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en-US" sz="1600">
                  <a:solidFill>
                    <a:srgbClr val="FF9900"/>
                  </a:solidFill>
                </a:rPr>
                <a:t>TTL=2</a:t>
              </a:r>
            </a:p>
          </p:txBody>
        </p:sp>
        <p:sp>
          <p:nvSpPr>
            <p:cNvPr id="70673" name="Line 44"/>
            <p:cNvSpPr>
              <a:spLocks noChangeShapeType="1"/>
            </p:cNvSpPr>
            <p:nvPr/>
          </p:nvSpPr>
          <p:spPr bwMode="auto">
            <a:xfrm>
              <a:off x="1700" y="3580"/>
              <a:ext cx="871" cy="348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74" name="Line 45"/>
            <p:cNvSpPr>
              <a:spLocks noChangeShapeType="1"/>
            </p:cNvSpPr>
            <p:nvPr/>
          </p:nvSpPr>
          <p:spPr bwMode="auto">
            <a:xfrm>
              <a:off x="535" y="3580"/>
              <a:ext cx="1165" cy="0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75" name="Freeform 46"/>
            <p:cNvSpPr>
              <a:spLocks/>
            </p:cNvSpPr>
            <p:nvPr/>
          </p:nvSpPr>
          <p:spPr bwMode="auto">
            <a:xfrm flipV="1">
              <a:off x="2447" y="3263"/>
              <a:ext cx="405" cy="500"/>
            </a:xfrm>
            <a:custGeom>
              <a:avLst/>
              <a:gdLst>
                <a:gd name="T0" fmla="*/ 310 w 505"/>
                <a:gd name="T1" fmla="*/ 0 h 205"/>
                <a:gd name="T2" fmla="*/ 273 w 505"/>
                <a:gd name="T3" fmla="*/ 1124 h 205"/>
                <a:gd name="T4" fmla="*/ 0 w 505"/>
                <a:gd name="T5" fmla="*/ 566 h 205"/>
                <a:gd name="T6" fmla="*/ 0 60000 65536"/>
                <a:gd name="T7" fmla="*/ 0 60000 65536"/>
                <a:gd name="T8" fmla="*/ 0 60000 65536"/>
                <a:gd name="T9" fmla="*/ 0 w 505"/>
                <a:gd name="T10" fmla="*/ 0 h 205"/>
                <a:gd name="T11" fmla="*/ 505 w 505"/>
                <a:gd name="T12" fmla="*/ 205 h 2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5" h="205">
                  <a:moveTo>
                    <a:pt x="482" y="0"/>
                  </a:moveTo>
                  <a:cubicBezTo>
                    <a:pt x="493" y="86"/>
                    <a:pt x="505" y="173"/>
                    <a:pt x="425" y="189"/>
                  </a:cubicBezTo>
                  <a:cubicBezTo>
                    <a:pt x="345" y="205"/>
                    <a:pt x="71" y="111"/>
                    <a:pt x="0" y="95"/>
                  </a:cubicBezTo>
                </a:path>
              </a:pathLst>
            </a:custGeom>
            <a:noFill/>
            <a:ln w="38100">
              <a:solidFill>
                <a:srgbClr val="FF9900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667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Questions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Why can’t we measure the Internet more directly?</a:t>
            </a:r>
          </a:p>
          <a:p>
            <a:pPr lvl="1"/>
            <a:r>
              <a:rPr lang="en-US" altLang="en-US" dirty="0"/>
              <a:t>What can we do about it?</a:t>
            </a:r>
          </a:p>
          <a:p>
            <a:r>
              <a:rPr lang="en-US" altLang="en-US" dirty="0"/>
              <a:t>Right division of labor between host and network?</a:t>
            </a:r>
          </a:p>
          <a:p>
            <a:pPr lvl="1"/>
            <a:r>
              <a:rPr lang="en-US" altLang="en-US" dirty="0"/>
              <a:t>For path selection</a:t>
            </a:r>
          </a:p>
          <a:p>
            <a:pPr lvl="1"/>
            <a:r>
              <a:rPr lang="en-US" altLang="en-US" dirty="0"/>
              <a:t>For network monitoring</a:t>
            </a:r>
          </a:p>
          <a:p>
            <a:r>
              <a:rPr lang="en-US" altLang="en-US" dirty="0"/>
              <a:t>How do we fix these routing </a:t>
            </a:r>
            <a:r>
              <a:rPr lang="en-US" altLang="en-US" dirty="0" smtClean="0"/>
              <a:t>problems, e.g., forwarding loops, path fluttering, and route asymmetry?</a:t>
            </a:r>
            <a:endParaRPr lang="en-US" altLang="en-US" dirty="0"/>
          </a:p>
          <a:p>
            <a:pPr lvl="1"/>
            <a:r>
              <a:rPr lang="en-US" altLang="en-US" dirty="0"/>
              <a:t>In a decentralized, federated network</a:t>
            </a:r>
          </a:p>
          <a:p>
            <a:pPr lvl="1"/>
            <a:r>
              <a:rPr lang="en-US" altLang="en-US" dirty="0"/>
              <a:t>How to incentivize better network management</a:t>
            </a:r>
          </a:p>
          <a:p>
            <a:endParaRPr lang="en-US" altLang="en-US" dirty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085898-399D-F542-A87D-9E171B9F3CB4}" type="slidenum">
              <a:rPr lang="en-US" altLang="en-US" sz="1400" b="0">
                <a:latin typeface="Times New Roman" charset="0"/>
              </a:rPr>
              <a:pPr eaLnBrk="1" hangingPunct="1"/>
              <a:t>41</a:t>
            </a:fld>
            <a:endParaRPr lang="en-US" alt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3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4800"/>
              <a:t>Backup Slides on </a:t>
            </a:r>
            <a:r>
              <a:rPr lang="en-US" altLang="en-US" sz="4800" dirty="0" err="1"/>
              <a:t>Paxson</a:t>
            </a:r>
            <a:r>
              <a:rPr lang="en-US" altLang="en-US" sz="4800" dirty="0"/>
              <a:t> Paper</a:t>
            </a: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0255BB-72DB-BA4D-BDD3-C69B94856672}" type="slidenum">
              <a:rPr lang="en-US" altLang="en-US" sz="1400" b="0">
                <a:latin typeface="Times New Roman" charset="0"/>
              </a:rPr>
              <a:pPr eaLnBrk="1" hangingPunct="1"/>
              <a:t>42</a:t>
            </a:fld>
            <a:endParaRPr lang="en-US" alt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79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Paxson Study: Forwarding Loops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Forwarding loop</a:t>
            </a:r>
          </a:p>
          <a:p>
            <a:pPr lvl="1"/>
            <a:r>
              <a:rPr lang="en-US" altLang="en-US"/>
              <a:t>Packet returns to same router multiple times</a:t>
            </a:r>
          </a:p>
          <a:p>
            <a:r>
              <a:rPr lang="en-US" altLang="en-US"/>
              <a:t>May cause traceroute to show a loop</a:t>
            </a:r>
          </a:p>
          <a:p>
            <a:pPr lvl="1"/>
            <a:r>
              <a:rPr lang="en-US" altLang="en-US"/>
              <a:t>If loop lasted long enough</a:t>
            </a:r>
          </a:p>
          <a:p>
            <a:pPr lvl="1"/>
            <a:r>
              <a:rPr lang="en-US" altLang="en-US"/>
              <a:t>So many packets traverse the loopy path</a:t>
            </a:r>
          </a:p>
          <a:p>
            <a:r>
              <a:rPr lang="en-US" altLang="en-US"/>
              <a:t>Traceroute may reveal false loops</a:t>
            </a:r>
          </a:p>
          <a:p>
            <a:pPr lvl="1"/>
            <a:r>
              <a:rPr lang="en-US" altLang="en-US"/>
              <a:t>Path change that leads to a longer path</a:t>
            </a:r>
          </a:p>
          <a:p>
            <a:pPr lvl="1"/>
            <a:r>
              <a:rPr lang="en-US" altLang="en-US"/>
              <a:t>Causing later probe packets to hit same nodes</a:t>
            </a:r>
          </a:p>
          <a:p>
            <a:r>
              <a:rPr lang="en-US" altLang="en-US"/>
              <a:t>Heuristic solution</a:t>
            </a:r>
          </a:p>
          <a:p>
            <a:pPr lvl="1"/>
            <a:r>
              <a:rPr lang="en-US" altLang="en-US"/>
              <a:t>Require traceroute to return same path 3 times</a:t>
            </a:r>
          </a:p>
        </p:txBody>
      </p:sp>
    </p:spTree>
    <p:extLst>
      <p:ext uri="{BB962C8B-B14F-4D97-AF65-F5344CB8AC3E}">
        <p14:creationId xmlns:p14="http://schemas.microsoft.com/office/powerpoint/2010/main" val="146093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Paxson Study: Causes of Loops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Transient vs. persistent</a:t>
            </a:r>
          </a:p>
          <a:p>
            <a:pPr lvl="1"/>
            <a:r>
              <a:rPr lang="en-US" altLang="en-US"/>
              <a:t>Transient: routing-protocol convergence</a:t>
            </a:r>
          </a:p>
          <a:p>
            <a:pPr lvl="1"/>
            <a:r>
              <a:rPr lang="en-US" altLang="en-US"/>
              <a:t>Persistent: likely configuration problem</a:t>
            </a:r>
          </a:p>
          <a:p>
            <a:r>
              <a:rPr lang="en-US" altLang="en-US"/>
              <a:t>Challenges</a:t>
            </a:r>
          </a:p>
          <a:p>
            <a:pPr lvl="1"/>
            <a:r>
              <a:rPr lang="en-US" altLang="en-US"/>
              <a:t>Appropriate time boundary between the two?</a:t>
            </a:r>
          </a:p>
          <a:p>
            <a:pPr lvl="1"/>
            <a:r>
              <a:rPr lang="en-US" altLang="en-US"/>
              <a:t>What about flaky equipment going up and down?</a:t>
            </a:r>
          </a:p>
          <a:p>
            <a:pPr lvl="1"/>
            <a:r>
              <a:rPr lang="en-US" altLang="en-US"/>
              <a:t>Determining the cause of persistent loops?</a:t>
            </a:r>
          </a:p>
          <a:p>
            <a:r>
              <a:rPr lang="en-US" altLang="en-US"/>
              <a:t>Anecdote on recent study of persistent loops</a:t>
            </a:r>
          </a:p>
          <a:p>
            <a:pPr lvl="1"/>
            <a:r>
              <a:rPr lang="en-US" altLang="en-US"/>
              <a:t>Provider has static route for customer prefix</a:t>
            </a:r>
          </a:p>
          <a:p>
            <a:pPr lvl="1"/>
            <a:r>
              <a:rPr lang="en-US" altLang="en-US"/>
              <a:t>Customer has default route to the provider</a:t>
            </a:r>
          </a:p>
        </p:txBody>
      </p:sp>
    </p:spTree>
    <p:extLst>
      <p:ext uri="{BB962C8B-B14F-4D97-AF65-F5344CB8AC3E}">
        <p14:creationId xmlns:p14="http://schemas.microsoft.com/office/powerpoint/2010/main" val="179570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Paxson Study: Path Fluttering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Rapid changes between paths</a:t>
            </a:r>
          </a:p>
          <a:p>
            <a:pPr lvl="1"/>
            <a:r>
              <a:rPr lang="en-US" altLang="en-US"/>
              <a:t>Multiple paths between a pair of hosts</a:t>
            </a:r>
          </a:p>
          <a:p>
            <a:pPr lvl="1"/>
            <a:r>
              <a:rPr lang="en-US" altLang="en-US"/>
              <a:t>Load balancing policies inside the network</a:t>
            </a:r>
          </a:p>
          <a:p>
            <a:r>
              <a:rPr lang="en-US" altLang="en-US"/>
              <a:t>Packet-based load balancing</a:t>
            </a:r>
          </a:p>
          <a:p>
            <a:pPr lvl="1"/>
            <a:r>
              <a:rPr lang="en-US" altLang="en-US"/>
              <a:t>Round-robin or random</a:t>
            </a:r>
          </a:p>
          <a:p>
            <a:pPr lvl="1"/>
            <a:r>
              <a:rPr lang="en-US" altLang="en-US"/>
              <a:t>Multiple paths for packets in a single flow</a:t>
            </a:r>
          </a:p>
          <a:p>
            <a:r>
              <a:rPr lang="en-US" altLang="en-US"/>
              <a:t>Flow-based load balancing</a:t>
            </a:r>
          </a:p>
          <a:p>
            <a:pPr lvl="1"/>
            <a:r>
              <a:rPr lang="en-US" altLang="en-US"/>
              <a:t>Hash of some fields in the packet header</a:t>
            </a:r>
          </a:p>
          <a:p>
            <a:pPr lvl="1"/>
            <a:r>
              <a:rPr lang="en-US" altLang="en-US"/>
              <a:t>E.g., IP addresses, port numbers, etc.</a:t>
            </a:r>
          </a:p>
          <a:p>
            <a:pPr lvl="1"/>
            <a:r>
              <a:rPr lang="en-US" altLang="en-US"/>
              <a:t>To keep packets in a flow on one path</a:t>
            </a:r>
          </a:p>
        </p:txBody>
      </p:sp>
    </p:spTree>
    <p:extLst>
      <p:ext uri="{BB962C8B-B14F-4D97-AF65-F5344CB8AC3E}">
        <p14:creationId xmlns:p14="http://schemas.microsoft.com/office/powerpoint/2010/main" val="18601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Paxson Study: Routing Stability</a:t>
            </a:r>
          </a:p>
        </p:txBody>
      </p:sp>
      <p:sp>
        <p:nvSpPr>
          <p:cNvPr id="139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Route prevalence</a:t>
            </a:r>
          </a:p>
          <a:p>
            <a:pPr lvl="1"/>
            <a:r>
              <a:rPr lang="en-US" altLang="en-US"/>
              <a:t>Likelihood of observing a particular route</a:t>
            </a:r>
          </a:p>
          <a:p>
            <a:pPr lvl="1"/>
            <a:r>
              <a:rPr lang="en-US" altLang="en-US"/>
              <a:t>Relatively easy to measure with sound sampling</a:t>
            </a:r>
          </a:p>
          <a:p>
            <a:pPr lvl="1"/>
            <a:r>
              <a:rPr lang="en-US" altLang="en-US"/>
              <a:t>Poisson arrivals see time averages (PASTA)</a:t>
            </a:r>
          </a:p>
          <a:p>
            <a:pPr lvl="1"/>
            <a:r>
              <a:rPr lang="en-US" altLang="en-US"/>
              <a:t>Most host pairs have a dominant route</a:t>
            </a:r>
          </a:p>
          <a:p>
            <a:r>
              <a:rPr lang="en-US" altLang="en-US"/>
              <a:t>Route persistence</a:t>
            </a:r>
          </a:p>
          <a:p>
            <a:pPr lvl="1"/>
            <a:r>
              <a:rPr lang="en-US" altLang="en-US"/>
              <a:t>How long a route endures before a change</a:t>
            </a:r>
          </a:p>
          <a:p>
            <a:pPr lvl="1"/>
            <a:r>
              <a:rPr lang="en-US" altLang="en-US"/>
              <a:t>Much harder to measure through active probes</a:t>
            </a:r>
          </a:p>
          <a:p>
            <a:pPr lvl="1"/>
            <a:r>
              <a:rPr lang="en-US" altLang="en-US"/>
              <a:t>Look for cases of multiple observations</a:t>
            </a:r>
          </a:p>
          <a:p>
            <a:pPr lvl="1"/>
            <a:r>
              <a:rPr lang="en-US" altLang="en-US"/>
              <a:t>Typical host pair has path persistence of a week</a:t>
            </a:r>
          </a:p>
        </p:txBody>
      </p:sp>
    </p:spTree>
    <p:extLst>
      <p:ext uri="{BB962C8B-B14F-4D97-AF65-F5344CB8AC3E}">
        <p14:creationId xmlns:p14="http://schemas.microsoft.com/office/powerpoint/2010/main" val="8118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059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6037"/>
            <a:ext cx="7886700" cy="1325563"/>
          </a:xfrm>
        </p:spPr>
        <p:txBody>
          <a:bodyPr/>
          <a:lstStyle/>
          <a:p>
            <a:r>
              <a:rPr lang="en-US" altLang="en-US" sz="3600"/>
              <a:t>Paxson</a:t>
            </a:r>
            <a:r>
              <a:rPr lang="en-US" altLang="en-US" sz="3600" dirty="0"/>
              <a:t> Study: Route Asymmetry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28650" y="1219200"/>
            <a:ext cx="3886200" cy="4351338"/>
          </a:xfrm>
        </p:spPr>
        <p:txBody>
          <a:bodyPr/>
          <a:lstStyle/>
          <a:p>
            <a:r>
              <a:rPr lang="en-US" altLang="en-US"/>
              <a:t>Hot-potato routing</a:t>
            </a:r>
          </a:p>
        </p:txBody>
      </p:sp>
      <p:sp>
        <p:nvSpPr>
          <p:cNvPr id="77830" name="Rectangle 19"/>
          <p:cNvSpPr>
            <a:spLocks noGrp="1" noChangeArrowheads="1"/>
          </p:cNvSpPr>
          <p:nvPr>
            <p:ph type="body" sz="half" idx="2"/>
          </p:nvPr>
        </p:nvSpPr>
        <p:spPr>
          <a:xfrm>
            <a:off x="4629150" y="1287462"/>
            <a:ext cx="3886200" cy="4351338"/>
          </a:xfrm>
        </p:spPr>
        <p:txBody>
          <a:bodyPr>
            <a:normAutofit fontScale="92500"/>
          </a:bodyPr>
          <a:lstStyle/>
          <a:p>
            <a:r>
              <a:rPr lang="en-US" altLang="en-US"/>
              <a:t>Other causes</a:t>
            </a:r>
          </a:p>
          <a:p>
            <a:pPr lvl="1"/>
            <a:r>
              <a:rPr lang="en-US" altLang="en-US"/>
              <a:t>Asymmetric link weights in intradomain routing</a:t>
            </a:r>
          </a:p>
          <a:p>
            <a:pPr lvl="1"/>
            <a:r>
              <a:rPr lang="en-US" altLang="en-US"/>
              <a:t>Cold-potato routing, where AS requests traffic enter at particular place</a:t>
            </a:r>
          </a:p>
          <a:p>
            <a:pPr lvl="1">
              <a:buFontTx/>
              <a:buNone/>
            </a:pPr>
            <a:endParaRPr lang="en-US" altLang="en-US"/>
          </a:p>
          <a:p>
            <a:r>
              <a:rPr lang="en-US" altLang="en-US"/>
              <a:t>Consequences</a:t>
            </a:r>
          </a:p>
          <a:p>
            <a:pPr lvl="1"/>
            <a:r>
              <a:rPr lang="en-US" altLang="en-US"/>
              <a:t>Lots of asymmetry</a:t>
            </a:r>
          </a:p>
          <a:p>
            <a:pPr lvl="1"/>
            <a:r>
              <a:rPr lang="en-US" altLang="en-US"/>
              <a:t>One-way delay is not necessarily half of the round-trip time</a:t>
            </a:r>
          </a:p>
        </p:txBody>
      </p:sp>
      <p:graphicFrame>
        <p:nvGraphicFramePr>
          <p:cNvPr id="77826" name="Object 2"/>
          <p:cNvGraphicFramePr>
            <a:graphicFrameLocks noChangeAspect="1"/>
          </p:cNvGraphicFramePr>
          <p:nvPr/>
        </p:nvGraphicFramePr>
        <p:xfrm>
          <a:off x="1006475" y="2325688"/>
          <a:ext cx="2919413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7" name="Photo Editor Photo" r:id="rId3" imgW="1905266" imgH="1390844" progId="MSPhotoEd.3">
                  <p:embed/>
                </p:oleObj>
              </mc:Choice>
              <mc:Fallback>
                <p:oleObj name="Photo Editor Photo" r:id="rId3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2325688"/>
                        <a:ext cx="2919413" cy="177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533400" y="4648200"/>
          <a:ext cx="34290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8" name="Photo Editor Photo" r:id="rId5" imgW="1905266" imgH="1390844" progId="MSPhotoEd.3">
                  <p:embed/>
                </p:oleObj>
              </mc:Choice>
              <mc:Fallback>
                <p:oleObj name="Photo Editor Photo" r:id="rId5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648200"/>
                        <a:ext cx="34290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1" name="Line 6"/>
          <p:cNvSpPr>
            <a:spLocks noChangeShapeType="1"/>
          </p:cNvSpPr>
          <p:nvPr/>
        </p:nvSpPr>
        <p:spPr bwMode="auto">
          <a:xfrm>
            <a:off x="1676400" y="3768725"/>
            <a:ext cx="0" cy="1355725"/>
          </a:xfrm>
          <a:prstGeom prst="line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2" name="Line 7"/>
          <p:cNvSpPr>
            <a:spLocks noChangeShapeType="1"/>
          </p:cNvSpPr>
          <p:nvPr/>
        </p:nvSpPr>
        <p:spPr bwMode="auto">
          <a:xfrm flipH="1">
            <a:off x="2438400" y="3887788"/>
            <a:ext cx="12700" cy="1160462"/>
          </a:xfrm>
          <a:prstGeom prst="line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3" name="Line 8"/>
          <p:cNvSpPr>
            <a:spLocks noChangeShapeType="1"/>
          </p:cNvSpPr>
          <p:nvPr/>
        </p:nvSpPr>
        <p:spPr bwMode="auto">
          <a:xfrm>
            <a:off x="3276600" y="3587750"/>
            <a:ext cx="0" cy="1406525"/>
          </a:xfrm>
          <a:prstGeom prst="line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4" name="Line 9"/>
          <p:cNvSpPr>
            <a:spLocks noChangeShapeType="1"/>
          </p:cNvSpPr>
          <p:nvPr/>
        </p:nvSpPr>
        <p:spPr bwMode="auto">
          <a:xfrm>
            <a:off x="2819400" y="6096000"/>
            <a:ext cx="32385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5" name="Line 10"/>
          <p:cNvSpPr>
            <a:spLocks noChangeShapeType="1"/>
          </p:cNvSpPr>
          <p:nvPr/>
        </p:nvSpPr>
        <p:spPr bwMode="auto">
          <a:xfrm>
            <a:off x="1524000" y="2000250"/>
            <a:ext cx="239713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6" name="Text Box 11"/>
          <p:cNvSpPr txBox="1">
            <a:spLocks noChangeArrowheads="1"/>
          </p:cNvSpPr>
          <p:nvPr/>
        </p:nvSpPr>
        <p:spPr bwMode="auto">
          <a:xfrm>
            <a:off x="2822575" y="6383338"/>
            <a:ext cx="1390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en-US" sz="1800">
                <a:latin typeface="Arial" charset="0"/>
              </a:rPr>
              <a:t>Customer A</a:t>
            </a:r>
          </a:p>
        </p:txBody>
      </p:sp>
      <p:sp>
        <p:nvSpPr>
          <p:cNvPr id="77837" name="Text Box 12"/>
          <p:cNvSpPr txBox="1">
            <a:spLocks noChangeArrowheads="1"/>
          </p:cNvSpPr>
          <p:nvPr/>
        </p:nvSpPr>
        <p:spPr bwMode="auto">
          <a:xfrm>
            <a:off x="438150" y="1652588"/>
            <a:ext cx="1390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en-US" sz="1800">
                <a:latin typeface="Arial" charset="0"/>
              </a:rPr>
              <a:t>Customer B</a:t>
            </a:r>
          </a:p>
        </p:txBody>
      </p:sp>
      <p:sp>
        <p:nvSpPr>
          <p:cNvPr id="77838" name="Text Box 13"/>
          <p:cNvSpPr txBox="1">
            <a:spLocks noChangeArrowheads="1"/>
          </p:cNvSpPr>
          <p:nvPr/>
        </p:nvSpPr>
        <p:spPr bwMode="auto">
          <a:xfrm>
            <a:off x="212725" y="3992563"/>
            <a:ext cx="11557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0066FF"/>
                </a:solidFill>
                <a:latin typeface="Arial" charset="0"/>
              </a:rPr>
              <a:t>multiple</a:t>
            </a:r>
          </a:p>
          <a:p>
            <a:pPr algn="l" eaLnBrk="1" hangingPunct="1"/>
            <a:r>
              <a:rPr lang="en-US" altLang="en-US">
                <a:solidFill>
                  <a:srgbClr val="0066FF"/>
                </a:solidFill>
                <a:latin typeface="Arial" charset="0"/>
              </a:rPr>
              <a:t>peering</a:t>
            </a:r>
          </a:p>
          <a:p>
            <a:pPr algn="l" eaLnBrk="1" hangingPunct="1"/>
            <a:r>
              <a:rPr lang="en-US" altLang="en-US">
                <a:solidFill>
                  <a:srgbClr val="0066FF"/>
                </a:solidFill>
                <a:latin typeface="Arial" charset="0"/>
              </a:rPr>
              <a:t>points</a:t>
            </a:r>
          </a:p>
        </p:txBody>
      </p:sp>
      <p:sp>
        <p:nvSpPr>
          <p:cNvPr id="1391630" name="Freeform 14"/>
          <p:cNvSpPr>
            <a:spLocks/>
          </p:cNvSpPr>
          <p:nvPr/>
        </p:nvSpPr>
        <p:spPr bwMode="auto">
          <a:xfrm>
            <a:off x="1765300" y="2000250"/>
            <a:ext cx="2044700" cy="4267200"/>
          </a:xfrm>
          <a:custGeom>
            <a:avLst/>
            <a:gdLst>
              <a:gd name="T0" fmla="*/ 2147483647 w 1288"/>
              <a:gd name="T1" fmla="*/ 2147483647 h 2688"/>
              <a:gd name="T2" fmla="*/ 2147483647 w 1288"/>
              <a:gd name="T3" fmla="*/ 2147483647 h 2688"/>
              <a:gd name="T4" fmla="*/ 2147483647 w 1288"/>
              <a:gd name="T5" fmla="*/ 1693545000 h 2688"/>
              <a:gd name="T6" fmla="*/ 463708750 w 1288"/>
              <a:gd name="T7" fmla="*/ 725805000 h 2688"/>
              <a:gd name="T8" fmla="*/ 100806250 w 1288"/>
              <a:gd name="T9" fmla="*/ 0 h 26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88"/>
              <a:gd name="T16" fmla="*/ 0 h 2688"/>
              <a:gd name="T17" fmla="*/ 1288 w 1288"/>
              <a:gd name="T18" fmla="*/ 2688 h 26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88" h="2688">
                <a:moveTo>
                  <a:pt x="856" y="2688"/>
                </a:moveTo>
                <a:cubicBezTo>
                  <a:pt x="928" y="2472"/>
                  <a:pt x="1000" y="2256"/>
                  <a:pt x="1048" y="1920"/>
                </a:cubicBezTo>
                <a:cubicBezTo>
                  <a:pt x="1096" y="1584"/>
                  <a:pt x="1288" y="944"/>
                  <a:pt x="1144" y="672"/>
                </a:cubicBezTo>
                <a:cubicBezTo>
                  <a:pt x="1000" y="400"/>
                  <a:pt x="368" y="400"/>
                  <a:pt x="184" y="288"/>
                </a:cubicBezTo>
                <a:cubicBezTo>
                  <a:pt x="0" y="176"/>
                  <a:pt x="20" y="88"/>
                  <a:pt x="40" y="0"/>
                </a:cubicBezTo>
              </a:path>
            </a:pathLst>
          </a:custGeom>
          <a:noFill/>
          <a:ln w="476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91631" name="Freeform 15"/>
          <p:cNvSpPr>
            <a:spLocks/>
          </p:cNvSpPr>
          <p:nvPr/>
        </p:nvSpPr>
        <p:spPr bwMode="auto">
          <a:xfrm>
            <a:off x="1219200" y="2076450"/>
            <a:ext cx="1600200" cy="4419600"/>
          </a:xfrm>
          <a:custGeom>
            <a:avLst/>
            <a:gdLst>
              <a:gd name="T0" fmla="*/ 0 w 1008"/>
              <a:gd name="T1" fmla="*/ 0 h 2784"/>
              <a:gd name="T2" fmla="*/ 362902500 w 1008"/>
              <a:gd name="T3" fmla="*/ 846772500 h 2784"/>
              <a:gd name="T4" fmla="*/ 604837500 w 1008"/>
              <a:gd name="T5" fmla="*/ 2147483647 h 2784"/>
              <a:gd name="T6" fmla="*/ 2147483647 w 1008"/>
              <a:gd name="T7" fmla="*/ 2147483647 h 2784"/>
              <a:gd name="T8" fmla="*/ 2147483647 w 1008"/>
              <a:gd name="T9" fmla="*/ 2147483647 h 27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2784"/>
              <a:gd name="T17" fmla="*/ 1008 w 1008"/>
              <a:gd name="T18" fmla="*/ 2784 h 27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2784">
                <a:moveTo>
                  <a:pt x="0" y="0"/>
                </a:moveTo>
                <a:cubicBezTo>
                  <a:pt x="52" y="0"/>
                  <a:pt x="104" y="0"/>
                  <a:pt x="144" y="336"/>
                </a:cubicBezTo>
                <a:cubicBezTo>
                  <a:pt x="184" y="672"/>
                  <a:pt x="120" y="1648"/>
                  <a:pt x="240" y="2016"/>
                </a:cubicBezTo>
                <a:cubicBezTo>
                  <a:pt x="360" y="2384"/>
                  <a:pt x="736" y="2416"/>
                  <a:pt x="864" y="2544"/>
                </a:cubicBezTo>
                <a:cubicBezTo>
                  <a:pt x="992" y="2672"/>
                  <a:pt x="1000" y="2728"/>
                  <a:pt x="1008" y="2784"/>
                </a:cubicBezTo>
              </a:path>
            </a:pathLst>
          </a:custGeom>
          <a:noFill/>
          <a:ln w="476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7841" name="Text Box 16"/>
          <p:cNvSpPr txBox="1">
            <a:spLocks noChangeArrowheads="1"/>
          </p:cNvSpPr>
          <p:nvPr/>
        </p:nvSpPr>
        <p:spPr bwMode="auto">
          <a:xfrm>
            <a:off x="914400" y="5810250"/>
            <a:ext cx="1339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en-US" sz="1800">
                <a:latin typeface="Arial" charset="0"/>
              </a:rPr>
              <a:t>Provider A</a:t>
            </a:r>
          </a:p>
        </p:txBody>
      </p:sp>
      <p:sp>
        <p:nvSpPr>
          <p:cNvPr id="77842" name="Text Box 17"/>
          <p:cNvSpPr txBox="1">
            <a:spLocks noChangeArrowheads="1"/>
          </p:cNvSpPr>
          <p:nvPr/>
        </p:nvSpPr>
        <p:spPr bwMode="auto">
          <a:xfrm>
            <a:off x="1828800" y="2838450"/>
            <a:ext cx="1339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en-US" sz="1800">
                <a:latin typeface="Arial" charset="0"/>
              </a:rPr>
              <a:t>Provider B</a:t>
            </a:r>
          </a:p>
        </p:txBody>
      </p:sp>
      <p:sp>
        <p:nvSpPr>
          <p:cNvPr id="1391634" name="Text Box 18"/>
          <p:cNvSpPr txBox="1">
            <a:spLocks noChangeArrowheads="1"/>
          </p:cNvSpPr>
          <p:nvPr/>
        </p:nvSpPr>
        <p:spPr bwMode="auto">
          <a:xfrm>
            <a:off x="3505200" y="4559300"/>
            <a:ext cx="1276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Early-exit </a:t>
            </a:r>
          </a:p>
          <a:p>
            <a:pPr algn="l" eaLnBrk="1" hangingPunct="1"/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84301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1630" grpId="0" animBg="1"/>
      <p:bldP spid="1391631" grpId="0" animBg="1"/>
      <p:bldP spid="139163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Routing Protocols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53400" cy="4876800"/>
          </a:xfrm>
        </p:spPr>
        <p:txBody>
          <a:bodyPr/>
          <a:lstStyle/>
          <a:p>
            <a:r>
              <a:rPr lang="en-US" altLang="en-US" dirty="0"/>
              <a:t>What does the protocol compute?</a:t>
            </a:r>
          </a:p>
          <a:p>
            <a:pPr lvl="1"/>
            <a:r>
              <a:rPr lang="en-US" altLang="en-US" dirty="0"/>
              <a:t>Spanning tree, shortest path, local policy, arbitrary end-to-end paths</a:t>
            </a:r>
          </a:p>
          <a:p>
            <a:r>
              <a:rPr lang="en-US" altLang="en-US" dirty="0"/>
              <a:t>What algorithm does the protocol run?</a:t>
            </a:r>
          </a:p>
          <a:p>
            <a:pPr lvl="1"/>
            <a:r>
              <a:rPr lang="en-US" altLang="en-US" dirty="0"/>
              <a:t>Spanning-tree construction, distance vector, link-state routing, path-vector routing, source routing, end-to-end signaling</a:t>
            </a:r>
          </a:p>
          <a:p>
            <a:r>
              <a:rPr lang="en-US" altLang="en-US" dirty="0"/>
              <a:t>How do routers learn end-host locations?</a:t>
            </a:r>
          </a:p>
          <a:p>
            <a:pPr lvl="1"/>
            <a:r>
              <a:rPr lang="en-US" altLang="en-US" dirty="0"/>
              <a:t>Learning/flooding, injecting into the routing protocol, dissemination using a different protocol, and directory server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CCB0CD-68ED-9542-B90E-DD74A3ECA4D6}" type="slidenum">
              <a:rPr lang="en-US" altLang="en-US" sz="1400" b="0">
                <a:latin typeface="Times New Roman" charset="0"/>
              </a:rPr>
              <a:pPr eaLnBrk="1" hangingPunct="1"/>
              <a:t>5</a:t>
            </a:fld>
            <a:endParaRPr lang="en-US" alt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81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What Does the Protocol Compute?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0E39DD-2EE2-8748-9776-85999CA23590}" type="slidenum">
              <a:rPr lang="en-US" altLang="en-US" sz="1400" b="0">
                <a:latin typeface="Times New Roman" charset="0"/>
              </a:rPr>
              <a:pPr eaLnBrk="1" hangingPunct="1"/>
              <a:t>6</a:t>
            </a:fld>
            <a:endParaRPr lang="en-US" alt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6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Different Ways to Represent Paths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Static model</a:t>
            </a:r>
          </a:p>
          <a:p>
            <a:pPr lvl="1"/>
            <a:r>
              <a:rPr lang="en-US" altLang="en-US"/>
              <a:t>What is computed, i.e., what is the outcome</a:t>
            </a:r>
          </a:p>
          <a:p>
            <a:pPr lvl="1">
              <a:spcAft>
                <a:spcPts val="600"/>
              </a:spcAft>
            </a:pPr>
            <a:r>
              <a:rPr lang="en-US" altLang="en-US"/>
              <a:t>Not how the (distributed) computation is performed</a:t>
            </a:r>
          </a:p>
          <a:p>
            <a:r>
              <a:rPr lang="en-US" altLang="en-US"/>
              <a:t>Trade-offs</a:t>
            </a:r>
          </a:p>
          <a:p>
            <a:pPr lvl="1"/>
            <a:r>
              <a:rPr lang="en-US" altLang="en-US"/>
              <a:t>State required to represent the paths</a:t>
            </a:r>
          </a:p>
          <a:p>
            <a:pPr lvl="1"/>
            <a:r>
              <a:rPr lang="en-US" altLang="en-US"/>
              <a:t>Efficiency of the resulting paths</a:t>
            </a:r>
          </a:p>
          <a:p>
            <a:pPr lvl="1"/>
            <a:r>
              <a:rPr lang="en-US" altLang="en-US"/>
              <a:t>Ability to support multiple paths</a:t>
            </a:r>
          </a:p>
          <a:p>
            <a:pPr lvl="1"/>
            <a:r>
              <a:rPr lang="en-US" altLang="en-US"/>
              <a:t>Complexity of computing the paths</a:t>
            </a:r>
          </a:p>
          <a:p>
            <a:pPr lvl="1">
              <a:spcAft>
                <a:spcPts val="600"/>
              </a:spcAft>
            </a:pPr>
            <a:r>
              <a:rPr lang="en-US" altLang="en-US"/>
              <a:t>Which nodes are in charge</a:t>
            </a:r>
          </a:p>
          <a:p>
            <a:r>
              <a:rPr lang="en-US" altLang="en-US"/>
              <a:t>Applied in different settings</a:t>
            </a:r>
          </a:p>
          <a:p>
            <a:pPr lvl="1"/>
            <a:r>
              <a:rPr lang="en-US" altLang="en-US"/>
              <a:t>LAN, intradomain, interdomain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AAE22E-4D04-164E-91AB-BC9683418CB7}" type="slidenum">
              <a:rPr lang="en-US" altLang="en-US" sz="1400" b="0">
                <a:latin typeface="Times New Roman" charset="0"/>
              </a:rPr>
              <a:pPr eaLnBrk="1" hangingPunct="1"/>
              <a:t>7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7210425" y="350520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6403975" y="43497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7" name="Oval 6"/>
          <p:cNvSpPr>
            <a:spLocks noChangeArrowheads="1"/>
          </p:cNvSpPr>
          <p:nvPr/>
        </p:nvSpPr>
        <p:spPr bwMode="auto">
          <a:xfrm>
            <a:off x="8016875" y="43497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8" name="Oval 7"/>
          <p:cNvSpPr>
            <a:spLocks noChangeArrowheads="1"/>
          </p:cNvSpPr>
          <p:nvPr/>
        </p:nvSpPr>
        <p:spPr bwMode="auto">
          <a:xfrm>
            <a:off x="7134225" y="4926013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9" name="Oval 8"/>
          <p:cNvSpPr>
            <a:spLocks noChangeArrowheads="1"/>
          </p:cNvSpPr>
          <p:nvPr/>
        </p:nvSpPr>
        <p:spPr bwMode="auto">
          <a:xfrm>
            <a:off x="8132763" y="557847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0" name="Oval 9"/>
          <p:cNvSpPr>
            <a:spLocks noChangeArrowheads="1"/>
          </p:cNvSpPr>
          <p:nvPr/>
        </p:nvSpPr>
        <p:spPr bwMode="auto">
          <a:xfrm>
            <a:off x="6096000" y="534828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1" name="Oval 10"/>
          <p:cNvSpPr>
            <a:spLocks noChangeArrowheads="1"/>
          </p:cNvSpPr>
          <p:nvPr/>
        </p:nvSpPr>
        <p:spPr bwMode="auto">
          <a:xfrm>
            <a:off x="6902450" y="57705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 flipH="1">
            <a:off x="6750050" y="384968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>
            <a:off x="7594600" y="381158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13"/>
          <p:cNvSpPr>
            <a:spLocks noChangeShapeType="1"/>
          </p:cNvSpPr>
          <p:nvPr/>
        </p:nvSpPr>
        <p:spPr bwMode="auto">
          <a:xfrm>
            <a:off x="6750050" y="4656138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14"/>
          <p:cNvSpPr>
            <a:spLocks noChangeShapeType="1"/>
          </p:cNvSpPr>
          <p:nvPr/>
        </p:nvSpPr>
        <p:spPr bwMode="auto">
          <a:xfrm>
            <a:off x="7478713" y="5232400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15"/>
          <p:cNvSpPr>
            <a:spLocks noChangeShapeType="1"/>
          </p:cNvSpPr>
          <p:nvPr/>
        </p:nvSpPr>
        <p:spPr bwMode="auto">
          <a:xfrm>
            <a:off x="8247063" y="4733925"/>
            <a:ext cx="115887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16"/>
          <p:cNvSpPr>
            <a:spLocks noChangeShapeType="1"/>
          </p:cNvSpPr>
          <p:nvPr/>
        </p:nvSpPr>
        <p:spPr bwMode="auto">
          <a:xfrm>
            <a:off x="7440613" y="3887788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17"/>
          <p:cNvSpPr>
            <a:spLocks noChangeShapeType="1"/>
          </p:cNvSpPr>
          <p:nvPr/>
        </p:nvSpPr>
        <p:spPr bwMode="auto">
          <a:xfrm flipV="1">
            <a:off x="6480175" y="523240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Line 18"/>
          <p:cNvSpPr>
            <a:spLocks noChangeShapeType="1"/>
          </p:cNvSpPr>
          <p:nvPr/>
        </p:nvSpPr>
        <p:spPr bwMode="auto">
          <a:xfrm flipV="1">
            <a:off x="7134225" y="5270500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Line 19"/>
          <p:cNvSpPr>
            <a:spLocks noChangeShapeType="1"/>
          </p:cNvSpPr>
          <p:nvPr/>
        </p:nvSpPr>
        <p:spPr bwMode="auto">
          <a:xfrm flipH="1" flipV="1">
            <a:off x="6440488" y="5654675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Spanning Tree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28650" y="1363662"/>
            <a:ext cx="7886700" cy="4351338"/>
          </a:xfrm>
        </p:spPr>
        <p:txBody>
          <a:bodyPr/>
          <a:lstStyle/>
          <a:p>
            <a:r>
              <a:rPr lang="en-US" altLang="en-US" dirty="0"/>
              <a:t>One tree that reaches every node</a:t>
            </a:r>
          </a:p>
          <a:p>
            <a:pPr lvl="1"/>
            <a:r>
              <a:rPr lang="en-US" altLang="en-US" dirty="0"/>
              <a:t>Single path between each pair of nodes</a:t>
            </a:r>
          </a:p>
          <a:p>
            <a:pPr lvl="1"/>
            <a:r>
              <a:rPr lang="en-US" altLang="en-US" dirty="0"/>
              <a:t>No loops, so can support broadcast easily</a:t>
            </a:r>
          </a:p>
          <a:p>
            <a:r>
              <a:rPr lang="en-US" altLang="en-US" dirty="0"/>
              <a:t>Disadvantages</a:t>
            </a:r>
          </a:p>
          <a:p>
            <a:pPr lvl="1"/>
            <a:r>
              <a:rPr lang="en-US" altLang="en-US" dirty="0"/>
              <a:t>Paths are sometimes long</a:t>
            </a:r>
          </a:p>
          <a:p>
            <a:pPr lvl="1"/>
            <a:r>
              <a:rPr lang="en-US" altLang="en-US" dirty="0"/>
              <a:t>Some links are not used at all</a:t>
            </a:r>
          </a:p>
        </p:txBody>
      </p:sp>
      <p:sp>
        <p:nvSpPr>
          <p:cNvPr id="26628" name="Line 11"/>
          <p:cNvSpPr>
            <a:spLocks noChangeShapeType="1"/>
          </p:cNvSpPr>
          <p:nvPr/>
        </p:nvSpPr>
        <p:spPr bwMode="auto">
          <a:xfrm flipH="1">
            <a:off x="1508125" y="445928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Line 12"/>
          <p:cNvSpPr>
            <a:spLocks noChangeShapeType="1"/>
          </p:cNvSpPr>
          <p:nvPr/>
        </p:nvSpPr>
        <p:spPr bwMode="auto">
          <a:xfrm>
            <a:off x="2352675" y="442118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Line 13"/>
          <p:cNvSpPr>
            <a:spLocks noChangeShapeType="1"/>
          </p:cNvSpPr>
          <p:nvPr/>
        </p:nvSpPr>
        <p:spPr bwMode="auto">
          <a:xfrm>
            <a:off x="1508125" y="5265738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14"/>
          <p:cNvSpPr>
            <a:spLocks noChangeShapeType="1"/>
          </p:cNvSpPr>
          <p:nvPr/>
        </p:nvSpPr>
        <p:spPr bwMode="auto">
          <a:xfrm>
            <a:off x="2236788" y="5842000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15"/>
          <p:cNvSpPr>
            <a:spLocks noChangeShapeType="1"/>
          </p:cNvSpPr>
          <p:nvPr/>
        </p:nvSpPr>
        <p:spPr bwMode="auto">
          <a:xfrm>
            <a:off x="3005138" y="5343525"/>
            <a:ext cx="115887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16"/>
          <p:cNvSpPr>
            <a:spLocks noChangeShapeType="1"/>
          </p:cNvSpPr>
          <p:nvPr/>
        </p:nvSpPr>
        <p:spPr bwMode="auto">
          <a:xfrm>
            <a:off x="2198688" y="4497388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7"/>
          <p:cNvSpPr>
            <a:spLocks noChangeShapeType="1"/>
          </p:cNvSpPr>
          <p:nvPr/>
        </p:nvSpPr>
        <p:spPr bwMode="auto">
          <a:xfrm flipV="1">
            <a:off x="1238250" y="584200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18"/>
          <p:cNvSpPr>
            <a:spLocks noChangeShapeType="1"/>
          </p:cNvSpPr>
          <p:nvPr/>
        </p:nvSpPr>
        <p:spPr bwMode="auto">
          <a:xfrm flipV="1">
            <a:off x="1892300" y="5880100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Line 19"/>
          <p:cNvSpPr>
            <a:spLocks noChangeShapeType="1"/>
          </p:cNvSpPr>
          <p:nvPr/>
        </p:nvSpPr>
        <p:spPr bwMode="auto">
          <a:xfrm flipH="1" flipV="1">
            <a:off x="1198563" y="6264275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AutoShape 20"/>
          <p:cNvSpPr>
            <a:spLocks noChangeArrowheads="1"/>
          </p:cNvSpPr>
          <p:nvPr/>
        </p:nvSpPr>
        <p:spPr bwMode="auto">
          <a:xfrm>
            <a:off x="3962400" y="5064125"/>
            <a:ext cx="1266825" cy="498475"/>
          </a:xfrm>
          <a:prstGeom prst="rightArrow">
            <a:avLst>
              <a:gd name="adj1" fmla="val 50000"/>
              <a:gd name="adj2" fmla="val 63535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8" name="Line 28"/>
          <p:cNvSpPr>
            <a:spLocks noChangeShapeType="1"/>
          </p:cNvSpPr>
          <p:nvPr/>
        </p:nvSpPr>
        <p:spPr bwMode="auto">
          <a:xfrm flipH="1">
            <a:off x="6348413" y="445928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29"/>
          <p:cNvSpPr>
            <a:spLocks noChangeShapeType="1"/>
          </p:cNvSpPr>
          <p:nvPr/>
        </p:nvSpPr>
        <p:spPr bwMode="auto">
          <a:xfrm>
            <a:off x="7192963" y="442118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Line 30"/>
          <p:cNvSpPr>
            <a:spLocks noChangeShapeType="1"/>
          </p:cNvSpPr>
          <p:nvPr/>
        </p:nvSpPr>
        <p:spPr bwMode="auto">
          <a:xfrm>
            <a:off x="6348413" y="5265738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7077075" y="5842000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7845425" y="5343525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Line 33"/>
          <p:cNvSpPr>
            <a:spLocks noChangeShapeType="1"/>
          </p:cNvSpPr>
          <p:nvPr/>
        </p:nvSpPr>
        <p:spPr bwMode="auto">
          <a:xfrm>
            <a:off x="7038975" y="4497388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Line 34"/>
          <p:cNvSpPr>
            <a:spLocks noChangeShapeType="1"/>
          </p:cNvSpPr>
          <p:nvPr/>
        </p:nvSpPr>
        <p:spPr bwMode="auto">
          <a:xfrm flipV="1">
            <a:off x="6078538" y="584200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Line 35"/>
          <p:cNvSpPr>
            <a:spLocks noChangeShapeType="1"/>
          </p:cNvSpPr>
          <p:nvPr/>
        </p:nvSpPr>
        <p:spPr bwMode="auto">
          <a:xfrm flipV="1">
            <a:off x="6732588" y="5880100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 flipH="1" flipV="1">
            <a:off x="6038850" y="6264275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Oval 4"/>
          <p:cNvSpPr>
            <a:spLocks noChangeArrowheads="1"/>
          </p:cNvSpPr>
          <p:nvPr/>
        </p:nvSpPr>
        <p:spPr bwMode="auto">
          <a:xfrm>
            <a:off x="1968500" y="411480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8" name="Oval 5"/>
          <p:cNvSpPr>
            <a:spLocks noChangeArrowheads="1"/>
          </p:cNvSpPr>
          <p:nvPr/>
        </p:nvSpPr>
        <p:spPr bwMode="auto">
          <a:xfrm>
            <a:off x="1162050" y="49593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9" name="Oval 6"/>
          <p:cNvSpPr>
            <a:spLocks noChangeArrowheads="1"/>
          </p:cNvSpPr>
          <p:nvPr/>
        </p:nvSpPr>
        <p:spPr bwMode="auto">
          <a:xfrm>
            <a:off x="2774950" y="49593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0" name="Oval 7"/>
          <p:cNvSpPr>
            <a:spLocks noChangeArrowheads="1"/>
          </p:cNvSpPr>
          <p:nvPr/>
        </p:nvSpPr>
        <p:spPr bwMode="auto">
          <a:xfrm>
            <a:off x="1892300" y="5535613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1" name="Oval 8"/>
          <p:cNvSpPr>
            <a:spLocks noChangeArrowheads="1"/>
          </p:cNvSpPr>
          <p:nvPr/>
        </p:nvSpPr>
        <p:spPr bwMode="auto">
          <a:xfrm>
            <a:off x="2890838" y="618807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2" name="Oval 9"/>
          <p:cNvSpPr>
            <a:spLocks noChangeArrowheads="1"/>
          </p:cNvSpPr>
          <p:nvPr/>
        </p:nvSpPr>
        <p:spPr bwMode="auto">
          <a:xfrm>
            <a:off x="854075" y="595788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3" name="Oval 10"/>
          <p:cNvSpPr>
            <a:spLocks noChangeArrowheads="1"/>
          </p:cNvSpPr>
          <p:nvPr/>
        </p:nvSpPr>
        <p:spPr bwMode="auto">
          <a:xfrm>
            <a:off x="1660525" y="63801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4" name="Oval 21"/>
          <p:cNvSpPr>
            <a:spLocks noChangeArrowheads="1"/>
          </p:cNvSpPr>
          <p:nvPr/>
        </p:nvSpPr>
        <p:spPr bwMode="auto">
          <a:xfrm>
            <a:off x="6808788" y="411480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5" name="Oval 22"/>
          <p:cNvSpPr>
            <a:spLocks noChangeArrowheads="1"/>
          </p:cNvSpPr>
          <p:nvPr/>
        </p:nvSpPr>
        <p:spPr bwMode="auto">
          <a:xfrm>
            <a:off x="6002338" y="49593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6" name="Oval 23"/>
          <p:cNvSpPr>
            <a:spLocks noChangeArrowheads="1"/>
          </p:cNvSpPr>
          <p:nvPr/>
        </p:nvSpPr>
        <p:spPr bwMode="auto">
          <a:xfrm>
            <a:off x="7615238" y="49593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7" name="Oval 24"/>
          <p:cNvSpPr>
            <a:spLocks noChangeArrowheads="1"/>
          </p:cNvSpPr>
          <p:nvPr/>
        </p:nvSpPr>
        <p:spPr bwMode="auto">
          <a:xfrm>
            <a:off x="6732588" y="5535613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8" name="Oval 25"/>
          <p:cNvSpPr>
            <a:spLocks noChangeArrowheads="1"/>
          </p:cNvSpPr>
          <p:nvPr/>
        </p:nvSpPr>
        <p:spPr bwMode="auto">
          <a:xfrm>
            <a:off x="7731125" y="618807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9" name="Oval 26"/>
          <p:cNvSpPr>
            <a:spLocks noChangeArrowheads="1"/>
          </p:cNvSpPr>
          <p:nvPr/>
        </p:nvSpPr>
        <p:spPr bwMode="auto">
          <a:xfrm>
            <a:off x="5694363" y="595788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60" name="Oval 27"/>
          <p:cNvSpPr>
            <a:spLocks noChangeArrowheads="1"/>
          </p:cNvSpPr>
          <p:nvPr/>
        </p:nvSpPr>
        <p:spPr bwMode="auto">
          <a:xfrm>
            <a:off x="6500813" y="63801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6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0378DD-AA5A-2E4F-82D8-17DE43DFB2EA}" type="slidenum">
              <a:rPr lang="en-US" altLang="en-US" sz="1400" b="0">
                <a:latin typeface="Times New Roman" charset="0"/>
              </a:rPr>
              <a:pPr eaLnBrk="1" hangingPunct="1"/>
              <a:t>8</a:t>
            </a:fld>
            <a:endParaRPr lang="en-US" alt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33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Shortest Paths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28650" y="1439862"/>
            <a:ext cx="7886700" cy="4351338"/>
          </a:xfrm>
        </p:spPr>
        <p:txBody>
          <a:bodyPr/>
          <a:lstStyle/>
          <a:p>
            <a:r>
              <a:rPr lang="en-US" altLang="en-US" dirty="0"/>
              <a:t>Shortest path(s) between each pair of nodes</a:t>
            </a:r>
          </a:p>
          <a:p>
            <a:pPr lvl="1"/>
            <a:r>
              <a:rPr lang="en-US" altLang="en-US" dirty="0"/>
              <a:t>Separate shortest-path tree rooted at each node</a:t>
            </a:r>
          </a:p>
          <a:p>
            <a:pPr lvl="1"/>
            <a:r>
              <a:rPr lang="en-US" altLang="en-US" dirty="0"/>
              <a:t>Minimum hop count or minimum sum of edge weights</a:t>
            </a:r>
          </a:p>
          <a:p>
            <a:r>
              <a:rPr lang="en-US" altLang="en-US" dirty="0"/>
              <a:t>Disadvantages</a:t>
            </a:r>
          </a:p>
          <a:p>
            <a:pPr lvl="1"/>
            <a:r>
              <a:rPr lang="en-US" altLang="en-US" dirty="0"/>
              <a:t>All nodes need to agree on the link metrics</a:t>
            </a:r>
          </a:p>
          <a:p>
            <a:pPr lvl="1"/>
            <a:r>
              <a:rPr lang="en-US" altLang="en-US" dirty="0"/>
              <a:t>Multipath routing is limited to Equal Cost </a:t>
            </a:r>
            <a:r>
              <a:rPr lang="en-US" altLang="en-US" dirty="0" err="1"/>
              <a:t>MultiPath</a:t>
            </a:r>
            <a:endParaRPr lang="en-US" altLang="en-US" dirty="0"/>
          </a:p>
        </p:txBody>
      </p:sp>
      <p:sp>
        <p:nvSpPr>
          <p:cNvPr id="27652" name="Line 11"/>
          <p:cNvSpPr>
            <a:spLocks noChangeShapeType="1"/>
          </p:cNvSpPr>
          <p:nvPr/>
        </p:nvSpPr>
        <p:spPr bwMode="auto">
          <a:xfrm flipH="1">
            <a:off x="1508125" y="445928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Line 12"/>
          <p:cNvSpPr>
            <a:spLocks noChangeShapeType="1"/>
          </p:cNvSpPr>
          <p:nvPr/>
        </p:nvSpPr>
        <p:spPr bwMode="auto">
          <a:xfrm>
            <a:off x="2352675" y="442118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13"/>
          <p:cNvSpPr>
            <a:spLocks noChangeShapeType="1"/>
          </p:cNvSpPr>
          <p:nvPr/>
        </p:nvSpPr>
        <p:spPr bwMode="auto">
          <a:xfrm>
            <a:off x="1508125" y="5265738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14"/>
          <p:cNvSpPr>
            <a:spLocks noChangeShapeType="1"/>
          </p:cNvSpPr>
          <p:nvPr/>
        </p:nvSpPr>
        <p:spPr bwMode="auto">
          <a:xfrm>
            <a:off x="2236788" y="5842000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15"/>
          <p:cNvSpPr>
            <a:spLocks noChangeShapeType="1"/>
          </p:cNvSpPr>
          <p:nvPr/>
        </p:nvSpPr>
        <p:spPr bwMode="auto">
          <a:xfrm>
            <a:off x="3005138" y="5343525"/>
            <a:ext cx="115887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16"/>
          <p:cNvSpPr>
            <a:spLocks noChangeShapeType="1"/>
          </p:cNvSpPr>
          <p:nvPr/>
        </p:nvSpPr>
        <p:spPr bwMode="auto">
          <a:xfrm>
            <a:off x="2198688" y="4497388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17"/>
          <p:cNvSpPr>
            <a:spLocks noChangeShapeType="1"/>
          </p:cNvSpPr>
          <p:nvPr/>
        </p:nvSpPr>
        <p:spPr bwMode="auto">
          <a:xfrm flipV="1">
            <a:off x="1238250" y="584200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8"/>
          <p:cNvSpPr>
            <a:spLocks noChangeShapeType="1"/>
          </p:cNvSpPr>
          <p:nvPr/>
        </p:nvSpPr>
        <p:spPr bwMode="auto">
          <a:xfrm flipV="1">
            <a:off x="1892300" y="5880100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19"/>
          <p:cNvSpPr>
            <a:spLocks noChangeShapeType="1"/>
          </p:cNvSpPr>
          <p:nvPr/>
        </p:nvSpPr>
        <p:spPr bwMode="auto">
          <a:xfrm flipH="1" flipV="1">
            <a:off x="1198563" y="6264275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AutoShape 20"/>
          <p:cNvSpPr>
            <a:spLocks noChangeArrowheads="1"/>
          </p:cNvSpPr>
          <p:nvPr/>
        </p:nvSpPr>
        <p:spPr bwMode="auto">
          <a:xfrm>
            <a:off x="3962400" y="5064125"/>
            <a:ext cx="1266825" cy="498475"/>
          </a:xfrm>
          <a:prstGeom prst="rightArrow">
            <a:avLst>
              <a:gd name="adj1" fmla="val 50000"/>
              <a:gd name="adj2" fmla="val 63535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2" name="Line 28"/>
          <p:cNvSpPr>
            <a:spLocks noChangeShapeType="1"/>
          </p:cNvSpPr>
          <p:nvPr/>
        </p:nvSpPr>
        <p:spPr bwMode="auto">
          <a:xfrm flipH="1">
            <a:off x="6348413" y="445928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29"/>
          <p:cNvSpPr>
            <a:spLocks noChangeShapeType="1"/>
          </p:cNvSpPr>
          <p:nvPr/>
        </p:nvSpPr>
        <p:spPr bwMode="auto">
          <a:xfrm>
            <a:off x="7192963" y="442118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30"/>
          <p:cNvSpPr>
            <a:spLocks noChangeShapeType="1"/>
          </p:cNvSpPr>
          <p:nvPr/>
        </p:nvSpPr>
        <p:spPr bwMode="auto">
          <a:xfrm>
            <a:off x="6348413" y="5265738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31"/>
          <p:cNvSpPr>
            <a:spLocks noChangeShapeType="1"/>
          </p:cNvSpPr>
          <p:nvPr/>
        </p:nvSpPr>
        <p:spPr bwMode="auto">
          <a:xfrm>
            <a:off x="7077075" y="5842000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32"/>
          <p:cNvSpPr>
            <a:spLocks noChangeShapeType="1"/>
          </p:cNvSpPr>
          <p:nvPr/>
        </p:nvSpPr>
        <p:spPr bwMode="auto">
          <a:xfrm>
            <a:off x="7845425" y="5343525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Line 33"/>
          <p:cNvSpPr>
            <a:spLocks noChangeShapeType="1"/>
          </p:cNvSpPr>
          <p:nvPr/>
        </p:nvSpPr>
        <p:spPr bwMode="auto">
          <a:xfrm>
            <a:off x="7038975" y="4497388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Line 34"/>
          <p:cNvSpPr>
            <a:spLocks noChangeShapeType="1"/>
          </p:cNvSpPr>
          <p:nvPr/>
        </p:nvSpPr>
        <p:spPr bwMode="auto">
          <a:xfrm flipV="1">
            <a:off x="6078538" y="584200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Line 35"/>
          <p:cNvSpPr>
            <a:spLocks noChangeShapeType="1"/>
          </p:cNvSpPr>
          <p:nvPr/>
        </p:nvSpPr>
        <p:spPr bwMode="auto">
          <a:xfrm flipV="1">
            <a:off x="6732588" y="5880100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36"/>
          <p:cNvSpPr>
            <a:spLocks noChangeShapeType="1"/>
          </p:cNvSpPr>
          <p:nvPr/>
        </p:nvSpPr>
        <p:spPr bwMode="auto">
          <a:xfrm flipH="1" flipV="1">
            <a:off x="6038850" y="6264275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Oval 4"/>
          <p:cNvSpPr>
            <a:spLocks noChangeArrowheads="1"/>
          </p:cNvSpPr>
          <p:nvPr/>
        </p:nvSpPr>
        <p:spPr bwMode="auto">
          <a:xfrm>
            <a:off x="1968500" y="411480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72" name="Oval 5"/>
          <p:cNvSpPr>
            <a:spLocks noChangeArrowheads="1"/>
          </p:cNvSpPr>
          <p:nvPr/>
        </p:nvSpPr>
        <p:spPr bwMode="auto">
          <a:xfrm>
            <a:off x="1162050" y="49593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73" name="Oval 6"/>
          <p:cNvSpPr>
            <a:spLocks noChangeArrowheads="1"/>
          </p:cNvSpPr>
          <p:nvPr/>
        </p:nvSpPr>
        <p:spPr bwMode="auto">
          <a:xfrm>
            <a:off x="2774950" y="49593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74" name="Oval 7"/>
          <p:cNvSpPr>
            <a:spLocks noChangeArrowheads="1"/>
          </p:cNvSpPr>
          <p:nvPr/>
        </p:nvSpPr>
        <p:spPr bwMode="auto">
          <a:xfrm>
            <a:off x="1892300" y="5535613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75" name="Oval 8"/>
          <p:cNvSpPr>
            <a:spLocks noChangeArrowheads="1"/>
          </p:cNvSpPr>
          <p:nvPr/>
        </p:nvSpPr>
        <p:spPr bwMode="auto">
          <a:xfrm>
            <a:off x="2890838" y="618807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76" name="Oval 9"/>
          <p:cNvSpPr>
            <a:spLocks noChangeArrowheads="1"/>
          </p:cNvSpPr>
          <p:nvPr/>
        </p:nvSpPr>
        <p:spPr bwMode="auto">
          <a:xfrm>
            <a:off x="854075" y="595788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77" name="Oval 10"/>
          <p:cNvSpPr>
            <a:spLocks noChangeArrowheads="1"/>
          </p:cNvSpPr>
          <p:nvPr/>
        </p:nvSpPr>
        <p:spPr bwMode="auto">
          <a:xfrm>
            <a:off x="1660525" y="63801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78" name="Oval 21"/>
          <p:cNvSpPr>
            <a:spLocks noChangeArrowheads="1"/>
          </p:cNvSpPr>
          <p:nvPr/>
        </p:nvSpPr>
        <p:spPr bwMode="auto">
          <a:xfrm>
            <a:off x="6808788" y="411480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79" name="Oval 22"/>
          <p:cNvSpPr>
            <a:spLocks noChangeArrowheads="1"/>
          </p:cNvSpPr>
          <p:nvPr/>
        </p:nvSpPr>
        <p:spPr bwMode="auto">
          <a:xfrm>
            <a:off x="6002338" y="49593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80" name="Oval 23"/>
          <p:cNvSpPr>
            <a:spLocks noChangeArrowheads="1"/>
          </p:cNvSpPr>
          <p:nvPr/>
        </p:nvSpPr>
        <p:spPr bwMode="auto">
          <a:xfrm>
            <a:off x="7615238" y="495935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81" name="Oval 24"/>
          <p:cNvSpPr>
            <a:spLocks noChangeArrowheads="1"/>
          </p:cNvSpPr>
          <p:nvPr/>
        </p:nvSpPr>
        <p:spPr bwMode="auto">
          <a:xfrm>
            <a:off x="6732588" y="5535613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82" name="Oval 25"/>
          <p:cNvSpPr>
            <a:spLocks noChangeArrowheads="1"/>
          </p:cNvSpPr>
          <p:nvPr/>
        </p:nvSpPr>
        <p:spPr bwMode="auto">
          <a:xfrm>
            <a:off x="7731125" y="618807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83" name="Oval 26"/>
          <p:cNvSpPr>
            <a:spLocks noChangeArrowheads="1"/>
          </p:cNvSpPr>
          <p:nvPr/>
        </p:nvSpPr>
        <p:spPr bwMode="auto">
          <a:xfrm>
            <a:off x="5694363" y="5957888"/>
            <a:ext cx="422275" cy="382587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84" name="Oval 27"/>
          <p:cNvSpPr>
            <a:spLocks noChangeArrowheads="1"/>
          </p:cNvSpPr>
          <p:nvPr/>
        </p:nvSpPr>
        <p:spPr bwMode="auto">
          <a:xfrm>
            <a:off x="6500813" y="638016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8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F05D3DB-1B8F-9D4D-9644-9331442325DB}" type="slidenum">
              <a:rPr lang="en-US" altLang="en-US" sz="1400" b="0">
                <a:latin typeface="Times New Roman" charset="0"/>
              </a:rPr>
              <a:pPr eaLnBrk="1" hangingPunct="1"/>
              <a:t>9</a:t>
            </a:fld>
            <a:endParaRPr lang="en-US" alt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38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1257</TotalTime>
  <Words>2550</Words>
  <Application>Microsoft Macintosh PowerPoint</Application>
  <PresentationFormat>On-screen Show (4:3)</PresentationFormat>
  <Paragraphs>701</Paragraphs>
  <Slides>48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Calibri</vt:lpstr>
      <vt:lpstr>Calibri Light</vt:lpstr>
      <vt:lpstr>Comic Sans MS</vt:lpstr>
      <vt:lpstr>Helvetica</vt:lpstr>
      <vt:lpstr>Times New Roman</vt:lpstr>
      <vt:lpstr>Wingdings</vt:lpstr>
      <vt:lpstr>宋体</vt:lpstr>
      <vt:lpstr>Arial</vt:lpstr>
      <vt:lpstr>Office Theme</vt:lpstr>
      <vt:lpstr>Photo Editor Photo</vt:lpstr>
      <vt:lpstr>Clip</vt:lpstr>
      <vt:lpstr>Control Plane</vt:lpstr>
      <vt:lpstr>Data, Control, and Management Planes</vt:lpstr>
      <vt:lpstr>Routing vs. Forwarding</vt:lpstr>
      <vt:lpstr>Data and Control Planes</vt:lpstr>
      <vt:lpstr>Routing Protocols</vt:lpstr>
      <vt:lpstr>What Does the Protocol Compute?</vt:lpstr>
      <vt:lpstr>Different Ways to Represent Paths</vt:lpstr>
      <vt:lpstr>Spanning Tree</vt:lpstr>
      <vt:lpstr>Shortest Paths</vt:lpstr>
      <vt:lpstr>Local Policy at Each Hop</vt:lpstr>
      <vt:lpstr>End-to-End Path Selection</vt:lpstr>
      <vt:lpstr>How to Compute Paths?</vt:lpstr>
      <vt:lpstr>Spanning Tree Algorithm</vt:lpstr>
      <vt:lpstr>Spanning Tree Example: Switch #4</vt:lpstr>
      <vt:lpstr>Shortest-Path Problem </vt:lpstr>
      <vt:lpstr>Link State: Dijkstra’s Algorithm</vt:lpstr>
      <vt:lpstr>Link-State Routing Example</vt:lpstr>
      <vt:lpstr>Link-State Routing Example (cont.)</vt:lpstr>
      <vt:lpstr>Link State: Shortest-Path Tree</vt:lpstr>
      <vt:lpstr>Distance Vector: Bellman-Ford Algorithm</vt:lpstr>
      <vt:lpstr>Distance Vector: Count to Infinity</vt:lpstr>
      <vt:lpstr>Path-Vector Routing</vt:lpstr>
      <vt:lpstr>Path-Vector: Faster Loop Detection</vt:lpstr>
      <vt:lpstr>Path-Vector: Flexible Policies</vt:lpstr>
      <vt:lpstr>End-to-End Signaling</vt:lpstr>
      <vt:lpstr>Source Routing</vt:lpstr>
      <vt:lpstr>Questions</vt:lpstr>
      <vt:lpstr>Learning Where the Hosts Are</vt:lpstr>
      <vt:lpstr>Finding the Hosts</vt:lpstr>
      <vt:lpstr>Learning and Flooding</vt:lpstr>
      <vt:lpstr>Inject into Routing Protocol</vt:lpstr>
      <vt:lpstr>Disseminate With Another Protocol</vt:lpstr>
      <vt:lpstr>Directory Service</vt:lpstr>
      <vt:lpstr>Conclusion</vt:lpstr>
      <vt:lpstr> Design Philosophy of the DARPA Internet Protocols (ACM SIGCOMM, 1988)</vt:lpstr>
      <vt:lpstr>Design Goals</vt:lpstr>
      <vt:lpstr>Consequences of the Goals</vt:lpstr>
      <vt:lpstr>Questions</vt:lpstr>
      <vt:lpstr> End-to-End Routing Behavior in the Internet (ACM SIGCOMM, 1996; ToN, 1997)</vt:lpstr>
      <vt:lpstr>Measurement With Traceroute</vt:lpstr>
      <vt:lpstr>Questions</vt:lpstr>
      <vt:lpstr>Backup Slides on Paxson Paper</vt:lpstr>
      <vt:lpstr>Paxson Study: Forwarding Loops</vt:lpstr>
      <vt:lpstr>Paxson Study: Causes of Loops</vt:lpstr>
      <vt:lpstr>Paxson Study: Path Fluttering</vt:lpstr>
      <vt:lpstr>Paxson Study: Routing Stability</vt:lpstr>
      <vt:lpstr>Paxson Study: Route Asymmetry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166</cp:revision>
  <dcterms:created xsi:type="dcterms:W3CDTF">2017-09-02T14:15:58Z</dcterms:created>
  <dcterms:modified xsi:type="dcterms:W3CDTF">2019-09-10T13:13:50Z</dcterms:modified>
</cp:coreProperties>
</file>