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31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/>
    <p:restoredTop sz="86538"/>
  </p:normalViewPr>
  <p:slideViewPr>
    <p:cSldViewPr snapToObjects="1">
      <p:cViewPr varScale="1">
        <p:scale>
          <a:sx n="109" d="100"/>
          <a:sy n="109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Question to keep in mind: is there a common way to think about all of these data-plane operations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193E32-B128-0345-88ED-FDA452B39B6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680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7AA590-D3A4-E64A-B0CE-55C919C2181C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3F4C417-0CC7-7848-AA64-03A658119C56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5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0CD4AC-6195-B243-9A7A-F2A44D6692FA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3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Plane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13196"/>
            <a:ext cx="4505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65546"/>
            <a:ext cx="34972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Applying Access Control Lists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charset="-128"/>
              </a:rPr>
              <a:t>Ordered list of </a:t>
            </a:r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accept/deny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clauses</a:t>
            </a:r>
          </a:p>
          <a:p>
            <a:pPr lvl="1"/>
            <a:r>
              <a:rPr lang="en-US" altLang="en-US" dirty="0"/>
              <a:t>A clause can have wild cards</a:t>
            </a:r>
          </a:p>
          <a:p>
            <a:pPr lvl="1"/>
            <a:r>
              <a:rPr lang="en-US" altLang="en-US" dirty="0"/>
              <a:t>Clauses can overlap</a:t>
            </a:r>
          </a:p>
          <a:p>
            <a:pPr lvl="1"/>
            <a:r>
              <a:rPr lang="en-US" altLang="en-US" dirty="0"/>
              <a:t>… so order matters</a:t>
            </a:r>
          </a:p>
          <a:p>
            <a:r>
              <a:rPr lang="en-US" altLang="en-US" dirty="0">
                <a:ea typeface="ＭＳ Ｐゴシック" charset="-128"/>
              </a:rPr>
              <a:t>Packet classification</a:t>
            </a:r>
          </a:p>
          <a:p>
            <a:pPr lvl="1"/>
            <a:r>
              <a:rPr lang="en-US" altLang="en-US" dirty="0"/>
              <a:t>Given all of the fields</a:t>
            </a:r>
          </a:p>
          <a:p>
            <a:pPr lvl="1"/>
            <a:r>
              <a:rPr lang="en-US" altLang="en-US" dirty="0"/>
              <a:t>… identify the match</a:t>
            </a:r>
            <a:br>
              <a:rPr lang="en-US" altLang="en-US" dirty="0"/>
            </a:br>
            <a:r>
              <a:rPr lang="en-US" altLang="en-US" dirty="0"/>
              <a:t>with the highest priority</a:t>
            </a:r>
          </a:p>
          <a:p>
            <a:r>
              <a:rPr lang="en-US" altLang="en-US" dirty="0">
                <a:ea typeface="ＭＳ Ｐゴシック" charset="-128"/>
              </a:rPr>
              <a:t>Two approaches</a:t>
            </a:r>
          </a:p>
          <a:p>
            <a:pPr lvl="1"/>
            <a:r>
              <a:rPr lang="en-US" altLang="en-US" dirty="0"/>
              <a:t>Clever algorithms for multi-dimensional classification</a:t>
            </a:r>
          </a:p>
          <a:p>
            <a:pPr lvl="1"/>
            <a:r>
              <a:rPr lang="en-US" altLang="en-US" dirty="0"/>
              <a:t>Ternary Content Addressable Memories (TCAMs)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45306-D43F-DE46-AF8F-4EB886C68E3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5508"/>
              </p:ext>
            </p:extLst>
          </p:nvPr>
        </p:nvGraphicFramePr>
        <p:xfrm>
          <a:off x="4724400" y="2644776"/>
          <a:ext cx="4114800" cy="1851024"/>
        </p:xfrm>
        <a:graphic>
          <a:graphicData uri="http://schemas.openxmlformats.org/drawingml/2006/table">
            <a:tbl>
              <a:tblPr/>
              <a:tblGrid>
                <a:gridCol w="2971800"/>
                <a:gridCol w="1143000"/>
              </a:tblGrid>
              <a:tr h="36572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Src=1.2.3.4, Dest=5.6.7.8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Dest=1.2.3.*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Allow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Dest=1.2.3.8, Dport!=53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Src=1.2.3.7, Dport=100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Allow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Dport=100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Mapping Header Fields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942DD-9578-C147-81C0-AC162121D5F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CBE79-5802-D843-9380-5E96F3300EA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6037"/>
            <a:ext cx="8515350" cy="1325563"/>
          </a:xfrm>
        </p:spPr>
        <p:txBody>
          <a:bodyPr/>
          <a:lstStyle/>
          <a:p>
            <a:r>
              <a:rPr lang="en-US" altLang="en-US"/>
              <a:t>Network Address Translation (NAT)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437063" y="3286125"/>
            <a:ext cx="1747837" cy="1065213"/>
            <a:chOff x="2372" y="1918"/>
            <a:chExt cx="1101" cy="671"/>
          </a:xfrm>
        </p:grpSpPr>
        <p:sp>
          <p:nvSpPr>
            <p:cNvPr id="31768" name="Oval 4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1769" name="Line 5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6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7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1772" name="Oval 8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773" name="Group 9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3177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74" name="Group 13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317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1748" name="Picture 17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31925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6138" y="4773613"/>
            <a:ext cx="179546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19"/>
          <p:cNvSpPr>
            <a:spLocks noChangeShapeType="1"/>
          </p:cNvSpPr>
          <p:nvPr/>
        </p:nvSpPr>
        <p:spPr bwMode="auto">
          <a:xfrm>
            <a:off x="2498725" y="2584450"/>
            <a:ext cx="1957388" cy="998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20"/>
          <p:cNvSpPr>
            <a:spLocks noChangeShapeType="1"/>
          </p:cNvSpPr>
          <p:nvPr/>
        </p:nvSpPr>
        <p:spPr bwMode="auto">
          <a:xfrm flipV="1">
            <a:off x="2651125" y="4235450"/>
            <a:ext cx="2036763" cy="149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21"/>
          <p:cNvSpPr>
            <a:spLocks noChangeShapeType="1"/>
          </p:cNvSpPr>
          <p:nvPr/>
        </p:nvSpPr>
        <p:spPr bwMode="auto">
          <a:xfrm>
            <a:off x="6146800" y="3889375"/>
            <a:ext cx="2227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4918075" y="4389438"/>
            <a:ext cx="91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NAT</a:t>
            </a:r>
          </a:p>
        </p:txBody>
      </p:sp>
      <p:sp>
        <p:nvSpPr>
          <p:cNvPr id="31754" name="Rectangle 23"/>
          <p:cNvSpPr>
            <a:spLocks noChangeArrowheads="1"/>
          </p:cNvSpPr>
          <p:nvPr/>
        </p:nvSpPr>
        <p:spPr bwMode="auto">
          <a:xfrm>
            <a:off x="577850" y="1316038"/>
            <a:ext cx="6029325" cy="5300662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5" name="Rectangle 25"/>
          <p:cNvSpPr>
            <a:spLocks noChangeArrowheads="1"/>
          </p:cNvSpPr>
          <p:nvPr/>
        </p:nvSpPr>
        <p:spPr bwMode="auto">
          <a:xfrm>
            <a:off x="3382963" y="4427538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6" name="Rectangle 26"/>
          <p:cNvSpPr>
            <a:spLocks noChangeArrowheads="1"/>
          </p:cNvSpPr>
          <p:nvPr/>
        </p:nvSpPr>
        <p:spPr bwMode="auto">
          <a:xfrm>
            <a:off x="3381375" y="4427538"/>
            <a:ext cx="325438" cy="889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3402013" y="2511425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3400425" y="2511425"/>
            <a:ext cx="325438" cy="889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9" name="Rectangle 37"/>
          <p:cNvSpPr>
            <a:spLocks noChangeArrowheads="1"/>
          </p:cNvSpPr>
          <p:nvPr/>
        </p:nvSpPr>
        <p:spPr bwMode="auto">
          <a:xfrm>
            <a:off x="693420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0" name="Rectangle 38"/>
          <p:cNvSpPr>
            <a:spLocks noChangeArrowheads="1"/>
          </p:cNvSpPr>
          <p:nvPr/>
        </p:nvSpPr>
        <p:spPr bwMode="auto">
          <a:xfrm>
            <a:off x="6932613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1" name="Rectangle 40"/>
          <p:cNvSpPr>
            <a:spLocks noChangeArrowheads="1"/>
          </p:cNvSpPr>
          <p:nvPr/>
        </p:nvSpPr>
        <p:spPr bwMode="auto">
          <a:xfrm>
            <a:off x="766445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2" name="Rectangle 41"/>
          <p:cNvSpPr>
            <a:spLocks noChangeArrowheads="1"/>
          </p:cNvSpPr>
          <p:nvPr/>
        </p:nvSpPr>
        <p:spPr bwMode="auto">
          <a:xfrm>
            <a:off x="7662863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3" name="Text Box 42"/>
          <p:cNvSpPr txBox="1">
            <a:spLocks noChangeArrowheads="1"/>
          </p:cNvSpPr>
          <p:nvPr/>
        </p:nvSpPr>
        <p:spPr bwMode="auto">
          <a:xfrm>
            <a:off x="5110163" y="5886450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inside</a:t>
            </a:r>
          </a:p>
        </p:txBody>
      </p:sp>
      <p:sp>
        <p:nvSpPr>
          <p:cNvPr id="31764" name="Text Box 43"/>
          <p:cNvSpPr txBox="1">
            <a:spLocks noChangeArrowheads="1"/>
          </p:cNvSpPr>
          <p:nvPr/>
        </p:nvSpPr>
        <p:spPr bwMode="auto">
          <a:xfrm>
            <a:off x="7334250" y="4197350"/>
            <a:ext cx="145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1154113" y="323691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10.0.0.1</a:t>
            </a:r>
          </a:p>
        </p:txBody>
      </p:sp>
      <p:sp>
        <p:nvSpPr>
          <p:cNvPr id="31766" name="Text Box 46"/>
          <p:cNvSpPr txBox="1">
            <a:spLocks noChangeArrowheads="1"/>
          </p:cNvSpPr>
          <p:nvPr/>
        </p:nvSpPr>
        <p:spPr bwMode="auto">
          <a:xfrm>
            <a:off x="2613025" y="60404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10.0.0.2</a:t>
            </a:r>
          </a:p>
        </p:txBody>
      </p:sp>
      <p:sp>
        <p:nvSpPr>
          <p:cNvPr id="31767" name="Text Box 47"/>
          <p:cNvSpPr txBox="1">
            <a:spLocks noChangeArrowheads="1"/>
          </p:cNvSpPr>
          <p:nvPr/>
        </p:nvSpPr>
        <p:spPr bwMode="auto">
          <a:xfrm>
            <a:off x="6705600" y="2584450"/>
            <a:ext cx="179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138.76.29.7</a:t>
            </a:r>
          </a:p>
        </p:txBody>
      </p:sp>
    </p:spTree>
    <p:extLst>
      <p:ext uri="{BB962C8B-B14F-4D97-AF65-F5344CB8AC3E}">
        <p14:creationId xmlns:p14="http://schemas.microsoft.com/office/powerpoint/2010/main" val="16020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Addresses and Ports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charset="-128"/>
              </a:rPr>
              <a:t>Remap IP addresses and TCP/UDP port numbers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Addresses</a:t>
            </a:r>
            <a:r>
              <a:rPr lang="en-US" altLang="en-US"/>
              <a:t>: between end-host and NAT addresses</a:t>
            </a:r>
          </a:p>
          <a:p>
            <a:pPr lvl="1"/>
            <a:r>
              <a:rPr lang="en-US" altLang="en-US">
                <a:solidFill>
                  <a:srgbClr val="008000"/>
                </a:solidFill>
              </a:rPr>
              <a:t>Port numbers</a:t>
            </a:r>
            <a:r>
              <a:rPr lang="en-US" altLang="en-US"/>
              <a:t>: to ensure each connection is unique</a:t>
            </a:r>
          </a:p>
          <a:p>
            <a:r>
              <a:rPr lang="en-US" altLang="en-US">
                <a:ea typeface="ＭＳ Ｐゴシック" charset="-128"/>
              </a:rPr>
              <a:t>Create table entries as packets arrive</a:t>
            </a:r>
          </a:p>
          <a:p>
            <a:pPr lvl="1"/>
            <a:r>
              <a:rPr lang="en-US" altLang="en-US"/>
              <a:t>Src </a:t>
            </a:r>
            <a:r>
              <a:rPr lang="en-US" altLang="en-US">
                <a:solidFill>
                  <a:srgbClr val="FF0000"/>
                </a:solidFill>
              </a:rPr>
              <a:t>10.0.0.1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2"/>
            <a:r>
              <a:rPr lang="en-US" altLang="en-US"/>
              <a:t>Map to Src </a:t>
            </a:r>
            <a:r>
              <a:rPr lang="en-US" altLang="en-US">
                <a:solidFill>
                  <a:srgbClr val="FF0000"/>
                </a:solidFill>
              </a:rPr>
              <a:t>138.76.29.7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1"/>
            <a:r>
              <a:rPr lang="en-US" altLang="en-US"/>
              <a:t>Src </a:t>
            </a:r>
            <a:r>
              <a:rPr lang="en-US" altLang="en-US">
                <a:solidFill>
                  <a:srgbClr val="FF0000"/>
                </a:solidFill>
              </a:rPr>
              <a:t>10.0.0.2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2"/>
            <a:r>
              <a:rPr lang="en-US" altLang="en-US"/>
              <a:t>Map to Src </a:t>
            </a:r>
            <a:r>
              <a:rPr lang="en-US" altLang="en-US">
                <a:solidFill>
                  <a:srgbClr val="FF0000"/>
                </a:solidFill>
              </a:rPr>
              <a:t>138.76.29.7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1025</a:t>
            </a:r>
            <a:r>
              <a:rPr lang="en-US" altLang="en-US"/>
              <a:t>, Dest 1.2.3.4, Dport 80</a:t>
            </a:r>
          </a:p>
          <a:p>
            <a:r>
              <a:rPr lang="en-US" altLang="en-US">
                <a:ea typeface="ＭＳ Ｐゴシック" charset="-128"/>
              </a:rPr>
              <a:t>Challenges</a:t>
            </a:r>
          </a:p>
          <a:p>
            <a:pPr lvl="1"/>
            <a:r>
              <a:rPr lang="en-US" altLang="en-US"/>
              <a:t>When to remove the entries</a:t>
            </a:r>
          </a:p>
          <a:p>
            <a:pPr lvl="1"/>
            <a:r>
              <a:rPr lang="en-US" altLang="en-US"/>
              <a:t>Running services behind a NAT</a:t>
            </a:r>
          </a:p>
          <a:p>
            <a:pPr lvl="1"/>
            <a:r>
              <a:rPr lang="en-US" altLang="en-US"/>
              <a:t>What if both ends of a connection are behind NATs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2287D-68AB-C140-8E0D-DA305800988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Traffic Monitoring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7A0A4-ADC7-9F45-8FA7-E02B8D531D6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altLang="en-US"/>
              <a:t>Observing Traffic Passing Through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220980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Applications of traffic measurement</a:t>
            </a:r>
          </a:p>
          <a:p>
            <a:pPr lvl="1"/>
            <a:r>
              <a:rPr lang="en-US" altLang="en-US" sz="2800"/>
              <a:t>Usage-based billing</a:t>
            </a:r>
          </a:p>
          <a:p>
            <a:pPr lvl="1"/>
            <a:r>
              <a:rPr lang="en-US" altLang="en-US" sz="2800"/>
              <a:t>Network engineering</a:t>
            </a:r>
          </a:p>
          <a:p>
            <a:pPr lvl="1"/>
            <a:r>
              <a:rPr lang="en-US" altLang="en-US" sz="2800"/>
              <a:t>Detecting anomalous traffic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DB64F-6F5C-BE4D-BDF9-662B2AFD49D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4013200" y="2452688"/>
            <a:ext cx="368300" cy="3937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3619500" y="22748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V="1">
            <a:off x="3606800" y="2794000"/>
            <a:ext cx="48260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3149600" y="2667000"/>
            <a:ext cx="8763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400550" y="2638425"/>
            <a:ext cx="685800" cy="28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4349750" y="2782888"/>
            <a:ext cx="31115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5092700" y="2470150"/>
            <a:ext cx="368300" cy="393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V="1">
            <a:off x="5397500" y="2298700"/>
            <a:ext cx="393700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5340350" y="28590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2768600" y="2470150"/>
            <a:ext cx="368300" cy="393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V="1">
            <a:off x="2476500" y="2832100"/>
            <a:ext cx="393700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2444750" y="22494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708400" y="1346200"/>
            <a:ext cx="2540000" cy="2590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5857" name="Group 16"/>
          <p:cNvGrpSpPr>
            <a:grpSpLocks/>
          </p:cNvGrpSpPr>
          <p:nvPr/>
        </p:nvGrpSpPr>
        <p:grpSpPr bwMode="auto">
          <a:xfrm>
            <a:off x="2032000" y="2622550"/>
            <a:ext cx="508000" cy="88900"/>
            <a:chOff x="1464" y="2109"/>
            <a:chExt cx="320" cy="56"/>
          </a:xfrm>
        </p:grpSpPr>
        <p:sp>
          <p:nvSpPr>
            <p:cNvPr id="35890" name="Oval 17"/>
            <p:cNvSpPr>
              <a:spLocks noChangeArrowheads="1"/>
            </p:cNvSpPr>
            <p:nvPr/>
          </p:nvSpPr>
          <p:spPr bwMode="auto">
            <a:xfrm>
              <a:off x="1728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91" name="Oval 18"/>
            <p:cNvSpPr>
              <a:spLocks noChangeArrowheads="1"/>
            </p:cNvSpPr>
            <p:nvPr/>
          </p:nvSpPr>
          <p:spPr bwMode="auto">
            <a:xfrm>
              <a:off x="1596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92" name="Oval 19"/>
            <p:cNvSpPr>
              <a:spLocks noChangeArrowheads="1"/>
            </p:cNvSpPr>
            <p:nvPr/>
          </p:nvSpPr>
          <p:spPr bwMode="auto">
            <a:xfrm>
              <a:off x="1464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35858" name="Group 20"/>
          <p:cNvGrpSpPr>
            <a:grpSpLocks/>
          </p:cNvGrpSpPr>
          <p:nvPr/>
        </p:nvGrpSpPr>
        <p:grpSpPr bwMode="auto">
          <a:xfrm>
            <a:off x="6400800" y="2622550"/>
            <a:ext cx="508000" cy="88900"/>
            <a:chOff x="1464" y="2109"/>
            <a:chExt cx="320" cy="56"/>
          </a:xfrm>
        </p:grpSpPr>
        <p:sp>
          <p:nvSpPr>
            <p:cNvPr id="35887" name="Oval 21"/>
            <p:cNvSpPr>
              <a:spLocks noChangeArrowheads="1"/>
            </p:cNvSpPr>
            <p:nvPr/>
          </p:nvSpPr>
          <p:spPr bwMode="auto">
            <a:xfrm>
              <a:off x="1728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8" name="Oval 22"/>
            <p:cNvSpPr>
              <a:spLocks noChangeArrowheads="1"/>
            </p:cNvSpPr>
            <p:nvPr/>
          </p:nvSpPr>
          <p:spPr bwMode="auto">
            <a:xfrm>
              <a:off x="1596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9" name="Oval 23"/>
            <p:cNvSpPr>
              <a:spLocks noChangeArrowheads="1"/>
            </p:cNvSpPr>
            <p:nvPr/>
          </p:nvSpPr>
          <p:spPr bwMode="auto">
            <a:xfrm>
              <a:off x="1464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35859" name="Oval 24"/>
          <p:cNvSpPr>
            <a:spLocks noChangeArrowheads="1"/>
          </p:cNvSpPr>
          <p:nvPr/>
        </p:nvSpPr>
        <p:spPr bwMode="auto">
          <a:xfrm>
            <a:off x="635000" y="1428750"/>
            <a:ext cx="1397000" cy="24765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60" name="Rectangle 25"/>
          <p:cNvSpPr>
            <a:spLocks noChangeArrowheads="1"/>
          </p:cNvSpPr>
          <p:nvPr/>
        </p:nvSpPr>
        <p:spPr bwMode="auto">
          <a:xfrm>
            <a:off x="1054100" y="2241550"/>
            <a:ext cx="241300" cy="2540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61" name="Line 26"/>
          <p:cNvSpPr>
            <a:spLocks noChangeShapeType="1"/>
          </p:cNvSpPr>
          <p:nvPr/>
        </p:nvSpPr>
        <p:spPr bwMode="auto">
          <a:xfrm>
            <a:off x="1295400" y="26987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7"/>
          <p:cNvSpPr>
            <a:spLocks noChangeShapeType="1"/>
          </p:cNvSpPr>
          <p:nvPr/>
        </p:nvSpPr>
        <p:spPr bwMode="auto">
          <a:xfrm flipH="1" flipV="1">
            <a:off x="1447800" y="2114550"/>
            <a:ext cx="0" cy="110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8"/>
          <p:cNvSpPr>
            <a:spLocks noChangeShapeType="1"/>
          </p:cNvSpPr>
          <p:nvPr/>
        </p:nvSpPr>
        <p:spPr bwMode="auto">
          <a:xfrm>
            <a:off x="1295400" y="23812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9"/>
          <p:cNvSpPr>
            <a:spLocks noChangeShapeType="1"/>
          </p:cNvSpPr>
          <p:nvPr/>
        </p:nvSpPr>
        <p:spPr bwMode="auto">
          <a:xfrm>
            <a:off x="1270000" y="30162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30"/>
          <p:cNvSpPr>
            <a:spLocks noChangeShapeType="1"/>
          </p:cNvSpPr>
          <p:nvPr/>
        </p:nvSpPr>
        <p:spPr bwMode="auto">
          <a:xfrm>
            <a:off x="1460500" y="28194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Text Box 31"/>
          <p:cNvSpPr txBox="1">
            <a:spLocks noChangeArrowheads="1"/>
          </p:cNvSpPr>
          <p:nvPr/>
        </p:nvSpPr>
        <p:spPr bwMode="auto">
          <a:xfrm>
            <a:off x="3043238" y="2270125"/>
            <a:ext cx="750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charset="0"/>
              </a:rPr>
              <a:t>input</a:t>
            </a: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4278313" y="2219325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charset="0"/>
              </a:rPr>
              <a:t>output</a:t>
            </a:r>
          </a:p>
        </p:txBody>
      </p:sp>
      <p:sp>
        <p:nvSpPr>
          <p:cNvPr id="35868" name="Text Box 33"/>
          <p:cNvSpPr txBox="1">
            <a:spLocks noChangeArrowheads="1"/>
          </p:cNvSpPr>
          <p:nvPr/>
        </p:nvSpPr>
        <p:spPr bwMode="auto">
          <a:xfrm>
            <a:off x="688975" y="4022725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 AS</a:t>
            </a:r>
          </a:p>
        </p:txBody>
      </p:sp>
      <p:sp>
        <p:nvSpPr>
          <p:cNvPr id="35869" name="Text Box 34"/>
          <p:cNvSpPr txBox="1">
            <a:spLocks noChangeArrowheads="1"/>
          </p:cNvSpPr>
          <p:nvPr/>
        </p:nvSpPr>
        <p:spPr bwMode="auto">
          <a:xfrm>
            <a:off x="836613" y="3159125"/>
            <a:ext cx="998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prefix</a:t>
            </a:r>
          </a:p>
        </p:txBody>
      </p:sp>
      <p:sp>
        <p:nvSpPr>
          <p:cNvPr id="35870" name="Text Box 35"/>
          <p:cNvSpPr txBox="1">
            <a:spLocks noChangeArrowheads="1"/>
          </p:cNvSpPr>
          <p:nvPr/>
        </p:nvSpPr>
        <p:spPr bwMode="auto">
          <a:xfrm>
            <a:off x="874713" y="1685925"/>
            <a:ext cx="919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</a:t>
            </a:r>
          </a:p>
        </p:txBody>
      </p:sp>
      <p:sp>
        <p:nvSpPr>
          <p:cNvPr id="35871" name="Oval 36"/>
          <p:cNvSpPr>
            <a:spLocks noChangeArrowheads="1"/>
          </p:cNvSpPr>
          <p:nvPr/>
        </p:nvSpPr>
        <p:spPr bwMode="auto">
          <a:xfrm>
            <a:off x="7137400" y="1428750"/>
            <a:ext cx="1397000" cy="24765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5872" name="Group 37"/>
          <p:cNvGrpSpPr>
            <a:grpSpLocks/>
          </p:cNvGrpSpPr>
          <p:nvPr/>
        </p:nvGrpSpPr>
        <p:grpSpPr bwMode="auto">
          <a:xfrm flipH="1">
            <a:off x="7556500" y="2114550"/>
            <a:ext cx="571500" cy="1104900"/>
            <a:chOff x="5048" y="1803"/>
            <a:chExt cx="360" cy="696"/>
          </a:xfrm>
        </p:grpSpPr>
        <p:sp>
          <p:nvSpPr>
            <p:cNvPr id="35881" name="Rectangle 38"/>
            <p:cNvSpPr>
              <a:spLocks noChangeArrowheads="1"/>
            </p:cNvSpPr>
            <p:nvPr/>
          </p:nvSpPr>
          <p:spPr bwMode="auto">
            <a:xfrm>
              <a:off x="5048" y="1883"/>
              <a:ext cx="152" cy="160"/>
            </a:xfrm>
            <a:prstGeom prst="rect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2" name="Line 39"/>
            <p:cNvSpPr>
              <a:spLocks noChangeShapeType="1"/>
            </p:cNvSpPr>
            <p:nvPr/>
          </p:nvSpPr>
          <p:spPr bwMode="auto">
            <a:xfrm>
              <a:off x="5200" y="21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0"/>
            <p:cNvSpPr>
              <a:spLocks noChangeShapeType="1"/>
            </p:cNvSpPr>
            <p:nvPr/>
          </p:nvSpPr>
          <p:spPr bwMode="auto">
            <a:xfrm flipH="1" flipV="1">
              <a:off x="5296" y="1803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1"/>
            <p:cNvSpPr>
              <a:spLocks noChangeShapeType="1"/>
            </p:cNvSpPr>
            <p:nvPr/>
          </p:nvSpPr>
          <p:spPr bwMode="auto">
            <a:xfrm>
              <a:off x="5200" y="19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2"/>
            <p:cNvSpPr>
              <a:spLocks noChangeShapeType="1"/>
            </p:cNvSpPr>
            <p:nvPr/>
          </p:nvSpPr>
          <p:spPr bwMode="auto">
            <a:xfrm>
              <a:off x="5184" y="23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3"/>
            <p:cNvSpPr>
              <a:spLocks noChangeShapeType="1"/>
            </p:cNvSpPr>
            <p:nvPr/>
          </p:nvSpPr>
          <p:spPr bwMode="auto">
            <a:xfrm>
              <a:off x="5304" y="224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3" name="Text Box 44"/>
          <p:cNvSpPr txBox="1">
            <a:spLocks noChangeArrowheads="1"/>
          </p:cNvSpPr>
          <p:nvPr/>
        </p:nvSpPr>
        <p:spPr bwMode="auto">
          <a:xfrm>
            <a:off x="7323138" y="4022725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 AS</a:t>
            </a:r>
          </a:p>
        </p:txBody>
      </p:sp>
      <p:sp>
        <p:nvSpPr>
          <p:cNvPr id="35874" name="Text Box 45"/>
          <p:cNvSpPr txBox="1">
            <a:spLocks noChangeArrowheads="1"/>
          </p:cNvSpPr>
          <p:nvPr/>
        </p:nvSpPr>
        <p:spPr bwMode="auto">
          <a:xfrm>
            <a:off x="7431088" y="3159125"/>
            <a:ext cx="814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prefix</a:t>
            </a:r>
          </a:p>
        </p:txBody>
      </p:sp>
      <p:sp>
        <p:nvSpPr>
          <p:cNvPr id="35875" name="Text Box 46"/>
          <p:cNvSpPr txBox="1">
            <a:spLocks noChangeArrowheads="1"/>
          </p:cNvSpPr>
          <p:nvPr/>
        </p:nvSpPr>
        <p:spPr bwMode="auto">
          <a:xfrm>
            <a:off x="7508875" y="1685925"/>
            <a:ext cx="65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</a:t>
            </a:r>
          </a:p>
        </p:txBody>
      </p:sp>
      <p:sp>
        <p:nvSpPr>
          <p:cNvPr id="35876" name="Freeform 47"/>
          <p:cNvSpPr>
            <a:spLocks/>
          </p:cNvSpPr>
          <p:nvPr/>
        </p:nvSpPr>
        <p:spPr bwMode="auto">
          <a:xfrm flipV="1">
            <a:off x="1498600" y="2127250"/>
            <a:ext cx="6096000" cy="46038"/>
          </a:xfrm>
          <a:custGeom>
            <a:avLst/>
            <a:gdLst>
              <a:gd name="T0" fmla="*/ 0 w 4552"/>
              <a:gd name="T1" fmla="*/ 0 h 1"/>
              <a:gd name="T2" fmla="*/ 2147483646 w 4552"/>
              <a:gd name="T3" fmla="*/ 0 h 1"/>
              <a:gd name="T4" fmla="*/ 0 60000 65536"/>
              <a:gd name="T5" fmla="*/ 0 60000 65536"/>
              <a:gd name="T6" fmla="*/ 0 w 4552"/>
              <a:gd name="T7" fmla="*/ 0 h 1"/>
              <a:gd name="T8" fmla="*/ 4552 w 45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52" h="1">
                <a:moveTo>
                  <a:pt x="0" y="0"/>
                </a:moveTo>
                <a:cubicBezTo>
                  <a:pt x="0" y="0"/>
                  <a:pt x="2276" y="0"/>
                  <a:pt x="4552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Rectangle 48"/>
          <p:cNvSpPr>
            <a:spLocks noChangeArrowheads="1"/>
          </p:cNvSpPr>
          <p:nvPr/>
        </p:nvSpPr>
        <p:spPr bwMode="auto">
          <a:xfrm>
            <a:off x="3276600" y="2782888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78" name="Rectangle 49"/>
          <p:cNvSpPr>
            <a:spLocks noChangeArrowheads="1"/>
          </p:cNvSpPr>
          <p:nvPr/>
        </p:nvSpPr>
        <p:spPr bwMode="auto">
          <a:xfrm>
            <a:off x="3492500" y="2782888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79" name="Rectangle 50"/>
          <p:cNvSpPr>
            <a:spLocks noChangeArrowheads="1"/>
          </p:cNvSpPr>
          <p:nvPr/>
        </p:nvSpPr>
        <p:spPr bwMode="auto">
          <a:xfrm>
            <a:off x="4610100" y="2768600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80" name="Text Box 51"/>
          <p:cNvSpPr txBox="1">
            <a:spLocks noChangeArrowheads="1"/>
          </p:cNvSpPr>
          <p:nvPr/>
        </p:nvSpPr>
        <p:spPr bwMode="auto">
          <a:xfrm>
            <a:off x="4051300" y="4021138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intermediate AS</a:t>
            </a:r>
          </a:p>
        </p:txBody>
      </p:sp>
    </p:spTree>
    <p:extLst>
      <p:ext uri="{BB962C8B-B14F-4D97-AF65-F5344CB8AC3E}">
        <p14:creationId xmlns:p14="http://schemas.microsoft.com/office/powerpoint/2010/main" val="2474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Passive Traffic Monitoring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charset="-128"/>
              </a:rPr>
              <a:t>Counting the traffic</a:t>
            </a:r>
          </a:p>
          <a:p>
            <a:pPr lvl="1"/>
            <a:r>
              <a:rPr lang="en-US" altLang="en-US"/>
              <a:t>Match based on fields in the packet header</a:t>
            </a:r>
          </a:p>
          <a:p>
            <a:pPr lvl="1"/>
            <a:r>
              <a:rPr lang="en-US" altLang="en-US"/>
              <a:t>… and update a counter of #bytes and #packets</a:t>
            </a:r>
          </a:p>
          <a:p>
            <a:r>
              <a:rPr lang="en-US" altLang="en-US">
                <a:ea typeface="ＭＳ Ｐゴシック" charset="-128"/>
              </a:rPr>
              <a:t>Examples</a:t>
            </a:r>
          </a:p>
          <a:p>
            <a:pPr lvl="1"/>
            <a:r>
              <a:rPr lang="en-US" altLang="en-US"/>
              <a:t>Link</a:t>
            </a:r>
          </a:p>
          <a:p>
            <a:pPr lvl="1"/>
            <a:r>
              <a:rPr lang="en-US" altLang="en-US"/>
              <a:t>IP prefixes</a:t>
            </a:r>
          </a:p>
          <a:p>
            <a:pPr lvl="1"/>
            <a:r>
              <a:rPr lang="en-US" altLang="en-US"/>
              <a:t>TCP/UDP ports</a:t>
            </a:r>
          </a:p>
          <a:p>
            <a:pPr lvl="1"/>
            <a:r>
              <a:rPr lang="en-US" altLang="en-US"/>
              <a:t>Individual </a:t>
            </a:r>
            <a:r>
              <a:rPr lang="ja-JP" altLang="en-US"/>
              <a:t>“</a:t>
            </a:r>
            <a:r>
              <a:rPr lang="en-US" altLang="ja-JP"/>
              <a:t>flows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>
                <a:ea typeface="ＭＳ Ｐゴシック" charset="-128"/>
              </a:rPr>
              <a:t>Challenges</a:t>
            </a:r>
          </a:p>
          <a:p>
            <a:pPr lvl="1"/>
            <a:r>
              <a:rPr lang="en-US" altLang="en-US"/>
              <a:t>Identify traffic aggregates in advance vs. reactively</a:t>
            </a:r>
          </a:p>
          <a:p>
            <a:pPr lvl="1"/>
            <a:r>
              <a:rPr lang="en-US" altLang="en-US"/>
              <a:t>Summarizing other information (e.g., time, TCP flags)</a:t>
            </a:r>
          </a:p>
          <a:p>
            <a:pPr lvl="1"/>
            <a:r>
              <a:rPr lang="en-US" altLang="en-US"/>
              <a:t>Not knowing if you see all packets in a connection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AF337-D565-BB4E-9920-DD19715A262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3419"/>
              </p:ext>
            </p:extLst>
          </p:nvPr>
        </p:nvGraphicFramePr>
        <p:xfrm>
          <a:off x="4038600" y="3048000"/>
          <a:ext cx="3733800" cy="1828800"/>
        </p:xfrm>
        <a:graphic>
          <a:graphicData uri="http://schemas.openxmlformats.org/drawingml/2006/table">
            <a:tbl>
              <a:tblPr/>
              <a:tblGrid>
                <a:gridCol w="1382713"/>
                <a:gridCol w="1208087"/>
                <a:gridCol w="1143000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 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#Packets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#Bytes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1.2.3.0/24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7.8.0.0/16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8.0.0.0/8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7.7.6.0/23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Resource Allocation: Buffering, Scheduling, Shaping, and Marking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3D68D-9E9F-2640-BC3B-9D047C09523E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Drop-tail FIFO queue</a:t>
            </a:r>
          </a:p>
          <a:p>
            <a:pPr lvl="1"/>
            <a:r>
              <a:rPr lang="en-US" altLang="en-US" dirty="0"/>
              <a:t>Packets served in the order they arrive</a:t>
            </a:r>
          </a:p>
          <a:p>
            <a:pPr lvl="1"/>
            <a:r>
              <a:rPr lang="en-US" altLang="en-US" dirty="0"/>
              <a:t>… and dropped if queue is full</a:t>
            </a:r>
          </a:p>
          <a:p>
            <a:r>
              <a:rPr lang="en-US" altLang="en-US" dirty="0">
                <a:ea typeface="ＭＳ Ｐゴシック" charset="-128"/>
              </a:rPr>
              <a:t>Random Early Detection (RED)</a:t>
            </a:r>
          </a:p>
          <a:p>
            <a:pPr lvl="1"/>
            <a:r>
              <a:rPr lang="en-US" altLang="en-US" dirty="0"/>
              <a:t>When the buffer is nearly full</a:t>
            </a:r>
          </a:p>
          <a:p>
            <a:pPr lvl="1"/>
            <a:r>
              <a:rPr lang="en-US" altLang="en-US" dirty="0"/>
              <a:t>… drop or mark some packets to signal congestion</a:t>
            </a:r>
          </a:p>
          <a:p>
            <a:r>
              <a:rPr lang="en-US" altLang="en-US" dirty="0">
                <a:ea typeface="ＭＳ Ｐゴシック" charset="-128"/>
              </a:rPr>
              <a:t>Multiple classes of traffic</a:t>
            </a:r>
          </a:p>
          <a:p>
            <a:pPr lvl="1"/>
            <a:r>
              <a:rPr lang="en-US" altLang="en-US" dirty="0"/>
              <a:t>Separate FIFO queue for each flow or traffic class</a:t>
            </a:r>
          </a:p>
          <a:p>
            <a:pPr lvl="1"/>
            <a:r>
              <a:rPr lang="en-US" altLang="en-US" dirty="0"/>
              <a:t>… with a link scheduler to arbitrate between them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A7B8D-556C-2746-83B2-35015F1393E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6" name="Line 11"/>
          <p:cNvSpPr>
            <a:spLocks noChangeShapeType="1"/>
          </p:cNvSpPr>
          <p:nvPr/>
        </p:nvSpPr>
        <p:spPr bwMode="auto">
          <a:xfrm>
            <a:off x="6553200" y="1978025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12"/>
          <p:cNvSpPr>
            <a:spLocks noChangeShapeType="1"/>
          </p:cNvSpPr>
          <p:nvPr/>
        </p:nvSpPr>
        <p:spPr bwMode="auto">
          <a:xfrm>
            <a:off x="6553200" y="2359025"/>
            <a:ext cx="1943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13"/>
          <p:cNvSpPr>
            <a:spLocks noChangeArrowheads="1"/>
          </p:cNvSpPr>
          <p:nvPr/>
        </p:nvSpPr>
        <p:spPr bwMode="auto">
          <a:xfrm>
            <a:off x="8226425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19" name="Rectangle 14"/>
          <p:cNvSpPr>
            <a:spLocks noChangeArrowheads="1"/>
          </p:cNvSpPr>
          <p:nvPr/>
        </p:nvSpPr>
        <p:spPr bwMode="auto">
          <a:xfrm>
            <a:off x="7920038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0" name="Rectangle 15"/>
          <p:cNvSpPr>
            <a:spLocks noChangeArrowheads="1"/>
          </p:cNvSpPr>
          <p:nvPr/>
        </p:nvSpPr>
        <p:spPr bwMode="auto">
          <a:xfrm>
            <a:off x="7612063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>
            <a:off x="6400800" y="2133600"/>
            <a:ext cx="914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4"/>
          <p:cNvSpPr>
            <a:spLocks noChangeShapeType="1"/>
          </p:cNvSpPr>
          <p:nvPr/>
        </p:nvSpPr>
        <p:spPr bwMode="auto">
          <a:xfrm>
            <a:off x="2574925" y="621665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5"/>
          <p:cNvSpPr>
            <a:spLocks noChangeShapeType="1"/>
          </p:cNvSpPr>
          <p:nvPr/>
        </p:nvSpPr>
        <p:spPr bwMode="auto">
          <a:xfrm>
            <a:off x="2536825" y="660082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6"/>
          <p:cNvSpPr>
            <a:spLocks noChangeArrowheads="1"/>
          </p:cNvSpPr>
          <p:nvPr/>
        </p:nvSpPr>
        <p:spPr bwMode="auto">
          <a:xfrm>
            <a:off x="4802188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5" name="Rectangle 7"/>
          <p:cNvSpPr>
            <a:spLocks noChangeArrowheads="1"/>
          </p:cNvSpPr>
          <p:nvPr/>
        </p:nvSpPr>
        <p:spPr bwMode="auto">
          <a:xfrm>
            <a:off x="4495800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6" name="Rectangle 8"/>
          <p:cNvSpPr>
            <a:spLocks noChangeArrowheads="1"/>
          </p:cNvSpPr>
          <p:nvPr/>
        </p:nvSpPr>
        <p:spPr bwMode="auto">
          <a:xfrm>
            <a:off x="4187825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7" name="Rectangle 9"/>
          <p:cNvSpPr>
            <a:spLocks noChangeArrowheads="1"/>
          </p:cNvSpPr>
          <p:nvPr/>
        </p:nvSpPr>
        <p:spPr bwMode="auto">
          <a:xfrm>
            <a:off x="3879850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8" name="Rectangle 10"/>
          <p:cNvSpPr>
            <a:spLocks noChangeArrowheads="1"/>
          </p:cNvSpPr>
          <p:nvPr/>
        </p:nvSpPr>
        <p:spPr bwMode="auto">
          <a:xfrm>
            <a:off x="3573463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9" name="Line 11"/>
          <p:cNvSpPr>
            <a:spLocks noChangeShapeType="1"/>
          </p:cNvSpPr>
          <p:nvPr/>
        </p:nvSpPr>
        <p:spPr bwMode="auto">
          <a:xfrm>
            <a:off x="2574925" y="548640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2"/>
          <p:cNvSpPr>
            <a:spLocks noChangeShapeType="1"/>
          </p:cNvSpPr>
          <p:nvPr/>
        </p:nvSpPr>
        <p:spPr bwMode="auto">
          <a:xfrm>
            <a:off x="2536825" y="587057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3"/>
          <p:cNvSpPr>
            <a:spLocks noChangeArrowheads="1"/>
          </p:cNvSpPr>
          <p:nvPr/>
        </p:nvSpPr>
        <p:spPr bwMode="auto">
          <a:xfrm>
            <a:off x="4802188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2" name="Rectangle 14"/>
          <p:cNvSpPr>
            <a:spLocks noChangeArrowheads="1"/>
          </p:cNvSpPr>
          <p:nvPr/>
        </p:nvSpPr>
        <p:spPr bwMode="auto">
          <a:xfrm>
            <a:off x="4495800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3" name="Rectangle 15"/>
          <p:cNvSpPr>
            <a:spLocks noChangeArrowheads="1"/>
          </p:cNvSpPr>
          <p:nvPr/>
        </p:nvSpPr>
        <p:spPr bwMode="auto">
          <a:xfrm>
            <a:off x="4187825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4" name="Oval 16"/>
          <p:cNvSpPr>
            <a:spLocks noChangeArrowheads="1"/>
          </p:cNvSpPr>
          <p:nvPr/>
        </p:nvSpPr>
        <p:spPr bwMode="auto">
          <a:xfrm>
            <a:off x="5724525" y="5756275"/>
            <a:ext cx="614363" cy="5365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5" name="Line 17"/>
          <p:cNvSpPr>
            <a:spLocks noChangeShapeType="1"/>
          </p:cNvSpPr>
          <p:nvPr/>
        </p:nvSpPr>
        <p:spPr bwMode="auto">
          <a:xfrm>
            <a:off x="5148263" y="5640388"/>
            <a:ext cx="614362" cy="307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18"/>
          <p:cNvSpPr>
            <a:spLocks noChangeShapeType="1"/>
          </p:cNvSpPr>
          <p:nvPr/>
        </p:nvSpPr>
        <p:spPr bwMode="auto">
          <a:xfrm flipV="1">
            <a:off x="5148263" y="6140450"/>
            <a:ext cx="576262" cy="268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19"/>
          <p:cNvSpPr>
            <a:spLocks noChangeShapeType="1"/>
          </p:cNvSpPr>
          <p:nvPr/>
        </p:nvSpPr>
        <p:spPr bwMode="auto">
          <a:xfrm>
            <a:off x="6300788" y="598646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Scheduling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191000"/>
          </a:xfrm>
        </p:spPr>
        <p:txBody>
          <a:bodyPr/>
          <a:lstStyle/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Strict priority</a:t>
            </a:r>
          </a:p>
          <a:p>
            <a:pPr lvl="1"/>
            <a:r>
              <a:rPr lang="en-US" altLang="en-US"/>
              <a:t>Assign an explicit rank to the queues</a:t>
            </a:r>
          </a:p>
          <a:p>
            <a:pPr lvl="1"/>
            <a:r>
              <a:rPr lang="en-US" altLang="en-US"/>
              <a:t>… and serve the highest-priority backlogged queue</a:t>
            </a:r>
          </a:p>
          <a:p>
            <a:r>
              <a:rPr lang="en-US" altLang="en-US">
                <a:ea typeface="ＭＳ Ｐゴシック" charset="-128"/>
              </a:rPr>
              <a:t>Weighted fair scheduling</a:t>
            </a:r>
          </a:p>
          <a:p>
            <a:pPr lvl="1"/>
            <a:r>
              <a:rPr lang="en-US" altLang="en-US"/>
              <a:t>Interleave packets from different queues</a:t>
            </a:r>
          </a:p>
          <a:p>
            <a:pPr lvl="1"/>
            <a:r>
              <a:rPr lang="en-US" altLang="en-US"/>
              <a:t>…in proportion to weights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91EC4-7F04-1349-9515-47C2E17FC5C7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425700" y="225425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387600" y="263842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652963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346575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038600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730625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424238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425700" y="152400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387600" y="190817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652963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346575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038600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575300" y="1793875"/>
            <a:ext cx="614363" cy="5365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999038" y="1677988"/>
            <a:ext cx="614362" cy="307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4999038" y="2178050"/>
            <a:ext cx="576262" cy="268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151563" y="202406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6" name="Group 33"/>
          <p:cNvGrpSpPr>
            <a:grpSpLocks/>
          </p:cNvGrpSpPr>
          <p:nvPr/>
        </p:nvGrpSpPr>
        <p:grpSpPr bwMode="auto">
          <a:xfrm>
            <a:off x="1371600" y="5638800"/>
            <a:ext cx="6578600" cy="1011238"/>
            <a:chOff x="1422400" y="5486400"/>
            <a:chExt cx="6529388" cy="1407650"/>
          </a:xfrm>
        </p:grpSpPr>
        <p:sp>
          <p:nvSpPr>
            <p:cNvPr id="39957" name="Rectangle 4"/>
            <p:cNvSpPr>
              <a:spLocks noChangeArrowheads="1"/>
            </p:cNvSpPr>
            <p:nvPr/>
          </p:nvSpPr>
          <p:spPr bwMode="auto">
            <a:xfrm>
              <a:off x="1422400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58" name="Rectangle 5"/>
            <p:cNvSpPr>
              <a:spLocks noChangeArrowheads="1"/>
            </p:cNvSpPr>
            <p:nvPr/>
          </p:nvSpPr>
          <p:spPr bwMode="auto">
            <a:xfrm>
              <a:off x="1922463" y="5486400"/>
              <a:ext cx="538162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59" name="Rectangle 6"/>
            <p:cNvSpPr>
              <a:spLocks noChangeArrowheads="1"/>
            </p:cNvSpPr>
            <p:nvPr/>
          </p:nvSpPr>
          <p:spPr bwMode="auto">
            <a:xfrm>
              <a:off x="3035300" y="5486400"/>
              <a:ext cx="538163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0" name="Rectangle 7"/>
            <p:cNvSpPr>
              <a:spLocks noChangeArrowheads="1"/>
            </p:cNvSpPr>
            <p:nvPr/>
          </p:nvSpPr>
          <p:spPr bwMode="auto">
            <a:xfrm>
              <a:off x="2497138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1" name="Rectangle 8"/>
            <p:cNvSpPr>
              <a:spLocks noChangeArrowheads="1"/>
            </p:cNvSpPr>
            <p:nvPr/>
          </p:nvSpPr>
          <p:spPr bwMode="auto">
            <a:xfrm>
              <a:off x="3611563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2" name="Rectangle 9"/>
            <p:cNvSpPr>
              <a:spLocks noChangeArrowheads="1"/>
            </p:cNvSpPr>
            <p:nvPr/>
          </p:nvSpPr>
          <p:spPr bwMode="auto">
            <a:xfrm>
              <a:off x="4111625" y="5486400"/>
              <a:ext cx="538163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3" name="Rectangle 10"/>
            <p:cNvSpPr>
              <a:spLocks noChangeArrowheads="1"/>
            </p:cNvSpPr>
            <p:nvPr/>
          </p:nvSpPr>
          <p:spPr bwMode="auto">
            <a:xfrm>
              <a:off x="5224463" y="5486400"/>
              <a:ext cx="538162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4" name="Rectangle 11"/>
            <p:cNvSpPr>
              <a:spLocks noChangeArrowheads="1"/>
            </p:cNvSpPr>
            <p:nvPr/>
          </p:nvSpPr>
          <p:spPr bwMode="auto">
            <a:xfrm>
              <a:off x="4686300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5800725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6" name="Rectangle 13"/>
            <p:cNvSpPr>
              <a:spLocks noChangeArrowheads="1"/>
            </p:cNvSpPr>
            <p:nvPr/>
          </p:nvSpPr>
          <p:spPr bwMode="auto">
            <a:xfrm>
              <a:off x="6300788" y="5486400"/>
              <a:ext cx="538162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7" name="Rectangle 14"/>
            <p:cNvSpPr>
              <a:spLocks noChangeArrowheads="1"/>
            </p:cNvSpPr>
            <p:nvPr/>
          </p:nvSpPr>
          <p:spPr bwMode="auto">
            <a:xfrm>
              <a:off x="7413625" y="5486400"/>
              <a:ext cx="538163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6875463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9" name="Text Box 16"/>
            <p:cNvSpPr txBox="1">
              <a:spLocks noChangeArrowheads="1"/>
            </p:cNvSpPr>
            <p:nvPr/>
          </p:nvSpPr>
          <p:spPr bwMode="auto">
            <a:xfrm>
              <a:off x="2084388" y="6337300"/>
              <a:ext cx="5253037" cy="55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Helvetica" charset="0"/>
                </a:rPr>
                <a:t>50% red</a:t>
              </a:r>
              <a:r>
                <a:rPr lang="en-US" altLang="en-US" sz="2000">
                  <a:solidFill>
                    <a:schemeClr val="tx1"/>
                  </a:solidFill>
                  <a:latin typeface="Helvetica" charset="0"/>
                </a:rPr>
                <a:t>, </a:t>
              </a:r>
              <a:r>
                <a:rPr lang="en-US" altLang="en-US" sz="2000">
                  <a:latin typeface="Helvetica" charset="0"/>
                </a:rPr>
                <a:t>25% blue</a:t>
              </a:r>
              <a:r>
                <a:rPr lang="en-US" altLang="en-US" sz="2000">
                  <a:solidFill>
                    <a:schemeClr val="tx1"/>
                  </a:solidFill>
                  <a:latin typeface="Helvetica" charset="0"/>
                </a:rPr>
                <a:t>, </a:t>
              </a:r>
              <a:r>
                <a:rPr lang="en-US" altLang="en-US" sz="2000">
                  <a:solidFill>
                    <a:srgbClr val="00FF00"/>
                  </a:solidFill>
                  <a:latin typeface="Helvetica" charset="0"/>
                </a:rPr>
                <a:t>25%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1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Plane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dirty="0">
                <a:ea typeface="ＭＳ Ｐゴシック" charset="-128"/>
              </a:rPr>
              <a:t>Streaming algorithms that act on packets</a:t>
            </a:r>
          </a:p>
          <a:p>
            <a:pPr lvl="1"/>
            <a:r>
              <a:rPr lang="en-US" altLang="en-US" sz="2800" dirty="0"/>
              <a:t>Matching on some bits, taking a simple action</a:t>
            </a:r>
          </a:p>
          <a:p>
            <a:pPr lvl="1"/>
            <a:r>
              <a:rPr lang="en-US" altLang="en-US" sz="2800" dirty="0"/>
              <a:t>… at behest of control and management plane</a:t>
            </a:r>
          </a:p>
          <a:p>
            <a:r>
              <a:rPr lang="en-US" altLang="en-US" sz="3200" dirty="0">
                <a:ea typeface="ＭＳ Ｐゴシック" charset="-128"/>
              </a:rPr>
              <a:t>Wide range of functionality</a:t>
            </a:r>
          </a:p>
          <a:p>
            <a:pPr lvl="1"/>
            <a:r>
              <a:rPr lang="en-US" altLang="en-US" sz="2800" dirty="0"/>
              <a:t>Forwarding</a:t>
            </a:r>
          </a:p>
          <a:p>
            <a:pPr lvl="1"/>
            <a:r>
              <a:rPr lang="en-US" altLang="en-US" sz="2800" dirty="0"/>
              <a:t>Access control</a:t>
            </a:r>
          </a:p>
          <a:p>
            <a:pPr lvl="1"/>
            <a:r>
              <a:rPr lang="en-US" altLang="en-US" sz="2800" dirty="0"/>
              <a:t>Mapping header fields</a:t>
            </a:r>
          </a:p>
          <a:p>
            <a:pPr lvl="1"/>
            <a:r>
              <a:rPr lang="en-US" altLang="en-US" sz="2800" dirty="0"/>
              <a:t>Traffic monitoring</a:t>
            </a:r>
          </a:p>
          <a:p>
            <a:pPr lvl="1"/>
            <a:r>
              <a:rPr lang="en-US" altLang="en-US" sz="2800" dirty="0"/>
              <a:t>Buffering and marking</a:t>
            </a:r>
          </a:p>
          <a:p>
            <a:pPr lvl="1"/>
            <a:r>
              <a:rPr lang="en-US" altLang="en-US" sz="2800" dirty="0"/>
              <a:t>Shaping and scheduling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Deep packet inspection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04125-DFA5-F947-9573-FD567492954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Shaping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Force traffic to conform with a profile</a:t>
            </a:r>
          </a:p>
          <a:p>
            <a:pPr lvl="1"/>
            <a:r>
              <a:rPr lang="en-US" altLang="en-US" dirty="0"/>
              <a:t>To avoid congesting downstream resources</a:t>
            </a:r>
          </a:p>
          <a:p>
            <a:pPr lvl="1"/>
            <a:r>
              <a:rPr lang="en-US" altLang="en-US" dirty="0"/>
              <a:t>To enforce a contract with the customer</a:t>
            </a:r>
          </a:p>
          <a:p>
            <a:r>
              <a:rPr lang="en-US" altLang="en-US" dirty="0">
                <a:ea typeface="ＭＳ Ｐゴシック" charset="-128"/>
              </a:rPr>
              <a:t>Leaky-bucket shaping</a:t>
            </a:r>
          </a:p>
          <a:p>
            <a:pPr lvl="1"/>
            <a:r>
              <a:rPr lang="en-US" altLang="en-US" dirty="0"/>
              <a:t>Can send at rate r and intermittently burst</a:t>
            </a:r>
          </a:p>
          <a:p>
            <a:pPr lvl="1"/>
            <a:r>
              <a:rPr lang="en-US" altLang="en-US" dirty="0"/>
              <a:t>Parameters: token rate r and bucket depth d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06288-DDFA-8C4C-BDEC-3064385C9E2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677988" y="4811713"/>
            <a:ext cx="1266825" cy="7683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74688" y="6400800"/>
            <a:ext cx="359251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292350" y="5580063"/>
            <a:ext cx="0" cy="6524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060575" y="6194425"/>
            <a:ext cx="500063" cy="4603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292350" y="4159250"/>
            <a:ext cx="0" cy="652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2317750" y="4159250"/>
            <a:ext cx="270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Tokens arrive (rate r)</a:t>
            </a:r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895600" y="4860925"/>
            <a:ext cx="2157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Max # of tokens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(d tokens)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674688" y="57912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packets</a:t>
            </a: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368550" y="565626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tokens</a:t>
            </a:r>
          </a:p>
        </p:txBody>
      </p:sp>
      <p:sp>
        <p:nvSpPr>
          <p:cNvPr id="40973" name="TextBox 14"/>
          <p:cNvSpPr txBox="1">
            <a:spLocks noChangeArrowheads="1"/>
          </p:cNvSpPr>
          <p:nvPr/>
        </p:nvSpPr>
        <p:spPr bwMode="auto">
          <a:xfrm>
            <a:off x="5410200" y="5638800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A leaky-bucket shaper for each flow or traffic class</a:t>
            </a:r>
          </a:p>
        </p:txBody>
      </p:sp>
      <p:sp>
        <p:nvSpPr>
          <p:cNvPr id="16" name="Manual Operation 15"/>
          <p:cNvSpPr/>
          <p:nvPr/>
        </p:nvSpPr>
        <p:spPr bwMode="auto">
          <a:xfrm>
            <a:off x="1828800" y="5105400"/>
            <a:ext cx="990600" cy="460375"/>
          </a:xfrm>
          <a:prstGeom prst="flowChartManualOperation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Classification and Marking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Mark a packet to influence handling downstream</a:t>
            </a:r>
          </a:p>
          <a:p>
            <a:pPr lvl="1"/>
            <a:r>
              <a:rPr lang="en-US" altLang="en-US" dirty="0"/>
              <a:t>Early Congestion Notification (ECN) flag</a:t>
            </a:r>
          </a:p>
          <a:p>
            <a:pPr lvl="1"/>
            <a:r>
              <a:rPr lang="en-US" altLang="en-US" dirty="0"/>
              <a:t>Type-of-Service (</a:t>
            </a:r>
            <a:r>
              <a:rPr lang="en-US" altLang="en-US" dirty="0" err="1"/>
              <a:t>ToS</a:t>
            </a:r>
            <a:r>
              <a:rPr lang="en-US" altLang="en-US" dirty="0"/>
              <a:t>) bits</a:t>
            </a:r>
          </a:p>
          <a:p>
            <a:r>
              <a:rPr lang="en-US" altLang="en-US" dirty="0">
                <a:ea typeface="ＭＳ Ｐゴシック" charset="-128"/>
              </a:rPr>
              <a:t>Ways to set the </a:t>
            </a:r>
            <a:r>
              <a:rPr lang="en-US" altLang="en-US" dirty="0" err="1">
                <a:ea typeface="ＭＳ Ｐゴシック" charset="-128"/>
              </a:rPr>
              <a:t>ToS</a:t>
            </a:r>
            <a:r>
              <a:rPr lang="en-US" altLang="en-US" dirty="0">
                <a:ea typeface="ＭＳ Ｐゴシック" charset="-128"/>
              </a:rPr>
              <a:t> bits</a:t>
            </a:r>
          </a:p>
          <a:p>
            <a:pPr lvl="1"/>
            <a:r>
              <a:rPr lang="en-US" altLang="en-US" dirty="0"/>
              <a:t>End host sets the bits based on the application</a:t>
            </a:r>
          </a:p>
          <a:p>
            <a:pPr lvl="2"/>
            <a:r>
              <a:rPr lang="en-US" altLang="en-US" dirty="0"/>
              <a:t>But, then the network must trust (or bill!) the end host</a:t>
            </a:r>
          </a:p>
          <a:p>
            <a:pPr lvl="1"/>
            <a:r>
              <a:rPr lang="en-US" altLang="en-US" dirty="0"/>
              <a:t>Network sets the bits based on traffic classes</a:t>
            </a:r>
          </a:p>
          <a:p>
            <a:pPr lvl="2"/>
            <a:r>
              <a:rPr lang="en-US" altLang="en-US" dirty="0"/>
              <a:t>But, then the network needs to know how to classify packets</a:t>
            </a:r>
          </a:p>
          <a:p>
            <a:r>
              <a:rPr lang="en-US" altLang="en-US" dirty="0">
                <a:ea typeface="ＭＳ Ｐゴシック" charset="-128"/>
              </a:rPr>
              <a:t>Identifying traffic classes</a:t>
            </a:r>
          </a:p>
          <a:p>
            <a:pPr lvl="1"/>
            <a:r>
              <a:rPr lang="en-US" altLang="en-US" dirty="0"/>
              <a:t>Packet classification based on the </a:t>
            </a:r>
            <a:r>
              <a:rPr lang="ja-JP" altLang="en-US" dirty="0"/>
              <a:t>“</a:t>
            </a:r>
            <a:r>
              <a:rPr lang="en-US" altLang="ja-JP" dirty="0"/>
              <a:t>five tuple</a:t>
            </a:r>
            <a:r>
              <a:rPr lang="ja-JP" altLang="en-US" dirty="0"/>
              <a:t>”</a:t>
            </a:r>
            <a:endParaRPr lang="en-US" altLang="ja-JP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7189C-CCB1-8D42-8AB5-35568390AE4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4"/>
          <p:cNvSpPr>
            <a:spLocks noGrp="1"/>
          </p:cNvSpPr>
          <p:nvPr>
            <p:ph type="ctrTitle"/>
          </p:nvPr>
        </p:nvSpPr>
        <p:spPr>
          <a:xfrm>
            <a:off x="228600" y="1117600"/>
            <a:ext cx="8915400" cy="2387600"/>
          </a:xfrm>
        </p:spPr>
        <p:txBody>
          <a:bodyPr/>
          <a:lstStyle/>
          <a:p>
            <a:r>
              <a:rPr lang="en-US" altLang="en-US"/>
              <a:t>Generalizing the Data Plane</a:t>
            </a:r>
          </a:p>
        </p:txBody>
      </p:sp>
      <p:sp>
        <p:nvSpPr>
          <p:cNvPr id="4301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Software-Defined Networking (SDN)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A6FC3-A123-A54B-8DC0-6F8594A9F86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Boxes, But Similar Functions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191000" cy="48799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Router</a:t>
            </a:r>
          </a:p>
          <a:p>
            <a:pPr lvl="1"/>
            <a:r>
              <a:rPr lang="en-US" altLang="en-US" dirty="0"/>
              <a:t>Forward on destination IP address</a:t>
            </a:r>
          </a:p>
          <a:p>
            <a:pPr lvl="1"/>
            <a:r>
              <a:rPr lang="en-US" altLang="en-US" dirty="0"/>
              <a:t>Access control on the </a:t>
            </a:r>
            <a:r>
              <a:rPr lang="ja-JP" altLang="en-US" dirty="0"/>
              <a:t>“</a:t>
            </a:r>
            <a:r>
              <a:rPr lang="en-US" altLang="ja-JP" dirty="0"/>
              <a:t>five tuple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Link scheduling and marking</a:t>
            </a:r>
          </a:p>
          <a:p>
            <a:pPr lvl="1"/>
            <a:r>
              <a:rPr lang="en-US" altLang="en-US" dirty="0"/>
              <a:t>Monitoring traffic</a:t>
            </a:r>
          </a:p>
          <a:p>
            <a:pPr lvl="1"/>
            <a:r>
              <a:rPr lang="en-US" altLang="en-US" dirty="0">
                <a:solidFill>
                  <a:srgbClr val="777777"/>
                </a:solidFill>
              </a:rPr>
              <a:t>Deep packet inspection</a:t>
            </a:r>
          </a:p>
          <a:p>
            <a:r>
              <a:rPr lang="en-US" altLang="en-US" dirty="0">
                <a:ea typeface="ＭＳ Ｐゴシック" charset="-128"/>
              </a:rPr>
              <a:t>Switch</a:t>
            </a:r>
          </a:p>
          <a:p>
            <a:pPr lvl="1"/>
            <a:r>
              <a:rPr lang="en-US" altLang="en-US" dirty="0"/>
              <a:t>Forward on destination MAC address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673226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Firewall</a:t>
            </a:r>
          </a:p>
          <a:p>
            <a:pPr lvl="1"/>
            <a:r>
              <a:rPr lang="en-US" altLang="en-US" dirty="0"/>
              <a:t>Access control on </a:t>
            </a:r>
            <a:r>
              <a:rPr lang="ja-JP" altLang="en-US" dirty="0"/>
              <a:t>“</a:t>
            </a:r>
            <a:r>
              <a:rPr lang="en-US" altLang="ja-JP" dirty="0"/>
              <a:t>five tuple</a:t>
            </a:r>
            <a:r>
              <a:rPr lang="ja-JP" altLang="en-US" dirty="0"/>
              <a:t>”</a:t>
            </a:r>
            <a:r>
              <a:rPr lang="en-US" altLang="ja-JP" dirty="0"/>
              <a:t> (and more)</a:t>
            </a:r>
          </a:p>
          <a:p>
            <a:r>
              <a:rPr lang="en-US" altLang="en-US" dirty="0">
                <a:ea typeface="ＭＳ Ｐゴシック" charset="-128"/>
              </a:rPr>
              <a:t>NAT</a:t>
            </a:r>
          </a:p>
          <a:p>
            <a:pPr lvl="1"/>
            <a:r>
              <a:rPr lang="en-US" altLang="en-US" dirty="0"/>
              <a:t>Mapping addresses and port numbers</a:t>
            </a:r>
          </a:p>
          <a:p>
            <a:r>
              <a:rPr lang="en-US" altLang="en-US" dirty="0">
                <a:ea typeface="ＭＳ Ｐゴシック" charset="-128"/>
              </a:rPr>
              <a:t>Shaper</a:t>
            </a:r>
          </a:p>
          <a:p>
            <a:pPr lvl="1"/>
            <a:r>
              <a:rPr lang="en-US" altLang="en-US" dirty="0"/>
              <a:t>Classify packets</a:t>
            </a:r>
          </a:p>
          <a:p>
            <a:pPr lvl="1"/>
            <a:r>
              <a:rPr lang="en-US" altLang="en-US" dirty="0"/>
              <a:t>Shape or schedule</a:t>
            </a:r>
          </a:p>
          <a:p>
            <a:r>
              <a:rPr lang="en-US" altLang="en-US" dirty="0">
                <a:ea typeface="ＭＳ Ｐゴシック" charset="-128"/>
              </a:rPr>
              <a:t>Packet sniffer</a:t>
            </a:r>
          </a:p>
          <a:p>
            <a:pPr lvl="1"/>
            <a:r>
              <a:rPr lang="en-US" altLang="en-US" dirty="0"/>
              <a:t>Monitoring traffic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3C1F8-9D20-B545-9C0B-6890292C83AA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666875"/>
            <a:ext cx="8458200" cy="3362325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Match</a:t>
            </a:r>
          </a:p>
          <a:p>
            <a:pPr lvl="1"/>
            <a:r>
              <a:rPr lang="en-US" altLang="en-US" dirty="0"/>
              <a:t>Match on a subset of bits in the packet header</a:t>
            </a:r>
          </a:p>
          <a:p>
            <a:pPr lvl="1"/>
            <a:r>
              <a:rPr lang="en-US" altLang="en-US" dirty="0"/>
              <a:t>E.g., key header fields (addresses, port numbers, etc.)</a:t>
            </a:r>
          </a:p>
          <a:p>
            <a:pPr lvl="1"/>
            <a:r>
              <a:rPr lang="en-US" altLang="en-US" dirty="0"/>
              <a:t>Well-suited to capitalize on TCAM hardware</a:t>
            </a:r>
          </a:p>
          <a:p>
            <a:r>
              <a:rPr lang="en-US" altLang="en-US" dirty="0">
                <a:ea typeface="ＭＳ Ｐゴシック" charset="-128"/>
              </a:rPr>
              <a:t>Action</a:t>
            </a:r>
          </a:p>
          <a:p>
            <a:pPr lvl="1"/>
            <a:r>
              <a:rPr lang="en-US" altLang="en-US" dirty="0"/>
              <a:t>Perform a simple action on the matching packet</a:t>
            </a:r>
          </a:p>
          <a:p>
            <a:pPr lvl="1"/>
            <a:r>
              <a:rPr lang="en-US" altLang="en-US" dirty="0"/>
              <a:t>E.g., forward, flood, drop, rewrite, count, etc.</a:t>
            </a:r>
          </a:p>
          <a:p>
            <a:pPr lvl="1"/>
            <a:endParaRPr lang="en-US" altLang="en-US" dirty="0"/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B8AA4-0C47-D446-96E4-03810507B87D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4300" y="4965700"/>
            <a:ext cx="6873875" cy="1200150"/>
          </a:xfrm>
          <a:prstGeom prst="rect">
            <a:avLst/>
          </a:prstGeom>
          <a:gradFill rotWithShape="1">
            <a:gsLst>
              <a:gs pos="0">
                <a:srgbClr val="FFE6D9"/>
              </a:gs>
              <a:gs pos="64999">
                <a:srgbClr val="FFC3A5"/>
              </a:gs>
              <a:gs pos="100000">
                <a:srgbClr val="FFAC7D"/>
              </a:gs>
            </a:gsLst>
            <a:lin ang="5400000" scaled="1"/>
          </a:gradFill>
          <a:ln w="9525">
            <a:solidFill>
              <a:srgbClr val="F577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</a:rPr>
              <a:t>srcip=1.2.*.*, dstip=3.4.5.* </a:t>
            </a: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 drop                        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srcip=*.*.*.*, dstip=3.4.*.*  forward(2)</a:t>
            </a:r>
          </a:p>
          <a:p>
            <a:pPr eaLnBrk="1" hangingPunct="1"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3.   srcip=10.1.2.3, dstip=*.*.*.*  send to controller</a:t>
            </a:r>
            <a:endParaRPr lang="en-US" altLang="en-US" sz="2400" smtClean="0">
              <a:solidFill>
                <a:srgbClr val="000000"/>
              </a:solidFill>
              <a:latin typeface="Calibri" charset="0"/>
              <a:ea typeface="ヒラギノ角ゴ Pro W3" charset="-12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en-US" dirty="0" err="1" smtClean="0"/>
              <a:t>OpenFlow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altLang="en-US"/>
              <a:t>(Logically) Centralized Controller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D2F3C-2F48-5347-90DF-96C5CAE3ECC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593975" y="2962275"/>
            <a:ext cx="185738" cy="3365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224088" y="3095625"/>
            <a:ext cx="284162" cy="11636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>
            <a:off x="2855913" y="3965575"/>
            <a:ext cx="184150" cy="2365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6575425" y="4437063"/>
            <a:ext cx="534988" cy="1365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6575425" y="3514725"/>
            <a:ext cx="663575" cy="8572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540125" y="3341688"/>
            <a:ext cx="392113" cy="1730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986088" y="3665538"/>
            <a:ext cx="1165225" cy="877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4778375" y="3095625"/>
            <a:ext cx="1027113" cy="1651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806950" y="3427413"/>
            <a:ext cx="1027113" cy="538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646863" y="3230563"/>
            <a:ext cx="420687" cy="1635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6646863" y="3978275"/>
            <a:ext cx="793750" cy="28098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4" name="Picture 15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386388"/>
            <a:ext cx="1441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16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5483225"/>
            <a:ext cx="1439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5875338" y="5286375"/>
            <a:ext cx="347662" cy="2111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219575" y="5075238"/>
            <a:ext cx="12700" cy="3254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75288" y="4406900"/>
            <a:ext cx="1763712" cy="4222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5424488" y="3471863"/>
            <a:ext cx="450850" cy="4429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5249863" y="4606925"/>
            <a:ext cx="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5348288" y="4589463"/>
            <a:ext cx="104775" cy="730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 flipH="1">
            <a:off x="4565650" y="4414838"/>
            <a:ext cx="169863" cy="1285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103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20825"/>
            <a:ext cx="584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5607050"/>
            <a:ext cx="835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1662113" y="2119313"/>
            <a:ext cx="260350" cy="242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709863" y="6356350"/>
            <a:ext cx="204787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>
            <a:off x="3652838" y="6164263"/>
            <a:ext cx="169862" cy="1301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051050" y="2474913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379663" y="4371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855913" y="33416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389813" y="4498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6002338" y="395763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997575" y="29368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151313" y="30956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959225" y="44799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5291138" y="48148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4865688" y="4013200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059113" y="61626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grpSp>
        <p:nvGrpSpPr>
          <p:cNvPr id="46119" name="Group 40"/>
          <p:cNvGrpSpPr>
            <a:grpSpLocks/>
          </p:cNvGrpSpPr>
          <p:nvPr/>
        </p:nvGrpSpPr>
        <p:grpSpPr bwMode="auto">
          <a:xfrm>
            <a:off x="2593975" y="2119313"/>
            <a:ext cx="5145088" cy="3881437"/>
            <a:chOff x="2593622" y="2268842"/>
            <a:chExt cx="5144912" cy="3731908"/>
          </a:xfrm>
        </p:grpSpPr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flipH="1">
              <a:off x="2671407" y="2268842"/>
              <a:ext cx="609579" cy="32358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2593622" y="2561900"/>
              <a:ext cx="790548" cy="16698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3266699" y="2571058"/>
              <a:ext cx="306378" cy="63953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4150907" y="2561900"/>
              <a:ext cx="0" cy="180871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4369974" y="2540531"/>
              <a:ext cx="1587" cy="44416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>
              <a:off x="6173313" y="2493214"/>
              <a:ext cx="1587" cy="44416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5093849" y="2613796"/>
              <a:ext cx="0" cy="12241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5476423" y="2592427"/>
              <a:ext cx="0" cy="207124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6360631" y="2592427"/>
              <a:ext cx="0" cy="1321813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>
              <a:off x="7738534" y="2613796"/>
              <a:ext cx="0" cy="1736978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</p:cNvCxnSpPr>
            <p:nvPr/>
          </p:nvCxnSpPr>
          <p:spPr bwMode="auto">
            <a:xfrm>
              <a:off x="7440094" y="2603111"/>
              <a:ext cx="0" cy="6273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3312735" y="2540531"/>
              <a:ext cx="485758" cy="34602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7267575" y="33670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Platform</a:t>
            </a:r>
          </a:p>
        </p:txBody>
      </p:sp>
      <p:grpSp>
        <p:nvGrpSpPr>
          <p:cNvPr id="46124" name="Group 55"/>
          <p:cNvGrpSpPr>
            <a:grpSpLocks/>
          </p:cNvGrpSpPr>
          <p:nvPr/>
        </p:nvGrpSpPr>
        <p:grpSpPr bwMode="auto">
          <a:xfrm>
            <a:off x="2100263" y="2162175"/>
            <a:ext cx="5795962" cy="4144963"/>
            <a:chOff x="2100679" y="2429563"/>
            <a:chExt cx="5795490" cy="4145684"/>
          </a:xfrm>
        </p:grpSpPr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2100679" y="2429563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58" name="Rounded Rectangle 57"/>
            <p:cNvSpPr>
              <a:spLocks noChangeArrowheads="1"/>
            </p:cNvSpPr>
            <p:nvPr/>
          </p:nvSpPr>
          <p:spPr bwMode="auto">
            <a:xfrm>
              <a:off x="2427677" y="4325368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 w="63500">
              <a:solidFill>
                <a:srgbClr val="7F7F7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2905475" y="329648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0" name="Rounded Rectangle 59"/>
            <p:cNvSpPr>
              <a:spLocks noChangeArrowheads="1"/>
            </p:cNvSpPr>
            <p:nvPr/>
          </p:nvSpPr>
          <p:spPr bwMode="auto">
            <a:xfrm>
              <a:off x="7439006" y="4453978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63500">
              <a:solidFill>
                <a:srgbClr val="666666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1" name="Rounded Rectangle 60"/>
            <p:cNvSpPr>
              <a:spLocks noChangeArrowheads="1"/>
            </p:cNvSpPr>
            <p:nvPr/>
          </p:nvSpPr>
          <p:spPr bwMode="auto">
            <a:xfrm>
              <a:off x="6051644" y="391095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2" name="Rounded Rectangle 61"/>
            <p:cNvSpPr>
              <a:spLocks noChangeArrowheads="1"/>
            </p:cNvSpPr>
            <p:nvPr/>
          </p:nvSpPr>
          <p:spPr bwMode="auto">
            <a:xfrm>
              <a:off x="6046883" y="2893194"/>
              <a:ext cx="457163" cy="45569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3" name="Rounded Rectangle 62"/>
            <p:cNvSpPr>
              <a:spLocks noChangeArrowheads="1"/>
            </p:cNvSpPr>
            <p:nvPr/>
          </p:nvSpPr>
          <p:spPr bwMode="auto">
            <a:xfrm>
              <a:off x="4200770" y="3050384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00005C"/>
            </a:solidFill>
            <a:ln w="63500">
              <a:solidFill>
                <a:srgbClr val="00005C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4008699" y="4434925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CE5DD"/>
            </a:solidFill>
            <a:ln w="63500">
              <a:solidFill>
                <a:srgbClr val="FCE5DD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5340502" y="4769945"/>
              <a:ext cx="457163" cy="455692"/>
            </a:xfrm>
            <a:prstGeom prst="roundRect">
              <a:avLst>
                <a:gd name="adj" fmla="val 16667"/>
              </a:avLst>
            </a:prstGeom>
            <a:solidFill>
              <a:srgbClr val="F8BEAA"/>
            </a:solidFill>
            <a:ln w="63500">
              <a:solidFill>
                <a:srgbClr val="F8BEAA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6" name="Rounded Rectangle 65"/>
            <p:cNvSpPr>
              <a:spLocks noChangeArrowheads="1"/>
            </p:cNvSpPr>
            <p:nvPr/>
          </p:nvSpPr>
          <p:spPr bwMode="auto">
            <a:xfrm>
              <a:off x="4915087" y="396811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7" name="Rounded Rectangle 66"/>
            <p:cNvSpPr>
              <a:spLocks noChangeArrowheads="1"/>
            </p:cNvSpPr>
            <p:nvPr/>
          </p:nvSpPr>
          <p:spPr bwMode="auto">
            <a:xfrm>
              <a:off x="3108659" y="6117967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D77C93"/>
            </a:solidFill>
            <a:ln w="63500">
              <a:solidFill>
                <a:srgbClr val="D77C93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8" name="Rounded Rectangle 67"/>
            <p:cNvSpPr>
              <a:spLocks noChangeArrowheads="1"/>
            </p:cNvSpPr>
            <p:nvPr/>
          </p:nvSpPr>
          <p:spPr bwMode="auto">
            <a:xfrm>
              <a:off x="7316779" y="3321893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C6AD06"/>
            </a:solidFill>
            <a:ln w="63500">
              <a:solidFill>
                <a:srgbClr val="C6AD06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8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Protocols </a:t>
            </a:r>
            <a:r>
              <a:rPr lang="en-US" altLang="en-US">
                <a:sym typeface="Wingdings" charset="2"/>
              </a:rPr>
              <a:t> Applications</a:t>
            </a:r>
            <a:endParaRPr lang="en-US" altLang="en-US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35092-FA64-4A4E-A9B2-B39B4EE0DF37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593975" y="2962275"/>
            <a:ext cx="185738" cy="3365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224088" y="3095625"/>
            <a:ext cx="284162" cy="11636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>
            <a:off x="2855913" y="3965575"/>
            <a:ext cx="184150" cy="2365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6575425" y="4437063"/>
            <a:ext cx="534988" cy="1365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6575425" y="3514725"/>
            <a:ext cx="663575" cy="8572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540125" y="3341688"/>
            <a:ext cx="392113" cy="1730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986088" y="3665538"/>
            <a:ext cx="1165225" cy="877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4778375" y="3095625"/>
            <a:ext cx="1027113" cy="1651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806950" y="3427413"/>
            <a:ext cx="1027113" cy="538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646863" y="3230563"/>
            <a:ext cx="420687" cy="1635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6646863" y="3978275"/>
            <a:ext cx="793750" cy="28098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8" name="Picture 15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386388"/>
            <a:ext cx="1441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16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5483225"/>
            <a:ext cx="1439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5875338" y="5286375"/>
            <a:ext cx="347662" cy="2111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219575" y="5075238"/>
            <a:ext cx="12700" cy="3254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75288" y="4406900"/>
            <a:ext cx="1763712" cy="4222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5424488" y="3471863"/>
            <a:ext cx="450850" cy="4429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5249863" y="4606925"/>
            <a:ext cx="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5348288" y="4589463"/>
            <a:ext cx="104775" cy="730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 flipH="1">
            <a:off x="4565650" y="4414838"/>
            <a:ext cx="169863" cy="1285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27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20825"/>
            <a:ext cx="584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5607050"/>
            <a:ext cx="835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1662113" y="2119313"/>
            <a:ext cx="260350" cy="242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709863" y="6356350"/>
            <a:ext cx="204787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>
            <a:off x="3652838" y="6164263"/>
            <a:ext cx="169862" cy="1301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051050" y="2474913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379663" y="4371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855913" y="33416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389813" y="4498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6002338" y="395763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997575" y="29368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151313" y="30956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959225" y="44799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5291138" y="48148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4865688" y="4013200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059113" y="61626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7267575" y="33670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Platform</a:t>
            </a:r>
          </a:p>
        </p:txBody>
      </p:sp>
      <p:grpSp>
        <p:nvGrpSpPr>
          <p:cNvPr id="47147" name="Group 42"/>
          <p:cNvGrpSpPr>
            <a:grpSpLocks/>
          </p:cNvGrpSpPr>
          <p:nvPr/>
        </p:nvGrpSpPr>
        <p:grpSpPr bwMode="auto">
          <a:xfrm>
            <a:off x="2593975" y="2119313"/>
            <a:ext cx="5145088" cy="3881437"/>
            <a:chOff x="2593622" y="2268842"/>
            <a:chExt cx="5144912" cy="3731908"/>
          </a:xfrm>
        </p:grpSpPr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671407" y="2268842"/>
              <a:ext cx="609579" cy="32358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593622" y="2561900"/>
              <a:ext cx="790548" cy="16698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3266699" y="2571058"/>
              <a:ext cx="306378" cy="63953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4150907" y="2561900"/>
              <a:ext cx="0" cy="180871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 flipH="1">
              <a:off x="4369974" y="2540531"/>
              <a:ext cx="1587" cy="44416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6173313" y="2493214"/>
              <a:ext cx="1587" cy="44416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5093849" y="2613796"/>
              <a:ext cx="0" cy="12241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>
              <a:off x="5476423" y="2592427"/>
              <a:ext cx="0" cy="207124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</p:cNvCxnSpPr>
            <p:nvPr/>
          </p:nvCxnSpPr>
          <p:spPr bwMode="auto">
            <a:xfrm>
              <a:off x="6360631" y="2592427"/>
              <a:ext cx="0" cy="1321813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>
              <a:off x="7738534" y="2613796"/>
              <a:ext cx="0" cy="1736978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53"/>
            <p:cNvCxnSpPr>
              <a:cxnSpLocks noChangeShapeType="1"/>
            </p:cNvCxnSpPr>
            <p:nvPr/>
          </p:nvCxnSpPr>
          <p:spPr bwMode="auto">
            <a:xfrm>
              <a:off x="7440094" y="2603111"/>
              <a:ext cx="0" cy="6273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3312735" y="2540531"/>
              <a:ext cx="485758" cy="34602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ounded Rectangle 55"/>
          <p:cNvSpPr/>
          <p:nvPr/>
        </p:nvSpPr>
        <p:spPr>
          <a:xfrm>
            <a:off x="3527075" y="1286860"/>
            <a:ext cx="4724400" cy="5543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99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Seamless Mobility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2438400" y="1295400"/>
            <a:ext cx="6705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See host sending traffic at new location</a:t>
            </a:r>
          </a:p>
          <a:p>
            <a:pPr>
              <a:defRPr/>
            </a:pPr>
            <a:r>
              <a:rPr lang="en-US" dirty="0"/>
              <a:t>Modify rules to reroute the traffic</a:t>
            </a:r>
          </a:p>
        </p:txBody>
      </p:sp>
      <p:pic>
        <p:nvPicPr>
          <p:cNvPr id="4813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72075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>
            <a:spLocks/>
          </p:cNvSpPr>
          <p:nvPr/>
        </p:nvSpPr>
        <p:spPr bwMode="auto">
          <a:xfrm>
            <a:off x="1676400" y="3733800"/>
            <a:ext cx="6372225" cy="2514600"/>
          </a:xfrm>
          <a:custGeom>
            <a:avLst/>
            <a:gdLst>
              <a:gd name="T0" fmla="*/ 102109300 w 43200"/>
              <a:gd name="T1" fmla="*/ 88693202 h 43200"/>
              <a:gd name="T2" fmla="*/ 46996782 w 43200"/>
              <a:gd name="T3" fmla="*/ 85992801 h 43200"/>
              <a:gd name="T4" fmla="*/ 150737932 w 43200"/>
              <a:gd name="T5" fmla="*/ 118245165 h 43200"/>
              <a:gd name="T6" fmla="*/ 126630271 w 43200"/>
              <a:gd name="T7" fmla="*/ 119536051 h 43200"/>
              <a:gd name="T8" fmla="*/ 358524832 w 43200"/>
              <a:gd name="T9" fmla="*/ 132445146 h 43200"/>
              <a:gd name="T10" fmla="*/ 343990554 w 43200"/>
              <a:gd name="T11" fmla="*/ 126549632 h 43200"/>
              <a:gd name="T12" fmla="*/ 627211764 w 43200"/>
              <a:gd name="T13" fmla="*/ 117743700 h 43200"/>
              <a:gd name="T14" fmla="*/ 621402419 w 43200"/>
              <a:gd name="T15" fmla="*/ 124211810 h 43200"/>
              <a:gd name="T16" fmla="*/ 742571457 w 43200"/>
              <a:gd name="T17" fmla="*/ 77772969 h 43200"/>
              <a:gd name="T18" fmla="*/ 813306105 w 43200"/>
              <a:gd name="T19" fmla="*/ 101951256 h 43200"/>
              <a:gd name="T20" fmla="*/ 909432004 w 43200"/>
              <a:gd name="T21" fmla="*/ 52022592 h 43200"/>
              <a:gd name="T22" fmla="*/ 877926662 w 43200"/>
              <a:gd name="T23" fmla="*/ 61089413 h 43200"/>
              <a:gd name="T24" fmla="*/ 833845468 w 43200"/>
              <a:gd name="T25" fmla="*/ 18384404 h 43200"/>
              <a:gd name="T26" fmla="*/ 835499001 w 43200"/>
              <a:gd name="T27" fmla="*/ 22667140 h 43200"/>
              <a:gd name="T28" fmla="*/ 632672849 w 43200"/>
              <a:gd name="T29" fmla="*/ 13390187 h 43200"/>
              <a:gd name="T30" fmla="*/ 648817147 w 43200"/>
              <a:gd name="T31" fmla="*/ 7928441 h 43200"/>
              <a:gd name="T32" fmla="*/ 481739177 w 43200"/>
              <a:gd name="T33" fmla="*/ 15992332 h 43200"/>
              <a:gd name="T34" fmla="*/ 489550168 w 43200"/>
              <a:gd name="T35" fmla="*/ 11282754 h 43200"/>
              <a:gd name="T36" fmla="*/ 304609023 w 43200"/>
              <a:gd name="T37" fmla="*/ 17591606 h 43200"/>
              <a:gd name="T38" fmla="*/ 332894179 w 43200"/>
              <a:gd name="T39" fmla="*/ 22158923 h 43200"/>
              <a:gd name="T40" fmla="*/ 89794386 w 43200"/>
              <a:gd name="T41" fmla="*/ 53496427 h 43200"/>
              <a:gd name="T42" fmla="*/ 84855321 w 43200"/>
              <a:gd name="T43" fmla="*/ 4868859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noFill/>
          <a:ln w="9525" cap="flat" cmpd="sng">
            <a:solidFill>
              <a:srgbClr val="F577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8134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97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21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07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2578100" y="4102100"/>
            <a:ext cx="1003300" cy="666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2578100" y="4768850"/>
            <a:ext cx="17653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267200" y="4254500"/>
            <a:ext cx="30480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483100" y="4006850"/>
            <a:ext cx="2374900" cy="400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5321300" y="4711700"/>
            <a:ext cx="16129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142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355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1219200" y="5029200"/>
            <a:ext cx="8382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6772275" y="5114925"/>
            <a:ext cx="146685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1520825" y="5010150"/>
            <a:ext cx="5992813" cy="989013"/>
          </a:xfrm>
          <a:custGeom>
            <a:avLst/>
            <a:gdLst>
              <a:gd name="T0" fmla="*/ 0 w 5992379"/>
              <a:gd name="T1" fmla="*/ 793269 h 990031"/>
              <a:gd name="T2" fmla="*/ 1099702 w 5992379"/>
              <a:gd name="T3" fmla="*/ 43112 h 990031"/>
              <a:gd name="T4" fmla="*/ 3325581 w 5992379"/>
              <a:gd name="T5" fmla="*/ 961405 h 990031"/>
              <a:gd name="T6" fmla="*/ 5392462 w 5992379"/>
              <a:gd name="T7" fmla="*/ 4315 h 990031"/>
              <a:gd name="T8" fmla="*/ 6001933 w 5992379"/>
              <a:gd name="T9" fmla="*/ 935539 h 990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92379"/>
              <a:gd name="T16" fmla="*/ 0 h 990031"/>
              <a:gd name="T17" fmla="*/ 5992379 w 5992379"/>
              <a:gd name="T18" fmla="*/ 990031 h 990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92379" h="990031">
                <a:moveTo>
                  <a:pt x="0" y="811428"/>
                </a:moveTo>
                <a:cubicBezTo>
                  <a:pt x="272281" y="413431"/>
                  <a:pt x="544562" y="15434"/>
                  <a:pt x="1097942" y="44099"/>
                </a:cubicBezTo>
                <a:cubicBezTo>
                  <a:pt x="1651322" y="72764"/>
                  <a:pt x="2605958" y="990031"/>
                  <a:pt x="3320281" y="983416"/>
                </a:cubicBezTo>
                <a:cubicBezTo>
                  <a:pt x="4034604" y="976801"/>
                  <a:pt x="4938531" y="8820"/>
                  <a:pt x="5383881" y="4410"/>
                </a:cubicBezTo>
                <a:cubicBezTo>
                  <a:pt x="5829231" y="0"/>
                  <a:pt x="5992379" y="956956"/>
                  <a:pt x="5992379" y="9569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flipV="1">
            <a:off x="3962400" y="3200400"/>
            <a:ext cx="68580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ounded Rectangle 23"/>
          <p:cNvSpPr>
            <a:spLocks noChangeArrowheads="1"/>
          </p:cNvSpPr>
          <p:nvPr/>
        </p:nvSpPr>
        <p:spPr bwMode="auto">
          <a:xfrm>
            <a:off x="1066800" y="14478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944688" y="2527300"/>
            <a:ext cx="2460625" cy="1216025"/>
          </a:xfrm>
          <a:custGeom>
            <a:avLst/>
            <a:gdLst>
              <a:gd name="T0" fmla="*/ 2463829 w 2460447"/>
              <a:gd name="T1" fmla="*/ 611048 h 1217142"/>
              <a:gd name="T2" fmla="*/ 1854495 w 2460447"/>
              <a:gd name="T3" fmla="*/ 1196090 h 1217142"/>
              <a:gd name="T4" fmla="*/ 1854495 w 2460447"/>
              <a:gd name="T5" fmla="*/ 1196090 h 1217142"/>
              <a:gd name="T6" fmla="*/ 0 w 2460447"/>
              <a:gd name="T7" fmla="*/ 0 h 1217142"/>
              <a:gd name="T8" fmla="*/ 0 60000 65536"/>
              <a:gd name="T9" fmla="*/ 0 60000 65536"/>
              <a:gd name="T10" fmla="*/ 0 60000 65536"/>
              <a:gd name="T11" fmla="*/ 0 60000 65536"/>
              <a:gd name="T12" fmla="*/ 0 w 2460447"/>
              <a:gd name="T13" fmla="*/ 0 h 1217142"/>
              <a:gd name="T14" fmla="*/ 2460447 w 2460447"/>
              <a:gd name="T15" fmla="*/ 1217142 h 12171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60447" h="1217142">
                <a:moveTo>
                  <a:pt x="2460447" y="621801"/>
                </a:moveTo>
                <a:lnTo>
                  <a:pt x="1851949" y="121714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4264025" y="3333750"/>
            <a:ext cx="3408363" cy="2435225"/>
          </a:xfrm>
          <a:custGeom>
            <a:avLst/>
            <a:gdLst>
              <a:gd name="T0" fmla="*/ 3406437 w 3408470"/>
              <a:gd name="T1" fmla="*/ 2452225 h 2434284"/>
              <a:gd name="T2" fmla="*/ 2652885 w 3408470"/>
              <a:gd name="T3" fmla="*/ 1026203 h 2434284"/>
              <a:gd name="T4" fmla="*/ 2652885 w 3408470"/>
              <a:gd name="T5" fmla="*/ 1026203 h 2434284"/>
              <a:gd name="T6" fmla="*/ 365772 w 3408470"/>
              <a:gd name="T7" fmla="*/ 599728 h 2434284"/>
              <a:gd name="T8" fmla="*/ 458313 w 3408470"/>
              <a:gd name="T9" fmla="*/ 0 h 2434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8470"/>
              <a:gd name="T16" fmla="*/ 0 h 2434284"/>
              <a:gd name="T17" fmla="*/ 3408470 w 3408470"/>
              <a:gd name="T18" fmla="*/ 2434284 h 2434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8470" h="2434284">
                <a:moveTo>
                  <a:pt x="3408470" y="2434284"/>
                </a:moveTo>
                <a:lnTo>
                  <a:pt x="2654462" y="1018695"/>
                </a:lnTo>
                <a:cubicBezTo>
                  <a:pt x="2273049" y="948136"/>
                  <a:pt x="731962" y="765124"/>
                  <a:pt x="365981" y="595341"/>
                </a:cubicBezTo>
                <a:cubicBezTo>
                  <a:pt x="0" y="425558"/>
                  <a:pt x="458579" y="0"/>
                  <a:pt x="45857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8" grpId="1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55850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Server Load Balancing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01650" y="1277938"/>
            <a:ext cx="6705600" cy="13827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Pre-install load-balancing policy</a:t>
            </a:r>
          </a:p>
          <a:p>
            <a:r>
              <a:rPr lang="en-US" altLang="en-US">
                <a:ea typeface="ＭＳ Ｐゴシック" charset="-128"/>
              </a:rPr>
              <a:t>Split traffic based on source IP</a:t>
            </a:r>
          </a:p>
        </p:txBody>
      </p:sp>
      <p:pic>
        <p:nvPicPr>
          <p:cNvPr id="4915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72075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>
            <a:spLocks/>
          </p:cNvSpPr>
          <p:nvPr/>
        </p:nvSpPr>
        <p:spPr bwMode="auto">
          <a:xfrm>
            <a:off x="1676400" y="3733800"/>
            <a:ext cx="6372225" cy="2514600"/>
          </a:xfrm>
          <a:custGeom>
            <a:avLst/>
            <a:gdLst>
              <a:gd name="T0" fmla="*/ 102109300 w 43200"/>
              <a:gd name="T1" fmla="*/ 88693202 h 43200"/>
              <a:gd name="T2" fmla="*/ 46996782 w 43200"/>
              <a:gd name="T3" fmla="*/ 85992801 h 43200"/>
              <a:gd name="T4" fmla="*/ 150737932 w 43200"/>
              <a:gd name="T5" fmla="*/ 118245165 h 43200"/>
              <a:gd name="T6" fmla="*/ 126630271 w 43200"/>
              <a:gd name="T7" fmla="*/ 119536051 h 43200"/>
              <a:gd name="T8" fmla="*/ 358524832 w 43200"/>
              <a:gd name="T9" fmla="*/ 132445146 h 43200"/>
              <a:gd name="T10" fmla="*/ 343990554 w 43200"/>
              <a:gd name="T11" fmla="*/ 126549632 h 43200"/>
              <a:gd name="T12" fmla="*/ 627211764 w 43200"/>
              <a:gd name="T13" fmla="*/ 117743700 h 43200"/>
              <a:gd name="T14" fmla="*/ 621402419 w 43200"/>
              <a:gd name="T15" fmla="*/ 124211810 h 43200"/>
              <a:gd name="T16" fmla="*/ 742571457 w 43200"/>
              <a:gd name="T17" fmla="*/ 77772969 h 43200"/>
              <a:gd name="T18" fmla="*/ 813306105 w 43200"/>
              <a:gd name="T19" fmla="*/ 101951256 h 43200"/>
              <a:gd name="T20" fmla="*/ 909432004 w 43200"/>
              <a:gd name="T21" fmla="*/ 52022592 h 43200"/>
              <a:gd name="T22" fmla="*/ 877926662 w 43200"/>
              <a:gd name="T23" fmla="*/ 61089413 h 43200"/>
              <a:gd name="T24" fmla="*/ 833845468 w 43200"/>
              <a:gd name="T25" fmla="*/ 18384404 h 43200"/>
              <a:gd name="T26" fmla="*/ 835499001 w 43200"/>
              <a:gd name="T27" fmla="*/ 22667140 h 43200"/>
              <a:gd name="T28" fmla="*/ 632672849 w 43200"/>
              <a:gd name="T29" fmla="*/ 13390187 h 43200"/>
              <a:gd name="T30" fmla="*/ 648817147 w 43200"/>
              <a:gd name="T31" fmla="*/ 7928441 h 43200"/>
              <a:gd name="T32" fmla="*/ 481739177 w 43200"/>
              <a:gd name="T33" fmla="*/ 15992332 h 43200"/>
              <a:gd name="T34" fmla="*/ 489550168 w 43200"/>
              <a:gd name="T35" fmla="*/ 11282754 h 43200"/>
              <a:gd name="T36" fmla="*/ 304609023 w 43200"/>
              <a:gd name="T37" fmla="*/ 17591606 h 43200"/>
              <a:gd name="T38" fmla="*/ 332894179 w 43200"/>
              <a:gd name="T39" fmla="*/ 22158923 h 43200"/>
              <a:gd name="T40" fmla="*/ 89794386 w 43200"/>
              <a:gd name="T41" fmla="*/ 53496427 h 43200"/>
              <a:gd name="T42" fmla="*/ 84855321 w 43200"/>
              <a:gd name="T43" fmla="*/ 4868859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noFill/>
          <a:ln w="9525" cap="flat" cmpd="sng">
            <a:solidFill>
              <a:srgbClr val="F577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915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97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21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07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578100" y="4102100"/>
            <a:ext cx="1003300" cy="666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578100" y="4768850"/>
            <a:ext cx="17653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267200" y="4254500"/>
            <a:ext cx="30480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483100" y="4006850"/>
            <a:ext cx="2451100" cy="508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V="1">
            <a:off x="5321300" y="4711700"/>
            <a:ext cx="16129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16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355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1219200" y="5029200"/>
            <a:ext cx="8382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6200000" flipH="1">
            <a:off x="6772275" y="5114925"/>
            <a:ext cx="146685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Freeform 19"/>
          <p:cNvSpPr>
            <a:spLocks noChangeArrowheads="1"/>
          </p:cNvSpPr>
          <p:nvPr/>
        </p:nvSpPr>
        <p:spPr bwMode="auto">
          <a:xfrm>
            <a:off x="1520825" y="5010150"/>
            <a:ext cx="5992813" cy="989013"/>
          </a:xfrm>
          <a:custGeom>
            <a:avLst/>
            <a:gdLst>
              <a:gd name="T0" fmla="*/ 0 w 5992379"/>
              <a:gd name="T1" fmla="*/ 793269 h 990031"/>
              <a:gd name="T2" fmla="*/ 1099702 w 5992379"/>
              <a:gd name="T3" fmla="*/ 43112 h 990031"/>
              <a:gd name="T4" fmla="*/ 3325581 w 5992379"/>
              <a:gd name="T5" fmla="*/ 961405 h 990031"/>
              <a:gd name="T6" fmla="*/ 5392462 w 5992379"/>
              <a:gd name="T7" fmla="*/ 4315 h 990031"/>
              <a:gd name="T8" fmla="*/ 6001933 w 5992379"/>
              <a:gd name="T9" fmla="*/ 935539 h 990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92379"/>
              <a:gd name="T16" fmla="*/ 0 h 990031"/>
              <a:gd name="T17" fmla="*/ 5992379 w 5992379"/>
              <a:gd name="T18" fmla="*/ 990031 h 990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92379" h="990031">
                <a:moveTo>
                  <a:pt x="0" y="811428"/>
                </a:moveTo>
                <a:cubicBezTo>
                  <a:pt x="272281" y="413431"/>
                  <a:pt x="544562" y="15434"/>
                  <a:pt x="1097942" y="44099"/>
                </a:cubicBezTo>
                <a:cubicBezTo>
                  <a:pt x="1651322" y="72764"/>
                  <a:pt x="2605958" y="990031"/>
                  <a:pt x="3320281" y="983416"/>
                </a:cubicBezTo>
                <a:cubicBezTo>
                  <a:pt x="4034604" y="976801"/>
                  <a:pt x="4938531" y="8820"/>
                  <a:pt x="5383881" y="4410"/>
                </a:cubicBezTo>
                <a:cubicBezTo>
                  <a:pt x="5829231" y="0"/>
                  <a:pt x="5992379" y="956956"/>
                  <a:pt x="5992379" y="9569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3962400" y="2895600"/>
            <a:ext cx="121920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17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16200000" flipV="1">
            <a:off x="1181100" y="4152900"/>
            <a:ext cx="60960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Freeform 51"/>
          <p:cNvSpPr>
            <a:spLocks/>
          </p:cNvSpPr>
          <p:nvPr/>
        </p:nvSpPr>
        <p:spPr bwMode="auto">
          <a:xfrm>
            <a:off x="1492250" y="2933700"/>
            <a:ext cx="3286125" cy="1581150"/>
          </a:xfrm>
          <a:custGeom>
            <a:avLst/>
            <a:gdLst>
              <a:gd name="T0" fmla="*/ 0 w 3286406"/>
              <a:gd name="T1" fmla="*/ 1242290 h 1582196"/>
              <a:gd name="T2" fmla="*/ 549822 w 3286406"/>
              <a:gd name="T3" fmla="*/ 1556131 h 1582196"/>
              <a:gd name="T4" fmla="*/ 1400738 w 3286406"/>
              <a:gd name="T5" fmla="*/ 1320750 h 1582196"/>
              <a:gd name="T6" fmla="*/ 3285844 w 3286406"/>
              <a:gd name="T7" fmla="*/ 0 h 15821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6406" h="1582196">
                <a:moveTo>
                  <a:pt x="0" y="1243934"/>
                </a:moveTo>
                <a:cubicBezTo>
                  <a:pt x="158210" y="1394515"/>
                  <a:pt x="316420" y="1545096"/>
                  <a:pt x="549916" y="1558190"/>
                </a:cubicBezTo>
                <a:cubicBezTo>
                  <a:pt x="783412" y="1571284"/>
                  <a:pt x="944896" y="1582196"/>
                  <a:pt x="1400978" y="1322498"/>
                </a:cubicBezTo>
                <a:cubicBezTo>
                  <a:pt x="1857060" y="1062800"/>
                  <a:pt x="3286406" y="0"/>
                  <a:pt x="328640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9175" name="TextBox 52"/>
          <p:cNvSpPr txBox="1">
            <a:spLocks noChangeArrowheads="1"/>
          </p:cNvSpPr>
          <p:nvPr/>
        </p:nvSpPr>
        <p:spPr bwMode="auto">
          <a:xfrm>
            <a:off x="1660525" y="3406775"/>
            <a:ext cx="150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src=0*,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dst=1.2.3.4</a:t>
            </a:r>
          </a:p>
        </p:txBody>
      </p:sp>
      <p:sp>
        <p:nvSpPr>
          <p:cNvPr id="49176" name="TextBox 53"/>
          <p:cNvSpPr txBox="1">
            <a:spLocks noChangeArrowheads="1"/>
          </p:cNvSpPr>
          <p:nvPr/>
        </p:nvSpPr>
        <p:spPr bwMode="auto">
          <a:xfrm>
            <a:off x="2000250" y="5291138"/>
            <a:ext cx="150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src=1*,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dst=1.2.3.4</a:t>
            </a:r>
          </a:p>
        </p:txBody>
      </p:sp>
      <p:sp>
        <p:nvSpPr>
          <p:cNvPr id="49177" name="TextBox 1"/>
          <p:cNvSpPr txBox="1">
            <a:spLocks noChangeArrowheads="1"/>
          </p:cNvSpPr>
          <p:nvPr/>
        </p:nvSpPr>
        <p:spPr bwMode="auto">
          <a:xfrm>
            <a:off x="5613400" y="2719388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10.0.0.1</a:t>
            </a:r>
          </a:p>
        </p:txBody>
      </p:sp>
      <p:sp>
        <p:nvSpPr>
          <p:cNvPr id="49178" name="TextBox 26"/>
          <p:cNvSpPr txBox="1">
            <a:spLocks noChangeArrowheads="1"/>
          </p:cNvSpPr>
          <p:nvPr/>
        </p:nvSpPr>
        <p:spPr bwMode="auto">
          <a:xfrm>
            <a:off x="7727950" y="474980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10.0.0.2</a:t>
            </a:r>
          </a:p>
        </p:txBody>
      </p:sp>
    </p:spTree>
    <p:extLst>
      <p:ext uri="{BB962C8B-B14F-4D97-AF65-F5344CB8AC3E}">
        <p14:creationId xmlns:p14="http://schemas.microsoft.com/office/powerpoint/2010/main" val="10987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Data Plane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Programmable data plane</a:t>
            </a:r>
          </a:p>
          <a:p>
            <a:pPr lvl="1"/>
            <a:r>
              <a:rPr lang="en-US" altLang="en-US" dirty="0"/>
              <a:t>Arbitrary customized packet-handling functionality</a:t>
            </a:r>
          </a:p>
          <a:p>
            <a:pPr lvl="1"/>
            <a:r>
              <a:rPr lang="en-US" altLang="en-US" dirty="0"/>
              <a:t>Building a new data plane, or extending existing one</a:t>
            </a:r>
          </a:p>
          <a:p>
            <a:r>
              <a:rPr lang="en-US" altLang="en-US" dirty="0">
                <a:ea typeface="ＭＳ Ｐゴシック" charset="-128"/>
              </a:rPr>
              <a:t>Speed is important</a:t>
            </a:r>
          </a:p>
          <a:p>
            <a:pPr lvl="1"/>
            <a:r>
              <a:rPr lang="en-US" altLang="en-US" dirty="0"/>
              <a:t>Data plane in hardware or in the kernel</a:t>
            </a:r>
          </a:p>
          <a:p>
            <a:pPr lvl="1"/>
            <a:r>
              <a:rPr lang="en-US" altLang="en-US" dirty="0"/>
              <a:t>Streaming algorithms the handle packets as they arrive</a:t>
            </a:r>
          </a:p>
          <a:p>
            <a:r>
              <a:rPr lang="en-US" altLang="en-US" dirty="0" smtClean="0">
                <a:ea typeface="ＭＳ Ｐゴシック" charset="-128"/>
              </a:rPr>
              <a:t>Three </a:t>
            </a:r>
            <a:r>
              <a:rPr lang="en-US" altLang="en-US" dirty="0">
                <a:ea typeface="ＭＳ Ｐゴシック" charset="-128"/>
              </a:rPr>
              <a:t>open platforms</a:t>
            </a:r>
          </a:p>
          <a:p>
            <a:pPr lvl="1"/>
            <a:r>
              <a:rPr lang="en-US" altLang="en-US" dirty="0"/>
              <a:t>Click: software data plane in user space or the kernel</a:t>
            </a:r>
          </a:p>
          <a:p>
            <a:pPr lvl="1"/>
            <a:r>
              <a:rPr lang="en-US" altLang="en-US" dirty="0" err="1"/>
              <a:t>NetFPGA</a:t>
            </a:r>
            <a:r>
              <a:rPr lang="en-US" altLang="en-US" dirty="0"/>
              <a:t>: hardware data plane based on </a:t>
            </a:r>
            <a:r>
              <a:rPr lang="en-US" altLang="en-US" dirty="0" smtClean="0"/>
              <a:t>FPGAs</a:t>
            </a:r>
          </a:p>
          <a:p>
            <a:pPr lvl="1"/>
            <a:r>
              <a:rPr lang="en-US" altLang="en-US" dirty="0" err="1" smtClean="0"/>
              <a:t>Mininet</a:t>
            </a:r>
            <a:r>
              <a:rPr lang="en-US" altLang="en-US" dirty="0" smtClean="0"/>
              <a:t>: software emulator on </a:t>
            </a:r>
            <a:r>
              <a:rPr lang="en-US" altLang="en-US" smtClean="0"/>
              <a:t>your laptop</a:t>
            </a:r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Lots of ongoing research activity…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8783-8387-C74E-99BD-0AAD1025026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Packet Forwarding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34677-91D5-2E45-AC7D-A45469822C5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Observation…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Click is widely used</a:t>
            </a:r>
          </a:p>
          <a:p>
            <a:pPr lvl="1" eaLnBrk="1" hangingPunct="1"/>
            <a:r>
              <a:rPr lang="en-US" altLang="en-US" sz="2800"/>
              <a:t>And the paper on Click is widely cited</a:t>
            </a:r>
          </a:p>
          <a:p>
            <a:pPr eaLnBrk="1" hangingPunct="1"/>
            <a:r>
              <a:rPr lang="en-US" altLang="en-US" sz="3200">
                <a:ea typeface="ＭＳ Ｐゴシック" charset="-128"/>
              </a:rPr>
              <a:t>Click elements are created by others</a:t>
            </a:r>
          </a:p>
          <a:p>
            <a:pPr lvl="1" eaLnBrk="1" hangingPunct="1"/>
            <a:r>
              <a:rPr lang="en-US" altLang="en-US" sz="2800"/>
              <a:t>Enabling an ecosystem of innovation</a:t>
            </a:r>
            <a:endParaRPr lang="en-US" altLang="en-US" sz="3200"/>
          </a:p>
          <a:p>
            <a:pPr eaLnBrk="1" hangingPunct="1"/>
            <a:r>
              <a:rPr lang="en-US" altLang="en-US" sz="3200">
                <a:ea typeface="ＭＳ Ｐゴシック" charset="-128"/>
              </a:rPr>
              <a:t>Take-away lesson</a:t>
            </a:r>
          </a:p>
          <a:p>
            <a:pPr lvl="1" eaLnBrk="1" hangingPunct="1"/>
            <a:r>
              <a:rPr lang="en-US" altLang="en-US" sz="2800"/>
              <a:t>Creating useful systems that others can use and extend has big impact in the research community</a:t>
            </a:r>
          </a:p>
          <a:p>
            <a:pPr lvl="1" eaLnBrk="1" hangingPunct="1"/>
            <a:r>
              <a:rPr lang="en-US" altLang="en-US" sz="2800"/>
              <a:t>And brings tremendous professional value</a:t>
            </a:r>
          </a:p>
          <a:p>
            <a:pPr lvl="1" eaLnBrk="1" hangingPunct="1"/>
            <a:r>
              <a:rPr lang="en-US" altLang="en-US" sz="2800"/>
              <a:t>Compensating amply for the time and energy </a:t>
            </a:r>
            <a:r>
              <a:rPr lang="en-US" altLang="en-US" sz="2800">
                <a:sym typeface="Wingdings" charset="2"/>
              </a:rPr>
              <a:t></a:t>
            </a:r>
            <a:endParaRPr lang="en-US" altLang="en-US" sz="2800"/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34478-8E3E-A24A-85D5-98AF4D17D459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Trade-offs between customizability and performance?</a:t>
            </a:r>
          </a:p>
          <a:p>
            <a:r>
              <a:rPr lang="en-US" altLang="en-US">
                <a:ea typeface="ＭＳ Ｐゴシック" charset="-128"/>
              </a:rPr>
              <a:t>What data-plane model would be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just enough</a:t>
            </a:r>
            <a:r>
              <a:rPr lang="ja-JP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for most needs, but still fast and inexpensive?</a:t>
            </a:r>
          </a:p>
          <a:p>
            <a:r>
              <a:rPr lang="en-US" altLang="en-US">
                <a:ea typeface="ＭＳ Ｐゴシック" charset="-128"/>
              </a:rPr>
              <a:t>Ways the Internet architecture makes data-plane functionality more challenging?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93D7A5-5BE9-314C-BB34-A901F16B925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Click Modular Router</a:t>
            </a:r>
          </a:p>
        </p:txBody>
      </p:sp>
      <p:sp>
        <p:nvSpPr>
          <p:cNvPr id="5325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Backup Slides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B4D72-BE5C-2243-9B33-AD65064CFF2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Motivation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Flexibility</a:t>
            </a:r>
          </a:p>
          <a:p>
            <a:pPr lvl="1" eaLnBrk="1" hangingPunct="1"/>
            <a:r>
              <a:rPr lang="en-US" altLang="en-US"/>
              <a:t>Add new features and enable experimentation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Openness</a:t>
            </a:r>
          </a:p>
          <a:p>
            <a:pPr lvl="1" eaLnBrk="1" hangingPunct="1"/>
            <a:r>
              <a:rPr lang="en-US" altLang="en-US"/>
              <a:t>Allow users/researchers to build and extend</a:t>
            </a:r>
          </a:p>
          <a:p>
            <a:pPr lvl="1" eaLnBrk="1" hangingPunct="1"/>
            <a:r>
              <a:rPr lang="en-US" altLang="en-US"/>
              <a:t>(In contrast to most commercial routers)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Modularity</a:t>
            </a:r>
          </a:p>
          <a:p>
            <a:pPr lvl="1" eaLnBrk="1" hangingPunct="1"/>
            <a:r>
              <a:rPr lang="en-US" altLang="en-US"/>
              <a:t>Simplify the composition of existing features</a:t>
            </a:r>
          </a:p>
          <a:p>
            <a:pPr lvl="1" eaLnBrk="1" hangingPunct="1"/>
            <a:r>
              <a:rPr lang="en-US" altLang="en-US"/>
              <a:t>Simplify the addition of new features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Speed/efficiency</a:t>
            </a:r>
          </a:p>
          <a:p>
            <a:pPr lvl="1" eaLnBrk="1" hangingPunct="1"/>
            <a:r>
              <a:rPr lang="en-US" altLang="en-US"/>
              <a:t>Operation (optionally) in the operating system</a:t>
            </a:r>
          </a:p>
          <a:p>
            <a:pPr lvl="1" eaLnBrk="1" hangingPunct="1"/>
            <a:r>
              <a:rPr lang="en-US" altLang="en-US"/>
              <a:t>Without the user needing to grapple with OS internals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04C6-C8C4-764E-9CD4-C58CAC8809C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as a Graph of Elements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Large number of small elements</a:t>
            </a:r>
          </a:p>
          <a:p>
            <a:pPr lvl="1" eaLnBrk="1" hangingPunct="1"/>
            <a:r>
              <a:rPr lang="en-US" altLang="en-US"/>
              <a:t>Each performing a simple packet function </a:t>
            </a:r>
          </a:p>
          <a:p>
            <a:pPr lvl="1" eaLnBrk="1" hangingPunct="1"/>
            <a:r>
              <a:rPr lang="en-US" altLang="en-US"/>
              <a:t>E.g., IP look-up, TTL decrement, buffering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Connected together in a graph</a:t>
            </a:r>
          </a:p>
          <a:p>
            <a:pPr lvl="1" eaLnBrk="1" hangingPunct="1"/>
            <a:r>
              <a:rPr lang="en-US" altLang="en-US"/>
              <a:t>Elements inputs/outputs snapped together</a:t>
            </a:r>
          </a:p>
          <a:p>
            <a:pPr lvl="1" eaLnBrk="1" hangingPunct="1"/>
            <a:r>
              <a:rPr lang="en-US" altLang="en-US"/>
              <a:t>Beyond elements in series to a graph</a:t>
            </a:r>
          </a:p>
          <a:p>
            <a:pPr lvl="1" eaLnBrk="1" hangingPunct="1"/>
            <a:r>
              <a:rPr lang="en-US" altLang="en-US"/>
              <a:t>E.g., packet duplication or classification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Packet flow as main organizational primitive</a:t>
            </a:r>
          </a:p>
          <a:p>
            <a:pPr lvl="1" eaLnBrk="1" hangingPunct="1"/>
            <a:r>
              <a:rPr lang="en-US" altLang="en-US"/>
              <a:t>Consistent with data-plane operations on a router</a:t>
            </a:r>
          </a:p>
          <a:p>
            <a:pPr lvl="1" eaLnBrk="1" hangingPunct="1"/>
            <a:r>
              <a:rPr lang="en-US" altLang="en-US"/>
              <a:t>(Larger elements needed for, say, control planes)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E7F4C-8927-9F4E-8361-0EDE941FF23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Elements: Push vs. Pull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Packet hand-off between elements</a:t>
            </a:r>
          </a:p>
          <a:p>
            <a:pPr lvl="1" eaLnBrk="1" hangingPunct="1"/>
            <a:r>
              <a:rPr lang="en-US" altLang="en-US"/>
              <a:t>Directly inspired by properties of routers</a:t>
            </a:r>
          </a:p>
          <a:p>
            <a:pPr lvl="1" eaLnBrk="1" hangingPunct="1"/>
            <a:r>
              <a:rPr lang="en-US" altLang="en-US"/>
              <a:t>Annotations on packets to carry temporary state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Push processing</a:t>
            </a:r>
          </a:p>
          <a:p>
            <a:pPr lvl="1" eaLnBrk="1" hangingPunct="1"/>
            <a:r>
              <a:rPr lang="en-US" altLang="en-US"/>
              <a:t>Initiated by the source end</a:t>
            </a:r>
          </a:p>
          <a:p>
            <a:pPr lvl="1" eaLnBrk="1" hangingPunct="1"/>
            <a:r>
              <a:rPr lang="en-US" altLang="en-US"/>
              <a:t>E.g., when an unsolicited packet arrives (e.g., from a device)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Pull processing</a:t>
            </a:r>
          </a:p>
          <a:p>
            <a:pPr lvl="1" eaLnBrk="1" hangingPunct="1"/>
            <a:r>
              <a:rPr lang="en-US" altLang="en-US"/>
              <a:t>Initiated by the destination end</a:t>
            </a:r>
          </a:p>
          <a:p>
            <a:pPr lvl="1" eaLnBrk="1" hangingPunct="1"/>
            <a:r>
              <a:rPr lang="en-US" altLang="en-US"/>
              <a:t>E.g., to control timing of packet processing (e.g., based on a timer or packet scheduler)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EB4FE-AE8D-EA4E-9507-8564C1A9125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Language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Connect elements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ea typeface="ＭＳ Ｐゴシック" charset="-128"/>
              </a:rPr>
              <a:t>Compound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Combine multiple smaller elements, and treat as single, new element to use as a primitive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Language extensions through element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Configuration strings for individual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Rather than syntactic extensions to the language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1220D0-0CA6-6B46-965F-9B01C122A9FE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830763" y="1566863"/>
            <a:ext cx="3322637" cy="1938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 :: FromDevice(eth0);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ctr :: Counter;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sink :: Discard;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 -&gt; ctr;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ctr -&gt; sink;</a:t>
            </a:r>
          </a:p>
        </p:txBody>
      </p:sp>
    </p:spTree>
    <p:extLst>
      <p:ext uri="{BB962C8B-B14F-4D97-AF65-F5344CB8AC3E}">
        <p14:creationId xmlns:p14="http://schemas.microsoft.com/office/powerpoint/2010/main" val="221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Handlers and Control Socket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Access points for user interaction</a:t>
            </a:r>
          </a:p>
          <a:p>
            <a:pPr lvl="1" eaLnBrk="1" hangingPunct="1"/>
            <a:r>
              <a:rPr lang="en-US" altLang="en-US"/>
              <a:t>Appear like files in a file system</a:t>
            </a:r>
          </a:p>
          <a:p>
            <a:pPr lvl="1" eaLnBrk="1" hangingPunct="1"/>
            <a:r>
              <a:rPr lang="en-US" altLang="en-US"/>
              <a:t>Can have both read and write handlers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Examples</a:t>
            </a:r>
          </a:p>
          <a:p>
            <a:pPr lvl="1" eaLnBrk="1" hangingPunct="1"/>
            <a:r>
              <a:rPr lang="en-US" altLang="en-US"/>
              <a:t>Installing/removing forwarding-table entries</a:t>
            </a:r>
          </a:p>
          <a:p>
            <a:pPr lvl="1" eaLnBrk="1" hangingPunct="1"/>
            <a:r>
              <a:rPr lang="en-US" altLang="en-US"/>
              <a:t>Reporting measurement statistics</a:t>
            </a:r>
          </a:p>
          <a:p>
            <a:pPr lvl="1" eaLnBrk="1" hangingPunct="1"/>
            <a:r>
              <a:rPr lang="en-US" altLang="en-US"/>
              <a:t>Changing a maximum queue length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Control socket</a:t>
            </a:r>
          </a:p>
          <a:p>
            <a:pPr lvl="1" eaLnBrk="1" hangingPunct="1"/>
            <a:r>
              <a:rPr lang="en-US" altLang="en-US"/>
              <a:t>Allows other programs to call read/write handlers</a:t>
            </a:r>
          </a:p>
          <a:p>
            <a:pPr lvl="1" eaLnBrk="1" hangingPunct="1"/>
            <a:r>
              <a:rPr lang="en-US" altLang="en-US"/>
              <a:t>Command sent as single line of text to the server</a:t>
            </a:r>
          </a:p>
          <a:p>
            <a:pPr lvl="1" eaLnBrk="1" hangingPunct="1"/>
            <a:r>
              <a:rPr lang="en-US" altLang="en-US" sz="2000"/>
              <a:t>http://read.cs.ucla.edu/click/elements/controlsocket?s=llrpc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98D26-69E6-DF44-A8F5-74527249BA5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EtherSwitch Element 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28650" y="1673225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Ethernet switch</a:t>
            </a:r>
          </a:p>
          <a:p>
            <a:pPr lvl="1" eaLnBrk="1" hangingPunct="1"/>
            <a:r>
              <a:rPr lang="en-US" altLang="en-US" dirty="0"/>
              <a:t>Expects and produces Ethernet frames</a:t>
            </a:r>
          </a:p>
          <a:p>
            <a:pPr lvl="1" eaLnBrk="1" hangingPunct="1"/>
            <a:r>
              <a:rPr lang="en-US" altLang="en-US" dirty="0"/>
              <a:t>Each input/output pair of ports is a LAN</a:t>
            </a:r>
          </a:p>
          <a:p>
            <a:pPr lvl="1" eaLnBrk="1" hangingPunct="1"/>
            <a:r>
              <a:rPr lang="en-US" altLang="en-US" dirty="0"/>
              <a:t>Learning and forwarding switch among these LANs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properties</a:t>
            </a:r>
          </a:p>
          <a:p>
            <a:pPr lvl="1" eaLnBrk="1" hangingPunct="1"/>
            <a:r>
              <a:rPr lang="en-US" altLang="en-US" dirty="0"/>
              <a:t>Ports: any # of inputs, and same # of outputs</a:t>
            </a:r>
          </a:p>
          <a:p>
            <a:pPr lvl="1" eaLnBrk="1" hangingPunct="1"/>
            <a:r>
              <a:rPr lang="en-US" altLang="en-US" dirty="0"/>
              <a:t>Processing: push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handlers</a:t>
            </a:r>
          </a:p>
          <a:p>
            <a:pPr lvl="1" eaLnBrk="1" hangingPunct="1"/>
            <a:r>
              <a:rPr lang="en-US" altLang="en-US" dirty="0"/>
              <a:t>Table (read-only): returns port association table</a:t>
            </a:r>
          </a:p>
          <a:p>
            <a:pPr lvl="1" eaLnBrk="1" hangingPunct="1"/>
            <a:r>
              <a:rPr lang="en-US" altLang="en-US" dirty="0"/>
              <a:t>Timeout (read/write): returns/sets TIMEOUT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4B676-A383-E145-8867-BB055824917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1325563" y="5943600"/>
            <a:ext cx="618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http://read.cs.ucla.edu/click/elements/etherswitch</a:t>
            </a:r>
          </a:p>
        </p:txBody>
      </p:sp>
    </p:spTree>
    <p:extLst>
      <p:ext uri="{BB962C8B-B14F-4D97-AF65-F5344CB8AC3E}">
        <p14:creationId xmlns:p14="http://schemas.microsoft.com/office/powerpoint/2010/main" val="3670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Forwarding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81600"/>
          </a:xfrm>
        </p:spPr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Control plane computes a forwarding table</a:t>
            </a:r>
          </a:p>
          <a:p>
            <a:pPr lvl="1"/>
            <a:r>
              <a:rPr lang="en-US" altLang="en-US" sz="2800" dirty="0"/>
              <a:t>Maps destination address(</a:t>
            </a:r>
            <a:r>
              <a:rPr lang="en-US" altLang="en-US" sz="2800" dirty="0" err="1"/>
              <a:t>es</a:t>
            </a:r>
            <a:r>
              <a:rPr lang="en-US" altLang="en-US" sz="2800" dirty="0"/>
              <a:t>) to an output link</a:t>
            </a:r>
          </a:p>
          <a:p>
            <a:r>
              <a:rPr lang="en-US" altLang="en-US" sz="3200" dirty="0">
                <a:ea typeface="ＭＳ Ｐゴシック" charset="-128"/>
              </a:rPr>
              <a:t>Handling an incoming packet</a:t>
            </a:r>
          </a:p>
          <a:p>
            <a:pPr lvl="1"/>
            <a:r>
              <a:rPr lang="en-US" altLang="en-US" sz="2800" dirty="0"/>
              <a:t>Match: destination address</a:t>
            </a:r>
          </a:p>
          <a:p>
            <a:pPr lvl="1"/>
            <a:r>
              <a:rPr lang="en-US" altLang="en-US" sz="2800" dirty="0"/>
              <a:t>Action: direct the packet to </a:t>
            </a:r>
            <a:br>
              <a:rPr lang="en-US" altLang="en-US" sz="2800" dirty="0"/>
            </a:br>
            <a:r>
              <a:rPr lang="en-US" altLang="en-US" sz="2800" dirty="0"/>
              <a:t>the chosen output link</a:t>
            </a:r>
          </a:p>
          <a:p>
            <a:r>
              <a:rPr lang="en-US" altLang="en-US" sz="3200" dirty="0">
                <a:ea typeface="ＭＳ Ｐゴシック" charset="-128"/>
              </a:rPr>
              <a:t>Switching fabric</a:t>
            </a:r>
          </a:p>
          <a:p>
            <a:pPr lvl="1"/>
            <a:r>
              <a:rPr lang="en-US" altLang="en-US" sz="2800" dirty="0"/>
              <a:t>Directs packet from </a:t>
            </a:r>
            <a:br>
              <a:rPr lang="en-US" altLang="en-US" sz="2800" dirty="0"/>
            </a:br>
            <a:r>
              <a:rPr lang="en-US" altLang="en-US" sz="2800" dirty="0"/>
              <a:t>input link to output link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7AC32-2D01-874F-8097-08E421B6BD0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175375" y="4351338"/>
            <a:ext cx="1196975" cy="20494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191250" y="3195638"/>
            <a:ext cx="1196975" cy="9144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charset="0"/>
              </a:rPr>
              <a:t>Processor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659563" y="4110038"/>
            <a:ext cx="188912" cy="2413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092700" y="450215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970588" y="4602163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5089525" y="5191125"/>
            <a:ext cx="877888" cy="382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5967413" y="5302250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5095875" y="5891213"/>
            <a:ext cx="877888" cy="382587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5973763" y="6002338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7" name="Rectangle 18"/>
          <p:cNvSpPr>
            <a:spLocks noChangeArrowheads="1"/>
          </p:cNvSpPr>
          <p:nvPr/>
        </p:nvSpPr>
        <p:spPr bwMode="auto">
          <a:xfrm flipH="1">
            <a:off x="7569200" y="450850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8" name="Rectangle 19"/>
          <p:cNvSpPr>
            <a:spLocks noChangeArrowheads="1"/>
          </p:cNvSpPr>
          <p:nvPr/>
        </p:nvSpPr>
        <p:spPr bwMode="auto">
          <a:xfrm flipH="1">
            <a:off x="7364413" y="4619625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9" name="Rectangle 22"/>
          <p:cNvSpPr>
            <a:spLocks noChangeArrowheads="1"/>
          </p:cNvSpPr>
          <p:nvPr/>
        </p:nvSpPr>
        <p:spPr bwMode="auto">
          <a:xfrm flipH="1">
            <a:off x="7580313" y="5199063"/>
            <a:ext cx="877887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0" name="Rectangle 23"/>
          <p:cNvSpPr>
            <a:spLocks noChangeArrowheads="1"/>
          </p:cNvSpPr>
          <p:nvPr/>
        </p:nvSpPr>
        <p:spPr bwMode="auto">
          <a:xfrm flipH="1">
            <a:off x="7375525" y="5308600"/>
            <a:ext cx="204788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1" name="Rectangle 26"/>
          <p:cNvSpPr>
            <a:spLocks noChangeArrowheads="1"/>
          </p:cNvSpPr>
          <p:nvPr/>
        </p:nvSpPr>
        <p:spPr bwMode="auto">
          <a:xfrm flipH="1">
            <a:off x="7575550" y="589915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2" name="Rectangle 27"/>
          <p:cNvSpPr>
            <a:spLocks noChangeArrowheads="1"/>
          </p:cNvSpPr>
          <p:nvPr/>
        </p:nvSpPr>
        <p:spPr bwMode="auto">
          <a:xfrm flipH="1">
            <a:off x="7370763" y="6008688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altLang="en-US"/>
              <a:t>Switch: Match on Destination MAC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28650" y="1668462"/>
            <a:ext cx="7886700" cy="4351338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MAC addresses are location independent</a:t>
            </a:r>
          </a:p>
          <a:p>
            <a:pPr lvl="1"/>
            <a:r>
              <a:rPr lang="en-US" altLang="en-US" sz="2800" dirty="0"/>
              <a:t>Assigned by the vendor of the interface card</a:t>
            </a:r>
          </a:p>
          <a:p>
            <a:pPr lvl="1"/>
            <a:r>
              <a:rPr lang="en-US" altLang="en-US" sz="2800" dirty="0"/>
              <a:t>Cannot be aggregated across hosts in the LAN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3C743-1287-1F4E-9F1A-45730ECA749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35"/>
          <p:cNvGraphicFramePr>
            <a:graphicFrameLocks noGrp="1"/>
          </p:cNvGraphicFramePr>
          <p:nvPr/>
        </p:nvGraphicFramePr>
        <p:xfrm>
          <a:off x="3657600" y="3778250"/>
          <a:ext cx="1905000" cy="1851114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</a:tblGrid>
              <a:tr h="365606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2" name="Line 4"/>
          <p:cNvSpPr>
            <a:spLocks noChangeShapeType="1"/>
          </p:cNvSpPr>
          <p:nvPr/>
        </p:nvSpPr>
        <p:spPr bwMode="auto">
          <a:xfrm>
            <a:off x="844550" y="4348163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5"/>
          <p:cNvSpPr>
            <a:spLocks noChangeShapeType="1"/>
          </p:cNvSpPr>
          <p:nvPr/>
        </p:nvSpPr>
        <p:spPr bwMode="auto">
          <a:xfrm>
            <a:off x="11493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6"/>
          <p:cNvSpPr>
            <a:spLocks noChangeShapeType="1"/>
          </p:cNvSpPr>
          <p:nvPr/>
        </p:nvSpPr>
        <p:spPr bwMode="auto">
          <a:xfrm>
            <a:off x="20637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7"/>
          <p:cNvSpPr>
            <a:spLocks noChangeShapeType="1"/>
          </p:cNvSpPr>
          <p:nvPr/>
        </p:nvSpPr>
        <p:spPr bwMode="auto">
          <a:xfrm>
            <a:off x="31305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9"/>
          <p:cNvSpPr>
            <a:spLocks noChangeArrowheads="1"/>
          </p:cNvSpPr>
          <p:nvPr/>
        </p:nvSpPr>
        <p:spPr bwMode="auto">
          <a:xfrm>
            <a:off x="841375" y="375761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7" name="Rectangle 10"/>
          <p:cNvSpPr>
            <a:spLocks noChangeArrowheads="1"/>
          </p:cNvSpPr>
          <p:nvPr/>
        </p:nvSpPr>
        <p:spPr bwMode="auto">
          <a:xfrm>
            <a:off x="1736725" y="373856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8" name="Rectangle 11"/>
          <p:cNvSpPr>
            <a:spLocks noChangeArrowheads="1"/>
          </p:cNvSpPr>
          <p:nvPr/>
        </p:nvSpPr>
        <p:spPr bwMode="auto">
          <a:xfrm>
            <a:off x="2803525" y="373856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9" name="Text Box 12"/>
          <p:cNvSpPr txBox="1">
            <a:spLocks noChangeArrowheads="1"/>
          </p:cNvSpPr>
          <p:nvPr/>
        </p:nvSpPr>
        <p:spPr bwMode="auto">
          <a:xfrm>
            <a:off x="2368550" y="366236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2560" name="Line 24"/>
          <p:cNvSpPr>
            <a:spLocks noChangeShapeType="1"/>
          </p:cNvSpPr>
          <p:nvPr/>
        </p:nvSpPr>
        <p:spPr bwMode="auto">
          <a:xfrm>
            <a:off x="2673350" y="43481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Text Box 31"/>
          <p:cNvSpPr txBox="1">
            <a:spLocks noChangeArrowheads="1"/>
          </p:cNvSpPr>
          <p:nvPr/>
        </p:nvSpPr>
        <p:spPr bwMode="auto">
          <a:xfrm>
            <a:off x="762000" y="329247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mac1</a:t>
            </a:r>
          </a:p>
        </p:txBody>
      </p:sp>
      <p:sp>
        <p:nvSpPr>
          <p:cNvPr id="22562" name="Text Box 32"/>
          <p:cNvSpPr txBox="1">
            <a:spLocks noChangeArrowheads="1"/>
          </p:cNvSpPr>
          <p:nvPr/>
        </p:nvSpPr>
        <p:spPr bwMode="auto">
          <a:xfrm>
            <a:off x="1676400" y="3276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mac2</a:t>
            </a:r>
          </a:p>
        </p:txBody>
      </p:sp>
      <p:sp>
        <p:nvSpPr>
          <p:cNvPr id="22563" name="Text Box 33"/>
          <p:cNvSpPr txBox="1">
            <a:spLocks noChangeArrowheads="1"/>
          </p:cNvSpPr>
          <p:nvPr/>
        </p:nvSpPr>
        <p:spPr bwMode="auto">
          <a:xfrm>
            <a:off x="2743200" y="3276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mac3</a:t>
            </a:r>
          </a:p>
        </p:txBody>
      </p:sp>
      <p:sp>
        <p:nvSpPr>
          <p:cNvPr id="22564" name="AutoShape 23"/>
          <p:cNvSpPr>
            <a:spLocks noChangeArrowheads="1"/>
          </p:cNvSpPr>
          <p:nvPr/>
        </p:nvSpPr>
        <p:spPr bwMode="auto">
          <a:xfrm>
            <a:off x="2286000" y="4637088"/>
            <a:ext cx="67945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switch</a:t>
            </a:r>
          </a:p>
        </p:txBody>
      </p:sp>
      <p:sp>
        <p:nvSpPr>
          <p:cNvPr id="22565" name="Line 5"/>
          <p:cNvSpPr>
            <a:spLocks noChangeShapeType="1"/>
          </p:cNvSpPr>
          <p:nvPr/>
        </p:nvSpPr>
        <p:spPr bwMode="auto">
          <a:xfrm>
            <a:off x="2654300" y="5018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5"/>
          <p:cNvSpPr>
            <a:spLocks noChangeShapeType="1"/>
          </p:cNvSpPr>
          <p:nvPr/>
        </p:nvSpPr>
        <p:spPr bwMode="auto">
          <a:xfrm>
            <a:off x="1828800" y="48656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0"/>
          <p:cNvSpPr>
            <a:spLocks noChangeArrowheads="1"/>
          </p:cNvSpPr>
          <p:nvPr/>
        </p:nvSpPr>
        <p:spPr bwMode="auto">
          <a:xfrm>
            <a:off x="2273300" y="53228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68" name="Rectangle 21"/>
          <p:cNvSpPr>
            <a:spLocks noChangeArrowheads="1"/>
          </p:cNvSpPr>
          <p:nvPr/>
        </p:nvSpPr>
        <p:spPr bwMode="auto">
          <a:xfrm>
            <a:off x="1219200" y="47132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69" name="Text Box 33"/>
          <p:cNvSpPr txBox="1">
            <a:spLocks noChangeArrowheads="1"/>
          </p:cNvSpPr>
          <p:nvPr/>
        </p:nvSpPr>
        <p:spPr bwMode="auto">
          <a:xfrm>
            <a:off x="2197100" y="570388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mac5</a:t>
            </a:r>
          </a:p>
        </p:txBody>
      </p:sp>
      <p:sp>
        <p:nvSpPr>
          <p:cNvPr id="22570" name="Text Box 33"/>
          <p:cNvSpPr txBox="1">
            <a:spLocks noChangeArrowheads="1"/>
          </p:cNvSpPr>
          <p:nvPr/>
        </p:nvSpPr>
        <p:spPr bwMode="auto">
          <a:xfrm>
            <a:off x="1143000" y="501808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mac4</a:t>
            </a:r>
          </a:p>
        </p:txBody>
      </p:sp>
      <p:sp>
        <p:nvSpPr>
          <p:cNvPr id="22571" name="AutoShape 40"/>
          <p:cNvSpPr>
            <a:spLocks noChangeArrowheads="1"/>
          </p:cNvSpPr>
          <p:nvPr/>
        </p:nvSpPr>
        <p:spPr bwMode="auto">
          <a:xfrm flipH="1">
            <a:off x="4876800" y="4997450"/>
            <a:ext cx="457200" cy="228600"/>
          </a:xfrm>
          <a:prstGeom prst="rightArrow">
            <a:avLst>
              <a:gd name="adj1" fmla="val 50000"/>
              <a:gd name="adj2" fmla="val 7913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2" name="AutoShape 40"/>
          <p:cNvSpPr>
            <a:spLocks noChangeArrowheads="1"/>
          </p:cNvSpPr>
          <p:nvPr/>
        </p:nvSpPr>
        <p:spPr bwMode="auto">
          <a:xfrm rot="16200000" flipH="1">
            <a:off x="4991100" y="5340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3" name="AutoShape 40"/>
          <p:cNvSpPr>
            <a:spLocks noChangeArrowheads="1"/>
          </p:cNvSpPr>
          <p:nvPr/>
        </p:nvSpPr>
        <p:spPr bwMode="auto">
          <a:xfrm rot="5400000" flipH="1" flipV="1">
            <a:off x="4991100" y="4578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4" name="AutoShape 40"/>
          <p:cNvSpPr>
            <a:spLocks noChangeArrowheads="1"/>
          </p:cNvSpPr>
          <p:nvPr/>
        </p:nvSpPr>
        <p:spPr bwMode="auto">
          <a:xfrm rot="5400000" flipH="1" flipV="1">
            <a:off x="4991100" y="4197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5" name="AutoShape 40"/>
          <p:cNvSpPr>
            <a:spLocks noChangeArrowheads="1"/>
          </p:cNvSpPr>
          <p:nvPr/>
        </p:nvSpPr>
        <p:spPr bwMode="auto">
          <a:xfrm rot="5400000" flipH="1" flipV="1">
            <a:off x="4991100" y="3816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228C1-E2AC-7F4E-AA9D-B19FB8300CEA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Routers: Match on IP Prefix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213360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IP addresses grouped into common subnets</a:t>
            </a:r>
          </a:p>
          <a:p>
            <a:pPr lvl="1"/>
            <a:r>
              <a:rPr lang="en-US" altLang="en-US" sz="2800" dirty="0"/>
              <a:t>Allocated by ICANN, regional registries, ISPs, and within individual organizations</a:t>
            </a:r>
          </a:p>
          <a:p>
            <a:pPr lvl="1"/>
            <a:r>
              <a:rPr lang="en-US" altLang="en-US" sz="2800" dirty="0"/>
              <a:t>Variable-length prefix identified by a mask length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96950" y="444023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3017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2161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2829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93775" y="3849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8891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9559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125538" y="445452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LAN 1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520950" y="37544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645150" y="444023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9499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8643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79311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641975" y="3849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5373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6041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7069138" y="444023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LAN 2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7169150" y="37544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25209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43497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825750" y="44402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25"/>
          <p:cNvSpPr>
            <a:spLocks noChangeArrowheads="1"/>
          </p:cNvSpPr>
          <p:nvPr/>
        </p:nvSpPr>
        <p:spPr bwMode="auto">
          <a:xfrm>
            <a:off x="61785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6483350" y="44402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130550" y="489743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959350" y="489743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408363" y="4897438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WAN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5235575" y="4897438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WAN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7651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1.2.3.4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16795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1.2.3.7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2590800" y="34290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1.2.3.156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4133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5.6.7.8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6261100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5.6.7.9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7239000" y="34290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5.6.7.212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1512888" y="544512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1.2.3.0/24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525588" y="582930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5.6.7.0/24</a:t>
            </a:r>
          </a:p>
        </p:txBody>
      </p:sp>
      <p:sp>
        <p:nvSpPr>
          <p:cNvPr id="23591" name="AutoShape 39"/>
          <p:cNvSpPr>
            <a:spLocks noChangeArrowheads="1"/>
          </p:cNvSpPr>
          <p:nvPr/>
        </p:nvSpPr>
        <p:spPr bwMode="auto">
          <a:xfrm>
            <a:off x="3228975" y="5851525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2" name="AutoShape 40"/>
          <p:cNvSpPr>
            <a:spLocks noChangeArrowheads="1"/>
          </p:cNvSpPr>
          <p:nvPr/>
        </p:nvSpPr>
        <p:spPr bwMode="auto">
          <a:xfrm flipH="1">
            <a:off x="3227388" y="5505450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3" name="Rectangle 46"/>
          <p:cNvSpPr>
            <a:spLocks noChangeArrowheads="1"/>
          </p:cNvSpPr>
          <p:nvPr/>
        </p:nvSpPr>
        <p:spPr bwMode="auto">
          <a:xfrm>
            <a:off x="1538288" y="5389563"/>
            <a:ext cx="2573337" cy="80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4" name="Line 47"/>
          <p:cNvSpPr>
            <a:spLocks noChangeShapeType="1"/>
          </p:cNvSpPr>
          <p:nvPr/>
        </p:nvSpPr>
        <p:spPr bwMode="auto">
          <a:xfrm>
            <a:off x="3074988" y="5389563"/>
            <a:ext cx="0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8"/>
          <p:cNvSpPr>
            <a:spLocks noChangeShapeType="1"/>
          </p:cNvSpPr>
          <p:nvPr/>
        </p:nvSpPr>
        <p:spPr bwMode="auto">
          <a:xfrm flipV="1">
            <a:off x="1538288" y="5811838"/>
            <a:ext cx="2573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Text Box 50"/>
          <p:cNvSpPr txBox="1">
            <a:spLocks noChangeArrowheads="1"/>
          </p:cNvSpPr>
          <p:nvPr/>
        </p:nvSpPr>
        <p:spPr bwMode="auto">
          <a:xfrm>
            <a:off x="1692275" y="6272213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forwarding table</a:t>
            </a:r>
          </a:p>
        </p:txBody>
      </p:sp>
      <p:sp>
        <p:nvSpPr>
          <p:cNvPr id="23597" name="TextBox 45"/>
          <p:cNvSpPr txBox="1">
            <a:spLocks noChangeArrowheads="1"/>
          </p:cNvSpPr>
          <p:nvPr/>
        </p:nvSpPr>
        <p:spPr bwMode="auto">
          <a:xfrm>
            <a:off x="5105400" y="5592763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Prefixes may be nested.  Routers identify the </a:t>
            </a:r>
            <a:r>
              <a:rPr lang="en-US" altLang="en-US" sz="2000" i="1">
                <a:solidFill>
                  <a:schemeClr val="tx1"/>
                </a:solidFill>
                <a:latin typeface="Helvetica" charset="0"/>
              </a:rPr>
              <a:t>longest matching </a:t>
            </a: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prefix.</a:t>
            </a:r>
          </a:p>
        </p:txBody>
      </p:sp>
    </p:spTree>
    <p:extLst>
      <p:ext uri="{BB962C8B-B14F-4D97-AF65-F5344CB8AC3E}">
        <p14:creationId xmlns:p14="http://schemas.microsoft.com/office/powerpoint/2010/main" val="4465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4038600" y="2667000"/>
            <a:ext cx="1524000" cy="1524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25602" name="Rectangle 95"/>
          <p:cNvSpPr>
            <a:spLocks noGrp="1" noChangeArrowheads="1"/>
          </p:cNvSpPr>
          <p:nvPr>
            <p:ph type="title"/>
          </p:nvPr>
        </p:nvSpPr>
        <p:spPr>
          <a:xfrm>
            <a:off x="381000" y="46037"/>
            <a:ext cx="8458200" cy="1325563"/>
          </a:xfrm>
        </p:spPr>
        <p:txBody>
          <a:bodyPr/>
          <a:lstStyle/>
          <a:p>
            <a:pPr eaLnBrk="1" hangingPunct="1"/>
            <a:r>
              <a:rPr lang="en-US" altLang="en-US"/>
              <a:t>Switch Fabric: From Input to 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2954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60" name="Rectangle 5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61" name="Rectangle 6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62" name="Rectangle 7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63" name="Text Box 8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65" name="Line 10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66" name="Line 11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28956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53" name="Rectangle 13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4" name="Rectangle 14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55" name="Rectangle 15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56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9" name="Rectangle 17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8" name="Line 18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9" name="Line 19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24000" y="49530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46" name="Rectangle 21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47" name="Rectangle 22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48" name="Rectangle 23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49" name="Text Box 24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37" name="Rectangle 25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1" name="Line 26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2" name="Line 27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5606" name="Line 28"/>
          <p:cNvSpPr>
            <a:spLocks noChangeShapeType="1"/>
          </p:cNvSpPr>
          <p:nvPr/>
        </p:nvSpPr>
        <p:spPr bwMode="auto">
          <a:xfrm>
            <a:off x="20574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29"/>
          <p:cNvSpPr>
            <a:spLocks noChangeShapeType="1"/>
          </p:cNvSpPr>
          <p:nvPr/>
        </p:nvSpPr>
        <p:spPr bwMode="auto">
          <a:xfrm>
            <a:off x="30480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30"/>
          <p:cNvSpPr>
            <a:spLocks noChangeShapeType="1"/>
          </p:cNvSpPr>
          <p:nvPr/>
        </p:nvSpPr>
        <p:spPr bwMode="auto">
          <a:xfrm>
            <a:off x="-76200" y="18288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Line 31"/>
          <p:cNvSpPr>
            <a:spLocks noChangeShapeType="1"/>
          </p:cNvSpPr>
          <p:nvPr/>
        </p:nvSpPr>
        <p:spPr bwMode="auto">
          <a:xfrm>
            <a:off x="-76200" y="34290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0" name="Line 32"/>
          <p:cNvSpPr>
            <a:spLocks noChangeShapeType="1"/>
          </p:cNvSpPr>
          <p:nvPr/>
        </p:nvSpPr>
        <p:spPr bwMode="auto">
          <a:xfrm>
            <a:off x="-76200" y="54864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Rectangle 33"/>
          <p:cNvSpPr>
            <a:spLocks noChangeArrowheads="1"/>
          </p:cNvSpPr>
          <p:nvPr/>
        </p:nvSpPr>
        <p:spPr bwMode="auto">
          <a:xfrm>
            <a:off x="6019800" y="12954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Rectangle 34"/>
          <p:cNvSpPr>
            <a:spLocks noChangeArrowheads="1"/>
          </p:cNvSpPr>
          <p:nvPr/>
        </p:nvSpPr>
        <p:spPr bwMode="auto">
          <a:xfrm>
            <a:off x="6629400" y="14478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47" name="Rectangle 35"/>
          <p:cNvSpPr>
            <a:spLocks noChangeArrowheads="1"/>
          </p:cNvSpPr>
          <p:nvPr/>
        </p:nvSpPr>
        <p:spPr bwMode="auto">
          <a:xfrm>
            <a:off x="6732588" y="22621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14" name="Line 36"/>
          <p:cNvSpPr>
            <a:spLocks noChangeShapeType="1"/>
          </p:cNvSpPr>
          <p:nvPr/>
        </p:nvSpPr>
        <p:spPr bwMode="auto">
          <a:xfrm>
            <a:off x="6829425" y="19605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Line 37"/>
          <p:cNvSpPr>
            <a:spLocks noChangeShapeType="1"/>
          </p:cNvSpPr>
          <p:nvPr/>
        </p:nvSpPr>
        <p:spPr bwMode="auto">
          <a:xfrm flipV="1">
            <a:off x="7275513" y="19605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6" name="Line 38"/>
          <p:cNvSpPr>
            <a:spLocks noChangeShapeType="1"/>
          </p:cNvSpPr>
          <p:nvPr/>
        </p:nvSpPr>
        <p:spPr bwMode="auto">
          <a:xfrm>
            <a:off x="7543800" y="1752600"/>
            <a:ext cx="1447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Rectangle 39"/>
          <p:cNvSpPr>
            <a:spLocks noChangeArrowheads="1"/>
          </p:cNvSpPr>
          <p:nvPr/>
        </p:nvSpPr>
        <p:spPr bwMode="auto">
          <a:xfrm>
            <a:off x="6019800" y="28956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Rectangle 40"/>
          <p:cNvSpPr>
            <a:spLocks noChangeArrowheads="1"/>
          </p:cNvSpPr>
          <p:nvPr/>
        </p:nvSpPr>
        <p:spPr bwMode="auto">
          <a:xfrm>
            <a:off x="6629400" y="30480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53" name="Rectangle 41"/>
          <p:cNvSpPr>
            <a:spLocks noChangeArrowheads="1"/>
          </p:cNvSpPr>
          <p:nvPr/>
        </p:nvSpPr>
        <p:spPr bwMode="auto">
          <a:xfrm>
            <a:off x="6732588" y="38623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20" name="Line 42"/>
          <p:cNvSpPr>
            <a:spLocks noChangeShapeType="1"/>
          </p:cNvSpPr>
          <p:nvPr/>
        </p:nvSpPr>
        <p:spPr bwMode="auto">
          <a:xfrm>
            <a:off x="6829425" y="35607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Line 43"/>
          <p:cNvSpPr>
            <a:spLocks noChangeShapeType="1"/>
          </p:cNvSpPr>
          <p:nvPr/>
        </p:nvSpPr>
        <p:spPr bwMode="auto">
          <a:xfrm flipV="1">
            <a:off x="7275513" y="35607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2" name="Line 44"/>
          <p:cNvSpPr>
            <a:spLocks noChangeShapeType="1"/>
          </p:cNvSpPr>
          <p:nvPr/>
        </p:nvSpPr>
        <p:spPr bwMode="auto">
          <a:xfrm>
            <a:off x="7543800" y="33528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6" name="Rectangle 45"/>
          <p:cNvSpPr>
            <a:spLocks noChangeArrowheads="1"/>
          </p:cNvSpPr>
          <p:nvPr/>
        </p:nvSpPr>
        <p:spPr bwMode="auto">
          <a:xfrm>
            <a:off x="6019800" y="49530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400">
              <a:latin typeface="Comic Sans MS" charset="0"/>
            </a:endParaRPr>
          </a:p>
        </p:txBody>
      </p:sp>
      <p:sp>
        <p:nvSpPr>
          <p:cNvPr id="25624" name="Rectangle 46"/>
          <p:cNvSpPr>
            <a:spLocks noChangeArrowheads="1"/>
          </p:cNvSpPr>
          <p:nvPr/>
        </p:nvSpPr>
        <p:spPr bwMode="auto">
          <a:xfrm>
            <a:off x="6629400" y="51054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59" name="Rectangle 47"/>
          <p:cNvSpPr>
            <a:spLocks noChangeArrowheads="1"/>
          </p:cNvSpPr>
          <p:nvPr/>
        </p:nvSpPr>
        <p:spPr bwMode="auto">
          <a:xfrm>
            <a:off x="6732588" y="59197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26" name="Line 48"/>
          <p:cNvSpPr>
            <a:spLocks noChangeShapeType="1"/>
          </p:cNvSpPr>
          <p:nvPr/>
        </p:nvSpPr>
        <p:spPr bwMode="auto">
          <a:xfrm>
            <a:off x="6829425" y="56181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7" name="Line 49"/>
          <p:cNvSpPr>
            <a:spLocks noChangeShapeType="1"/>
          </p:cNvSpPr>
          <p:nvPr/>
        </p:nvSpPr>
        <p:spPr bwMode="auto">
          <a:xfrm flipV="1">
            <a:off x="7275513" y="56181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8" name="Line 50"/>
          <p:cNvSpPr>
            <a:spLocks noChangeShapeType="1"/>
          </p:cNvSpPr>
          <p:nvPr/>
        </p:nvSpPr>
        <p:spPr bwMode="auto">
          <a:xfrm>
            <a:off x="7543800" y="54102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9" name="Line 51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0" name="Line 52"/>
          <p:cNvSpPr>
            <a:spLocks noChangeShapeType="1"/>
          </p:cNvSpPr>
          <p:nvPr/>
        </p:nvSpPr>
        <p:spPr bwMode="auto">
          <a:xfrm>
            <a:off x="75438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1" name="Oval 53"/>
          <p:cNvSpPr>
            <a:spLocks noChangeArrowheads="1"/>
          </p:cNvSpPr>
          <p:nvPr/>
        </p:nvSpPr>
        <p:spPr bwMode="auto">
          <a:xfrm>
            <a:off x="5715000" y="1676400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2" name="Oval 54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3" name="Oval 55"/>
          <p:cNvSpPr>
            <a:spLocks noChangeArrowheads="1"/>
          </p:cNvSpPr>
          <p:nvPr/>
        </p:nvSpPr>
        <p:spPr bwMode="auto">
          <a:xfrm>
            <a:off x="5715000" y="5334000"/>
            <a:ext cx="152400" cy="152400"/>
          </a:xfrm>
          <a:prstGeom prst="ellipse">
            <a:avLst/>
          </a:prstGeom>
          <a:solidFill>
            <a:srgbClr val="00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4" name="Oval 56"/>
          <p:cNvSpPr>
            <a:spLocks noChangeArrowheads="1"/>
          </p:cNvSpPr>
          <p:nvPr/>
        </p:nvSpPr>
        <p:spPr bwMode="auto">
          <a:xfrm>
            <a:off x="3733800" y="1676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5" name="Oval 57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6" name="Oval 58"/>
          <p:cNvSpPr>
            <a:spLocks noChangeArrowheads="1"/>
          </p:cNvSpPr>
          <p:nvPr/>
        </p:nvSpPr>
        <p:spPr bwMode="auto">
          <a:xfrm>
            <a:off x="3733800" y="53340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5637" name="Group 59"/>
          <p:cNvGrpSpPr>
            <a:grpSpLocks/>
          </p:cNvGrpSpPr>
          <p:nvPr/>
        </p:nvGrpSpPr>
        <p:grpSpPr bwMode="auto">
          <a:xfrm>
            <a:off x="4572000" y="2819400"/>
            <a:ext cx="457200" cy="1219200"/>
            <a:chOff x="2736" y="1824"/>
            <a:chExt cx="288" cy="768"/>
          </a:xfrm>
        </p:grpSpPr>
        <p:sp>
          <p:nvSpPr>
            <p:cNvPr id="25665" name="Line 60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6" name="Line 61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7" name="Line 62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8" name="Line 63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38" name="Group 64"/>
          <p:cNvGrpSpPr>
            <a:grpSpLocks/>
          </p:cNvGrpSpPr>
          <p:nvPr/>
        </p:nvGrpSpPr>
        <p:grpSpPr bwMode="auto">
          <a:xfrm rot="-5400000">
            <a:off x="4572000" y="2819400"/>
            <a:ext cx="457200" cy="1219200"/>
            <a:chOff x="2736" y="1824"/>
            <a:chExt cx="288" cy="768"/>
          </a:xfrm>
        </p:grpSpPr>
        <p:sp>
          <p:nvSpPr>
            <p:cNvPr id="25661" name="Line 65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2" name="Line 66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3" name="Line 67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4" name="Line 68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39" name="Group 69"/>
          <p:cNvGrpSpPr>
            <a:grpSpLocks/>
          </p:cNvGrpSpPr>
          <p:nvPr/>
        </p:nvGrpSpPr>
        <p:grpSpPr bwMode="auto">
          <a:xfrm>
            <a:off x="152400" y="1371600"/>
            <a:ext cx="1219200" cy="4038600"/>
            <a:chOff x="96" y="864"/>
            <a:chExt cx="768" cy="2544"/>
          </a:xfrm>
        </p:grpSpPr>
        <p:grpSp>
          <p:nvGrpSpPr>
            <p:cNvPr id="25652" name="Group 70"/>
            <p:cNvGrpSpPr>
              <a:grpSpLocks/>
            </p:cNvGrpSpPr>
            <p:nvPr/>
          </p:nvGrpSpPr>
          <p:grpSpPr bwMode="auto">
            <a:xfrm>
              <a:off x="96" y="864"/>
              <a:ext cx="768" cy="240"/>
              <a:chOff x="-48" y="816"/>
              <a:chExt cx="912" cy="240"/>
            </a:xfrm>
          </p:grpSpPr>
          <p:sp>
            <p:nvSpPr>
              <p:cNvPr id="25659" name="Rectangle 71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60" name="Rectangle 72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  <p:grpSp>
          <p:nvGrpSpPr>
            <p:cNvPr id="25653" name="Group 73"/>
            <p:cNvGrpSpPr>
              <a:grpSpLocks/>
            </p:cNvGrpSpPr>
            <p:nvPr/>
          </p:nvGrpSpPr>
          <p:grpSpPr bwMode="auto">
            <a:xfrm>
              <a:off x="96" y="1872"/>
              <a:ext cx="768" cy="240"/>
              <a:chOff x="-48" y="816"/>
              <a:chExt cx="912" cy="240"/>
            </a:xfrm>
          </p:grpSpPr>
          <p:sp>
            <p:nvSpPr>
              <p:cNvPr id="25657" name="Rectangle 74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58" name="Rectangle 75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  <p:grpSp>
          <p:nvGrpSpPr>
            <p:cNvPr id="25654" name="Group 76"/>
            <p:cNvGrpSpPr>
              <a:grpSpLocks/>
            </p:cNvGrpSpPr>
            <p:nvPr/>
          </p:nvGrpSpPr>
          <p:grpSpPr bwMode="auto">
            <a:xfrm>
              <a:off x="96" y="3168"/>
              <a:ext cx="768" cy="240"/>
              <a:chOff x="-48" y="816"/>
              <a:chExt cx="912" cy="240"/>
            </a:xfrm>
          </p:grpSpPr>
          <p:sp>
            <p:nvSpPr>
              <p:cNvPr id="25655" name="Rectangle 77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56" name="Rectangle 78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</p:grpSp>
      <p:grpSp>
        <p:nvGrpSpPr>
          <p:cNvPr id="25640" name="Group 79"/>
          <p:cNvGrpSpPr>
            <a:grpSpLocks/>
          </p:cNvGrpSpPr>
          <p:nvPr/>
        </p:nvGrpSpPr>
        <p:grpSpPr bwMode="auto">
          <a:xfrm>
            <a:off x="3733800" y="1816100"/>
            <a:ext cx="2844800" cy="3378200"/>
            <a:chOff x="2352" y="1144"/>
            <a:chExt cx="1792" cy="2128"/>
          </a:xfrm>
        </p:grpSpPr>
        <p:sp>
          <p:nvSpPr>
            <p:cNvPr id="25647" name="Freeform 80"/>
            <p:cNvSpPr>
              <a:spLocks/>
            </p:cNvSpPr>
            <p:nvPr/>
          </p:nvSpPr>
          <p:spPr bwMode="auto">
            <a:xfrm>
              <a:off x="2512" y="1144"/>
              <a:ext cx="1616" cy="872"/>
            </a:xfrm>
            <a:custGeom>
              <a:avLst/>
              <a:gdLst>
                <a:gd name="T0" fmla="*/ 0 w 1696"/>
                <a:gd name="T1" fmla="*/ 0 h 689"/>
                <a:gd name="T2" fmla="*/ 88 w 1696"/>
                <a:gd name="T3" fmla="*/ 366 h 689"/>
                <a:gd name="T4" fmla="*/ 264 w 1696"/>
                <a:gd name="T5" fmla="*/ 804 h 689"/>
                <a:gd name="T6" fmla="*/ 391 w 1696"/>
                <a:gd name="T7" fmla="*/ 1196 h 689"/>
                <a:gd name="T8" fmla="*/ 440 w 1696"/>
                <a:gd name="T9" fmla="*/ 1273 h 689"/>
                <a:gd name="T10" fmla="*/ 522 w 1696"/>
                <a:gd name="T11" fmla="*/ 1479 h 689"/>
                <a:gd name="T12" fmla="*/ 641 w 1696"/>
                <a:gd name="T13" fmla="*/ 1688 h 689"/>
                <a:gd name="T14" fmla="*/ 717 w 1696"/>
                <a:gd name="T15" fmla="*/ 1817 h 689"/>
                <a:gd name="T16" fmla="*/ 924 w 1696"/>
                <a:gd name="T17" fmla="*/ 2001 h 689"/>
                <a:gd name="T18" fmla="*/ 1157 w 1696"/>
                <a:gd name="T19" fmla="*/ 2129 h 689"/>
                <a:gd name="T20" fmla="*/ 1332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8" name="Freeform 81"/>
            <p:cNvSpPr>
              <a:spLocks/>
            </p:cNvSpPr>
            <p:nvPr/>
          </p:nvSpPr>
          <p:spPr bwMode="auto">
            <a:xfrm flipV="1">
              <a:off x="2448" y="2400"/>
              <a:ext cx="1696" cy="872"/>
            </a:xfrm>
            <a:custGeom>
              <a:avLst/>
              <a:gdLst>
                <a:gd name="T0" fmla="*/ 0 w 1696"/>
                <a:gd name="T1" fmla="*/ 0 h 689"/>
                <a:gd name="T2" fmla="*/ 112 w 1696"/>
                <a:gd name="T3" fmla="*/ 366 h 689"/>
                <a:gd name="T4" fmla="*/ 336 w 1696"/>
                <a:gd name="T5" fmla="*/ 804 h 689"/>
                <a:gd name="T6" fmla="*/ 496 w 1696"/>
                <a:gd name="T7" fmla="*/ 1196 h 689"/>
                <a:gd name="T8" fmla="*/ 560 w 1696"/>
                <a:gd name="T9" fmla="*/ 1273 h 689"/>
                <a:gd name="T10" fmla="*/ 664 w 1696"/>
                <a:gd name="T11" fmla="*/ 1479 h 689"/>
                <a:gd name="T12" fmla="*/ 816 w 1696"/>
                <a:gd name="T13" fmla="*/ 1688 h 689"/>
                <a:gd name="T14" fmla="*/ 912 w 1696"/>
                <a:gd name="T15" fmla="*/ 1817 h 689"/>
                <a:gd name="T16" fmla="*/ 1176 w 1696"/>
                <a:gd name="T17" fmla="*/ 2001 h 689"/>
                <a:gd name="T18" fmla="*/ 1472 w 1696"/>
                <a:gd name="T19" fmla="*/ 2129 h 689"/>
                <a:gd name="T20" fmla="*/ 1696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9" name="Line 82"/>
            <p:cNvSpPr>
              <a:spLocks noChangeShapeType="1"/>
            </p:cNvSpPr>
            <p:nvPr/>
          </p:nvSpPr>
          <p:spPr bwMode="auto">
            <a:xfrm>
              <a:off x="2352" y="2208"/>
              <a:ext cx="1776" cy="0"/>
            </a:xfrm>
            <a:prstGeom prst="line">
              <a:avLst/>
            </a:pr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0" name="Line 83"/>
            <p:cNvSpPr>
              <a:spLocks noChangeShapeType="1"/>
            </p:cNvSpPr>
            <p:nvPr/>
          </p:nvSpPr>
          <p:spPr bwMode="auto">
            <a:xfrm>
              <a:off x="2400" y="2496"/>
              <a:ext cx="0" cy="67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1" name="Line 84"/>
            <p:cNvSpPr>
              <a:spLocks noChangeShapeType="1"/>
            </p:cNvSpPr>
            <p:nvPr/>
          </p:nvSpPr>
          <p:spPr bwMode="auto">
            <a:xfrm>
              <a:off x="3648" y="2256"/>
              <a:ext cx="0" cy="14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41" name="Text Box 85"/>
          <p:cNvSpPr txBox="1">
            <a:spLocks noChangeArrowheads="1"/>
          </p:cNvSpPr>
          <p:nvPr/>
        </p:nvSpPr>
        <p:spPr bwMode="auto">
          <a:xfrm>
            <a:off x="3505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25642" name="Text Box 86"/>
          <p:cNvSpPr txBox="1">
            <a:spLocks noChangeArrowheads="1"/>
          </p:cNvSpPr>
          <p:nvPr/>
        </p:nvSpPr>
        <p:spPr bwMode="auto">
          <a:xfrm>
            <a:off x="3505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sp>
        <p:nvSpPr>
          <p:cNvPr id="25643" name="Text Box 87"/>
          <p:cNvSpPr txBox="1">
            <a:spLocks noChangeArrowheads="1"/>
          </p:cNvSpPr>
          <p:nvPr/>
        </p:nvSpPr>
        <p:spPr bwMode="auto">
          <a:xfrm>
            <a:off x="3505200" y="50434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Comic Sans MS" charset="0"/>
              </a:rPr>
              <a:t>N </a:t>
            </a:r>
          </a:p>
        </p:txBody>
      </p:sp>
      <p:sp>
        <p:nvSpPr>
          <p:cNvPr id="25644" name="Text Box 88"/>
          <p:cNvSpPr txBox="1">
            <a:spLocks noChangeArrowheads="1"/>
          </p:cNvSpPr>
          <p:nvPr/>
        </p:nvSpPr>
        <p:spPr bwMode="auto">
          <a:xfrm>
            <a:off x="5791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25645" name="Text Box 89"/>
          <p:cNvSpPr txBox="1">
            <a:spLocks noChangeArrowheads="1"/>
          </p:cNvSpPr>
          <p:nvPr/>
        </p:nvSpPr>
        <p:spPr bwMode="auto">
          <a:xfrm>
            <a:off x="5791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sp>
        <p:nvSpPr>
          <p:cNvPr id="25646" name="Text Box 90"/>
          <p:cNvSpPr txBox="1">
            <a:spLocks noChangeArrowheads="1"/>
          </p:cNvSpPr>
          <p:nvPr/>
        </p:nvSpPr>
        <p:spPr bwMode="auto">
          <a:xfrm>
            <a:off x="5791200" y="5043488"/>
            <a:ext cx="366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Comic Sans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08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Access Control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7661D-D6FB-AA43-8F38-F158D74B266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Control: Packet Filtering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28650" y="1744662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ja-JP" altLang="en-US" sz="3200">
                <a:ea typeface="ＭＳ Ｐゴシック" charset="-128"/>
              </a:rPr>
              <a:t>“</a:t>
            </a:r>
            <a:r>
              <a:rPr lang="en-US" altLang="ja-JP" sz="3200" dirty="0">
                <a:ea typeface="ＭＳ Ｐゴシック" charset="-128"/>
              </a:rPr>
              <a:t>Five tuple</a:t>
            </a:r>
            <a:r>
              <a:rPr lang="ja-JP" altLang="en-US" sz="3200" dirty="0">
                <a:ea typeface="ＭＳ Ｐゴシック" charset="-128"/>
              </a:rPr>
              <a:t>”</a:t>
            </a:r>
            <a:r>
              <a:rPr lang="en-US" altLang="ja-JP" sz="3200" dirty="0">
                <a:ea typeface="ＭＳ Ｐゴシック" charset="-128"/>
              </a:rPr>
              <a:t> for access control lists (ACLs)</a:t>
            </a:r>
          </a:p>
          <a:p>
            <a:pPr lvl="1" eaLnBrk="1" hangingPunct="1"/>
            <a:r>
              <a:rPr lang="en-US" altLang="en-US" sz="2800" dirty="0"/>
              <a:t>Source and destination IP addresses</a:t>
            </a:r>
          </a:p>
          <a:p>
            <a:pPr lvl="1" eaLnBrk="1" hangingPunct="1"/>
            <a:r>
              <a:rPr lang="en-US" altLang="en-US" sz="2800" dirty="0"/>
              <a:t>TCP/UDP source and destination ports</a:t>
            </a:r>
          </a:p>
          <a:p>
            <a:pPr lvl="1" eaLnBrk="1" hangingPunct="1"/>
            <a:r>
              <a:rPr lang="en-US" altLang="en-US" sz="2800" dirty="0"/>
              <a:t>Protocol (e.g., UDP vs. TCP)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Can be more</a:t>
            </a:r>
            <a:br>
              <a:rPr lang="en-US" altLang="en-US" sz="3200" dirty="0">
                <a:ea typeface="ＭＳ Ｐゴシック" charset="-128"/>
              </a:rPr>
            </a:br>
            <a:r>
              <a:rPr lang="en-US" altLang="en-US" sz="3200" dirty="0">
                <a:ea typeface="ＭＳ Ｐゴシック" charset="-128"/>
              </a:rPr>
              <a:t>sophisticated</a:t>
            </a:r>
          </a:p>
          <a:p>
            <a:pPr lvl="1" eaLnBrk="1" hangingPunct="1"/>
            <a:r>
              <a:rPr lang="en-US" altLang="en-US" dirty="0"/>
              <a:t>E.g., block all</a:t>
            </a:r>
            <a:br>
              <a:rPr lang="en-US" altLang="en-US" dirty="0"/>
            </a:br>
            <a:r>
              <a:rPr lang="en-US" altLang="en-US" dirty="0"/>
              <a:t>TCP SYN packets</a:t>
            </a:r>
            <a:br>
              <a:rPr lang="en-US" altLang="en-US" dirty="0"/>
            </a:br>
            <a:r>
              <a:rPr lang="en-US" altLang="en-US" dirty="0"/>
              <a:t>from outside</a:t>
            </a:r>
            <a:br>
              <a:rPr lang="en-US" altLang="en-US" dirty="0"/>
            </a:br>
            <a:r>
              <a:rPr lang="en-US" altLang="en-US" dirty="0"/>
              <a:t>hosts</a:t>
            </a:r>
          </a:p>
          <a:p>
            <a:pPr lvl="1" eaLnBrk="1" hangingPunct="1"/>
            <a:r>
              <a:rPr lang="en-US" altLang="en-US" dirty="0"/>
              <a:t>E.g., </a:t>
            </a:r>
            <a:r>
              <a:rPr lang="en-US" altLang="en-US" dirty="0" err="1"/>
              <a:t>stateful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E48D9-3BD6-5243-AB68-40DFC9B64CD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Oval 2"/>
          <p:cNvSpPr>
            <a:spLocks noChangeArrowheads="1"/>
          </p:cNvSpPr>
          <p:nvPr/>
        </p:nvSpPr>
        <p:spPr bwMode="auto">
          <a:xfrm>
            <a:off x="6259513" y="4257675"/>
            <a:ext cx="14351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5988050" y="3067050"/>
            <a:ext cx="2897188" cy="14049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3886200" y="4271963"/>
            <a:ext cx="5087938" cy="1747837"/>
            <a:chOff x="1021" y="956"/>
            <a:chExt cx="2771" cy="977"/>
          </a:xfrm>
        </p:grpSpPr>
        <p:sp>
          <p:nvSpPr>
            <p:cNvPr id="28686" name="Freeform 7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88" name="Rectangle 9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89" name="Rectangle 10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0" name="Freeform 11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2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Rectangle 14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4" name="Rectangle 15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5" name="Rectangle 16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6" name="Freeform 17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18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19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20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Freeform 21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22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23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24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Freeform 25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Freeform 26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Freeform 27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28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29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30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31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32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33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34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Freeform 35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Freeform 36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Freeform 37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Freeform 38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Freeform 39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Freeform 40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41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Freeform 42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43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44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45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Rectangle 46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26" name="Freeform 47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48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49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Freeform 50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Freeform 51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Freeform 52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Freeform 53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Freeform 54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Freeform 55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Freeform 56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Freeform 57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58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59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Rectangle 60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40" name="Rectangle 61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altLang="en-US" sz="24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41" name="Freeform 62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Freeform 63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64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Line 65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66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67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68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69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Freeform 70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Freeform 71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72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73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Rectangle 74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54" name="Rectangle 75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altLang="en-US" sz="24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55" name="Freeform 76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Freeform 77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78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79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80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81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82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83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84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85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86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87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88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89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0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1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2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Freeform 93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Freeform 94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Freeform 95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Freeform 96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Freeform 97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Freeform 98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Freeform 99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Freeform 100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Freeform 101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Freeform 102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Freeform 103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Freeform 104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Freeform 105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Freeform 106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Freeform 107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7" name="Freeform 108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Freeform 109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Freeform 110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Freeform 111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Freeform 112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Freeform 113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Freeform 114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Freeform 115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Freeform 116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Freeform 117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Freeform 118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8" name="Freeform 119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9" name="Freeform 120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Freeform 121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Rectangle 122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802" name="Freeform 123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Freeform 124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Freeform 125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Freeform 126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Freeform 127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Freeform 128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Freeform 129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Freeform 130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Freeform 131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1" name="Freeform 132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2" name="Freeform 133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3" name="Freeform 134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4" name="Freeform 135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5" name="Freeform 136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6" name="Freeform 137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7" name="Freeform 138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8" name="Freeform 139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9" name="Freeform 140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0" name="Freeform 141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1" name="Freeform 142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Freeform 143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3" name="Freeform 144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145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146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147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148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8" name="Freeform 149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9" name="Freeform 150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0" name="Freeform 151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1" name="Freeform 152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Freeform 153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3" name="Freeform 154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4" name="Freeform 155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Freeform 156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Freeform 157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7" name="Freeform 158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8" name="Freeform 159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9" name="Freeform 160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0" name="Rectangle 161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841" name="Freeform 162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2" name="Freeform 163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3" name="Freeform 164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4" name="Freeform 165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5" name="Freeform 166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6" name="Freeform 167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7" name="Freeform 168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8" name="Freeform 169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9" name="Freeform 170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Freeform 171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1" name="Freeform 172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2" name="Freeform 173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3" name="Freeform 174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4" name="Freeform 175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Freeform 176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Freeform 177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Freeform 178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Freeform 179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Freeform 180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Freeform 181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1" name="Freeform 182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2" name="Freeform 183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3" name="Freeform 184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4" name="Freeform 185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5" name="Freeform 186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6" name="Freeform 187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7" name="Freeform 188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8" name="Freeform 189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9" name="Freeform 190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0" name="Freeform 191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1" name="Freeform 192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2" name="Freeform 193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3" name="Freeform 194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4" name="Freeform 195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5" name="Freeform 196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6" name="Freeform 197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7" name="Freeform 198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8" name="Freeform 199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9" name="Freeform 200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Freeform 201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1" name="Freeform 202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Freeform 203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Freeform 204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Freeform 205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Freeform 206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Freeform 207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7" name="Freeform 208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Line 209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9" name="Freeform 210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07 w 1198"/>
                <a:gd name="T1" fmla="*/ 3 h 719"/>
                <a:gd name="T2" fmla="*/ 105 w 1198"/>
                <a:gd name="T3" fmla="*/ 0 h 719"/>
                <a:gd name="T4" fmla="*/ 102 w 1198"/>
                <a:gd name="T5" fmla="*/ 7 h 719"/>
                <a:gd name="T6" fmla="*/ 97 w 1198"/>
                <a:gd name="T7" fmla="*/ 24 h 719"/>
                <a:gd name="T8" fmla="*/ 90 w 1198"/>
                <a:gd name="T9" fmla="*/ 56 h 719"/>
                <a:gd name="T10" fmla="*/ 85 w 1198"/>
                <a:gd name="T11" fmla="*/ 73 h 719"/>
                <a:gd name="T12" fmla="*/ 81 w 1198"/>
                <a:gd name="T13" fmla="*/ 77 h 719"/>
                <a:gd name="T14" fmla="*/ 75 w 1198"/>
                <a:gd name="T15" fmla="*/ 75 h 719"/>
                <a:gd name="T16" fmla="*/ 67 w 1198"/>
                <a:gd name="T17" fmla="*/ 65 h 719"/>
                <a:gd name="T18" fmla="*/ 59 w 1198"/>
                <a:gd name="T19" fmla="*/ 56 h 719"/>
                <a:gd name="T20" fmla="*/ 54 w 1198"/>
                <a:gd name="T21" fmla="*/ 58 h 719"/>
                <a:gd name="T22" fmla="*/ 49 w 1198"/>
                <a:gd name="T23" fmla="*/ 65 h 719"/>
                <a:gd name="T24" fmla="*/ 44 w 1198"/>
                <a:gd name="T25" fmla="*/ 76 h 719"/>
                <a:gd name="T26" fmla="*/ 37 w 1198"/>
                <a:gd name="T27" fmla="*/ 89 h 719"/>
                <a:gd name="T28" fmla="*/ 26 w 1198"/>
                <a:gd name="T29" fmla="*/ 117 h 719"/>
                <a:gd name="T30" fmla="*/ 17 w 1198"/>
                <a:gd name="T31" fmla="*/ 144 h 719"/>
                <a:gd name="T32" fmla="*/ 12 w 1198"/>
                <a:gd name="T33" fmla="*/ 169 h 719"/>
                <a:gd name="T34" fmla="*/ 7 w 1198"/>
                <a:gd name="T35" fmla="*/ 198 h 719"/>
                <a:gd name="T36" fmla="*/ 4 w 1198"/>
                <a:gd name="T37" fmla="*/ 232 h 719"/>
                <a:gd name="T38" fmla="*/ 2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3 w 1198"/>
                <a:gd name="T51" fmla="*/ 582 h 719"/>
                <a:gd name="T52" fmla="*/ 4 w 1198"/>
                <a:gd name="T53" fmla="*/ 615 h 719"/>
                <a:gd name="T54" fmla="*/ 7 w 1198"/>
                <a:gd name="T55" fmla="*/ 638 h 719"/>
                <a:gd name="T56" fmla="*/ 10 w 1198"/>
                <a:gd name="T57" fmla="*/ 656 h 719"/>
                <a:gd name="T58" fmla="*/ 15 w 1198"/>
                <a:gd name="T59" fmla="*/ 670 h 719"/>
                <a:gd name="T60" fmla="*/ 23 w 1198"/>
                <a:gd name="T61" fmla="*/ 683 h 719"/>
                <a:gd name="T62" fmla="*/ 32 w 1198"/>
                <a:gd name="T63" fmla="*/ 692 h 719"/>
                <a:gd name="T64" fmla="*/ 37 w 1198"/>
                <a:gd name="T65" fmla="*/ 700 h 719"/>
                <a:gd name="T66" fmla="*/ 46 w 1198"/>
                <a:gd name="T67" fmla="*/ 710 h 719"/>
                <a:gd name="T68" fmla="*/ 59 w 1198"/>
                <a:gd name="T69" fmla="*/ 717 h 719"/>
                <a:gd name="T70" fmla="*/ 66 w 1198"/>
                <a:gd name="T71" fmla="*/ 719 h 719"/>
                <a:gd name="T72" fmla="*/ 70 w 1198"/>
                <a:gd name="T73" fmla="*/ 719 h 719"/>
                <a:gd name="T74" fmla="*/ 74 w 1198"/>
                <a:gd name="T75" fmla="*/ 719 h 719"/>
                <a:gd name="T76" fmla="*/ 77 w 1198"/>
                <a:gd name="T77" fmla="*/ 718 h 719"/>
                <a:gd name="T78" fmla="*/ 82 w 1198"/>
                <a:gd name="T79" fmla="*/ 712 h 719"/>
                <a:gd name="T80" fmla="*/ 87 w 1198"/>
                <a:gd name="T81" fmla="*/ 700 h 719"/>
                <a:gd name="T82" fmla="*/ 92 w 1198"/>
                <a:gd name="T83" fmla="*/ 687 h 719"/>
                <a:gd name="T84" fmla="*/ 96 w 1198"/>
                <a:gd name="T85" fmla="*/ 672 h 719"/>
                <a:gd name="T86" fmla="*/ 103 w 1198"/>
                <a:gd name="T87" fmla="*/ 652 h 719"/>
                <a:gd name="T88" fmla="*/ 107 w 1198"/>
                <a:gd name="T89" fmla="*/ 627 h 719"/>
                <a:gd name="T90" fmla="*/ 110 w 1198"/>
                <a:gd name="T91" fmla="*/ 601 h 719"/>
                <a:gd name="T92" fmla="*/ 111 w 1198"/>
                <a:gd name="T93" fmla="*/ 554 h 719"/>
                <a:gd name="T94" fmla="*/ 112 w 1198"/>
                <a:gd name="T95" fmla="*/ 498 h 719"/>
                <a:gd name="T96" fmla="*/ 112 w 1198"/>
                <a:gd name="T97" fmla="*/ 433 h 719"/>
                <a:gd name="T98" fmla="*/ 112 w 1198"/>
                <a:gd name="T99" fmla="*/ 361 h 719"/>
                <a:gd name="T100" fmla="*/ 112 w 1198"/>
                <a:gd name="T101" fmla="*/ 321 h 719"/>
                <a:gd name="T102" fmla="*/ 112 w 1198"/>
                <a:gd name="T103" fmla="*/ 271 h 719"/>
                <a:gd name="T104" fmla="*/ 112 w 1198"/>
                <a:gd name="T105" fmla="*/ 166 h 719"/>
                <a:gd name="T106" fmla="*/ 111 w 1198"/>
                <a:gd name="T107" fmla="*/ 103 h 719"/>
                <a:gd name="T108" fmla="*/ 111 w 1198"/>
                <a:gd name="T109" fmla="*/ 61 h 719"/>
                <a:gd name="T110" fmla="*/ 110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0" name="Line 211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Rectangle 212"/>
          <p:cNvSpPr>
            <a:spLocks noChangeArrowheads="1"/>
          </p:cNvSpPr>
          <p:nvPr/>
        </p:nvSpPr>
        <p:spPr bwMode="auto">
          <a:xfrm>
            <a:off x="7173913" y="5216525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0" name="Line 213"/>
          <p:cNvSpPr>
            <a:spLocks noChangeShapeType="1"/>
          </p:cNvSpPr>
          <p:nvPr/>
        </p:nvSpPr>
        <p:spPr bwMode="auto">
          <a:xfrm flipH="1">
            <a:off x="6977063" y="5132388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Rectangle 214"/>
          <p:cNvSpPr>
            <a:spLocks noChangeArrowheads="1"/>
          </p:cNvSpPr>
          <p:nvPr/>
        </p:nvSpPr>
        <p:spPr bwMode="auto">
          <a:xfrm>
            <a:off x="5819775" y="5508625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2" name="Line 215"/>
          <p:cNvSpPr>
            <a:spLocks noChangeShapeType="1"/>
          </p:cNvSpPr>
          <p:nvPr/>
        </p:nvSpPr>
        <p:spPr bwMode="auto">
          <a:xfrm flipH="1">
            <a:off x="5975350" y="5665788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 Box 216"/>
          <p:cNvSpPr txBox="1">
            <a:spLocks noChangeArrowheads="1"/>
          </p:cNvSpPr>
          <p:nvPr/>
        </p:nvSpPr>
        <p:spPr bwMode="auto">
          <a:xfrm>
            <a:off x="6140450" y="3143250"/>
            <a:ext cx="26717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charset="0"/>
              </a:rPr>
              <a:t>Should arriving packet be allowed in? Departing packet let out?</a:t>
            </a:r>
          </a:p>
        </p:txBody>
      </p:sp>
      <p:sp>
        <p:nvSpPr>
          <p:cNvPr id="28684" name="Oval 217"/>
          <p:cNvSpPr>
            <a:spLocks noChangeArrowheads="1"/>
          </p:cNvSpPr>
          <p:nvPr/>
        </p:nvSpPr>
        <p:spPr bwMode="auto">
          <a:xfrm>
            <a:off x="6381750" y="466248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5" name="Oval 218"/>
          <p:cNvSpPr>
            <a:spLocks noChangeArrowheads="1"/>
          </p:cNvSpPr>
          <p:nvPr/>
        </p:nvSpPr>
        <p:spPr bwMode="auto">
          <a:xfrm>
            <a:off x="6604000" y="4914900"/>
            <a:ext cx="350838" cy="153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1697</Words>
  <Application>Microsoft Macintosh PowerPoint</Application>
  <PresentationFormat>On-screen Show (4:3)</PresentationFormat>
  <Paragraphs>461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Calibri</vt:lpstr>
      <vt:lpstr>Calibri Light</vt:lpstr>
      <vt:lpstr>Comic Sans MS</vt:lpstr>
      <vt:lpstr>Helvetica</vt:lpstr>
      <vt:lpstr>ＭＳ Ｐゴシック</vt:lpstr>
      <vt:lpstr>Tahoma</vt:lpstr>
      <vt:lpstr>Times New Roman</vt:lpstr>
      <vt:lpstr>Wingdings</vt:lpstr>
      <vt:lpstr>ヒラギノ角ゴ Pro W3</vt:lpstr>
      <vt:lpstr>宋体</vt:lpstr>
      <vt:lpstr>Arial</vt:lpstr>
      <vt:lpstr>Office Theme</vt:lpstr>
      <vt:lpstr>Data Plane</vt:lpstr>
      <vt:lpstr>Data Plane</vt:lpstr>
      <vt:lpstr>Packet Forwarding</vt:lpstr>
      <vt:lpstr>Packet Forwarding</vt:lpstr>
      <vt:lpstr>Switch: Match on Destination MAC</vt:lpstr>
      <vt:lpstr>IP Routers: Match on IP Prefix</vt:lpstr>
      <vt:lpstr>Switch Fabric: From Input to Output</vt:lpstr>
      <vt:lpstr>Access Control</vt:lpstr>
      <vt:lpstr>Access Control: Packet Filtering</vt:lpstr>
      <vt:lpstr>Applying Access Control Lists</vt:lpstr>
      <vt:lpstr>Mapping Header Fields</vt:lpstr>
      <vt:lpstr>Network Address Translation (NAT)</vt:lpstr>
      <vt:lpstr>Mapping Addresses and Ports</vt:lpstr>
      <vt:lpstr>Traffic Monitoring</vt:lpstr>
      <vt:lpstr>Observing Traffic Passing Through</vt:lpstr>
      <vt:lpstr>Passive Traffic Monitoring</vt:lpstr>
      <vt:lpstr>Resource Allocation: Buffering, Scheduling, Shaping, and Marking</vt:lpstr>
      <vt:lpstr>Buffering</vt:lpstr>
      <vt:lpstr>Link Scheduling</vt:lpstr>
      <vt:lpstr>Traffic Shaping</vt:lpstr>
      <vt:lpstr>Traffic Classification and Marking</vt:lpstr>
      <vt:lpstr>Generalizing the Data Plane</vt:lpstr>
      <vt:lpstr>Many Boxes, But Similar Functions</vt:lpstr>
      <vt:lpstr>OpenFlow</vt:lpstr>
      <vt:lpstr>(Logically) Centralized Controller</vt:lpstr>
      <vt:lpstr>Protocols  Applications</vt:lpstr>
      <vt:lpstr>Seamless Mobility</vt:lpstr>
      <vt:lpstr>Server Load Balancing</vt:lpstr>
      <vt:lpstr>Programmable Data Plane</vt:lpstr>
      <vt:lpstr>An Observation…</vt:lpstr>
      <vt:lpstr>Discussion</vt:lpstr>
      <vt:lpstr>Click Modular Router</vt:lpstr>
      <vt:lpstr>Click Motivation</vt:lpstr>
      <vt:lpstr>Router as a Graph of Elements</vt:lpstr>
      <vt:lpstr>Click Elements: Push vs. Pull</vt:lpstr>
      <vt:lpstr>Click Language</vt:lpstr>
      <vt:lpstr>Handlers and Control Socket</vt:lpstr>
      <vt:lpstr>Example: EtherSwitch Element 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175</cp:revision>
  <dcterms:created xsi:type="dcterms:W3CDTF">2017-09-02T14:15:58Z</dcterms:created>
  <dcterms:modified xsi:type="dcterms:W3CDTF">2019-09-12T13:53:01Z</dcterms:modified>
</cp:coreProperties>
</file>