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9" r:id="rId8"/>
    <p:sldId id="262" r:id="rId9"/>
    <p:sldId id="270" r:id="rId10"/>
    <p:sldId id="264" r:id="rId11"/>
    <p:sldId id="271" r:id="rId12"/>
    <p:sldId id="259" r:id="rId13"/>
    <p:sldId id="272" r:id="rId14"/>
    <p:sldId id="260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CB9D-B689-4EC4-B1F3-DD892153B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D1AE-08D9-47F7-8A7C-5E5186633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D021-13B4-4EBB-B5A4-3EA6155A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5C2D-F637-4D81-A0EB-2CCA417F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000C-6EA9-40E1-B6F3-9CF85509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16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AA24-6287-4E89-8940-95D63CC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58231-A58A-482A-953C-DA59684B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DDF2-DF4D-4271-9B82-94947FCE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8E95-7C7E-4F08-BA1E-2A28669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D049-37DD-4D9F-9DDF-48D6205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2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495B8-9A79-4971-B62E-779FF5E6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1B949-22B2-403B-AAC3-8F0042EEC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6999-A885-41C0-9F90-CCB45DBC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DF81-EF6D-4DC3-B69D-D5126CB4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BACA-4CF5-41B4-8D0F-E094B76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94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AE06-7220-4BFB-B330-6FE85C6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A12E-41ED-4540-9EC6-09E5FEBE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03BB-8319-4D0B-9CC3-513AA7EB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C0DD-D07C-45AC-94EF-48CC025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14CA-F006-4EAA-BBA9-A5C36066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09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232-C6EA-46FF-AA61-CD156E94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1AB3-303C-43FF-978D-CFF2B1D3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EC78-92AB-47F4-8E8C-E9D950E9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82A7-460A-43B4-B323-DFCA58CE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3B28-1FF1-4574-AED7-3D37CC64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924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48E6-C3B1-4A5C-A354-8AB3C394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814-075A-43F2-A1D3-BE936F88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3622-431D-4D29-AF6F-41094436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6B36-B133-4692-BF29-8776918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248E-83A9-432F-8E54-EB85D022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8042-A0A3-4319-84C1-71FEE5D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36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E60-E831-4200-8753-4DD45DE6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FB0CB-A62C-4919-AE2C-551A34D03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E5DA0-3966-4DA2-9A53-49001412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A90E5-C062-45FD-8CCA-8741C01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F263-99C5-4339-A906-3D8A64C76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9171-EA40-42DF-9555-BE8C4189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FA85F-88CF-4F3A-830D-1B82A087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5A503-A228-4B96-9C68-88C275B1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899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F693-EF45-4F1E-93EF-ECDE377F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AFB46-D096-4239-9051-36A120DF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EA50A-95D9-4E18-88C9-39D854E6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F7ED-D753-41B5-BD87-CFB5463C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24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6CAD-87FF-49AA-8A2C-96C5B1C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F21A-55D1-49C3-AE85-AFFA70E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AFD8-49AE-4B79-9DB2-ADF814E1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273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000-7728-470C-9D40-54923BBF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9B41-8033-4634-801C-29BBBC22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AF52-9345-4D70-AF1A-FC284853F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39D4C-0D27-42AF-AEE5-935A1A26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6F71C-B09B-4519-AEE8-E182514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4619-EEAB-4B35-9F03-40D2E9B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55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B3F7-CD21-4244-AFC4-67DB1896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0B2DC-3201-4157-AFAF-A6A4CAB61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4B435-EE29-42A6-82D0-70814E31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A5D2-7347-4308-B9C4-F7B2EF8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EE44D-BECA-402A-93B2-009EEED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9EBA7-0666-4CC3-883C-CF50C1CE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72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AB470-0253-45D1-8C84-8976D31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7916B-9B45-4D10-A077-E88F0782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B716-1431-44B7-B198-80EBDB9D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4DB1-6F61-45A2-9D42-F9DE38B4EBBC}" type="datetimeFigureOut">
              <a:rPr lang="en-NL" smtClean="0"/>
              <a:t>27/10/2021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E45C-5B61-4DFF-93A7-3EC95757F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3463-6B4A-4294-A5C6-714FB69F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B943-2A99-4F1D-A72D-22FBBADADE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19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AD45-11E4-40C9-BE8A-EFCEE8E0E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Simulating the Green-beard effect with selective altruism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7EFB3-5DE8-46F6-8BAE-7247812E1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Li-Wei Yeh</a:t>
            </a:r>
          </a:p>
          <a:p>
            <a:r>
              <a:rPr lang="en-GB" dirty="0"/>
              <a:t>0540013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712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518-1645-43F7-8C0D-45D8FD17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D7C1-3CBD-4962-9BCA-B4F78146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500 simulations of 150 generations</a:t>
            </a:r>
          </a:p>
          <a:p>
            <a:r>
              <a:rPr lang="en-GB" sz="2000"/>
              <a:t>1000 Regulars</a:t>
            </a:r>
          </a:p>
          <a:p>
            <a:r>
              <a:rPr lang="en-GB" sz="2000"/>
              <a:t>500 Greenbeards</a:t>
            </a:r>
          </a:p>
          <a:p>
            <a:endParaRPr lang="en-N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A8DF74B-8FF5-452B-9A73-1FA392A33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870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D374-DBA8-4264-98DE-C5BED18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Conclusion</a:t>
            </a:r>
            <a:endParaRPr lang="en-N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041-D54D-4F1A-A679-394A07E6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GB" sz="2200" dirty="0"/>
          </a:p>
          <a:p>
            <a:pPr marL="0" indent="0">
              <a:buNone/>
            </a:pPr>
            <a:r>
              <a:rPr lang="en-GB" sz="2400" dirty="0"/>
              <a:t>Altruistic Green-beards are better at survival than regulars.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2696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7F3-3158-4F4B-BAA5-CB24E65F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altruism?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EE0-C5DE-41B0-8166-5D3F469F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Biological definition</a:t>
            </a:r>
          </a:p>
          <a:p>
            <a:pPr marL="914400" lvl="2" indent="0">
              <a:buNone/>
            </a:pPr>
            <a:r>
              <a:rPr lang="en-GB" dirty="0"/>
              <a:t>“</a:t>
            </a:r>
            <a:r>
              <a:rPr lang="en-GB" sz="2400" dirty="0"/>
              <a:t>Behaviour by an individual that aims to increase the fitness of another individual while decreasing the fitness of the actor”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/>
              <a:t>Green-beard effect</a:t>
            </a:r>
          </a:p>
          <a:p>
            <a:pPr marL="914400" lvl="2" indent="0">
              <a:buNone/>
            </a:pPr>
            <a:r>
              <a:rPr lang="en-GB" sz="2400" dirty="0"/>
              <a:t>Thought</a:t>
            </a:r>
            <a:r>
              <a:rPr lang="en-GB" dirty="0"/>
              <a:t> </a:t>
            </a:r>
            <a:r>
              <a:rPr lang="en-GB" sz="2400" dirty="0"/>
              <a:t>experiment in biology</a:t>
            </a:r>
          </a:p>
          <a:p>
            <a:pPr lvl="2">
              <a:buFontTx/>
              <a:buChar char="-"/>
            </a:pPr>
            <a:r>
              <a:rPr lang="en-GB" sz="2400" dirty="0"/>
              <a:t>Perceptible trait</a:t>
            </a:r>
          </a:p>
          <a:p>
            <a:pPr lvl="2">
              <a:buFontTx/>
              <a:buChar char="-"/>
            </a:pPr>
            <a:r>
              <a:rPr lang="en-GB" sz="2400" dirty="0"/>
              <a:t>Recognition of said trait</a:t>
            </a:r>
          </a:p>
          <a:p>
            <a:pPr lvl="2">
              <a:buFontTx/>
              <a:buChar char="-"/>
            </a:pPr>
            <a:r>
              <a:rPr lang="en-GB" sz="2400" dirty="0"/>
              <a:t>Preferential treatment of being with said trait</a:t>
            </a:r>
          </a:p>
        </p:txBody>
      </p:sp>
    </p:spTree>
    <p:extLst>
      <p:ext uri="{BB962C8B-B14F-4D97-AF65-F5344CB8AC3E}">
        <p14:creationId xmlns:p14="http://schemas.microsoft.com/office/powerpoint/2010/main" val="247147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6D0-695C-4D5D-A0CD-E3DC7C8F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Red imported fire ants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C6F2-C228-4707-80BD-D83DCA28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Queen </a:t>
            </a:r>
            <a:r>
              <a:rPr lang="en-GB" sz="2000" dirty="0" err="1"/>
              <a:t>offsprings</a:t>
            </a:r>
            <a:endParaRPr lang="en-GB" sz="2000" dirty="0"/>
          </a:p>
          <a:p>
            <a:pPr lvl="1"/>
            <a:r>
              <a:rPr lang="en-GB" sz="2000" dirty="0"/>
              <a:t>Heterozygous gene</a:t>
            </a:r>
          </a:p>
          <a:p>
            <a:pPr lvl="2"/>
            <a:r>
              <a:rPr lang="en-GB" dirty="0" err="1"/>
              <a:t>Polygyne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sz="2000" dirty="0"/>
              <a:t>Homozygous gene</a:t>
            </a:r>
          </a:p>
          <a:p>
            <a:pPr lvl="2"/>
            <a:r>
              <a:rPr lang="en-GB" dirty="0" err="1"/>
              <a:t>Monogyne</a:t>
            </a:r>
            <a:endParaRPr lang="en-GB" dirty="0"/>
          </a:p>
          <a:p>
            <a:pPr lvl="2"/>
            <a:endParaRPr lang="en-GB" dirty="0"/>
          </a:p>
          <a:p>
            <a:pPr marL="457200" lvl="1" indent="0">
              <a:buNone/>
            </a:pPr>
            <a:endParaRPr lang="en-NL" dirty="0"/>
          </a:p>
        </p:txBody>
      </p:sp>
      <p:pic>
        <p:nvPicPr>
          <p:cNvPr id="8" name="Content Placeholder 4" descr="A picture containing insect&#10;&#10;Description automatically generated">
            <a:extLst>
              <a:ext uri="{FF2B5EF4-FFF2-40B4-BE49-F238E27FC236}">
                <a16:creationId xmlns:a16="http://schemas.microsoft.com/office/drawing/2014/main" id="{63A34426-225A-4E98-AFDE-30493C5BF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r="2" b="1113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08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8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6D0-695C-4D5D-A0CD-E3DC7C8F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Red imported fire ants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C6F2-C228-4707-80BD-D83DCA28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Queen </a:t>
            </a:r>
            <a:r>
              <a:rPr lang="en-GB" sz="2000" dirty="0" err="1"/>
              <a:t>offsprings</a:t>
            </a:r>
            <a:endParaRPr lang="en-GB" sz="2000" dirty="0"/>
          </a:p>
          <a:p>
            <a:pPr lvl="1"/>
            <a:r>
              <a:rPr lang="en-GB" sz="2000" dirty="0"/>
              <a:t>Heterozygous gene</a:t>
            </a:r>
          </a:p>
          <a:p>
            <a:pPr lvl="2"/>
            <a:r>
              <a:rPr lang="en-GB" dirty="0" err="1"/>
              <a:t>Polygyne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sz="2000" dirty="0"/>
              <a:t>Homozygous gene</a:t>
            </a:r>
          </a:p>
          <a:p>
            <a:pPr lvl="2"/>
            <a:r>
              <a:rPr lang="en-GB" dirty="0" err="1"/>
              <a:t>Monogyne</a:t>
            </a:r>
            <a:r>
              <a:rPr lang="en-GB" dirty="0"/>
              <a:t> &lt;- gets killed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r>
              <a:rPr lang="en-GB" sz="1800" dirty="0"/>
              <a:t>1. Perceptible trait</a:t>
            </a:r>
          </a:p>
          <a:p>
            <a:pPr marL="457200" lvl="1" indent="0">
              <a:buNone/>
            </a:pPr>
            <a:r>
              <a:rPr lang="en-GB" sz="1800" dirty="0"/>
              <a:t>2. Recognition of said trait</a:t>
            </a:r>
          </a:p>
          <a:p>
            <a:pPr marL="457200" lvl="1" indent="0">
              <a:buNone/>
            </a:pPr>
            <a:r>
              <a:rPr lang="en-GB" sz="1800" dirty="0"/>
              <a:t>3. Preferential treatment of being with said trait</a:t>
            </a:r>
          </a:p>
          <a:p>
            <a:endParaRPr lang="en-GB" dirty="0"/>
          </a:p>
          <a:p>
            <a:endParaRPr lang="en-NL" dirty="0"/>
          </a:p>
        </p:txBody>
      </p:sp>
      <p:pic>
        <p:nvPicPr>
          <p:cNvPr id="8" name="Content Placeholder 4" descr="A picture containing insect&#10;&#10;Description automatically generated">
            <a:extLst>
              <a:ext uri="{FF2B5EF4-FFF2-40B4-BE49-F238E27FC236}">
                <a16:creationId xmlns:a16="http://schemas.microsoft.com/office/drawing/2014/main" id="{63A34426-225A-4E98-AFDE-30493C5BFF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r="2" b="1113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08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2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2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organisms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r>
              <a:rPr lang="en-GB" dirty="0"/>
              <a:t>Generations</a:t>
            </a:r>
          </a:p>
          <a:p>
            <a:pPr lvl="1"/>
            <a:r>
              <a:rPr lang="en-GB" dirty="0"/>
              <a:t>Food</a:t>
            </a:r>
          </a:p>
          <a:p>
            <a:pPr lvl="1"/>
            <a:r>
              <a:rPr lang="en-GB" dirty="0"/>
              <a:t>Altruistic part</a:t>
            </a:r>
          </a:p>
          <a:p>
            <a:pPr lvl="1"/>
            <a:r>
              <a:rPr lang="en-GB" dirty="0"/>
              <a:t>Reproduce 1-1 ratio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2D42B-E231-456C-B2FC-C75D65AD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94" y="1598115"/>
            <a:ext cx="2068286" cy="3231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A66E42-3ABE-478E-B6B0-D0A4464E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671" y="2863895"/>
            <a:ext cx="2559309" cy="1403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6E703-730F-46A0-B9AD-1197DB90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simulation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2934-7D35-4203-86B1-45BE3197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organisms</a:t>
            </a:r>
          </a:p>
          <a:p>
            <a:pPr lvl="1"/>
            <a:r>
              <a:rPr lang="en-GB" dirty="0"/>
              <a:t>Regular</a:t>
            </a:r>
          </a:p>
          <a:p>
            <a:pPr lvl="1"/>
            <a:r>
              <a:rPr lang="en-GB" dirty="0" err="1"/>
              <a:t>Greenbeard</a:t>
            </a:r>
            <a:r>
              <a:rPr lang="en-GB" dirty="0"/>
              <a:t> &lt;- has altruism</a:t>
            </a:r>
          </a:p>
          <a:p>
            <a:r>
              <a:rPr lang="en-GB" dirty="0"/>
              <a:t>Generations</a:t>
            </a:r>
          </a:p>
          <a:p>
            <a:pPr lvl="1"/>
            <a:r>
              <a:rPr lang="en-GB" dirty="0"/>
              <a:t>Food</a:t>
            </a:r>
          </a:p>
          <a:p>
            <a:pPr lvl="1"/>
            <a:r>
              <a:rPr lang="en-GB" dirty="0"/>
              <a:t>Altruistic part</a:t>
            </a:r>
          </a:p>
          <a:p>
            <a:pPr lvl="1"/>
            <a:r>
              <a:rPr lang="en-GB" dirty="0"/>
              <a:t>Reproduce 1-1 ratio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20A2B-4A5F-4F8C-A9C9-196DBAD8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980" y="1489720"/>
            <a:ext cx="2188185" cy="3448049"/>
          </a:xfrm>
          <a:prstGeom prst="rect">
            <a:avLst/>
          </a:prstGeom>
        </p:spPr>
      </p:pic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EE6FA736-7669-461E-9539-E58E93F1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48" y="2779870"/>
            <a:ext cx="867747" cy="8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B381-B4C7-4E9E-815E-9CFACF3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8302-EA4D-4F0B-88AE-B77A9FA3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500 simulations</a:t>
            </a:r>
          </a:p>
          <a:p>
            <a:r>
              <a:rPr lang="en-GB" dirty="0"/>
              <a:t>150 generations</a:t>
            </a:r>
          </a:p>
          <a:p>
            <a:r>
              <a:rPr lang="en-GB" dirty="0"/>
              <a:t>-&gt; averaged the results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98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FF2C-187E-49B0-97B9-5A225F1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/>
              <a:t>Results</a:t>
            </a:r>
            <a:endParaRPr lang="en-NL"/>
          </a:p>
        </p:txBody>
      </p:sp>
      <p:sp>
        <p:nvSpPr>
          <p:cNvPr id="49" name="Content Placeholder 6">
            <a:extLst>
              <a:ext uri="{FF2B5EF4-FFF2-40B4-BE49-F238E27FC236}">
                <a16:creationId xmlns:a16="http://schemas.microsoft.com/office/drawing/2014/main" id="{47935B91-AFC9-4F58-96F0-3EA30A63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500 simulations of 150 generations</a:t>
            </a:r>
          </a:p>
          <a:p>
            <a:r>
              <a:rPr lang="en-GB" sz="2000" dirty="0"/>
              <a:t>1000 Regulars</a:t>
            </a:r>
          </a:p>
          <a:p>
            <a:r>
              <a:rPr lang="en-GB" sz="2000" dirty="0"/>
              <a:t>1000 Green-beards</a:t>
            </a:r>
          </a:p>
          <a:p>
            <a:endParaRPr lang="en-NL" sz="2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CEF013E-B05D-4FFB-8474-A689842AF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70128"/>
            <a:ext cx="6019331" cy="45144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2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AA5D5ADBAFB44AD43C4E8AA8903BF" ma:contentTypeVersion="3" ma:contentTypeDescription="Create a new document." ma:contentTypeScope="" ma:versionID="e20b0bde911b99dae97e816dd4bf9432">
  <xsd:schema xmlns:xsd="http://www.w3.org/2001/XMLSchema" xmlns:xs="http://www.w3.org/2001/XMLSchema" xmlns:p="http://schemas.microsoft.com/office/2006/metadata/properties" xmlns:ns3="0d6b26df-ef10-40aa-af95-ebd3db71126e" targetNamespace="http://schemas.microsoft.com/office/2006/metadata/properties" ma:root="true" ma:fieldsID="46ad2c203e526c3a5e0879d1cfcdcf22" ns3:_="">
    <xsd:import namespace="0d6b26df-ef10-40aa-af95-ebd3db7112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b26df-ef10-40aa-af95-ebd3db7112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00CA0-3E2F-4A7A-8DC4-18E9EFEDF826}">
  <ds:schemaRefs>
    <ds:schemaRef ds:uri="http://purl.org/dc/terms/"/>
    <ds:schemaRef ds:uri="http://schemas.openxmlformats.org/package/2006/metadata/core-properties"/>
    <ds:schemaRef ds:uri="http://purl.org/dc/dcmitype/"/>
    <ds:schemaRef ds:uri="0d6b26df-ef10-40aa-af95-ebd3db71126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9693D9-6E25-463F-B7DE-9C2F4F7D7D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6D922-4E29-42B3-970E-08D973E041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b26df-ef10-40aa-af95-ebd3db7112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Simulating the Green-beard effect with selective altruism</vt:lpstr>
      <vt:lpstr>What is altruism?</vt:lpstr>
      <vt:lpstr>Red imported fire ants</vt:lpstr>
      <vt:lpstr>Red imported fire ants</vt:lpstr>
      <vt:lpstr>The simulation</vt:lpstr>
      <vt:lpstr>The simulation</vt:lpstr>
      <vt:lpstr>The simulation</vt:lpstr>
      <vt:lpstr>The experiment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the Green-beard effect with selective altruism</dc:title>
  <dc:creator>Li-Wei Yeh (0928659)</dc:creator>
  <cp:lastModifiedBy>Li-Wei Yeh (0928659)</cp:lastModifiedBy>
  <cp:revision>17</cp:revision>
  <dcterms:created xsi:type="dcterms:W3CDTF">2021-10-13T21:10:48Z</dcterms:created>
  <dcterms:modified xsi:type="dcterms:W3CDTF">2021-10-27T21:26:06Z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0x01010050CAA5D5ADBAFB44AD43C4E8AA8903BF</vt:lpwstr>
  </property>
</Properties>
</file>