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256" r:id="rId3"/>
    <p:sldId id="323" r:id="rId4"/>
    <p:sldId id="413" r:id="rId5"/>
    <p:sldId id="324" r:id="rId6"/>
    <p:sldId id="586" r:id="rId7"/>
    <p:sldId id="366" r:id="rId8"/>
    <p:sldId id="368" r:id="rId9"/>
    <p:sldId id="365" r:id="rId10"/>
    <p:sldId id="367" r:id="rId11"/>
    <p:sldId id="369" r:id="rId12"/>
    <p:sldId id="461" r:id="rId13"/>
    <p:sldId id="503" r:id="rId14"/>
    <p:sldId id="280" r:id="rId15"/>
    <p:sldId id="545" r:id="rId16"/>
    <p:sldId id="546" r:id="rId17"/>
    <p:sldId id="547" r:id="rId18"/>
    <p:sldId id="548" r:id="rId19"/>
    <p:sldId id="549" r:id="rId20"/>
    <p:sldId id="550" r:id="rId21"/>
    <p:sldId id="551" r:id="rId22"/>
    <p:sldId id="552" r:id="rId23"/>
    <p:sldId id="553"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6" r:id="rId41"/>
    <p:sldId id="305" r:id="rId42"/>
    <p:sldId id="307" r:id="rId43"/>
    <p:sldId id="308" r:id="rId44"/>
    <p:sldId id="309" r:id="rId45"/>
    <p:sldId id="312" r:id="rId46"/>
    <p:sldId id="311" r:id="rId47"/>
    <p:sldId id="313" r:id="rId48"/>
    <p:sldId id="314" r:id="rId49"/>
    <p:sldId id="316" r:id="rId50"/>
    <p:sldId id="315" r:id="rId51"/>
    <p:sldId id="317" r:id="rId52"/>
    <p:sldId id="318" r:id="rId53"/>
    <p:sldId id="319" r:id="rId54"/>
    <p:sldId id="320" r:id="rId55"/>
    <p:sldId id="321" r:id="rId5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0000"/>
    <a:srgbClr val="6600CC"/>
    <a:srgbClr val="660066"/>
    <a:srgbClr val="990033"/>
    <a:srgbClr val="003300"/>
    <a:srgbClr val="0033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96"/>
      </p:cViewPr>
      <p:guideLst>
        <p:guide orient="horz" pos="2160"/>
        <p:guide pos="28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2971800" cy="457200"/>
          </a:xfrm>
          <a:prstGeom prst="rect">
            <a:avLst/>
          </a:prstGeom>
          <a:noFill/>
          <a:ln w="9525">
            <a:noFill/>
          </a:ln>
        </p:spPr>
        <p:txBody>
          <a:bodyPr/>
          <a:lstStyle/>
          <a:p>
            <a:pPr lvl="0" eaLnBrk="1" fontAlgn="base" hangingPunct="1"/>
            <a:endParaRPr lang="en-US" altLang="x-none" sz="1200" strike="noStrike" noProof="1"/>
          </a:p>
        </p:txBody>
      </p:sp>
      <p:sp>
        <p:nvSpPr>
          <p:cNvPr id="3075" name="Rectangle 3"/>
          <p:cNvSpPr>
            <a:spLocks noGrp="1"/>
          </p:cNvSpPr>
          <p:nvPr>
            <p:ph type="dt" idx="1"/>
          </p:nvPr>
        </p:nvSpPr>
        <p:spPr>
          <a:xfrm>
            <a:off x="3884613" y="0"/>
            <a:ext cx="2971800" cy="457200"/>
          </a:xfrm>
          <a:prstGeom prst="rect">
            <a:avLst/>
          </a:prstGeom>
          <a:noFill/>
          <a:ln w="9525">
            <a:noFill/>
          </a:ln>
        </p:spPr>
        <p:txBody>
          <a:bodyPr/>
          <a:lstStyle/>
          <a:p>
            <a:pPr lvl="0" algn="r" eaLnBrk="1" fontAlgn="base" hangingPunct="1"/>
            <a:endParaRPr lang="zh-CN" altLang="en-US" sz="1200" strike="noStrike" noProof="1"/>
          </a:p>
        </p:txBody>
      </p:sp>
      <p:sp>
        <p:nvSpPr>
          <p:cNvPr id="3076" name="Rectangle 4"/>
          <p:cNvSpPr>
            <a:spLocks noGrp="1" noRot="1" noChangeAspect="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lstStyle/>
          <a:p>
            <a:pPr lvl="0" eaLnBrk="1" fontAlgn="base" hangingPunct="1"/>
            <a:endParaRPr lang="en-US" altLang="x-none" sz="1200" strike="noStrike" noProof="1"/>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eaLnBrk="1" fontAlgn="base" hangingPunct="1"/>
            <a:fld id="{9A0DB2DC-4C9A-4742-B13C-FB6460FD3503}" type="slidenum">
              <a:rPr lang="en-US" altLang="x-none" sz="1200" strike="noStrike" noProof="1" dirty="0">
                <a:latin typeface="Arial" panose="020B0604020202090204" pitchFamily="34" charset="0"/>
                <a:ea typeface="宋体" panose="02010600030101010101" pitchFamily="2" charset="-122"/>
                <a:cs typeface="+mn-ea"/>
              </a:rPr>
              <a:t>‹#›</a:t>
            </a:fld>
            <a:endParaRPr lang="en-US" altLang="x-none" sz="1200" strike="noStrike" noProof="1"/>
          </a:p>
        </p:txBody>
      </p:sp>
    </p:spTree>
    <p:extLst>
      <p:ext uri="{BB962C8B-B14F-4D97-AF65-F5344CB8AC3E}">
        <p14:creationId xmlns:p14="http://schemas.microsoft.com/office/powerpoint/2010/main" val="1093081961"/>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p:sp>
      <p:sp>
        <p:nvSpPr>
          <p:cNvPr id="12290"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69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21</a:t>
            </a:fld>
            <a:endParaRPr lang="en-US" altLang="zh-CN" sz="1200" dirty="0"/>
          </a:p>
        </p:txBody>
      </p:sp>
      <p:sp>
        <p:nvSpPr>
          <p:cNvPr id="29699" name="Rectangle 2"/>
          <p:cNvSpPr>
            <a:spLocks noGrp="1" noRot="1" noChangeAspect="1" noTextEdit="1"/>
          </p:cNvSpPr>
          <p:nvPr>
            <p:ph type="sldImg"/>
          </p:nvPr>
        </p:nvSpPr>
        <p:spPr/>
      </p:sp>
      <p:sp>
        <p:nvSpPr>
          <p:cNvPr id="2970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4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22</a:t>
            </a:fld>
            <a:endParaRPr lang="en-US" altLang="zh-CN" sz="1200" dirty="0"/>
          </a:p>
        </p:txBody>
      </p:sp>
      <p:sp>
        <p:nvSpPr>
          <p:cNvPr id="31747" name="Rectangle 2"/>
          <p:cNvSpPr>
            <a:spLocks noGrp="1" noRot="1" noChangeAspect="1" noTextEdit="1"/>
          </p:cNvSpPr>
          <p:nvPr>
            <p:ph type="sldImg"/>
          </p:nvPr>
        </p:nvSpPr>
        <p:spPr/>
      </p:sp>
      <p:sp>
        <p:nvSpPr>
          <p:cNvPr id="3174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23</a:t>
            </a:fld>
            <a:endParaRPr lang="en-US" altLang="zh-CN" sz="1200" dirty="0"/>
          </a:p>
        </p:txBody>
      </p:sp>
      <p:sp>
        <p:nvSpPr>
          <p:cNvPr id="33795" name="Rectangle 2"/>
          <p:cNvSpPr>
            <a:spLocks noGrp="1" noRot="1" noChangeAspect="1" noTextEdit="1"/>
          </p:cNvSpPr>
          <p:nvPr>
            <p:ph type="sldImg"/>
          </p:nvPr>
        </p:nvSpPr>
        <p:spPr/>
      </p:sp>
      <p:sp>
        <p:nvSpPr>
          <p:cNvPr id="3379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24</a:t>
            </a:fld>
            <a:endParaRPr lang="en-US" altLang="zh-CN" sz="1200" dirty="0"/>
          </a:p>
        </p:txBody>
      </p:sp>
      <p:sp>
        <p:nvSpPr>
          <p:cNvPr id="35843" name="Rectangle 2"/>
          <p:cNvSpPr>
            <a:spLocks noGrp="1" noRot="1" noChangeAspect="1" noTextEdit="1"/>
          </p:cNvSpPr>
          <p:nvPr>
            <p:ph type="sldImg"/>
          </p:nvPr>
        </p:nvSpPr>
        <p:spPr/>
      </p:sp>
      <p:sp>
        <p:nvSpPr>
          <p:cNvPr id="3584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89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25</a:t>
            </a:fld>
            <a:endParaRPr lang="en-US" altLang="zh-CN" sz="1200" dirty="0"/>
          </a:p>
        </p:txBody>
      </p:sp>
      <p:sp>
        <p:nvSpPr>
          <p:cNvPr id="37891" name="Rectangle 2"/>
          <p:cNvSpPr>
            <a:spLocks noGrp="1" noRot="1" noChangeAspect="1" noTextEdit="1"/>
          </p:cNvSpPr>
          <p:nvPr>
            <p:ph type="sldImg"/>
          </p:nvPr>
        </p:nvSpPr>
        <p:spPr/>
      </p:sp>
      <p:sp>
        <p:nvSpPr>
          <p:cNvPr id="3789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93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26</a:t>
            </a:fld>
            <a:endParaRPr lang="en-US" altLang="zh-CN" sz="1200" dirty="0"/>
          </a:p>
        </p:txBody>
      </p:sp>
      <p:sp>
        <p:nvSpPr>
          <p:cNvPr id="39939" name="Rectangle 2"/>
          <p:cNvSpPr>
            <a:spLocks noGrp="1" noRot="1" noChangeAspect="1" noTextEdit="1"/>
          </p:cNvSpPr>
          <p:nvPr>
            <p:ph type="sldImg"/>
          </p:nvPr>
        </p:nvSpPr>
        <p:spPr/>
      </p:sp>
      <p:sp>
        <p:nvSpPr>
          <p:cNvPr id="3994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198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27</a:t>
            </a:fld>
            <a:endParaRPr lang="en-US" altLang="zh-CN" sz="1200" dirty="0"/>
          </a:p>
        </p:txBody>
      </p:sp>
      <p:sp>
        <p:nvSpPr>
          <p:cNvPr id="41987" name="Rectangle 2"/>
          <p:cNvSpPr>
            <a:spLocks noGrp="1" noRot="1" noChangeAspect="1" noTextEdit="1"/>
          </p:cNvSpPr>
          <p:nvPr>
            <p:ph type="sldImg"/>
          </p:nvPr>
        </p:nvSpPr>
        <p:spPr/>
      </p:sp>
      <p:sp>
        <p:nvSpPr>
          <p:cNvPr id="4198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403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28</a:t>
            </a:fld>
            <a:endParaRPr lang="en-US" altLang="zh-CN" sz="1200" dirty="0"/>
          </a:p>
        </p:txBody>
      </p:sp>
      <p:sp>
        <p:nvSpPr>
          <p:cNvPr id="44035" name="Rectangle 2"/>
          <p:cNvSpPr>
            <a:spLocks noGrp="1" noRot="1" noChangeAspect="1" noTextEdit="1"/>
          </p:cNvSpPr>
          <p:nvPr>
            <p:ph type="sldImg"/>
          </p:nvPr>
        </p:nvSpPr>
        <p:spPr/>
      </p:sp>
      <p:sp>
        <p:nvSpPr>
          <p:cNvPr id="4403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608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29</a:t>
            </a:fld>
            <a:endParaRPr lang="en-US" altLang="zh-CN" sz="1200" dirty="0"/>
          </a:p>
        </p:txBody>
      </p:sp>
      <p:sp>
        <p:nvSpPr>
          <p:cNvPr id="46083" name="Rectangle 2"/>
          <p:cNvSpPr>
            <a:spLocks noGrp="1" noRot="1" noChangeAspect="1" noTextEdit="1"/>
          </p:cNvSpPr>
          <p:nvPr>
            <p:ph type="sldImg"/>
          </p:nvPr>
        </p:nvSpPr>
        <p:spPr/>
      </p:sp>
      <p:sp>
        <p:nvSpPr>
          <p:cNvPr id="4608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813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30</a:t>
            </a:fld>
            <a:endParaRPr lang="en-US" altLang="zh-CN" sz="1200" dirty="0"/>
          </a:p>
        </p:txBody>
      </p:sp>
      <p:sp>
        <p:nvSpPr>
          <p:cNvPr id="48131" name="Rectangle 2"/>
          <p:cNvSpPr>
            <a:spLocks noGrp="1" noRot="1" noChangeAspect="1" noTextEdit="1"/>
          </p:cNvSpPr>
          <p:nvPr>
            <p:ph type="sldImg"/>
          </p:nvPr>
        </p:nvSpPr>
        <p:spPr/>
      </p:sp>
      <p:sp>
        <p:nvSpPr>
          <p:cNvPr id="4813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017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31</a:t>
            </a:fld>
            <a:endParaRPr lang="en-US" altLang="zh-CN" sz="1200" dirty="0"/>
          </a:p>
        </p:txBody>
      </p:sp>
      <p:sp>
        <p:nvSpPr>
          <p:cNvPr id="50179" name="Rectangle 2"/>
          <p:cNvSpPr>
            <a:spLocks noGrp="1" noRot="1" noChangeAspect="1" noTextEdit="1"/>
          </p:cNvSpPr>
          <p:nvPr>
            <p:ph type="sldImg"/>
          </p:nvPr>
        </p:nvSpPr>
        <p:spPr/>
      </p:sp>
      <p:sp>
        <p:nvSpPr>
          <p:cNvPr id="5018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222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32</a:t>
            </a:fld>
            <a:endParaRPr lang="en-US" altLang="zh-CN" sz="1200" dirty="0"/>
          </a:p>
        </p:txBody>
      </p:sp>
      <p:sp>
        <p:nvSpPr>
          <p:cNvPr id="52227" name="Rectangle 2"/>
          <p:cNvSpPr>
            <a:spLocks noGrp="1" noRot="1" noChangeAspect="1" noTextEdit="1"/>
          </p:cNvSpPr>
          <p:nvPr>
            <p:ph type="sldImg"/>
          </p:nvPr>
        </p:nvSpPr>
        <p:spPr/>
      </p:sp>
      <p:sp>
        <p:nvSpPr>
          <p:cNvPr id="5222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427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33</a:t>
            </a:fld>
            <a:endParaRPr lang="en-US" altLang="zh-CN" sz="1200" dirty="0"/>
          </a:p>
        </p:txBody>
      </p:sp>
      <p:sp>
        <p:nvSpPr>
          <p:cNvPr id="54275" name="Rectangle 2"/>
          <p:cNvSpPr>
            <a:spLocks noGrp="1" noRot="1" noChangeAspect="1" noTextEdit="1"/>
          </p:cNvSpPr>
          <p:nvPr>
            <p:ph type="sldImg"/>
          </p:nvPr>
        </p:nvSpPr>
        <p:spPr/>
      </p:sp>
      <p:sp>
        <p:nvSpPr>
          <p:cNvPr id="5427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32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34</a:t>
            </a:fld>
            <a:endParaRPr lang="en-US" altLang="zh-CN" sz="1200" dirty="0"/>
          </a:p>
        </p:txBody>
      </p:sp>
      <p:sp>
        <p:nvSpPr>
          <p:cNvPr id="56323" name="Rectangle 2"/>
          <p:cNvSpPr>
            <a:spLocks noGrp="1" noRot="1" noChangeAspect="1" noTextEdit="1"/>
          </p:cNvSpPr>
          <p:nvPr>
            <p:ph type="sldImg"/>
          </p:nvPr>
        </p:nvSpPr>
        <p:spPr/>
      </p:sp>
      <p:sp>
        <p:nvSpPr>
          <p:cNvPr id="5632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837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35</a:t>
            </a:fld>
            <a:endParaRPr lang="en-US" altLang="zh-CN" sz="1200" dirty="0"/>
          </a:p>
        </p:txBody>
      </p:sp>
      <p:sp>
        <p:nvSpPr>
          <p:cNvPr id="58371" name="Rectangle 2"/>
          <p:cNvSpPr>
            <a:spLocks noGrp="1" noRot="1" noChangeAspect="1" noTextEdit="1"/>
          </p:cNvSpPr>
          <p:nvPr>
            <p:ph type="sldImg"/>
          </p:nvPr>
        </p:nvSpPr>
        <p:spPr/>
      </p:sp>
      <p:sp>
        <p:nvSpPr>
          <p:cNvPr id="5837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041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36</a:t>
            </a:fld>
            <a:endParaRPr lang="en-US" altLang="zh-CN" sz="1200" dirty="0"/>
          </a:p>
        </p:txBody>
      </p:sp>
      <p:sp>
        <p:nvSpPr>
          <p:cNvPr id="60419" name="Rectangle 2"/>
          <p:cNvSpPr>
            <a:spLocks noGrp="1" noRot="1" noChangeAspect="1" noTextEdit="1"/>
          </p:cNvSpPr>
          <p:nvPr>
            <p:ph type="sldImg"/>
          </p:nvPr>
        </p:nvSpPr>
        <p:spPr/>
      </p:sp>
      <p:sp>
        <p:nvSpPr>
          <p:cNvPr id="6042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246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37</a:t>
            </a:fld>
            <a:endParaRPr lang="en-US" altLang="zh-CN" sz="1200" dirty="0"/>
          </a:p>
        </p:txBody>
      </p:sp>
      <p:sp>
        <p:nvSpPr>
          <p:cNvPr id="62467" name="Rectangle 2"/>
          <p:cNvSpPr>
            <a:spLocks noGrp="1" noRot="1" noChangeAspect="1" noTextEdit="1"/>
          </p:cNvSpPr>
          <p:nvPr>
            <p:ph type="sldImg"/>
          </p:nvPr>
        </p:nvSpPr>
        <p:spPr/>
      </p:sp>
      <p:sp>
        <p:nvSpPr>
          <p:cNvPr id="6246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51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38</a:t>
            </a:fld>
            <a:endParaRPr lang="en-US" altLang="zh-CN" sz="1200" dirty="0"/>
          </a:p>
        </p:txBody>
      </p:sp>
      <p:sp>
        <p:nvSpPr>
          <p:cNvPr id="64515" name="Rectangle 2"/>
          <p:cNvSpPr>
            <a:spLocks noGrp="1" noRot="1" noChangeAspect="1" noTextEdit="1"/>
          </p:cNvSpPr>
          <p:nvPr>
            <p:ph type="sldImg"/>
          </p:nvPr>
        </p:nvSpPr>
        <p:spPr/>
      </p:sp>
      <p:sp>
        <p:nvSpPr>
          <p:cNvPr id="6451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656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39</a:t>
            </a:fld>
            <a:endParaRPr lang="en-US" altLang="zh-CN" sz="1200" dirty="0"/>
          </a:p>
        </p:txBody>
      </p:sp>
      <p:sp>
        <p:nvSpPr>
          <p:cNvPr id="66563" name="Rectangle 2"/>
          <p:cNvSpPr>
            <a:spLocks noGrp="1" noRot="1" noChangeAspect="1" noTextEdit="1"/>
          </p:cNvSpPr>
          <p:nvPr>
            <p:ph type="sldImg"/>
          </p:nvPr>
        </p:nvSpPr>
        <p:spPr/>
      </p:sp>
      <p:sp>
        <p:nvSpPr>
          <p:cNvPr id="6656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861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40</a:t>
            </a:fld>
            <a:endParaRPr lang="en-US" altLang="zh-CN" sz="1200" dirty="0"/>
          </a:p>
        </p:txBody>
      </p:sp>
      <p:sp>
        <p:nvSpPr>
          <p:cNvPr id="68611" name="Rectangle 2"/>
          <p:cNvSpPr>
            <a:spLocks noGrp="1" noRot="1" noChangeAspect="1" noTextEdit="1"/>
          </p:cNvSpPr>
          <p:nvPr>
            <p:ph type="sldImg"/>
          </p:nvPr>
        </p:nvSpPr>
        <p:spPr/>
      </p:sp>
      <p:sp>
        <p:nvSpPr>
          <p:cNvPr id="6861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45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14</a:t>
            </a:fld>
            <a:endParaRPr lang="en-US" altLang="zh-CN" sz="1200" dirty="0"/>
          </a:p>
        </p:txBody>
      </p:sp>
      <p:sp>
        <p:nvSpPr>
          <p:cNvPr id="19459" name="Rectangle 2"/>
          <p:cNvSpPr>
            <a:spLocks noGrp="1" noRot="1" noChangeAspect="1" noTextEdit="1"/>
          </p:cNvSpPr>
          <p:nvPr>
            <p:ph type="sldImg"/>
          </p:nvPr>
        </p:nvSpPr>
        <p:spPr/>
      </p:sp>
      <p:sp>
        <p:nvSpPr>
          <p:cNvPr id="1946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065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41</a:t>
            </a:fld>
            <a:endParaRPr lang="en-US" altLang="zh-CN" sz="1200" dirty="0"/>
          </a:p>
        </p:txBody>
      </p:sp>
      <p:sp>
        <p:nvSpPr>
          <p:cNvPr id="70659" name="Rectangle 2"/>
          <p:cNvSpPr>
            <a:spLocks noGrp="1" noRot="1" noChangeAspect="1" noTextEdit="1"/>
          </p:cNvSpPr>
          <p:nvPr>
            <p:ph type="sldImg"/>
          </p:nvPr>
        </p:nvSpPr>
        <p:spPr/>
      </p:sp>
      <p:sp>
        <p:nvSpPr>
          <p:cNvPr id="7066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270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42</a:t>
            </a:fld>
            <a:endParaRPr lang="en-US" altLang="zh-CN" sz="1200" dirty="0"/>
          </a:p>
        </p:txBody>
      </p:sp>
      <p:sp>
        <p:nvSpPr>
          <p:cNvPr id="72707" name="Rectangle 2"/>
          <p:cNvSpPr>
            <a:spLocks noGrp="1" noRot="1" noChangeAspect="1" noTextEdit="1"/>
          </p:cNvSpPr>
          <p:nvPr>
            <p:ph type="sldImg"/>
          </p:nvPr>
        </p:nvSpPr>
        <p:spPr/>
      </p:sp>
      <p:sp>
        <p:nvSpPr>
          <p:cNvPr id="7270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43</a:t>
            </a:fld>
            <a:endParaRPr lang="en-US" altLang="zh-CN" sz="1200" dirty="0"/>
          </a:p>
        </p:txBody>
      </p:sp>
      <p:sp>
        <p:nvSpPr>
          <p:cNvPr id="74755" name="Rectangle 2"/>
          <p:cNvSpPr>
            <a:spLocks noGrp="1" noRot="1" noChangeAspect="1" noTextEdit="1"/>
          </p:cNvSpPr>
          <p:nvPr>
            <p:ph type="sldImg"/>
          </p:nvPr>
        </p:nvSpPr>
        <p:spPr/>
      </p:sp>
      <p:sp>
        <p:nvSpPr>
          <p:cNvPr id="7475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680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44</a:t>
            </a:fld>
            <a:endParaRPr lang="en-US" altLang="zh-CN" sz="1200" dirty="0"/>
          </a:p>
        </p:txBody>
      </p:sp>
      <p:sp>
        <p:nvSpPr>
          <p:cNvPr id="76803" name="Rectangle 2"/>
          <p:cNvSpPr>
            <a:spLocks noGrp="1" noRot="1" noChangeAspect="1" noTextEdit="1"/>
          </p:cNvSpPr>
          <p:nvPr>
            <p:ph type="sldImg"/>
          </p:nvPr>
        </p:nvSpPr>
        <p:spPr/>
      </p:sp>
      <p:sp>
        <p:nvSpPr>
          <p:cNvPr id="7680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885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45</a:t>
            </a:fld>
            <a:endParaRPr lang="en-US" altLang="zh-CN" sz="1200" dirty="0"/>
          </a:p>
        </p:txBody>
      </p:sp>
      <p:sp>
        <p:nvSpPr>
          <p:cNvPr id="78851" name="Rectangle 2"/>
          <p:cNvSpPr>
            <a:spLocks noGrp="1" noRot="1" noChangeAspect="1" noTextEdit="1"/>
          </p:cNvSpPr>
          <p:nvPr>
            <p:ph type="sldImg"/>
          </p:nvPr>
        </p:nvSpPr>
        <p:spPr/>
      </p:sp>
      <p:sp>
        <p:nvSpPr>
          <p:cNvPr id="7885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089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46</a:t>
            </a:fld>
            <a:endParaRPr lang="en-US" altLang="zh-CN" sz="1200" dirty="0"/>
          </a:p>
        </p:txBody>
      </p:sp>
      <p:sp>
        <p:nvSpPr>
          <p:cNvPr id="80899" name="Rectangle 2"/>
          <p:cNvSpPr>
            <a:spLocks noGrp="1" noRot="1" noChangeAspect="1" noTextEdit="1"/>
          </p:cNvSpPr>
          <p:nvPr>
            <p:ph type="sldImg"/>
          </p:nvPr>
        </p:nvSpPr>
        <p:spPr/>
      </p:sp>
      <p:sp>
        <p:nvSpPr>
          <p:cNvPr id="8090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294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47</a:t>
            </a:fld>
            <a:endParaRPr lang="en-US" altLang="zh-CN" sz="1200" dirty="0"/>
          </a:p>
        </p:txBody>
      </p:sp>
      <p:sp>
        <p:nvSpPr>
          <p:cNvPr id="82947" name="Rectangle 2"/>
          <p:cNvSpPr>
            <a:spLocks noGrp="1" noRot="1" noChangeAspect="1" noTextEdit="1"/>
          </p:cNvSpPr>
          <p:nvPr>
            <p:ph type="sldImg"/>
          </p:nvPr>
        </p:nvSpPr>
        <p:spPr/>
      </p:sp>
      <p:sp>
        <p:nvSpPr>
          <p:cNvPr id="8294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99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48</a:t>
            </a:fld>
            <a:endParaRPr lang="en-US" altLang="zh-CN" sz="1200" dirty="0"/>
          </a:p>
        </p:txBody>
      </p:sp>
      <p:sp>
        <p:nvSpPr>
          <p:cNvPr id="84995" name="Rectangle 2"/>
          <p:cNvSpPr>
            <a:spLocks noGrp="1" noRot="1" noChangeAspect="1" noTextEdit="1"/>
          </p:cNvSpPr>
          <p:nvPr>
            <p:ph type="sldImg"/>
          </p:nvPr>
        </p:nvSpPr>
        <p:spPr/>
      </p:sp>
      <p:sp>
        <p:nvSpPr>
          <p:cNvPr id="8499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04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49</a:t>
            </a:fld>
            <a:endParaRPr lang="en-US" altLang="zh-CN" sz="1200" dirty="0"/>
          </a:p>
        </p:txBody>
      </p:sp>
      <p:sp>
        <p:nvSpPr>
          <p:cNvPr id="87043" name="Rectangle 2"/>
          <p:cNvSpPr>
            <a:spLocks noGrp="1" noRot="1" noChangeAspect="1" noTextEdit="1"/>
          </p:cNvSpPr>
          <p:nvPr>
            <p:ph type="sldImg"/>
          </p:nvPr>
        </p:nvSpPr>
        <p:spPr/>
      </p:sp>
      <p:sp>
        <p:nvSpPr>
          <p:cNvPr id="8704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909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50</a:t>
            </a:fld>
            <a:endParaRPr lang="en-US" altLang="zh-CN" sz="1200" dirty="0"/>
          </a:p>
        </p:txBody>
      </p:sp>
      <p:sp>
        <p:nvSpPr>
          <p:cNvPr id="89091" name="Rectangle 2"/>
          <p:cNvSpPr>
            <a:spLocks noGrp="1" noRot="1" noChangeAspect="1" noTextEdit="1"/>
          </p:cNvSpPr>
          <p:nvPr>
            <p:ph type="sldImg"/>
          </p:nvPr>
        </p:nvSpPr>
        <p:spPr/>
      </p:sp>
      <p:sp>
        <p:nvSpPr>
          <p:cNvPr id="8909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50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15</a:t>
            </a:fld>
            <a:endParaRPr lang="en-US" altLang="zh-CN" sz="1200" dirty="0"/>
          </a:p>
        </p:txBody>
      </p:sp>
      <p:sp>
        <p:nvSpPr>
          <p:cNvPr id="21507" name="Rectangle 2"/>
          <p:cNvSpPr>
            <a:spLocks noGrp="1" noRot="1" noChangeAspect="1" noTextEdit="1"/>
          </p:cNvSpPr>
          <p:nvPr>
            <p:ph type="sldImg"/>
          </p:nvPr>
        </p:nvSpPr>
        <p:spPr/>
      </p:sp>
      <p:sp>
        <p:nvSpPr>
          <p:cNvPr id="2150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1138"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51</a:t>
            </a:fld>
            <a:endParaRPr lang="en-US" altLang="zh-CN" sz="1200" dirty="0"/>
          </a:p>
        </p:txBody>
      </p:sp>
      <p:sp>
        <p:nvSpPr>
          <p:cNvPr id="91139" name="Rectangle 2"/>
          <p:cNvSpPr>
            <a:spLocks noGrp="1" noRot="1" noChangeAspect="1" noTextEdit="1"/>
          </p:cNvSpPr>
          <p:nvPr>
            <p:ph type="sldImg"/>
          </p:nvPr>
        </p:nvSpPr>
        <p:spPr/>
      </p:sp>
      <p:sp>
        <p:nvSpPr>
          <p:cNvPr id="91140"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3186"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52</a:t>
            </a:fld>
            <a:endParaRPr lang="en-US" altLang="zh-CN" sz="1200" dirty="0"/>
          </a:p>
        </p:txBody>
      </p:sp>
      <p:sp>
        <p:nvSpPr>
          <p:cNvPr id="93187" name="Rectangle 2"/>
          <p:cNvSpPr>
            <a:spLocks noGrp="1" noRot="1" noChangeAspect="1" noTextEdit="1"/>
          </p:cNvSpPr>
          <p:nvPr>
            <p:ph type="sldImg"/>
          </p:nvPr>
        </p:nvSpPr>
        <p:spPr/>
      </p:sp>
      <p:sp>
        <p:nvSpPr>
          <p:cNvPr id="93188"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523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53</a:t>
            </a:fld>
            <a:endParaRPr lang="en-US" altLang="zh-CN" sz="1200" dirty="0"/>
          </a:p>
        </p:txBody>
      </p:sp>
      <p:sp>
        <p:nvSpPr>
          <p:cNvPr id="95235" name="Rectangle 2"/>
          <p:cNvSpPr>
            <a:spLocks noGrp="1" noRot="1" noChangeAspect="1" noTextEdit="1"/>
          </p:cNvSpPr>
          <p:nvPr>
            <p:ph type="sldImg"/>
          </p:nvPr>
        </p:nvSpPr>
        <p:spPr/>
      </p:sp>
      <p:sp>
        <p:nvSpPr>
          <p:cNvPr id="9523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55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16</a:t>
            </a:fld>
            <a:endParaRPr lang="en-US" altLang="zh-CN" sz="1200" dirty="0"/>
          </a:p>
        </p:txBody>
      </p:sp>
      <p:sp>
        <p:nvSpPr>
          <p:cNvPr id="23555" name="Rectangle 2"/>
          <p:cNvSpPr>
            <a:spLocks noGrp="1" noRot="1" noChangeAspect="1" noTextEdit="1"/>
          </p:cNvSpPr>
          <p:nvPr>
            <p:ph type="sldImg"/>
          </p:nvPr>
        </p:nvSpPr>
        <p:spPr/>
      </p:sp>
      <p:sp>
        <p:nvSpPr>
          <p:cNvPr id="2355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55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17</a:t>
            </a:fld>
            <a:endParaRPr lang="en-US" altLang="zh-CN" sz="1200" dirty="0"/>
          </a:p>
        </p:txBody>
      </p:sp>
      <p:sp>
        <p:nvSpPr>
          <p:cNvPr id="23555" name="Rectangle 2"/>
          <p:cNvSpPr>
            <a:spLocks noGrp="1" noRot="1" noChangeAspect="1" noTextEdit="1"/>
          </p:cNvSpPr>
          <p:nvPr>
            <p:ph type="sldImg"/>
          </p:nvPr>
        </p:nvSpPr>
        <p:spPr/>
      </p:sp>
      <p:sp>
        <p:nvSpPr>
          <p:cNvPr id="23556"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60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18</a:t>
            </a:fld>
            <a:endParaRPr lang="en-US" altLang="zh-CN" sz="1200" dirty="0"/>
          </a:p>
        </p:txBody>
      </p:sp>
      <p:sp>
        <p:nvSpPr>
          <p:cNvPr id="25603" name="Rectangle 2"/>
          <p:cNvSpPr>
            <a:spLocks noGrp="1" noRot="1" noChangeAspect="1" noTextEdit="1"/>
          </p:cNvSpPr>
          <p:nvPr>
            <p:ph type="sldImg"/>
          </p:nvPr>
        </p:nvSpPr>
        <p:spPr/>
      </p:sp>
      <p:sp>
        <p:nvSpPr>
          <p:cNvPr id="2560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60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19</a:t>
            </a:fld>
            <a:endParaRPr lang="en-US" altLang="zh-CN" sz="1200" dirty="0"/>
          </a:p>
        </p:txBody>
      </p:sp>
      <p:sp>
        <p:nvSpPr>
          <p:cNvPr id="25603" name="Rectangle 2"/>
          <p:cNvSpPr>
            <a:spLocks noGrp="1" noRot="1" noChangeAspect="1" noTextEdit="1"/>
          </p:cNvSpPr>
          <p:nvPr>
            <p:ph type="sldImg"/>
          </p:nvPr>
        </p:nvSpPr>
        <p:spPr/>
      </p:sp>
      <p:sp>
        <p:nvSpPr>
          <p:cNvPr id="25604"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sz="1200" dirty="0"/>
              <a:t>20</a:t>
            </a:fld>
            <a:endParaRPr lang="en-US" altLang="zh-CN" sz="1200" dirty="0"/>
          </a:p>
        </p:txBody>
      </p:sp>
      <p:sp>
        <p:nvSpPr>
          <p:cNvPr id="27651" name="Rectangle 2"/>
          <p:cNvSpPr>
            <a:spLocks noGrp="1" noRot="1" noChangeAspect="1" noTextEdit="1"/>
          </p:cNvSpPr>
          <p:nvPr>
            <p:ph type="sldImg"/>
          </p:nvPr>
        </p:nvSpPr>
        <p:spPr/>
      </p:sp>
      <p:sp>
        <p:nvSpPr>
          <p:cNvPr id="27652" name="Rectangle 3"/>
          <p:cNvSpPr>
            <a:spLocks noGrp="1"/>
          </p:cNvSpPr>
          <p:nvPr>
            <p:ph type="body"/>
          </p:nvPr>
        </p:nvSpPr>
        <p:spPr/>
        <p:txBody>
          <a:bodyPr wrap="square" anchor="t"/>
          <a:lstStyle/>
          <a:p>
            <a:pPr lvl="0" indent="0" eaLnBrk="1" hangingPunct="1"/>
            <a:r>
              <a:rPr lang="zh-CN" altLang="en-US" dirty="0"/>
              <a:t>我汇报的主要内容是。。。。</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549275"/>
            <a:ext cx="2060178" cy="5581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549275"/>
            <a:ext cx="6061104" cy="5581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fontAlgn="base"/>
            <a:endParaRPr lang="en-US" altLang="x-none"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fontAlgn="base"/>
            <a:endParaRPr lang="en-US" altLang="x-none"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fontAlgn="base"/>
            <a:endParaRPr lang="en-US" altLang="x-none"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fontAlgn="base"/>
            <a:endParaRPr lang="en-US" altLang="x-none"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endParaRPr lang="zh-CN" altLang="en-US" strike="noStrike" noProof="1"/>
          </a:p>
        </p:txBody>
      </p:sp>
      <p:sp>
        <p:nvSpPr>
          <p:cNvPr id="8" name="页脚占位符 7"/>
          <p:cNvSpPr>
            <a:spLocks noGrp="1"/>
          </p:cNvSpPr>
          <p:nvPr>
            <p:ph type="ftr" sz="quarter" idx="11"/>
          </p:nvPr>
        </p:nvSpPr>
        <p:spPr/>
        <p:txBody>
          <a:bodyPr/>
          <a:lstStyle/>
          <a:p>
            <a:pPr lvl="0" fontAlgn="base"/>
            <a:endParaRPr lang="en-US" altLang="x-none"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endParaRPr lang="zh-CN" altLang="en-US" strike="noStrike" noProof="1"/>
          </a:p>
        </p:txBody>
      </p:sp>
      <p:sp>
        <p:nvSpPr>
          <p:cNvPr id="4" name="页脚占位符 3"/>
          <p:cNvSpPr>
            <a:spLocks noGrp="1"/>
          </p:cNvSpPr>
          <p:nvPr>
            <p:ph type="ftr" sz="quarter" idx="11"/>
          </p:nvPr>
        </p:nvSpPr>
        <p:spPr/>
        <p:txBody>
          <a:bodyPr/>
          <a:lstStyle/>
          <a:p>
            <a:pPr lvl="0" fontAlgn="base"/>
            <a:endParaRPr lang="en-US" altLang="x-none"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endParaRPr lang="zh-CN" altLang="en-US" strike="noStrike" noProof="1"/>
          </a:p>
        </p:txBody>
      </p:sp>
      <p:sp>
        <p:nvSpPr>
          <p:cNvPr id="3" name="页脚占位符 2"/>
          <p:cNvSpPr>
            <a:spLocks noGrp="1"/>
          </p:cNvSpPr>
          <p:nvPr>
            <p:ph type="ftr" sz="quarter" idx="11"/>
          </p:nvPr>
        </p:nvSpPr>
        <p:spPr/>
        <p:txBody>
          <a:bodyPr/>
          <a:lstStyle/>
          <a:p>
            <a:pPr lvl="0" fontAlgn="base"/>
            <a:endParaRPr lang="en-US" altLang="x-none"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fontAlgn="base"/>
            <a:endParaRPr lang="en-US" altLang="x-none"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fontAlgn="base"/>
            <a:endParaRPr lang="en-US" altLang="x-none"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fontAlgn="base"/>
            <a:endParaRPr lang="en-US" altLang="x-none"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549275"/>
            <a:ext cx="2060178" cy="5581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549275"/>
            <a:ext cx="6061104" cy="5581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fontAlgn="base"/>
            <a:endParaRPr lang="en-US" altLang="x-none"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endParaRPr lang="zh-CN" altLang="en-US" strike="noStrike" noProof="1"/>
          </a:p>
        </p:txBody>
      </p:sp>
      <p:sp>
        <p:nvSpPr>
          <p:cNvPr id="8" name="页脚占位符 7"/>
          <p:cNvSpPr>
            <a:spLocks noGrp="1"/>
          </p:cNvSpPr>
          <p:nvPr>
            <p:ph type="ftr" sz="quarter" idx="11"/>
          </p:nvPr>
        </p:nvSpPr>
        <p:spPr/>
        <p:txBody>
          <a:bodyPr/>
          <a:lstStyle/>
          <a:p>
            <a:pPr lvl="0" eaLnBrk="1" fontAlgn="base" hangingPunct="1"/>
            <a:endParaRPr lang="en-US" altLang="x-none" strike="noStrike" noProof="1"/>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endParaRPr lang="zh-CN" altLang="en-US" strike="noStrike" noProof="1"/>
          </a:p>
        </p:txBody>
      </p:sp>
      <p:sp>
        <p:nvSpPr>
          <p:cNvPr id="4" name="页脚占位符 3"/>
          <p:cNvSpPr>
            <a:spLocks noGrp="1"/>
          </p:cNvSpPr>
          <p:nvPr>
            <p:ph type="ftr" sz="quarter" idx="11"/>
          </p:nvPr>
        </p:nvSpPr>
        <p:spPr/>
        <p:txBody>
          <a:bodyPr/>
          <a:lstStyle/>
          <a:p>
            <a:pPr lvl="0" eaLnBrk="1" fontAlgn="base" hangingPunct="1"/>
            <a:endParaRPr lang="en-US" altLang="x-none" strike="noStrike" noProof="1"/>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endParaRPr lang="zh-CN" altLang="en-US" strike="noStrike" noProof="1"/>
          </a:p>
        </p:txBody>
      </p:sp>
      <p:sp>
        <p:nvSpPr>
          <p:cNvPr id="3" name="页脚占位符 2"/>
          <p:cNvSpPr>
            <a:spLocks noGrp="1"/>
          </p:cNvSpPr>
          <p:nvPr>
            <p:ph type="ftr" sz="quarter" idx="11"/>
          </p:nvPr>
        </p:nvSpPr>
        <p:spPr/>
        <p:txBody>
          <a:bodyPr/>
          <a:lstStyle/>
          <a:p>
            <a:pPr lvl="0" eaLnBrk="1" fontAlgn="base" hangingPunct="1"/>
            <a:endParaRPr lang="en-US" altLang="x-none" strike="noStrike" noProof="1"/>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68313" y="549275"/>
            <a:ext cx="8229600" cy="647700"/>
          </a:xfrm>
          <a:prstGeom prst="rect">
            <a:avLst/>
          </a:prstGeom>
          <a:noFill/>
          <a:ln w="9525">
            <a:noFill/>
          </a:ln>
        </p:spPr>
        <p:txBody>
          <a:bodyPr anchor="t"/>
          <a:lstStyle/>
          <a:p>
            <a:pPr lvl="0" indent="0"/>
            <a:r>
              <a:rPr lang="zh-CN" altLang="en-US"/>
              <a:t>单击此处编辑母版标题样式</a:t>
            </a:r>
          </a:p>
        </p:txBody>
      </p:sp>
      <p:sp>
        <p:nvSpPr>
          <p:cNvPr id="1027" name="Rectangle 3"/>
          <p:cNvSpPr>
            <a:spLocks noGrp="1"/>
          </p:cNvSpPr>
          <p:nvPr>
            <p:ph type="body"/>
          </p:nvPr>
        </p:nvSpPr>
        <p:spPr>
          <a:xfrm>
            <a:off x="457200" y="1412875"/>
            <a:ext cx="8229600" cy="4718050"/>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1028" name="Rectangle 4"/>
          <p:cNvSpPr>
            <a:spLocks noGrp="1"/>
          </p:cNvSpPr>
          <p:nvPr>
            <p:ph type="dt" sz="half" idx="2"/>
          </p:nvPr>
        </p:nvSpPr>
        <p:spPr>
          <a:xfrm>
            <a:off x="457200" y="6243638"/>
            <a:ext cx="2133600" cy="457200"/>
          </a:xfrm>
          <a:prstGeom prst="rect">
            <a:avLst/>
          </a:prstGeom>
          <a:noFill/>
          <a:ln w="9525">
            <a:noFill/>
          </a:ln>
        </p:spPr>
        <p:txBody>
          <a:bodyPr anchor="b"/>
          <a:lstStyle>
            <a:lvl1pPr>
              <a:defRPr sz="1200">
                <a:latin typeface="Garamond" panose="02020404030301010803" pitchFamily="2" charset="0"/>
              </a:defRPr>
            </a:lvl1pPr>
          </a:lstStyle>
          <a:p>
            <a:pPr lvl="0" eaLnBrk="1" fontAlgn="base" hangingPunct="1"/>
            <a:endParaRPr lang="zh-CN" altLang="en-US" strike="noStrike" noProof="1"/>
          </a:p>
        </p:txBody>
      </p:sp>
      <p:sp>
        <p:nvSpPr>
          <p:cNvPr id="1029" name="Rectangle 5"/>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Garamond" panose="02020404030301010803" pitchFamily="2" charset="0"/>
              </a:defRPr>
            </a:lvl1pPr>
          </a:lstStyle>
          <a:p>
            <a:pPr lvl="0" eaLnBrk="1" fontAlgn="base" hangingPunct="1"/>
            <a:endParaRPr lang="en-US" altLang="x-none" strike="noStrike" noProof="1"/>
          </a:p>
        </p:txBody>
      </p:sp>
      <p:sp>
        <p:nvSpPr>
          <p:cNvPr id="1030" name="Rectangle 6"/>
          <p:cNvSpPr>
            <a:spLocks noGrp="1"/>
          </p:cNvSpPr>
          <p:nvPr>
            <p:ph type="sldNum" sz="quarter" idx="4"/>
          </p:nvPr>
        </p:nvSpPr>
        <p:spPr>
          <a:xfrm>
            <a:off x="6553200" y="6243638"/>
            <a:ext cx="2133600" cy="457200"/>
          </a:xfrm>
          <a:prstGeom prst="rect">
            <a:avLst/>
          </a:prstGeom>
          <a:noFill/>
          <a:ln w="9525">
            <a:noFill/>
          </a:ln>
        </p:spPr>
        <p:txBody>
          <a:bodyPr anchor="b"/>
          <a:lstStyle>
            <a:lvl1pPr algn="r">
              <a:defRPr sz="1200">
                <a:latin typeface="Garamond" panose="02020404030301010803" pitchFamily="2" charset="0"/>
              </a:defRPr>
            </a:lvl1p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
        <p:nvSpPr>
          <p:cNvPr id="1031" name="Freeform 7"/>
          <p:cNvSpPr/>
          <p:nvPr/>
        </p:nvSpPr>
        <p:spPr>
          <a:xfrm>
            <a:off x="395288" y="476250"/>
            <a:ext cx="8229600" cy="104775"/>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28575" cap="flat" cmpd="sng">
            <a:solidFill>
              <a:schemeClr val="accent1"/>
            </a:solidFill>
            <a:prstDash val="solid"/>
            <a:miter/>
            <a:headEnd type="none" w="med" len="med"/>
            <a:tailEnd type="none" w="med" len="med"/>
          </a:ln>
        </p:spPr>
        <p:txBody>
          <a:bodyPr/>
          <a:lstStyle/>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round/>
            <a:headEnd type="none" w="med" len="med"/>
            <a:tailEnd type="none" w="med" len="med"/>
          </a:ln>
        </p:spPr>
        <p:txBody>
          <a:bodyPr anchor="t"/>
          <a:lstStyle/>
          <a:p>
            <a:pPr lvl="0" indent="0"/>
            <a:endParaRPr lang="zh-CN" altLang="en-US">
              <a:latin typeface="Arial" panose="020B0604020202090204" pitchFamily="34" charset="0"/>
              <a:ea typeface="宋体" panose="02010600030101010101" pitchFamily="2" charset="-122"/>
            </a:endParaRPr>
          </a:p>
        </p:txBody>
      </p:sp>
      <p:sp>
        <p:nvSpPr>
          <p:cNvPr id="1033" name="Rectangle 9"/>
          <p:cNvSpPr/>
          <p:nvPr userDrawn="1"/>
        </p:nvSpPr>
        <p:spPr>
          <a:xfrm>
            <a:off x="468313" y="1268413"/>
            <a:ext cx="8280400" cy="71437"/>
          </a:xfrm>
          <a:prstGeom prst="rect">
            <a:avLst/>
          </a:prstGeom>
          <a:gradFill rotWithShape="0">
            <a:gsLst>
              <a:gs pos="0">
                <a:srgbClr val="5E4700"/>
              </a:gs>
              <a:gs pos="50000">
                <a:schemeClr val="accent1"/>
              </a:gs>
              <a:gs pos="100000">
                <a:srgbClr val="5E4700"/>
              </a:gs>
            </a:gsLst>
            <a:lin ang="0" scaled="1"/>
            <a:tileRect/>
          </a:gradFill>
          <a:ln w="9525">
            <a:noFill/>
          </a:ln>
        </p:spPr>
        <p:txBody>
          <a:bodyPr wrap="none" anchor="ctr"/>
          <a:lstStyle/>
          <a:p>
            <a:pPr lvl="0" indent="0"/>
            <a:endParaRPr lang="zh-CN" altLang="en-US" dirty="0">
              <a:latin typeface="Arial" panose="020B0604020202090204" pitchFamily="34" charset="0"/>
              <a:ea typeface="宋体" panose="02010600030101010101" pitchFamily="2" charset="-122"/>
            </a:endParaRPr>
          </a:p>
        </p:txBody>
      </p:sp>
      <p:pic>
        <p:nvPicPr>
          <p:cNvPr id="1034" name="Picture 10"/>
          <p:cNvPicPr>
            <a:picLocks noChangeAspect="1"/>
          </p:cNvPicPr>
          <p:nvPr userDrawn="1"/>
        </p:nvPicPr>
        <p:blipFill>
          <a:blip r:embed="rId13"/>
          <a:stretch>
            <a:fillRect/>
          </a:stretch>
        </p:blipFill>
        <p:spPr>
          <a:xfrm>
            <a:off x="3700463" y="0"/>
            <a:ext cx="5443537" cy="5905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6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round/>
            <a:headEnd type="none" w="med" len="med"/>
            <a:tailEnd type="none" w="med" len="med"/>
          </a:ln>
        </p:spPr>
        <p:txBody>
          <a:bodyPr anchor="t"/>
          <a:lstStyle/>
          <a:p>
            <a:pPr lvl="0" indent="0"/>
            <a:endParaRPr lang="zh-CN" altLang="en-US">
              <a:latin typeface="Times New Roman" panose="02020503050405090304" pitchFamily="2" charset="0"/>
              <a:ea typeface="仿宋_GB2312" charset="0"/>
            </a:endParaRPr>
          </a:p>
        </p:txBody>
      </p:sp>
      <p:pic>
        <p:nvPicPr>
          <p:cNvPr id="2052" name="Picture 10"/>
          <p:cNvPicPr>
            <a:picLocks noChangeAspect="1"/>
          </p:cNvPicPr>
          <p:nvPr userDrawn="1"/>
        </p:nvPicPr>
        <p:blipFill>
          <a:blip r:embed="rId13"/>
          <a:stretch>
            <a:fillRect/>
          </a:stretch>
        </p:blipFill>
        <p:spPr>
          <a:xfrm>
            <a:off x="107950" y="115888"/>
            <a:ext cx="5076825" cy="1038225"/>
          </a:xfrm>
          <a:prstGeom prst="rect">
            <a:avLst/>
          </a:prstGeom>
          <a:noFill/>
          <a:ln w="9525">
            <a:noFill/>
          </a:ln>
        </p:spPr>
      </p:pic>
      <p:sp>
        <p:nvSpPr>
          <p:cNvPr id="2053" name="Rectangle 2"/>
          <p:cNvSpPr>
            <a:spLocks noGrp="1"/>
          </p:cNvSpPr>
          <p:nvPr>
            <p:ph type="title"/>
          </p:nvPr>
        </p:nvSpPr>
        <p:spPr>
          <a:xfrm>
            <a:off x="468313" y="549275"/>
            <a:ext cx="8229600" cy="647700"/>
          </a:xfrm>
          <a:prstGeom prst="rect">
            <a:avLst/>
          </a:prstGeom>
          <a:noFill/>
          <a:ln w="9525">
            <a:noFill/>
          </a:ln>
        </p:spPr>
        <p:txBody>
          <a:bodyPr anchor="t"/>
          <a:lstStyle/>
          <a:p>
            <a:pPr lvl="0" indent="0"/>
            <a:r>
              <a:rPr lang="zh-CN" altLang="en-US"/>
              <a:t>单击此处编辑母版标题样式</a:t>
            </a:r>
          </a:p>
        </p:txBody>
      </p:sp>
      <p:sp>
        <p:nvSpPr>
          <p:cNvPr id="2054" name="Rectangle 3"/>
          <p:cNvSpPr>
            <a:spLocks noGrp="1"/>
          </p:cNvSpPr>
          <p:nvPr>
            <p:ph type="body"/>
          </p:nvPr>
        </p:nvSpPr>
        <p:spPr>
          <a:xfrm>
            <a:off x="457200" y="1412875"/>
            <a:ext cx="8229600" cy="4718050"/>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2055" name="Rectangle 4"/>
          <p:cNvSpPr>
            <a:spLocks noGrp="1"/>
          </p:cNvSpPr>
          <p:nvPr>
            <p:ph type="dt" sz="half" idx="2"/>
          </p:nvPr>
        </p:nvSpPr>
        <p:spPr>
          <a:xfrm>
            <a:off x="457200" y="6243638"/>
            <a:ext cx="2133600" cy="457200"/>
          </a:xfrm>
          <a:prstGeom prst="rect">
            <a:avLst/>
          </a:prstGeom>
          <a:noFill/>
          <a:ln w="9525">
            <a:noFill/>
          </a:ln>
        </p:spPr>
        <p:txBody>
          <a:bodyPr anchor="b"/>
          <a:lstStyle>
            <a:lvl1pPr>
              <a:defRPr sz="1200">
                <a:latin typeface="Garamond" panose="02020404030301010803" pitchFamily="2" charset="0"/>
              </a:defRPr>
            </a:lvl1pPr>
          </a:lstStyle>
          <a:p>
            <a:pPr lvl="0" eaLnBrk="1" fontAlgn="base" hangingPunct="1"/>
            <a:endParaRPr lang="zh-CN" altLang="en-US" strike="noStrike" noProof="1"/>
          </a:p>
        </p:txBody>
      </p:sp>
      <p:sp>
        <p:nvSpPr>
          <p:cNvPr id="2056" name="Rectangle 5"/>
          <p:cNvSpPr>
            <a:spLocks noGrp="1"/>
          </p:cNvSpPr>
          <p:nvPr>
            <p:ph type="ftr" sz="quarter" idx="3"/>
          </p:nvPr>
        </p:nvSpPr>
        <p:spPr>
          <a:xfrm>
            <a:off x="3124200" y="6243638"/>
            <a:ext cx="2895600" cy="457200"/>
          </a:xfrm>
          <a:prstGeom prst="rect">
            <a:avLst/>
          </a:prstGeom>
          <a:noFill/>
          <a:ln w="9525">
            <a:noFill/>
          </a:ln>
        </p:spPr>
        <p:txBody>
          <a:bodyPr anchor="b"/>
          <a:lstStyle>
            <a:lvl1pPr indent="0" algn="ctr">
              <a:defRPr sz="1200">
                <a:latin typeface="Garamond" panose="02020404030301010803" pitchFamily="2" charset="0"/>
                <a:ea typeface="仿宋_GB2312"/>
              </a:defRPr>
            </a:lvl1pPr>
          </a:lstStyle>
          <a:p>
            <a:pPr lvl="0" fontAlgn="base"/>
            <a:endParaRPr lang="en-US" altLang="x-none" strike="noStrike" noProof="1"/>
          </a:p>
        </p:txBody>
      </p:sp>
      <p:sp>
        <p:nvSpPr>
          <p:cNvPr id="2057" name="Rectangle 6"/>
          <p:cNvSpPr>
            <a:spLocks noGrp="1"/>
          </p:cNvSpPr>
          <p:nvPr>
            <p:ph type="sldNum" sz="quarter" idx="4"/>
          </p:nvPr>
        </p:nvSpPr>
        <p:spPr>
          <a:xfrm>
            <a:off x="6553200" y="6243638"/>
            <a:ext cx="2133600" cy="457200"/>
          </a:xfrm>
          <a:prstGeom prst="rect">
            <a:avLst/>
          </a:prstGeom>
          <a:noFill/>
          <a:ln w="9525">
            <a:noFill/>
          </a:ln>
        </p:spPr>
        <p:txBody>
          <a:bodyPr anchor="b"/>
          <a:lstStyle>
            <a:lvl1pPr indent="0" algn="r">
              <a:defRPr sz="1200">
                <a:latin typeface="Garamond" panose="02020404030301010803" pitchFamily="2" charset="0"/>
              </a:defRPr>
            </a:lvl1pPr>
          </a:lstStyle>
          <a:p>
            <a:pPr lvl="0" fontAlgn="base"/>
            <a:fld id="{9A0DB2DC-4C9A-4742-B13C-FB6460FD3503}" type="slidenum">
              <a:rPr lang="en-US" altLang="x-none" strike="noStrike" noProof="1" dirty="0">
                <a:latin typeface="Garamond" panose="02020404030301010803" pitchFamily="2" charset="0"/>
                <a:ea typeface="宋体" panose="02010600030101010101" pitchFamily="2" charset="-122"/>
                <a:cs typeface="+mn-cs"/>
              </a:rPr>
              <a:t>‹#›</a:t>
            </a:fld>
            <a:endParaRPr lang="en-US" altLang="x-none" strike="noStrike" noProof="1">
              <a:latin typeface="Arial" panose="020B060402020209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6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yanglian@uestc.edu.cn"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1590675" y="2888615"/>
            <a:ext cx="5718810" cy="1081405"/>
          </a:xfrm>
        </p:spPr>
        <p:txBody>
          <a:bodyPr wrap="square" anchor="t"/>
          <a:lstStyle>
            <a:lvl1pPr lvl="0">
              <a:defRPr/>
            </a:lvl1pPr>
          </a:lstStyle>
          <a:p>
            <a:pPr lvl="0" indent="0" eaLnBrk="1" hangingPunct="1"/>
            <a:r>
              <a:rPr lang="en-US" altLang="zh-CN" sz="4800"/>
              <a:t> </a:t>
            </a:r>
            <a:r>
              <a:rPr lang="zh-CN" altLang="en-US" sz="4800"/>
              <a:t>最小系统设计概述 </a:t>
            </a:r>
          </a:p>
        </p:txBody>
      </p:sp>
      <p:sp>
        <p:nvSpPr>
          <p:cNvPr id="4099" name="Rectangle 3"/>
          <p:cNvSpPr>
            <a:spLocks noGrp="1"/>
          </p:cNvSpPr>
          <p:nvPr>
            <p:ph type="subTitle"/>
          </p:nvPr>
        </p:nvSpPr>
        <p:spPr>
          <a:xfrm>
            <a:off x="1258888" y="4437063"/>
            <a:ext cx="6553200" cy="1897062"/>
          </a:xfrm>
        </p:spPr>
        <p:txBody>
          <a:bodyPr wrap="square" anchor="t"/>
          <a:lstStyle>
            <a:lvl1pPr marL="0" lvl="0" indent="0" algn="ctr">
              <a:defRPr/>
            </a:lvl1pPr>
            <a:lvl2pPr marL="457200" lvl="1" indent="-112395" algn="ctr">
              <a:defRPr/>
            </a:lvl2pPr>
            <a:lvl3pPr marL="914400" lvl="2" indent="-242570" algn="ctr">
              <a:defRPr/>
            </a:lvl3pPr>
            <a:lvl4pPr marL="1371600" lvl="3" indent="-347345" algn="ctr">
              <a:defRPr/>
            </a:lvl4pPr>
            <a:lvl5pPr marL="1828800" lvl="4" indent="-487045" algn="ctr">
              <a:defRPr/>
            </a:lvl5pPr>
          </a:lstStyle>
          <a:p>
            <a:pPr marL="0" lvl="0" indent="0" algn="ctr" eaLnBrk="1" hangingPunct="1">
              <a:buNone/>
            </a:pPr>
            <a:r>
              <a:rPr lang="zh-CN" altLang="en-US" sz="3200" dirty="0">
                <a:ea typeface="楷体_GB2312" pitchFamily="1" charset="-122"/>
              </a:rPr>
              <a:t>电子科技大学通信学院：向超</a:t>
            </a:r>
            <a:endParaRPr lang="en-US" altLang="zh-CN" sz="3200" dirty="0">
              <a:ea typeface="楷体_GB2312" pitchFamily="1" charset="-122"/>
            </a:endParaRPr>
          </a:p>
          <a:p>
            <a:pPr marL="0" lvl="0" indent="0" algn="ctr" eaLnBrk="1" hangingPunct="1">
              <a:buNone/>
            </a:pPr>
            <a:r>
              <a:rPr lang="en-US" altLang="zh-CN" sz="3200" dirty="0">
                <a:hlinkClick r:id="rId2"/>
              </a:rPr>
              <a:t>cxiang@uestc.edu.cn</a:t>
            </a:r>
            <a:endParaRPr lang="en-US" altLang="zh-CN" sz="3200" dirty="0"/>
          </a:p>
          <a:p>
            <a:pPr marL="0" lvl="0" indent="0" algn="ctr" eaLnBrk="1" hangingPunct="1">
              <a:buNone/>
            </a:pPr>
            <a:r>
              <a:rPr lang="en-US" altLang="zh-CN" sz="3200" dirty="0"/>
              <a:t>13008194476</a:t>
            </a: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eaLnBrk="0" hangingPunct="0"/>
            <a:fld id="{9A0DB2DC-4C9A-4742-B13C-FB6460FD3503}" type="slidenum">
              <a:rPr lang="en-US" altLang="zh-CN" sz="1200" dirty="0">
                <a:latin typeface="Garamond" panose="02020404030301010803" pitchFamily="2" charset="0"/>
              </a:rPr>
              <a:t>1</a:t>
            </a:fld>
            <a:endParaRPr lang="en-US" altLang="zh-CN" sz="1200" dirty="0">
              <a:latin typeface="Garamond" panose="02020404030301010803" pitchFamily="2" charset="0"/>
              <a:ea typeface="仿宋_GB2312"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584"/>
            <a:ext cx="23622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anchor="t"/>
          <a:lstStyle/>
          <a:p>
            <a:r>
              <a:rPr lang="zh-CN" altLang="en-US" dirty="0">
                <a:sym typeface="仿宋_GB2312" charset="0"/>
              </a:rPr>
              <a:t>课程简介</a:t>
            </a:r>
            <a:endParaRPr lang="zh-CN" altLang="en-US"/>
          </a:p>
        </p:txBody>
      </p:sp>
      <p:sp>
        <p:nvSpPr>
          <p:cNvPr id="3" name="内容占位符 2"/>
          <p:cNvSpPr>
            <a:spLocks noGrp="1"/>
          </p:cNvSpPr>
          <p:nvPr>
            <p:ph idx="1"/>
          </p:nvPr>
        </p:nvSpPr>
        <p:spPr/>
        <p:txBody>
          <a:bodyPr/>
          <a:lstStyle/>
          <a:p>
            <a:pPr fontAlgn="base"/>
            <a:r>
              <a:rPr lang="zh-CN" altLang="en-US" strike="noStrike" noProof="1">
                <a:solidFill>
                  <a:srgbClr val="000066"/>
                </a:solidFill>
                <a:ea typeface="楷体" panose="02010609060101010101" charset="-122"/>
              </a:rPr>
              <a:t>实验具体内容：</a:t>
            </a:r>
          </a:p>
          <a:p>
            <a:pPr marL="0" indent="0" fontAlgn="base">
              <a:buNone/>
            </a:pPr>
            <a:r>
              <a:rPr lang="zh-CN" altLang="en-US" strike="noStrike" noProof="1">
                <a:sym typeface="+mn-ea"/>
              </a:rPr>
              <a:t>（</a:t>
            </a:r>
            <a:r>
              <a:rPr lang="en-US" altLang="zh-CN" strike="noStrike" noProof="1">
                <a:sym typeface="+mn-ea"/>
              </a:rPr>
              <a:t>5</a:t>
            </a:r>
            <a:r>
              <a:rPr lang="zh-CN" altLang="en-US" strike="noStrike" noProof="1">
                <a:sym typeface="+mn-ea"/>
              </a:rPr>
              <a:t>）</a:t>
            </a:r>
            <a:r>
              <a:rPr lang="zh-CN" altLang="en-US" strike="noStrike" noProof="1">
                <a:solidFill>
                  <a:srgbClr val="000066"/>
                </a:solidFill>
                <a:latin typeface="Times New Roman" panose="02020503050405090304" pitchFamily="2" charset="0"/>
                <a:ea typeface="楷体" panose="02010609060101010101" charset="-122"/>
                <a:sym typeface="+mn-ea"/>
              </a:rPr>
              <a:t>TMS320F2812最小系统设计</a:t>
            </a:r>
            <a:endParaRPr lang="zh-CN" altLang="en-US" strike="noStrike" noProof="1">
              <a:solidFill>
                <a:srgbClr val="000066"/>
              </a:solidFill>
              <a:latin typeface="Times New Roman" panose="02020503050405090304" pitchFamily="2" charset="0"/>
              <a:ea typeface="楷体" panose="02010609060101010101" charset="-122"/>
            </a:endParaRP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sym typeface="+mn-ea"/>
              </a:rPr>
              <a:t>   体会微处理器最小系统的设计方法：学习阅读芯片数据手册；学习微处理器主要工作模块设计；学习常用硬件设计软件进行原理图和印制板图设计。</a:t>
            </a:r>
            <a:endParaRPr lang="zh-CN" altLang="en-US" strike="noStrike" noProof="1">
              <a:solidFill>
                <a:srgbClr val="000066"/>
              </a:solidFill>
              <a:latin typeface="Times New Roman" panose="02020503050405090304" pitchFamily="2" charset="0"/>
              <a:ea typeface="楷体" panose="02010609060101010101" charset="-122"/>
            </a:endParaRP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sym typeface="+mn-ea"/>
              </a:rPr>
              <a:t>   学习TI DSP集成编译仿真环境CCS的使用。</a:t>
            </a:r>
            <a:endParaRPr lang="zh-CN" altLang="en-US" strike="noStrike" noProof="1">
              <a:solidFill>
                <a:srgbClr val="000066"/>
              </a:solidFill>
              <a:ea typeface="楷体" panose="02010609060101010101" charset="-122"/>
            </a:endParaRPr>
          </a:p>
          <a:p>
            <a:pPr fontAlgn="base"/>
            <a:r>
              <a:rPr lang="zh-CN" altLang="en-US" strike="noStrike" noProof="1">
                <a:solidFill>
                  <a:srgbClr val="000066"/>
                </a:solidFill>
                <a:latin typeface="Times New Roman" panose="02020503050405090304" pitchFamily="2" charset="0"/>
                <a:ea typeface="楷体" panose="02010609060101010101" charset="-122"/>
              </a:rPr>
              <a:t>实验要求：</a:t>
            </a:r>
          </a:p>
          <a:p>
            <a:pPr marL="0" indent="0" fontAlgn="base">
              <a:buNone/>
            </a:pPr>
            <a:r>
              <a:rPr lang="en-US" altLang="zh-CN" strike="noStrike" noProof="1"/>
              <a:t>430</a:t>
            </a:r>
            <a:r>
              <a:rPr lang="zh-CN" altLang="en-US" strike="noStrike" noProof="1">
                <a:solidFill>
                  <a:srgbClr val="000066"/>
                </a:solidFill>
                <a:latin typeface="Times New Roman" panose="02020503050405090304" pitchFamily="2" charset="0"/>
                <a:ea typeface="楷体" panose="02010609060101010101" charset="-122"/>
              </a:rPr>
              <a:t>实验要求完成实验报告，并在实验板上演示。</a:t>
            </a:r>
          </a:p>
          <a:p>
            <a:pPr marL="0" indent="0" fontAlgn="base">
              <a:buNone/>
            </a:pPr>
            <a:r>
              <a:rPr lang="en-US" altLang="zh-CN" strike="noStrike" noProof="1">
                <a:solidFill>
                  <a:srgbClr val="000066"/>
                </a:solidFill>
                <a:latin typeface="Times New Roman" panose="02020503050405090304" pitchFamily="2" charset="0"/>
                <a:ea typeface="楷体" panose="02010609060101010101" charset="-122"/>
              </a:rPr>
              <a:t>2812</a:t>
            </a:r>
            <a:r>
              <a:rPr lang="zh-CN" altLang="en-US" strike="noStrike" noProof="1">
                <a:solidFill>
                  <a:srgbClr val="000066"/>
                </a:solidFill>
                <a:latin typeface="Times New Roman" panose="02020503050405090304" pitchFamily="2" charset="0"/>
                <a:ea typeface="楷体" panose="02010609060101010101" charset="-122"/>
              </a:rPr>
              <a:t>实验要求完成原理图及印制板图。</a:t>
            </a:r>
          </a:p>
          <a:p>
            <a:pPr marL="0" indent="0" fontAlgn="base">
              <a:buNone/>
            </a:pPr>
            <a:endParaRPr lang="zh-CN" altLang="en-US" strike="noStrike" noProof="1"/>
          </a:p>
        </p:txBody>
      </p:sp>
      <p:sp>
        <p:nvSpPr>
          <p:cNvPr id="13315" name="灯片编号占位符 3"/>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nchor="t"/>
          <a:lstStyle/>
          <a:p>
            <a:r>
              <a:rPr lang="zh-CN" altLang="en-US" dirty="0"/>
              <a:t>课程简介</a:t>
            </a:r>
            <a:endParaRPr lang="zh-CN" altLang="en-US"/>
          </a:p>
        </p:txBody>
      </p:sp>
      <p:sp>
        <p:nvSpPr>
          <p:cNvPr id="14338" name="内容占位符 2"/>
          <p:cNvSpPr>
            <a:spLocks noGrp="1"/>
          </p:cNvSpPr>
          <p:nvPr>
            <p:ph idx="1"/>
          </p:nvPr>
        </p:nvSpPr>
        <p:spPr>
          <a:xfrm>
            <a:off x="385763" y="1412875"/>
            <a:ext cx="8229600" cy="4718050"/>
          </a:xfrm>
        </p:spPr>
        <p:txBody>
          <a:bodyPr anchor="t"/>
          <a:lstStyle/>
          <a:p>
            <a:r>
              <a:rPr lang="zh-CN" altLang="en-US" dirty="0">
                <a:ea typeface="楷体" panose="02010609060101010101" charset="-122"/>
              </a:rPr>
              <a:t>课程学习说明</a:t>
            </a:r>
          </a:p>
          <a:p>
            <a:pPr>
              <a:buNone/>
            </a:pPr>
            <a:r>
              <a:rPr lang="zh-CN" altLang="en-US" dirty="0">
                <a:ea typeface="楷体" panose="02010609060101010101" charset="-122"/>
              </a:rPr>
              <a:t>（1）为何选择</a:t>
            </a:r>
            <a:r>
              <a:rPr lang="en-US" altLang="zh-CN" dirty="0">
                <a:ea typeface="楷体" panose="02010609060101010101" charset="-122"/>
              </a:rPr>
              <a:t>MSP430F5529Launch Pad</a:t>
            </a:r>
            <a:r>
              <a:rPr lang="zh-CN" altLang="en-US" dirty="0">
                <a:ea typeface="楷体" panose="02010609060101010101" charset="-122"/>
              </a:rPr>
              <a:t>作为实验平台？</a:t>
            </a:r>
          </a:p>
          <a:p>
            <a:pPr>
              <a:buNone/>
            </a:pPr>
            <a:r>
              <a:rPr lang="zh-CN" altLang="en-US" dirty="0">
                <a:ea typeface="楷体" panose="02010609060101010101" charset="-122"/>
              </a:rPr>
              <a:t>（</a:t>
            </a:r>
            <a:r>
              <a:rPr lang="en-US" altLang="zh-CN" dirty="0">
                <a:ea typeface="楷体" panose="02010609060101010101" charset="-122"/>
              </a:rPr>
              <a:t>2</a:t>
            </a:r>
            <a:r>
              <a:rPr lang="zh-CN" altLang="en-US" dirty="0">
                <a:ea typeface="楷体" panose="02010609060101010101" charset="-122"/>
              </a:rPr>
              <a:t>）课程实验的设计思考：基本要求很简单，更多内容放在拓展要求中。</a:t>
            </a:r>
            <a:endParaRPr lang="en-US" altLang="zh-CN" dirty="0">
              <a:ea typeface="楷体" panose="02010609060101010101" charset="-122"/>
            </a:endParaRPr>
          </a:p>
          <a:p>
            <a:pPr>
              <a:buNone/>
            </a:pPr>
            <a:r>
              <a:rPr lang="zh-CN" altLang="en-US" dirty="0">
                <a:ea typeface="楷体" panose="02010609060101010101" charset="-122"/>
              </a:rPr>
              <a:t>（</a:t>
            </a:r>
            <a:r>
              <a:rPr lang="en-US" altLang="zh-CN" dirty="0">
                <a:ea typeface="楷体" panose="02010609060101010101" charset="-122"/>
              </a:rPr>
              <a:t>3</a:t>
            </a:r>
            <a:r>
              <a:rPr lang="zh-CN" altLang="en-US" dirty="0">
                <a:ea typeface="楷体" panose="02010609060101010101" charset="-122"/>
              </a:rPr>
              <a:t>）课程的进行思路：做中学，自学能力的培养，相关工具的使用自行学习，编程好习惯的养成，如何将自己做的工作阐述清楚</a:t>
            </a:r>
            <a:r>
              <a:rPr lang="en-US" altLang="zh-CN" dirty="0">
                <a:ea typeface="楷体" panose="02010609060101010101" charset="-122"/>
              </a:rPr>
              <a:t>...</a:t>
            </a:r>
          </a:p>
          <a:p>
            <a:pPr>
              <a:buNone/>
            </a:pPr>
            <a:r>
              <a:rPr lang="zh-CN" altLang="en-US" dirty="0">
                <a:ea typeface="楷体" panose="02010609060101010101" charset="-122"/>
              </a:rPr>
              <a:t>（</a:t>
            </a:r>
            <a:r>
              <a:rPr lang="en-US" altLang="zh-CN" dirty="0">
                <a:ea typeface="楷体" panose="02010609060101010101" charset="-122"/>
              </a:rPr>
              <a:t>4</a:t>
            </a:r>
            <a:r>
              <a:rPr lang="zh-CN" altLang="en-US" dirty="0">
                <a:ea typeface="楷体" panose="02010609060101010101" charset="-122"/>
              </a:rPr>
              <a:t>）提前学习</a:t>
            </a:r>
            <a:r>
              <a:rPr lang="en-US" altLang="zh-CN" dirty="0">
                <a:ea typeface="楷体" panose="02010609060101010101" charset="-122"/>
              </a:rPr>
              <a:t>MSP430</a:t>
            </a:r>
            <a:r>
              <a:rPr lang="zh-CN" altLang="en-US" dirty="0">
                <a:ea typeface="楷体" panose="02010609060101010101" charset="-122"/>
              </a:rPr>
              <a:t>的开发环境</a:t>
            </a:r>
            <a:r>
              <a:rPr lang="en-US" altLang="zh-CN" dirty="0">
                <a:ea typeface="楷体" panose="02010609060101010101" charset="-122"/>
              </a:rPr>
              <a:t>IAR</a:t>
            </a:r>
            <a:r>
              <a:rPr lang="zh-CN" altLang="en-US" dirty="0">
                <a:ea typeface="楷体" panose="02010609060101010101" charset="-122"/>
              </a:rPr>
              <a:t>或</a:t>
            </a:r>
            <a:r>
              <a:rPr lang="en-US" altLang="zh-CN" dirty="0">
                <a:ea typeface="楷体" panose="02010609060101010101" charset="-122"/>
              </a:rPr>
              <a:t>CCS</a:t>
            </a:r>
            <a:r>
              <a:rPr lang="zh-CN" altLang="en-US" dirty="0">
                <a:ea typeface="楷体" panose="02010609060101010101" charset="-122"/>
              </a:rPr>
              <a:t>，学习绘制电路图的工具</a:t>
            </a:r>
            <a:r>
              <a:rPr lang="en-US" altLang="zh-CN" dirty="0">
                <a:ea typeface="楷体" panose="02010609060101010101" charset="-122"/>
              </a:rPr>
              <a:t>protel</a:t>
            </a:r>
            <a:r>
              <a:rPr lang="zh-CN" altLang="en-US" dirty="0">
                <a:ea typeface="楷体" panose="02010609060101010101" charset="-122"/>
              </a:rPr>
              <a:t>或</a:t>
            </a:r>
            <a:r>
              <a:rPr lang="en-US" altLang="zh-CN" dirty="0">
                <a:ea typeface="楷体" panose="02010609060101010101" charset="-122"/>
              </a:rPr>
              <a:t>Altium Designer</a:t>
            </a:r>
            <a:r>
              <a:rPr lang="zh-CN" altLang="en-US" dirty="0">
                <a:ea typeface="楷体" panose="0201060906010101010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blinds(horizontal)">
                                      <p:cBhvr>
                                        <p:cTn id="17" dur="500"/>
                                        <p:tgtEl>
                                          <p:spTgt spid="143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22" dur="500"/>
                                        <p:tgtEl>
                                          <p:spTgt spid="143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38">
                                            <p:txEl>
                                              <p:pRg st="4" end="4"/>
                                            </p:txEl>
                                          </p:spTgt>
                                        </p:tgtEl>
                                        <p:attrNameLst>
                                          <p:attrName>style.visibility</p:attrName>
                                        </p:attrNameLst>
                                      </p:cBhvr>
                                      <p:to>
                                        <p:strVal val="visible"/>
                                      </p:to>
                                    </p:set>
                                    <p:animEffect transition="in" filter="blinds(horizontal)">
                                      <p:cBhvr>
                                        <p:cTn id="27" dur="500"/>
                                        <p:tgtEl>
                                          <p:spTgt spid="143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chor="t"/>
          <a:lstStyle/>
          <a:p>
            <a:r>
              <a:rPr lang="zh-CN" altLang="en-US" dirty="0"/>
              <a:t>课程简介</a:t>
            </a:r>
            <a:br>
              <a:rPr lang="zh-CN" altLang="en-US"/>
            </a:br>
            <a:endParaRPr lang="zh-CN" altLang="en-US"/>
          </a:p>
        </p:txBody>
      </p:sp>
      <p:sp>
        <p:nvSpPr>
          <p:cNvPr id="15362" name="内容占位符 2"/>
          <p:cNvSpPr>
            <a:spLocks noGrp="1"/>
          </p:cNvSpPr>
          <p:nvPr>
            <p:ph idx="1"/>
          </p:nvPr>
        </p:nvSpPr>
        <p:spPr/>
        <p:txBody>
          <a:bodyPr anchor="t"/>
          <a:lstStyle/>
          <a:p>
            <a:r>
              <a:rPr lang="zh-CN" altLang="en-US" dirty="0">
                <a:ea typeface="楷体" panose="02010609060101010101" charset="-122"/>
              </a:rPr>
              <a:t>课程安排</a:t>
            </a:r>
            <a:endParaRPr lang="zh-CN" altLang="en-US"/>
          </a:p>
        </p:txBody>
      </p:sp>
      <p:graphicFrame>
        <p:nvGraphicFramePr>
          <p:cNvPr id="5" name="表格 4"/>
          <p:cNvGraphicFramePr>
            <a:graphicFrameLocks noGrp="1"/>
          </p:cNvGraphicFramePr>
          <p:nvPr/>
        </p:nvGraphicFramePr>
        <p:xfrm>
          <a:off x="179512" y="548643"/>
          <a:ext cx="8929021" cy="6192346"/>
        </p:xfrm>
        <a:graphic>
          <a:graphicData uri="http://schemas.openxmlformats.org/drawingml/2006/table">
            <a:tbl>
              <a:tblPr firstRow="1" firstCol="1" bandRow="1">
                <a:tableStyleId>{5C22544A-7EE6-4342-B048-85BDC9FD1C3A}</a:tableStyleId>
              </a:tblPr>
              <a:tblGrid>
                <a:gridCol w="1188085">
                  <a:extLst>
                    <a:ext uri="{9D8B030D-6E8A-4147-A177-3AD203B41FA5}">
                      <a16:colId xmlns:a16="http://schemas.microsoft.com/office/drawing/2014/main" val="20000"/>
                    </a:ext>
                  </a:extLst>
                </a:gridCol>
                <a:gridCol w="7740936">
                  <a:extLst>
                    <a:ext uri="{9D8B030D-6E8A-4147-A177-3AD203B41FA5}">
                      <a16:colId xmlns:a16="http://schemas.microsoft.com/office/drawing/2014/main" val="20001"/>
                    </a:ext>
                  </a:extLst>
                </a:gridCol>
              </a:tblGrid>
              <a:tr h="364490">
                <a:tc>
                  <a:txBody>
                    <a:bodyPr/>
                    <a:lstStyle/>
                    <a:p>
                      <a:pPr algn="ctr">
                        <a:lnSpc>
                          <a:spcPct val="115000"/>
                        </a:lnSpc>
                        <a:spcAft>
                          <a:spcPts val="0"/>
                        </a:spcAft>
                      </a:pPr>
                      <a:r>
                        <a:rPr lang="zh-CN" sz="1100" kern="100">
                          <a:effectLst/>
                        </a:rPr>
                        <a:t>周序号</a:t>
                      </a:r>
                      <a:endParaRPr lang="zh-CN" sz="1000"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教学计划</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0"/>
                  </a:ext>
                </a:extLst>
              </a:tr>
              <a:tr h="364241">
                <a:tc>
                  <a:txBody>
                    <a:bodyPr/>
                    <a:lstStyle/>
                    <a:p>
                      <a:pPr algn="r">
                        <a:lnSpc>
                          <a:spcPct val="115000"/>
                        </a:lnSpc>
                        <a:spcAft>
                          <a:spcPts val="0"/>
                        </a:spcAft>
                      </a:pPr>
                      <a:r>
                        <a:rPr lang="en-US" sz="1100" kern="100" dirty="0">
                          <a:effectLst/>
                        </a:rPr>
                        <a:t>1</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最小系统设计概述</a:t>
                      </a:r>
                      <a:r>
                        <a:rPr lang="en-US" sz="1100" b="1" kern="100" dirty="0">
                          <a:effectLst/>
                        </a:rPr>
                        <a:t>1</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1"/>
                  </a:ext>
                </a:extLst>
              </a:tr>
              <a:tr h="364241">
                <a:tc>
                  <a:txBody>
                    <a:bodyPr/>
                    <a:lstStyle/>
                    <a:p>
                      <a:pPr indent="926465" algn="r">
                        <a:lnSpc>
                          <a:spcPct val="115000"/>
                        </a:lnSpc>
                        <a:spcAft>
                          <a:spcPts val="0"/>
                        </a:spcAft>
                      </a:pPr>
                      <a:r>
                        <a:rPr lang="en-US" altLang="zh-CN" sz="1000" kern="100" dirty="0">
                          <a:effectLst/>
                          <a:latin typeface="Calibri" panose="020F0502020204030204" charset="0"/>
                          <a:ea typeface="宋体" panose="02010600030101010101" pitchFamily="2" charset="-122"/>
                          <a:cs typeface="Times New Roman" panose="02020503050405090304" pitchFamily="2" charset="0"/>
                        </a:rPr>
                        <a:t>2</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最小系统设计概述</a:t>
                      </a:r>
                      <a:r>
                        <a:rPr lang="en-US" sz="1100" b="1" kern="100" dirty="0">
                          <a:effectLst/>
                        </a:rPr>
                        <a:t>2+430</a:t>
                      </a:r>
                      <a:r>
                        <a:rPr lang="zh-CN" sz="1100" b="1" kern="100" dirty="0">
                          <a:effectLst/>
                        </a:rPr>
                        <a:t>概述</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2"/>
                  </a:ext>
                </a:extLst>
              </a:tr>
              <a:tr h="364241">
                <a:tc>
                  <a:txBody>
                    <a:bodyPr/>
                    <a:lstStyle/>
                    <a:p>
                      <a:pPr algn="r">
                        <a:lnSpc>
                          <a:spcPct val="115000"/>
                        </a:lnSpc>
                        <a:spcAft>
                          <a:spcPts val="0"/>
                        </a:spcAft>
                      </a:pPr>
                      <a:r>
                        <a:rPr lang="en-US" sz="1100" kern="100" dirty="0">
                          <a:effectLst/>
                        </a:rPr>
                        <a:t>3</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学习</a:t>
                      </a:r>
                      <a:r>
                        <a:rPr lang="en-US" sz="1100" b="1" kern="100" dirty="0">
                          <a:effectLst/>
                        </a:rPr>
                        <a:t>430</a:t>
                      </a:r>
                      <a:r>
                        <a:rPr lang="zh-CN" sz="1100" b="1" kern="100" dirty="0">
                          <a:effectLst/>
                        </a:rPr>
                        <a:t>开发环境</a:t>
                      </a:r>
                      <a:r>
                        <a:rPr lang="en-US" sz="1100" b="1" kern="100" dirty="0">
                          <a:effectLst/>
                        </a:rPr>
                        <a:t>IAR</a:t>
                      </a:r>
                      <a:r>
                        <a:rPr lang="zh-CN" sz="1100" b="1" kern="100" dirty="0">
                          <a:effectLst/>
                        </a:rPr>
                        <a:t>安装</a:t>
                      </a:r>
                      <a:r>
                        <a:rPr lang="en-US" sz="1100" b="1" kern="100" dirty="0">
                          <a:effectLst/>
                        </a:rPr>
                        <a:t>430</a:t>
                      </a:r>
                      <a:r>
                        <a:rPr lang="zh-CN" sz="1100" b="1" kern="100" dirty="0">
                          <a:effectLst/>
                        </a:rPr>
                        <a:t>实验平台的使用</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3"/>
                  </a:ext>
                </a:extLst>
              </a:tr>
              <a:tr h="364241">
                <a:tc>
                  <a:txBody>
                    <a:bodyPr/>
                    <a:lstStyle/>
                    <a:p>
                      <a:pPr algn="r">
                        <a:lnSpc>
                          <a:spcPct val="115000"/>
                        </a:lnSpc>
                        <a:spcAft>
                          <a:spcPts val="0"/>
                        </a:spcAft>
                      </a:pPr>
                      <a:r>
                        <a:rPr lang="en-US" sz="1100" kern="100" dirty="0">
                          <a:effectLst/>
                        </a:rPr>
                        <a:t>4</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讲授实验一相关要求，验收</a:t>
                      </a:r>
                      <a:r>
                        <a:rPr lang="en-US" sz="1100" b="1" kern="100" dirty="0">
                          <a:effectLst/>
                        </a:rPr>
                        <a:t>430</a:t>
                      </a:r>
                      <a:r>
                        <a:rPr lang="zh-CN" sz="1100" b="1" kern="100" dirty="0">
                          <a:effectLst/>
                        </a:rPr>
                        <a:t>开发环境安装情况</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4"/>
                  </a:ext>
                </a:extLst>
              </a:tr>
              <a:tr h="364241">
                <a:tc>
                  <a:txBody>
                    <a:bodyPr/>
                    <a:lstStyle/>
                    <a:p>
                      <a:pPr algn="r">
                        <a:lnSpc>
                          <a:spcPct val="115000"/>
                        </a:lnSpc>
                        <a:spcAft>
                          <a:spcPts val="0"/>
                        </a:spcAft>
                      </a:pPr>
                      <a:r>
                        <a:rPr lang="en-US" sz="1100" kern="100" dirty="0">
                          <a:effectLst/>
                        </a:rPr>
                        <a:t>5</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实验一相关代码介绍，现场完成实验一</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5"/>
                  </a:ext>
                </a:extLst>
              </a:tr>
              <a:tr h="364241">
                <a:tc>
                  <a:txBody>
                    <a:bodyPr/>
                    <a:lstStyle/>
                    <a:p>
                      <a:pPr algn="r">
                        <a:lnSpc>
                          <a:spcPct val="115000"/>
                        </a:lnSpc>
                        <a:spcAft>
                          <a:spcPts val="0"/>
                        </a:spcAft>
                      </a:pPr>
                      <a:r>
                        <a:rPr lang="en-US" sz="1100" kern="100" dirty="0">
                          <a:effectLst/>
                        </a:rPr>
                        <a:t>6</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讲授实验二相关要求，验收实验一（选取实验一答辩同学）</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6"/>
                  </a:ext>
                </a:extLst>
              </a:tr>
              <a:tr h="364241">
                <a:tc>
                  <a:txBody>
                    <a:bodyPr/>
                    <a:lstStyle/>
                    <a:p>
                      <a:pPr algn="r">
                        <a:lnSpc>
                          <a:spcPct val="115000"/>
                        </a:lnSpc>
                        <a:spcAft>
                          <a:spcPts val="0"/>
                        </a:spcAft>
                      </a:pPr>
                      <a:r>
                        <a:rPr lang="en-US" sz="1100" kern="100" dirty="0">
                          <a:effectLst/>
                        </a:rPr>
                        <a:t>7</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a:effectLst/>
                        </a:rPr>
                        <a:t>实验一答辩，实验二相关代码介绍</a:t>
                      </a:r>
                      <a:endParaRPr lang="zh-CN" sz="1000" b="1"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7"/>
                  </a:ext>
                </a:extLst>
              </a:tr>
              <a:tr h="364241">
                <a:tc>
                  <a:txBody>
                    <a:bodyPr/>
                    <a:lstStyle/>
                    <a:p>
                      <a:pPr algn="r">
                        <a:lnSpc>
                          <a:spcPct val="115000"/>
                        </a:lnSpc>
                        <a:spcAft>
                          <a:spcPts val="0"/>
                        </a:spcAft>
                      </a:pPr>
                      <a:r>
                        <a:rPr lang="en-US" sz="1100" kern="100" dirty="0">
                          <a:effectLst/>
                        </a:rPr>
                        <a:t>8</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a:effectLst/>
                        </a:rPr>
                        <a:t>讲授实验三相关要求，验收实验二（选取实验二答辩同学）</a:t>
                      </a:r>
                      <a:endParaRPr lang="zh-CN" sz="1000" b="1"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8"/>
                  </a:ext>
                </a:extLst>
              </a:tr>
              <a:tr h="364241">
                <a:tc>
                  <a:txBody>
                    <a:bodyPr/>
                    <a:lstStyle/>
                    <a:p>
                      <a:pPr algn="r">
                        <a:lnSpc>
                          <a:spcPct val="115000"/>
                        </a:lnSpc>
                        <a:spcAft>
                          <a:spcPts val="0"/>
                        </a:spcAft>
                      </a:pPr>
                      <a:r>
                        <a:rPr lang="en-US" sz="1100" kern="100">
                          <a:effectLst/>
                        </a:rPr>
                        <a:t>9</a:t>
                      </a:r>
                      <a:endParaRPr lang="zh-CN" sz="1000"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实验二答辩，实验三相关代码介绍</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09"/>
                  </a:ext>
                </a:extLst>
              </a:tr>
              <a:tr h="364241">
                <a:tc>
                  <a:txBody>
                    <a:bodyPr/>
                    <a:lstStyle/>
                    <a:p>
                      <a:pPr algn="r">
                        <a:lnSpc>
                          <a:spcPct val="115000"/>
                        </a:lnSpc>
                        <a:spcAft>
                          <a:spcPts val="0"/>
                        </a:spcAft>
                      </a:pPr>
                      <a:r>
                        <a:rPr lang="en-US" sz="1100" kern="100">
                          <a:effectLst/>
                        </a:rPr>
                        <a:t>10</a:t>
                      </a:r>
                      <a:endParaRPr lang="zh-CN" sz="1000"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讲授实验四相关要求，验收实验三（选取实验三答辩同学）</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0"/>
                  </a:ext>
                </a:extLst>
              </a:tr>
              <a:tr h="364241">
                <a:tc>
                  <a:txBody>
                    <a:bodyPr/>
                    <a:lstStyle/>
                    <a:p>
                      <a:pPr algn="r">
                        <a:lnSpc>
                          <a:spcPct val="115000"/>
                        </a:lnSpc>
                        <a:spcAft>
                          <a:spcPts val="0"/>
                        </a:spcAft>
                      </a:pPr>
                      <a:r>
                        <a:rPr lang="en-US" sz="1100" kern="100" dirty="0">
                          <a:effectLst/>
                        </a:rPr>
                        <a:t>11</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a:effectLst/>
                        </a:rPr>
                        <a:t>实验三答辩，实验四相关代码介绍</a:t>
                      </a:r>
                      <a:endParaRPr lang="zh-CN" sz="1000" b="1"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1"/>
                  </a:ext>
                </a:extLst>
              </a:tr>
              <a:tr h="364241">
                <a:tc>
                  <a:txBody>
                    <a:bodyPr/>
                    <a:lstStyle/>
                    <a:p>
                      <a:pPr algn="r">
                        <a:lnSpc>
                          <a:spcPct val="115000"/>
                        </a:lnSpc>
                        <a:spcAft>
                          <a:spcPts val="0"/>
                        </a:spcAft>
                      </a:pPr>
                      <a:r>
                        <a:rPr lang="en-US" sz="1100" kern="100">
                          <a:effectLst/>
                        </a:rPr>
                        <a:t>12</a:t>
                      </a:r>
                      <a:endParaRPr lang="zh-CN" sz="1000" kern="10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讲授实验五相关要求，验收实验四（选取实验四答辩同学）</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2"/>
                  </a:ext>
                </a:extLst>
              </a:tr>
              <a:tr h="364241">
                <a:tc>
                  <a:txBody>
                    <a:bodyPr/>
                    <a:lstStyle/>
                    <a:p>
                      <a:pPr algn="r">
                        <a:lnSpc>
                          <a:spcPct val="115000"/>
                        </a:lnSpc>
                        <a:spcAft>
                          <a:spcPts val="0"/>
                        </a:spcAft>
                      </a:pPr>
                      <a:r>
                        <a:rPr lang="en-US" sz="1100" kern="100" dirty="0">
                          <a:effectLst/>
                        </a:rPr>
                        <a:t>13</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实验四答辩，总结前</a:t>
                      </a:r>
                      <a:r>
                        <a:rPr lang="en-US" sz="1100" b="1" kern="100" dirty="0">
                          <a:effectLst/>
                        </a:rPr>
                        <a:t>4</a:t>
                      </a:r>
                      <a:r>
                        <a:rPr lang="zh-CN" sz="1100" b="1" kern="100" dirty="0">
                          <a:effectLst/>
                        </a:rPr>
                        <a:t>个实验情况</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3"/>
                  </a:ext>
                </a:extLst>
              </a:tr>
              <a:tr h="364241">
                <a:tc>
                  <a:txBody>
                    <a:bodyPr/>
                    <a:lstStyle/>
                    <a:p>
                      <a:pPr algn="r">
                        <a:lnSpc>
                          <a:spcPct val="115000"/>
                        </a:lnSpc>
                        <a:spcAft>
                          <a:spcPts val="0"/>
                        </a:spcAft>
                      </a:pPr>
                      <a:r>
                        <a:rPr lang="en-US" sz="1100" kern="100" dirty="0">
                          <a:effectLst/>
                        </a:rPr>
                        <a:t>14</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实验五现场检查，答疑</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4"/>
                  </a:ext>
                </a:extLst>
              </a:tr>
              <a:tr h="364241">
                <a:tc>
                  <a:txBody>
                    <a:bodyPr/>
                    <a:lstStyle/>
                    <a:p>
                      <a:pPr algn="r">
                        <a:lnSpc>
                          <a:spcPct val="115000"/>
                        </a:lnSpc>
                        <a:spcAft>
                          <a:spcPts val="0"/>
                        </a:spcAft>
                      </a:pPr>
                      <a:r>
                        <a:rPr lang="en-US" sz="1100" kern="100" dirty="0">
                          <a:effectLst/>
                        </a:rPr>
                        <a:t>15</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实验五答辩</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5"/>
                  </a:ext>
                </a:extLst>
              </a:tr>
              <a:tr h="364241">
                <a:tc>
                  <a:txBody>
                    <a:bodyPr/>
                    <a:lstStyle/>
                    <a:p>
                      <a:pPr algn="r">
                        <a:lnSpc>
                          <a:spcPct val="115000"/>
                        </a:lnSpc>
                        <a:spcAft>
                          <a:spcPts val="0"/>
                        </a:spcAft>
                      </a:pPr>
                      <a:r>
                        <a:rPr lang="en-US" sz="1100" kern="100" dirty="0">
                          <a:effectLst/>
                        </a:rPr>
                        <a:t>16</a:t>
                      </a:r>
                      <a:endParaRPr lang="zh-CN" sz="1000"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tc>
                  <a:txBody>
                    <a:bodyPr/>
                    <a:lstStyle/>
                    <a:p>
                      <a:pPr algn="ctr">
                        <a:lnSpc>
                          <a:spcPct val="115000"/>
                        </a:lnSpc>
                        <a:spcAft>
                          <a:spcPts val="0"/>
                        </a:spcAft>
                      </a:pPr>
                      <a:r>
                        <a:rPr lang="zh-CN" sz="1100" b="1" kern="100" dirty="0">
                          <a:effectLst/>
                        </a:rPr>
                        <a:t>课程总结</a:t>
                      </a:r>
                      <a:endParaRPr lang="zh-CN" sz="1000" b="1" kern="100" dirty="0">
                        <a:effectLst/>
                        <a:latin typeface="Calibri" panose="020F0502020204030204" charset="0"/>
                        <a:ea typeface="宋体" panose="02010600030101010101" pitchFamily="2" charset="-122"/>
                        <a:cs typeface="Times New Roman" panose="02020503050405090304" pitchFamily="2" charset="0"/>
                      </a:endParaRPr>
                    </a:p>
                  </a:txBody>
                  <a:tcPr marL="84101" marR="84101" marT="42050" marB="42050"/>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468313" y="620713"/>
            <a:ext cx="8229600" cy="774700"/>
          </a:xfrm>
        </p:spPr>
        <p:txBody>
          <a:bodyPr wrap="square" anchor="t"/>
          <a:lstStyle/>
          <a:p>
            <a:pPr eaLnBrk="1" hangingPunct="1"/>
            <a:r>
              <a:rPr lang="zh-CN" altLang="en-US" dirty="0"/>
              <a:t>最小系统设计概述主要内容</a:t>
            </a:r>
          </a:p>
        </p:txBody>
      </p:sp>
      <p:sp>
        <p:nvSpPr>
          <p:cNvPr id="7171" name="Rectangle 3"/>
          <p:cNvSpPr>
            <a:spLocks noGrp="1"/>
          </p:cNvSpPr>
          <p:nvPr>
            <p:ph type="body"/>
          </p:nvPr>
        </p:nvSpPr>
        <p:spPr>
          <a:xfrm>
            <a:off x="684213" y="1484313"/>
            <a:ext cx="7991475" cy="4105275"/>
          </a:xfrm>
        </p:spPr>
        <p:txBody>
          <a:bodyPr wrap="square" anchor="t"/>
          <a:lstStyle/>
          <a:p>
            <a:pPr eaLnBrk="1" hangingPunct="1">
              <a:spcBef>
                <a:spcPts val="1200"/>
              </a:spcBef>
            </a:pPr>
            <a:r>
              <a:rPr lang="zh-CN" altLang="en-US" sz="3200">
                <a:solidFill>
                  <a:srgbClr val="660033"/>
                </a:solidFill>
                <a:latin typeface="楷体" panose="02010609060101010101" charset="-122"/>
                <a:ea typeface="楷体" panose="02010609060101010101" charset="-122"/>
              </a:rPr>
              <a:t>引言</a:t>
            </a:r>
          </a:p>
          <a:p>
            <a:pPr eaLnBrk="1" hangingPunct="1">
              <a:spcBef>
                <a:spcPts val="1200"/>
              </a:spcBef>
            </a:pPr>
            <a:r>
              <a:rPr lang="zh-CN" altLang="en-US" sz="3200">
                <a:solidFill>
                  <a:srgbClr val="660033"/>
                </a:solidFill>
                <a:latin typeface="楷体" panose="02010609060101010101" charset="-122"/>
                <a:ea typeface="楷体" panose="02010609060101010101" charset="-122"/>
              </a:rPr>
              <a:t>微控制器的概念</a:t>
            </a:r>
          </a:p>
          <a:p>
            <a:pPr eaLnBrk="1" hangingPunct="1">
              <a:spcBef>
                <a:spcPts val="1200"/>
              </a:spcBef>
            </a:pPr>
            <a:r>
              <a:rPr lang="zh-CN" altLang="en-US" sz="3200">
                <a:solidFill>
                  <a:srgbClr val="660033"/>
                </a:solidFill>
                <a:latin typeface="楷体" panose="02010609060101010101" charset="-122"/>
                <a:ea typeface="楷体" panose="02010609060101010101" charset="-122"/>
              </a:rPr>
              <a:t>微控制器软硬件结构</a:t>
            </a:r>
          </a:p>
          <a:p>
            <a:pPr eaLnBrk="1" hangingPunct="1">
              <a:spcBef>
                <a:spcPts val="1200"/>
              </a:spcBef>
            </a:pPr>
            <a:r>
              <a:rPr lang="zh-CN" altLang="en-US" sz="3200">
                <a:solidFill>
                  <a:srgbClr val="660033"/>
                </a:solidFill>
                <a:latin typeface="楷体" panose="02010609060101010101" charset="-122"/>
                <a:ea typeface="楷体" panose="02010609060101010101" charset="-122"/>
              </a:rPr>
              <a:t>典型微控制器</a:t>
            </a:r>
          </a:p>
          <a:p>
            <a:pPr eaLnBrk="1" hangingPunct="1">
              <a:spcBef>
                <a:spcPts val="1200"/>
              </a:spcBef>
            </a:pPr>
            <a:r>
              <a:rPr lang="zh-CN" altLang="en-US" sz="3200">
                <a:solidFill>
                  <a:srgbClr val="660033"/>
                </a:solidFill>
                <a:latin typeface="楷体" panose="02010609060101010101" charset="-122"/>
                <a:ea typeface="楷体" panose="02010609060101010101" charset="-122"/>
              </a:rPr>
              <a:t>微控制器最小系统开发</a:t>
            </a:r>
          </a:p>
          <a:p>
            <a:pPr eaLnBrk="1" hangingPunct="1">
              <a:spcBef>
                <a:spcPts val="1200"/>
              </a:spcBef>
            </a:pPr>
            <a:r>
              <a:rPr lang="zh-CN" altLang="en-US" sz="3200">
                <a:solidFill>
                  <a:srgbClr val="660033"/>
                </a:solidFill>
                <a:latin typeface="楷体" panose="02010609060101010101" charset="-122"/>
                <a:ea typeface="楷体" panose="02010609060101010101" charset="-122"/>
              </a:rPr>
              <a:t>最小系统设计的关键点  </a:t>
            </a:r>
          </a:p>
        </p:txBody>
      </p:sp>
      <p:sp>
        <p:nvSpPr>
          <p:cNvPr id="1741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519113" y="614363"/>
            <a:ext cx="8229600" cy="774700"/>
          </a:xfrm>
        </p:spPr>
        <p:txBody>
          <a:bodyPr wrap="square" anchor="t"/>
          <a:lstStyle/>
          <a:p>
            <a:pPr eaLnBrk="1" hangingPunct="1"/>
            <a:r>
              <a:rPr lang="en-US" altLang="zh-CN" dirty="0"/>
              <a:t>1</a:t>
            </a:r>
            <a:r>
              <a:rPr lang="zh-CN" altLang="en-US" dirty="0"/>
              <a:t>、课程引言</a:t>
            </a:r>
          </a:p>
        </p:txBody>
      </p:sp>
      <p:sp>
        <p:nvSpPr>
          <p:cNvPr id="8195" name="Rectangle 3"/>
          <p:cNvSpPr>
            <a:spLocks noGrp="1"/>
          </p:cNvSpPr>
          <p:nvPr>
            <p:ph type="body"/>
          </p:nvPr>
        </p:nvSpPr>
        <p:spPr>
          <a:xfrm>
            <a:off x="159385" y="1346200"/>
            <a:ext cx="8949690" cy="4822825"/>
          </a:xfrm>
        </p:spPr>
        <p:txBody>
          <a:bodyPr wrap="square" anchor="t"/>
          <a:lstStyle/>
          <a:p>
            <a:pPr eaLnBrk="1" hangingPunct="1">
              <a:spcBef>
                <a:spcPts val="600"/>
              </a:spcBef>
            </a:pPr>
            <a:r>
              <a:rPr lang="zh-CN" altLang="en-US" dirty="0">
                <a:solidFill>
                  <a:srgbClr val="FF0000"/>
                </a:solidFill>
                <a:latin typeface="楷体" panose="02010609060101010101" charset="-122"/>
                <a:ea typeface="楷体" panose="02010609060101010101" charset="-122"/>
              </a:rPr>
              <a:t>在两年一度的全国大学生电子竞赛中，处理器最小系统是竞赛作品设计与制作的基础。</a:t>
            </a:r>
          </a:p>
          <a:p>
            <a:pPr eaLnBrk="1" hangingPunct="1">
              <a:spcBef>
                <a:spcPts val="600"/>
              </a:spcBef>
            </a:pPr>
            <a:r>
              <a:rPr lang="zh-CN" altLang="en-US" dirty="0">
                <a:latin typeface="楷体" panose="02010609060101010101" charset="-122"/>
                <a:ea typeface="楷体" panose="02010609060101010101" charset="-122"/>
              </a:rPr>
              <a:t>全国大学生电子竞赛中需要的最小系统已经超过了最初单片机最小系统的范畴：</a:t>
            </a:r>
            <a:endParaRPr lang="en-US" altLang="zh-CN" dirty="0">
              <a:latin typeface="楷体" panose="02010609060101010101" charset="-122"/>
              <a:ea typeface="楷体" panose="02010609060101010101" charset="-122"/>
            </a:endParaRPr>
          </a:p>
          <a:p>
            <a:pPr lvl="1" eaLnBrk="1" hangingPunct="1">
              <a:spcBef>
                <a:spcPts val="600"/>
              </a:spcBef>
              <a:buFont typeface="Wingdings" panose="05000000000000000000" charset="0"/>
              <a:buChar char="u"/>
            </a:pP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一方面是处理器本身从最基本的单片机发展到含义更广泛的微控制、嵌入式系统微处理器，甚至数字信号处理器</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DSP</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a:t>
            </a:r>
            <a:endPar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endParaRPr>
          </a:p>
          <a:p>
            <a:pPr lvl="1" eaLnBrk="1" hangingPunct="1">
              <a:spcBef>
                <a:spcPts val="600"/>
              </a:spcBef>
              <a:buFont typeface="Wingdings" panose="05000000000000000000" charset="0"/>
              <a:buChar char="u"/>
            </a:pP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另一方面是最小系统的功能也在扩展，如显示系统、键控系统、</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ROM/RAM</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存储系统、时钟系统、</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A/D</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转换系统和</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D/A</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转换电路，甚至包括复杂模拟电路、和基于</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FPGA</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或</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CPLD</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可编程高速数字电路等。</a:t>
            </a:r>
          </a:p>
        </p:txBody>
      </p:sp>
      <p:sp>
        <p:nvSpPr>
          <p:cNvPr id="1843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14</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456883" y="576898"/>
            <a:ext cx="8229600" cy="774700"/>
          </a:xfrm>
          <a:noFill/>
          <a:ln w="9525">
            <a:noFill/>
          </a:ln>
        </p:spPr>
        <p:txBody>
          <a:bodyPr vert="horz" wrap="square" rtlCol="0" anchor="t">
            <a:normAutofit fontScale="90000"/>
          </a:bodyPr>
          <a:lstStyle/>
          <a:p>
            <a:pPr lvl="0" algn="l" eaLnBrk="1" hangingPunct="1"/>
            <a:r>
              <a:rPr lang="en-US" altLang="zh-CN" dirty="0">
                <a:sym typeface="+mn-ea"/>
              </a:rPr>
              <a:t>1</a:t>
            </a:r>
            <a:r>
              <a:rPr lang="zh-CN" altLang="en-US" dirty="0">
                <a:sym typeface="+mn-ea"/>
              </a:rPr>
              <a:t>、课程引言</a:t>
            </a:r>
            <a:br>
              <a:rPr lang="zh-CN" altLang="en-US" dirty="0"/>
            </a:br>
            <a:endParaRPr lang="zh-CN" altLang="en-US" dirty="0">
              <a:solidFill>
                <a:srgbClr val="FF3300"/>
              </a:solidFill>
              <a:latin typeface="宋体" panose="02010600030101010101" pitchFamily="2" charset="-122"/>
              <a:ea typeface="宋体" panose="02010600030101010101" pitchFamily="2" charset="-122"/>
              <a:sym typeface="+mn-ea"/>
            </a:endParaRPr>
          </a:p>
        </p:txBody>
      </p:sp>
      <p:sp>
        <p:nvSpPr>
          <p:cNvPr id="10243" name="Rectangle 3"/>
          <p:cNvSpPr>
            <a:spLocks noGrp="1"/>
          </p:cNvSpPr>
          <p:nvPr>
            <p:ph type="body"/>
          </p:nvPr>
        </p:nvSpPr>
        <p:spPr>
          <a:xfrm>
            <a:off x="368300" y="1592580"/>
            <a:ext cx="8229600" cy="4248150"/>
          </a:xfrm>
        </p:spPr>
        <p:txBody>
          <a:bodyPr wrap="square" anchor="t"/>
          <a:lstStyle/>
          <a:p>
            <a:pPr eaLnBrk="1" hangingPunct="1">
              <a:spcBef>
                <a:spcPct val="45000"/>
              </a:spcBef>
              <a:buFont typeface="Wingdings" panose="05000000000000000000" charset="0"/>
              <a:buChar char="l"/>
            </a:pPr>
            <a:r>
              <a:rPr lang="zh-CN" altLang="en-US" b="1" dirty="0">
                <a:latin typeface="楷体" panose="02010609060101010101" charset="-122"/>
                <a:ea typeface="楷体" panose="02010609060101010101" charset="-122"/>
              </a:rPr>
              <a:t>开</a:t>
            </a:r>
            <a:r>
              <a:rPr lang="zh-CN" altLang="en-US" b="1" dirty="0">
                <a:latin typeface="Times New Roman" panose="02020503050405090304" pitchFamily="2" charset="0"/>
                <a:ea typeface="楷体" panose="02010609060101010101" charset="-122"/>
                <a:cs typeface="Times New Roman" panose="02020503050405090304" pitchFamily="2" charset="0"/>
              </a:rPr>
              <a:t>设</a:t>
            </a:r>
            <a:r>
              <a:rPr lang="en-US" altLang="zh-CN" b="1" dirty="0">
                <a:latin typeface="Times New Roman" panose="02020503050405090304" pitchFamily="2" charset="0"/>
                <a:ea typeface="楷体" panose="02010609060101010101" charset="-122"/>
                <a:cs typeface="Times New Roman" panose="02020503050405090304" pitchFamily="2" charset="0"/>
              </a:rPr>
              <a:t>《</a:t>
            </a:r>
            <a:r>
              <a:rPr lang="zh-CN" altLang="en-US" b="1" dirty="0">
                <a:latin typeface="Times New Roman" panose="02020503050405090304" pitchFamily="2" charset="0"/>
                <a:ea typeface="楷体" panose="02010609060101010101" charset="-122"/>
                <a:cs typeface="Times New Roman" panose="02020503050405090304" pitchFamily="2" charset="0"/>
              </a:rPr>
              <a:t>微处理器</a:t>
            </a:r>
            <a:r>
              <a:rPr lang="zh-CN" altLang="en-US" dirty="0">
                <a:latin typeface="Times New Roman" panose="02020503050405090304" pitchFamily="2" charset="0"/>
                <a:ea typeface="楷体" panose="02010609060101010101" charset="-122"/>
                <a:cs typeface="Times New Roman" panose="02020503050405090304" pitchFamily="2" charset="0"/>
                <a:sym typeface="+mn-ea"/>
              </a:rPr>
              <a:t>最小</a:t>
            </a:r>
            <a:r>
              <a:rPr lang="zh-CN" altLang="en-US" b="1" dirty="0">
                <a:latin typeface="Times New Roman" panose="02020503050405090304" pitchFamily="2" charset="0"/>
                <a:ea typeface="楷体" panose="02010609060101010101" charset="-122"/>
                <a:cs typeface="Times New Roman" panose="02020503050405090304" pitchFamily="2" charset="0"/>
              </a:rPr>
              <a:t>系统设计与应用</a:t>
            </a:r>
            <a:r>
              <a:rPr lang="en-US" altLang="zh-CN" b="1" dirty="0">
                <a:latin typeface="Times New Roman" panose="02020503050405090304" pitchFamily="2" charset="0"/>
                <a:ea typeface="楷体" panose="02010609060101010101" charset="-122"/>
                <a:cs typeface="Times New Roman" panose="02020503050405090304" pitchFamily="2" charset="0"/>
              </a:rPr>
              <a:t>》</a:t>
            </a:r>
            <a:r>
              <a:rPr lang="zh-CN" altLang="en-US" b="1" dirty="0">
                <a:latin typeface="Times New Roman" panose="02020503050405090304" pitchFamily="2" charset="0"/>
                <a:ea typeface="楷体" panose="02010609060101010101" charset="-122"/>
                <a:cs typeface="Times New Roman" panose="02020503050405090304" pitchFamily="2" charset="0"/>
              </a:rPr>
              <a:t>课程</a:t>
            </a:r>
            <a:endParaRPr lang="en-US" altLang="zh-CN" b="1" dirty="0">
              <a:latin typeface="Times New Roman" panose="02020503050405090304" pitchFamily="2" charset="0"/>
              <a:ea typeface="楷体" panose="02010609060101010101" charset="-122"/>
              <a:cs typeface="Times New Roman" panose="02020503050405090304" pitchFamily="2" charset="0"/>
            </a:endParaRPr>
          </a:p>
          <a:p>
            <a:pPr marL="457200" lvl="1" indent="0" eaLnBrk="1" hangingPunct="1">
              <a:spcBef>
                <a:spcPct val="45000"/>
              </a:spcBef>
              <a:buNone/>
            </a:pPr>
            <a:r>
              <a:rPr lang="zh-CN" altLang="en-US" b="1" dirty="0">
                <a:solidFill>
                  <a:srgbClr val="990033"/>
                </a:solidFill>
                <a:latin typeface="Times New Roman" panose="02020503050405090304" pitchFamily="2" charset="0"/>
                <a:ea typeface="楷体" panose="02010609060101010101" charset="-122"/>
                <a:cs typeface="Times New Roman" panose="02020503050405090304" pitchFamily="2" charset="0"/>
              </a:rPr>
              <a:t>目的是学习微处理器最小系统的设计与制作 </a:t>
            </a:r>
          </a:p>
          <a:p>
            <a:pPr eaLnBrk="1" hangingPunct="1">
              <a:spcBef>
                <a:spcPct val="45000"/>
              </a:spcBef>
              <a:buFont typeface="Wingdings" panose="05000000000000000000" charset="0"/>
              <a:buChar char="l"/>
            </a:pPr>
            <a:r>
              <a:rPr lang="zh-CN" altLang="en-US" b="1" dirty="0">
                <a:latin typeface="Times New Roman" panose="02020503050405090304" pitchFamily="2" charset="0"/>
                <a:ea typeface="楷体" panose="02010609060101010101" charset="-122"/>
                <a:cs typeface="Times New Roman" panose="02020503050405090304" pitchFamily="2" charset="0"/>
              </a:rPr>
              <a:t>以最具代表意义的三种处理器为例，进行了最小系统设计和应用。这三种处理器：</a:t>
            </a:r>
            <a:endParaRPr lang="en-US" altLang="zh-CN" b="1" dirty="0">
              <a:latin typeface="Times New Roman" panose="02020503050405090304" pitchFamily="2" charset="0"/>
              <a:ea typeface="楷体" panose="02010609060101010101" charset="-122"/>
              <a:cs typeface="Times New Roman" panose="02020503050405090304" pitchFamily="2" charset="0"/>
            </a:endParaRPr>
          </a:p>
          <a:p>
            <a:pPr lvl="1" eaLnBrk="1" hangingPunct="1">
              <a:spcBef>
                <a:spcPct val="45000"/>
              </a:spcBef>
              <a:buFont typeface="Wingdings" panose="05000000000000000000" charset="0"/>
              <a:buChar char="u"/>
            </a:pP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微控制器的代表</a:t>
            </a:r>
            <a:r>
              <a:rPr lang="en-US" altLang="zh-CN" b="1" dirty="0">
                <a:solidFill>
                  <a:srgbClr val="6600CC"/>
                </a:solidFill>
                <a:latin typeface="Times New Roman" panose="02020503050405090304" pitchFamily="2" charset="0"/>
                <a:ea typeface="楷体" panose="02010609060101010101" charset="-122"/>
                <a:cs typeface="Times New Roman" panose="02020503050405090304" pitchFamily="2" charset="0"/>
              </a:rPr>
              <a:t>MSP430</a:t>
            </a: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系列</a:t>
            </a:r>
            <a:endParaRPr lang="en-US" altLang="zh-CN" b="1" dirty="0">
              <a:solidFill>
                <a:srgbClr val="6600CC"/>
              </a:solidFill>
              <a:latin typeface="Times New Roman" panose="02020503050405090304" pitchFamily="2" charset="0"/>
              <a:ea typeface="楷体" panose="02010609060101010101" charset="-122"/>
              <a:cs typeface="Times New Roman" panose="02020503050405090304" pitchFamily="2" charset="0"/>
            </a:endParaRPr>
          </a:p>
          <a:p>
            <a:pPr lvl="1" eaLnBrk="1" hangingPunct="1">
              <a:spcBef>
                <a:spcPct val="45000"/>
              </a:spcBef>
              <a:buFont typeface="Wingdings" panose="05000000000000000000" charset="0"/>
              <a:buChar char="u"/>
            </a:pP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工业控制的</a:t>
            </a:r>
            <a:r>
              <a:rPr lang="en-US" altLang="zh-CN" b="1" dirty="0">
                <a:solidFill>
                  <a:srgbClr val="6600CC"/>
                </a:solidFill>
                <a:latin typeface="Times New Roman" panose="02020503050405090304" pitchFamily="2" charset="0"/>
                <a:ea typeface="楷体" panose="02010609060101010101" charset="-122"/>
                <a:cs typeface="Times New Roman" panose="02020503050405090304" pitchFamily="2" charset="0"/>
              </a:rPr>
              <a:t>DSP</a:t>
            </a: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处理器</a:t>
            </a:r>
            <a:r>
              <a:rPr lang="en-US" altLang="zh-CN" b="1" dirty="0">
                <a:solidFill>
                  <a:srgbClr val="6600CC"/>
                </a:solidFill>
                <a:latin typeface="Times New Roman" panose="02020503050405090304" pitchFamily="2" charset="0"/>
                <a:ea typeface="楷体" panose="02010609060101010101" charset="-122"/>
                <a:cs typeface="Times New Roman" panose="02020503050405090304" pitchFamily="2" charset="0"/>
              </a:rPr>
              <a:t>TMS320C/F28</a:t>
            </a: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系列</a:t>
            </a:r>
            <a:endParaRPr lang="en-US" altLang="zh-CN" b="1" dirty="0">
              <a:solidFill>
                <a:srgbClr val="6600CC"/>
              </a:solidFill>
              <a:latin typeface="Times New Roman" panose="02020503050405090304" pitchFamily="2" charset="0"/>
              <a:ea typeface="楷体" panose="02010609060101010101" charset="-122"/>
              <a:cs typeface="Times New Roman" panose="02020503050405090304" pitchFamily="2" charset="0"/>
            </a:endParaRPr>
          </a:p>
          <a:p>
            <a:pPr lvl="1" eaLnBrk="1" hangingPunct="1">
              <a:spcBef>
                <a:spcPct val="45000"/>
              </a:spcBef>
              <a:buFont typeface="Wingdings" panose="05000000000000000000" charset="0"/>
              <a:buChar char="u"/>
            </a:pP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以及嵌入式微控制</a:t>
            </a:r>
            <a:r>
              <a:rPr lang="en-US" altLang="zh-CN" b="1" dirty="0">
                <a:solidFill>
                  <a:srgbClr val="6600CC"/>
                </a:solidFill>
                <a:latin typeface="Times New Roman" panose="02020503050405090304" pitchFamily="2" charset="0"/>
                <a:ea typeface="楷体" panose="02010609060101010101" charset="-122"/>
                <a:cs typeface="Times New Roman" panose="02020503050405090304" pitchFamily="2" charset="0"/>
              </a:rPr>
              <a:t>Cortex-M3 ARM</a:t>
            </a:r>
            <a:r>
              <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rPr>
              <a:t>系列。</a:t>
            </a:r>
            <a:r>
              <a:rPr lang="zh-CN" altLang="en-US" sz="2400" dirty="0">
                <a:solidFill>
                  <a:srgbClr val="6600CC"/>
                </a:solidFill>
                <a:latin typeface="Times New Roman" panose="02020503050405090304" pitchFamily="2" charset="0"/>
                <a:cs typeface="Times New Roman" panose="02020503050405090304" pitchFamily="2" charset="0"/>
              </a:rPr>
              <a:t> </a:t>
            </a:r>
          </a:p>
        </p:txBody>
      </p:sp>
      <p:sp>
        <p:nvSpPr>
          <p:cNvPr id="2048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15</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charRg st="30" end="6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charRg st="68" end="8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charRg st="84" end="10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charRg st="109" end="1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322898" y="550863"/>
            <a:ext cx="8229600" cy="774700"/>
          </a:xfrm>
        </p:spPr>
        <p:txBody>
          <a:bodyPr wrap="square" anchor="t"/>
          <a:lstStyle/>
          <a:p>
            <a:pPr eaLnBrk="1" hangingPunct="1"/>
            <a:r>
              <a:rPr lang="en-US" altLang="zh-CN" dirty="0"/>
              <a:t>2</a:t>
            </a:r>
            <a:r>
              <a:rPr lang="zh-CN" altLang="en-US" dirty="0"/>
              <a:t>、微控制器基本概念 </a:t>
            </a:r>
          </a:p>
        </p:txBody>
      </p:sp>
      <p:sp>
        <p:nvSpPr>
          <p:cNvPr id="12291" name="Rectangle 3"/>
          <p:cNvSpPr>
            <a:spLocks noGrp="1"/>
          </p:cNvSpPr>
          <p:nvPr>
            <p:ph type="body"/>
          </p:nvPr>
        </p:nvSpPr>
        <p:spPr>
          <a:xfrm>
            <a:off x="448310" y="1394460"/>
            <a:ext cx="7757160" cy="1000760"/>
          </a:xfrm>
        </p:spPr>
        <p:txBody>
          <a:bodyPr wrap="square" anchor="t"/>
          <a:lstStyle/>
          <a:p>
            <a:pPr eaLnBrk="1" hangingPunct="1">
              <a:spcBef>
                <a:spcPct val="45000"/>
              </a:spcBef>
              <a:buFont typeface="Wingdings" panose="05000000000000000000" charset="0"/>
              <a:buChar char="l"/>
            </a:pPr>
            <a:r>
              <a:rPr lang="zh-CN" altLang="en-US" b="1" dirty="0">
                <a:latin typeface="Times New Roman" panose="02020503050405090304" pitchFamily="2" charset="0"/>
                <a:ea typeface="楷体" panose="02010609060101010101" charset="-122"/>
                <a:cs typeface="Times New Roman" panose="02020503050405090304" pitchFamily="2" charset="0"/>
              </a:rPr>
              <a:t>计算机的处理器芯片可以分为微处理器、微控制器和数字信号处理器三种类型。 </a:t>
            </a:r>
            <a:endPar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endParaRPr>
          </a:p>
        </p:txBody>
      </p:sp>
      <p:sp>
        <p:nvSpPr>
          <p:cNvPr id="2253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16</a:t>
            </a:fld>
            <a:endParaRPr lang="en-US" altLang="zh-CN" sz="1200" dirty="0">
              <a:latin typeface="Garamond" panose="02020404030301010803" pitchFamily="2" charset="0"/>
            </a:endParaRPr>
          </a:p>
        </p:txBody>
      </p:sp>
      <p:sp>
        <p:nvSpPr>
          <p:cNvPr id="2" name="文本框 1"/>
          <p:cNvSpPr txBox="1"/>
          <p:nvPr/>
        </p:nvSpPr>
        <p:spPr>
          <a:xfrm>
            <a:off x="188595" y="2350770"/>
            <a:ext cx="8811260" cy="1814830"/>
          </a:xfrm>
          <a:prstGeom prst="rect">
            <a:avLst/>
          </a:prstGeom>
          <a:noFill/>
        </p:spPr>
        <p:txBody>
          <a:bodyPr wrap="square" rtlCol="0">
            <a:spAutoFit/>
          </a:bodyPr>
          <a:lstStyle/>
          <a:p>
            <a:pPr lvl="1" eaLnBrk="1" hangingPunct="1">
              <a:spcBef>
                <a:spcPct val="45000"/>
              </a:spcBef>
              <a:buFont typeface="Wingdings" panose="05000000000000000000" charset="0"/>
              <a:buChar char="u"/>
            </a:pPr>
            <a:r>
              <a:rPr lang="zh-CN" altLang="en-US" sz="2800" b="1" dirty="0">
                <a:solidFill>
                  <a:srgbClr val="990033"/>
                </a:solidFill>
                <a:ea typeface="楷体" panose="02010609060101010101" charset="-122"/>
                <a:cs typeface="Times New Roman" panose="02020503050405090304" pitchFamily="2" charset="0"/>
                <a:sym typeface="+mn-ea"/>
              </a:rPr>
              <a:t>微处理器</a:t>
            </a:r>
            <a:r>
              <a:rPr lang="zh-CN" altLang="en-US" sz="2800" b="1" dirty="0">
                <a:solidFill>
                  <a:srgbClr val="990033"/>
                </a:solidFill>
                <a:latin typeface="Times New Roman" panose="02020503050405090304" pitchFamily="2" charset="0"/>
                <a:cs typeface="Times New Roman" panose="02020503050405090304" pitchFamily="2" charset="0"/>
                <a:sym typeface="+mn-ea"/>
              </a:rPr>
              <a:t>（</a:t>
            </a:r>
            <a:r>
              <a:rPr lang="en-US" altLang="zh-CN" sz="2800" b="1" dirty="0">
                <a:solidFill>
                  <a:srgbClr val="990033"/>
                </a:solidFill>
                <a:latin typeface="Times New Roman" panose="02020503050405090304" pitchFamily="2" charset="0"/>
                <a:cs typeface="Times New Roman" panose="02020503050405090304" pitchFamily="2" charset="0"/>
                <a:sym typeface="+mn-ea"/>
              </a:rPr>
              <a:t>MPU</a:t>
            </a:r>
            <a:r>
              <a:rPr lang="zh-CN" altLang="en-US" sz="2800" b="1" dirty="0">
                <a:solidFill>
                  <a:srgbClr val="990033"/>
                </a:solidFill>
                <a:latin typeface="Times New Roman" panose="02020503050405090304" pitchFamily="2" charset="0"/>
                <a:cs typeface="Times New Roman" panose="02020503050405090304" pitchFamily="2" charset="0"/>
                <a:sym typeface="+mn-ea"/>
              </a:rPr>
              <a:t>）</a:t>
            </a:r>
            <a:r>
              <a:rPr lang="zh-CN" altLang="en-US" sz="2800" b="1" dirty="0">
                <a:solidFill>
                  <a:srgbClr val="990033"/>
                </a:solidFill>
                <a:latin typeface="Times New Roman" panose="02020503050405090304" pitchFamily="2" charset="0"/>
                <a:ea typeface="楷体" panose="02010609060101010101" charset="-122"/>
                <a:cs typeface="Times New Roman" panose="02020503050405090304" pitchFamily="2" charset="0"/>
                <a:sym typeface="+mn-ea"/>
              </a:rPr>
              <a:t>通常代表一个功能强大的</a:t>
            </a:r>
            <a:r>
              <a:rPr lang="en-US" altLang="zh-CN" sz="2800" b="1" dirty="0">
                <a:solidFill>
                  <a:srgbClr val="990033"/>
                </a:solidFill>
                <a:latin typeface="Times New Roman" panose="02020503050405090304" pitchFamily="2" charset="0"/>
                <a:ea typeface="楷体" panose="02010609060101010101" charset="-122"/>
                <a:cs typeface="Times New Roman" panose="02020503050405090304" pitchFamily="2" charset="0"/>
                <a:sym typeface="+mn-ea"/>
              </a:rPr>
              <a:t>CPU</a:t>
            </a:r>
            <a:r>
              <a:rPr lang="zh-CN" altLang="en-US" sz="2800" b="1" dirty="0">
                <a:solidFill>
                  <a:srgbClr val="990033"/>
                </a:solidFill>
                <a:latin typeface="Times New Roman" panose="02020503050405090304" pitchFamily="2" charset="0"/>
                <a:ea typeface="楷体" panose="02010609060101010101" charset="-122"/>
                <a:cs typeface="Times New Roman" panose="02020503050405090304" pitchFamily="2" charset="0"/>
                <a:sym typeface="+mn-ea"/>
              </a:rPr>
              <a:t>，不为任何已有的特定计算目的而设计的芯片。这种芯片往往是个人计算机和高端工作站的核心</a:t>
            </a:r>
            <a:r>
              <a:rPr lang="en-US" altLang="zh-CN" sz="2800" b="1" dirty="0">
                <a:solidFill>
                  <a:srgbClr val="990033"/>
                </a:solidFill>
                <a:latin typeface="Times New Roman" panose="02020503050405090304" pitchFamily="2" charset="0"/>
                <a:ea typeface="楷体" panose="02010609060101010101" charset="-122"/>
                <a:cs typeface="Times New Roman" panose="02020503050405090304" pitchFamily="2" charset="0"/>
                <a:sym typeface="+mn-ea"/>
              </a:rPr>
              <a:t>CPU</a:t>
            </a:r>
            <a:r>
              <a:rPr lang="zh-CN" altLang="en-US" sz="2800" b="1" dirty="0">
                <a:solidFill>
                  <a:srgbClr val="990033"/>
                </a:solidFill>
                <a:latin typeface="Times New Roman" panose="02020503050405090304" pitchFamily="2" charset="0"/>
                <a:ea typeface="楷体" panose="02010609060101010101" charset="-122"/>
                <a:cs typeface="Times New Roman" panose="02020503050405090304" pitchFamily="2" charset="0"/>
                <a:sym typeface="+mn-ea"/>
              </a:rPr>
              <a:t>。</a:t>
            </a:r>
            <a:endParaRPr lang="zh-CN" altLang="en-US" sz="2800" b="1" dirty="0">
              <a:solidFill>
                <a:srgbClr val="6600CC"/>
              </a:solidFill>
              <a:latin typeface="Times New Roman" panose="02020503050405090304" pitchFamily="2" charset="0"/>
              <a:ea typeface="楷体" panose="02010609060101010101" charset="-122"/>
              <a:cs typeface="Times New Roman" panose="02020503050405090304" pitchFamily="2" charset="0"/>
            </a:endParaRPr>
          </a:p>
          <a:p>
            <a:endParaRPr lang="zh-CN" altLang="en-US" sz="2800">
              <a:latin typeface="Times New Roman" panose="02020503050405090304" pitchFamily="2" charset="0"/>
            </a:endParaRPr>
          </a:p>
        </p:txBody>
      </p:sp>
      <p:pic>
        <p:nvPicPr>
          <p:cNvPr id="3" name="图片 2"/>
          <p:cNvPicPr>
            <a:picLocks noChangeAspect="1"/>
          </p:cNvPicPr>
          <p:nvPr/>
        </p:nvPicPr>
        <p:blipFill>
          <a:blip r:embed="rId3"/>
          <a:stretch>
            <a:fillRect/>
          </a:stretch>
        </p:blipFill>
        <p:spPr>
          <a:xfrm>
            <a:off x="6228715" y="3900170"/>
            <a:ext cx="2984500" cy="2025650"/>
          </a:xfrm>
          <a:prstGeom prst="rect">
            <a:avLst/>
          </a:prstGeom>
        </p:spPr>
      </p:pic>
      <p:pic>
        <p:nvPicPr>
          <p:cNvPr id="4" name="图片 3"/>
          <p:cNvPicPr>
            <a:picLocks noChangeAspect="1"/>
          </p:cNvPicPr>
          <p:nvPr/>
        </p:nvPicPr>
        <p:blipFill>
          <a:blip r:embed="rId4"/>
          <a:stretch>
            <a:fillRect/>
          </a:stretch>
        </p:blipFill>
        <p:spPr>
          <a:xfrm>
            <a:off x="486410" y="4046220"/>
            <a:ext cx="2857500" cy="1733550"/>
          </a:xfrm>
          <a:prstGeom prst="rect">
            <a:avLst/>
          </a:prstGeom>
        </p:spPr>
      </p:pic>
      <p:pic>
        <p:nvPicPr>
          <p:cNvPr id="5" name="图片 4"/>
          <p:cNvPicPr>
            <a:picLocks noChangeAspect="1"/>
          </p:cNvPicPr>
          <p:nvPr/>
        </p:nvPicPr>
        <p:blipFill>
          <a:blip r:embed="rId5"/>
          <a:stretch>
            <a:fillRect/>
          </a:stretch>
        </p:blipFill>
        <p:spPr>
          <a:xfrm>
            <a:off x="3726180" y="3960495"/>
            <a:ext cx="2540000" cy="190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569278" y="581978"/>
            <a:ext cx="8229600" cy="774700"/>
          </a:xfrm>
        </p:spPr>
        <p:txBody>
          <a:bodyPr wrap="square" anchor="t"/>
          <a:lstStyle/>
          <a:p>
            <a:pPr eaLnBrk="1" hangingPunct="1"/>
            <a:r>
              <a:rPr lang="en-US" altLang="zh-CN" dirty="0">
                <a:sym typeface="+mn-ea"/>
              </a:rPr>
              <a:t>2</a:t>
            </a:r>
            <a:r>
              <a:rPr lang="zh-CN" altLang="en-US" dirty="0">
                <a:sym typeface="+mn-ea"/>
              </a:rPr>
              <a:t>、微控制器基本概念</a:t>
            </a:r>
            <a:r>
              <a:rPr lang="zh-CN" altLang="en-US" dirty="0"/>
              <a:t> </a:t>
            </a:r>
          </a:p>
        </p:txBody>
      </p:sp>
      <p:sp>
        <p:nvSpPr>
          <p:cNvPr id="12291" name="Rectangle 3"/>
          <p:cNvSpPr>
            <a:spLocks noGrp="1"/>
          </p:cNvSpPr>
          <p:nvPr>
            <p:ph type="body"/>
          </p:nvPr>
        </p:nvSpPr>
        <p:spPr>
          <a:xfrm>
            <a:off x="407670" y="1407795"/>
            <a:ext cx="7757160" cy="1000760"/>
          </a:xfrm>
        </p:spPr>
        <p:txBody>
          <a:bodyPr wrap="square" anchor="t"/>
          <a:lstStyle/>
          <a:p>
            <a:pPr eaLnBrk="1" hangingPunct="1">
              <a:spcBef>
                <a:spcPct val="45000"/>
              </a:spcBef>
              <a:buFont typeface="Wingdings" panose="05000000000000000000" charset="0"/>
              <a:buChar char="l"/>
            </a:pPr>
            <a:r>
              <a:rPr lang="zh-CN" altLang="en-US" b="1" dirty="0">
                <a:latin typeface="Times New Roman" panose="02020503050405090304" pitchFamily="2" charset="0"/>
                <a:ea typeface="楷体" panose="02010609060101010101" charset="-122"/>
                <a:cs typeface="Times New Roman" panose="02020503050405090304" pitchFamily="2" charset="0"/>
              </a:rPr>
              <a:t>计算机的处理器芯片可以分为微处理器、微控制器和数字信号处理器三种类型。 </a:t>
            </a:r>
            <a:endParaRPr lang="zh-CN" altLang="en-US" b="1" dirty="0">
              <a:solidFill>
                <a:srgbClr val="6600CC"/>
              </a:solidFill>
              <a:latin typeface="Times New Roman" panose="02020503050405090304" pitchFamily="2" charset="0"/>
              <a:ea typeface="楷体" panose="02010609060101010101" charset="-122"/>
              <a:cs typeface="Times New Roman" panose="02020503050405090304" pitchFamily="2" charset="0"/>
            </a:endParaRPr>
          </a:p>
        </p:txBody>
      </p:sp>
      <p:sp>
        <p:nvSpPr>
          <p:cNvPr id="2253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17</a:t>
            </a:fld>
            <a:endParaRPr lang="en-US" altLang="zh-CN" sz="1200" dirty="0">
              <a:latin typeface="Garamond" panose="02020404030301010803" pitchFamily="2" charset="0"/>
            </a:endParaRPr>
          </a:p>
        </p:txBody>
      </p:sp>
      <p:sp>
        <p:nvSpPr>
          <p:cNvPr id="2" name="文本框 1"/>
          <p:cNvSpPr txBox="1"/>
          <p:nvPr/>
        </p:nvSpPr>
        <p:spPr>
          <a:xfrm>
            <a:off x="-49530" y="2408555"/>
            <a:ext cx="8811260" cy="3107690"/>
          </a:xfrm>
          <a:prstGeom prst="rect">
            <a:avLst/>
          </a:prstGeom>
          <a:noFill/>
        </p:spPr>
        <p:txBody>
          <a:bodyPr wrap="square" rtlCol="0">
            <a:spAutoFit/>
          </a:bodyPr>
          <a:lstStyle/>
          <a:p>
            <a:pPr marL="914400" lvl="1" indent="-457200" eaLnBrk="1" hangingPunct="1">
              <a:spcBef>
                <a:spcPct val="45000"/>
              </a:spcBef>
              <a:buFont typeface="Wingdings" panose="05000000000000000000" charset="0"/>
              <a:buChar char="u"/>
            </a:pPr>
            <a:r>
              <a:rPr lang="zh-CN" altLang="en-US" sz="2800" b="1" dirty="0">
                <a:solidFill>
                  <a:srgbClr val="6600CC"/>
                </a:solidFill>
                <a:latin typeface="Times New Roman" panose="02020503050405090304" pitchFamily="2" charset="0"/>
                <a:ea typeface="楷体" panose="02010609060101010101" charset="-122"/>
                <a:cs typeface="Times New Roman" panose="02020503050405090304" pitchFamily="2" charset="0"/>
                <a:sym typeface="+mn-ea"/>
              </a:rPr>
              <a:t>微控制器</a:t>
            </a:r>
            <a:r>
              <a:rPr lang="zh-CN" altLang="en-US" sz="2800" b="1" dirty="0">
                <a:solidFill>
                  <a:srgbClr val="6600CC"/>
                </a:solidFill>
                <a:latin typeface="Times New Roman" panose="02020503050405090304" pitchFamily="2" charset="0"/>
                <a:cs typeface="Times New Roman" panose="02020503050405090304" pitchFamily="2" charset="0"/>
                <a:sym typeface="+mn-ea"/>
              </a:rPr>
              <a:t>（</a:t>
            </a:r>
            <a:r>
              <a:rPr lang="en-US" altLang="zh-CN" sz="2800" b="1" dirty="0">
                <a:solidFill>
                  <a:srgbClr val="6600CC"/>
                </a:solidFill>
                <a:latin typeface="Times New Roman" panose="02020503050405090304" pitchFamily="2" charset="0"/>
                <a:cs typeface="Times New Roman" panose="02020503050405090304" pitchFamily="2" charset="0"/>
                <a:sym typeface="+mn-ea"/>
              </a:rPr>
              <a:t>MCU</a:t>
            </a:r>
            <a:r>
              <a:rPr lang="zh-CN" altLang="en-US" sz="2800" b="1" dirty="0">
                <a:solidFill>
                  <a:srgbClr val="6600CC"/>
                </a:solidFill>
                <a:latin typeface="Times New Roman" panose="02020503050405090304" pitchFamily="2" charset="0"/>
                <a:cs typeface="Times New Roman" panose="02020503050405090304" pitchFamily="2" charset="0"/>
                <a:sym typeface="+mn-ea"/>
              </a:rPr>
              <a:t>）</a:t>
            </a:r>
            <a:r>
              <a:rPr lang="zh-CN" altLang="en-US" sz="2800" b="1" dirty="0">
                <a:solidFill>
                  <a:srgbClr val="6600CC"/>
                </a:solidFill>
                <a:latin typeface="Times New Roman" panose="02020503050405090304" pitchFamily="2" charset="0"/>
                <a:ea typeface="楷体" panose="02010609060101010101" charset="-122"/>
                <a:cs typeface="Times New Roman" panose="02020503050405090304" pitchFamily="2" charset="0"/>
                <a:sym typeface="+mn-ea"/>
              </a:rPr>
              <a:t>，针对智能控制和信息处理的小型化应用。早期的微控制器是将一个计算机集成在一个芯片中，称单片机</a:t>
            </a:r>
            <a:r>
              <a:rPr lang="zh-CN" altLang="en-US" sz="2800" b="1" dirty="0">
                <a:solidFill>
                  <a:srgbClr val="6600CC"/>
                </a:solidFill>
                <a:latin typeface="Times New Roman" panose="02020503050405090304" pitchFamily="2" charset="0"/>
                <a:cs typeface="Times New Roman" panose="02020503050405090304" pitchFamily="2" charset="0"/>
                <a:sym typeface="+mn-ea"/>
              </a:rPr>
              <a:t>（</a:t>
            </a:r>
            <a:r>
              <a:rPr lang="en-US" altLang="zh-CN" sz="2800" b="1" dirty="0">
                <a:solidFill>
                  <a:srgbClr val="6600CC"/>
                </a:solidFill>
                <a:latin typeface="Times New Roman" panose="02020503050405090304" pitchFamily="2" charset="0"/>
                <a:cs typeface="Times New Roman" panose="02020503050405090304" pitchFamily="2" charset="0"/>
                <a:sym typeface="+mn-ea"/>
              </a:rPr>
              <a:t>Single chip microcomputer</a:t>
            </a:r>
            <a:r>
              <a:rPr lang="zh-CN" altLang="en-US" sz="2800" b="1" dirty="0">
                <a:solidFill>
                  <a:srgbClr val="6600CC"/>
                </a:solidFill>
                <a:latin typeface="Times New Roman" panose="02020503050405090304" pitchFamily="2" charset="0"/>
                <a:cs typeface="Times New Roman" panose="02020503050405090304" pitchFamily="2" charset="0"/>
                <a:sym typeface="+mn-ea"/>
              </a:rPr>
              <a:t>）</a:t>
            </a:r>
            <a:r>
              <a:rPr lang="zh-CN" altLang="en-US" sz="2800" b="1" dirty="0">
                <a:solidFill>
                  <a:srgbClr val="6600CC"/>
                </a:solidFill>
                <a:latin typeface="Times New Roman" panose="02020503050405090304" pitchFamily="2" charset="0"/>
                <a:ea typeface="楷体" panose="02010609060101010101" charset="-122"/>
                <a:cs typeface="Times New Roman" panose="02020503050405090304" pitchFamily="2" charset="0"/>
                <a:sym typeface="+mn-ea"/>
              </a:rPr>
              <a:t>。随后，为了更好地满足控制领域的嵌入式应用，</a:t>
            </a:r>
            <a:r>
              <a:rPr lang="zh-CN" altLang="en-US" sz="2800" b="1" dirty="0">
                <a:solidFill>
                  <a:srgbClr val="6600CC"/>
                </a:solidFill>
                <a:ea typeface="楷体" panose="02010609060101010101" charset="-122"/>
                <a:cs typeface="Times New Roman" panose="02020503050405090304" pitchFamily="2" charset="0"/>
                <a:sym typeface="+mn-ea"/>
              </a:rPr>
              <a:t>单片机中不断扩展一些满足特定需求和控制的电路单元。</a:t>
            </a:r>
            <a:endParaRPr lang="zh-CN" altLang="en-US" sz="2800" b="1" dirty="0">
              <a:solidFill>
                <a:srgbClr val="6600CC"/>
              </a:solidFill>
              <a:latin typeface="Times New Roman" panose="02020503050405090304" pitchFamily="2" charset="0"/>
              <a:ea typeface="楷体" panose="02010609060101010101" charset="-122"/>
              <a:cs typeface="Times New Roman" panose="02020503050405090304" pitchFamily="2" charset="0"/>
            </a:endParaRPr>
          </a:p>
          <a:p>
            <a:endParaRPr lang="zh-CN" altLang="en-US" sz="2800"/>
          </a:p>
        </p:txBody>
      </p:sp>
      <p:pic>
        <p:nvPicPr>
          <p:cNvPr id="3" name="图片 2"/>
          <p:cNvPicPr>
            <a:picLocks noChangeAspect="1"/>
          </p:cNvPicPr>
          <p:nvPr/>
        </p:nvPicPr>
        <p:blipFill>
          <a:blip r:embed="rId3"/>
          <a:stretch>
            <a:fillRect/>
          </a:stretch>
        </p:blipFill>
        <p:spPr>
          <a:xfrm>
            <a:off x="5834380" y="4507230"/>
            <a:ext cx="2247900" cy="2286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456883" y="573088"/>
            <a:ext cx="8229600" cy="774700"/>
          </a:xfrm>
        </p:spPr>
        <p:txBody>
          <a:bodyPr wrap="square" anchor="t"/>
          <a:lstStyle/>
          <a:p>
            <a:pPr eaLnBrk="1" hangingPunct="1"/>
            <a:r>
              <a:rPr lang="en-US" altLang="zh-CN" sz="4000" dirty="0">
                <a:sym typeface="+mn-ea"/>
              </a:rPr>
              <a:t>2</a:t>
            </a:r>
            <a:r>
              <a:rPr lang="zh-CN" altLang="en-US" sz="4000" dirty="0">
                <a:sym typeface="+mn-ea"/>
              </a:rPr>
              <a:t>、微控制器基本概念</a:t>
            </a:r>
            <a:r>
              <a:rPr lang="zh-CN" altLang="en-US" sz="3200"/>
              <a:t>  </a:t>
            </a:r>
          </a:p>
        </p:txBody>
      </p:sp>
      <p:sp>
        <p:nvSpPr>
          <p:cNvPr id="14339" name="Rectangle 3"/>
          <p:cNvSpPr>
            <a:spLocks noGrp="1"/>
          </p:cNvSpPr>
          <p:nvPr>
            <p:ph type="body"/>
          </p:nvPr>
        </p:nvSpPr>
        <p:spPr>
          <a:xfrm>
            <a:off x="-118110" y="1348105"/>
            <a:ext cx="8455025" cy="4895850"/>
          </a:xfrm>
        </p:spPr>
        <p:txBody>
          <a:bodyPr wrap="square" anchor="t"/>
          <a:lstStyle/>
          <a:p>
            <a:pPr marL="914400" lvl="2" indent="0" eaLnBrk="1" hangingPunct="1">
              <a:spcBef>
                <a:spcPts val="1200"/>
              </a:spcBef>
              <a:buFont typeface="Wingdings" panose="05000000000000000000" charset="0"/>
              <a:buNone/>
            </a:pPr>
            <a:r>
              <a:rPr lang="zh-CN" altLang="en-US" sz="2800" b="1" kern="1200" dirty="0">
                <a:solidFill>
                  <a:srgbClr val="6600CC"/>
                </a:solidFill>
                <a:latin typeface="Times New Roman" panose="02020503050405090304" pitchFamily="2" charset="0"/>
                <a:ea typeface="楷体" panose="02010609060101010101" charset="-122"/>
                <a:cs typeface="Times New Roman" panose="02020503050405090304" pitchFamily="2" charset="0"/>
              </a:rPr>
              <a:t>也有由微处理器发展而来的微控制器。它与基础嵌入式应用的微控制器不同，一般用于高端嵌入式应用中。这类微控制器包括：Advanced RISC Machines公司的ARM、Silicon Graphics公司的MIPS、IBM和Motorola的Power PC等。</a:t>
            </a:r>
            <a:endPar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endParaRPr>
          </a:p>
        </p:txBody>
      </p:sp>
      <p:sp>
        <p:nvSpPr>
          <p:cNvPr id="2457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18</a:t>
            </a:fld>
            <a:endParaRPr lang="en-US" altLang="zh-CN" sz="1200" dirty="0">
              <a:latin typeface="Garamond" panose="02020404030301010803" pitchFamily="2" charset="0"/>
            </a:endParaRPr>
          </a:p>
        </p:txBody>
      </p:sp>
      <p:pic>
        <p:nvPicPr>
          <p:cNvPr id="2" name="图片 1"/>
          <p:cNvPicPr>
            <a:picLocks noChangeAspect="1"/>
          </p:cNvPicPr>
          <p:nvPr/>
        </p:nvPicPr>
        <p:blipFill>
          <a:blip r:embed="rId3"/>
          <a:stretch>
            <a:fillRect/>
          </a:stretch>
        </p:blipFill>
        <p:spPr>
          <a:xfrm>
            <a:off x="6711950" y="3729355"/>
            <a:ext cx="1905000" cy="2381250"/>
          </a:xfrm>
          <a:prstGeom prst="rect">
            <a:avLst/>
          </a:prstGeom>
        </p:spPr>
      </p:pic>
      <p:pic>
        <p:nvPicPr>
          <p:cNvPr id="3" name="图片 2"/>
          <p:cNvPicPr>
            <a:picLocks noChangeAspect="1"/>
          </p:cNvPicPr>
          <p:nvPr/>
        </p:nvPicPr>
        <p:blipFill>
          <a:blip r:embed="rId4"/>
          <a:stretch>
            <a:fillRect/>
          </a:stretch>
        </p:blipFill>
        <p:spPr>
          <a:xfrm>
            <a:off x="288925" y="4075430"/>
            <a:ext cx="3759200" cy="1905000"/>
          </a:xfrm>
          <a:prstGeom prst="rect">
            <a:avLst/>
          </a:prstGeom>
        </p:spPr>
      </p:pic>
      <p:pic>
        <p:nvPicPr>
          <p:cNvPr id="4" name="图片 3"/>
          <p:cNvPicPr>
            <a:picLocks noChangeAspect="1"/>
          </p:cNvPicPr>
          <p:nvPr/>
        </p:nvPicPr>
        <p:blipFill>
          <a:blip r:embed="rId5"/>
          <a:stretch>
            <a:fillRect/>
          </a:stretch>
        </p:blipFill>
        <p:spPr>
          <a:xfrm>
            <a:off x="4189730" y="3683635"/>
            <a:ext cx="2363470" cy="2599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456883" y="576898"/>
            <a:ext cx="8229600" cy="774700"/>
          </a:xfrm>
        </p:spPr>
        <p:txBody>
          <a:bodyPr wrap="square" anchor="t"/>
          <a:lstStyle/>
          <a:p>
            <a:pPr eaLnBrk="1" hangingPunct="1"/>
            <a:r>
              <a:rPr lang="en-US" altLang="zh-CN" sz="4000" dirty="0">
                <a:sym typeface="+mn-ea"/>
              </a:rPr>
              <a:t>2</a:t>
            </a:r>
            <a:r>
              <a:rPr lang="zh-CN" altLang="en-US" sz="4000" dirty="0">
                <a:sym typeface="+mn-ea"/>
              </a:rPr>
              <a:t>、微控制器基本概念</a:t>
            </a:r>
            <a:r>
              <a:rPr lang="zh-CN" altLang="en-US" sz="3200"/>
              <a:t>  </a:t>
            </a:r>
          </a:p>
        </p:txBody>
      </p:sp>
      <p:sp>
        <p:nvSpPr>
          <p:cNvPr id="14339" name="Rectangle 3"/>
          <p:cNvSpPr>
            <a:spLocks noGrp="1"/>
          </p:cNvSpPr>
          <p:nvPr>
            <p:ph type="body"/>
          </p:nvPr>
        </p:nvSpPr>
        <p:spPr>
          <a:xfrm>
            <a:off x="-180975" y="1348105"/>
            <a:ext cx="8455025" cy="4895850"/>
          </a:xfrm>
        </p:spPr>
        <p:txBody>
          <a:bodyPr wrap="square" anchor="t"/>
          <a:lstStyle/>
          <a:p>
            <a:pPr lvl="2" eaLnBrk="1" hangingPunct="1">
              <a:spcBef>
                <a:spcPts val="1200"/>
              </a:spcBef>
              <a:buFont typeface="Wingdings" panose="05000000000000000000" charset="0"/>
              <a:buChar char="u"/>
            </a:pP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数字信号处理器</a:t>
            </a:r>
            <a:r>
              <a:rPr lang="zh-CN" altLang="en-US" sz="2800" b="1" dirty="0">
                <a:solidFill>
                  <a:srgbClr val="660066"/>
                </a:solidFill>
                <a:latin typeface="Times New Roman" panose="02020503050405090304" pitchFamily="2" charset="0"/>
                <a:cs typeface="Times New Roman" panose="02020503050405090304" pitchFamily="2" charset="0"/>
              </a:rPr>
              <a:t>（</a:t>
            </a:r>
            <a:r>
              <a:rPr lang="en-US" altLang="zh-CN" sz="2800" b="1" dirty="0">
                <a:solidFill>
                  <a:srgbClr val="660066"/>
                </a:solidFill>
                <a:latin typeface="Times New Roman" panose="02020503050405090304" pitchFamily="2" charset="0"/>
                <a:cs typeface="Times New Roman" panose="02020503050405090304" pitchFamily="2" charset="0"/>
              </a:rPr>
              <a:t>DSPs</a:t>
            </a:r>
            <a:r>
              <a:rPr lang="zh-CN" altLang="en-US" sz="2800" b="1" dirty="0">
                <a:solidFill>
                  <a:srgbClr val="660066"/>
                </a:solidFill>
                <a:latin typeface="Times New Roman" panose="02020503050405090304" pitchFamily="2" charset="0"/>
                <a:cs typeface="Times New Roman" panose="02020503050405090304" pitchFamily="2" charset="0"/>
              </a:rPr>
              <a:t>）</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里的</a:t>
            </a:r>
            <a:r>
              <a:rPr lang="en-US" altLang="zh-CN"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CPU</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是专门设计用来更快速地进行数字信号处理计算的，比如那些需要进行音频和视频通信的场合。</a:t>
            </a:r>
            <a:r>
              <a:rPr lang="en-US" altLang="zh-CN"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DSPs</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内含乘加器，能比其他处理器更快地进行这类运算。最常见的是</a:t>
            </a:r>
            <a:r>
              <a:rPr lang="en-US" altLang="zh-CN"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TI</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的</a:t>
            </a:r>
            <a:r>
              <a:rPr lang="en-US" altLang="zh-CN"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TMS320CXX</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系列和</a:t>
            </a:r>
            <a:r>
              <a:rPr lang="en-US" altLang="zh-CN"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Motorola</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的</a:t>
            </a:r>
            <a:r>
              <a:rPr lang="en-US" altLang="zh-CN"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5600X</a:t>
            </a:r>
            <a:r>
              <a:rPr lang="zh-CN" altLang="en-US" sz="2800" b="1" dirty="0">
                <a:solidFill>
                  <a:srgbClr val="660066"/>
                </a:solidFill>
                <a:latin typeface="Times New Roman" panose="02020503050405090304" pitchFamily="2" charset="0"/>
                <a:ea typeface="楷体" panose="02010609060101010101" charset="-122"/>
                <a:cs typeface="Times New Roman" panose="02020503050405090304" pitchFamily="2" charset="0"/>
              </a:rPr>
              <a:t>系列。</a:t>
            </a:r>
          </a:p>
        </p:txBody>
      </p:sp>
      <p:sp>
        <p:nvSpPr>
          <p:cNvPr id="2457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19</a:t>
            </a:fld>
            <a:endParaRPr lang="en-US" altLang="zh-CN" sz="1200" dirty="0">
              <a:latin typeface="Garamond" panose="02020404030301010803" pitchFamily="2" charset="0"/>
            </a:endParaRPr>
          </a:p>
        </p:txBody>
      </p:sp>
      <p:pic>
        <p:nvPicPr>
          <p:cNvPr id="2" name="图片 1"/>
          <p:cNvPicPr>
            <a:picLocks noChangeAspect="1"/>
          </p:cNvPicPr>
          <p:nvPr/>
        </p:nvPicPr>
        <p:blipFill>
          <a:blip r:embed="rId3"/>
          <a:stretch>
            <a:fillRect/>
          </a:stretch>
        </p:blipFill>
        <p:spPr>
          <a:xfrm>
            <a:off x="816610" y="3980815"/>
            <a:ext cx="3175000" cy="2190750"/>
          </a:xfrm>
          <a:prstGeom prst="rect">
            <a:avLst/>
          </a:prstGeom>
        </p:spPr>
      </p:pic>
      <p:pic>
        <p:nvPicPr>
          <p:cNvPr id="3" name="图片 2"/>
          <p:cNvPicPr>
            <a:picLocks noChangeAspect="1"/>
          </p:cNvPicPr>
          <p:nvPr/>
        </p:nvPicPr>
        <p:blipFill>
          <a:blip r:embed="rId4"/>
          <a:stretch>
            <a:fillRect/>
          </a:stretch>
        </p:blipFill>
        <p:spPr>
          <a:xfrm>
            <a:off x="4843145" y="4065270"/>
            <a:ext cx="3160395" cy="2021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p:cNvSpPr>
          <p:nvPr>
            <p:ph type="title"/>
          </p:nvPr>
        </p:nvSpPr>
        <p:spPr/>
        <p:txBody>
          <a:bodyPr anchor="t"/>
          <a:lstStyle/>
          <a:p>
            <a:r>
              <a:rPr lang="zh-CN" altLang="en-US" dirty="0"/>
              <a:t>课程简介</a:t>
            </a:r>
          </a:p>
        </p:txBody>
      </p:sp>
      <p:sp>
        <p:nvSpPr>
          <p:cNvPr id="5123" name="内容占位符 5122"/>
          <p:cNvSpPr>
            <a:spLocks noGrp="1"/>
          </p:cNvSpPr>
          <p:nvPr>
            <p:ph idx="1"/>
          </p:nvPr>
        </p:nvSpPr>
        <p:spPr/>
        <p:txBody>
          <a:bodyPr anchor="t"/>
          <a:lstStyle/>
          <a:p>
            <a:r>
              <a:rPr lang="zh-CN" altLang="en-US" dirty="0">
                <a:latin typeface="楷体" panose="02010609060101010101" charset="-122"/>
                <a:ea typeface="楷体" panose="02010609060101010101" charset="-122"/>
              </a:rPr>
              <a:t>本课程由电子科大大学生电子设计竞赛培训系列课程衍生而来。</a:t>
            </a:r>
          </a:p>
          <a:p>
            <a:r>
              <a:rPr lang="zh-CN" altLang="en-US" dirty="0">
                <a:latin typeface="楷体" panose="02010609060101010101" charset="-122"/>
                <a:ea typeface="楷体" panose="02010609060101010101" charset="-122"/>
              </a:rPr>
              <a:t>本课程融合了模拟电路，数字电路，</a:t>
            </a:r>
            <a:r>
              <a:rPr lang="zh-CN" altLang="en-US" dirty="0">
                <a:ea typeface="楷体" panose="02010609060101010101" charset="-122"/>
              </a:rPr>
              <a:t>ASIC</a:t>
            </a:r>
            <a:r>
              <a:rPr lang="zh-CN" altLang="en-US" dirty="0">
                <a:latin typeface="楷体" panose="02010609060101010101" charset="-122"/>
                <a:ea typeface="楷体" panose="02010609060101010101" charset="-122"/>
              </a:rPr>
              <a:t>设计，数字信号处理等课程的相关知识。</a:t>
            </a:r>
          </a:p>
          <a:p>
            <a:r>
              <a:rPr lang="zh-CN" altLang="en-US" dirty="0">
                <a:latin typeface="楷体" panose="02010609060101010101" charset="-122"/>
                <a:ea typeface="楷体" panose="02010609060101010101" charset="-122"/>
              </a:rPr>
              <a:t>共</a:t>
            </a:r>
            <a:r>
              <a:rPr lang="en-US" altLang="zh-CN" dirty="0">
                <a:ea typeface="楷体" panose="02010609060101010101" charset="-122"/>
              </a:rPr>
              <a:t>32</a:t>
            </a:r>
            <a:r>
              <a:rPr lang="zh-CN" altLang="en-US" dirty="0">
                <a:latin typeface="楷体" panose="02010609060101010101" charset="-122"/>
                <a:ea typeface="楷体" panose="02010609060101010101" charset="-122"/>
              </a:rPr>
              <a:t>学时，授课学时</a:t>
            </a:r>
            <a:r>
              <a:rPr lang="en-US" altLang="zh-CN" dirty="0">
                <a:sym typeface="Arial" panose="020B0604020202090204" pitchFamily="34" charset="0"/>
              </a:rPr>
              <a:t>16</a:t>
            </a:r>
            <a:r>
              <a:rPr lang="zh-CN" altLang="en-US" dirty="0">
                <a:latin typeface="楷体" panose="02010609060101010101" charset="-122"/>
                <a:ea typeface="楷体" panose="02010609060101010101" charset="-122"/>
              </a:rPr>
              <a:t>，</a:t>
            </a:r>
            <a:r>
              <a:rPr lang="zh-CN" altLang="en-US" dirty="0">
                <a:solidFill>
                  <a:srgbClr val="000066"/>
                </a:solidFill>
                <a:latin typeface="楷体" panose="02010609060101010101" charset="-122"/>
                <a:ea typeface="楷体" panose="02010609060101010101" charset="-122"/>
                <a:sym typeface="Arial" panose="020B0604020202090204" pitchFamily="34" charset="0"/>
              </a:rPr>
              <a:t>设计性</a:t>
            </a:r>
            <a:r>
              <a:rPr lang="zh-CN" altLang="en-US" dirty="0">
                <a:latin typeface="楷体" panose="02010609060101010101" charset="-122"/>
                <a:ea typeface="楷体" panose="02010609060101010101" charset="-122"/>
                <a:sym typeface="Arial" panose="020B0604020202090204" pitchFamily="34" charset="0"/>
              </a:rPr>
              <a:t>实验学时</a:t>
            </a:r>
            <a:r>
              <a:rPr lang="en-US" altLang="zh-CN" dirty="0">
                <a:sym typeface="Arial" panose="020B0604020202090204" pitchFamily="34" charset="0"/>
              </a:rPr>
              <a:t>16</a:t>
            </a:r>
            <a:r>
              <a:rPr lang="zh-CN" altLang="en-US" dirty="0">
                <a:latin typeface="楷体" panose="02010609060101010101" charset="-122"/>
                <a:ea typeface="楷体" panose="02010609060101010101" charset="-122"/>
                <a:sym typeface="Arial" panose="020B0604020202090204" pitchFamily="34" charset="0"/>
              </a:rPr>
              <a:t>。</a:t>
            </a:r>
          </a:p>
          <a:p>
            <a:r>
              <a:rPr lang="zh-CN" altLang="en-US" dirty="0">
                <a:latin typeface="楷体" panose="02010609060101010101" charset="-122"/>
                <a:ea typeface="楷体" panose="02010609060101010101" charset="-122"/>
                <a:sym typeface="Arial" panose="020B0604020202090204" pitchFamily="34" charset="0"/>
              </a:rPr>
              <a:t>教材：大学生电子设计丛书</a:t>
            </a:r>
          </a:p>
          <a:p>
            <a:pPr>
              <a:buNone/>
            </a:pPr>
            <a:r>
              <a:rPr lang="zh-CN" altLang="en-US" dirty="0">
                <a:latin typeface="楷体" panose="02010609060101010101" charset="-122"/>
                <a:ea typeface="楷体" panose="02010609060101010101" charset="-122"/>
                <a:sym typeface="Arial" panose="020B0604020202090204" pitchFamily="34" charset="0"/>
              </a:rPr>
              <a:t>《最小微控制器系统设计与应用》</a:t>
            </a:r>
          </a:p>
          <a:p>
            <a:pPr>
              <a:buNone/>
            </a:pPr>
            <a:r>
              <a:rPr lang="zh-CN" altLang="en-US" dirty="0">
                <a:latin typeface="楷体" panose="02010609060101010101" charset="-122"/>
                <a:ea typeface="楷体" panose="02010609060101010101" charset="-122"/>
                <a:sym typeface="Arial" panose="020B0604020202090204" pitchFamily="34" charset="0"/>
              </a:rPr>
              <a:t>高等教育出版社</a:t>
            </a:r>
          </a:p>
          <a:p>
            <a:pPr>
              <a:buNone/>
            </a:pPr>
            <a:endParaRPr lang="zh-CN" altLang="en-US" dirty="0">
              <a:latin typeface="楷体" panose="02010609060101010101" charset="-122"/>
              <a:ea typeface="楷体" panose="02010609060101010101" charset="-122"/>
              <a:sym typeface="Arial" panose="020B0604020202090204" pitchFamily="34" charset="0"/>
            </a:endParaRP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a:t>
            </a:fld>
            <a:endParaRPr lang="en-US" altLang="zh-CN" sz="1200" dirty="0">
              <a:latin typeface="Garamond" panose="02020404030301010803" pitchFamily="2" charset="0"/>
            </a:endParaRPr>
          </a:p>
        </p:txBody>
      </p:sp>
      <p:pic>
        <p:nvPicPr>
          <p:cNvPr id="3" name="图片 2" descr="F%[V_O9F`CPJID}IHQV2ZDG"/>
          <p:cNvPicPr>
            <a:picLocks noChangeAspect="1"/>
          </p:cNvPicPr>
          <p:nvPr/>
        </p:nvPicPr>
        <p:blipFill>
          <a:blip r:embed="rId2"/>
          <a:stretch>
            <a:fillRect/>
          </a:stretch>
        </p:blipFill>
        <p:spPr>
          <a:xfrm>
            <a:off x="5833110" y="3811270"/>
            <a:ext cx="2141220" cy="2699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 calcmode="lin" valueType="num">
                                      <p:cBhvr additive="base">
                                        <p:cTn id="37"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363538" y="548640"/>
            <a:ext cx="8229600" cy="649288"/>
          </a:xfrm>
        </p:spPr>
        <p:txBody>
          <a:bodyPr wrap="square" anchor="t"/>
          <a:lstStyle/>
          <a:p>
            <a:pPr eaLnBrk="1" hangingPunct="1"/>
            <a:r>
              <a:rPr lang="en-US" altLang="zh-CN" sz="4000" dirty="0"/>
              <a:t>1）微控制器与嵌入式系统</a:t>
            </a:r>
            <a:r>
              <a:rPr lang="zh-CN" altLang="en-US" sz="4000" dirty="0">
                <a:solidFill>
                  <a:srgbClr val="FF3300"/>
                </a:solidFill>
                <a:latin typeface="宋体" panose="02010600030101010101" pitchFamily="2" charset="-122"/>
                <a:ea typeface="宋体" panose="02010600030101010101" pitchFamily="2" charset="-122"/>
              </a:rPr>
              <a:t>  </a:t>
            </a:r>
          </a:p>
        </p:txBody>
      </p:sp>
      <p:sp>
        <p:nvSpPr>
          <p:cNvPr id="16387" name="Rectangle 3"/>
          <p:cNvSpPr>
            <a:spLocks noGrp="1"/>
          </p:cNvSpPr>
          <p:nvPr>
            <p:ph type="body"/>
          </p:nvPr>
        </p:nvSpPr>
        <p:spPr>
          <a:xfrm>
            <a:off x="483870" y="1489710"/>
            <a:ext cx="7628255" cy="4462145"/>
          </a:xfrm>
        </p:spPr>
        <p:txBody>
          <a:bodyPr wrap="square" anchor="t"/>
          <a:lstStyle/>
          <a:p>
            <a:pPr eaLnBrk="1" hangingPunct="1">
              <a:lnSpc>
                <a:spcPct val="80000"/>
              </a:lnSpc>
              <a:buFont typeface="Wingdings" panose="05000000000000000000" charset="0"/>
              <a:buChar char="l"/>
            </a:pPr>
            <a:r>
              <a:rPr lang="zh-CN" altLang="en-US" b="1" dirty="0">
                <a:latin typeface="Times New Roman" panose="02020503050405090304" pitchFamily="2" charset="0"/>
                <a:ea typeface="楷体" panose="02010609060101010101" charset="-122"/>
                <a:cs typeface="Times New Roman" panose="02020503050405090304" pitchFamily="2" charset="0"/>
              </a:rPr>
              <a:t>尽管微控制器特别适合应用于嵌入式系统，但是微控制器不等同于一个嵌入式系统。</a:t>
            </a:r>
            <a:endParaRPr lang="en-US" altLang="zh-CN" b="1" dirty="0">
              <a:latin typeface="Times New Roman" panose="02020503050405090304" pitchFamily="2" charset="0"/>
              <a:ea typeface="楷体" panose="02010609060101010101" charset="-122"/>
              <a:cs typeface="Times New Roman" panose="02020503050405090304" pitchFamily="2" charset="0"/>
            </a:endParaRPr>
          </a:p>
          <a:p>
            <a:pPr lvl="1" eaLnBrk="1" hangingPunct="1">
              <a:lnSpc>
                <a:spcPct val="80000"/>
              </a:lnSpc>
              <a:buFont typeface="Wingdings" panose="05000000000000000000" charset="0"/>
              <a:buChar char="u"/>
            </a:pP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根据</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IEEE</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（电气和电子工程师协会）的定义，嵌入式系统是“控制、监视或者辅助装置、机器和设备运行的装置”</a:t>
            </a:r>
            <a:r>
              <a:rPr lang="zh-CN" altLang="en-US" b="1" dirty="0">
                <a:solidFill>
                  <a:srgbClr val="660066"/>
                </a:solidFill>
                <a:latin typeface="Times New Roman" panose="02020503050405090304" pitchFamily="2" charset="0"/>
                <a:cs typeface="Times New Roman" panose="02020503050405090304" pitchFamily="2" charset="0"/>
              </a:rPr>
              <a:t>（</a:t>
            </a:r>
            <a:r>
              <a:rPr lang="en-US" altLang="zh-CN" b="1" dirty="0">
                <a:solidFill>
                  <a:srgbClr val="660066"/>
                </a:solidFill>
                <a:latin typeface="Times New Roman" panose="02020503050405090304" pitchFamily="2" charset="0"/>
                <a:cs typeface="Times New Roman" panose="02020503050405090304" pitchFamily="2" charset="0"/>
              </a:rPr>
              <a:t>devices used to control</a:t>
            </a:r>
            <a:r>
              <a:rPr lang="zh-CN" altLang="en-US" b="1" dirty="0">
                <a:solidFill>
                  <a:srgbClr val="660066"/>
                </a:solidFill>
                <a:latin typeface="Times New Roman" panose="02020503050405090304" pitchFamily="2" charset="0"/>
                <a:cs typeface="Times New Roman" panose="02020503050405090304" pitchFamily="2" charset="0"/>
              </a:rPr>
              <a:t>，</a:t>
            </a:r>
            <a:r>
              <a:rPr lang="en-US" altLang="zh-CN" b="1" dirty="0">
                <a:solidFill>
                  <a:srgbClr val="660066"/>
                </a:solidFill>
                <a:latin typeface="Times New Roman" panose="02020503050405090304" pitchFamily="2" charset="0"/>
                <a:cs typeface="Times New Roman" panose="02020503050405090304" pitchFamily="2" charset="0"/>
              </a:rPr>
              <a:t>monitor</a:t>
            </a:r>
            <a:r>
              <a:rPr lang="zh-CN" altLang="en-US" b="1" dirty="0">
                <a:solidFill>
                  <a:srgbClr val="660066"/>
                </a:solidFill>
                <a:latin typeface="Times New Roman" panose="02020503050405090304" pitchFamily="2" charset="0"/>
                <a:cs typeface="Times New Roman" panose="02020503050405090304" pitchFamily="2" charset="0"/>
              </a:rPr>
              <a:t>，</a:t>
            </a:r>
            <a:r>
              <a:rPr lang="en-US" altLang="zh-CN" b="1" dirty="0">
                <a:solidFill>
                  <a:srgbClr val="660066"/>
                </a:solidFill>
                <a:latin typeface="Times New Roman" panose="02020503050405090304" pitchFamily="2" charset="0"/>
                <a:cs typeface="Times New Roman" panose="02020503050405090304" pitchFamily="2" charset="0"/>
              </a:rPr>
              <a:t>or assist the operation of equipment</a:t>
            </a:r>
            <a:r>
              <a:rPr lang="zh-CN" altLang="en-US" b="1" dirty="0">
                <a:solidFill>
                  <a:srgbClr val="660066"/>
                </a:solidFill>
                <a:latin typeface="Times New Roman" panose="02020503050405090304" pitchFamily="2" charset="0"/>
                <a:cs typeface="Times New Roman" panose="02020503050405090304" pitchFamily="2" charset="0"/>
              </a:rPr>
              <a:t>，</a:t>
            </a:r>
            <a:r>
              <a:rPr lang="en-US" altLang="zh-CN" b="1" dirty="0">
                <a:solidFill>
                  <a:srgbClr val="660066"/>
                </a:solidFill>
                <a:latin typeface="Times New Roman" panose="02020503050405090304" pitchFamily="2" charset="0"/>
                <a:cs typeface="Times New Roman" panose="02020503050405090304" pitchFamily="2" charset="0"/>
              </a:rPr>
              <a:t>machinery or plants</a:t>
            </a:r>
            <a:r>
              <a:rPr lang="zh-CN" altLang="en-US" b="1" dirty="0">
                <a:solidFill>
                  <a:srgbClr val="660066"/>
                </a:solidFill>
                <a:latin typeface="Times New Roman" panose="02020503050405090304" pitchFamily="2" charset="0"/>
                <a:cs typeface="Times New Roman" panose="02020503050405090304" pitchFamily="2" charset="0"/>
              </a:rPr>
              <a:t>）</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。从中可以看出嵌入式系统是软件和硬件的综合体。</a:t>
            </a:r>
            <a:endPar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endParaRPr>
          </a:p>
          <a:p>
            <a:pPr lvl="1" eaLnBrk="1" hangingPunct="1">
              <a:lnSpc>
                <a:spcPct val="80000"/>
              </a:lnSpc>
              <a:buFont typeface="Wingdings" panose="05000000000000000000" charset="0"/>
              <a:buChar char="u"/>
            </a:pPr>
            <a:r>
              <a:rPr lang="zh-CN" altLang="en-US" b="1" dirty="0">
                <a:solidFill>
                  <a:srgbClr val="FF0000"/>
                </a:solidFill>
                <a:latin typeface="Times New Roman" panose="02020503050405090304" pitchFamily="2" charset="0"/>
                <a:ea typeface="楷体" panose="02010609060101010101" charset="-122"/>
                <a:cs typeface="Times New Roman" panose="02020503050405090304" pitchFamily="2" charset="0"/>
              </a:rPr>
              <a:t>嵌入式系统包括一个处理器，涉及对硬件的直接控制，是为了嵌入到对象体系中完成某种特定的功能而设计的，还包括软件，在软件的管理下完成应用功能。</a:t>
            </a:r>
            <a:r>
              <a:rPr lang="zh-CN" altLang="en-US" sz="2400" b="1" dirty="0">
                <a:solidFill>
                  <a:srgbClr val="FF0000"/>
                </a:solidFill>
                <a:latin typeface="Times New Roman" panose="02020503050405090304" pitchFamily="2" charset="0"/>
                <a:cs typeface="Times New Roman" panose="02020503050405090304" pitchFamily="2" charset="0"/>
              </a:rPr>
              <a:t> </a:t>
            </a:r>
          </a:p>
        </p:txBody>
      </p:sp>
      <p:sp>
        <p:nvSpPr>
          <p:cNvPr id="2662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533083" y="653098"/>
            <a:ext cx="8229600" cy="774700"/>
          </a:xfrm>
          <a:noFill/>
          <a:ln w="9525">
            <a:noFill/>
          </a:ln>
        </p:spPr>
        <p:txBody>
          <a:bodyPr vert="horz" wrap="square" rtlCol="0" anchor="t">
            <a:normAutofit/>
          </a:bodyPr>
          <a:lstStyle/>
          <a:p>
            <a:pPr lvl="0" algn="l" eaLnBrk="1" hangingPunct="1"/>
            <a:r>
              <a:rPr lang="zh-CN" altLang="en-US" dirty="0">
                <a:solidFill>
                  <a:schemeClr val="tx2">
                    <a:lumMod val="50000"/>
                  </a:schemeClr>
                </a:solidFill>
                <a:latin typeface="Times New Roman" panose="02020503050405090304" pitchFamily="2" charset="0"/>
                <a:ea typeface="宋体" panose="02010600030101010101" pitchFamily="2" charset="-122"/>
                <a:cs typeface="Times New Roman" panose="02020503050405090304" pitchFamily="2" charset="0"/>
                <a:sym typeface="+mn-ea"/>
              </a:rPr>
              <a:t>2）CISC/RISC微控制器</a:t>
            </a:r>
          </a:p>
        </p:txBody>
      </p:sp>
      <p:sp>
        <p:nvSpPr>
          <p:cNvPr id="18435" name="Rectangle 3"/>
          <p:cNvSpPr>
            <a:spLocks noGrp="1"/>
          </p:cNvSpPr>
          <p:nvPr>
            <p:ph type="body"/>
          </p:nvPr>
        </p:nvSpPr>
        <p:spPr>
          <a:xfrm>
            <a:off x="419100" y="1364298"/>
            <a:ext cx="8210550" cy="4824412"/>
          </a:xfrm>
        </p:spPr>
        <p:txBody>
          <a:bodyPr wrap="square" anchor="t"/>
          <a:lstStyle/>
          <a:p>
            <a:pPr eaLnBrk="1" hangingPunct="1">
              <a:buFont typeface="Wingdings" panose="05000000000000000000" charset="0"/>
              <a:buChar char="l"/>
            </a:pPr>
            <a:r>
              <a:rPr lang="zh-CN" altLang="en-US" dirty="0">
                <a:latin typeface="Times New Roman" panose="02020503050405090304" pitchFamily="2" charset="0"/>
                <a:ea typeface="楷体" panose="02010609060101010101" charset="-122"/>
                <a:cs typeface="Times New Roman" panose="02020503050405090304" pitchFamily="2" charset="0"/>
              </a:rPr>
              <a:t>早期的微控制器指令系统按照微型计算机的指令系统进行发展，其指令集称为复杂指令集</a:t>
            </a:r>
            <a:r>
              <a:rPr lang="en-US" altLang="zh-CN" dirty="0">
                <a:latin typeface="Times New Roman" panose="02020503050405090304" pitchFamily="2" charset="0"/>
                <a:cs typeface="Times New Roman" panose="02020503050405090304" pitchFamily="2" charset="0"/>
              </a:rPr>
              <a:t>CISC</a:t>
            </a:r>
            <a:r>
              <a:rPr lang="zh-CN" altLang="en-US" dirty="0">
                <a:latin typeface="Times New Roman" panose="02020503050405090304" pitchFamily="2" charset="0"/>
                <a:cs typeface="Times New Roman" panose="02020503050405090304" pitchFamily="2" charset="0"/>
              </a:rPr>
              <a:t>（</a:t>
            </a:r>
            <a:r>
              <a:rPr lang="en-US" altLang="zh-CN" dirty="0">
                <a:latin typeface="Times New Roman" panose="02020503050405090304" pitchFamily="2" charset="0"/>
                <a:cs typeface="Times New Roman" panose="02020503050405090304" pitchFamily="2" charset="0"/>
              </a:rPr>
              <a:t>Complex Instruction Set Computer</a:t>
            </a:r>
            <a:r>
              <a:rPr lang="zh-CN" altLang="en-US" dirty="0">
                <a:latin typeface="Times New Roman" panose="02020503050405090304" pitchFamily="2" charset="0"/>
                <a:cs typeface="Times New Roman" panose="02020503050405090304" pitchFamily="2" charset="0"/>
              </a:rPr>
              <a:t>）</a:t>
            </a:r>
            <a:r>
              <a:rPr lang="zh-CN" altLang="en-US" dirty="0">
                <a:latin typeface="Times New Roman" panose="02020503050405090304" pitchFamily="2" charset="0"/>
                <a:ea typeface="楷体" panose="02010609060101010101" charset="-122"/>
                <a:cs typeface="Times New Roman" panose="02020503050405090304" pitchFamily="2" charset="0"/>
              </a:rPr>
              <a:t>。</a:t>
            </a:r>
            <a:endParaRPr lang="en-US" altLang="zh-CN" dirty="0">
              <a:latin typeface="Times New Roman" panose="02020503050405090304" pitchFamily="2" charset="0"/>
              <a:ea typeface="楷体" panose="02010609060101010101" charset="-122"/>
              <a:cs typeface="Times New Roman" panose="02020503050405090304" pitchFamily="2" charset="0"/>
            </a:endParaRPr>
          </a:p>
          <a:p>
            <a:pPr lvl="1" eaLnBrk="1" hangingPunct="1">
              <a:buFont typeface="Wingdings" panose="05000000000000000000" charset="0"/>
              <a:buChar char="u"/>
            </a:pP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复杂指令集可以有效地减少代码指令数目，使取指操作所需要的内存访问数量达到最小化。</a:t>
            </a:r>
            <a:endPar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endParaRPr>
          </a:p>
          <a:p>
            <a:pPr lvl="1" eaLnBrk="1" hangingPunct="1">
              <a:buFont typeface="Wingdings" panose="05000000000000000000" charset="0"/>
              <a:buChar char="u"/>
            </a:pP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但是为了支持复杂指令集，</a:t>
            </a:r>
            <a:r>
              <a:rPr lang="en-US" altLang="zh-CN" b="1" dirty="0">
                <a:solidFill>
                  <a:srgbClr val="660066"/>
                </a:solidFill>
                <a:latin typeface="Times New Roman" panose="02020503050405090304" pitchFamily="2" charset="0"/>
                <a:ea typeface="楷体" panose="02010609060101010101" charset="-122"/>
                <a:cs typeface="Times New Roman" panose="02020503050405090304" pitchFamily="2" charset="0"/>
              </a:rPr>
              <a:t>CISC</a:t>
            </a:r>
            <a:r>
              <a:rPr lang="zh-CN" altLang="en-US" b="1" dirty="0">
                <a:solidFill>
                  <a:srgbClr val="660066"/>
                </a:solidFill>
                <a:latin typeface="Times New Roman" panose="02020503050405090304" pitchFamily="2" charset="0"/>
                <a:ea typeface="楷体" panose="02010609060101010101" charset="-122"/>
                <a:cs typeface="Times New Roman" panose="02020503050405090304" pitchFamily="2" charset="0"/>
              </a:rPr>
              <a:t>通常包括一个复杂的数据通路和一个微程序控制器。</a:t>
            </a:r>
            <a:endParaRPr lang="en-US" altLang="zh-CN" dirty="0">
              <a:solidFill>
                <a:srgbClr val="660066"/>
              </a:solidFill>
              <a:latin typeface="Times New Roman" panose="02020503050405090304" pitchFamily="2" charset="0"/>
              <a:ea typeface="楷体" panose="02010609060101010101" charset="-122"/>
              <a:cs typeface="Times New Roman" panose="02020503050405090304" pitchFamily="2" charset="0"/>
            </a:endParaRPr>
          </a:p>
          <a:p>
            <a:pPr eaLnBrk="1" hangingPunct="1">
              <a:buFont typeface="Wingdings" panose="05000000000000000000" charset="0"/>
              <a:buChar char="l"/>
            </a:pPr>
            <a:r>
              <a:rPr lang="en-US" altLang="zh-CN" dirty="0">
                <a:solidFill>
                  <a:srgbClr val="FF0000"/>
                </a:solidFill>
                <a:latin typeface="Times New Roman" panose="02020503050405090304" pitchFamily="2" charset="0"/>
                <a:cs typeface="Times New Roman" panose="02020503050405090304" pitchFamily="2" charset="0"/>
              </a:rPr>
              <a:t>RISC</a:t>
            </a:r>
            <a:r>
              <a:rPr lang="zh-CN" altLang="en-US" dirty="0">
                <a:solidFill>
                  <a:srgbClr val="FF0000"/>
                </a:solidFill>
                <a:latin typeface="Times New Roman" panose="02020503050405090304" pitchFamily="2" charset="0"/>
                <a:cs typeface="Times New Roman" panose="02020503050405090304" pitchFamily="2" charset="0"/>
              </a:rPr>
              <a:t>（</a:t>
            </a:r>
            <a:r>
              <a:rPr lang="en-US" altLang="zh-CN" dirty="0">
                <a:solidFill>
                  <a:srgbClr val="FF0000"/>
                </a:solidFill>
                <a:latin typeface="Times New Roman" panose="02020503050405090304" pitchFamily="2" charset="0"/>
                <a:cs typeface="Times New Roman" panose="02020503050405090304" pitchFamily="2" charset="0"/>
              </a:rPr>
              <a:t>Reduced Instruction Set Computer</a:t>
            </a:r>
            <a:r>
              <a:rPr lang="zh-CN" altLang="en-US" dirty="0">
                <a:solidFill>
                  <a:srgbClr val="FF0000"/>
                </a:solidFill>
                <a:latin typeface="Times New Roman" panose="02020503050405090304" pitchFamily="2" charset="0"/>
                <a:ea typeface="楷体" panose="02010609060101010101" charset="-122"/>
                <a:cs typeface="Times New Roman" panose="02020503050405090304" pitchFamily="2" charset="0"/>
              </a:rPr>
              <a:t>，精简指令集计算机），是针对</a:t>
            </a:r>
            <a:r>
              <a:rPr lang="en-US" altLang="zh-CN" dirty="0">
                <a:solidFill>
                  <a:srgbClr val="FF0000"/>
                </a:solidFill>
                <a:latin typeface="Times New Roman" panose="02020503050405090304" pitchFamily="2" charset="0"/>
                <a:ea typeface="楷体" panose="02010609060101010101" charset="-122"/>
                <a:cs typeface="Times New Roman" panose="02020503050405090304" pitchFamily="2" charset="0"/>
              </a:rPr>
              <a:t>CISC</a:t>
            </a:r>
            <a:r>
              <a:rPr lang="zh-CN" altLang="en-US" dirty="0">
                <a:solidFill>
                  <a:srgbClr val="FF0000"/>
                </a:solidFill>
                <a:latin typeface="Times New Roman" panose="02020503050405090304" pitchFamily="2" charset="0"/>
                <a:ea typeface="楷体" panose="02010609060101010101" charset="-122"/>
                <a:cs typeface="Times New Roman" panose="02020503050405090304" pitchFamily="2" charset="0"/>
              </a:rPr>
              <a:t>微处理器而提出来的，是一种执行较少类型、功能简明的计算机指令的微处理器。</a:t>
            </a:r>
          </a:p>
        </p:txBody>
      </p:sp>
      <p:sp>
        <p:nvSpPr>
          <p:cNvPr id="2867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539433" y="551498"/>
            <a:ext cx="8229600" cy="774700"/>
          </a:xfrm>
        </p:spPr>
        <p:txBody>
          <a:bodyPr wrap="square" anchor="t"/>
          <a:lstStyle/>
          <a:p>
            <a:pPr eaLnBrk="1" hangingPunct="1"/>
            <a:r>
              <a:rPr lang="zh-CN" altLang="en-US" sz="4000" dirty="0">
                <a:solidFill>
                  <a:schemeClr val="tx2">
                    <a:lumMod val="50000"/>
                  </a:schemeClr>
                </a:solidFill>
                <a:latin typeface="Times New Roman" panose="02020503050405090304" pitchFamily="2" charset="0"/>
                <a:ea typeface="宋体" panose="02010600030101010101" pitchFamily="2" charset="-122"/>
                <a:cs typeface="Times New Roman" panose="02020503050405090304" pitchFamily="2" charset="0"/>
                <a:sym typeface="+mn-ea"/>
              </a:rPr>
              <a:t>2）CISC/RISC微控制器</a:t>
            </a:r>
            <a:r>
              <a:rPr lang="zh-CN" altLang="en-US" sz="4000" dirty="0">
                <a:solidFill>
                  <a:srgbClr val="FF3300"/>
                </a:solidFill>
                <a:latin typeface="Times New Roman" panose="02020503050405090304" pitchFamily="2" charset="0"/>
                <a:ea typeface="宋体" panose="02010600030101010101" pitchFamily="2" charset="-122"/>
                <a:cs typeface="Times New Roman" panose="02020503050405090304" pitchFamily="2" charset="0"/>
              </a:rPr>
              <a:t> </a:t>
            </a:r>
            <a:endParaRPr lang="zh-CN" altLang="en-US" dirty="0"/>
          </a:p>
        </p:txBody>
      </p:sp>
      <p:sp>
        <p:nvSpPr>
          <p:cNvPr id="20483" name="Rectangle 3"/>
          <p:cNvSpPr>
            <a:spLocks noGrp="1"/>
          </p:cNvSpPr>
          <p:nvPr>
            <p:ph type="body"/>
          </p:nvPr>
        </p:nvSpPr>
        <p:spPr>
          <a:xfrm>
            <a:off x="539750" y="1412875"/>
            <a:ext cx="7993063" cy="2808288"/>
          </a:xfrm>
        </p:spPr>
        <p:txBody>
          <a:bodyPr wrap="square" anchor="t"/>
          <a:lstStyle/>
          <a:p>
            <a:pPr marL="457200" lvl="1" indent="0" eaLnBrk="1" hangingPunct="1">
              <a:spcBef>
                <a:spcPts val="1200"/>
              </a:spcBef>
              <a:buNone/>
            </a:pPr>
            <a:r>
              <a:rPr lang="en-US" altLang="zh-CN" b="1" dirty="0">
                <a:latin typeface="Times New Roman" panose="02020503050405090304" pitchFamily="2" charset="0"/>
                <a:ea typeface="楷体" panose="02010609060101010101" charset="-122"/>
                <a:cs typeface="Times New Roman" panose="02020503050405090304" pitchFamily="2" charset="0"/>
              </a:rPr>
              <a:t>RISC</a:t>
            </a:r>
            <a:r>
              <a:rPr lang="zh-CN" altLang="en-US" b="1" dirty="0">
                <a:latin typeface="Times New Roman" panose="02020503050405090304" pitchFamily="2" charset="0"/>
                <a:ea typeface="楷体" panose="02010609060101010101" charset="-122"/>
                <a:cs typeface="Times New Roman" panose="02020503050405090304" pitchFamily="2" charset="0"/>
              </a:rPr>
              <a:t>处理器能够以更快的速度执行操作，因为计算机执行每个指令类型都需要额外的晶体管和电路元件，计算机指令集越大就会使微处理器更复杂，执行操作也会更慢。</a:t>
            </a:r>
          </a:p>
          <a:p>
            <a:pPr eaLnBrk="1" hangingPunct="1">
              <a:spcBef>
                <a:spcPts val="1200"/>
              </a:spcBef>
              <a:buFont typeface="Wingdings" panose="05000000000000000000" charset="0"/>
              <a:buChar char="l"/>
            </a:pPr>
            <a:r>
              <a:rPr lang="zh-CN" altLang="en-US" dirty="0">
                <a:solidFill>
                  <a:srgbClr val="6600CC"/>
                </a:solidFill>
                <a:latin typeface="Times New Roman" panose="02020503050405090304" pitchFamily="2" charset="0"/>
                <a:ea typeface="楷体" panose="02010609060101010101" charset="-122"/>
                <a:cs typeface="Times New Roman" panose="02020503050405090304" pitchFamily="2" charset="0"/>
              </a:rPr>
              <a:t>目前大部分微控制器都是</a:t>
            </a:r>
            <a:r>
              <a:rPr lang="en-US" altLang="zh-CN" dirty="0">
                <a:solidFill>
                  <a:srgbClr val="6600CC"/>
                </a:solidFill>
                <a:latin typeface="Times New Roman" panose="02020503050405090304" pitchFamily="2" charset="0"/>
                <a:ea typeface="楷体" panose="02010609060101010101" charset="-122"/>
                <a:cs typeface="Times New Roman" panose="02020503050405090304" pitchFamily="2" charset="0"/>
              </a:rPr>
              <a:t>RISC</a:t>
            </a:r>
            <a:r>
              <a:rPr lang="zh-CN" altLang="en-US" dirty="0">
                <a:solidFill>
                  <a:srgbClr val="6600CC"/>
                </a:solidFill>
                <a:latin typeface="Times New Roman" panose="02020503050405090304" pitchFamily="2" charset="0"/>
                <a:ea typeface="楷体" panose="02010609060101010101" charset="-122"/>
                <a:cs typeface="Times New Roman" panose="02020503050405090304" pitchFamily="2" charset="0"/>
              </a:rPr>
              <a:t>体系，其中以</a:t>
            </a:r>
            <a:r>
              <a:rPr lang="en-US" altLang="zh-CN" dirty="0">
                <a:solidFill>
                  <a:srgbClr val="6600CC"/>
                </a:solidFill>
                <a:latin typeface="Times New Roman" panose="02020503050405090304" pitchFamily="2" charset="0"/>
                <a:ea typeface="楷体" panose="02010609060101010101" charset="-122"/>
                <a:cs typeface="Times New Roman" panose="02020503050405090304" pitchFamily="2" charset="0"/>
              </a:rPr>
              <a:t>MSP430</a:t>
            </a:r>
            <a:r>
              <a:rPr lang="zh-CN" altLang="en-US" dirty="0">
                <a:solidFill>
                  <a:srgbClr val="6600CC"/>
                </a:solidFill>
                <a:latin typeface="Times New Roman" panose="02020503050405090304" pitchFamily="2" charset="0"/>
                <a:ea typeface="楷体" panose="02010609060101010101" charset="-122"/>
                <a:cs typeface="Times New Roman" panose="02020503050405090304" pitchFamily="2" charset="0"/>
              </a:rPr>
              <a:t>系列和</a:t>
            </a:r>
            <a:r>
              <a:rPr lang="en-US" altLang="zh-CN" dirty="0">
                <a:solidFill>
                  <a:srgbClr val="6600CC"/>
                </a:solidFill>
                <a:latin typeface="Times New Roman" panose="02020503050405090304" pitchFamily="2" charset="0"/>
                <a:ea typeface="楷体" panose="02010609060101010101" charset="-122"/>
                <a:cs typeface="Times New Roman" panose="02020503050405090304" pitchFamily="2" charset="0"/>
              </a:rPr>
              <a:t>ARM</a:t>
            </a:r>
            <a:r>
              <a:rPr lang="zh-CN" altLang="en-US" dirty="0">
                <a:solidFill>
                  <a:srgbClr val="6600CC"/>
                </a:solidFill>
                <a:latin typeface="Times New Roman" panose="02020503050405090304" pitchFamily="2" charset="0"/>
                <a:ea typeface="楷体" panose="02010609060101010101" charset="-122"/>
                <a:cs typeface="Times New Roman" panose="02020503050405090304" pitchFamily="2" charset="0"/>
              </a:rPr>
              <a:t>处理器核是典型代表。</a:t>
            </a:r>
            <a:r>
              <a:rPr lang="zh-CN" altLang="en-US" dirty="0">
                <a:solidFill>
                  <a:srgbClr val="6600CC"/>
                </a:solidFill>
                <a:latin typeface="楷体" panose="02010609060101010101" charset="-122"/>
                <a:ea typeface="楷体" panose="02010609060101010101" charset="-122"/>
              </a:rPr>
              <a:t> </a:t>
            </a:r>
          </a:p>
        </p:txBody>
      </p:sp>
      <p:sp>
        <p:nvSpPr>
          <p:cNvPr id="3072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22</a:t>
            </a:fld>
            <a:endParaRPr lang="en-US" altLang="zh-CN" sz="1200" dirty="0">
              <a:latin typeface="Garamond" panose="02020404030301010803" pitchFamily="2" charset="0"/>
            </a:endParaRPr>
          </a:p>
        </p:txBody>
      </p:sp>
      <p:pic>
        <p:nvPicPr>
          <p:cNvPr id="2" name="图片 1"/>
          <p:cNvPicPr>
            <a:picLocks noChangeAspect="1"/>
          </p:cNvPicPr>
          <p:nvPr/>
        </p:nvPicPr>
        <p:blipFill>
          <a:blip r:embed="rId3"/>
          <a:stretch>
            <a:fillRect/>
          </a:stretch>
        </p:blipFill>
        <p:spPr>
          <a:xfrm>
            <a:off x="1517015" y="4221480"/>
            <a:ext cx="2368550" cy="2120900"/>
          </a:xfrm>
          <a:prstGeom prst="rect">
            <a:avLst/>
          </a:prstGeom>
        </p:spPr>
      </p:pic>
      <p:pic>
        <p:nvPicPr>
          <p:cNvPr id="3" name="图片 2"/>
          <p:cNvPicPr>
            <a:picLocks noChangeAspect="1"/>
          </p:cNvPicPr>
          <p:nvPr/>
        </p:nvPicPr>
        <p:blipFill>
          <a:blip r:embed="rId4"/>
          <a:stretch>
            <a:fillRect/>
          </a:stretch>
        </p:blipFill>
        <p:spPr>
          <a:xfrm>
            <a:off x="5121910" y="4119880"/>
            <a:ext cx="2540000" cy="232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468313" y="620713"/>
            <a:ext cx="8229600" cy="774700"/>
          </a:xfrm>
        </p:spPr>
        <p:txBody>
          <a:bodyPr wrap="square" anchor="t"/>
          <a:lstStyle/>
          <a:p>
            <a:pPr eaLnBrk="1" hangingPunct="1"/>
            <a:r>
              <a:rPr lang="en-US" altLang="zh-CN" sz="3200" dirty="0"/>
              <a:t>3</a:t>
            </a:r>
            <a:r>
              <a:rPr lang="zh-CN" altLang="en-US" sz="3200" dirty="0"/>
              <a:t>）微控制器软硬件结构 </a:t>
            </a:r>
          </a:p>
        </p:txBody>
      </p:sp>
      <p:sp>
        <p:nvSpPr>
          <p:cNvPr id="22531" name="Rectangle 3"/>
          <p:cNvSpPr>
            <a:spLocks noGrp="1"/>
          </p:cNvSpPr>
          <p:nvPr>
            <p:ph type="body"/>
          </p:nvPr>
        </p:nvSpPr>
        <p:spPr>
          <a:xfrm>
            <a:off x="611188" y="1412875"/>
            <a:ext cx="7848600" cy="4248150"/>
          </a:xfrm>
        </p:spPr>
        <p:txBody>
          <a:bodyPr wrap="square" anchor="t"/>
          <a:lstStyle/>
          <a:p>
            <a:pPr algn="just" eaLnBrk="1" hangingPunct="1"/>
            <a:r>
              <a:rPr lang="zh-CN" altLang="en-US" dirty="0">
                <a:latin typeface="楷体" panose="02010609060101010101" charset="-122"/>
                <a:ea typeface="楷体" panose="02010609060101010101" charset="-122"/>
              </a:rPr>
              <a:t>随着微控制器集成度越来越高，一个微控制器内部一般集成了算术逻辑计算单元</a:t>
            </a:r>
            <a:r>
              <a:rPr lang="en-US" altLang="zh-CN" dirty="0">
                <a:ea typeface="楷体" panose="02010609060101010101" charset="-122"/>
              </a:rPr>
              <a:t>ALU</a:t>
            </a:r>
            <a:r>
              <a:rPr lang="zh-CN" altLang="en-US" dirty="0">
                <a:latin typeface="楷体" panose="02010609060101010101" charset="-122"/>
                <a:ea typeface="楷体" panose="02010609060101010101" charset="-122"/>
              </a:rPr>
              <a:t>、寄存器堆、振荡器、多个定时计数器、内部总线、</a:t>
            </a:r>
            <a:r>
              <a:rPr lang="en-US" altLang="zh-CN" dirty="0">
                <a:ea typeface="楷体" panose="02010609060101010101" charset="-122"/>
              </a:rPr>
              <a:t>I/O</a:t>
            </a:r>
            <a:r>
              <a:rPr lang="zh-CN" altLang="en-US" dirty="0">
                <a:latin typeface="楷体" panose="02010609060101010101" charset="-122"/>
                <a:ea typeface="楷体" panose="02010609060101010101" charset="-122"/>
              </a:rPr>
              <a:t>单元、异步通信口</a:t>
            </a:r>
            <a:r>
              <a:rPr lang="en-US" altLang="zh-CN" dirty="0">
                <a:ea typeface="楷体" panose="02010609060101010101" charset="-122"/>
              </a:rPr>
              <a:t>UART</a:t>
            </a:r>
            <a:r>
              <a:rPr lang="zh-CN" altLang="en-US" dirty="0">
                <a:latin typeface="楷体" panose="02010609060101010101" charset="-122"/>
                <a:ea typeface="楷体" panose="02010609060101010101" charset="-122"/>
              </a:rPr>
              <a:t>、容量不大的静态存储器和一定容量的程序存储器，部分微控制器内部甚至集成了</a:t>
            </a:r>
            <a:r>
              <a:rPr lang="en-US" altLang="zh-CN" dirty="0">
                <a:ea typeface="楷体" panose="02010609060101010101" charset="-122"/>
              </a:rPr>
              <a:t>E2PROM</a:t>
            </a:r>
            <a:r>
              <a:rPr lang="zh-CN" altLang="en-US" dirty="0">
                <a:latin typeface="楷体" panose="02010609060101010101" charset="-122"/>
                <a:ea typeface="楷体" panose="02010609060101010101" charset="-122"/>
              </a:rPr>
              <a:t>、</a:t>
            </a:r>
            <a:r>
              <a:rPr lang="en-US" altLang="zh-CN" dirty="0">
                <a:ea typeface="楷体" panose="02010609060101010101" charset="-122"/>
              </a:rPr>
              <a:t>I</a:t>
            </a:r>
            <a:r>
              <a:rPr lang="en-US" altLang="zh-CN" baseline="30000" dirty="0">
                <a:ea typeface="楷体" panose="02010609060101010101" charset="-122"/>
              </a:rPr>
              <a:t>2</a:t>
            </a:r>
            <a:r>
              <a:rPr lang="en-US" altLang="zh-CN" dirty="0">
                <a:ea typeface="楷体" panose="02010609060101010101" charset="-122"/>
              </a:rPr>
              <a:t>C</a:t>
            </a:r>
            <a:r>
              <a:rPr lang="zh-CN" altLang="en-US" dirty="0">
                <a:latin typeface="楷体" panose="02010609060101010101" charset="-122"/>
                <a:ea typeface="楷体" panose="02010609060101010101" charset="-122"/>
              </a:rPr>
              <a:t>接口、</a:t>
            </a:r>
            <a:r>
              <a:rPr lang="en-US" altLang="zh-CN" dirty="0">
                <a:ea typeface="楷体" panose="02010609060101010101" charset="-122"/>
              </a:rPr>
              <a:t>SPI</a:t>
            </a:r>
            <a:r>
              <a:rPr lang="zh-CN" altLang="en-US" dirty="0">
                <a:latin typeface="楷体" panose="02010609060101010101" charset="-122"/>
                <a:ea typeface="楷体" panose="02010609060101010101" charset="-122"/>
              </a:rPr>
              <a:t>接口、</a:t>
            </a:r>
            <a:r>
              <a:rPr lang="en-US" altLang="zh-CN" dirty="0">
                <a:ea typeface="楷体" panose="02010609060101010101" charset="-122"/>
              </a:rPr>
              <a:t>ISP/JTAG</a:t>
            </a:r>
            <a:r>
              <a:rPr lang="zh-CN" altLang="en-US" dirty="0">
                <a:latin typeface="楷体" panose="02010609060101010101" charset="-122"/>
                <a:ea typeface="楷体" panose="02010609060101010101" charset="-122"/>
              </a:rPr>
              <a:t>接口、</a:t>
            </a:r>
            <a:r>
              <a:rPr lang="en-US" altLang="zh-CN" dirty="0">
                <a:ea typeface="楷体" panose="02010609060101010101" charset="-122"/>
              </a:rPr>
              <a:t>8-12</a:t>
            </a:r>
            <a:r>
              <a:rPr lang="zh-CN" altLang="en-US" dirty="0">
                <a:latin typeface="楷体" panose="02010609060101010101" charset="-122"/>
                <a:ea typeface="楷体" panose="02010609060101010101" charset="-122"/>
              </a:rPr>
              <a:t>位</a:t>
            </a:r>
            <a:r>
              <a:rPr lang="en-US" altLang="zh-CN" dirty="0">
                <a:ea typeface="楷体" panose="02010609060101010101" charset="-122"/>
              </a:rPr>
              <a:t>A/D</a:t>
            </a:r>
            <a:r>
              <a:rPr lang="zh-CN" altLang="en-US" dirty="0">
                <a:latin typeface="楷体" panose="02010609060101010101" charset="-122"/>
                <a:ea typeface="楷体" panose="02010609060101010101" charset="-122"/>
              </a:rPr>
              <a:t>转换器、</a:t>
            </a:r>
            <a:r>
              <a:rPr lang="en-US" altLang="zh-CN" dirty="0">
                <a:ea typeface="楷体" panose="02010609060101010101" charset="-122"/>
              </a:rPr>
              <a:t>PWM</a:t>
            </a:r>
            <a:r>
              <a:rPr lang="zh-CN" altLang="en-US" dirty="0">
                <a:latin typeface="楷体" panose="02010609060101010101" charset="-122"/>
                <a:ea typeface="楷体" panose="02010609060101010101" charset="-122"/>
              </a:rPr>
              <a:t>接口等。</a:t>
            </a:r>
          </a:p>
          <a:p>
            <a:pPr algn="just" eaLnBrk="1" hangingPunct="1"/>
            <a:r>
              <a:rPr lang="en-US" altLang="zh-CN" dirty="0">
                <a:solidFill>
                  <a:srgbClr val="990033"/>
                </a:solidFill>
                <a:ea typeface="楷体" panose="02010609060101010101" charset="-122"/>
              </a:rPr>
              <a:t>MCS-51</a:t>
            </a:r>
            <a:r>
              <a:rPr lang="zh-CN" altLang="en-US" dirty="0">
                <a:solidFill>
                  <a:srgbClr val="990033"/>
                </a:solidFill>
                <a:latin typeface="楷体" panose="02010609060101010101" charset="-122"/>
                <a:ea typeface="楷体" panose="02010609060101010101" charset="-122"/>
              </a:rPr>
              <a:t>微控制器的结构方框图</a:t>
            </a:r>
            <a:r>
              <a:rPr lang="en-US" altLang="zh-CN" dirty="0">
                <a:solidFill>
                  <a:srgbClr val="990033"/>
                </a:solidFill>
                <a:latin typeface="楷体" panose="02010609060101010101" charset="-122"/>
                <a:ea typeface="楷体" panose="02010609060101010101" charset="-122"/>
              </a:rPr>
              <a:t>:</a:t>
            </a:r>
            <a:r>
              <a:rPr lang="zh-CN" altLang="en-US" dirty="0">
                <a:solidFill>
                  <a:srgbClr val="990033"/>
                </a:solidFill>
                <a:latin typeface="楷体_GB2312" pitchFamily="1" charset="-122"/>
                <a:ea typeface="楷体_GB2312" pitchFamily="1" charset="-122"/>
              </a:rPr>
              <a:t> </a:t>
            </a:r>
          </a:p>
        </p:txBody>
      </p:sp>
      <p:sp>
        <p:nvSpPr>
          <p:cNvPr id="3277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微控制器软硬件结构 </a:t>
            </a:r>
            <a:endParaRPr lang="zh-CN" altLang="en-US"/>
          </a:p>
        </p:txBody>
      </p:sp>
      <p:sp>
        <p:nvSpPr>
          <p:cNvPr id="34818" name="Rectangle 6"/>
          <p:cNvSpPr/>
          <p:nvPr/>
        </p:nvSpPr>
        <p:spPr>
          <a:xfrm>
            <a:off x="0" y="1909763"/>
            <a:ext cx="9144000" cy="0"/>
          </a:xfrm>
          <a:prstGeom prst="rect">
            <a:avLst/>
          </a:prstGeom>
          <a:noFill/>
          <a:ln w="9525">
            <a:noFill/>
          </a:ln>
        </p:spPr>
        <p:txBody>
          <a:bodyPr wrap="none" anchor="ctr">
            <a:spAutoFit/>
          </a:bodyPr>
          <a:lstStyle/>
          <a:p>
            <a:endParaRPr lang="zh-CN" altLang="en-US" dirty="0">
              <a:latin typeface="Arial" panose="020B0604020202090204" pitchFamily="34" charset="0"/>
              <a:ea typeface="宋体" panose="02010600030101010101" pitchFamily="2" charset="-122"/>
            </a:endParaRPr>
          </a:p>
        </p:txBody>
      </p:sp>
      <p:graphicFrame>
        <p:nvGraphicFramePr>
          <p:cNvPr id="34819" name="Object 5"/>
          <p:cNvGraphicFramePr>
            <a:graphicFrameLocks noChangeAspect="1"/>
          </p:cNvGraphicFramePr>
          <p:nvPr/>
        </p:nvGraphicFramePr>
        <p:xfrm>
          <a:off x="611188" y="1312863"/>
          <a:ext cx="7993062" cy="5356225"/>
        </p:xfrm>
        <a:graphic>
          <a:graphicData uri="http://schemas.openxmlformats.org/presentationml/2006/ole">
            <mc:AlternateContent xmlns:mc="http://schemas.openxmlformats.org/markup-compatibility/2006">
              <mc:Choice xmlns:v="urn:schemas-microsoft-com:vml" Requires="v">
                <p:oleObj r:id="rId3" imgW="4676775" imgH="3124200" progId="Word.Picture.8">
                  <p:embed/>
                </p:oleObj>
              </mc:Choice>
              <mc:Fallback>
                <p:oleObj r:id="rId3" imgW="4676775" imgH="3124200" progId="Word.Picture.8">
                  <p:embed/>
                  <p:pic>
                    <p:nvPicPr>
                      <p:cNvPr id="0" name="图片 3076"/>
                      <p:cNvPicPr/>
                      <p:nvPr/>
                    </p:nvPicPr>
                    <p:blipFill>
                      <a:blip r:embed="rId4"/>
                      <a:stretch>
                        <a:fillRect/>
                      </a:stretch>
                    </p:blipFill>
                    <p:spPr>
                      <a:xfrm>
                        <a:off x="611188" y="1312863"/>
                        <a:ext cx="7993062" cy="5356225"/>
                      </a:xfrm>
                      <a:prstGeom prst="rect">
                        <a:avLst/>
                      </a:prstGeom>
                      <a:noFill/>
                      <a:ln w="38100">
                        <a:noFill/>
                        <a:miter/>
                      </a:ln>
                    </p:spPr>
                  </p:pic>
                </p:oleObj>
              </mc:Fallback>
            </mc:AlternateContent>
          </a:graphicData>
        </a:graphic>
      </p:graphicFrame>
      <p:sp>
        <p:nvSpPr>
          <p:cNvPr id="3482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24</a:t>
            </a:fld>
            <a:endParaRPr lang="en-US" altLang="zh-CN" sz="1200" dirty="0">
              <a:latin typeface="Garamond" panose="02020404030301010803"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微控制器软硬件结构 </a:t>
            </a:r>
            <a:endParaRPr lang="zh-CN" altLang="en-US"/>
          </a:p>
        </p:txBody>
      </p:sp>
      <p:sp>
        <p:nvSpPr>
          <p:cNvPr id="26627" name="Rectangle 3"/>
          <p:cNvSpPr>
            <a:spLocks noGrp="1"/>
          </p:cNvSpPr>
          <p:nvPr>
            <p:ph type="body"/>
          </p:nvPr>
        </p:nvSpPr>
        <p:spPr>
          <a:xfrm>
            <a:off x="611188" y="1412875"/>
            <a:ext cx="7848600" cy="4248150"/>
          </a:xfrm>
        </p:spPr>
        <p:txBody>
          <a:bodyPr wrap="square" anchor="t"/>
          <a:lstStyle/>
          <a:p>
            <a:pPr algn="just" eaLnBrk="1" hangingPunct="1"/>
            <a:r>
              <a:rPr lang="zh-CN" altLang="en-US" dirty="0">
                <a:ea typeface="楷体" panose="02010609060101010101" charset="-122"/>
              </a:rPr>
              <a:t>除开硬件结构，每一个微控制器提供软件开发环境，包括编译、调试以及目标代码引导等。</a:t>
            </a:r>
          </a:p>
          <a:p>
            <a:pPr algn="just" eaLnBrk="1" hangingPunct="1"/>
            <a:r>
              <a:rPr lang="zh-CN" altLang="en-US" dirty="0">
                <a:solidFill>
                  <a:srgbClr val="6600CC"/>
                </a:solidFill>
                <a:ea typeface="楷体" panose="02010609060101010101" charset="-122"/>
              </a:rPr>
              <a:t>用户软件可以使用汇编语言或者高级语言开发，最小系统的底层软件一般鼓励使用汇编语言，程序效率更高。</a:t>
            </a:r>
            <a:endParaRPr lang="en-US" altLang="zh-CN" dirty="0">
              <a:solidFill>
                <a:srgbClr val="6600CC"/>
              </a:solidFill>
              <a:ea typeface="楷体" panose="02010609060101010101" charset="-122"/>
            </a:endParaRPr>
          </a:p>
          <a:p>
            <a:pPr algn="just" eaLnBrk="1" hangingPunct="1"/>
            <a:r>
              <a:rPr lang="zh-CN" altLang="en-US" dirty="0">
                <a:solidFill>
                  <a:srgbClr val="990033"/>
                </a:solidFill>
                <a:ea typeface="楷体" panose="02010609060101010101" charset="-122"/>
              </a:rPr>
              <a:t>一个完整的汇编程序的内容如下图所示。</a:t>
            </a:r>
          </a:p>
        </p:txBody>
      </p:sp>
      <p:sp>
        <p:nvSpPr>
          <p:cNvPr id="3686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25</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charRg st="41" end="8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charRg st="83"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微控制器软硬件结构 </a:t>
            </a:r>
            <a:endParaRPr lang="zh-CN" altLang="en-US"/>
          </a:p>
        </p:txBody>
      </p:sp>
      <p:sp>
        <p:nvSpPr>
          <p:cNvPr id="38914" name="Rectangle 6"/>
          <p:cNvSpPr/>
          <p:nvPr/>
        </p:nvSpPr>
        <p:spPr>
          <a:xfrm>
            <a:off x="0" y="1943100"/>
            <a:ext cx="9144000" cy="0"/>
          </a:xfrm>
          <a:prstGeom prst="rect">
            <a:avLst/>
          </a:prstGeom>
          <a:noFill/>
          <a:ln w="9525">
            <a:noFill/>
          </a:ln>
        </p:spPr>
        <p:txBody>
          <a:bodyPr wrap="none" anchor="ctr">
            <a:spAutoFit/>
          </a:bodyPr>
          <a:lstStyle/>
          <a:p>
            <a:endParaRPr lang="zh-CN" altLang="en-US" dirty="0">
              <a:latin typeface="Arial" panose="020B0604020202090204" pitchFamily="34" charset="0"/>
              <a:ea typeface="宋体" panose="02010600030101010101" pitchFamily="2" charset="-122"/>
            </a:endParaRPr>
          </a:p>
        </p:txBody>
      </p:sp>
      <p:graphicFrame>
        <p:nvGraphicFramePr>
          <p:cNvPr id="38915" name="Object 5"/>
          <p:cNvGraphicFramePr>
            <a:graphicFrameLocks noChangeAspect="1"/>
          </p:cNvGraphicFramePr>
          <p:nvPr/>
        </p:nvGraphicFramePr>
        <p:xfrm>
          <a:off x="1260475" y="1270000"/>
          <a:ext cx="6550025" cy="5362575"/>
        </p:xfrm>
        <a:graphic>
          <a:graphicData uri="http://schemas.openxmlformats.org/presentationml/2006/ole">
            <mc:AlternateContent xmlns:mc="http://schemas.openxmlformats.org/markup-compatibility/2006">
              <mc:Choice xmlns:v="urn:schemas-microsoft-com:vml" Requires="v">
                <p:oleObj r:id="rId3" imgW="3571875" imgH="2933700" progId="Word.Picture.8">
                  <p:embed/>
                </p:oleObj>
              </mc:Choice>
              <mc:Fallback>
                <p:oleObj r:id="rId3" imgW="3571875" imgH="2933700" progId="Word.Picture.8">
                  <p:embed/>
                  <p:pic>
                    <p:nvPicPr>
                      <p:cNvPr id="0" name="图片 3077"/>
                      <p:cNvPicPr/>
                      <p:nvPr/>
                    </p:nvPicPr>
                    <p:blipFill>
                      <a:blip r:embed="rId4"/>
                      <a:stretch>
                        <a:fillRect/>
                      </a:stretch>
                    </p:blipFill>
                    <p:spPr>
                      <a:xfrm>
                        <a:off x="1260475" y="1270000"/>
                        <a:ext cx="6550025" cy="5362575"/>
                      </a:xfrm>
                      <a:prstGeom prst="rect">
                        <a:avLst/>
                      </a:prstGeom>
                      <a:noFill/>
                      <a:ln w="38100">
                        <a:noFill/>
                        <a:miter/>
                      </a:ln>
                    </p:spPr>
                  </p:pic>
                </p:oleObj>
              </mc:Fallback>
            </mc:AlternateContent>
          </a:graphicData>
        </a:graphic>
      </p:graphicFrame>
      <p:sp>
        <p:nvSpPr>
          <p:cNvPr id="3891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26</a:t>
            </a:fld>
            <a:endParaRPr lang="en-US" altLang="zh-CN" sz="1200" dirty="0">
              <a:latin typeface="Garamond" panose="02020404030301010803"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468313" y="620713"/>
            <a:ext cx="8229600" cy="774700"/>
          </a:xfrm>
        </p:spPr>
        <p:txBody>
          <a:bodyPr wrap="square" anchor="t"/>
          <a:lstStyle/>
          <a:p>
            <a:pPr eaLnBrk="1" hangingPunct="1"/>
            <a:r>
              <a:rPr lang="en-US" altLang="zh-CN" dirty="0"/>
              <a:t>3</a:t>
            </a:r>
            <a:r>
              <a:rPr lang="zh-CN" altLang="en-US" dirty="0"/>
              <a:t>、常用微控制器介绍</a:t>
            </a:r>
            <a:r>
              <a:rPr lang="zh-CN" altLang="en-US" dirty="0">
                <a:solidFill>
                  <a:srgbClr val="006633"/>
                </a:solidFill>
              </a:rPr>
              <a:t> </a:t>
            </a:r>
            <a:endParaRPr lang="zh-CN" altLang="en-US" dirty="0"/>
          </a:p>
        </p:txBody>
      </p:sp>
      <p:sp>
        <p:nvSpPr>
          <p:cNvPr id="30723" name="Rectangle 3"/>
          <p:cNvSpPr>
            <a:spLocks noGrp="1"/>
          </p:cNvSpPr>
          <p:nvPr>
            <p:ph type="body"/>
          </p:nvPr>
        </p:nvSpPr>
        <p:spPr>
          <a:xfrm>
            <a:off x="539750" y="1485900"/>
            <a:ext cx="4681538" cy="4968875"/>
          </a:xfrm>
        </p:spPr>
        <p:txBody>
          <a:bodyPr wrap="square" anchor="t"/>
          <a:lstStyle/>
          <a:p>
            <a:pPr eaLnBrk="1" hangingPunct="1">
              <a:spcBef>
                <a:spcPts val="1200"/>
              </a:spcBef>
            </a:pPr>
            <a:r>
              <a:rPr lang="en-US" altLang="zh-CN" dirty="0">
                <a:ea typeface="楷体" panose="02010609060101010101" charset="-122"/>
              </a:rPr>
              <a:t>MCS-51</a:t>
            </a:r>
            <a:r>
              <a:rPr lang="zh-CN" altLang="en-US" dirty="0">
                <a:latin typeface="楷体" panose="02010609060101010101" charset="-122"/>
                <a:ea typeface="楷体" panose="02010609060101010101" charset="-122"/>
              </a:rPr>
              <a:t>系列微控制器是美国</a:t>
            </a:r>
            <a:r>
              <a:rPr lang="en-US" altLang="zh-CN" dirty="0">
                <a:ea typeface="楷体" panose="02010609060101010101" charset="-122"/>
              </a:rPr>
              <a:t>Intel</a:t>
            </a:r>
            <a:r>
              <a:rPr lang="zh-CN" altLang="en-US" dirty="0">
                <a:latin typeface="楷体" panose="02010609060101010101" charset="-122"/>
                <a:ea typeface="楷体" panose="02010609060101010101" charset="-122"/>
              </a:rPr>
              <a:t>公司在</a:t>
            </a:r>
            <a:r>
              <a:rPr lang="en-US" altLang="zh-CN" dirty="0">
                <a:ea typeface="楷体" panose="02010609060101010101" charset="-122"/>
              </a:rPr>
              <a:t>1980</a:t>
            </a:r>
            <a:r>
              <a:rPr lang="zh-CN" altLang="en-US" dirty="0">
                <a:latin typeface="楷体" panose="02010609060101010101" charset="-122"/>
                <a:ea typeface="楷体" panose="02010609060101010101" charset="-122"/>
              </a:rPr>
              <a:t>年推出的高性能</a:t>
            </a:r>
            <a:r>
              <a:rPr lang="en-US" altLang="zh-CN" dirty="0">
                <a:ea typeface="楷体" panose="02010609060101010101" charset="-122"/>
              </a:rPr>
              <a:t>8</a:t>
            </a:r>
            <a:r>
              <a:rPr lang="zh-CN" altLang="en-US" dirty="0">
                <a:latin typeface="楷体" panose="02010609060101010101" charset="-122"/>
                <a:ea typeface="楷体" panose="02010609060101010101" charset="-122"/>
              </a:rPr>
              <a:t>位单片微型计算机，较原来的</a:t>
            </a:r>
            <a:r>
              <a:rPr lang="en-US" altLang="zh-CN" dirty="0">
                <a:ea typeface="楷体" panose="02010609060101010101" charset="-122"/>
              </a:rPr>
              <a:t>MCS-48</a:t>
            </a:r>
            <a:r>
              <a:rPr lang="zh-CN" altLang="en-US" dirty="0">
                <a:latin typeface="楷体" panose="02010609060101010101" charset="-122"/>
                <a:ea typeface="楷体" panose="02010609060101010101" charset="-122"/>
              </a:rPr>
              <a:t>系列结构更为先进，功能更强，是最经典的微控制器之一。</a:t>
            </a:r>
          </a:p>
          <a:p>
            <a:pPr eaLnBrk="1" hangingPunct="1">
              <a:spcBef>
                <a:spcPts val="1200"/>
              </a:spcBef>
            </a:pPr>
            <a:r>
              <a:rPr lang="en-US" altLang="zh-CN" dirty="0">
                <a:solidFill>
                  <a:srgbClr val="990033"/>
                </a:solidFill>
                <a:ea typeface="楷体" panose="02010609060101010101" charset="-122"/>
              </a:rPr>
              <a:t>MCS-51</a:t>
            </a:r>
            <a:r>
              <a:rPr lang="zh-CN" altLang="en-US" dirty="0">
                <a:solidFill>
                  <a:srgbClr val="990033"/>
                </a:solidFill>
                <a:latin typeface="楷体" panose="02010609060101010101" charset="-122"/>
                <a:ea typeface="楷体" panose="02010609060101010101" charset="-122"/>
              </a:rPr>
              <a:t>系列中主要有</a:t>
            </a:r>
            <a:r>
              <a:rPr lang="en-US" altLang="zh-CN" dirty="0">
                <a:solidFill>
                  <a:srgbClr val="990033"/>
                </a:solidFill>
              </a:rPr>
              <a:t>8031</a:t>
            </a:r>
            <a:r>
              <a:rPr lang="zh-CN" altLang="en-US" dirty="0">
                <a:solidFill>
                  <a:srgbClr val="990033"/>
                </a:solidFill>
              </a:rPr>
              <a:t>、</a:t>
            </a:r>
            <a:r>
              <a:rPr lang="en-US" altLang="zh-CN" dirty="0">
                <a:solidFill>
                  <a:srgbClr val="990033"/>
                </a:solidFill>
              </a:rPr>
              <a:t>8051</a:t>
            </a:r>
            <a:r>
              <a:rPr lang="zh-CN" altLang="en-US" dirty="0">
                <a:solidFill>
                  <a:srgbClr val="990033"/>
                </a:solidFill>
              </a:rPr>
              <a:t>、</a:t>
            </a:r>
            <a:r>
              <a:rPr lang="en-US" altLang="zh-CN" dirty="0">
                <a:solidFill>
                  <a:srgbClr val="990033"/>
                </a:solidFill>
              </a:rPr>
              <a:t>8751</a:t>
            </a:r>
            <a:r>
              <a:rPr lang="zh-CN" altLang="en-US" dirty="0">
                <a:solidFill>
                  <a:srgbClr val="990033"/>
                </a:solidFill>
                <a:latin typeface="楷体" panose="02010609060101010101" charset="-122"/>
                <a:ea typeface="楷体" panose="02010609060101010101" charset="-122"/>
              </a:rPr>
              <a:t>三种型号，它们的指令系统与芯片引脚完全兼容，仅片内</a:t>
            </a:r>
            <a:r>
              <a:rPr lang="en-US" altLang="zh-CN" dirty="0">
                <a:solidFill>
                  <a:srgbClr val="990033"/>
                </a:solidFill>
                <a:ea typeface="楷体" panose="02010609060101010101" charset="-122"/>
              </a:rPr>
              <a:t>ROM</a:t>
            </a:r>
            <a:r>
              <a:rPr lang="zh-CN" altLang="en-US" dirty="0">
                <a:solidFill>
                  <a:srgbClr val="990033"/>
                </a:solidFill>
                <a:latin typeface="楷体" panose="02010609060101010101" charset="-122"/>
                <a:ea typeface="楷体" panose="02010609060101010101" charset="-122"/>
              </a:rPr>
              <a:t>有所不同。</a:t>
            </a:r>
          </a:p>
        </p:txBody>
      </p:sp>
      <p:grpSp>
        <p:nvGrpSpPr>
          <p:cNvPr id="30724" name="组合 30723"/>
          <p:cNvGrpSpPr/>
          <p:nvPr/>
        </p:nvGrpSpPr>
        <p:grpSpPr>
          <a:xfrm>
            <a:off x="5364163" y="2420938"/>
            <a:ext cx="3333750" cy="2970212"/>
            <a:chOff x="0" y="0"/>
            <a:chExt cx="3333751" cy="2970213"/>
          </a:xfrm>
        </p:grpSpPr>
        <p:grpSp>
          <p:nvGrpSpPr>
            <p:cNvPr id="40964" name="组合 30724"/>
            <p:cNvGrpSpPr/>
            <p:nvPr/>
          </p:nvGrpSpPr>
          <p:grpSpPr>
            <a:xfrm>
              <a:off x="78462" y="0"/>
              <a:ext cx="3255289" cy="2970213"/>
              <a:chOff x="0" y="0"/>
              <a:chExt cx="2878" cy="2710"/>
            </a:xfrm>
          </p:grpSpPr>
          <p:sp>
            <p:nvSpPr>
              <p:cNvPr id="40965" name="Rectangle 5"/>
              <p:cNvSpPr/>
              <p:nvPr/>
            </p:nvSpPr>
            <p:spPr>
              <a:xfrm>
                <a:off x="1351" y="0"/>
                <a:ext cx="945" cy="2710"/>
              </a:xfrm>
              <a:prstGeom prst="rect">
                <a:avLst/>
              </a:prstGeom>
              <a:solidFill>
                <a:srgbClr val="FFFFFF"/>
              </a:solidFill>
              <a:ln w="19050" cap="flat" cmpd="sng">
                <a:solidFill>
                  <a:schemeClr val="tx2"/>
                </a:solidFill>
                <a:prstDash val="solid"/>
                <a:miter/>
                <a:headEnd type="none" w="med" len="med"/>
                <a:tailEnd type="none" w="med" len="med"/>
              </a:ln>
            </p:spPr>
            <p:txBody>
              <a:bodyPr lIns="0" tIns="0" rIns="0" bIns="0" anchor="t"/>
              <a:lstStyle/>
              <a:p>
                <a:pPr algn="just" eaLnBrk="0" hangingPunct="0"/>
                <a:r>
                  <a:rPr lang="en-US" altLang="zh-CN" sz="1600" dirty="0">
                    <a:solidFill>
                      <a:srgbClr val="000066"/>
                    </a:solidFill>
                    <a:latin typeface="Arial" panose="020B0604020202090204" pitchFamily="34" charset="0"/>
                    <a:ea typeface="宋体" panose="02010600030101010101" pitchFamily="2" charset="-122"/>
                  </a:rPr>
                  <a:t> XTAL</a:t>
                </a:r>
                <a:r>
                  <a:rPr lang="en-US" altLang="zh-CN" sz="1600" baseline="-25000" dirty="0">
                    <a:solidFill>
                      <a:srgbClr val="000066"/>
                    </a:solidFill>
                    <a:latin typeface="Arial" panose="020B0604020202090204" pitchFamily="34" charset="0"/>
                    <a:ea typeface="宋体" panose="02010600030101010101" pitchFamily="2" charset="-122"/>
                  </a:rPr>
                  <a:t>1    </a:t>
                </a:r>
                <a:r>
                  <a:rPr lang="en-US" altLang="zh-CN" sz="1600" dirty="0">
                    <a:solidFill>
                      <a:srgbClr val="000066"/>
                    </a:solidFill>
                    <a:latin typeface="Arial" panose="020B0604020202090204" pitchFamily="34" charset="0"/>
                    <a:ea typeface="宋体" panose="02010600030101010101" pitchFamily="2" charset="-122"/>
                  </a:rPr>
                  <a:t>P</a:t>
                </a:r>
                <a:r>
                  <a:rPr lang="en-US" altLang="zh-CN" sz="1600" baseline="-25000" dirty="0">
                    <a:solidFill>
                      <a:srgbClr val="000066"/>
                    </a:solidFill>
                    <a:latin typeface="Arial" panose="020B0604020202090204" pitchFamily="34" charset="0"/>
                    <a:ea typeface="宋体" panose="02010600030101010101" pitchFamily="2" charset="-122"/>
                  </a:rPr>
                  <a:t>0</a:t>
                </a:r>
              </a:p>
              <a:p>
                <a:pPr algn="just" eaLnBrk="0" hangingPunct="0"/>
                <a:endParaRPr lang="en-US" altLang="zh-CN" sz="1600" dirty="0">
                  <a:solidFill>
                    <a:srgbClr val="000066"/>
                  </a:solidFill>
                  <a:latin typeface="Arial" panose="020B0604020202090204" pitchFamily="34" charset="0"/>
                  <a:ea typeface="宋体" panose="02010600030101010101" pitchFamily="2" charset="-122"/>
                </a:endParaRPr>
              </a:p>
              <a:p>
                <a:pPr algn="just" eaLnBrk="0" hangingPunct="0"/>
                <a:r>
                  <a:rPr lang="en-US" altLang="zh-CN" sz="1600" dirty="0">
                    <a:solidFill>
                      <a:srgbClr val="000066"/>
                    </a:solidFill>
                    <a:latin typeface="Arial" panose="020B0604020202090204" pitchFamily="34" charset="0"/>
                    <a:ea typeface="宋体" panose="02010600030101010101" pitchFamily="2" charset="-122"/>
                  </a:rPr>
                  <a:t>              P</a:t>
                </a:r>
                <a:r>
                  <a:rPr lang="en-US" altLang="zh-CN" sz="1600" baseline="-25000" dirty="0">
                    <a:solidFill>
                      <a:srgbClr val="000066"/>
                    </a:solidFill>
                    <a:latin typeface="Arial" panose="020B0604020202090204" pitchFamily="34" charset="0"/>
                    <a:ea typeface="宋体" panose="02010600030101010101" pitchFamily="2" charset="-122"/>
                  </a:rPr>
                  <a:t>1</a:t>
                </a:r>
              </a:p>
              <a:p>
                <a:pPr algn="just" eaLnBrk="0" hangingPunct="0"/>
                <a:endParaRPr lang="en-US" altLang="zh-CN" sz="1600" baseline="-25000" dirty="0">
                  <a:solidFill>
                    <a:srgbClr val="000066"/>
                  </a:solidFill>
                  <a:latin typeface="Arial" panose="020B0604020202090204" pitchFamily="34" charset="0"/>
                  <a:ea typeface="宋体" panose="02010600030101010101" pitchFamily="2" charset="-122"/>
                </a:endParaRPr>
              </a:p>
              <a:p>
                <a:pPr algn="just" eaLnBrk="0" hangingPunct="0"/>
                <a:r>
                  <a:rPr lang="en-US" altLang="zh-CN" sz="1600" dirty="0">
                    <a:solidFill>
                      <a:srgbClr val="000066"/>
                    </a:solidFill>
                    <a:latin typeface="Arial" panose="020B0604020202090204" pitchFamily="34" charset="0"/>
                    <a:ea typeface="宋体" panose="02010600030101010101" pitchFamily="2" charset="-122"/>
                  </a:rPr>
                  <a:t> XTAL</a:t>
                </a:r>
                <a:r>
                  <a:rPr lang="en-US" altLang="zh-CN" sz="1600" baseline="-25000" dirty="0">
                    <a:solidFill>
                      <a:srgbClr val="000066"/>
                    </a:solidFill>
                    <a:latin typeface="Arial" panose="020B0604020202090204" pitchFamily="34" charset="0"/>
                    <a:ea typeface="宋体" panose="02010600030101010101" pitchFamily="2" charset="-122"/>
                  </a:rPr>
                  <a:t>2   </a:t>
                </a:r>
                <a:r>
                  <a:rPr lang="en-US" altLang="zh-CN" sz="1600" dirty="0">
                    <a:solidFill>
                      <a:srgbClr val="000066"/>
                    </a:solidFill>
                    <a:latin typeface="Arial" panose="020B0604020202090204" pitchFamily="34" charset="0"/>
                    <a:ea typeface="宋体" panose="02010600030101010101" pitchFamily="2" charset="-122"/>
                  </a:rPr>
                  <a:t> P</a:t>
                </a:r>
                <a:r>
                  <a:rPr lang="en-US" altLang="zh-CN" sz="1600" baseline="-25000" dirty="0">
                    <a:solidFill>
                      <a:srgbClr val="000066"/>
                    </a:solidFill>
                    <a:latin typeface="Arial" panose="020B0604020202090204" pitchFamily="34" charset="0"/>
                    <a:ea typeface="宋体" panose="02010600030101010101" pitchFamily="2" charset="-122"/>
                  </a:rPr>
                  <a:t>2</a:t>
                </a:r>
              </a:p>
              <a:p>
                <a:pPr algn="just" eaLnBrk="0" hangingPunct="0"/>
                <a:endParaRPr lang="en-US" altLang="zh-CN" sz="1600" baseline="-25000" dirty="0">
                  <a:solidFill>
                    <a:srgbClr val="000066"/>
                  </a:solidFill>
                  <a:latin typeface="Arial" panose="020B0604020202090204" pitchFamily="34" charset="0"/>
                  <a:ea typeface="宋体" panose="02010600030101010101" pitchFamily="2" charset="-122"/>
                </a:endParaRPr>
              </a:p>
              <a:p>
                <a:pPr algn="just" eaLnBrk="0" hangingPunct="0"/>
                <a:r>
                  <a:rPr lang="en-US" altLang="zh-CN" sz="1600" dirty="0">
                    <a:solidFill>
                      <a:srgbClr val="000066"/>
                    </a:solidFill>
                    <a:latin typeface="Arial" panose="020B0604020202090204" pitchFamily="34" charset="0"/>
                    <a:ea typeface="宋体" panose="02010600030101010101" pitchFamily="2" charset="-122"/>
                  </a:rPr>
                  <a:t>              P</a:t>
                </a:r>
                <a:r>
                  <a:rPr lang="en-US" altLang="zh-CN" sz="1600" baseline="-25000" dirty="0">
                    <a:solidFill>
                      <a:srgbClr val="000066"/>
                    </a:solidFill>
                    <a:latin typeface="Arial" panose="020B0604020202090204" pitchFamily="34" charset="0"/>
                    <a:ea typeface="宋体" panose="02010600030101010101" pitchFamily="2" charset="-122"/>
                  </a:rPr>
                  <a:t>3</a:t>
                </a:r>
                <a:endParaRPr lang="en-US" altLang="zh-CN" sz="1600" dirty="0">
                  <a:solidFill>
                    <a:srgbClr val="000066"/>
                  </a:solidFill>
                  <a:latin typeface="Arial" panose="020B0604020202090204" pitchFamily="34" charset="0"/>
                  <a:ea typeface="宋体" panose="02010600030101010101" pitchFamily="2" charset="-122"/>
                </a:endParaRPr>
              </a:p>
              <a:p>
                <a:pPr algn="just" eaLnBrk="0" hangingPunct="0"/>
                <a:r>
                  <a:rPr lang="en-US" altLang="zh-CN" sz="1600" dirty="0">
                    <a:solidFill>
                      <a:srgbClr val="000066"/>
                    </a:solidFill>
                    <a:latin typeface="Arial" panose="020B0604020202090204" pitchFamily="34" charset="0"/>
                    <a:ea typeface="宋体" panose="02010600030101010101" pitchFamily="2" charset="-122"/>
                  </a:rPr>
                  <a:t> RST</a:t>
                </a:r>
              </a:p>
              <a:p>
                <a:pPr algn="just" eaLnBrk="0" hangingPunct="0"/>
                <a:endParaRPr lang="en-US" altLang="zh-CN" sz="1600" dirty="0">
                  <a:solidFill>
                    <a:srgbClr val="000066"/>
                  </a:solidFill>
                  <a:latin typeface="Arial" panose="020B0604020202090204" pitchFamily="34" charset="0"/>
                  <a:ea typeface="宋体" panose="02010600030101010101" pitchFamily="2" charset="-122"/>
                </a:endParaRPr>
              </a:p>
              <a:p>
                <a:pPr algn="just" eaLnBrk="0" hangingPunct="0"/>
                <a:r>
                  <a:rPr lang="en-US" altLang="zh-CN" sz="1600" dirty="0">
                    <a:solidFill>
                      <a:srgbClr val="000066"/>
                    </a:solidFill>
                    <a:latin typeface="Arial" panose="020B0604020202090204" pitchFamily="34" charset="0"/>
                    <a:ea typeface="宋体" panose="02010600030101010101" pitchFamily="2" charset="-122"/>
                  </a:rPr>
                  <a:t>        8051</a:t>
                </a:r>
              </a:p>
              <a:p>
                <a:pPr algn="just" eaLnBrk="0" hangingPunct="0"/>
                <a:r>
                  <a:rPr lang="en-US" altLang="zh-CN" sz="1600" dirty="0">
                    <a:solidFill>
                      <a:srgbClr val="000066"/>
                    </a:solidFill>
                    <a:latin typeface="Arial" panose="020B0604020202090204" pitchFamily="34" charset="0"/>
                    <a:ea typeface="宋体" panose="02010600030101010101" pitchFamily="2" charset="-122"/>
                  </a:rPr>
                  <a:t>        8751</a:t>
                </a:r>
              </a:p>
              <a:p>
                <a:pPr algn="just" eaLnBrk="0" hangingPunct="0"/>
                <a:r>
                  <a:rPr lang="en-US" altLang="zh-CN" sz="1600" dirty="0">
                    <a:solidFill>
                      <a:srgbClr val="000066"/>
                    </a:solidFill>
                    <a:latin typeface="Arial" panose="020B0604020202090204" pitchFamily="34" charset="0"/>
                    <a:ea typeface="宋体" panose="02010600030101010101" pitchFamily="2" charset="-122"/>
                  </a:rPr>
                  <a:t> EA</a:t>
                </a:r>
              </a:p>
            </p:txBody>
          </p:sp>
          <p:grpSp>
            <p:nvGrpSpPr>
              <p:cNvPr id="40966" name="组合 30726"/>
              <p:cNvGrpSpPr/>
              <p:nvPr/>
            </p:nvGrpSpPr>
            <p:grpSpPr>
              <a:xfrm>
                <a:off x="226" y="166"/>
                <a:ext cx="1134" cy="681"/>
                <a:chOff x="0" y="0"/>
                <a:chExt cx="1662" cy="681"/>
              </a:xfrm>
            </p:grpSpPr>
            <p:grpSp>
              <p:nvGrpSpPr>
                <p:cNvPr id="40967" name="组合 30727"/>
                <p:cNvGrpSpPr/>
                <p:nvPr/>
              </p:nvGrpSpPr>
              <p:grpSpPr>
                <a:xfrm>
                  <a:off x="0" y="15"/>
                  <a:ext cx="1662" cy="639"/>
                  <a:chOff x="0" y="0"/>
                  <a:chExt cx="1662" cy="639"/>
                </a:xfrm>
              </p:grpSpPr>
              <p:grpSp>
                <p:nvGrpSpPr>
                  <p:cNvPr id="40968" name="组合 30728"/>
                  <p:cNvGrpSpPr/>
                  <p:nvPr/>
                </p:nvGrpSpPr>
                <p:grpSpPr>
                  <a:xfrm>
                    <a:off x="0" y="120"/>
                    <a:ext cx="180" cy="51"/>
                    <a:chOff x="0" y="0"/>
                    <a:chExt cx="180" cy="51"/>
                  </a:xfrm>
                </p:grpSpPr>
                <p:sp>
                  <p:nvSpPr>
                    <p:cNvPr id="40969" name="Line 9"/>
                    <p:cNvSpPr/>
                    <p:nvPr/>
                  </p:nvSpPr>
                  <p:spPr>
                    <a:xfrm>
                      <a:off x="0" y="0"/>
                      <a:ext cx="17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70" name="Line 10"/>
                    <p:cNvSpPr/>
                    <p:nvPr/>
                  </p:nvSpPr>
                  <p:spPr>
                    <a:xfrm>
                      <a:off x="10" y="51"/>
                      <a:ext cx="17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0971" name="Line 11"/>
                  <p:cNvSpPr/>
                  <p:nvPr/>
                </p:nvSpPr>
                <p:spPr>
                  <a:xfrm flipH="1">
                    <a:off x="75" y="3"/>
                    <a:ext cx="1587"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72" name="Line 12"/>
                  <p:cNvSpPr/>
                  <p:nvPr/>
                </p:nvSpPr>
                <p:spPr>
                  <a:xfrm flipH="1">
                    <a:off x="75" y="639"/>
                    <a:ext cx="1587"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nvGrpSpPr>
                  <p:cNvPr id="40973" name="组合 30733"/>
                  <p:cNvGrpSpPr/>
                  <p:nvPr/>
                </p:nvGrpSpPr>
                <p:grpSpPr>
                  <a:xfrm>
                    <a:off x="0" y="468"/>
                    <a:ext cx="180" cy="51"/>
                    <a:chOff x="0" y="0"/>
                    <a:chExt cx="180" cy="51"/>
                  </a:xfrm>
                </p:grpSpPr>
                <p:sp>
                  <p:nvSpPr>
                    <p:cNvPr id="40974" name="Line 14"/>
                    <p:cNvSpPr/>
                    <p:nvPr/>
                  </p:nvSpPr>
                  <p:spPr>
                    <a:xfrm>
                      <a:off x="0" y="0"/>
                      <a:ext cx="17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75" name="Line 15"/>
                    <p:cNvSpPr/>
                    <p:nvPr/>
                  </p:nvSpPr>
                  <p:spPr>
                    <a:xfrm>
                      <a:off x="10" y="51"/>
                      <a:ext cx="17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0976" name="Line 16"/>
                  <p:cNvSpPr/>
                  <p:nvPr/>
                </p:nvSpPr>
                <p:spPr>
                  <a:xfrm flipV="1">
                    <a:off x="75" y="171"/>
                    <a:ext cx="0" cy="295"/>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77" name="Line 17"/>
                  <p:cNvSpPr/>
                  <p:nvPr/>
                </p:nvSpPr>
                <p:spPr>
                  <a:xfrm flipV="1">
                    <a:off x="75" y="513"/>
                    <a:ext cx="0" cy="125"/>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78" name="Line 18"/>
                  <p:cNvSpPr/>
                  <p:nvPr/>
                </p:nvSpPr>
                <p:spPr>
                  <a:xfrm flipV="1">
                    <a:off x="75" y="0"/>
                    <a:ext cx="0" cy="125"/>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grpSp>
              <p:nvGrpSpPr>
                <p:cNvPr id="40979" name="组合 30739"/>
                <p:cNvGrpSpPr/>
                <p:nvPr/>
              </p:nvGrpSpPr>
              <p:grpSpPr>
                <a:xfrm>
                  <a:off x="75" y="327"/>
                  <a:ext cx="630" cy="156"/>
                  <a:chOff x="0" y="0"/>
                  <a:chExt cx="630" cy="156"/>
                </a:xfrm>
              </p:grpSpPr>
              <p:sp>
                <p:nvSpPr>
                  <p:cNvPr id="40980" name="Line 20"/>
                  <p:cNvSpPr/>
                  <p:nvPr/>
                </p:nvSpPr>
                <p:spPr>
                  <a:xfrm>
                    <a:off x="0" y="0"/>
                    <a:ext cx="525"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81" name="Line 21"/>
                  <p:cNvSpPr/>
                  <p:nvPr/>
                </p:nvSpPr>
                <p:spPr>
                  <a:xfrm>
                    <a:off x="525" y="0"/>
                    <a:ext cx="0" cy="156"/>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82" name="Line 22"/>
                  <p:cNvSpPr/>
                  <p:nvPr/>
                </p:nvSpPr>
                <p:spPr>
                  <a:xfrm>
                    <a:off x="420" y="156"/>
                    <a:ext cx="21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0983" name="Oval 23"/>
                <p:cNvSpPr/>
                <p:nvPr/>
              </p:nvSpPr>
              <p:spPr>
                <a:xfrm>
                  <a:off x="45" y="300"/>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grpSp>
              <p:nvGrpSpPr>
                <p:cNvPr id="40984" name="组合 30744"/>
                <p:cNvGrpSpPr/>
                <p:nvPr/>
              </p:nvGrpSpPr>
              <p:grpSpPr>
                <a:xfrm>
                  <a:off x="971" y="18"/>
                  <a:ext cx="229" cy="636"/>
                  <a:chOff x="0" y="0"/>
                  <a:chExt cx="229" cy="636"/>
                </a:xfrm>
              </p:grpSpPr>
              <p:grpSp>
                <p:nvGrpSpPr>
                  <p:cNvPr id="40985" name="组合 30745"/>
                  <p:cNvGrpSpPr/>
                  <p:nvPr/>
                </p:nvGrpSpPr>
                <p:grpSpPr>
                  <a:xfrm>
                    <a:off x="0" y="249"/>
                    <a:ext cx="229" cy="120"/>
                    <a:chOff x="0" y="0"/>
                    <a:chExt cx="229" cy="120"/>
                  </a:xfrm>
                </p:grpSpPr>
                <p:sp>
                  <p:nvSpPr>
                    <p:cNvPr id="40986" name="Rectangle 26"/>
                    <p:cNvSpPr/>
                    <p:nvPr/>
                  </p:nvSpPr>
                  <p:spPr>
                    <a:xfrm>
                      <a:off x="2" y="33"/>
                      <a:ext cx="227" cy="57"/>
                    </a:xfrm>
                    <a:prstGeom prst="rect">
                      <a:avLst/>
                    </a:prstGeom>
                    <a:solidFill>
                      <a:srgbClr val="FFFFFF"/>
                    </a:solidFill>
                    <a:ln w="19050" cap="flat" cmpd="sng">
                      <a:solidFill>
                        <a:schemeClr val="tx2"/>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0987" name="Line 27"/>
                    <p:cNvSpPr/>
                    <p:nvPr/>
                  </p:nvSpPr>
                  <p:spPr>
                    <a:xfrm>
                      <a:off x="2" y="0"/>
                      <a:ext cx="227"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88" name="Line 28"/>
                    <p:cNvSpPr/>
                    <p:nvPr/>
                  </p:nvSpPr>
                  <p:spPr>
                    <a:xfrm>
                      <a:off x="0" y="120"/>
                      <a:ext cx="227"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0989" name="Line 29"/>
                  <p:cNvSpPr/>
                  <p:nvPr/>
                </p:nvSpPr>
                <p:spPr>
                  <a:xfrm>
                    <a:off x="124" y="0"/>
                    <a:ext cx="0" cy="255"/>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90" name="Line 30"/>
                  <p:cNvSpPr/>
                  <p:nvPr/>
                </p:nvSpPr>
                <p:spPr>
                  <a:xfrm>
                    <a:off x="124" y="381"/>
                    <a:ext cx="0" cy="255"/>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0991" name="Oval 31"/>
                <p:cNvSpPr/>
                <p:nvPr/>
              </p:nvSpPr>
              <p:spPr>
                <a:xfrm>
                  <a:off x="1065" y="0"/>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0992" name="Oval 32"/>
                <p:cNvSpPr/>
                <p:nvPr/>
              </p:nvSpPr>
              <p:spPr>
                <a:xfrm>
                  <a:off x="1065" y="624"/>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grpSp>
          <p:grpSp>
            <p:nvGrpSpPr>
              <p:cNvPr id="40993" name="组合 30753"/>
              <p:cNvGrpSpPr/>
              <p:nvPr/>
            </p:nvGrpSpPr>
            <p:grpSpPr>
              <a:xfrm>
                <a:off x="0" y="1339"/>
                <a:ext cx="1361" cy="936"/>
                <a:chOff x="0" y="0"/>
                <a:chExt cx="1890" cy="936"/>
              </a:xfrm>
            </p:grpSpPr>
            <p:grpSp>
              <p:nvGrpSpPr>
                <p:cNvPr id="40994" name="组合 30754"/>
                <p:cNvGrpSpPr/>
                <p:nvPr/>
              </p:nvGrpSpPr>
              <p:grpSpPr>
                <a:xfrm>
                  <a:off x="0" y="0"/>
                  <a:ext cx="1890" cy="170"/>
                  <a:chOff x="0" y="0"/>
                  <a:chExt cx="1890" cy="170"/>
                </a:xfrm>
              </p:grpSpPr>
              <p:grpSp>
                <p:nvGrpSpPr>
                  <p:cNvPr id="40995" name="组合 30755"/>
                  <p:cNvGrpSpPr/>
                  <p:nvPr/>
                </p:nvGrpSpPr>
                <p:grpSpPr>
                  <a:xfrm>
                    <a:off x="1080" y="0"/>
                    <a:ext cx="60" cy="170"/>
                    <a:chOff x="0" y="0"/>
                    <a:chExt cx="60" cy="170"/>
                  </a:xfrm>
                </p:grpSpPr>
                <p:sp>
                  <p:nvSpPr>
                    <p:cNvPr id="40996" name="Line 36"/>
                    <p:cNvSpPr/>
                    <p:nvPr/>
                  </p:nvSpPr>
                  <p:spPr>
                    <a:xfrm>
                      <a:off x="60" y="0"/>
                      <a:ext cx="0" cy="17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97" name="Line 37"/>
                    <p:cNvSpPr/>
                    <p:nvPr/>
                  </p:nvSpPr>
                  <p:spPr>
                    <a:xfrm>
                      <a:off x="0" y="0"/>
                      <a:ext cx="0" cy="17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0998" name="Line 38"/>
                  <p:cNvSpPr/>
                  <p:nvPr/>
                </p:nvSpPr>
                <p:spPr>
                  <a:xfrm flipH="1">
                    <a:off x="1155" y="96"/>
                    <a:ext cx="735"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0999" name="Line 39"/>
                  <p:cNvSpPr/>
                  <p:nvPr/>
                </p:nvSpPr>
                <p:spPr>
                  <a:xfrm flipH="1">
                    <a:off x="60" y="99"/>
                    <a:ext cx="102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00" name="Oval 40"/>
                  <p:cNvSpPr/>
                  <p:nvPr/>
                </p:nvSpPr>
                <p:spPr>
                  <a:xfrm>
                    <a:off x="0" y="69"/>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grpSp>
            <p:sp>
              <p:nvSpPr>
                <p:cNvPr id="41001" name="Rectangle 41"/>
                <p:cNvSpPr/>
                <p:nvPr/>
              </p:nvSpPr>
              <p:spPr>
                <a:xfrm>
                  <a:off x="1520" y="564"/>
                  <a:ext cx="57" cy="227"/>
                </a:xfrm>
                <a:prstGeom prst="rect">
                  <a:avLst/>
                </a:prstGeom>
                <a:solidFill>
                  <a:srgbClr val="FFFFFF"/>
                </a:solidFill>
                <a:ln w="19050" cap="flat" cmpd="sng">
                  <a:solidFill>
                    <a:schemeClr val="tx2"/>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1002" name="Rectangle 42"/>
                <p:cNvSpPr/>
                <p:nvPr/>
              </p:nvSpPr>
              <p:spPr>
                <a:xfrm rot="-5400000" flipH="1">
                  <a:off x="560" y="273"/>
                  <a:ext cx="57" cy="227"/>
                </a:xfrm>
                <a:prstGeom prst="rect">
                  <a:avLst/>
                </a:prstGeom>
                <a:solidFill>
                  <a:srgbClr val="FFFFFF"/>
                </a:solidFill>
                <a:ln w="19050" cap="flat" cmpd="sng">
                  <a:solidFill>
                    <a:schemeClr val="tx2"/>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1003" name="Line 43"/>
                <p:cNvSpPr/>
                <p:nvPr/>
              </p:nvSpPr>
              <p:spPr>
                <a:xfrm>
                  <a:off x="270" y="96"/>
                  <a:ext cx="0" cy="312"/>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04" name="Line 44"/>
                <p:cNvSpPr/>
                <p:nvPr/>
              </p:nvSpPr>
              <p:spPr>
                <a:xfrm>
                  <a:off x="270" y="408"/>
                  <a:ext cx="21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05" name="Line 45"/>
                <p:cNvSpPr/>
                <p:nvPr/>
              </p:nvSpPr>
              <p:spPr>
                <a:xfrm>
                  <a:off x="735" y="411"/>
                  <a:ext cx="34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06" name="Line 46"/>
                <p:cNvSpPr/>
                <p:nvPr/>
              </p:nvSpPr>
              <p:spPr>
                <a:xfrm>
                  <a:off x="1320" y="411"/>
                  <a:ext cx="227"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nvGrpSpPr>
                <p:cNvPr id="41007" name="组合 30767"/>
                <p:cNvGrpSpPr/>
                <p:nvPr/>
              </p:nvGrpSpPr>
              <p:grpSpPr>
                <a:xfrm>
                  <a:off x="1080" y="222"/>
                  <a:ext cx="255" cy="213"/>
                  <a:chOff x="0" y="0"/>
                  <a:chExt cx="255" cy="213"/>
                </a:xfrm>
              </p:grpSpPr>
              <p:sp>
                <p:nvSpPr>
                  <p:cNvPr id="41008" name="Oval 48"/>
                  <p:cNvSpPr/>
                  <p:nvPr/>
                </p:nvSpPr>
                <p:spPr>
                  <a:xfrm>
                    <a:off x="165" y="156"/>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1009" name="Oval 49"/>
                  <p:cNvSpPr/>
                  <p:nvPr/>
                </p:nvSpPr>
                <p:spPr>
                  <a:xfrm>
                    <a:off x="3" y="156"/>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1010" name="Line 50"/>
                  <p:cNvSpPr/>
                  <p:nvPr/>
                </p:nvSpPr>
                <p:spPr>
                  <a:xfrm>
                    <a:off x="0" y="123"/>
                    <a:ext cx="255"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11" name="Line 51"/>
                  <p:cNvSpPr/>
                  <p:nvPr/>
                </p:nvSpPr>
                <p:spPr>
                  <a:xfrm>
                    <a:off x="135" y="0"/>
                    <a:ext cx="0" cy="113"/>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grpSp>
            <p:sp>
              <p:nvSpPr>
                <p:cNvPr id="41012" name="Line 52"/>
                <p:cNvSpPr/>
                <p:nvPr/>
              </p:nvSpPr>
              <p:spPr>
                <a:xfrm>
                  <a:off x="1545" y="99"/>
                  <a:ext cx="0" cy="454"/>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13" name="Oval 53"/>
                <p:cNvSpPr/>
                <p:nvPr/>
              </p:nvSpPr>
              <p:spPr>
                <a:xfrm>
                  <a:off x="1515" y="69"/>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1014" name="Oval 54"/>
                <p:cNvSpPr/>
                <p:nvPr/>
              </p:nvSpPr>
              <p:spPr>
                <a:xfrm>
                  <a:off x="1515" y="384"/>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41015" name="Line 55"/>
                <p:cNvSpPr/>
                <p:nvPr/>
              </p:nvSpPr>
              <p:spPr>
                <a:xfrm>
                  <a:off x="1545" y="780"/>
                  <a:ext cx="0" cy="156"/>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16" name="Line 56"/>
                <p:cNvSpPr/>
                <p:nvPr/>
              </p:nvSpPr>
              <p:spPr>
                <a:xfrm>
                  <a:off x="1470" y="936"/>
                  <a:ext cx="170"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17" name="Oval 57"/>
                <p:cNvSpPr/>
                <p:nvPr/>
              </p:nvSpPr>
              <p:spPr>
                <a:xfrm>
                  <a:off x="240" y="69"/>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grpSp>
          <p:grpSp>
            <p:nvGrpSpPr>
              <p:cNvPr id="41018" name="组合 30778"/>
              <p:cNvGrpSpPr/>
              <p:nvPr/>
            </p:nvGrpSpPr>
            <p:grpSpPr>
              <a:xfrm>
                <a:off x="541" y="2371"/>
                <a:ext cx="810" cy="57"/>
                <a:chOff x="0" y="0"/>
                <a:chExt cx="810" cy="57"/>
              </a:xfrm>
            </p:grpSpPr>
            <p:sp>
              <p:nvSpPr>
                <p:cNvPr id="41019" name="Line 59"/>
                <p:cNvSpPr/>
                <p:nvPr/>
              </p:nvSpPr>
              <p:spPr>
                <a:xfrm flipH="1">
                  <a:off x="75" y="30"/>
                  <a:ext cx="735" cy="0"/>
                </a:xfrm>
                <a:prstGeom prst="line">
                  <a:avLst/>
                </a:prstGeom>
                <a:ln w="19050" cap="flat" cmpd="sng">
                  <a:solidFill>
                    <a:schemeClr val="tx2"/>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41020" name="Oval 60"/>
                <p:cNvSpPr/>
                <p:nvPr/>
              </p:nvSpPr>
              <p:spPr>
                <a:xfrm>
                  <a:off x="0" y="0"/>
                  <a:ext cx="57" cy="57"/>
                </a:xfrm>
                <a:prstGeom prst="ellipse">
                  <a:avLst/>
                </a:prstGeom>
                <a:solidFill>
                  <a:srgbClr val="FFFFFF"/>
                </a:solidFill>
                <a:ln w="19050" cap="flat" cmpd="sng">
                  <a:solidFill>
                    <a:schemeClr val="tx2"/>
                  </a:solidFill>
                  <a:prstDash val="solid"/>
                  <a:round/>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grpSp>
          <p:sp>
            <p:nvSpPr>
              <p:cNvPr id="41021" name="Line 61"/>
              <p:cNvSpPr/>
              <p:nvPr/>
            </p:nvSpPr>
            <p:spPr>
              <a:xfrm>
                <a:off x="2293" y="184"/>
                <a:ext cx="567" cy="0"/>
              </a:xfrm>
              <a:prstGeom prst="line">
                <a:avLst/>
              </a:prstGeom>
              <a:ln w="19050" cap="flat" cmpd="sng">
                <a:solidFill>
                  <a:schemeClr val="tx2"/>
                </a:solidFill>
                <a:prstDash val="solid"/>
                <a:round/>
                <a:headEnd type="triangle" w="sm" len="sm"/>
                <a:tailEnd type="triangle" w="sm" len="sm"/>
              </a:ln>
            </p:spPr>
            <p:txBody>
              <a:bodyPr anchor="t"/>
              <a:lstStyle/>
              <a:p>
                <a:endParaRPr lang="zh-CN" altLang="en-US">
                  <a:latin typeface="Arial" panose="020B0604020202090204" pitchFamily="34" charset="0"/>
                  <a:ea typeface="宋体" panose="02010600030101010101" pitchFamily="2" charset="-122"/>
                </a:endParaRPr>
              </a:p>
            </p:txBody>
          </p:sp>
          <p:sp>
            <p:nvSpPr>
              <p:cNvPr id="41022" name="Line 62"/>
              <p:cNvSpPr/>
              <p:nvPr/>
            </p:nvSpPr>
            <p:spPr>
              <a:xfrm>
                <a:off x="2311" y="502"/>
                <a:ext cx="567" cy="0"/>
              </a:xfrm>
              <a:prstGeom prst="line">
                <a:avLst/>
              </a:prstGeom>
              <a:ln w="19050" cap="flat" cmpd="sng">
                <a:solidFill>
                  <a:schemeClr val="tx2"/>
                </a:solidFill>
                <a:prstDash val="solid"/>
                <a:round/>
                <a:headEnd type="triangle" w="sm" len="sm"/>
                <a:tailEnd type="triangle" w="sm" len="sm"/>
              </a:ln>
            </p:spPr>
            <p:txBody>
              <a:bodyPr anchor="t"/>
              <a:lstStyle/>
              <a:p>
                <a:endParaRPr lang="zh-CN" altLang="en-US">
                  <a:latin typeface="Arial" panose="020B0604020202090204" pitchFamily="34" charset="0"/>
                  <a:ea typeface="宋体" panose="02010600030101010101" pitchFamily="2" charset="-122"/>
                </a:endParaRPr>
              </a:p>
            </p:txBody>
          </p:sp>
          <p:sp>
            <p:nvSpPr>
              <p:cNvPr id="41023" name="Line 63"/>
              <p:cNvSpPr/>
              <p:nvPr/>
            </p:nvSpPr>
            <p:spPr>
              <a:xfrm>
                <a:off x="2296" y="835"/>
                <a:ext cx="567" cy="0"/>
              </a:xfrm>
              <a:prstGeom prst="line">
                <a:avLst/>
              </a:prstGeom>
              <a:ln w="19050" cap="flat" cmpd="sng">
                <a:solidFill>
                  <a:schemeClr val="tx2"/>
                </a:solidFill>
                <a:prstDash val="solid"/>
                <a:round/>
                <a:headEnd type="triangle" w="sm" len="sm"/>
                <a:tailEnd type="triangle" w="sm" len="sm"/>
              </a:ln>
            </p:spPr>
            <p:txBody>
              <a:bodyPr anchor="t"/>
              <a:lstStyle/>
              <a:p>
                <a:endParaRPr lang="zh-CN" altLang="en-US">
                  <a:latin typeface="Arial" panose="020B0604020202090204" pitchFamily="34" charset="0"/>
                  <a:ea typeface="宋体" panose="02010600030101010101" pitchFamily="2" charset="-122"/>
                </a:endParaRPr>
              </a:p>
            </p:txBody>
          </p:sp>
          <p:sp>
            <p:nvSpPr>
              <p:cNvPr id="41024" name="Line 64"/>
              <p:cNvSpPr/>
              <p:nvPr/>
            </p:nvSpPr>
            <p:spPr>
              <a:xfrm>
                <a:off x="2296" y="1117"/>
                <a:ext cx="567" cy="0"/>
              </a:xfrm>
              <a:prstGeom prst="line">
                <a:avLst/>
              </a:prstGeom>
              <a:ln w="19050" cap="flat" cmpd="sng">
                <a:solidFill>
                  <a:schemeClr val="tx2"/>
                </a:solidFill>
                <a:prstDash val="solid"/>
                <a:round/>
                <a:headEnd type="triangle" w="sm" len="sm"/>
                <a:tailEnd type="triangle" w="sm" len="sm"/>
              </a:ln>
            </p:spPr>
            <p:txBody>
              <a:bodyPr anchor="t"/>
              <a:lstStyle/>
              <a:p>
                <a:endParaRPr lang="zh-CN" altLang="en-US">
                  <a:latin typeface="Arial" panose="020B0604020202090204" pitchFamily="34" charset="0"/>
                  <a:ea typeface="宋体" panose="02010600030101010101" pitchFamily="2" charset="-122"/>
                </a:endParaRPr>
              </a:p>
            </p:txBody>
          </p:sp>
        </p:grpSp>
        <p:sp>
          <p:nvSpPr>
            <p:cNvPr id="41025" name="Text Box 143"/>
            <p:cNvSpPr txBox="1"/>
            <p:nvPr/>
          </p:nvSpPr>
          <p:spPr>
            <a:xfrm>
              <a:off x="0" y="1219200"/>
              <a:ext cx="669454" cy="274638"/>
            </a:xfrm>
            <a:prstGeom prst="rect">
              <a:avLst/>
            </a:prstGeom>
            <a:noFill/>
            <a:ln w="9525">
              <a:noFill/>
            </a:ln>
          </p:spPr>
          <p:txBody>
            <a:bodyPr anchor="t">
              <a:spAutoFit/>
            </a:bodyPr>
            <a:lstStyle/>
            <a:p>
              <a:pPr>
                <a:spcBef>
                  <a:spcPct val="50000"/>
                </a:spcBef>
              </a:pPr>
              <a:r>
                <a:rPr lang="en-US" altLang="zh-CN" sz="1200" dirty="0">
                  <a:latin typeface="Arial" panose="020B0604020202090204" pitchFamily="34" charset="0"/>
                  <a:ea typeface="宋体" panose="02010600030101010101" pitchFamily="2" charset="-122"/>
                </a:rPr>
                <a:t>+5V</a:t>
              </a:r>
            </a:p>
          </p:txBody>
        </p:sp>
        <p:sp>
          <p:nvSpPr>
            <p:cNvPr id="41026" name="Text Box 144"/>
            <p:cNvSpPr txBox="1"/>
            <p:nvPr/>
          </p:nvSpPr>
          <p:spPr>
            <a:xfrm>
              <a:off x="457200" y="2286000"/>
              <a:ext cx="716310" cy="274638"/>
            </a:xfrm>
            <a:prstGeom prst="rect">
              <a:avLst/>
            </a:prstGeom>
            <a:noFill/>
            <a:ln w="9525">
              <a:noFill/>
            </a:ln>
          </p:spPr>
          <p:txBody>
            <a:bodyPr anchor="t">
              <a:spAutoFit/>
            </a:bodyPr>
            <a:lstStyle/>
            <a:p>
              <a:pPr>
                <a:spcBef>
                  <a:spcPct val="50000"/>
                </a:spcBef>
              </a:pPr>
              <a:r>
                <a:rPr lang="en-US" altLang="zh-CN" sz="1200" dirty="0">
                  <a:latin typeface="Arial" panose="020B0604020202090204" pitchFamily="34" charset="0"/>
                  <a:ea typeface="宋体" panose="02010600030101010101" pitchFamily="2" charset="-122"/>
                </a:rPr>
                <a:t>+5V</a:t>
              </a:r>
            </a:p>
          </p:txBody>
        </p:sp>
      </p:grpSp>
      <p:sp>
        <p:nvSpPr>
          <p:cNvPr id="4102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27</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nodeType="clickEffect">
                                  <p:stCondLst>
                                    <p:cond delay="0"/>
                                  </p:stCondLst>
                                  <p:childTnLst>
                                    <p:set>
                                      <p:cBhvr>
                                        <p:cTn id="10" dur="1" fill="hold">
                                          <p:stCondLst>
                                            <p:cond delay="0"/>
                                          </p:stCondLst>
                                        </p:cTn>
                                        <p:tgtEl>
                                          <p:spTgt spid="30724"/>
                                        </p:tgtEl>
                                        <p:attrNameLst>
                                          <p:attrName>style.visibility</p:attrName>
                                        </p:attrNameLst>
                                      </p:cBhvr>
                                      <p:to>
                                        <p:strVal val="visible"/>
                                      </p:to>
                                    </p:set>
                                    <p:anim calcmode="lin" valueType="num">
                                      <p:cBhvr>
                                        <p:cTn id="11" dur="500" fill="hold"/>
                                        <p:tgtEl>
                                          <p:spTgt spid="30724"/>
                                        </p:tgtEl>
                                        <p:attrNameLst>
                                          <p:attrName>ppt_w</p:attrName>
                                        </p:attrNameLst>
                                      </p:cBhvr>
                                      <p:tavLst>
                                        <p:tav tm="0">
                                          <p:val>
                                            <p:fltVal val="0"/>
                                          </p:val>
                                        </p:tav>
                                        <p:tav tm="100000">
                                          <p:val>
                                            <p:strVal val="#ppt_w"/>
                                          </p:val>
                                        </p:tav>
                                      </p:tavLst>
                                    </p:anim>
                                    <p:anim calcmode="lin" valueType="num">
                                      <p:cBhvr>
                                        <p:cTn id="12" dur="500" fill="hold"/>
                                        <p:tgtEl>
                                          <p:spTgt spid="307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常用微控制器介绍 </a:t>
            </a:r>
            <a:endParaRPr lang="zh-CN" altLang="en-US"/>
          </a:p>
        </p:txBody>
      </p:sp>
      <p:sp>
        <p:nvSpPr>
          <p:cNvPr id="32771" name="Rectangle 3"/>
          <p:cNvSpPr>
            <a:spLocks noGrp="1"/>
          </p:cNvSpPr>
          <p:nvPr>
            <p:ph type="body"/>
          </p:nvPr>
        </p:nvSpPr>
        <p:spPr>
          <a:xfrm>
            <a:off x="539750" y="1412875"/>
            <a:ext cx="8066088" cy="4608513"/>
          </a:xfrm>
        </p:spPr>
        <p:txBody>
          <a:bodyPr wrap="square" anchor="t"/>
          <a:lstStyle/>
          <a:p>
            <a:pPr eaLnBrk="1" hangingPunct="1"/>
            <a:r>
              <a:rPr lang="en-US" altLang="zh-CN" dirty="0">
                <a:ea typeface="楷体" panose="02010609060101010101" charset="-122"/>
              </a:rPr>
              <a:t>AVR</a:t>
            </a:r>
            <a:r>
              <a:rPr lang="zh-CN" altLang="en-US" dirty="0">
                <a:latin typeface="楷体" panose="02010609060101010101" charset="-122"/>
                <a:ea typeface="楷体" panose="02010609060101010101" charset="-122"/>
              </a:rPr>
              <a:t>微控制器是</a:t>
            </a:r>
            <a:r>
              <a:rPr lang="en-US" altLang="zh-CN" dirty="0">
                <a:ea typeface="楷体" panose="02010609060101010101" charset="-122"/>
              </a:rPr>
              <a:t>ATMEL</a:t>
            </a:r>
            <a:r>
              <a:rPr lang="zh-CN" altLang="en-US" dirty="0">
                <a:latin typeface="楷体" panose="02010609060101010101" charset="-122"/>
                <a:ea typeface="楷体" panose="02010609060101010101" charset="-122"/>
              </a:rPr>
              <a:t>公司推出的</a:t>
            </a:r>
            <a:r>
              <a:rPr lang="en-US" altLang="zh-CN" dirty="0">
                <a:ea typeface="楷体" panose="02010609060101010101" charset="-122"/>
              </a:rPr>
              <a:t>RISC</a:t>
            </a:r>
            <a:r>
              <a:rPr lang="zh-CN" altLang="en-US" dirty="0">
                <a:latin typeface="楷体" panose="02010609060101010101" charset="-122"/>
                <a:ea typeface="楷体" panose="02010609060101010101" charset="-122"/>
              </a:rPr>
              <a:t>单片机，吸收了</a:t>
            </a:r>
            <a:r>
              <a:rPr lang="en-US" altLang="zh-CN" dirty="0">
                <a:ea typeface="楷体" panose="02010609060101010101" charset="-122"/>
              </a:rPr>
              <a:t>DSP</a:t>
            </a:r>
            <a:r>
              <a:rPr lang="zh-CN" altLang="en-US" dirty="0">
                <a:latin typeface="楷体" panose="02010609060101010101" charset="-122"/>
                <a:ea typeface="楷体" panose="02010609060101010101" charset="-122"/>
              </a:rPr>
              <a:t>双总线的特点，采用</a:t>
            </a:r>
            <a:r>
              <a:rPr lang="en-US" altLang="zh-CN" dirty="0">
                <a:ea typeface="楷体" panose="02010609060101010101" charset="-122"/>
              </a:rPr>
              <a:t>Harvard</a:t>
            </a:r>
            <a:r>
              <a:rPr lang="zh-CN" altLang="en-US" dirty="0">
                <a:latin typeface="楷体" panose="02010609060101010101" charset="-122"/>
                <a:ea typeface="楷体" panose="02010609060101010101" charset="-122"/>
              </a:rPr>
              <a:t>总线结构。因此，微控制器的程序存储器和数据存储器是分离的。 </a:t>
            </a:r>
          </a:p>
          <a:p>
            <a:pPr lvl="1" eaLnBrk="1" hangingPunct="1">
              <a:buChar char="Ø"/>
            </a:pPr>
            <a:r>
              <a:rPr lang="en-US" altLang="zh-CN" dirty="0">
                <a:solidFill>
                  <a:srgbClr val="990033"/>
                </a:solidFill>
                <a:ea typeface="楷体" panose="02010609060101010101" charset="-122"/>
              </a:rPr>
              <a:t>AVR</a:t>
            </a:r>
            <a:r>
              <a:rPr lang="zh-CN" altLang="en-US" dirty="0">
                <a:solidFill>
                  <a:srgbClr val="990033"/>
                </a:solidFill>
                <a:latin typeface="楷体" panose="02010609060101010101" charset="-122"/>
                <a:ea typeface="楷体" panose="02010609060101010101" charset="-122"/>
              </a:rPr>
              <a:t>微控制器具有多个系列，包括 </a:t>
            </a:r>
            <a:r>
              <a:rPr lang="en-US" altLang="zh-CN" dirty="0">
                <a:solidFill>
                  <a:srgbClr val="990033"/>
                </a:solidFill>
              </a:rPr>
              <a:t>ATtiny</a:t>
            </a:r>
            <a:r>
              <a:rPr lang="zh-CN" altLang="en-US" dirty="0">
                <a:solidFill>
                  <a:srgbClr val="990033"/>
                </a:solidFill>
              </a:rPr>
              <a:t>、</a:t>
            </a:r>
            <a:r>
              <a:rPr lang="en-US" altLang="zh-CN" dirty="0">
                <a:solidFill>
                  <a:srgbClr val="990033"/>
                </a:solidFill>
              </a:rPr>
              <a:t>AT90</a:t>
            </a:r>
            <a:r>
              <a:rPr lang="zh-CN" altLang="en-US" dirty="0">
                <a:solidFill>
                  <a:srgbClr val="990033"/>
                </a:solidFill>
              </a:rPr>
              <a:t>、</a:t>
            </a:r>
            <a:r>
              <a:rPr lang="en-US" altLang="zh-CN" dirty="0">
                <a:solidFill>
                  <a:srgbClr val="990033"/>
                </a:solidFill>
              </a:rPr>
              <a:t>ATmega</a:t>
            </a:r>
            <a:r>
              <a:rPr lang="zh-CN" altLang="en-US" dirty="0">
                <a:solidFill>
                  <a:srgbClr val="990033"/>
                </a:solidFill>
                <a:latin typeface="楷体" panose="02010609060101010101" charset="-122"/>
                <a:ea typeface="楷体" panose="02010609060101010101" charset="-122"/>
              </a:rPr>
              <a:t>。每个系列又包括多个产品，它们在功能和存储器容量等方面有很大的不同，但基本结构和原理都类似，而且编程方式也相同。  </a:t>
            </a:r>
          </a:p>
        </p:txBody>
      </p:sp>
      <p:sp>
        <p:nvSpPr>
          <p:cNvPr id="4301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常用微控制器介绍 </a:t>
            </a:r>
            <a:endParaRPr lang="zh-CN" altLang="en-US"/>
          </a:p>
        </p:txBody>
      </p:sp>
      <p:graphicFrame>
        <p:nvGraphicFramePr>
          <p:cNvPr id="34819" name="表格 34818"/>
          <p:cNvGraphicFramePr/>
          <p:nvPr/>
        </p:nvGraphicFramePr>
        <p:xfrm>
          <a:off x="828675" y="1557338"/>
          <a:ext cx="7631113" cy="1730375"/>
        </p:xfrm>
        <a:graphic>
          <a:graphicData uri="http://schemas.openxmlformats.org/drawingml/2006/table">
            <a:tbl>
              <a:tblPr/>
              <a:tblGrid>
                <a:gridCol w="1439863">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7467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936625">
                  <a:extLst>
                    <a:ext uri="{9D8B030D-6E8A-4147-A177-3AD203B41FA5}">
                      <a16:colId xmlns:a16="http://schemas.microsoft.com/office/drawing/2014/main" val="20008"/>
                    </a:ext>
                  </a:extLst>
                </a:gridCol>
                <a:gridCol w="574675">
                  <a:extLst>
                    <a:ext uri="{9D8B030D-6E8A-4147-A177-3AD203B41FA5}">
                      <a16:colId xmlns:a16="http://schemas.microsoft.com/office/drawing/2014/main" val="20009"/>
                    </a:ext>
                  </a:extLst>
                </a:gridCol>
              </a:tblGrid>
              <a:tr h="46355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zh-CN" altLang="en-US" sz="1400">
                          <a:ea typeface="宋体" panose="02010600030101010101" pitchFamily="2" charset="-122"/>
                        </a:rPr>
                        <a:t>型</a:t>
                      </a:r>
                      <a:r>
                        <a:rPr lang="en-US" altLang="zh-CN" sz="1400">
                          <a:latin typeface="Arial" panose="020B0604020202090204" pitchFamily="34" charset="0"/>
                          <a:ea typeface="宋体" panose="02010600030101010101" pitchFamily="2" charset="-122"/>
                        </a:rPr>
                        <a:t> </a:t>
                      </a:r>
                      <a:r>
                        <a:rPr lang="en-US" altLang="zh-CN" sz="1400">
                          <a:ea typeface="宋体" panose="02010600030101010101" pitchFamily="2" charset="-122"/>
                        </a:rPr>
                        <a:t> </a:t>
                      </a:r>
                      <a:r>
                        <a:rPr lang="zh-CN" altLang="en-US" sz="1400">
                          <a:ea typeface="宋体" panose="02010600030101010101" pitchFamily="2" charset="-122"/>
                        </a:rPr>
                        <a:t>号</a:t>
                      </a:r>
                      <a:endParaRPr lang="zh-CN" altLang="en-US" sz="1400">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ea typeface="宋体" panose="02010600030101010101" pitchFamily="2" charset="-122"/>
                        </a:rPr>
                        <a:t>Flash</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ea typeface="宋体" panose="02010600030101010101" pitchFamily="2" charset="-122"/>
                        </a:rPr>
                        <a:t>RAM</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ea typeface="宋体" panose="02010600030101010101" pitchFamily="2" charset="-122"/>
                        </a:rPr>
                        <a:t>EEPROM</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ea typeface="宋体" panose="02010600030101010101" pitchFamily="2" charset="-122"/>
                        </a:rPr>
                        <a:t>I/O</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ea typeface="宋体" panose="02010600030101010101" pitchFamily="2" charset="-122"/>
                        </a:rPr>
                        <a:t>AD</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ea typeface="宋体" panose="02010600030101010101" pitchFamily="2" charset="-122"/>
                        </a:rPr>
                        <a:t>UART</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ea typeface="宋体" panose="02010600030101010101" pitchFamily="2" charset="-122"/>
                        </a:rPr>
                        <a:t>TW</a:t>
                      </a:r>
                    </a:p>
                    <a:p>
                      <a:pPr marL="0" lvl="0" indent="127000" algn="ctr" eaLnBrk="1" hangingPunct="1">
                        <a:spcBef>
                          <a:spcPct val="0"/>
                        </a:spcBef>
                        <a:buNone/>
                      </a:pPr>
                      <a:r>
                        <a:rPr lang="en-US" altLang="x-none" sz="1200" dirty="0">
                          <a:ea typeface="宋体" panose="02010600030101010101" pitchFamily="2" charset="-122"/>
                        </a:rPr>
                        <a:t>I2C</a:t>
                      </a:r>
                      <a:endParaRPr lang="zh-CN" altLang="en-US"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ea typeface="宋体" panose="02010600030101010101" pitchFamily="2" charset="-122"/>
                        </a:rPr>
                        <a:t>BOD+WDT+RC</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ea typeface="宋体" panose="02010600030101010101" pitchFamily="2" charset="-122"/>
                        </a:rPr>
                        <a:t>PWM</a:t>
                      </a:r>
                      <a:endParaRPr lang="en-US" altLang="x-none" sz="12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ATtiny12L-4SU</a:t>
                      </a:r>
                      <a:endParaRPr lang="en-US" altLang="x-none" sz="1400" dirty="0">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1KB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32B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64B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6</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Y</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40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ATtiny26-16</a:t>
                      </a:r>
                      <a:endParaRPr lang="en-US" altLang="x-none" sz="1400" dirty="0">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2KB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128B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128B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16</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10bit</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Y</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27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ATtiny2313-20</a:t>
                      </a:r>
                      <a:endParaRPr lang="en-US" altLang="x-none" sz="1400" dirty="0">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2KB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128B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128B</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18</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Y</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ea typeface="宋体" panose="02010600030101010101" pitchFamily="2" charset="-122"/>
                        </a:rPr>
                        <a:t>1</a:t>
                      </a:r>
                      <a:endParaRPr lang="en-US" altLang="x-none" sz="1400" dirty="0">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4876" name="表格 34875"/>
          <p:cNvGraphicFramePr/>
          <p:nvPr/>
        </p:nvGraphicFramePr>
        <p:xfrm>
          <a:off x="827088" y="3573463"/>
          <a:ext cx="7561263" cy="2228850"/>
        </p:xfrm>
        <a:graphic>
          <a:graphicData uri="http://schemas.openxmlformats.org/drawingml/2006/table">
            <a:tbl>
              <a:tblPr/>
              <a:tblGrid>
                <a:gridCol w="1657350">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gridCol w="792163">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36512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zh-CN" altLang="en-US" sz="1200">
                          <a:solidFill>
                            <a:srgbClr val="FF0000"/>
                          </a:solidFill>
                          <a:ea typeface="宋体" panose="02010600030101010101" pitchFamily="2" charset="-122"/>
                        </a:rPr>
                        <a:t>型</a:t>
                      </a:r>
                      <a:r>
                        <a:rPr lang="en-US" altLang="zh-CN" sz="1200">
                          <a:solidFill>
                            <a:srgbClr val="FF0000"/>
                          </a:solidFill>
                          <a:latin typeface="Arial" panose="020B0604020202090204" pitchFamily="34" charset="0"/>
                          <a:ea typeface="宋体" panose="02010600030101010101" pitchFamily="2" charset="-122"/>
                        </a:rPr>
                        <a:t> </a:t>
                      </a:r>
                      <a:r>
                        <a:rPr lang="en-US" altLang="zh-CN" sz="1200">
                          <a:solidFill>
                            <a:srgbClr val="FF0000"/>
                          </a:solidFill>
                          <a:ea typeface="宋体" panose="02010600030101010101" pitchFamily="2" charset="-122"/>
                        </a:rPr>
                        <a:t> </a:t>
                      </a:r>
                      <a:r>
                        <a:rPr lang="zh-CN" altLang="en-US" sz="1200">
                          <a:solidFill>
                            <a:srgbClr val="FF0000"/>
                          </a:solidFill>
                          <a:ea typeface="宋体" panose="02010600030101010101" pitchFamily="2" charset="-122"/>
                        </a:rPr>
                        <a:t>号</a:t>
                      </a:r>
                      <a:endParaRPr lang="zh-CN" altLang="en-US" sz="1200">
                        <a:solidFill>
                          <a:srgbClr val="FF0000"/>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Flash</a:t>
                      </a:r>
                      <a:endParaRPr lang="en-US" altLang="x-none" sz="12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SRAM</a:t>
                      </a:r>
                      <a:endParaRPr lang="en-US" altLang="x-none" sz="12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EEPROM</a:t>
                      </a:r>
                      <a:endParaRPr lang="en-US" altLang="x-none" sz="12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I/O</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AD</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UART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TWI</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Speed</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FF0000"/>
                          </a:solidFill>
                          <a:ea typeface="宋体" panose="02010600030101010101" pitchFamily="2" charset="-122"/>
                        </a:rPr>
                        <a:t>PWM</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ATmega8-16PU/AU</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8KB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512B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23</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8</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16MHz</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3</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ATmega16-16PU/AU</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16KB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512B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32</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8</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16MHz</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4</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ATmega32-16PU/AU</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32KB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2KB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1024B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32</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8</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16MHz</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4</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ATmega128-16AU</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128KB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4KB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4096B</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53</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8</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2</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16MHz</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400" dirty="0">
                          <a:solidFill>
                            <a:srgbClr val="FF0000"/>
                          </a:solidFill>
                          <a:ea typeface="宋体" panose="02010600030101010101" pitchFamily="2" charset="-122"/>
                        </a:rPr>
                        <a:t>8</a:t>
                      </a:r>
                      <a:endParaRPr lang="en-US" altLang="x-none" sz="1400" dirty="0">
                        <a:solidFill>
                          <a:srgbClr val="FF0000"/>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518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29</a:t>
            </a:fld>
            <a:endParaRPr lang="en-US" altLang="zh-CN" sz="1200" dirty="0">
              <a:latin typeface="Garamond" panose="02020404030301010803"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nchor="t"/>
          <a:lstStyle/>
          <a:p>
            <a:r>
              <a:rPr lang="zh-CN" altLang="en-US" dirty="0"/>
              <a:t>课程简介</a:t>
            </a:r>
            <a:endParaRPr lang="zh-CN" altLang="en-US"/>
          </a:p>
        </p:txBody>
      </p:sp>
      <p:sp>
        <p:nvSpPr>
          <p:cNvPr id="3" name="内容占位符 2"/>
          <p:cNvSpPr>
            <a:spLocks noGrp="1"/>
          </p:cNvSpPr>
          <p:nvPr>
            <p:ph idx="1"/>
          </p:nvPr>
        </p:nvSpPr>
        <p:spPr/>
        <p:txBody>
          <a:bodyPr/>
          <a:lstStyle/>
          <a:p>
            <a:pPr algn="l" defTabSz="914400" eaLnBrk="1" fontAlgn="base" hangingPunct="1">
              <a:buFont typeface="Wingdings" panose="05000000000000000000" charset="0"/>
              <a:buChar char="l"/>
            </a:pPr>
            <a:r>
              <a:rPr lang="zh-CN" altLang="en-US" dirty="0">
                <a:solidFill>
                  <a:schemeClr val="tx1"/>
                </a:solidFill>
                <a:latin typeface="楷体" panose="02010609060101010101" charset="-122"/>
                <a:ea typeface="楷体" panose="02010609060101010101" charset="-122"/>
                <a:sym typeface="+mn-ea"/>
              </a:rPr>
              <a:t>什么是最小微控制器系统设计？</a:t>
            </a:r>
            <a:endParaRPr lang="zh-CN" altLang="en-US" strike="noStrike" kern="1200" noProof="1">
              <a:solidFill>
                <a:schemeClr val="tx1"/>
              </a:solidFill>
              <a:latin typeface="楷体" panose="02010609060101010101" charset="-122"/>
              <a:ea typeface="楷体" panose="02010609060101010101" charset="-122"/>
            </a:endParaRPr>
          </a:p>
          <a:p>
            <a:pPr marL="457200" indent="-457200" algn="l" defTabSz="914400" eaLnBrk="1" fontAlgn="base" hangingPunct="1">
              <a:buNone/>
            </a:pPr>
            <a:r>
              <a:rPr lang="zh-CN" altLang="en-US" dirty="0">
                <a:solidFill>
                  <a:schemeClr val="tx1"/>
                </a:solidFill>
                <a:latin typeface="楷体" panose="02010609060101010101" charset="-122"/>
                <a:ea typeface="楷体" panose="02010609060101010101" charset="-122"/>
                <a:sym typeface="+mn-ea"/>
              </a:rPr>
              <a:t>    微控制器外围电路包括本身的基本引脚连接、总线驱动、时钟控制、引导程序方式控制、存储器配置、通信口配置、</a:t>
            </a:r>
            <a:r>
              <a:rPr lang="zh-CN" altLang="en-US" dirty="0">
                <a:solidFill>
                  <a:schemeClr val="tx1"/>
                </a:solidFill>
                <a:latin typeface="Times New Roman" panose="02020503050405090304" pitchFamily="2" charset="0"/>
                <a:ea typeface="楷体" panose="02010609060101010101" charset="-122"/>
                <a:cs typeface="Times New Roman" panose="02020503050405090304" pitchFamily="2" charset="0"/>
                <a:sym typeface="+mn-ea"/>
              </a:rPr>
              <a:t>I/O口</a:t>
            </a:r>
            <a:r>
              <a:rPr lang="zh-CN" altLang="en-US" dirty="0">
                <a:solidFill>
                  <a:schemeClr val="tx1"/>
                </a:solidFill>
                <a:latin typeface="楷体" panose="02010609060101010101" charset="-122"/>
                <a:ea typeface="楷体" panose="02010609060101010101" charset="-122"/>
                <a:sym typeface="+mn-ea"/>
              </a:rPr>
              <a:t>控制、时序设计等，目的是保证微控制器的基本工作模式和环境。我们又把对微控制器的外围电路所进行的设计称为</a:t>
            </a:r>
            <a:r>
              <a:rPr lang="zh-CN" altLang="en-US" dirty="0">
                <a:solidFill>
                  <a:srgbClr val="FF0000"/>
                </a:solidFill>
                <a:latin typeface="楷体" panose="02010609060101010101" charset="-122"/>
                <a:ea typeface="楷体" panose="02010609060101010101" charset="-122"/>
                <a:sym typeface="+mn-ea"/>
              </a:rPr>
              <a:t>微控制器基本系统设计</a:t>
            </a:r>
            <a:r>
              <a:rPr lang="zh-CN" altLang="en-US" dirty="0">
                <a:solidFill>
                  <a:schemeClr val="tx1"/>
                </a:solidFill>
                <a:latin typeface="楷体" panose="02010609060101010101" charset="-122"/>
                <a:ea typeface="楷体" panose="02010609060101010101" charset="-122"/>
                <a:sym typeface="+mn-ea"/>
              </a:rPr>
              <a:t>，或者称为</a:t>
            </a:r>
            <a:r>
              <a:rPr lang="zh-CN" altLang="en-US" dirty="0">
                <a:solidFill>
                  <a:srgbClr val="FF0000"/>
                </a:solidFill>
                <a:latin typeface="楷体" panose="02010609060101010101" charset="-122"/>
                <a:ea typeface="楷体" panose="02010609060101010101" charset="-122"/>
                <a:sym typeface="+mn-ea"/>
              </a:rPr>
              <a:t>微控制器最小系统设计</a:t>
            </a:r>
            <a:r>
              <a:rPr lang="zh-CN" altLang="en-US" dirty="0">
                <a:solidFill>
                  <a:schemeClr val="tx1"/>
                </a:solidFill>
                <a:latin typeface="楷体" panose="02010609060101010101" charset="-122"/>
                <a:ea typeface="楷体" panose="02010609060101010101" charset="-122"/>
                <a:sym typeface="+mn-ea"/>
              </a:rPr>
              <a:t>。</a:t>
            </a:r>
            <a:r>
              <a:rPr lang="zh-CN" altLang="en-US" strike="noStrike" noProof="1">
                <a:latin typeface="Times New Roman" panose="02020503050405090304" pitchFamily="2" charset="0"/>
                <a:ea typeface="楷体" panose="02010609060101010101" charset="-122"/>
                <a:sym typeface="+mn-ea"/>
              </a:rPr>
              <a:t> </a:t>
            </a:r>
            <a:endParaRPr lang="zh-CN" altLang="en-US" strike="noStrike" noProof="1">
              <a:latin typeface="Times New Roman" panose="02020503050405090304" pitchFamily="2" charset="0"/>
              <a:ea typeface="楷体" panose="02010609060101010101" charset="-122"/>
            </a:endParaRPr>
          </a:p>
        </p:txBody>
      </p:sp>
      <p:pic>
        <p:nvPicPr>
          <p:cNvPr id="2" name="图片 1" descr="ZWCJ1XUB8GVQLCZ18}GMD9V"/>
          <p:cNvPicPr>
            <a:picLocks noChangeAspect="1"/>
          </p:cNvPicPr>
          <p:nvPr/>
        </p:nvPicPr>
        <p:blipFill>
          <a:blip r:embed="rId2"/>
          <a:stretch>
            <a:fillRect/>
          </a:stretch>
        </p:blipFill>
        <p:spPr>
          <a:xfrm>
            <a:off x="5253038" y="4543425"/>
            <a:ext cx="3600450" cy="2206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常用微控制器介绍 </a:t>
            </a:r>
            <a:endParaRPr lang="zh-CN" altLang="en-US"/>
          </a:p>
        </p:txBody>
      </p:sp>
      <p:sp>
        <p:nvSpPr>
          <p:cNvPr id="36867" name="Rectangle 3"/>
          <p:cNvSpPr>
            <a:spLocks noGrp="1"/>
          </p:cNvSpPr>
          <p:nvPr>
            <p:ph type="body"/>
          </p:nvPr>
        </p:nvSpPr>
        <p:spPr>
          <a:xfrm>
            <a:off x="180975" y="1412875"/>
            <a:ext cx="8640763" cy="4824413"/>
          </a:xfrm>
        </p:spPr>
        <p:txBody>
          <a:bodyPr wrap="square" anchor="t"/>
          <a:lstStyle/>
          <a:p>
            <a:pPr eaLnBrk="1" hangingPunct="1"/>
            <a:r>
              <a:rPr lang="zh-CN" altLang="en-US" dirty="0">
                <a:latin typeface="楷体" panose="02010609060101010101" charset="-122"/>
                <a:ea typeface="楷体" panose="02010609060101010101" charset="-122"/>
              </a:rPr>
              <a:t>美国</a:t>
            </a:r>
            <a:r>
              <a:rPr lang="en-US" altLang="zh-CN" dirty="0">
                <a:ea typeface="楷体" panose="02010609060101010101" charset="-122"/>
              </a:rPr>
              <a:t>TI</a:t>
            </a:r>
            <a:r>
              <a:rPr lang="zh-CN" altLang="en-US" dirty="0">
                <a:latin typeface="楷体" panose="02010609060101010101" charset="-122"/>
                <a:ea typeface="楷体" panose="02010609060101010101" charset="-122"/>
              </a:rPr>
              <a:t>公司的</a:t>
            </a:r>
            <a:r>
              <a:rPr lang="en-US" altLang="zh-CN" dirty="0">
                <a:ea typeface="楷体" panose="02010609060101010101" charset="-122"/>
              </a:rPr>
              <a:t>MSP430</a:t>
            </a:r>
            <a:r>
              <a:rPr lang="zh-CN" altLang="en-US" dirty="0">
                <a:latin typeface="楷体" panose="02010609060101010101" charset="-122"/>
                <a:ea typeface="楷体" panose="02010609060101010101" charset="-122"/>
              </a:rPr>
              <a:t>系列微控制器可以分为以下几个系列：</a:t>
            </a:r>
            <a:r>
              <a:rPr lang="en-US" altLang="zh-CN" dirty="0"/>
              <a:t>MSP430X1</a:t>
            </a:r>
            <a:r>
              <a:rPr lang="zh-CN" altLang="en-US" dirty="0"/>
              <a:t>、</a:t>
            </a:r>
            <a:r>
              <a:rPr lang="en-US" altLang="zh-CN" dirty="0"/>
              <a:t>MSP430X3</a:t>
            </a:r>
            <a:r>
              <a:rPr lang="zh-CN" altLang="en-US" dirty="0">
                <a:latin typeface="楷体" panose="02010609060101010101" charset="-122"/>
                <a:ea typeface="楷体" panose="02010609060101010101" charset="-122"/>
              </a:rPr>
              <a:t>和</a:t>
            </a:r>
            <a:r>
              <a:rPr lang="en-US" altLang="zh-CN" dirty="0">
                <a:ea typeface="楷体" panose="02010609060101010101" charset="-122"/>
              </a:rPr>
              <a:t>MSP430X4</a:t>
            </a:r>
            <a:r>
              <a:rPr lang="zh-CN" altLang="en-US" dirty="0">
                <a:latin typeface="楷体" panose="02010609060101010101" charset="-122"/>
                <a:ea typeface="楷体" panose="02010609060101010101" charset="-122"/>
              </a:rPr>
              <a:t>，而且还在不断发展。从存储器使用的情况，</a:t>
            </a:r>
            <a:r>
              <a:rPr lang="en-US" altLang="zh-CN" dirty="0">
                <a:ea typeface="楷体" panose="02010609060101010101" charset="-122"/>
              </a:rPr>
              <a:t>MSP430</a:t>
            </a:r>
            <a:r>
              <a:rPr lang="zh-CN" altLang="en-US" dirty="0">
                <a:latin typeface="楷体" panose="02010609060101010101" charset="-122"/>
                <a:ea typeface="楷体" panose="02010609060101010101" charset="-122"/>
              </a:rPr>
              <a:t>系列微控制器又可分为</a:t>
            </a:r>
            <a:r>
              <a:rPr lang="en-US" altLang="zh-CN" dirty="0">
                <a:ea typeface="楷体" panose="02010609060101010101" charset="-122"/>
              </a:rPr>
              <a:t>ROM</a:t>
            </a:r>
            <a:r>
              <a:rPr lang="zh-CN" altLang="en-US" dirty="0">
                <a:latin typeface="楷体" panose="02010609060101010101" charset="-122"/>
                <a:ea typeface="楷体" panose="02010609060101010101" charset="-122"/>
              </a:rPr>
              <a:t>（</a:t>
            </a:r>
            <a:r>
              <a:rPr lang="en-US" altLang="zh-CN" dirty="0">
                <a:ea typeface="楷体" panose="02010609060101010101" charset="-122"/>
              </a:rPr>
              <a:t>C</a:t>
            </a:r>
            <a:r>
              <a:rPr lang="zh-CN" altLang="en-US" dirty="0">
                <a:latin typeface="楷体" panose="02010609060101010101" charset="-122"/>
                <a:ea typeface="楷体" panose="02010609060101010101" charset="-122"/>
              </a:rPr>
              <a:t>型）、</a:t>
            </a:r>
            <a:r>
              <a:rPr lang="en-US" altLang="zh-CN" dirty="0">
                <a:ea typeface="楷体" panose="02010609060101010101" charset="-122"/>
              </a:rPr>
              <a:t>OTP</a:t>
            </a:r>
            <a:r>
              <a:rPr lang="zh-CN" altLang="en-US" dirty="0">
                <a:latin typeface="楷体" panose="02010609060101010101" charset="-122"/>
                <a:ea typeface="楷体" panose="02010609060101010101" charset="-122"/>
              </a:rPr>
              <a:t>（</a:t>
            </a:r>
            <a:r>
              <a:rPr lang="en-US" altLang="zh-CN" dirty="0">
                <a:ea typeface="楷体" panose="02010609060101010101" charset="-122"/>
              </a:rPr>
              <a:t>P</a:t>
            </a:r>
            <a:r>
              <a:rPr lang="zh-CN" altLang="en-US" dirty="0">
                <a:latin typeface="楷体" panose="02010609060101010101" charset="-122"/>
                <a:ea typeface="楷体" panose="02010609060101010101" charset="-122"/>
              </a:rPr>
              <a:t>型）、</a:t>
            </a:r>
            <a:r>
              <a:rPr lang="en-US" altLang="zh-CN" dirty="0">
                <a:ea typeface="楷体" panose="02010609060101010101" charset="-122"/>
              </a:rPr>
              <a:t>EPROM</a:t>
            </a:r>
            <a:r>
              <a:rPr lang="zh-CN" altLang="en-US" dirty="0">
                <a:latin typeface="楷体" panose="02010609060101010101" charset="-122"/>
                <a:ea typeface="楷体" panose="02010609060101010101" charset="-122"/>
              </a:rPr>
              <a:t>（</a:t>
            </a:r>
            <a:r>
              <a:rPr lang="en-US" altLang="zh-CN" dirty="0">
                <a:ea typeface="楷体" panose="02010609060101010101" charset="-122"/>
              </a:rPr>
              <a:t>E</a:t>
            </a:r>
            <a:r>
              <a:rPr lang="zh-CN" altLang="en-US" dirty="0">
                <a:latin typeface="楷体" panose="02010609060101010101" charset="-122"/>
                <a:ea typeface="楷体" panose="02010609060101010101" charset="-122"/>
              </a:rPr>
              <a:t>型）、</a:t>
            </a:r>
            <a:r>
              <a:rPr lang="en-US" altLang="zh-CN" dirty="0">
                <a:ea typeface="楷体" panose="02010609060101010101" charset="-122"/>
              </a:rPr>
              <a:t>Flash Memory</a:t>
            </a:r>
            <a:r>
              <a:rPr lang="zh-CN" altLang="en-US" dirty="0">
                <a:latin typeface="楷体" panose="02010609060101010101" charset="-122"/>
                <a:ea typeface="楷体" panose="02010609060101010101" charset="-122"/>
              </a:rPr>
              <a:t>（</a:t>
            </a:r>
            <a:r>
              <a:rPr lang="en-US" altLang="zh-CN" dirty="0">
                <a:ea typeface="楷体" panose="02010609060101010101" charset="-122"/>
              </a:rPr>
              <a:t>F</a:t>
            </a:r>
            <a:r>
              <a:rPr lang="zh-CN" altLang="en-US" dirty="0">
                <a:latin typeface="楷体" panose="02010609060101010101" charset="-122"/>
                <a:ea typeface="楷体" panose="02010609060101010101" charset="-122"/>
              </a:rPr>
              <a:t>型）。</a:t>
            </a:r>
          </a:p>
          <a:p>
            <a:pPr eaLnBrk="1" hangingPunct="1"/>
            <a:r>
              <a:rPr lang="en-US" altLang="zh-CN" dirty="0">
                <a:solidFill>
                  <a:srgbClr val="990033"/>
                </a:solidFill>
                <a:ea typeface="楷体" panose="02010609060101010101" charset="-122"/>
              </a:rPr>
              <a:t>MSP430</a:t>
            </a:r>
            <a:r>
              <a:rPr lang="zh-CN" altLang="en-US" dirty="0">
                <a:solidFill>
                  <a:srgbClr val="990033"/>
                </a:solidFill>
                <a:latin typeface="楷体" panose="02010609060101010101" charset="-122"/>
                <a:ea typeface="楷体" panose="02010609060101010101" charset="-122"/>
              </a:rPr>
              <a:t>系列微控制器集成了许多的数字、模拟单元电路，与</a:t>
            </a:r>
            <a:r>
              <a:rPr lang="en-US" altLang="zh-CN" dirty="0">
                <a:solidFill>
                  <a:srgbClr val="990033"/>
                </a:solidFill>
                <a:ea typeface="楷体" panose="02010609060101010101" charset="-122"/>
              </a:rPr>
              <a:t>16</a:t>
            </a:r>
            <a:r>
              <a:rPr lang="zh-CN" altLang="en-US" dirty="0">
                <a:solidFill>
                  <a:srgbClr val="990033"/>
                </a:solidFill>
                <a:latin typeface="楷体" panose="02010609060101010101" charset="-122"/>
                <a:ea typeface="楷体" panose="02010609060101010101" charset="-122"/>
              </a:rPr>
              <a:t>位微处理集成在一起而形成高性能的处理机。系列的全部成员均为软件兼容，可以方便地在系列各型号间移植。</a:t>
            </a:r>
            <a:endParaRPr lang="en-US" altLang="zh-CN" dirty="0">
              <a:solidFill>
                <a:srgbClr val="990033"/>
              </a:solidFill>
              <a:latin typeface="楷体" panose="02010609060101010101" charset="-122"/>
              <a:ea typeface="楷体" panose="02010609060101010101" charset="-122"/>
            </a:endParaRPr>
          </a:p>
          <a:p>
            <a:pPr eaLnBrk="1" hangingPunct="1"/>
            <a:r>
              <a:rPr lang="en-US" altLang="zh-CN" dirty="0">
                <a:solidFill>
                  <a:srgbClr val="6600CC"/>
                </a:solidFill>
                <a:ea typeface="楷体" panose="02010609060101010101" charset="-122"/>
              </a:rPr>
              <a:t>MSP430</a:t>
            </a:r>
            <a:r>
              <a:rPr lang="zh-CN" altLang="en-US" dirty="0">
                <a:solidFill>
                  <a:srgbClr val="6600CC"/>
                </a:solidFill>
                <a:latin typeface="楷体" panose="02010609060101010101" charset="-122"/>
                <a:ea typeface="楷体" panose="02010609060101010101" charset="-122"/>
              </a:rPr>
              <a:t>系列微控制器的</a:t>
            </a:r>
            <a:r>
              <a:rPr lang="en-US" altLang="zh-CN" dirty="0">
                <a:solidFill>
                  <a:srgbClr val="6600CC"/>
                </a:solidFill>
                <a:ea typeface="楷体" panose="02010609060101010101" charset="-122"/>
              </a:rPr>
              <a:t>MCU</a:t>
            </a:r>
            <a:r>
              <a:rPr lang="zh-CN" altLang="en-US" dirty="0">
                <a:solidFill>
                  <a:srgbClr val="6600CC"/>
                </a:solidFill>
                <a:latin typeface="楷体" panose="02010609060101010101" charset="-122"/>
                <a:ea typeface="楷体" panose="02010609060101010101" charset="-122"/>
              </a:rPr>
              <a:t>设计成各种应用的</a:t>
            </a:r>
            <a:r>
              <a:rPr lang="en-US" altLang="zh-CN" dirty="0">
                <a:solidFill>
                  <a:srgbClr val="6600CC"/>
                </a:solidFill>
                <a:ea typeface="楷体" panose="02010609060101010101" charset="-122"/>
              </a:rPr>
              <a:t>16</a:t>
            </a:r>
            <a:r>
              <a:rPr lang="zh-CN" altLang="en-US" dirty="0">
                <a:solidFill>
                  <a:srgbClr val="6600CC"/>
                </a:solidFill>
                <a:latin typeface="楷体" panose="02010609060101010101" charset="-122"/>
                <a:ea typeface="楷体" panose="02010609060101010101" charset="-122"/>
              </a:rPr>
              <a:t>位结构。它采用“冯</a:t>
            </a:r>
            <a:r>
              <a:rPr lang="en-US" altLang="zh-CN" dirty="0">
                <a:solidFill>
                  <a:srgbClr val="6600CC"/>
                </a:solidFill>
                <a:latin typeface="楷体" panose="02010609060101010101" charset="-122"/>
                <a:ea typeface="楷体" panose="02010609060101010101" charset="-122"/>
              </a:rPr>
              <a:t>-</a:t>
            </a:r>
            <a:r>
              <a:rPr lang="zh-CN" altLang="en-US" dirty="0">
                <a:solidFill>
                  <a:srgbClr val="6600CC"/>
                </a:solidFill>
                <a:latin typeface="楷体" panose="02010609060101010101" charset="-122"/>
                <a:ea typeface="楷体" panose="02010609060101010101" charset="-122"/>
              </a:rPr>
              <a:t>纽曼结构”，因此，</a:t>
            </a:r>
            <a:r>
              <a:rPr lang="en-US" altLang="zh-CN" dirty="0">
                <a:solidFill>
                  <a:srgbClr val="6600CC"/>
                </a:solidFill>
              </a:rPr>
              <a:t>RAM</a:t>
            </a:r>
            <a:r>
              <a:rPr lang="zh-CN" altLang="en-US" dirty="0">
                <a:solidFill>
                  <a:srgbClr val="6600CC"/>
                </a:solidFill>
              </a:rPr>
              <a:t>、</a:t>
            </a:r>
            <a:r>
              <a:rPr lang="en-US" altLang="zh-CN" dirty="0">
                <a:solidFill>
                  <a:srgbClr val="6600CC"/>
                </a:solidFill>
              </a:rPr>
              <a:t>ROM</a:t>
            </a:r>
            <a:r>
              <a:rPr lang="zh-CN" altLang="en-US" dirty="0">
                <a:solidFill>
                  <a:srgbClr val="6600CC"/>
                </a:solidFill>
                <a:latin typeface="楷体" panose="02010609060101010101" charset="-122"/>
                <a:ea typeface="楷体" panose="02010609060101010101" charset="-122"/>
              </a:rPr>
              <a:t>和全部外围模块都位于同一个地址空间内。 </a:t>
            </a:r>
          </a:p>
        </p:txBody>
      </p:sp>
      <p:sp>
        <p:nvSpPr>
          <p:cNvPr id="4710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常用微控制器介绍 </a:t>
            </a:r>
            <a:endParaRPr lang="zh-CN" altLang="en-US"/>
          </a:p>
        </p:txBody>
      </p:sp>
      <p:sp>
        <p:nvSpPr>
          <p:cNvPr id="38915" name="Rectangle 3"/>
          <p:cNvSpPr>
            <a:spLocks noGrp="1"/>
          </p:cNvSpPr>
          <p:nvPr>
            <p:ph type="body"/>
          </p:nvPr>
        </p:nvSpPr>
        <p:spPr>
          <a:xfrm>
            <a:off x="539750" y="1412875"/>
            <a:ext cx="8353425" cy="4608513"/>
          </a:xfrm>
        </p:spPr>
        <p:txBody>
          <a:bodyPr wrap="square" anchor="t"/>
          <a:lstStyle/>
          <a:p>
            <a:pPr algn="just" eaLnBrk="1" hangingPunct="1">
              <a:spcBef>
                <a:spcPts val="1200"/>
              </a:spcBef>
            </a:pPr>
            <a:r>
              <a:rPr lang="en-US" altLang="zh-CN" dirty="0">
                <a:ea typeface="楷体" panose="02010609060101010101" charset="-122"/>
              </a:rPr>
              <a:t>Motorola</a:t>
            </a:r>
            <a:r>
              <a:rPr lang="zh-CN" altLang="en-US" dirty="0">
                <a:latin typeface="楷体" panose="02010609060101010101" charset="-122"/>
                <a:ea typeface="楷体" panose="02010609060101010101" charset="-122"/>
              </a:rPr>
              <a:t>是世界上最大和最早的微控制器生产厂家之一，品种较全。其中：</a:t>
            </a:r>
            <a:endParaRPr lang="en-US" altLang="zh-CN" dirty="0">
              <a:latin typeface="楷体" panose="02010609060101010101" charset="-122"/>
              <a:ea typeface="楷体" panose="02010609060101010101" charset="-122"/>
            </a:endParaRPr>
          </a:p>
          <a:p>
            <a:pPr lvl="1" algn="just" eaLnBrk="1" hangingPunct="1">
              <a:spcBef>
                <a:spcPts val="1200"/>
              </a:spcBef>
              <a:buChar char="Ø"/>
            </a:pPr>
            <a:r>
              <a:rPr lang="en-US" altLang="zh-CN" dirty="0">
                <a:solidFill>
                  <a:srgbClr val="6600CC"/>
                </a:solidFill>
                <a:ea typeface="楷体" panose="02010609060101010101" charset="-122"/>
              </a:rPr>
              <a:t>8</a:t>
            </a:r>
            <a:r>
              <a:rPr lang="zh-CN" altLang="en-US" dirty="0">
                <a:solidFill>
                  <a:srgbClr val="6600CC"/>
                </a:solidFill>
                <a:latin typeface="楷体" panose="02010609060101010101" charset="-122"/>
                <a:ea typeface="楷体" panose="02010609060101010101" charset="-122"/>
              </a:rPr>
              <a:t>位微控制器主要有</a:t>
            </a:r>
            <a:r>
              <a:rPr lang="en-US" altLang="zh-CN" dirty="0">
                <a:solidFill>
                  <a:srgbClr val="6600CC"/>
                </a:solidFill>
              </a:rPr>
              <a:t>M68HC05</a:t>
            </a:r>
            <a:r>
              <a:rPr lang="zh-CN" altLang="en-US" dirty="0">
                <a:solidFill>
                  <a:srgbClr val="6600CC"/>
                </a:solidFill>
              </a:rPr>
              <a:t>、</a:t>
            </a:r>
            <a:r>
              <a:rPr lang="en-US" altLang="zh-CN" dirty="0">
                <a:solidFill>
                  <a:srgbClr val="6600CC"/>
                </a:solidFill>
              </a:rPr>
              <a:t>M68HC08</a:t>
            </a:r>
            <a:r>
              <a:rPr lang="zh-CN" altLang="en-US" dirty="0">
                <a:solidFill>
                  <a:srgbClr val="6600CC"/>
                </a:solidFill>
                <a:latin typeface="楷体" panose="02010609060101010101" charset="-122"/>
                <a:ea typeface="楷体" panose="02010609060101010101" charset="-122"/>
              </a:rPr>
              <a:t>和</a:t>
            </a:r>
            <a:r>
              <a:rPr lang="en-US" altLang="zh-CN" dirty="0">
                <a:solidFill>
                  <a:srgbClr val="6600CC"/>
                </a:solidFill>
                <a:ea typeface="楷体" panose="02010609060101010101" charset="-122"/>
              </a:rPr>
              <a:t>M68HC11</a:t>
            </a:r>
            <a:r>
              <a:rPr lang="zh-CN" altLang="en-US" dirty="0">
                <a:solidFill>
                  <a:srgbClr val="6600CC"/>
                </a:solidFill>
                <a:latin typeface="楷体" panose="02010609060101010101" charset="-122"/>
                <a:ea typeface="楷体" panose="02010609060101010101" charset="-122"/>
              </a:rPr>
              <a:t>三个系列</a:t>
            </a:r>
            <a:endParaRPr lang="en-US" altLang="zh-CN" dirty="0">
              <a:solidFill>
                <a:srgbClr val="6600CC"/>
              </a:solidFill>
              <a:latin typeface="楷体" panose="02010609060101010101" charset="-122"/>
              <a:ea typeface="楷体" panose="02010609060101010101" charset="-122"/>
            </a:endParaRPr>
          </a:p>
          <a:p>
            <a:pPr lvl="1" algn="just" eaLnBrk="1" hangingPunct="1">
              <a:spcBef>
                <a:spcPts val="1200"/>
              </a:spcBef>
              <a:buChar char="Ø"/>
            </a:pPr>
            <a:r>
              <a:rPr lang="en-US" altLang="zh-CN" dirty="0">
                <a:solidFill>
                  <a:srgbClr val="6600CC"/>
                </a:solidFill>
                <a:ea typeface="楷体" panose="02010609060101010101" charset="-122"/>
                <a:sym typeface="Arial" panose="020B0604020202090204" pitchFamily="34" charset="0"/>
              </a:rPr>
              <a:t>16</a:t>
            </a:r>
            <a:r>
              <a:rPr lang="zh-CN" altLang="en-US" dirty="0">
                <a:solidFill>
                  <a:srgbClr val="6600CC"/>
                </a:solidFill>
                <a:latin typeface="楷体" panose="02010609060101010101" charset="-122"/>
                <a:ea typeface="楷体" panose="02010609060101010101" charset="-122"/>
              </a:rPr>
              <a:t>位微控制器有</a:t>
            </a:r>
            <a:r>
              <a:rPr lang="en-US" altLang="zh-CN" dirty="0">
                <a:solidFill>
                  <a:srgbClr val="6600CC"/>
                </a:solidFill>
                <a:ea typeface="楷体" panose="02010609060101010101" charset="-122"/>
                <a:sym typeface="Arial" panose="020B0604020202090204" pitchFamily="34" charset="0"/>
              </a:rPr>
              <a:t>M68HC12</a:t>
            </a:r>
            <a:r>
              <a:rPr lang="zh-CN" altLang="en-US" dirty="0">
                <a:solidFill>
                  <a:srgbClr val="6600CC"/>
                </a:solidFill>
                <a:latin typeface="楷体" panose="02010609060101010101" charset="-122"/>
                <a:ea typeface="楷体" panose="02010609060101010101" charset="-122"/>
              </a:rPr>
              <a:t>和</a:t>
            </a:r>
            <a:r>
              <a:rPr lang="en-US" altLang="zh-CN" dirty="0">
                <a:solidFill>
                  <a:srgbClr val="6600CC"/>
                </a:solidFill>
                <a:ea typeface="楷体" panose="02010609060101010101" charset="-122"/>
                <a:sym typeface="Arial" panose="020B0604020202090204" pitchFamily="34" charset="0"/>
              </a:rPr>
              <a:t>M68HC16</a:t>
            </a:r>
            <a:r>
              <a:rPr lang="zh-CN" altLang="en-US" dirty="0">
                <a:solidFill>
                  <a:srgbClr val="6600CC"/>
                </a:solidFill>
                <a:latin typeface="楷体" panose="02010609060101010101" charset="-122"/>
                <a:ea typeface="楷体" panose="02010609060101010101" charset="-122"/>
              </a:rPr>
              <a:t>系列</a:t>
            </a:r>
            <a:endParaRPr lang="en-US" altLang="zh-CN" dirty="0">
              <a:solidFill>
                <a:srgbClr val="6600CC"/>
              </a:solidFill>
              <a:latin typeface="楷体" panose="02010609060101010101" charset="-122"/>
              <a:ea typeface="楷体" panose="02010609060101010101" charset="-122"/>
            </a:endParaRPr>
          </a:p>
          <a:p>
            <a:pPr lvl="1" algn="just" eaLnBrk="1" hangingPunct="1">
              <a:spcBef>
                <a:spcPts val="1200"/>
              </a:spcBef>
              <a:buChar char="Ø"/>
            </a:pPr>
            <a:r>
              <a:rPr lang="en-US" altLang="zh-CN" dirty="0">
                <a:solidFill>
                  <a:srgbClr val="6600CC"/>
                </a:solidFill>
                <a:ea typeface="楷体" panose="02010609060101010101" charset="-122"/>
                <a:sym typeface="Arial" panose="020B0604020202090204" pitchFamily="34" charset="0"/>
              </a:rPr>
              <a:t>32</a:t>
            </a:r>
            <a:r>
              <a:rPr lang="zh-CN" altLang="en-US" dirty="0">
                <a:solidFill>
                  <a:srgbClr val="6600CC"/>
                </a:solidFill>
                <a:latin typeface="楷体" panose="02010609060101010101" charset="-122"/>
                <a:ea typeface="楷体" panose="02010609060101010101" charset="-122"/>
              </a:rPr>
              <a:t>位微控制器有</a:t>
            </a:r>
            <a:r>
              <a:rPr lang="en-US" altLang="zh-CN" dirty="0">
                <a:solidFill>
                  <a:srgbClr val="6600CC"/>
                </a:solidFill>
                <a:ea typeface="楷体" panose="02010609060101010101" charset="-122"/>
                <a:sym typeface="Arial" panose="020B0604020202090204" pitchFamily="34" charset="0"/>
              </a:rPr>
              <a:t>683XX</a:t>
            </a:r>
            <a:r>
              <a:rPr lang="zh-CN" altLang="en-US" dirty="0">
                <a:solidFill>
                  <a:srgbClr val="6600CC"/>
                </a:solidFill>
                <a:latin typeface="楷体" panose="02010609060101010101" charset="-122"/>
                <a:ea typeface="楷体" panose="02010609060101010101" charset="-122"/>
              </a:rPr>
              <a:t>系列。</a:t>
            </a:r>
            <a:endParaRPr lang="en-US" altLang="zh-CN" dirty="0">
              <a:solidFill>
                <a:srgbClr val="6600CC"/>
              </a:solidFill>
              <a:latin typeface="楷体" panose="02010609060101010101" charset="-122"/>
              <a:ea typeface="楷体" panose="02010609060101010101" charset="-122"/>
            </a:endParaRPr>
          </a:p>
          <a:p>
            <a:pPr algn="just" eaLnBrk="1" hangingPunct="1">
              <a:spcBef>
                <a:spcPts val="1200"/>
              </a:spcBef>
            </a:pPr>
            <a:r>
              <a:rPr lang="zh-CN" altLang="en-US" dirty="0">
                <a:solidFill>
                  <a:srgbClr val="990033"/>
                </a:solidFill>
                <a:latin typeface="楷体" panose="02010609060101010101" charset="-122"/>
                <a:ea typeface="楷体" panose="02010609060101010101" charset="-122"/>
              </a:rPr>
              <a:t>其中，</a:t>
            </a:r>
            <a:r>
              <a:rPr lang="en-US" altLang="zh-CN" dirty="0">
                <a:solidFill>
                  <a:srgbClr val="990033"/>
                </a:solidFill>
                <a:ea typeface="楷体" panose="02010609060101010101" charset="-122"/>
                <a:sym typeface="Arial" panose="020B0604020202090204" pitchFamily="34" charset="0"/>
              </a:rPr>
              <a:t>M68HC05</a:t>
            </a:r>
            <a:r>
              <a:rPr lang="zh-CN" altLang="en-US" dirty="0">
                <a:solidFill>
                  <a:srgbClr val="990033"/>
                </a:solidFill>
                <a:latin typeface="楷体" panose="02010609060101010101" charset="-122"/>
                <a:ea typeface="楷体" panose="02010609060101010101" charset="-122"/>
              </a:rPr>
              <a:t>系列微控制器是最基本的一个系列，具有功能全面、性价比高、系统电路与软件设计简单、使用方便、功耗低等特点。特别适用于家用电器、通信、仪器仪表、自动控制、汽车等领域。</a:t>
            </a:r>
          </a:p>
        </p:txBody>
      </p:sp>
      <p:sp>
        <p:nvSpPr>
          <p:cNvPr id="4915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常用微控制器介绍 </a:t>
            </a:r>
            <a:endParaRPr lang="zh-CN" altLang="en-US"/>
          </a:p>
        </p:txBody>
      </p:sp>
      <p:sp>
        <p:nvSpPr>
          <p:cNvPr id="40963" name="Rectangle 3"/>
          <p:cNvSpPr>
            <a:spLocks noGrp="1"/>
          </p:cNvSpPr>
          <p:nvPr>
            <p:ph type="body"/>
          </p:nvPr>
        </p:nvSpPr>
        <p:spPr>
          <a:xfrm>
            <a:off x="539750" y="1341438"/>
            <a:ext cx="8210550" cy="2016125"/>
          </a:xfrm>
        </p:spPr>
        <p:txBody>
          <a:bodyPr wrap="square" anchor="t"/>
          <a:lstStyle/>
          <a:p>
            <a:pPr algn="just" eaLnBrk="1" hangingPunct="1"/>
            <a:r>
              <a:rPr lang="en-US" altLang="zh-CN" dirty="0">
                <a:ea typeface="楷体" panose="02010609060101010101" charset="-122"/>
              </a:rPr>
              <a:t>COP8</a:t>
            </a:r>
            <a:r>
              <a:rPr lang="zh-CN" altLang="en-US" dirty="0">
                <a:latin typeface="楷体" panose="02010609060101010101" charset="-122"/>
                <a:ea typeface="楷体" panose="02010609060101010101" charset="-122"/>
              </a:rPr>
              <a:t>系列微控制器是美国国家半导体公司的产品，该公司以生产先进的模拟电路著称，能生产高水平的数字模拟混合电路。</a:t>
            </a:r>
            <a:endParaRPr lang="en-US" altLang="zh-CN" dirty="0">
              <a:latin typeface="楷体" panose="02010609060101010101" charset="-122"/>
              <a:ea typeface="楷体" panose="02010609060101010101" charset="-122"/>
            </a:endParaRPr>
          </a:p>
          <a:p>
            <a:pPr lvl="1" algn="just" eaLnBrk="1" hangingPunct="1">
              <a:buChar char="Ø"/>
            </a:pPr>
            <a:r>
              <a:rPr lang="en-US" altLang="zh-CN" dirty="0">
                <a:solidFill>
                  <a:srgbClr val="FF0000"/>
                </a:solidFill>
                <a:ea typeface="楷体" panose="02010609060101010101" charset="-122"/>
              </a:rPr>
              <a:t>COP8</a:t>
            </a:r>
            <a:r>
              <a:rPr lang="zh-CN" altLang="en-US" dirty="0">
                <a:solidFill>
                  <a:srgbClr val="FF0000"/>
                </a:solidFill>
                <a:latin typeface="楷体" panose="02010609060101010101" charset="-122"/>
                <a:ea typeface="楷体" panose="02010609060101010101" charset="-122"/>
              </a:rPr>
              <a:t>系列微控制器内集成了高速</a:t>
            </a:r>
            <a:r>
              <a:rPr lang="en-US" altLang="zh-CN" dirty="0">
                <a:solidFill>
                  <a:srgbClr val="FF0000"/>
                </a:solidFill>
                <a:ea typeface="楷体" panose="02010609060101010101" charset="-122"/>
              </a:rPr>
              <a:t>A/D</a:t>
            </a:r>
            <a:r>
              <a:rPr lang="zh-CN" altLang="en-US" dirty="0">
                <a:solidFill>
                  <a:srgbClr val="FF0000"/>
                </a:solidFill>
                <a:latin typeface="楷体" panose="02010609060101010101" charset="-122"/>
                <a:ea typeface="楷体" panose="02010609060101010101" charset="-122"/>
              </a:rPr>
              <a:t>转换器，这是一般微控制器中不多见的。</a:t>
            </a:r>
          </a:p>
        </p:txBody>
      </p:sp>
      <p:graphicFrame>
        <p:nvGraphicFramePr>
          <p:cNvPr id="40964" name="表格 40963"/>
          <p:cNvGraphicFramePr/>
          <p:nvPr/>
        </p:nvGraphicFramePr>
        <p:xfrm>
          <a:off x="971550" y="3644900"/>
          <a:ext cx="7272338" cy="2449513"/>
        </p:xfrm>
        <a:graphic>
          <a:graphicData uri="http://schemas.openxmlformats.org/drawingml/2006/table">
            <a:tbl>
              <a:tblPr/>
              <a:tblGrid>
                <a:gridCol w="1079500">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75565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639763">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Device</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eaLnBrk="1" hangingPunct="1">
                        <a:spcBef>
                          <a:spcPct val="0"/>
                        </a:spcBef>
                        <a:buNone/>
                      </a:pPr>
                      <a:r>
                        <a:rPr lang="en-US" altLang="x-none" sz="1200" dirty="0">
                          <a:solidFill>
                            <a:srgbClr val="6600CC"/>
                          </a:solidFill>
                          <a:ea typeface="宋体" panose="02010600030101010101" pitchFamily="2" charset="-122"/>
                        </a:rPr>
                        <a:t>Flash</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eaLnBrk="1" hangingPunct="1">
                        <a:spcBef>
                          <a:spcPct val="0"/>
                        </a:spcBef>
                        <a:buNone/>
                      </a:pPr>
                      <a:r>
                        <a:rPr lang="en-US" altLang="x-none" sz="1200" dirty="0">
                          <a:solidFill>
                            <a:srgbClr val="6600CC"/>
                          </a:solidFill>
                          <a:ea typeface="宋体" panose="02010600030101010101" pitchFamily="2" charset="-122"/>
                        </a:rPr>
                        <a:t>RAM</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solidFill>
                            <a:srgbClr val="6600CC"/>
                          </a:solidFill>
                          <a:ea typeface="宋体" panose="02010600030101010101" pitchFamily="2" charset="-122"/>
                        </a:rPr>
                        <a:t>Brownout</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Voltage</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solidFill>
                            <a:srgbClr val="6600CC"/>
                          </a:solidFill>
                          <a:ea typeface="宋体" panose="02010600030101010101" pitchFamily="2" charset="-122"/>
                        </a:rPr>
                        <a:t>Max Input</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Clock</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Frequency</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I/O Pins</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Packages</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COP8AME9</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8KB</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512B</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4.17V</a:t>
                      </a:r>
                      <a:r>
                        <a:rPr lang="zh-CN" altLang="en-US" sz="1200" dirty="0">
                          <a:solidFill>
                            <a:srgbClr val="6600CC"/>
                          </a:solidFill>
                          <a:ea typeface="宋体" panose="02010600030101010101" pitchFamily="2" charset="-122"/>
                        </a:rPr>
                        <a:t>～</a:t>
                      </a:r>
                      <a:r>
                        <a:rPr lang="en-US" altLang="x-none" sz="1200" dirty="0">
                          <a:solidFill>
                            <a:srgbClr val="6600CC"/>
                          </a:solidFill>
                          <a:ea typeface="宋体" panose="02010600030101010101" pitchFamily="2" charset="-122"/>
                        </a:rPr>
                        <a:t>4.5V</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eaLnBrk="1" hangingPunct="1">
                        <a:buNone/>
                      </a:pPr>
                      <a:endParaRPr lang="zh-CN" altLang="en-US" sz="1200">
                        <a:solidFill>
                          <a:srgbClr val="6600CC"/>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21</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28 DIP/SOIC</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72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COP8CBE9</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8KB</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256B</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2.7V</a:t>
                      </a:r>
                      <a:r>
                        <a:rPr lang="zh-CN" altLang="en-US" sz="1200" dirty="0">
                          <a:solidFill>
                            <a:srgbClr val="6600CC"/>
                          </a:solidFill>
                          <a:ea typeface="宋体" panose="02010600030101010101" pitchFamily="2" charset="-122"/>
                        </a:rPr>
                        <a:t>～</a:t>
                      </a:r>
                      <a:r>
                        <a:rPr lang="en-US" altLang="x-none" sz="1200" dirty="0">
                          <a:solidFill>
                            <a:srgbClr val="6600CC"/>
                          </a:solidFill>
                          <a:ea typeface="宋体" panose="02010600030101010101" pitchFamily="2" charset="-122"/>
                        </a:rPr>
                        <a:t>2.9V</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3.33MHz</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37</a:t>
                      </a:r>
                      <a:r>
                        <a:rPr lang="zh-CN" altLang="en-US" sz="1200" dirty="0">
                          <a:solidFill>
                            <a:srgbClr val="6600CC"/>
                          </a:solidFill>
                          <a:ea typeface="宋体" panose="02010600030101010101" pitchFamily="2" charset="-122"/>
                        </a:rPr>
                        <a:t>，</a:t>
                      </a:r>
                      <a:r>
                        <a:rPr lang="en-US" altLang="x-none" sz="1200" dirty="0">
                          <a:solidFill>
                            <a:srgbClr val="6600CC"/>
                          </a:solidFill>
                          <a:ea typeface="宋体" panose="02010600030101010101" pitchFamily="2" charset="-122"/>
                        </a:rPr>
                        <a:t>39</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solidFill>
                            <a:srgbClr val="6600CC"/>
                          </a:solidFill>
                          <a:ea typeface="宋体" panose="02010600030101010101" pitchFamily="2" charset="-122"/>
                        </a:rPr>
                        <a:t>44LLP</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44PLCC</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48TSSOP</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COP8CCE9</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8KB</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256B</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4.17V</a:t>
                      </a:r>
                      <a:r>
                        <a:rPr lang="zh-CN" altLang="en-US" sz="1200" dirty="0">
                          <a:solidFill>
                            <a:srgbClr val="6600CC"/>
                          </a:solidFill>
                          <a:ea typeface="宋体" panose="02010600030101010101" pitchFamily="2" charset="-122"/>
                        </a:rPr>
                        <a:t>～</a:t>
                      </a:r>
                      <a:r>
                        <a:rPr lang="en-US" altLang="x-none" sz="1200" dirty="0">
                          <a:solidFill>
                            <a:srgbClr val="6600CC"/>
                          </a:solidFill>
                          <a:ea typeface="宋体" panose="02010600030101010101" pitchFamily="2" charset="-122"/>
                        </a:rPr>
                        <a:t>4.5V</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10MHz</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0" algn="ctr" eaLnBrk="1" hangingPunct="1">
                        <a:spcBef>
                          <a:spcPct val="0"/>
                        </a:spcBef>
                        <a:buNone/>
                      </a:pPr>
                      <a:r>
                        <a:rPr lang="en-US" altLang="x-none" sz="1200" dirty="0">
                          <a:solidFill>
                            <a:srgbClr val="6600CC"/>
                          </a:solidFill>
                          <a:ea typeface="宋体" panose="02010600030101010101" pitchFamily="2" charset="-122"/>
                        </a:rPr>
                        <a:t>37</a:t>
                      </a:r>
                      <a:r>
                        <a:rPr lang="zh-CN" altLang="en-US" sz="1200" dirty="0">
                          <a:solidFill>
                            <a:srgbClr val="6600CC"/>
                          </a:solidFill>
                          <a:ea typeface="宋体" panose="02010600030101010101" pitchFamily="2" charset="-122"/>
                        </a:rPr>
                        <a:t>，</a:t>
                      </a:r>
                      <a:r>
                        <a:rPr lang="en-US" altLang="x-none" sz="1200" dirty="0">
                          <a:solidFill>
                            <a:srgbClr val="6600CC"/>
                          </a:solidFill>
                          <a:ea typeface="宋体" panose="02010600030101010101" pitchFamily="2" charset="-122"/>
                        </a:rPr>
                        <a:t>39</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b="1" u="none" kern="1200" baseline="0">
                          <a:solidFill>
                            <a:srgbClr val="000066"/>
                          </a:solidFill>
                          <a:latin typeface="Times New Roman" panose="02020503050405090304" pitchFamily="2" charset="0"/>
                          <a:ea typeface="仿宋_GB2312" pitchFamily="1" charset="-122"/>
                        </a:defRPr>
                      </a:lvl1pPr>
                      <a:lvl2pPr marL="669925" lvl="1" indent="-325120">
                        <a:defRPr sz="2400" kern="1200"/>
                      </a:lvl2pPr>
                      <a:lvl3pPr marL="1022350" lvl="2" indent="-350520">
                        <a:defRPr sz="2400" kern="1200"/>
                      </a:lvl3pPr>
                      <a:lvl4pPr marL="1339850" lvl="3" indent="-315595">
                        <a:defRPr sz="2400" kern="1200"/>
                      </a:lvl4pPr>
                      <a:lvl5pPr marL="1681480" lvl="4" indent="-339725">
                        <a:defRPr sz="2400" kern="1200"/>
                      </a:lvl5pPr>
                    </a:lstStyle>
                    <a:p>
                      <a:pPr marL="0" lvl="0" indent="127000" algn="ctr" eaLnBrk="1" hangingPunct="1">
                        <a:spcBef>
                          <a:spcPct val="0"/>
                        </a:spcBef>
                        <a:buNone/>
                      </a:pPr>
                      <a:r>
                        <a:rPr lang="en-US" altLang="x-none" sz="1200" dirty="0">
                          <a:solidFill>
                            <a:srgbClr val="6600CC"/>
                          </a:solidFill>
                          <a:ea typeface="宋体" panose="02010600030101010101" pitchFamily="2" charset="-122"/>
                        </a:rPr>
                        <a:t>44LLP</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44PLCC</a:t>
                      </a:r>
                      <a:endParaRPr lang="en-US" altLang="x-none" sz="1200" dirty="0">
                        <a:solidFill>
                          <a:srgbClr val="6600CC"/>
                        </a:solidFill>
                        <a:latin typeface="Arial" panose="020B0604020202090204" pitchFamily="34" charset="0"/>
                        <a:ea typeface="宋体" panose="02010600030101010101" pitchFamily="2" charset="-122"/>
                      </a:endParaRPr>
                    </a:p>
                    <a:p>
                      <a:pPr marL="0" lvl="0" indent="127000" algn="ctr">
                        <a:spcBef>
                          <a:spcPct val="0"/>
                        </a:spcBef>
                        <a:buNone/>
                      </a:pPr>
                      <a:r>
                        <a:rPr lang="en-US" altLang="x-none" sz="1200" dirty="0">
                          <a:solidFill>
                            <a:srgbClr val="6600CC"/>
                          </a:solidFill>
                          <a:ea typeface="宋体" panose="02010600030101010101" pitchFamily="2" charset="-122"/>
                        </a:rPr>
                        <a:t>48TSSOP</a:t>
                      </a:r>
                      <a:endParaRPr lang="en-US" altLang="x-none" sz="1200" dirty="0">
                        <a:solidFill>
                          <a:srgbClr val="6600CC"/>
                        </a:solidFill>
                        <a:latin typeface="Arial" panose="020B060402020209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124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常用微控制器介绍 </a:t>
            </a:r>
            <a:endParaRPr lang="zh-CN" altLang="en-US"/>
          </a:p>
        </p:txBody>
      </p:sp>
      <p:sp>
        <p:nvSpPr>
          <p:cNvPr id="43011" name="Rectangle 3"/>
          <p:cNvSpPr>
            <a:spLocks noGrp="1"/>
          </p:cNvSpPr>
          <p:nvPr>
            <p:ph type="body"/>
          </p:nvPr>
        </p:nvSpPr>
        <p:spPr>
          <a:xfrm>
            <a:off x="323850" y="1412875"/>
            <a:ext cx="8640763" cy="2952750"/>
          </a:xfrm>
        </p:spPr>
        <p:txBody>
          <a:bodyPr wrap="square" anchor="t"/>
          <a:lstStyle/>
          <a:p>
            <a:pPr algn="just" eaLnBrk="1" hangingPunct="1">
              <a:spcBef>
                <a:spcPts val="600"/>
              </a:spcBef>
            </a:pPr>
            <a:r>
              <a:rPr lang="zh-CN" altLang="en-US" dirty="0">
                <a:latin typeface="楷体" panose="02010609060101010101" charset="-122"/>
                <a:ea typeface="楷体" panose="02010609060101010101" charset="-122"/>
              </a:rPr>
              <a:t>瑞萨电子凭借其片上闪存产品，占据微控制器和微处理器产品的较大的市场份额。</a:t>
            </a:r>
            <a:endParaRPr lang="en-US" altLang="zh-CN" dirty="0">
              <a:latin typeface="楷体" panose="02010609060101010101" charset="-122"/>
              <a:ea typeface="楷体" panose="02010609060101010101" charset="-122"/>
            </a:endParaRPr>
          </a:p>
          <a:p>
            <a:pPr lvl="1" algn="just" eaLnBrk="1" hangingPunct="1">
              <a:spcBef>
                <a:spcPts val="600"/>
              </a:spcBef>
              <a:buChar char="Ø"/>
            </a:pPr>
            <a:r>
              <a:rPr lang="zh-CN" altLang="en-US" dirty="0">
                <a:solidFill>
                  <a:srgbClr val="6600CC"/>
                </a:solidFill>
                <a:latin typeface="楷体" panose="02010609060101010101" charset="-122"/>
                <a:ea typeface="楷体" panose="02010609060101010101" charset="-122"/>
              </a:rPr>
              <a:t>针对高端用户提供</a:t>
            </a:r>
            <a:r>
              <a:rPr lang="en-US" altLang="zh-CN" dirty="0">
                <a:solidFill>
                  <a:srgbClr val="6600CC"/>
                </a:solidFill>
                <a:ea typeface="楷体" panose="02010609060101010101" charset="-122"/>
              </a:rPr>
              <a:t>SuperH</a:t>
            </a:r>
            <a:r>
              <a:rPr lang="zh-CN" altLang="en-US" dirty="0">
                <a:solidFill>
                  <a:srgbClr val="6600CC"/>
                </a:solidFill>
                <a:latin typeface="楷体" panose="02010609060101010101" charset="-122"/>
                <a:ea typeface="楷体" panose="02010609060101010101" charset="-122"/>
              </a:rPr>
              <a:t>和</a:t>
            </a:r>
            <a:r>
              <a:rPr lang="en-US" altLang="zh-CN" dirty="0">
                <a:solidFill>
                  <a:srgbClr val="6600CC"/>
                </a:solidFill>
                <a:ea typeface="楷体" panose="02010609060101010101" charset="-122"/>
              </a:rPr>
              <a:t>V850</a:t>
            </a:r>
            <a:r>
              <a:rPr lang="zh-CN" altLang="en-US" dirty="0">
                <a:solidFill>
                  <a:srgbClr val="6600CC"/>
                </a:solidFill>
                <a:latin typeface="楷体" panose="02010609060101010101" charset="-122"/>
                <a:ea typeface="楷体" panose="02010609060101010101" charset="-122"/>
              </a:rPr>
              <a:t>系列微控制器；</a:t>
            </a:r>
            <a:endParaRPr lang="en-US" altLang="zh-CN" dirty="0">
              <a:solidFill>
                <a:srgbClr val="6600CC"/>
              </a:solidFill>
              <a:latin typeface="楷体" panose="02010609060101010101" charset="-122"/>
              <a:ea typeface="楷体" panose="02010609060101010101" charset="-122"/>
            </a:endParaRPr>
          </a:p>
          <a:p>
            <a:pPr lvl="1" algn="just" eaLnBrk="1" hangingPunct="1">
              <a:spcBef>
                <a:spcPts val="600"/>
              </a:spcBef>
              <a:buChar char="Ø"/>
            </a:pPr>
            <a:r>
              <a:rPr lang="zh-CN" altLang="en-US" dirty="0">
                <a:solidFill>
                  <a:srgbClr val="990033"/>
                </a:solidFill>
                <a:latin typeface="楷体" panose="02010609060101010101" charset="-122"/>
                <a:ea typeface="楷体" panose="02010609060101010101" charset="-122"/>
              </a:rPr>
              <a:t>针对中端用户提供</a:t>
            </a:r>
            <a:r>
              <a:rPr lang="en-US" altLang="zh-CN" dirty="0">
                <a:solidFill>
                  <a:srgbClr val="990033"/>
                </a:solidFill>
                <a:ea typeface="楷体" panose="02010609060101010101" charset="-122"/>
              </a:rPr>
              <a:t>RX</a:t>
            </a:r>
            <a:r>
              <a:rPr lang="zh-CN" altLang="en-US" dirty="0">
                <a:solidFill>
                  <a:srgbClr val="990033"/>
                </a:solidFill>
                <a:latin typeface="楷体" panose="02010609060101010101" charset="-122"/>
                <a:ea typeface="楷体" panose="02010609060101010101" charset="-122"/>
              </a:rPr>
              <a:t>系列</a:t>
            </a:r>
            <a:r>
              <a:rPr lang="en-US" altLang="zh-CN" dirty="0">
                <a:solidFill>
                  <a:srgbClr val="990033"/>
                </a:solidFill>
                <a:ea typeface="楷体" panose="02010609060101010101" charset="-122"/>
              </a:rPr>
              <a:t>MCU</a:t>
            </a:r>
            <a:r>
              <a:rPr lang="zh-CN" altLang="en-US" dirty="0">
                <a:solidFill>
                  <a:srgbClr val="990033"/>
                </a:solidFill>
                <a:latin typeface="楷体" panose="02010609060101010101" charset="-122"/>
                <a:ea typeface="楷体" panose="02010609060101010101" charset="-122"/>
              </a:rPr>
              <a:t>微控制器；</a:t>
            </a:r>
            <a:endParaRPr lang="en-US" altLang="zh-CN" dirty="0">
              <a:solidFill>
                <a:srgbClr val="990033"/>
              </a:solidFill>
              <a:latin typeface="楷体" panose="02010609060101010101" charset="-122"/>
              <a:ea typeface="楷体" panose="02010609060101010101" charset="-122"/>
            </a:endParaRPr>
          </a:p>
          <a:p>
            <a:pPr lvl="1" algn="just" eaLnBrk="1" hangingPunct="1">
              <a:spcBef>
                <a:spcPts val="600"/>
              </a:spcBef>
              <a:buChar char="Ø"/>
            </a:pPr>
            <a:r>
              <a:rPr lang="zh-CN" altLang="en-US" dirty="0">
                <a:solidFill>
                  <a:srgbClr val="FF0000"/>
                </a:solidFill>
                <a:latin typeface="楷体" panose="02010609060101010101" charset="-122"/>
                <a:ea typeface="楷体" panose="02010609060101010101" charset="-122"/>
              </a:rPr>
              <a:t>针对低端用户提供结合</a:t>
            </a:r>
            <a:r>
              <a:rPr lang="en-US" altLang="zh-CN" dirty="0">
                <a:solidFill>
                  <a:srgbClr val="FF0000"/>
                </a:solidFill>
                <a:ea typeface="楷体" panose="02010609060101010101" charset="-122"/>
              </a:rPr>
              <a:t>78K</a:t>
            </a:r>
            <a:r>
              <a:rPr lang="zh-CN" altLang="en-US" dirty="0">
                <a:solidFill>
                  <a:srgbClr val="FF0000"/>
                </a:solidFill>
                <a:latin typeface="楷体" panose="02010609060101010101" charset="-122"/>
                <a:ea typeface="楷体" panose="02010609060101010101" charset="-122"/>
              </a:rPr>
              <a:t>和</a:t>
            </a:r>
            <a:r>
              <a:rPr lang="en-US" altLang="zh-CN" dirty="0">
                <a:solidFill>
                  <a:srgbClr val="FF0000"/>
                </a:solidFill>
                <a:ea typeface="楷体" panose="02010609060101010101" charset="-122"/>
              </a:rPr>
              <a:t>R8C</a:t>
            </a:r>
            <a:r>
              <a:rPr lang="zh-CN" altLang="en-US" dirty="0">
                <a:solidFill>
                  <a:srgbClr val="FF0000"/>
                </a:solidFill>
                <a:latin typeface="楷体" panose="02010609060101010101" charset="-122"/>
                <a:ea typeface="楷体" panose="02010609060101010101" charset="-122"/>
              </a:rPr>
              <a:t>基本设计架构的全新</a:t>
            </a:r>
            <a:r>
              <a:rPr lang="en-US" altLang="zh-CN" dirty="0">
                <a:solidFill>
                  <a:srgbClr val="FF0000"/>
                </a:solidFill>
                <a:ea typeface="楷体" panose="02010609060101010101" charset="-122"/>
              </a:rPr>
              <a:t>RL78</a:t>
            </a:r>
            <a:r>
              <a:rPr lang="zh-CN" altLang="en-US" dirty="0">
                <a:solidFill>
                  <a:srgbClr val="FF0000"/>
                </a:solidFill>
                <a:latin typeface="楷体" panose="02010609060101010101" charset="-122"/>
                <a:ea typeface="楷体" panose="02010609060101010101" charset="-122"/>
              </a:rPr>
              <a:t>系列微控制器。</a:t>
            </a:r>
          </a:p>
        </p:txBody>
      </p:sp>
      <p:sp>
        <p:nvSpPr>
          <p:cNvPr id="53251"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90204" pitchFamily="34" charset="0"/>
              <a:ea typeface="宋体" panose="02010600030101010101" pitchFamily="2" charset="-122"/>
            </a:endParaRPr>
          </a:p>
        </p:txBody>
      </p:sp>
      <p:graphicFrame>
        <p:nvGraphicFramePr>
          <p:cNvPr id="43013" name="Object 5"/>
          <p:cNvGraphicFramePr>
            <a:graphicFrameLocks noChangeAspect="1"/>
          </p:cNvGraphicFramePr>
          <p:nvPr/>
        </p:nvGraphicFramePr>
        <p:xfrm>
          <a:off x="2124075" y="4149725"/>
          <a:ext cx="5676900" cy="2686050"/>
        </p:xfrm>
        <a:graphic>
          <a:graphicData uri="http://schemas.openxmlformats.org/presentationml/2006/ole">
            <mc:AlternateContent xmlns:mc="http://schemas.openxmlformats.org/markup-compatibility/2006">
              <mc:Choice xmlns:v="urn:schemas-microsoft-com:vml" Requires="v">
                <p:oleObj r:id="rId3" imgW="3741420" imgH="1767840" progId="Word.Picture.8">
                  <p:embed/>
                </p:oleObj>
              </mc:Choice>
              <mc:Fallback>
                <p:oleObj r:id="rId3" imgW="3741420" imgH="1767840" progId="Word.Picture.8">
                  <p:embed/>
                  <p:pic>
                    <p:nvPicPr>
                      <p:cNvPr id="0" name="图片 3078"/>
                      <p:cNvPicPr/>
                      <p:nvPr/>
                    </p:nvPicPr>
                    <p:blipFill>
                      <a:blip r:embed="rId4"/>
                      <a:stretch>
                        <a:fillRect/>
                      </a:stretch>
                    </p:blipFill>
                    <p:spPr>
                      <a:xfrm>
                        <a:off x="2124075" y="4149725"/>
                        <a:ext cx="5676900" cy="2686050"/>
                      </a:xfrm>
                      <a:prstGeom prst="rect">
                        <a:avLst/>
                      </a:prstGeom>
                      <a:noFill/>
                      <a:ln w="38100">
                        <a:noFill/>
                        <a:miter/>
                      </a:ln>
                    </p:spPr>
                  </p:pic>
                </p:oleObj>
              </mc:Fallback>
            </mc:AlternateContent>
          </a:graphicData>
        </a:graphic>
      </p:graphicFrame>
      <p:sp>
        <p:nvSpPr>
          <p:cNvPr id="5325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43013"/>
                                        </p:tgtEl>
                                        <p:attrNameLst>
                                          <p:attrName>style.visibility</p:attrName>
                                        </p:attrNameLst>
                                      </p:cBhvr>
                                      <p:to>
                                        <p:strVal val="visible"/>
                                      </p:to>
                                    </p:set>
                                    <p:anim calcmode="lin" valueType="num">
                                      <p:cBhvr>
                                        <p:cTn id="19" dur="500" fill="hold"/>
                                        <p:tgtEl>
                                          <p:spTgt spid="43013"/>
                                        </p:tgtEl>
                                        <p:attrNameLst>
                                          <p:attrName>ppt_w</p:attrName>
                                        </p:attrNameLst>
                                      </p:cBhvr>
                                      <p:tavLst>
                                        <p:tav tm="0">
                                          <p:val>
                                            <p:fltVal val="0"/>
                                          </p:val>
                                        </p:tav>
                                        <p:tav tm="100000">
                                          <p:val>
                                            <p:strVal val="#ppt_w"/>
                                          </p:val>
                                        </p:tav>
                                      </p:tavLst>
                                    </p:anim>
                                    <p:anim calcmode="lin" valueType="num">
                                      <p:cBhvr>
                                        <p:cTn id="20" dur="500" fill="hold"/>
                                        <p:tgtEl>
                                          <p:spTgt spid="430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68313" y="620713"/>
            <a:ext cx="8229600" cy="774700"/>
          </a:xfrm>
        </p:spPr>
        <p:txBody>
          <a:bodyPr wrap="square" anchor="t"/>
          <a:lstStyle/>
          <a:p>
            <a:pPr eaLnBrk="1" hangingPunct="1"/>
            <a:r>
              <a:rPr lang="en-US" altLang="zh-CN" dirty="0"/>
              <a:t>4</a:t>
            </a:r>
            <a:r>
              <a:rPr lang="zh-CN" altLang="en-US" dirty="0"/>
              <a:t>、微控制器最小系统的设计 </a:t>
            </a:r>
          </a:p>
        </p:txBody>
      </p:sp>
      <p:sp>
        <p:nvSpPr>
          <p:cNvPr id="45059" name="Rectangle 3"/>
          <p:cNvSpPr>
            <a:spLocks noGrp="1"/>
          </p:cNvSpPr>
          <p:nvPr>
            <p:ph type="body"/>
          </p:nvPr>
        </p:nvSpPr>
        <p:spPr>
          <a:xfrm>
            <a:off x="539750" y="1412875"/>
            <a:ext cx="8353425" cy="4608513"/>
          </a:xfrm>
        </p:spPr>
        <p:txBody>
          <a:bodyPr wrap="square" anchor="t"/>
          <a:lstStyle/>
          <a:p>
            <a:pPr algn="just" eaLnBrk="1" hangingPunct="1">
              <a:spcBef>
                <a:spcPts val="1200"/>
              </a:spcBef>
            </a:pPr>
            <a:r>
              <a:rPr lang="zh-CN" altLang="en-US" dirty="0">
                <a:latin typeface="楷体" panose="02010609060101010101" charset="-122"/>
                <a:ea typeface="楷体" panose="02010609060101010101" charset="-122"/>
              </a:rPr>
              <a:t>一个微控制器是不能独立工作的，必须给它供电、加上时钟信号、提供复位信号。如果芯片没有片内程序存储器，则还要加上存储器系统，然后嵌入式处理器芯片才可能工作。</a:t>
            </a:r>
          </a:p>
          <a:p>
            <a:pPr lvl="1" algn="just" eaLnBrk="1" hangingPunct="1">
              <a:spcBef>
                <a:spcPts val="1200"/>
              </a:spcBef>
            </a:pPr>
            <a:r>
              <a:rPr lang="zh-CN" altLang="en-US" dirty="0">
                <a:solidFill>
                  <a:srgbClr val="660066"/>
                </a:solidFill>
                <a:latin typeface="楷体" panose="02010609060101010101" charset="-122"/>
                <a:ea typeface="楷体" panose="02010609060101010101" charset="-122"/>
              </a:rPr>
              <a:t>这些提供微控制器运行所必须的条件的电路与微控制器共同构成了这个微控制器的最小系统。</a:t>
            </a:r>
            <a:endParaRPr lang="en-US" altLang="zh-CN" dirty="0">
              <a:solidFill>
                <a:srgbClr val="660066"/>
              </a:solidFill>
              <a:latin typeface="楷体" panose="02010609060101010101" charset="-122"/>
              <a:ea typeface="楷体" panose="02010609060101010101" charset="-122"/>
            </a:endParaRPr>
          </a:p>
          <a:p>
            <a:pPr lvl="1" algn="just" eaLnBrk="1" hangingPunct="1">
              <a:spcBef>
                <a:spcPts val="1200"/>
              </a:spcBef>
            </a:pPr>
            <a:r>
              <a:rPr lang="zh-CN" altLang="en-US" dirty="0">
                <a:solidFill>
                  <a:srgbClr val="FF0000"/>
                </a:solidFill>
                <a:latin typeface="楷体" panose="02010609060101010101" charset="-122"/>
                <a:ea typeface="楷体" panose="02010609060101010101" charset="-122"/>
              </a:rPr>
              <a:t>有些微控制器，如大多数基于</a:t>
            </a:r>
            <a:r>
              <a:rPr lang="en-US" altLang="zh-CN" dirty="0">
                <a:solidFill>
                  <a:srgbClr val="FF0000"/>
                </a:solidFill>
                <a:ea typeface="楷体" panose="02010609060101010101" charset="-122"/>
              </a:rPr>
              <a:t>ARM7</a:t>
            </a:r>
            <a:r>
              <a:rPr lang="zh-CN" altLang="en-US" dirty="0">
                <a:solidFill>
                  <a:srgbClr val="FF0000"/>
                </a:solidFill>
                <a:latin typeface="楷体" panose="02010609060101010101" charset="-122"/>
                <a:ea typeface="楷体" panose="02010609060101010101" charset="-122"/>
              </a:rPr>
              <a:t>处理器核的微控制器都有调试接口，这部分在芯片实际工作时不是必需的，但因为这部分在开发时很重要，所以也把这部分也归入最小系统中。</a:t>
            </a:r>
          </a:p>
        </p:txBody>
      </p:sp>
      <p:sp>
        <p:nvSpPr>
          <p:cNvPr id="5529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34</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468313" y="620713"/>
            <a:ext cx="8229600" cy="774700"/>
          </a:xfrm>
        </p:spPr>
        <p:txBody>
          <a:bodyPr wrap="square" anchor="t"/>
          <a:lstStyle/>
          <a:p>
            <a:pPr eaLnBrk="1" hangingPunct="1"/>
            <a:r>
              <a:rPr lang="zh-CN" altLang="en-US" sz="3200"/>
              <a:t>微控制器最小系统的设计 </a:t>
            </a:r>
          </a:p>
        </p:txBody>
      </p:sp>
      <p:sp>
        <p:nvSpPr>
          <p:cNvPr id="57346" name="Rectangle 3"/>
          <p:cNvSpPr>
            <a:spLocks noGrp="1"/>
          </p:cNvSpPr>
          <p:nvPr>
            <p:ph type="body"/>
          </p:nvPr>
        </p:nvSpPr>
        <p:spPr>
          <a:xfrm>
            <a:off x="539750" y="1557338"/>
            <a:ext cx="4103688" cy="576262"/>
          </a:xfrm>
        </p:spPr>
        <p:txBody>
          <a:bodyPr wrap="square" anchor="t"/>
          <a:lstStyle/>
          <a:p>
            <a:pPr algn="just" eaLnBrk="1" hangingPunct="1"/>
            <a:r>
              <a:rPr lang="zh-CN" altLang="en-US">
                <a:ea typeface="楷体" panose="02010609060101010101" charset="-122"/>
              </a:rPr>
              <a:t>最小系统组成框图</a:t>
            </a:r>
          </a:p>
        </p:txBody>
      </p:sp>
      <p:grpSp>
        <p:nvGrpSpPr>
          <p:cNvPr id="47108" name="组合 47107"/>
          <p:cNvGrpSpPr/>
          <p:nvPr/>
        </p:nvGrpSpPr>
        <p:grpSpPr>
          <a:xfrm>
            <a:off x="1042988" y="2419350"/>
            <a:ext cx="6767512" cy="3457575"/>
            <a:chOff x="0" y="0"/>
            <a:chExt cx="4263" cy="2178"/>
          </a:xfrm>
        </p:grpSpPr>
        <p:sp>
          <p:nvSpPr>
            <p:cNvPr id="57348" name="Oval 5"/>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57349" name="Oval 6"/>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时钟系统</a:t>
              </a:r>
            </a:p>
          </p:txBody>
        </p:sp>
        <p:sp>
          <p:nvSpPr>
            <p:cNvPr id="57350" name="Oval 7"/>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调试测试接口</a:t>
              </a:r>
            </a:p>
          </p:txBody>
        </p:sp>
        <p:sp>
          <p:nvSpPr>
            <p:cNvPr id="57351" name="Oval 8"/>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2000" dirty="0">
                  <a:solidFill>
                    <a:srgbClr val="0000FF"/>
                  </a:solidFill>
                  <a:latin typeface="Times New Roman" panose="02020503050405090304" pitchFamily="2" charset="0"/>
                  <a:ea typeface="华文新魏" panose="02010800040101010101" pitchFamily="2" charset="-122"/>
                </a:rPr>
                <a:t>配置系统</a:t>
              </a:r>
            </a:p>
          </p:txBody>
        </p:sp>
        <p:sp>
          <p:nvSpPr>
            <p:cNvPr id="57352" name="Oval 9"/>
            <p:cNvSpPr/>
            <p:nvPr/>
          </p:nvSpPr>
          <p:spPr>
            <a:xfrm>
              <a:off x="1588" y="1679"/>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存储器系统</a:t>
              </a:r>
            </a:p>
          </p:txBody>
        </p:sp>
        <p:sp>
          <p:nvSpPr>
            <p:cNvPr id="57353" name="Oval 10"/>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2000" dirty="0">
                  <a:solidFill>
                    <a:srgbClr val="0000FF"/>
                  </a:solidFill>
                  <a:latin typeface="Times New Roman" panose="02020503050405090304" pitchFamily="2" charset="0"/>
                  <a:ea typeface="华文新魏" panose="02010800040101010101" pitchFamily="2" charset="-122"/>
                </a:rPr>
                <a:t>(</a:t>
              </a:r>
              <a:r>
                <a:rPr lang="zh-CN" altLang="en-US" sz="2000" dirty="0">
                  <a:solidFill>
                    <a:srgbClr val="0000FF"/>
                  </a:solidFill>
                  <a:latin typeface="Times New Roman" panose="02020503050405090304" pitchFamily="2" charset="0"/>
                  <a:ea typeface="华文新魏" panose="02010800040101010101" pitchFamily="2" charset="-122"/>
                </a:rPr>
                <a:t>电源</a:t>
              </a:r>
              <a:r>
                <a:rPr lang="en-US" altLang="zh-CN" sz="2000" dirty="0">
                  <a:solidFill>
                    <a:srgbClr val="0000FF"/>
                  </a:solidFill>
                  <a:latin typeface="Times New Roman" panose="02020503050405090304" pitchFamily="2" charset="0"/>
                  <a:ea typeface="华文新魏" panose="02010800040101010101" pitchFamily="2" charset="-122"/>
                </a:rPr>
                <a:t>)</a:t>
              </a:r>
            </a:p>
          </p:txBody>
        </p:sp>
        <p:sp>
          <p:nvSpPr>
            <p:cNvPr id="57354" name="AutoShape 14"/>
            <p:cNvSpPr/>
            <p:nvPr/>
          </p:nvSpPr>
          <p:spPr>
            <a:xfrm rot="-919755">
              <a:off x="1079" y="1050"/>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7355" name="AutoShape 15"/>
            <p:cNvSpPr/>
            <p:nvPr/>
          </p:nvSpPr>
          <p:spPr>
            <a:xfrm rot="3900576">
              <a:off x="1433" y="511"/>
              <a:ext cx="357" cy="137"/>
            </a:xfrm>
            <a:prstGeom prst="rightArrow">
              <a:avLst>
                <a:gd name="adj1" fmla="val 50000"/>
                <a:gd name="adj2" fmla="val 74785"/>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7356" name="AutoShape 16"/>
            <p:cNvSpPr/>
            <p:nvPr/>
          </p:nvSpPr>
          <p:spPr>
            <a:xfrm rot="-5400000">
              <a:off x="1916" y="1418"/>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7357" name="AutoShape 17"/>
            <p:cNvSpPr/>
            <p:nvPr/>
          </p:nvSpPr>
          <p:spPr>
            <a:xfrm rot="7305035">
              <a:off x="243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7358" name="AutoShape 19"/>
            <p:cNvSpPr/>
            <p:nvPr/>
          </p:nvSpPr>
          <p:spPr>
            <a:xfrm rot="-9916048">
              <a:off x="2803" y="1040"/>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47120" name="AutoShape 21"/>
          <p:cNvSpPr/>
          <p:nvPr/>
        </p:nvSpPr>
        <p:spPr>
          <a:xfrm>
            <a:off x="5651500" y="4868863"/>
            <a:ext cx="2663825" cy="936625"/>
          </a:xfrm>
          <a:prstGeom prst="wedgeRoundRectCallout">
            <a:avLst>
              <a:gd name="adj1" fmla="val -70977"/>
              <a:gd name="adj2" fmla="val 338"/>
              <a:gd name="adj3" fmla="val 16667"/>
            </a:avLst>
          </a:prstGeom>
          <a:solidFill>
            <a:srgbClr val="CCFFFF"/>
          </a:solidFill>
          <a:ln w="9525" cap="flat" cmpd="sng">
            <a:solidFill>
              <a:schemeClr val="tx1"/>
            </a:solidFill>
            <a:prstDash val="solid"/>
            <a:miter/>
            <a:headEnd type="none" w="med" len="med"/>
            <a:tailEnd type="none" w="med" len="med"/>
          </a:ln>
        </p:spPr>
        <p:txBody>
          <a:bodyPr anchor="t"/>
          <a:lstStyle/>
          <a:p>
            <a:r>
              <a:rPr lang="zh-CN" altLang="en-US" sz="1600" dirty="0">
                <a:latin typeface="Times New Roman" panose="02020503050405090304" pitchFamily="2" charset="0"/>
                <a:ea typeface="华文新魏" panose="02010800040101010101" pitchFamily="2" charset="-122"/>
              </a:rPr>
              <a:t>可选，因为许多面向嵌入式领域的微控制器内部集成了程序和数据存储器</a:t>
            </a:r>
          </a:p>
        </p:txBody>
      </p:sp>
      <p:sp>
        <p:nvSpPr>
          <p:cNvPr id="47121" name="AutoShape 24"/>
          <p:cNvSpPr/>
          <p:nvPr/>
        </p:nvSpPr>
        <p:spPr>
          <a:xfrm>
            <a:off x="6950075" y="2563813"/>
            <a:ext cx="1798638" cy="936625"/>
          </a:xfrm>
          <a:prstGeom prst="wedgeRoundRectCallout">
            <a:avLst>
              <a:gd name="adj1" fmla="val -66505"/>
              <a:gd name="adj2" fmla="val -8981"/>
              <a:gd name="adj3" fmla="val 16667"/>
            </a:avLst>
          </a:prstGeom>
          <a:solidFill>
            <a:srgbClr val="CCFFFF"/>
          </a:solidFill>
          <a:ln w="9525" cap="flat" cmpd="sng">
            <a:solidFill>
              <a:schemeClr val="tx1"/>
            </a:solidFill>
            <a:prstDash val="solid"/>
            <a:miter/>
            <a:headEnd type="none" w="med" len="med"/>
            <a:tailEnd type="none" w="med" len="med"/>
          </a:ln>
        </p:spPr>
        <p:txBody>
          <a:bodyPr anchor="t"/>
          <a:lstStyle/>
          <a:p>
            <a:r>
              <a:rPr lang="zh-CN" altLang="en-US" sz="1600" dirty="0">
                <a:latin typeface="Times New Roman" panose="02020503050405090304" pitchFamily="2" charset="0"/>
                <a:ea typeface="华文新魏" panose="02010800040101010101" pitchFamily="2" charset="-122"/>
              </a:rPr>
              <a:t>可选，但是在样品阶段通常都会设计这部分电路</a:t>
            </a:r>
          </a:p>
        </p:txBody>
      </p:sp>
      <p:sp>
        <p:nvSpPr>
          <p:cNvPr id="5736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35</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47108"/>
                                        </p:tgtEl>
                                        <p:attrNameLst>
                                          <p:attrName>style.visibility</p:attrName>
                                        </p:attrNameLst>
                                      </p:cBhvr>
                                      <p:to>
                                        <p:strVal val="visible"/>
                                      </p:to>
                                    </p:set>
                                    <p:anim calcmode="lin" valueType="num">
                                      <p:cBhvr>
                                        <p:cTn id="7" dur="1000" fill="hold"/>
                                        <p:tgtEl>
                                          <p:spTgt spid="47108"/>
                                        </p:tgtEl>
                                        <p:attrNameLst>
                                          <p:attrName>ppt_w</p:attrName>
                                        </p:attrNameLst>
                                      </p:cBhvr>
                                      <p:tavLst>
                                        <p:tav tm="0">
                                          <p:val>
                                            <p:fltVal val="0"/>
                                          </p:val>
                                        </p:tav>
                                        <p:tav tm="100000">
                                          <p:val>
                                            <p:strVal val="#ppt_w"/>
                                          </p:val>
                                        </p:tav>
                                      </p:tavLst>
                                    </p:anim>
                                    <p:anim calcmode="lin" valueType="num">
                                      <p:cBhvr>
                                        <p:cTn id="8" dur="1000" fill="hold"/>
                                        <p:tgtEl>
                                          <p:spTgt spid="47108"/>
                                        </p:tgtEl>
                                        <p:attrNameLst>
                                          <p:attrName>ppt_h</p:attrName>
                                        </p:attrNameLst>
                                      </p:cBhvr>
                                      <p:tavLst>
                                        <p:tav tm="0">
                                          <p:val>
                                            <p:fltVal val="0"/>
                                          </p:val>
                                        </p:tav>
                                        <p:tav tm="100000">
                                          <p:val>
                                            <p:strVal val="#ppt_h"/>
                                          </p:val>
                                        </p:tav>
                                      </p:tavLst>
                                    </p:anim>
                                    <p:anim calcmode="lin" valueType="num">
                                      <p:cBhvr>
                                        <p:cTn id="9" dur="1000" fill="hold"/>
                                        <p:tgtEl>
                                          <p:spTgt spid="47108"/>
                                        </p:tgtEl>
                                        <p:attrNameLst>
                                          <p:attrName>style.rotation</p:attrName>
                                        </p:attrNameLst>
                                      </p:cBhvr>
                                      <p:tavLst>
                                        <p:tav tm="0">
                                          <p:val>
                                            <p:fltVal val="90"/>
                                          </p:val>
                                        </p:tav>
                                        <p:tav tm="100000">
                                          <p:val>
                                            <p:fltVal val="0"/>
                                          </p:val>
                                        </p:tav>
                                      </p:tavLst>
                                    </p:anim>
                                    <p:animEffect transition="in" filter="fade">
                                      <p:cBhvr>
                                        <p:cTn id="10" dur="1000"/>
                                        <p:tgtEl>
                                          <p:spTgt spid="4710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7120"/>
                                        </p:tgtEl>
                                        <p:attrNameLst>
                                          <p:attrName>style.visibility</p:attrName>
                                        </p:attrNameLst>
                                      </p:cBhvr>
                                      <p:to>
                                        <p:strVal val="visible"/>
                                      </p:to>
                                    </p:set>
                                    <p:anim calcmode="lin" valueType="num">
                                      <p:cBhvr additive="base">
                                        <p:cTn id="15" dur="500" fill="hold"/>
                                        <p:tgtEl>
                                          <p:spTgt spid="47120"/>
                                        </p:tgtEl>
                                        <p:attrNameLst>
                                          <p:attrName>ppt_x</p:attrName>
                                        </p:attrNameLst>
                                      </p:cBhvr>
                                      <p:tavLst>
                                        <p:tav tm="0">
                                          <p:val>
                                            <p:strVal val="1+#ppt_w/2"/>
                                          </p:val>
                                        </p:tav>
                                        <p:tav tm="100000">
                                          <p:val>
                                            <p:strVal val="#ppt_x"/>
                                          </p:val>
                                        </p:tav>
                                      </p:tavLst>
                                    </p:anim>
                                    <p:anim calcmode="lin" valueType="num">
                                      <p:cBhvr additive="base">
                                        <p:cTn id="16" dur="500" fill="hold"/>
                                        <p:tgtEl>
                                          <p:spTgt spid="471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7121"/>
                                        </p:tgtEl>
                                        <p:attrNameLst>
                                          <p:attrName>style.visibility</p:attrName>
                                        </p:attrNameLst>
                                      </p:cBhvr>
                                      <p:to>
                                        <p:strVal val="visible"/>
                                      </p:to>
                                    </p:set>
                                    <p:anim calcmode="lin" valueType="num">
                                      <p:cBhvr additive="base">
                                        <p:cTn id="21" dur="500" fill="hold"/>
                                        <p:tgtEl>
                                          <p:spTgt spid="47121"/>
                                        </p:tgtEl>
                                        <p:attrNameLst>
                                          <p:attrName>ppt_x</p:attrName>
                                        </p:attrNameLst>
                                      </p:cBhvr>
                                      <p:tavLst>
                                        <p:tav tm="0">
                                          <p:val>
                                            <p:strVal val="1+#ppt_w/2"/>
                                          </p:val>
                                        </p:tav>
                                        <p:tav tm="100000">
                                          <p:val>
                                            <p:strVal val="#ppt_x"/>
                                          </p:val>
                                        </p:tav>
                                      </p:tavLst>
                                    </p:anim>
                                    <p:anim calcmode="lin" valueType="num">
                                      <p:cBhvr additive="base">
                                        <p:cTn id="22" dur="500" fill="hold"/>
                                        <p:tgtEl>
                                          <p:spTgt spid="47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0" grpId="0" animBg="1"/>
      <p:bldP spid="471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468313" y="620713"/>
            <a:ext cx="8229600" cy="774700"/>
          </a:xfrm>
        </p:spPr>
        <p:txBody>
          <a:bodyPr wrap="square" anchor="t"/>
          <a:lstStyle/>
          <a:p>
            <a:pPr eaLnBrk="1" hangingPunct="1"/>
            <a:r>
              <a:rPr lang="zh-CN" altLang="en-US" sz="3200"/>
              <a:t>微控制器最小系统的设计 </a:t>
            </a:r>
          </a:p>
        </p:txBody>
      </p:sp>
      <p:grpSp>
        <p:nvGrpSpPr>
          <p:cNvPr id="49155" name="组合 49154"/>
          <p:cNvGrpSpPr/>
          <p:nvPr/>
        </p:nvGrpSpPr>
        <p:grpSpPr>
          <a:xfrm>
            <a:off x="1187450" y="3379788"/>
            <a:ext cx="6767513" cy="3384550"/>
            <a:chOff x="0" y="0"/>
            <a:chExt cx="4263" cy="2132"/>
          </a:xfrm>
        </p:grpSpPr>
        <p:sp>
          <p:nvSpPr>
            <p:cNvPr id="59395" name="Oval 5"/>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59396" name="Oval 6"/>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时钟系统</a:t>
              </a:r>
            </a:p>
          </p:txBody>
        </p:sp>
        <p:sp>
          <p:nvSpPr>
            <p:cNvPr id="59397" name="Oval 7"/>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调试测试接口</a:t>
              </a:r>
            </a:p>
          </p:txBody>
        </p:sp>
        <p:sp>
          <p:nvSpPr>
            <p:cNvPr id="59398" name="Oval 8"/>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2000" dirty="0">
                  <a:solidFill>
                    <a:srgbClr val="0000FF"/>
                  </a:solidFill>
                  <a:latin typeface="Times New Roman" panose="02020503050405090304" pitchFamily="2" charset="0"/>
                  <a:ea typeface="华文新魏" panose="02010800040101010101" pitchFamily="2" charset="-122"/>
                </a:rPr>
                <a:t>配置系统</a:t>
              </a:r>
            </a:p>
          </p:txBody>
        </p:sp>
        <p:sp>
          <p:nvSpPr>
            <p:cNvPr id="59399" name="Oval 9"/>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存储器系统</a:t>
              </a:r>
            </a:p>
          </p:txBody>
        </p:sp>
        <p:sp>
          <p:nvSpPr>
            <p:cNvPr id="59400" name="Oval 10"/>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2000" dirty="0">
                  <a:solidFill>
                    <a:srgbClr val="0000FF"/>
                  </a:solidFill>
                  <a:latin typeface="Times New Roman" panose="02020503050405090304" pitchFamily="2" charset="0"/>
                  <a:ea typeface="华文新魏" panose="02010800040101010101" pitchFamily="2" charset="-122"/>
                </a:rPr>
                <a:t>(</a:t>
              </a:r>
              <a:r>
                <a:rPr lang="zh-CN" altLang="en-US" sz="2000" dirty="0">
                  <a:solidFill>
                    <a:srgbClr val="0000FF"/>
                  </a:solidFill>
                  <a:latin typeface="Times New Roman" panose="02020503050405090304" pitchFamily="2" charset="0"/>
                  <a:ea typeface="华文新魏" panose="02010800040101010101" pitchFamily="2" charset="-122"/>
                </a:rPr>
                <a:t>电源</a:t>
              </a:r>
              <a:r>
                <a:rPr lang="en-US" altLang="zh-CN" sz="2000" dirty="0">
                  <a:solidFill>
                    <a:srgbClr val="0000FF"/>
                  </a:solidFill>
                  <a:latin typeface="Times New Roman" panose="02020503050405090304" pitchFamily="2" charset="0"/>
                  <a:ea typeface="华文新魏" panose="02010800040101010101" pitchFamily="2" charset="-122"/>
                </a:rPr>
                <a:t>)</a:t>
              </a:r>
            </a:p>
          </p:txBody>
        </p:sp>
        <p:sp>
          <p:nvSpPr>
            <p:cNvPr id="59401" name="AutoShape 11"/>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02" name="AutoShape 12"/>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03" name="AutoShape 13"/>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04" name="AutoShape 14"/>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05" name="AutoShape 15"/>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grpSp>
        <p:nvGrpSpPr>
          <p:cNvPr id="49167" name="组合 49166"/>
          <p:cNvGrpSpPr/>
          <p:nvPr/>
        </p:nvGrpSpPr>
        <p:grpSpPr>
          <a:xfrm>
            <a:off x="1835150" y="2133600"/>
            <a:ext cx="5256213" cy="2584450"/>
            <a:chOff x="0" y="0"/>
            <a:chExt cx="4263" cy="2132"/>
          </a:xfrm>
        </p:grpSpPr>
        <p:sp>
          <p:nvSpPr>
            <p:cNvPr id="59407" name="Oval 22"/>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59408" name="Oval 23"/>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59409" name="Oval 24"/>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59410" name="Oval 25"/>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59411" name="Oval 26"/>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59412" name="Oval 27"/>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59413" name="AutoShape 28"/>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14" name="AutoShape 29"/>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15" name="AutoShape 30"/>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16" name="AutoShape 31"/>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59417" name="AutoShape 32"/>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59418" name="Rectangle 33"/>
          <p:cNvSpPr/>
          <p:nvPr/>
        </p:nvSpPr>
        <p:spPr>
          <a:xfrm>
            <a:off x="685800" y="1450975"/>
            <a:ext cx="273367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latin typeface="楷体_GB2312" pitchFamily="1" charset="-122"/>
                <a:ea typeface="楷体_GB2312" pitchFamily="1" charset="-122"/>
              </a:rPr>
              <a:t>各部件简介</a:t>
            </a:r>
            <a:endParaRPr lang="zh-CN" altLang="en-US" sz="2800" b="1" dirty="0">
              <a:solidFill>
                <a:srgbClr val="0000FF"/>
              </a:solidFill>
              <a:latin typeface="楷体_GB2312" pitchFamily="1" charset="-122"/>
              <a:ea typeface="楷体_GB2312" pitchFamily="1" charset="-122"/>
            </a:endParaRPr>
          </a:p>
        </p:txBody>
      </p:sp>
      <p:sp>
        <p:nvSpPr>
          <p:cNvPr id="49180" name="Rectangle 36"/>
          <p:cNvSpPr/>
          <p:nvPr/>
        </p:nvSpPr>
        <p:spPr>
          <a:xfrm>
            <a:off x="2916238" y="1484313"/>
            <a:ext cx="1584325"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a:t>
            </a:r>
            <a:r>
              <a:rPr lang="zh-CN" altLang="en-US" sz="2400" dirty="0">
                <a:solidFill>
                  <a:srgbClr val="0000FF"/>
                </a:solidFill>
                <a:latin typeface="Arial" panose="020B0604020202090204" pitchFamily="34" charset="0"/>
                <a:ea typeface="华文新魏" panose="02010800040101010101" pitchFamily="2" charset="-122"/>
              </a:rPr>
              <a:t>电源</a:t>
            </a:r>
          </a:p>
        </p:txBody>
      </p:sp>
      <p:sp>
        <p:nvSpPr>
          <p:cNvPr id="49181" name="Oval 37"/>
          <p:cNvSpPr/>
          <p:nvPr/>
        </p:nvSpPr>
        <p:spPr>
          <a:xfrm>
            <a:off x="1835150" y="3278188"/>
            <a:ext cx="1341438" cy="604837"/>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49182" name="Text Box 38"/>
          <p:cNvSpPr txBox="1"/>
          <p:nvPr/>
        </p:nvSpPr>
        <p:spPr>
          <a:xfrm>
            <a:off x="828675" y="4870450"/>
            <a:ext cx="7607300" cy="1797050"/>
          </a:xfrm>
          <a:prstGeom prst="rect">
            <a:avLst/>
          </a:prstGeom>
          <a:noFill/>
          <a:ln w="9525">
            <a:noFill/>
          </a:ln>
        </p:spPr>
        <p:txBody>
          <a:bodyPr anchor="t">
            <a:spAutoFit/>
          </a:bodyPr>
          <a:lstStyle/>
          <a:p>
            <a:pPr>
              <a:spcBef>
                <a:spcPct val="50000"/>
              </a:spcBef>
            </a:pPr>
            <a:r>
              <a:rPr lang="en-US" altLang="zh-CN" sz="2400" dirty="0">
                <a:latin typeface="Times New Roman" panose="02020503050405090304" pitchFamily="2" charset="0"/>
                <a:ea typeface="华文新魏" panose="02010800040101010101" pitchFamily="2" charset="-122"/>
              </a:rPr>
              <a:t>        </a:t>
            </a:r>
            <a:r>
              <a:rPr lang="zh-CN" altLang="en-US" sz="2800" b="1" dirty="0">
                <a:latin typeface="Times New Roman" panose="02020503050405090304" pitchFamily="2" charset="0"/>
                <a:ea typeface="楷体" panose="02010609060101010101" charset="-122"/>
              </a:rPr>
              <a:t>电源系统为整个系统提供能量，是整个系统工作的基础，具有极其重要的地位，但却往往被忽略。如果电源系统处理得好，整个系统的故障往往减少了一大半。</a:t>
            </a:r>
          </a:p>
        </p:txBody>
      </p:sp>
      <p:sp>
        <p:nvSpPr>
          <p:cNvPr id="5942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36</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nodeType="afterEffect">
                                  <p:stCondLst>
                                    <p:cond delay="0"/>
                                  </p:stCondLst>
                                  <p:childTnLst>
                                    <p:animEffect transition="out" filter="fade">
                                      <p:cBhvr>
                                        <p:cTn id="6" dur="500"/>
                                        <p:tgtEl>
                                          <p:spTgt spid="49155"/>
                                        </p:tgtEl>
                                      </p:cBhvr>
                                    </p:animEffect>
                                    <p:anim calcmode="lin" valueType="num">
                                      <p:cBhvr>
                                        <p:cTn id="7" dur="500"/>
                                        <p:tgtEl>
                                          <p:spTgt spid="49155"/>
                                        </p:tgtEl>
                                        <p:attrNameLst>
                                          <p:attrName>ppt_x</p:attrName>
                                        </p:attrNameLst>
                                      </p:cBhvr>
                                      <p:tavLst>
                                        <p:tav tm="0">
                                          <p:val>
                                            <p:strVal val="ppt_x"/>
                                          </p:val>
                                        </p:tav>
                                        <p:tav tm="100000">
                                          <p:val>
                                            <p:strVal val="ppt_x"/>
                                          </p:val>
                                        </p:tav>
                                      </p:tavLst>
                                    </p:anim>
                                    <p:anim calcmode="lin" valueType="num">
                                      <p:cBhvr>
                                        <p:cTn id="8" dur="500"/>
                                        <p:tgtEl>
                                          <p:spTgt spid="49155"/>
                                        </p:tgtEl>
                                        <p:attrNameLst>
                                          <p:attrName>ppt_y</p:attrName>
                                        </p:attrNameLst>
                                      </p:cBhvr>
                                      <p:tavLst>
                                        <p:tav tm="0">
                                          <p:val>
                                            <p:strVal val="ppt_y"/>
                                          </p:val>
                                        </p:tav>
                                        <p:tav tm="100000">
                                          <p:val>
                                            <p:strVal val="ppt_y-.1"/>
                                          </p:val>
                                        </p:tav>
                                      </p:tavLst>
                                    </p:anim>
                                    <p:set>
                                      <p:cBhvr>
                                        <p:cTn id="9" dur="1" fill="hold">
                                          <p:stCondLst>
                                            <p:cond delay="499"/>
                                          </p:stCondLst>
                                        </p:cTn>
                                        <p:tgtEl>
                                          <p:spTgt spid="49155"/>
                                        </p:tgtEl>
                                        <p:attrNameLst>
                                          <p:attrName>style.visibility</p:attrName>
                                        </p:attrNameLst>
                                      </p:cBhvr>
                                      <p:to>
                                        <p:strVal val="hidden"/>
                                      </p:to>
                                    </p:se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9167"/>
                                        </p:tgtEl>
                                        <p:attrNameLst>
                                          <p:attrName>style.visibility</p:attrName>
                                        </p:attrNameLst>
                                      </p:cBhvr>
                                      <p:to>
                                        <p:strVal val="visible"/>
                                      </p:to>
                                    </p:set>
                                    <p:animEffect transition="in" filter="fade">
                                      <p:cBhvr>
                                        <p:cTn id="13" dur="500"/>
                                        <p:tgtEl>
                                          <p:spTgt spid="49167"/>
                                        </p:tgtEl>
                                      </p:cBhvr>
                                    </p:animEffect>
                                    <p:anim calcmode="lin" valueType="num">
                                      <p:cBhvr>
                                        <p:cTn id="14" dur="500" fill="hold"/>
                                        <p:tgtEl>
                                          <p:spTgt spid="49167"/>
                                        </p:tgtEl>
                                        <p:attrNameLst>
                                          <p:attrName>ppt_x</p:attrName>
                                        </p:attrNameLst>
                                      </p:cBhvr>
                                      <p:tavLst>
                                        <p:tav tm="0">
                                          <p:val>
                                            <p:strVal val="#ppt_x"/>
                                          </p:val>
                                        </p:tav>
                                        <p:tav tm="100000">
                                          <p:val>
                                            <p:strVal val="#ppt_x"/>
                                          </p:val>
                                        </p:tav>
                                      </p:tavLst>
                                    </p:anim>
                                    <p:anim calcmode="lin" valueType="num">
                                      <p:cBhvr>
                                        <p:cTn id="15" dur="500" fill="hold"/>
                                        <p:tgtEl>
                                          <p:spTgt spid="4916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49180"/>
                                        </p:tgtEl>
                                        <p:attrNameLst>
                                          <p:attrName>style.visibility</p:attrName>
                                        </p:attrNameLst>
                                      </p:cBhvr>
                                      <p:to>
                                        <p:strVal val="visible"/>
                                      </p:to>
                                    </p:set>
                                    <p:anim calcmode="discrete" valueType="clr">
                                      <p:cBhvr override="childStyle">
                                        <p:cTn id="20" dur="80"/>
                                        <p:tgtEl>
                                          <p:spTgt spid="49180"/>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49180"/>
                                        </p:tgtEl>
                                        <p:attrNameLst>
                                          <p:attrName>fillcolor</p:attrName>
                                        </p:attrNameLst>
                                      </p:cBhvr>
                                      <p:tavLst>
                                        <p:tav tm="0">
                                          <p:val>
                                            <p:clrVal>
                                              <a:schemeClr val="accent2"/>
                                            </p:clrVal>
                                          </p:val>
                                        </p:tav>
                                        <p:tav tm="50000">
                                          <p:val>
                                            <p:clrVal>
                                              <a:schemeClr val="hlink"/>
                                            </p:clrVal>
                                          </p:val>
                                        </p:tav>
                                      </p:tavLst>
                                    </p:anim>
                                    <p:set>
                                      <p:cBhvr>
                                        <p:cTn id="22" dur="80"/>
                                        <p:tgtEl>
                                          <p:spTgt spid="49180"/>
                                        </p:tgtEl>
                                        <p:attrNameLst>
                                          <p:attrName>fill.type</p:attrName>
                                        </p:attrNameLst>
                                      </p:cBhvr>
                                      <p:to>
                                        <p:strVal val="solid"/>
                                      </p:to>
                                    </p:set>
                                  </p:childTnLst>
                                </p:cTn>
                              </p:par>
                            </p:childTnLst>
                          </p:cTn>
                        </p:par>
                        <p:par>
                          <p:cTn id="23" fill="hold">
                            <p:stCondLst>
                              <p:cond delay="200"/>
                            </p:stCondLst>
                            <p:childTnLst>
                              <p:par>
                                <p:cTn id="24" presetID="1" presetClass="entr" presetSubtype="0" fill="hold" grpId="0" nodeType="afterEffect">
                                  <p:stCondLst>
                                    <p:cond delay="0"/>
                                  </p:stCondLst>
                                  <p:childTnLst>
                                    <p:set>
                                      <p:cBhvr>
                                        <p:cTn id="25" dur="1" fill="hold">
                                          <p:stCondLst>
                                            <p:cond delay="0"/>
                                          </p:stCondLst>
                                        </p:cTn>
                                        <p:tgtEl>
                                          <p:spTgt spid="49181"/>
                                        </p:tgtEl>
                                        <p:attrNameLst>
                                          <p:attrName>style.visibility</p:attrName>
                                        </p:attrNameLst>
                                      </p:cBhvr>
                                      <p:to>
                                        <p:strVal val="visible"/>
                                      </p:to>
                                    </p:set>
                                  </p:childTnLst>
                                </p:cTn>
                              </p:par>
                            </p:childTnLst>
                          </p:cTn>
                        </p:par>
                        <p:par>
                          <p:cTn id="26" fill="hold">
                            <p:stCondLst>
                              <p:cond delay="200"/>
                            </p:stCondLst>
                            <p:childTnLst>
                              <p:par>
                                <p:cTn id="27" presetID="34" presetClass="emph" presetSubtype="0" fill="hold" grpId="1" nodeType="afterEffect">
                                  <p:stCondLst>
                                    <p:cond delay="0"/>
                                  </p:stCondLst>
                                  <p:childTnLst>
                                    <p:animMotion origin="layout" path="M 1.66667E-6 1.7341E-7 L 1.66667E-6 -0.05595 " pathEditMode="relative" rAng="0" ptsTypes="AA">
                                      <p:cBhvr>
                                        <p:cTn id="28" dur="250" accel="50000" decel="50000" autoRev="1" fill="hold">
                                          <p:stCondLst>
                                            <p:cond delay="0"/>
                                          </p:stCondLst>
                                        </p:cTn>
                                        <p:tgtEl>
                                          <p:spTgt spid="49181"/>
                                        </p:tgtEl>
                                        <p:attrNameLst>
                                          <p:attrName>ppt_x</p:attrName>
                                          <p:attrName>ppt_y</p:attrName>
                                        </p:attrNameLst>
                                      </p:cBhvr>
                                      <p:rCtr x="0" y="-2300"/>
                                    </p:animMotion>
                                    <p:animRot by="1500000">
                                      <p:cBhvr>
                                        <p:cTn id="29" dur="125" fill="hold">
                                          <p:stCondLst>
                                            <p:cond delay="0"/>
                                          </p:stCondLst>
                                        </p:cTn>
                                        <p:tgtEl>
                                          <p:spTgt spid="49181"/>
                                        </p:tgtEl>
                                        <p:attrNameLst>
                                          <p:attrName>r</p:attrName>
                                        </p:attrNameLst>
                                      </p:cBhvr>
                                    </p:animRot>
                                    <p:animRot by="-1499700">
                                      <p:cBhvr>
                                        <p:cTn id="30" dur="125" fill="hold">
                                          <p:stCondLst>
                                            <p:cond delay="125"/>
                                          </p:stCondLst>
                                        </p:cTn>
                                        <p:tgtEl>
                                          <p:spTgt spid="49181"/>
                                        </p:tgtEl>
                                        <p:attrNameLst>
                                          <p:attrName>r</p:attrName>
                                        </p:attrNameLst>
                                      </p:cBhvr>
                                    </p:animRot>
                                    <p:animRot by="-1499700">
                                      <p:cBhvr>
                                        <p:cTn id="31" dur="125" fill="hold">
                                          <p:stCondLst>
                                            <p:cond delay="250"/>
                                          </p:stCondLst>
                                        </p:cTn>
                                        <p:tgtEl>
                                          <p:spTgt spid="49181"/>
                                        </p:tgtEl>
                                        <p:attrNameLst>
                                          <p:attrName>r</p:attrName>
                                        </p:attrNameLst>
                                      </p:cBhvr>
                                    </p:animRot>
                                    <p:animRot by="1500000">
                                      <p:cBhvr>
                                        <p:cTn id="32" dur="125" fill="hold">
                                          <p:stCondLst>
                                            <p:cond delay="375"/>
                                          </p:stCondLst>
                                        </p:cTn>
                                        <p:tgtEl>
                                          <p:spTgt spid="49181"/>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9182"/>
                                        </p:tgtEl>
                                        <p:attrNameLst>
                                          <p:attrName>style.visibility</p:attrName>
                                        </p:attrNameLst>
                                      </p:cBhvr>
                                      <p:to>
                                        <p:strVal val="visible"/>
                                      </p:to>
                                    </p:set>
                                    <p:animEffect transition="in" filter="slide(fromBottom)">
                                      <p:cBhvr>
                                        <p:cTn id="37" dur="500"/>
                                        <p:tgtEl>
                                          <p:spTgt spid="49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animBg="1"/>
      <p:bldP spid="4918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1"/>
          <p:cNvSpPr txBox="1"/>
          <p:nvPr/>
        </p:nvSpPr>
        <p:spPr>
          <a:xfrm>
            <a:off x="1042988" y="1455738"/>
            <a:ext cx="6408737" cy="5151437"/>
          </a:xfrm>
          <a:prstGeom prst="rect">
            <a:avLst/>
          </a:prstGeom>
          <a:noFill/>
          <a:ln w="9525">
            <a:noFill/>
          </a:ln>
        </p:spPr>
        <p:txBody>
          <a:bodyPr anchor="t">
            <a:spAutoFit/>
          </a:bodyPr>
          <a:lstStyle/>
          <a:p>
            <a:pPr>
              <a:spcBef>
                <a:spcPct val="50000"/>
              </a:spcBef>
            </a:pPr>
            <a:r>
              <a:rPr lang="zh-CN" altLang="en-US" sz="2800" b="1" u="sng" dirty="0">
                <a:solidFill>
                  <a:srgbClr val="FF0000"/>
                </a:solidFill>
                <a:latin typeface="楷体" panose="02010609060101010101" charset="-122"/>
                <a:ea typeface="楷体" panose="02010609060101010101" charset="-122"/>
              </a:rPr>
              <a:t>设计电源时要考虑的因素：</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1</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输出的电压、电流、功率；</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2</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输入的电压、电流；</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3</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安全因素；</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4</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输出纹波；</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5</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电池兼容和电磁干扰；</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6</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体积限制；</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7</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功耗限制；</a:t>
            </a:r>
          </a:p>
          <a:p>
            <a:pPr marL="742950" lvl="1" indent="-285750" eaLnBrk="1" hangingPunct="1">
              <a:spcBef>
                <a:spcPts val="1200"/>
              </a:spcBef>
            </a:pPr>
            <a:r>
              <a:rPr lang="en-US" altLang="zh-CN" sz="2800" b="1" dirty="0">
                <a:solidFill>
                  <a:srgbClr val="0000FF"/>
                </a:solidFill>
                <a:latin typeface="楷体" panose="02010609060101010101" charset="-122"/>
                <a:ea typeface="楷体" panose="02010609060101010101" charset="-122"/>
              </a:rPr>
              <a:t>8</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成本限制。</a:t>
            </a:r>
          </a:p>
        </p:txBody>
      </p:sp>
      <p:sp>
        <p:nvSpPr>
          <p:cNvPr id="61442" name="Rectangle 2"/>
          <p:cNvSpPr>
            <a:spLocks noGrp="1"/>
          </p:cNvSpPr>
          <p:nvPr>
            <p:ph type="title"/>
          </p:nvPr>
        </p:nvSpPr>
        <p:spPr>
          <a:xfrm>
            <a:off x="468313" y="620713"/>
            <a:ext cx="8229600" cy="774700"/>
          </a:xfrm>
        </p:spPr>
        <p:txBody>
          <a:bodyPr wrap="square" anchor="t"/>
          <a:lstStyle/>
          <a:p>
            <a:pPr eaLnBrk="1" hangingPunct="1"/>
            <a:r>
              <a:rPr lang="zh-CN" altLang="en-US" sz="3200"/>
              <a:t>微控制器最小系统的设计 </a:t>
            </a:r>
          </a:p>
        </p:txBody>
      </p:sp>
      <p:sp>
        <p:nvSpPr>
          <p:cNvPr id="51204" name="Rectangle 26"/>
          <p:cNvSpPr/>
          <p:nvPr/>
        </p:nvSpPr>
        <p:spPr>
          <a:xfrm>
            <a:off x="685800" y="1484313"/>
            <a:ext cx="273367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latin typeface="楷体_GB2312" pitchFamily="1" charset="-122"/>
                <a:ea typeface="楷体" panose="02010609060101010101" charset="-122"/>
              </a:rPr>
              <a:t>各部件简介</a:t>
            </a:r>
          </a:p>
        </p:txBody>
      </p:sp>
      <p:sp>
        <p:nvSpPr>
          <p:cNvPr id="51205" name="Rectangle 27"/>
          <p:cNvSpPr/>
          <p:nvPr/>
        </p:nvSpPr>
        <p:spPr>
          <a:xfrm>
            <a:off x="3132138" y="1579563"/>
            <a:ext cx="1584325"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a:t>
            </a:r>
            <a:r>
              <a:rPr lang="zh-CN" altLang="en-US" sz="2400" dirty="0">
                <a:solidFill>
                  <a:srgbClr val="0000FF"/>
                </a:solidFill>
                <a:latin typeface="Arial" panose="020B0604020202090204" pitchFamily="34" charset="0"/>
                <a:ea typeface="华文新魏" panose="02010800040101010101" pitchFamily="2" charset="-122"/>
              </a:rPr>
              <a:t>电源</a:t>
            </a:r>
          </a:p>
        </p:txBody>
      </p:sp>
      <p:grpSp>
        <p:nvGrpSpPr>
          <p:cNvPr id="51206" name="组合 51205"/>
          <p:cNvGrpSpPr/>
          <p:nvPr/>
        </p:nvGrpSpPr>
        <p:grpSpPr>
          <a:xfrm>
            <a:off x="1835150" y="2379663"/>
            <a:ext cx="5256213" cy="2584450"/>
            <a:chOff x="0" y="0"/>
            <a:chExt cx="3311" cy="1628"/>
          </a:xfrm>
        </p:grpSpPr>
        <p:grpSp>
          <p:nvGrpSpPr>
            <p:cNvPr id="61446" name="组合 51206"/>
            <p:cNvGrpSpPr/>
            <p:nvPr/>
          </p:nvGrpSpPr>
          <p:grpSpPr>
            <a:xfrm>
              <a:off x="-1" y="0"/>
              <a:ext cx="3309" cy="1628"/>
              <a:chOff x="0" y="0"/>
              <a:chExt cx="4263" cy="2132"/>
            </a:xfrm>
          </p:grpSpPr>
          <p:sp>
            <p:nvSpPr>
              <p:cNvPr id="61447" name="Oval 15"/>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61448" name="Oval 16"/>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61449" name="Oval 17"/>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61450" name="Oval 18"/>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61451" name="Oval 19"/>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61452" name="Oval 20"/>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61453" name="AutoShape 21"/>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1454" name="AutoShape 22"/>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1455" name="AutoShape 23"/>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1456" name="AutoShape 24"/>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1457" name="AutoShape 25"/>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61458" name="Oval 28"/>
            <p:cNvSpPr/>
            <p:nvPr/>
          </p:nvSpPr>
          <p:spPr>
            <a:xfrm>
              <a:off x="0" y="721"/>
              <a:ext cx="845" cy="381"/>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grpSp>
      <p:sp>
        <p:nvSpPr>
          <p:cNvPr id="6145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37</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06"/>
                                        </p:tgtEl>
                                      </p:cBhvr>
                                    </p:animEffect>
                                    <p:set>
                                      <p:cBhvr>
                                        <p:cTn id="7" dur="1" fill="hold">
                                          <p:stCondLst>
                                            <p:cond delay="499"/>
                                          </p:stCondLst>
                                        </p:cTn>
                                        <p:tgtEl>
                                          <p:spTgt spid="51206"/>
                                        </p:tgtEl>
                                        <p:attrNameLst>
                                          <p:attrName>style.visibility</p:attrName>
                                        </p:attrNameLst>
                                      </p:cBhvr>
                                      <p:to>
                                        <p:strVal val="hidden"/>
                                      </p:to>
                                    </p:set>
                                  </p:childTnLst>
                                </p:cTn>
                              </p:par>
                            </p:childTnLst>
                          </p:cTn>
                        </p:par>
                        <p:par>
                          <p:cTn id="8" fill="hold">
                            <p:stCondLst>
                              <p:cond delay="500"/>
                            </p:stCondLst>
                            <p:childTnLst>
                              <p:par>
                                <p:cTn id="9" presetID="2" presetClass="exit" presetSubtype="4" fill="hold" grpId="0" nodeType="afterEffect">
                                  <p:stCondLst>
                                    <p:cond delay="0"/>
                                  </p:stCondLst>
                                  <p:childTnLst>
                                    <p:anim calcmode="lin" valueType="num">
                                      <p:cBhvr additive="base">
                                        <p:cTn id="10" dur="500"/>
                                        <p:tgtEl>
                                          <p:spTgt spid="51204"/>
                                        </p:tgtEl>
                                        <p:attrNameLst>
                                          <p:attrName>ppt_x</p:attrName>
                                        </p:attrNameLst>
                                      </p:cBhvr>
                                      <p:tavLst>
                                        <p:tav tm="0">
                                          <p:val>
                                            <p:strVal val="ppt_x"/>
                                          </p:val>
                                        </p:tav>
                                        <p:tav tm="100000">
                                          <p:val>
                                            <p:strVal val="ppt_x"/>
                                          </p:val>
                                        </p:tav>
                                      </p:tavLst>
                                    </p:anim>
                                    <p:anim calcmode="lin" valueType="num">
                                      <p:cBhvr additive="base">
                                        <p:cTn id="11" dur="500"/>
                                        <p:tgtEl>
                                          <p:spTgt spid="51204"/>
                                        </p:tgtEl>
                                        <p:attrNameLst>
                                          <p:attrName>ppt_y</p:attrName>
                                        </p:attrNameLst>
                                      </p:cBhvr>
                                      <p:tavLst>
                                        <p:tav tm="0">
                                          <p:val>
                                            <p:strVal val="ppt_y"/>
                                          </p:val>
                                        </p:tav>
                                        <p:tav tm="100000">
                                          <p:val>
                                            <p:strVal val="1+ppt_h/2"/>
                                          </p:val>
                                        </p:tav>
                                      </p:tavLst>
                                    </p:anim>
                                    <p:set>
                                      <p:cBhvr>
                                        <p:cTn id="12" dur="1" fill="hold">
                                          <p:stCondLst>
                                            <p:cond delay="499"/>
                                          </p:stCondLst>
                                        </p:cTn>
                                        <p:tgtEl>
                                          <p:spTgt spid="51204"/>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51205"/>
                                        </p:tgtEl>
                                        <p:attrNameLst>
                                          <p:attrName>ppt_x</p:attrName>
                                        </p:attrNameLst>
                                      </p:cBhvr>
                                      <p:tavLst>
                                        <p:tav tm="0">
                                          <p:val>
                                            <p:strVal val="ppt_x"/>
                                          </p:val>
                                        </p:tav>
                                        <p:tav tm="100000">
                                          <p:val>
                                            <p:strVal val="ppt_x"/>
                                          </p:val>
                                        </p:tav>
                                      </p:tavLst>
                                    </p:anim>
                                    <p:anim calcmode="lin" valueType="num">
                                      <p:cBhvr additive="base">
                                        <p:cTn id="15" dur="500"/>
                                        <p:tgtEl>
                                          <p:spTgt spid="51205"/>
                                        </p:tgtEl>
                                        <p:attrNameLst>
                                          <p:attrName>ppt_y</p:attrName>
                                        </p:attrNameLst>
                                      </p:cBhvr>
                                      <p:tavLst>
                                        <p:tav tm="0">
                                          <p:val>
                                            <p:strVal val="ppt_y"/>
                                          </p:val>
                                        </p:tav>
                                        <p:tav tm="100000">
                                          <p:val>
                                            <p:strVal val="1+ppt_h/2"/>
                                          </p:val>
                                        </p:tav>
                                      </p:tavLst>
                                    </p:anim>
                                    <p:set>
                                      <p:cBhvr>
                                        <p:cTn id="16" dur="1" fill="hold">
                                          <p:stCondLst>
                                            <p:cond delay="499"/>
                                          </p:stCondLst>
                                        </p:cTn>
                                        <p:tgtEl>
                                          <p:spTgt spid="51205"/>
                                        </p:tgtEl>
                                        <p:attrNameLst>
                                          <p:attrName>style.visibility</p:attrName>
                                        </p:attrNameLst>
                                      </p:cBhvr>
                                      <p:to>
                                        <p:strVal val="hidden"/>
                                      </p:to>
                                    </p:se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51202"/>
                                        </p:tgtEl>
                                        <p:attrNameLst>
                                          <p:attrName>style.visibility</p:attrName>
                                        </p:attrNameLst>
                                      </p:cBhvr>
                                      <p:to>
                                        <p:strVal val="visible"/>
                                      </p:to>
                                    </p:set>
                                    <p:anim calcmode="lin" valueType="num">
                                      <p:cBhvr additive="base">
                                        <p:cTn id="20" dur="500" fill="hold"/>
                                        <p:tgtEl>
                                          <p:spTgt spid="51202"/>
                                        </p:tgtEl>
                                        <p:attrNameLst>
                                          <p:attrName>ppt_x</p:attrName>
                                        </p:attrNameLst>
                                      </p:cBhvr>
                                      <p:tavLst>
                                        <p:tav tm="0">
                                          <p:val>
                                            <p:strVal val="1+#ppt_w/2"/>
                                          </p:val>
                                        </p:tav>
                                        <p:tav tm="100000">
                                          <p:val>
                                            <p:strVal val="#ppt_x"/>
                                          </p:val>
                                        </p:tav>
                                      </p:tavLst>
                                    </p:anim>
                                    <p:anim calcmode="lin" valueType="num">
                                      <p:cBhvr additive="base">
                                        <p:cTn id="21" dur="500" fill="hold"/>
                                        <p:tgtEl>
                                          <p:spTgt spid="512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4" grpId="0"/>
      <p:bldP spid="5120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微控制器最小系统的设计 </a:t>
            </a:r>
            <a:endParaRPr lang="zh-CN" altLang="en-US"/>
          </a:p>
        </p:txBody>
      </p:sp>
      <p:grpSp>
        <p:nvGrpSpPr>
          <p:cNvPr id="63490" name="组合 53250"/>
          <p:cNvGrpSpPr/>
          <p:nvPr/>
        </p:nvGrpSpPr>
        <p:grpSpPr>
          <a:xfrm>
            <a:off x="1835150" y="1997075"/>
            <a:ext cx="5256213" cy="2584450"/>
            <a:chOff x="0" y="0"/>
            <a:chExt cx="4263" cy="2132"/>
          </a:xfrm>
        </p:grpSpPr>
        <p:sp>
          <p:nvSpPr>
            <p:cNvPr id="63491" name="Oval 15"/>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63492" name="Oval 16"/>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63493" name="Oval 17"/>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63494" name="Oval 18"/>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63495" name="Oval 19"/>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63496" name="Oval 20"/>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63497" name="AutoShape 21"/>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3498" name="AutoShape 22"/>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3499" name="AutoShape 23"/>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3500" name="AutoShape 24"/>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3501" name="AutoShape 25"/>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63502" name="Rectangle 26"/>
          <p:cNvSpPr/>
          <p:nvPr/>
        </p:nvSpPr>
        <p:spPr>
          <a:xfrm>
            <a:off x="758825" y="1450975"/>
            <a:ext cx="273367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latin typeface="楷体_GB2312" pitchFamily="1" charset="-122"/>
                <a:ea typeface="楷体" panose="02010609060101010101" charset="-122"/>
              </a:rPr>
              <a:t>各部件简介</a:t>
            </a:r>
            <a:endParaRPr lang="zh-CN" altLang="en-US" sz="2800" b="1" dirty="0">
              <a:solidFill>
                <a:srgbClr val="0000FF"/>
              </a:solidFill>
              <a:latin typeface="楷体_GB2312" pitchFamily="1" charset="-122"/>
              <a:ea typeface="楷体" panose="02010609060101010101" charset="-122"/>
            </a:endParaRPr>
          </a:p>
        </p:txBody>
      </p:sp>
      <p:sp>
        <p:nvSpPr>
          <p:cNvPr id="53264" name="Rectangle 27"/>
          <p:cNvSpPr/>
          <p:nvPr/>
        </p:nvSpPr>
        <p:spPr>
          <a:xfrm>
            <a:off x="3059113" y="1484313"/>
            <a:ext cx="1584325"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a:t>
            </a:r>
            <a:r>
              <a:rPr lang="zh-CN" altLang="en-US" sz="2400" dirty="0">
                <a:solidFill>
                  <a:srgbClr val="0000FF"/>
                </a:solidFill>
                <a:latin typeface="Arial" panose="020B0604020202090204" pitchFamily="34" charset="0"/>
                <a:ea typeface="华文新魏" panose="02010800040101010101" pitchFamily="2" charset="-122"/>
              </a:rPr>
              <a:t>时钟</a:t>
            </a:r>
          </a:p>
        </p:txBody>
      </p:sp>
      <p:sp>
        <p:nvSpPr>
          <p:cNvPr id="53265" name="Text Box 29"/>
          <p:cNvSpPr txBox="1"/>
          <p:nvPr/>
        </p:nvSpPr>
        <p:spPr>
          <a:xfrm>
            <a:off x="574675" y="4921250"/>
            <a:ext cx="8112125" cy="1383665"/>
          </a:xfrm>
          <a:prstGeom prst="rect">
            <a:avLst/>
          </a:prstGeom>
          <a:noFill/>
          <a:ln w="9525">
            <a:noFill/>
          </a:ln>
        </p:spPr>
        <p:txBody>
          <a:bodyPr wrap="square" anchor="t">
            <a:spAutoFit/>
          </a:bodyPr>
          <a:lstStyle/>
          <a:p>
            <a:pPr>
              <a:spcBef>
                <a:spcPct val="50000"/>
              </a:spcBef>
            </a:pPr>
            <a:r>
              <a:rPr lang="en-US" altLang="zh-CN" sz="2400" dirty="0">
                <a:latin typeface="Times New Roman" panose="02020503050405090304" pitchFamily="2" charset="0"/>
                <a:ea typeface="华文新魏" panose="02010800040101010101" pitchFamily="2" charset="-122"/>
              </a:rPr>
              <a:t>        </a:t>
            </a:r>
            <a:r>
              <a:rPr lang="zh-CN" altLang="en-US" sz="2800" b="1" dirty="0">
                <a:latin typeface="楷体_GB2312" pitchFamily="1" charset="-122"/>
                <a:ea typeface="楷体" panose="02010609060101010101" charset="-122"/>
              </a:rPr>
              <a:t>目前所有的微控制器均为时序电路，需要一个时钟信号才能工作，所以需要设计一个满足要求的时钟模块。</a:t>
            </a:r>
            <a:endParaRPr lang="zh-CN" altLang="en-US" sz="2800" b="1" dirty="0">
              <a:latin typeface="楷体_GB2312" pitchFamily="1" charset="-122"/>
              <a:ea typeface="楷体_GB2312" pitchFamily="1" charset="-122"/>
            </a:endParaRPr>
          </a:p>
        </p:txBody>
      </p:sp>
      <p:sp>
        <p:nvSpPr>
          <p:cNvPr id="53266" name="Oval 32"/>
          <p:cNvSpPr/>
          <p:nvPr/>
        </p:nvSpPr>
        <p:spPr>
          <a:xfrm>
            <a:off x="2617788" y="1997075"/>
            <a:ext cx="1343025" cy="60483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6350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childTnLst>
                                    <p:animMotion origin="layout" path="M 0.0 0.0 L 0.0 -0.07213" pathEditMode="relative">
                                      <p:cBhvr>
                                        <p:cTn id="6" dur="250" accel="50000" decel="50000" autoRev="1" fill="hold">
                                          <p:stCondLst>
                                            <p:cond delay="0"/>
                                          </p:stCondLst>
                                        </p:cTn>
                                        <p:tgtEl>
                                          <p:spTgt spid="53266"/>
                                        </p:tgtEl>
                                        <p:attrNameLst>
                                          <p:attrName>ppt_x</p:attrName>
                                          <p:attrName>ppt_y</p:attrName>
                                        </p:attrNameLst>
                                      </p:cBhvr>
                                    </p:animMotion>
                                    <p:animRot by="1500000">
                                      <p:cBhvr>
                                        <p:cTn id="7" dur="125" fill="hold">
                                          <p:stCondLst>
                                            <p:cond delay="0"/>
                                          </p:stCondLst>
                                        </p:cTn>
                                        <p:tgtEl>
                                          <p:spTgt spid="53266"/>
                                        </p:tgtEl>
                                        <p:attrNameLst>
                                          <p:attrName>r</p:attrName>
                                        </p:attrNameLst>
                                      </p:cBhvr>
                                    </p:animRot>
                                    <p:animRot by="-1499700">
                                      <p:cBhvr>
                                        <p:cTn id="8" dur="125" fill="hold">
                                          <p:stCondLst>
                                            <p:cond delay="125"/>
                                          </p:stCondLst>
                                        </p:cTn>
                                        <p:tgtEl>
                                          <p:spTgt spid="53266"/>
                                        </p:tgtEl>
                                        <p:attrNameLst>
                                          <p:attrName>r</p:attrName>
                                        </p:attrNameLst>
                                      </p:cBhvr>
                                    </p:animRot>
                                    <p:animRot by="-1499700">
                                      <p:cBhvr>
                                        <p:cTn id="9" dur="125" fill="hold">
                                          <p:stCondLst>
                                            <p:cond delay="250"/>
                                          </p:stCondLst>
                                        </p:cTn>
                                        <p:tgtEl>
                                          <p:spTgt spid="53266"/>
                                        </p:tgtEl>
                                        <p:attrNameLst>
                                          <p:attrName>r</p:attrName>
                                        </p:attrNameLst>
                                      </p:cBhvr>
                                    </p:animRot>
                                    <p:animRot by="1500000">
                                      <p:cBhvr>
                                        <p:cTn id="10" dur="125" fill="hold">
                                          <p:stCondLst>
                                            <p:cond delay="375"/>
                                          </p:stCondLst>
                                        </p:cTn>
                                        <p:tgtEl>
                                          <p:spTgt spid="53266"/>
                                        </p:tgtEl>
                                        <p:attrNameLst>
                                          <p:attrName>r</p:attrName>
                                        </p:attrNameLst>
                                      </p:cBhvr>
                                    </p:animRot>
                                  </p:childTnLst>
                                </p:cTn>
                              </p:par>
                            </p:childTnLst>
                          </p:cTn>
                        </p:par>
                        <p:par>
                          <p:cTn id="11" fill="hold">
                            <p:stCondLst>
                              <p:cond delay="5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53264"/>
                                        </p:tgtEl>
                                        <p:attrNameLst>
                                          <p:attrName>style.visibility</p:attrName>
                                        </p:attrNameLst>
                                      </p:cBhvr>
                                      <p:to>
                                        <p:strVal val="visible"/>
                                      </p:to>
                                    </p:set>
                                    <p:anim calcmode="discrete" valueType="clr">
                                      <p:cBhvr override="childStyle">
                                        <p:cTn id="14" dur="80"/>
                                        <p:tgtEl>
                                          <p:spTgt spid="5326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3264"/>
                                        </p:tgtEl>
                                        <p:attrNameLst>
                                          <p:attrName>fillcolor</p:attrName>
                                        </p:attrNameLst>
                                      </p:cBhvr>
                                      <p:tavLst>
                                        <p:tav tm="0">
                                          <p:val>
                                            <p:clrVal>
                                              <a:schemeClr val="accent2"/>
                                            </p:clrVal>
                                          </p:val>
                                        </p:tav>
                                        <p:tav tm="50000">
                                          <p:val>
                                            <p:clrVal>
                                              <a:schemeClr val="hlink"/>
                                            </p:clrVal>
                                          </p:val>
                                        </p:tav>
                                      </p:tavLst>
                                    </p:anim>
                                    <p:set>
                                      <p:cBhvr>
                                        <p:cTn id="16" dur="80"/>
                                        <p:tgtEl>
                                          <p:spTgt spid="53264"/>
                                        </p:tgtEl>
                                        <p:attrNameLst>
                                          <p:attrName>fill.type</p:attrName>
                                        </p:attrNameLst>
                                      </p:cBhvr>
                                      <p:to>
                                        <p:strVal val="solid"/>
                                      </p:to>
                                    </p:set>
                                  </p:childTnLst>
                                </p:cTn>
                              </p:par>
                            </p:childTnLst>
                          </p:cTn>
                        </p:par>
                        <p:par>
                          <p:cTn id="17" fill="hold">
                            <p:stCondLst>
                              <p:cond delay="700"/>
                            </p:stCondLst>
                            <p:childTnLst>
                              <p:par>
                                <p:cTn id="18" presetID="12" presetClass="entr" presetSubtype="4" fill="hold" nodeType="afterEffect">
                                  <p:stCondLst>
                                    <p:cond delay="0"/>
                                  </p:stCondLst>
                                  <p:childTnLst>
                                    <p:set>
                                      <p:cBhvr>
                                        <p:cTn id="19" dur="1" fill="hold">
                                          <p:stCondLst>
                                            <p:cond delay="0"/>
                                          </p:stCondLst>
                                        </p:cTn>
                                        <p:tgtEl>
                                          <p:spTgt spid="53265"/>
                                        </p:tgtEl>
                                        <p:attrNameLst>
                                          <p:attrName>style.visibility</p:attrName>
                                        </p:attrNameLst>
                                      </p:cBhvr>
                                      <p:to>
                                        <p:strVal val="visible"/>
                                      </p:to>
                                    </p:set>
                                    <p:animEffect transition="in" filter="slide(fromBottom)">
                                      <p:cBhvr>
                                        <p:cTn id="20" dur="500"/>
                                        <p:tgtEl>
                                          <p:spTgt spid="53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4" grpId="0"/>
      <p:bldP spid="532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微控制器最小系统的设计  </a:t>
            </a:r>
            <a:endParaRPr lang="zh-CN" altLang="en-US"/>
          </a:p>
        </p:txBody>
      </p:sp>
      <p:sp>
        <p:nvSpPr>
          <p:cNvPr id="62466" name="Text Box 16"/>
          <p:cNvSpPr txBox="1"/>
          <p:nvPr/>
        </p:nvSpPr>
        <p:spPr>
          <a:xfrm>
            <a:off x="657225" y="4536758"/>
            <a:ext cx="8040688" cy="1814830"/>
          </a:xfrm>
          <a:prstGeom prst="rect">
            <a:avLst/>
          </a:prstGeom>
          <a:noFill/>
          <a:ln w="9525">
            <a:noFill/>
          </a:ln>
        </p:spPr>
        <p:txBody>
          <a:bodyPr wrap="square" anchor="t">
            <a:spAutoFit/>
          </a:bodyPr>
          <a:lstStyle/>
          <a:p>
            <a:pPr>
              <a:spcBef>
                <a:spcPct val="50000"/>
              </a:spcBef>
            </a:pPr>
            <a:r>
              <a:rPr lang="zh-CN" altLang="en-US" sz="2400" dirty="0">
                <a:latin typeface="Times New Roman" panose="02020503050405090304" pitchFamily="2" charset="0"/>
                <a:ea typeface="华文新魏" panose="02010800040101010101" pitchFamily="2" charset="-122"/>
              </a:rPr>
              <a:t>       </a:t>
            </a:r>
            <a:r>
              <a:rPr lang="zh-CN" altLang="en-US" sz="2400" b="1" dirty="0">
                <a:latin typeface="楷体_GB2312" pitchFamily="1" charset="-122"/>
                <a:ea typeface="楷体_GB2312" pitchFamily="1" charset="-122"/>
              </a:rPr>
              <a:t> </a:t>
            </a:r>
            <a:r>
              <a:rPr lang="zh-CN" altLang="en-US" sz="2800" b="1" dirty="0">
                <a:latin typeface="楷体_GB2312" pitchFamily="1" charset="-122"/>
                <a:ea typeface="楷体" panose="02010609060101010101" charset="-122"/>
              </a:rPr>
              <a:t>大多数微控制器具有晶体振荡器，可直接使用微控制器内部的晶体振荡器。但有些场合（如减少功耗、需要严格同步等情况）可使用外部振荡源提供时钟信号。</a:t>
            </a:r>
            <a:r>
              <a:rPr lang="zh-CN" altLang="en-US" sz="2400" dirty="0">
                <a:latin typeface="Times New Roman" panose="02020503050405090304" pitchFamily="2" charset="0"/>
                <a:ea typeface="华文新魏" panose="02010800040101010101" pitchFamily="2" charset="-122"/>
              </a:rPr>
              <a:t> </a:t>
            </a:r>
          </a:p>
        </p:txBody>
      </p:sp>
      <p:grpSp>
        <p:nvGrpSpPr>
          <p:cNvPr id="55300" name="组合 55299"/>
          <p:cNvGrpSpPr/>
          <p:nvPr/>
        </p:nvGrpSpPr>
        <p:grpSpPr>
          <a:xfrm>
            <a:off x="2090738" y="1436688"/>
            <a:ext cx="1998662" cy="2289175"/>
            <a:chOff x="0" y="0"/>
            <a:chExt cx="1259" cy="1442"/>
          </a:xfrm>
        </p:grpSpPr>
        <p:sp>
          <p:nvSpPr>
            <p:cNvPr id="65540" name="Line 19"/>
            <p:cNvSpPr/>
            <p:nvPr/>
          </p:nvSpPr>
          <p:spPr>
            <a:xfrm>
              <a:off x="252" y="979"/>
              <a:ext cx="318"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1" name="Line 20"/>
            <p:cNvSpPr/>
            <p:nvPr/>
          </p:nvSpPr>
          <p:spPr>
            <a:xfrm>
              <a:off x="252" y="979"/>
              <a:ext cx="318"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2" name="Line 21"/>
            <p:cNvSpPr/>
            <p:nvPr/>
          </p:nvSpPr>
          <p:spPr>
            <a:xfrm flipH="1">
              <a:off x="686" y="979"/>
              <a:ext cx="321"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3" name="Line 22"/>
            <p:cNvSpPr/>
            <p:nvPr/>
          </p:nvSpPr>
          <p:spPr>
            <a:xfrm flipH="1">
              <a:off x="686" y="979"/>
              <a:ext cx="321"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4" name="Rectangle 23"/>
            <p:cNvSpPr/>
            <p:nvPr/>
          </p:nvSpPr>
          <p:spPr>
            <a:xfrm>
              <a:off x="602" y="897"/>
              <a:ext cx="56" cy="163"/>
            </a:xfrm>
            <a:prstGeom prst="rect">
              <a:avLst/>
            </a:prstGeom>
            <a:solidFill>
              <a:srgbClr val="FFFFFF"/>
            </a:solidFill>
            <a:ln w="9525">
              <a:noFill/>
            </a:ln>
          </p:spPr>
          <p:txBody>
            <a:bodyPr anchor="t"/>
            <a:lstStyle/>
            <a:p>
              <a:endParaRPr lang="zh-CN" altLang="en-US" dirty="0">
                <a:latin typeface="Arial" panose="020B0604020202090204" pitchFamily="34" charset="0"/>
                <a:ea typeface="宋体" panose="02010600030101010101" pitchFamily="2" charset="-122"/>
              </a:endParaRPr>
            </a:p>
          </p:txBody>
        </p:sp>
        <p:sp>
          <p:nvSpPr>
            <p:cNvPr id="65545" name="Line 24"/>
            <p:cNvSpPr/>
            <p:nvPr/>
          </p:nvSpPr>
          <p:spPr>
            <a:xfrm flipV="1">
              <a:off x="686" y="912"/>
              <a:ext cx="0" cy="134"/>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6" name="Rectangle 25"/>
            <p:cNvSpPr/>
            <p:nvPr/>
          </p:nvSpPr>
          <p:spPr>
            <a:xfrm>
              <a:off x="602" y="897"/>
              <a:ext cx="56" cy="163"/>
            </a:xfrm>
            <a:prstGeom prst="rect">
              <a:avLst/>
            </a:prstGeom>
            <a:noFill/>
            <a:ln w="3175" cap="flat" cmpd="sng">
              <a:solidFill>
                <a:srgbClr val="000000"/>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65547" name="Line 26"/>
            <p:cNvSpPr/>
            <p:nvPr/>
          </p:nvSpPr>
          <p:spPr>
            <a:xfrm flipV="1">
              <a:off x="570" y="912"/>
              <a:ext cx="1" cy="134"/>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8" name="Line 27"/>
            <p:cNvSpPr/>
            <p:nvPr/>
          </p:nvSpPr>
          <p:spPr>
            <a:xfrm flipV="1">
              <a:off x="570" y="997"/>
              <a:ext cx="1" cy="49"/>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49" name="Line 28"/>
            <p:cNvSpPr/>
            <p:nvPr/>
          </p:nvSpPr>
          <p:spPr>
            <a:xfrm flipV="1">
              <a:off x="570" y="912"/>
              <a:ext cx="1" cy="52"/>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50" name="Line 29"/>
            <p:cNvSpPr/>
            <p:nvPr/>
          </p:nvSpPr>
          <p:spPr>
            <a:xfrm flipV="1">
              <a:off x="686" y="997"/>
              <a:ext cx="0" cy="49"/>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51" name="Line 30"/>
            <p:cNvSpPr/>
            <p:nvPr/>
          </p:nvSpPr>
          <p:spPr>
            <a:xfrm flipV="1">
              <a:off x="686" y="912"/>
              <a:ext cx="0" cy="52"/>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52" name="Rectangle 31"/>
            <p:cNvSpPr/>
            <p:nvPr/>
          </p:nvSpPr>
          <p:spPr>
            <a:xfrm>
              <a:off x="0" y="0"/>
              <a:ext cx="1259" cy="43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pPr algn="ctr"/>
              <a:r>
                <a:rPr lang="zh-CN" altLang="en-US" sz="2400" dirty="0">
                  <a:solidFill>
                    <a:srgbClr val="FF0000"/>
                  </a:solidFill>
                  <a:latin typeface="Times New Roman" panose="02020503050405090304" pitchFamily="2" charset="0"/>
                  <a:ea typeface="华文新魏" panose="02010800040101010101" pitchFamily="2" charset="-122"/>
                </a:rPr>
                <a:t>微控制器</a:t>
              </a:r>
            </a:p>
          </p:txBody>
        </p:sp>
        <p:sp>
          <p:nvSpPr>
            <p:cNvPr id="65553" name="Rectangle 32"/>
            <p:cNvSpPr/>
            <p:nvPr/>
          </p:nvSpPr>
          <p:spPr>
            <a:xfrm>
              <a:off x="126" y="435"/>
              <a:ext cx="252" cy="218"/>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65554" name="Rectangle 33"/>
            <p:cNvSpPr/>
            <p:nvPr/>
          </p:nvSpPr>
          <p:spPr>
            <a:xfrm>
              <a:off x="182" y="486"/>
              <a:ext cx="134" cy="426"/>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X1</a:t>
              </a:r>
              <a:endParaRPr lang="en-US" altLang="zh-CN" sz="3600" dirty="0">
                <a:latin typeface="Times New Roman" panose="02020503050405090304" pitchFamily="2" charset="0"/>
                <a:ea typeface="宋体" panose="02010600030101010101" pitchFamily="2" charset="-122"/>
              </a:endParaRPr>
            </a:p>
          </p:txBody>
        </p:sp>
        <p:sp>
          <p:nvSpPr>
            <p:cNvPr id="65555" name="Rectangle 34"/>
            <p:cNvSpPr/>
            <p:nvPr/>
          </p:nvSpPr>
          <p:spPr>
            <a:xfrm>
              <a:off x="881" y="435"/>
              <a:ext cx="252" cy="218"/>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65556" name="Rectangle 35"/>
            <p:cNvSpPr/>
            <p:nvPr/>
          </p:nvSpPr>
          <p:spPr>
            <a:xfrm>
              <a:off x="937" y="486"/>
              <a:ext cx="135" cy="426"/>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X2</a:t>
              </a:r>
              <a:endParaRPr lang="en-US" altLang="zh-CN" sz="3600" dirty="0">
                <a:latin typeface="Times New Roman" panose="02020503050405090304" pitchFamily="2" charset="0"/>
                <a:ea typeface="宋体" panose="02010600030101010101" pitchFamily="2" charset="-122"/>
              </a:endParaRPr>
            </a:p>
          </p:txBody>
        </p:sp>
        <p:sp>
          <p:nvSpPr>
            <p:cNvPr id="65557" name="Line 36"/>
            <p:cNvSpPr/>
            <p:nvPr/>
          </p:nvSpPr>
          <p:spPr>
            <a:xfrm>
              <a:off x="252" y="653"/>
              <a:ext cx="0" cy="326"/>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58" name="Line 37"/>
            <p:cNvSpPr/>
            <p:nvPr/>
          </p:nvSpPr>
          <p:spPr>
            <a:xfrm>
              <a:off x="227" y="1441"/>
              <a:ext cx="42"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59" name="Line 38"/>
            <p:cNvSpPr/>
            <p:nvPr/>
          </p:nvSpPr>
          <p:spPr>
            <a:xfrm>
              <a:off x="209" y="1423"/>
              <a:ext cx="85"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0" name="Line 39"/>
            <p:cNvSpPr/>
            <p:nvPr/>
          </p:nvSpPr>
          <p:spPr>
            <a:xfrm>
              <a:off x="186" y="1405"/>
              <a:ext cx="125" cy="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1" name="Line 40"/>
            <p:cNvSpPr/>
            <p:nvPr/>
          </p:nvSpPr>
          <p:spPr>
            <a:xfrm>
              <a:off x="252" y="1224"/>
              <a:ext cx="0" cy="18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2" name="Line 41"/>
            <p:cNvSpPr/>
            <p:nvPr/>
          </p:nvSpPr>
          <p:spPr>
            <a:xfrm>
              <a:off x="983" y="1441"/>
              <a:ext cx="42"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3" name="Line 42"/>
            <p:cNvSpPr/>
            <p:nvPr/>
          </p:nvSpPr>
          <p:spPr>
            <a:xfrm>
              <a:off x="965" y="1423"/>
              <a:ext cx="84"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4" name="Line 43"/>
            <p:cNvSpPr/>
            <p:nvPr/>
          </p:nvSpPr>
          <p:spPr>
            <a:xfrm>
              <a:off x="941" y="1405"/>
              <a:ext cx="126" cy="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5" name="Line 44"/>
            <p:cNvSpPr/>
            <p:nvPr/>
          </p:nvSpPr>
          <p:spPr>
            <a:xfrm>
              <a:off x="1007" y="1224"/>
              <a:ext cx="1" cy="18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6" name="Line 45"/>
            <p:cNvSpPr/>
            <p:nvPr/>
          </p:nvSpPr>
          <p:spPr>
            <a:xfrm>
              <a:off x="1007" y="653"/>
              <a:ext cx="1" cy="516"/>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7" name="Line 46"/>
            <p:cNvSpPr/>
            <p:nvPr/>
          </p:nvSpPr>
          <p:spPr>
            <a:xfrm>
              <a:off x="252" y="979"/>
              <a:ext cx="0" cy="19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8" name="Line 47"/>
            <p:cNvSpPr/>
            <p:nvPr/>
          </p:nvSpPr>
          <p:spPr>
            <a:xfrm>
              <a:off x="126" y="1169"/>
              <a:ext cx="252"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69" name="Line 48"/>
            <p:cNvSpPr/>
            <p:nvPr/>
          </p:nvSpPr>
          <p:spPr>
            <a:xfrm>
              <a:off x="126" y="1224"/>
              <a:ext cx="252" cy="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70" name="Line 49"/>
            <p:cNvSpPr/>
            <p:nvPr/>
          </p:nvSpPr>
          <p:spPr>
            <a:xfrm>
              <a:off x="881" y="1169"/>
              <a:ext cx="252"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71" name="Line 50"/>
            <p:cNvSpPr/>
            <p:nvPr/>
          </p:nvSpPr>
          <p:spPr>
            <a:xfrm>
              <a:off x="881" y="1224"/>
              <a:ext cx="252" cy="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72" name="Rectangle 51"/>
            <p:cNvSpPr/>
            <p:nvPr/>
          </p:nvSpPr>
          <p:spPr>
            <a:xfrm>
              <a:off x="38" y="1140"/>
              <a:ext cx="74" cy="213"/>
            </a:xfrm>
            <a:prstGeom prst="rect">
              <a:avLst/>
            </a:prstGeom>
            <a:noFill/>
            <a:ln w="9525">
              <a:noFill/>
            </a:ln>
          </p:spPr>
          <p:txBody>
            <a:bodyPr lIns="0" tIns="0" rIns="0" bIns="0" anchor="t"/>
            <a:lstStyle/>
            <a:p>
              <a:pPr algn="just"/>
              <a:r>
                <a:rPr lang="en-US" altLang="zh-CN" sz="800" dirty="0">
                  <a:solidFill>
                    <a:srgbClr val="000000"/>
                  </a:solidFill>
                  <a:latin typeface="Arial MT" charset="0"/>
                  <a:ea typeface="宋体" panose="02010600030101010101" pitchFamily="2" charset="-122"/>
                </a:rPr>
                <a:t>C</a:t>
              </a:r>
              <a:endParaRPr lang="en-US" altLang="zh-CN" sz="2400" dirty="0">
                <a:latin typeface="Times New Roman" panose="02020503050405090304" pitchFamily="2" charset="0"/>
                <a:ea typeface="宋体" panose="02010600030101010101" pitchFamily="2" charset="-122"/>
              </a:endParaRPr>
            </a:p>
          </p:txBody>
        </p:sp>
        <p:sp>
          <p:nvSpPr>
            <p:cNvPr id="65573" name="Rectangle 53"/>
            <p:cNvSpPr/>
            <p:nvPr/>
          </p:nvSpPr>
          <p:spPr>
            <a:xfrm>
              <a:off x="1154" y="1139"/>
              <a:ext cx="74" cy="214"/>
            </a:xfrm>
            <a:prstGeom prst="rect">
              <a:avLst/>
            </a:prstGeom>
            <a:noFill/>
            <a:ln w="9525">
              <a:noFill/>
            </a:ln>
          </p:spPr>
          <p:txBody>
            <a:bodyPr lIns="0" tIns="0" rIns="0" bIns="0" anchor="t"/>
            <a:lstStyle/>
            <a:p>
              <a:pPr algn="just"/>
              <a:r>
                <a:rPr lang="en-US" altLang="zh-CN" sz="800" dirty="0">
                  <a:solidFill>
                    <a:srgbClr val="000000"/>
                  </a:solidFill>
                  <a:latin typeface="Arial MT" charset="0"/>
                  <a:ea typeface="宋体" panose="02010600030101010101" pitchFamily="2" charset="-122"/>
                </a:rPr>
                <a:t>C</a:t>
              </a:r>
              <a:endParaRPr lang="en-US" altLang="zh-CN" sz="2400" dirty="0">
                <a:latin typeface="Times New Roman" panose="02020503050405090304" pitchFamily="2" charset="0"/>
                <a:ea typeface="宋体" panose="02010600030101010101" pitchFamily="2" charset="-122"/>
              </a:endParaRPr>
            </a:p>
          </p:txBody>
        </p:sp>
        <p:sp>
          <p:nvSpPr>
            <p:cNvPr id="65574" name="Rectangle 55"/>
            <p:cNvSpPr/>
            <p:nvPr/>
          </p:nvSpPr>
          <p:spPr>
            <a:xfrm>
              <a:off x="532" y="1088"/>
              <a:ext cx="305" cy="213"/>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Xtal</a:t>
              </a:r>
              <a:endParaRPr lang="en-US" altLang="zh-CN" sz="3600" dirty="0">
                <a:latin typeface="Times New Roman" panose="02020503050405090304" pitchFamily="2" charset="0"/>
                <a:ea typeface="宋体" panose="02010600030101010101" pitchFamily="2" charset="-122"/>
              </a:endParaRPr>
            </a:p>
          </p:txBody>
        </p:sp>
      </p:grpSp>
      <p:grpSp>
        <p:nvGrpSpPr>
          <p:cNvPr id="55336" name="组合 55335"/>
          <p:cNvGrpSpPr/>
          <p:nvPr/>
        </p:nvGrpSpPr>
        <p:grpSpPr>
          <a:xfrm>
            <a:off x="5138738" y="1439863"/>
            <a:ext cx="1955800" cy="2589212"/>
            <a:chOff x="0" y="0"/>
            <a:chExt cx="1232" cy="1631"/>
          </a:xfrm>
        </p:grpSpPr>
        <p:sp>
          <p:nvSpPr>
            <p:cNvPr id="65576" name="Rectangle 59"/>
            <p:cNvSpPr/>
            <p:nvPr/>
          </p:nvSpPr>
          <p:spPr>
            <a:xfrm>
              <a:off x="0" y="0"/>
              <a:ext cx="1232" cy="493"/>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pPr algn="ctr"/>
              <a:r>
                <a:rPr lang="zh-CN" altLang="en-US" sz="2400" dirty="0">
                  <a:solidFill>
                    <a:srgbClr val="FF0000"/>
                  </a:solidFill>
                  <a:latin typeface="Times New Roman" panose="02020503050405090304" pitchFamily="2" charset="0"/>
                  <a:ea typeface="华文新魏" panose="02010800040101010101" pitchFamily="2" charset="-122"/>
                </a:rPr>
                <a:t>微控制器</a:t>
              </a:r>
            </a:p>
          </p:txBody>
        </p:sp>
        <p:sp>
          <p:nvSpPr>
            <p:cNvPr id="65577" name="Rectangle 60"/>
            <p:cNvSpPr/>
            <p:nvPr/>
          </p:nvSpPr>
          <p:spPr>
            <a:xfrm>
              <a:off x="123" y="493"/>
              <a:ext cx="246" cy="24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65578" name="Rectangle 61"/>
            <p:cNvSpPr/>
            <p:nvPr/>
          </p:nvSpPr>
          <p:spPr>
            <a:xfrm>
              <a:off x="182" y="550"/>
              <a:ext cx="134" cy="428"/>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X1</a:t>
              </a:r>
              <a:endParaRPr lang="en-US" altLang="zh-CN" sz="3600" dirty="0">
                <a:latin typeface="Times New Roman" panose="02020503050405090304" pitchFamily="2" charset="0"/>
                <a:ea typeface="宋体" panose="02010600030101010101" pitchFamily="2" charset="-122"/>
              </a:endParaRPr>
            </a:p>
          </p:txBody>
        </p:sp>
        <p:sp>
          <p:nvSpPr>
            <p:cNvPr id="65579" name="Rectangle 62"/>
            <p:cNvSpPr/>
            <p:nvPr/>
          </p:nvSpPr>
          <p:spPr>
            <a:xfrm>
              <a:off x="863" y="493"/>
              <a:ext cx="246" cy="24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endParaRPr lang="zh-CN" altLang="en-US" dirty="0">
                <a:latin typeface="Arial" panose="020B0604020202090204" pitchFamily="34" charset="0"/>
                <a:ea typeface="宋体" panose="02010600030101010101" pitchFamily="2" charset="-122"/>
              </a:endParaRPr>
            </a:p>
          </p:txBody>
        </p:sp>
        <p:sp>
          <p:nvSpPr>
            <p:cNvPr id="65580" name="Rectangle 63"/>
            <p:cNvSpPr/>
            <p:nvPr/>
          </p:nvSpPr>
          <p:spPr>
            <a:xfrm>
              <a:off x="917" y="550"/>
              <a:ext cx="134" cy="428"/>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X2</a:t>
              </a:r>
              <a:endParaRPr lang="en-US" altLang="zh-CN" sz="3600" dirty="0">
                <a:latin typeface="Times New Roman" panose="02020503050405090304" pitchFamily="2" charset="0"/>
                <a:ea typeface="宋体" panose="02010600030101010101" pitchFamily="2" charset="-122"/>
              </a:endParaRPr>
            </a:p>
          </p:txBody>
        </p:sp>
        <p:sp>
          <p:nvSpPr>
            <p:cNvPr id="65581" name="Line 64"/>
            <p:cNvSpPr/>
            <p:nvPr/>
          </p:nvSpPr>
          <p:spPr>
            <a:xfrm>
              <a:off x="226" y="1630"/>
              <a:ext cx="41"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2" name="Line 65"/>
            <p:cNvSpPr/>
            <p:nvPr/>
          </p:nvSpPr>
          <p:spPr>
            <a:xfrm>
              <a:off x="206" y="1610"/>
              <a:ext cx="82" cy="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3" name="Line 66"/>
            <p:cNvSpPr/>
            <p:nvPr/>
          </p:nvSpPr>
          <p:spPr>
            <a:xfrm>
              <a:off x="185" y="1589"/>
              <a:ext cx="123"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4" name="Line 67"/>
            <p:cNvSpPr/>
            <p:nvPr/>
          </p:nvSpPr>
          <p:spPr>
            <a:xfrm>
              <a:off x="247" y="1384"/>
              <a:ext cx="0" cy="205"/>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5" name="Line 68"/>
            <p:cNvSpPr/>
            <p:nvPr/>
          </p:nvSpPr>
          <p:spPr>
            <a:xfrm>
              <a:off x="247" y="738"/>
              <a:ext cx="0" cy="154"/>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6" name="Line 69"/>
            <p:cNvSpPr/>
            <p:nvPr/>
          </p:nvSpPr>
          <p:spPr>
            <a:xfrm>
              <a:off x="123" y="892"/>
              <a:ext cx="246" cy="1"/>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7" name="Line 70"/>
            <p:cNvSpPr/>
            <p:nvPr/>
          </p:nvSpPr>
          <p:spPr>
            <a:xfrm>
              <a:off x="123" y="954"/>
              <a:ext cx="246" cy="0"/>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88" name="Rectangle 71"/>
            <p:cNvSpPr/>
            <p:nvPr/>
          </p:nvSpPr>
          <p:spPr>
            <a:xfrm>
              <a:off x="417" y="864"/>
              <a:ext cx="74" cy="214"/>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C</a:t>
              </a:r>
              <a:endParaRPr lang="en-US" altLang="zh-CN" sz="3600" dirty="0">
                <a:latin typeface="Times New Roman" panose="02020503050405090304" pitchFamily="2" charset="0"/>
                <a:ea typeface="宋体" panose="02010600030101010101" pitchFamily="2" charset="-122"/>
              </a:endParaRPr>
            </a:p>
          </p:txBody>
        </p:sp>
        <p:sp>
          <p:nvSpPr>
            <p:cNvPr id="65589" name="Freeform 73"/>
            <p:cNvSpPr/>
            <p:nvPr/>
          </p:nvSpPr>
          <p:spPr>
            <a:xfrm>
              <a:off x="154" y="1108"/>
              <a:ext cx="184" cy="184"/>
            </a:xfrm>
            <a:custGeom>
              <a:avLst/>
              <a:gdLst/>
              <a:ahLst/>
              <a:cxnLst>
                <a:cxn ang="0">
                  <a:pos x="0" y="43"/>
                </a:cxn>
                <a:cxn ang="0">
                  <a:pos x="1" y="32"/>
                </a:cxn>
                <a:cxn ang="0">
                  <a:pos x="7" y="23"/>
                </a:cxn>
                <a:cxn ang="0">
                  <a:pos x="12" y="12"/>
                </a:cxn>
                <a:cxn ang="0">
                  <a:pos x="21" y="7"/>
                </a:cxn>
                <a:cxn ang="0">
                  <a:pos x="32" y="1"/>
                </a:cxn>
                <a:cxn ang="0">
                  <a:pos x="43" y="0"/>
                </a:cxn>
                <a:cxn ang="0">
                  <a:pos x="54" y="1"/>
                </a:cxn>
                <a:cxn ang="0">
                  <a:pos x="64" y="7"/>
                </a:cxn>
                <a:cxn ang="0">
                  <a:pos x="73" y="12"/>
                </a:cxn>
                <a:cxn ang="0">
                  <a:pos x="79" y="23"/>
                </a:cxn>
                <a:cxn ang="0">
                  <a:pos x="85" y="32"/>
                </a:cxn>
                <a:cxn ang="0">
                  <a:pos x="86" y="43"/>
                </a:cxn>
                <a:cxn ang="0">
                  <a:pos x="85" y="54"/>
                </a:cxn>
                <a:cxn ang="0">
                  <a:pos x="79" y="66"/>
                </a:cxn>
                <a:cxn ang="0">
                  <a:pos x="73" y="73"/>
                </a:cxn>
                <a:cxn ang="0">
                  <a:pos x="64" y="79"/>
                </a:cxn>
                <a:cxn ang="0">
                  <a:pos x="54" y="85"/>
                </a:cxn>
                <a:cxn ang="0">
                  <a:pos x="43" y="86"/>
                </a:cxn>
                <a:cxn ang="0">
                  <a:pos x="32" y="85"/>
                </a:cxn>
                <a:cxn ang="0">
                  <a:pos x="21" y="79"/>
                </a:cxn>
                <a:cxn ang="0">
                  <a:pos x="12" y="73"/>
                </a:cxn>
                <a:cxn ang="0">
                  <a:pos x="7" y="66"/>
                </a:cxn>
                <a:cxn ang="0">
                  <a:pos x="1" y="54"/>
                </a:cxn>
                <a:cxn ang="0">
                  <a:pos x="0" y="43"/>
                </a:cxn>
              </a:cxnLst>
              <a:rect l="0" t="0" r="0" b="0"/>
              <a:pathLst>
                <a:path w="269" h="269">
                  <a:moveTo>
                    <a:pt x="0" y="134"/>
                  </a:moveTo>
                  <a:lnTo>
                    <a:pt x="5" y="100"/>
                  </a:lnTo>
                  <a:lnTo>
                    <a:pt x="20" y="70"/>
                  </a:lnTo>
                  <a:lnTo>
                    <a:pt x="40" y="40"/>
                  </a:lnTo>
                  <a:lnTo>
                    <a:pt x="65" y="20"/>
                  </a:lnTo>
                  <a:lnTo>
                    <a:pt x="100" y="5"/>
                  </a:lnTo>
                  <a:lnTo>
                    <a:pt x="135" y="0"/>
                  </a:lnTo>
                  <a:lnTo>
                    <a:pt x="170" y="5"/>
                  </a:lnTo>
                  <a:lnTo>
                    <a:pt x="199" y="20"/>
                  </a:lnTo>
                  <a:lnTo>
                    <a:pt x="229" y="40"/>
                  </a:lnTo>
                  <a:lnTo>
                    <a:pt x="249" y="70"/>
                  </a:lnTo>
                  <a:lnTo>
                    <a:pt x="264" y="100"/>
                  </a:lnTo>
                  <a:lnTo>
                    <a:pt x="269" y="134"/>
                  </a:lnTo>
                  <a:lnTo>
                    <a:pt x="264" y="169"/>
                  </a:lnTo>
                  <a:lnTo>
                    <a:pt x="249" y="204"/>
                  </a:lnTo>
                  <a:lnTo>
                    <a:pt x="229" y="229"/>
                  </a:lnTo>
                  <a:lnTo>
                    <a:pt x="199" y="249"/>
                  </a:lnTo>
                  <a:lnTo>
                    <a:pt x="170" y="264"/>
                  </a:lnTo>
                  <a:lnTo>
                    <a:pt x="135" y="269"/>
                  </a:lnTo>
                  <a:lnTo>
                    <a:pt x="100" y="264"/>
                  </a:lnTo>
                  <a:lnTo>
                    <a:pt x="65" y="249"/>
                  </a:lnTo>
                  <a:lnTo>
                    <a:pt x="40" y="229"/>
                  </a:lnTo>
                  <a:lnTo>
                    <a:pt x="20" y="204"/>
                  </a:lnTo>
                  <a:lnTo>
                    <a:pt x="5" y="169"/>
                  </a:lnTo>
                  <a:lnTo>
                    <a:pt x="0" y="134"/>
                  </a:lnTo>
                  <a:close/>
                </a:path>
              </a:pathLst>
            </a:custGeom>
            <a:solidFill>
              <a:srgbClr val="FFFFFF"/>
            </a:solidFill>
            <a:ln w="9525">
              <a:noFill/>
            </a:ln>
          </p:spPr>
          <p:txBody>
            <a:bodyPr/>
            <a:lstStyle/>
            <a:p>
              <a:endParaRPr lang="zh-CN" altLang="en-US"/>
            </a:p>
          </p:txBody>
        </p:sp>
        <p:sp>
          <p:nvSpPr>
            <p:cNvPr id="65590" name="Freeform 74"/>
            <p:cNvSpPr/>
            <p:nvPr/>
          </p:nvSpPr>
          <p:spPr>
            <a:xfrm>
              <a:off x="154" y="1108"/>
              <a:ext cx="184" cy="184"/>
            </a:xfrm>
            <a:custGeom>
              <a:avLst/>
              <a:gdLst/>
              <a:ahLst/>
              <a:cxnLst>
                <a:cxn ang="0">
                  <a:pos x="0" y="43"/>
                </a:cxn>
                <a:cxn ang="0">
                  <a:pos x="1" y="32"/>
                </a:cxn>
                <a:cxn ang="0">
                  <a:pos x="7" y="23"/>
                </a:cxn>
                <a:cxn ang="0">
                  <a:pos x="12" y="12"/>
                </a:cxn>
                <a:cxn ang="0">
                  <a:pos x="21" y="7"/>
                </a:cxn>
                <a:cxn ang="0">
                  <a:pos x="32" y="1"/>
                </a:cxn>
                <a:cxn ang="0">
                  <a:pos x="43" y="0"/>
                </a:cxn>
                <a:cxn ang="0">
                  <a:pos x="54" y="1"/>
                </a:cxn>
                <a:cxn ang="0">
                  <a:pos x="64" y="7"/>
                </a:cxn>
                <a:cxn ang="0">
                  <a:pos x="73" y="12"/>
                </a:cxn>
                <a:cxn ang="0">
                  <a:pos x="79" y="23"/>
                </a:cxn>
                <a:cxn ang="0">
                  <a:pos x="85" y="32"/>
                </a:cxn>
                <a:cxn ang="0">
                  <a:pos x="86" y="43"/>
                </a:cxn>
                <a:cxn ang="0">
                  <a:pos x="85" y="54"/>
                </a:cxn>
                <a:cxn ang="0">
                  <a:pos x="79" y="66"/>
                </a:cxn>
                <a:cxn ang="0">
                  <a:pos x="73" y="73"/>
                </a:cxn>
                <a:cxn ang="0">
                  <a:pos x="64" y="79"/>
                </a:cxn>
                <a:cxn ang="0">
                  <a:pos x="54" y="85"/>
                </a:cxn>
                <a:cxn ang="0">
                  <a:pos x="43" y="86"/>
                </a:cxn>
                <a:cxn ang="0">
                  <a:pos x="32" y="85"/>
                </a:cxn>
                <a:cxn ang="0">
                  <a:pos x="21" y="79"/>
                </a:cxn>
                <a:cxn ang="0">
                  <a:pos x="12" y="73"/>
                </a:cxn>
                <a:cxn ang="0">
                  <a:pos x="7" y="66"/>
                </a:cxn>
                <a:cxn ang="0">
                  <a:pos x="1" y="54"/>
                </a:cxn>
                <a:cxn ang="0">
                  <a:pos x="0" y="43"/>
                </a:cxn>
              </a:cxnLst>
              <a:rect l="0" t="0" r="0" b="0"/>
              <a:pathLst>
                <a:path w="269" h="269">
                  <a:moveTo>
                    <a:pt x="0" y="134"/>
                  </a:moveTo>
                  <a:lnTo>
                    <a:pt x="5" y="100"/>
                  </a:lnTo>
                  <a:lnTo>
                    <a:pt x="20" y="70"/>
                  </a:lnTo>
                  <a:lnTo>
                    <a:pt x="40" y="40"/>
                  </a:lnTo>
                  <a:lnTo>
                    <a:pt x="65" y="20"/>
                  </a:lnTo>
                  <a:lnTo>
                    <a:pt x="100" y="5"/>
                  </a:lnTo>
                  <a:lnTo>
                    <a:pt x="135" y="0"/>
                  </a:lnTo>
                  <a:lnTo>
                    <a:pt x="170" y="5"/>
                  </a:lnTo>
                  <a:lnTo>
                    <a:pt x="199" y="20"/>
                  </a:lnTo>
                  <a:lnTo>
                    <a:pt x="229" y="40"/>
                  </a:lnTo>
                  <a:lnTo>
                    <a:pt x="249" y="70"/>
                  </a:lnTo>
                  <a:lnTo>
                    <a:pt x="264" y="100"/>
                  </a:lnTo>
                  <a:lnTo>
                    <a:pt x="269" y="134"/>
                  </a:lnTo>
                  <a:lnTo>
                    <a:pt x="264" y="169"/>
                  </a:lnTo>
                  <a:lnTo>
                    <a:pt x="249" y="204"/>
                  </a:lnTo>
                  <a:lnTo>
                    <a:pt x="229" y="229"/>
                  </a:lnTo>
                  <a:lnTo>
                    <a:pt x="199" y="249"/>
                  </a:lnTo>
                  <a:lnTo>
                    <a:pt x="170" y="264"/>
                  </a:lnTo>
                  <a:lnTo>
                    <a:pt x="135" y="269"/>
                  </a:lnTo>
                  <a:lnTo>
                    <a:pt x="100" y="264"/>
                  </a:lnTo>
                  <a:lnTo>
                    <a:pt x="65" y="249"/>
                  </a:lnTo>
                  <a:lnTo>
                    <a:pt x="40" y="229"/>
                  </a:lnTo>
                  <a:lnTo>
                    <a:pt x="20" y="204"/>
                  </a:lnTo>
                  <a:lnTo>
                    <a:pt x="5" y="169"/>
                  </a:lnTo>
                  <a:lnTo>
                    <a:pt x="0" y="134"/>
                  </a:lnTo>
                </a:path>
              </a:pathLst>
            </a:custGeom>
            <a:noFill/>
            <a:ln w="9525">
              <a:noFill/>
            </a:ln>
          </p:spPr>
          <p:txBody>
            <a:bodyPr/>
            <a:lstStyle/>
            <a:p>
              <a:endParaRPr lang="zh-CN" altLang="en-US"/>
            </a:p>
          </p:txBody>
        </p:sp>
        <p:sp>
          <p:nvSpPr>
            <p:cNvPr id="65591" name="Freeform 75"/>
            <p:cNvSpPr/>
            <p:nvPr/>
          </p:nvSpPr>
          <p:spPr>
            <a:xfrm>
              <a:off x="247" y="1199"/>
              <a:ext cx="61" cy="31"/>
            </a:xfrm>
            <a:custGeom>
              <a:avLst/>
              <a:gdLst/>
              <a:ahLst/>
              <a:cxnLst>
                <a:cxn ang="0">
                  <a:pos x="0" y="0"/>
                </a:cxn>
                <a:cxn ang="0">
                  <a:pos x="1" y="7"/>
                </a:cxn>
                <a:cxn ang="0">
                  <a:pos x="5" y="12"/>
                </a:cxn>
                <a:cxn ang="0">
                  <a:pos x="11" y="14"/>
                </a:cxn>
                <a:cxn ang="0">
                  <a:pos x="18" y="14"/>
                </a:cxn>
                <a:cxn ang="0">
                  <a:pos x="24" y="12"/>
                </a:cxn>
                <a:cxn ang="0">
                  <a:pos x="27" y="7"/>
                </a:cxn>
                <a:cxn ang="0">
                  <a:pos x="29" y="0"/>
                </a:cxn>
              </a:cxnLst>
              <a:rect l="0" t="0" r="0" b="0"/>
              <a:pathLst>
                <a:path w="89" h="45">
                  <a:moveTo>
                    <a:pt x="0" y="0"/>
                  </a:moveTo>
                  <a:lnTo>
                    <a:pt x="5" y="20"/>
                  </a:lnTo>
                  <a:lnTo>
                    <a:pt x="15" y="35"/>
                  </a:lnTo>
                  <a:lnTo>
                    <a:pt x="35" y="45"/>
                  </a:lnTo>
                  <a:lnTo>
                    <a:pt x="55" y="45"/>
                  </a:lnTo>
                  <a:lnTo>
                    <a:pt x="74" y="35"/>
                  </a:lnTo>
                  <a:lnTo>
                    <a:pt x="84" y="20"/>
                  </a:lnTo>
                  <a:lnTo>
                    <a:pt x="89" y="0"/>
                  </a:lnTo>
                </a:path>
              </a:pathLst>
            </a:custGeom>
            <a:noFill/>
            <a:ln w="3175" cap="flat" cmpd="sng">
              <a:solidFill>
                <a:srgbClr val="000000"/>
              </a:solidFill>
              <a:prstDash val="solid"/>
              <a:miter/>
              <a:headEnd type="none" w="med" len="med"/>
              <a:tailEnd type="none" w="med" len="med"/>
            </a:ln>
          </p:spPr>
          <p:txBody>
            <a:bodyPr/>
            <a:lstStyle/>
            <a:p>
              <a:endParaRPr lang="zh-CN" altLang="en-US"/>
            </a:p>
          </p:txBody>
        </p:sp>
        <p:sp>
          <p:nvSpPr>
            <p:cNvPr id="65592" name="Freeform 76"/>
            <p:cNvSpPr/>
            <p:nvPr/>
          </p:nvSpPr>
          <p:spPr>
            <a:xfrm>
              <a:off x="185" y="1169"/>
              <a:ext cx="62" cy="30"/>
            </a:xfrm>
            <a:custGeom>
              <a:avLst/>
              <a:gdLst/>
              <a:ahLst/>
              <a:cxnLst>
                <a:cxn ang="0">
                  <a:pos x="0" y="14"/>
                </a:cxn>
                <a:cxn ang="0">
                  <a:pos x="1" y="8"/>
                </a:cxn>
                <a:cxn ang="0">
                  <a:pos x="5" y="3"/>
                </a:cxn>
                <a:cxn ang="0">
                  <a:pos x="12" y="0"/>
                </a:cxn>
                <a:cxn ang="0">
                  <a:pos x="18" y="0"/>
                </a:cxn>
                <a:cxn ang="0">
                  <a:pos x="23" y="3"/>
                </a:cxn>
                <a:cxn ang="0">
                  <a:pos x="28" y="8"/>
                </a:cxn>
                <a:cxn ang="0">
                  <a:pos x="30" y="14"/>
                </a:cxn>
              </a:cxnLst>
              <a:rect l="0" t="0" r="0" b="0"/>
              <a:pathLst>
                <a:path w="90" h="44">
                  <a:moveTo>
                    <a:pt x="0" y="44"/>
                  </a:moveTo>
                  <a:lnTo>
                    <a:pt x="5" y="25"/>
                  </a:lnTo>
                  <a:lnTo>
                    <a:pt x="15" y="10"/>
                  </a:lnTo>
                  <a:lnTo>
                    <a:pt x="35" y="0"/>
                  </a:lnTo>
                  <a:lnTo>
                    <a:pt x="55" y="0"/>
                  </a:lnTo>
                  <a:lnTo>
                    <a:pt x="70" y="10"/>
                  </a:lnTo>
                  <a:lnTo>
                    <a:pt x="85" y="25"/>
                  </a:lnTo>
                  <a:lnTo>
                    <a:pt x="90" y="44"/>
                  </a:lnTo>
                </a:path>
              </a:pathLst>
            </a:custGeom>
            <a:noFill/>
            <a:ln w="3175" cap="flat" cmpd="sng">
              <a:solidFill>
                <a:srgbClr val="000000"/>
              </a:solidFill>
              <a:prstDash val="solid"/>
              <a:miter/>
              <a:headEnd type="none" w="med" len="med"/>
              <a:tailEnd type="none" w="med" len="med"/>
            </a:ln>
          </p:spPr>
          <p:txBody>
            <a:bodyPr/>
            <a:lstStyle/>
            <a:p>
              <a:endParaRPr lang="zh-CN" altLang="en-US"/>
            </a:p>
          </p:txBody>
        </p:sp>
        <p:sp>
          <p:nvSpPr>
            <p:cNvPr id="65593" name="Freeform 77"/>
            <p:cNvSpPr/>
            <p:nvPr/>
          </p:nvSpPr>
          <p:spPr>
            <a:xfrm>
              <a:off x="154" y="1108"/>
              <a:ext cx="184" cy="184"/>
            </a:xfrm>
            <a:custGeom>
              <a:avLst/>
              <a:gdLst/>
              <a:ahLst/>
              <a:cxnLst>
                <a:cxn ang="0">
                  <a:pos x="0" y="43"/>
                </a:cxn>
                <a:cxn ang="0">
                  <a:pos x="1" y="32"/>
                </a:cxn>
                <a:cxn ang="0">
                  <a:pos x="7" y="23"/>
                </a:cxn>
                <a:cxn ang="0">
                  <a:pos x="12" y="12"/>
                </a:cxn>
                <a:cxn ang="0">
                  <a:pos x="21" y="7"/>
                </a:cxn>
                <a:cxn ang="0">
                  <a:pos x="32" y="1"/>
                </a:cxn>
                <a:cxn ang="0">
                  <a:pos x="43" y="0"/>
                </a:cxn>
                <a:cxn ang="0">
                  <a:pos x="54" y="1"/>
                </a:cxn>
                <a:cxn ang="0">
                  <a:pos x="64" y="7"/>
                </a:cxn>
                <a:cxn ang="0">
                  <a:pos x="73" y="12"/>
                </a:cxn>
                <a:cxn ang="0">
                  <a:pos x="79" y="23"/>
                </a:cxn>
                <a:cxn ang="0">
                  <a:pos x="85" y="32"/>
                </a:cxn>
                <a:cxn ang="0">
                  <a:pos x="86" y="43"/>
                </a:cxn>
                <a:cxn ang="0">
                  <a:pos x="85" y="54"/>
                </a:cxn>
                <a:cxn ang="0">
                  <a:pos x="79" y="66"/>
                </a:cxn>
                <a:cxn ang="0">
                  <a:pos x="73" y="73"/>
                </a:cxn>
                <a:cxn ang="0">
                  <a:pos x="64" y="79"/>
                </a:cxn>
                <a:cxn ang="0">
                  <a:pos x="54" y="85"/>
                </a:cxn>
                <a:cxn ang="0">
                  <a:pos x="43" y="86"/>
                </a:cxn>
                <a:cxn ang="0">
                  <a:pos x="32" y="85"/>
                </a:cxn>
                <a:cxn ang="0">
                  <a:pos x="21" y="79"/>
                </a:cxn>
                <a:cxn ang="0">
                  <a:pos x="12" y="73"/>
                </a:cxn>
                <a:cxn ang="0">
                  <a:pos x="7" y="66"/>
                </a:cxn>
                <a:cxn ang="0">
                  <a:pos x="1" y="54"/>
                </a:cxn>
                <a:cxn ang="0">
                  <a:pos x="0" y="43"/>
                </a:cxn>
              </a:cxnLst>
              <a:rect l="0" t="0" r="0" b="0"/>
              <a:pathLst>
                <a:path w="269" h="269">
                  <a:moveTo>
                    <a:pt x="0" y="134"/>
                  </a:moveTo>
                  <a:lnTo>
                    <a:pt x="5" y="100"/>
                  </a:lnTo>
                  <a:lnTo>
                    <a:pt x="20" y="70"/>
                  </a:lnTo>
                  <a:lnTo>
                    <a:pt x="40" y="40"/>
                  </a:lnTo>
                  <a:lnTo>
                    <a:pt x="65" y="20"/>
                  </a:lnTo>
                  <a:lnTo>
                    <a:pt x="100" y="5"/>
                  </a:lnTo>
                  <a:lnTo>
                    <a:pt x="135" y="0"/>
                  </a:lnTo>
                  <a:lnTo>
                    <a:pt x="170" y="5"/>
                  </a:lnTo>
                  <a:lnTo>
                    <a:pt x="199" y="20"/>
                  </a:lnTo>
                  <a:lnTo>
                    <a:pt x="229" y="40"/>
                  </a:lnTo>
                  <a:lnTo>
                    <a:pt x="249" y="70"/>
                  </a:lnTo>
                  <a:lnTo>
                    <a:pt x="264" y="100"/>
                  </a:lnTo>
                  <a:lnTo>
                    <a:pt x="269" y="134"/>
                  </a:lnTo>
                  <a:lnTo>
                    <a:pt x="264" y="169"/>
                  </a:lnTo>
                  <a:lnTo>
                    <a:pt x="249" y="204"/>
                  </a:lnTo>
                  <a:lnTo>
                    <a:pt x="229" y="229"/>
                  </a:lnTo>
                  <a:lnTo>
                    <a:pt x="199" y="249"/>
                  </a:lnTo>
                  <a:lnTo>
                    <a:pt x="170" y="264"/>
                  </a:lnTo>
                  <a:lnTo>
                    <a:pt x="135" y="269"/>
                  </a:lnTo>
                  <a:lnTo>
                    <a:pt x="100" y="264"/>
                  </a:lnTo>
                  <a:lnTo>
                    <a:pt x="65" y="249"/>
                  </a:lnTo>
                  <a:lnTo>
                    <a:pt x="40" y="229"/>
                  </a:lnTo>
                  <a:lnTo>
                    <a:pt x="20" y="204"/>
                  </a:lnTo>
                  <a:lnTo>
                    <a:pt x="5" y="169"/>
                  </a:lnTo>
                  <a:lnTo>
                    <a:pt x="0" y="134"/>
                  </a:lnTo>
                </a:path>
              </a:pathLst>
            </a:custGeom>
            <a:noFill/>
            <a:ln w="3175" cap="flat" cmpd="sng">
              <a:solidFill>
                <a:srgbClr val="000000"/>
              </a:solidFill>
              <a:prstDash val="solid"/>
              <a:miter/>
              <a:headEnd type="none" w="med" len="med"/>
              <a:tailEnd type="none" w="med" len="med"/>
            </a:ln>
          </p:spPr>
          <p:txBody>
            <a:bodyPr/>
            <a:lstStyle/>
            <a:p>
              <a:endParaRPr lang="zh-CN" altLang="en-US"/>
            </a:p>
          </p:txBody>
        </p:sp>
        <p:sp>
          <p:nvSpPr>
            <p:cNvPr id="65594" name="Line 78"/>
            <p:cNvSpPr/>
            <p:nvPr/>
          </p:nvSpPr>
          <p:spPr>
            <a:xfrm>
              <a:off x="247" y="954"/>
              <a:ext cx="0" cy="154"/>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95" name="Line 79"/>
            <p:cNvSpPr/>
            <p:nvPr/>
          </p:nvSpPr>
          <p:spPr>
            <a:xfrm>
              <a:off x="247" y="1292"/>
              <a:ext cx="0" cy="92"/>
            </a:xfrm>
            <a:prstGeom prst="line">
              <a:avLst/>
            </a:prstGeom>
            <a:ln w="3175" cap="flat" cmpd="sng">
              <a:solidFill>
                <a:srgbClr val="000000"/>
              </a:solidFill>
              <a:prstDash val="solid"/>
              <a:round/>
              <a:headEnd type="none" w="med" len="med"/>
              <a:tailEnd type="none" w="med" len="med"/>
            </a:ln>
          </p:spPr>
          <p:txBody>
            <a:bodyPr anchor="t"/>
            <a:lstStyle/>
            <a:p>
              <a:endParaRPr lang="zh-CN" altLang="en-US">
                <a:latin typeface="Arial" panose="020B0604020202090204" pitchFamily="34" charset="0"/>
                <a:ea typeface="宋体" panose="02010600030101010101" pitchFamily="2" charset="-122"/>
              </a:endParaRPr>
            </a:p>
          </p:txBody>
        </p:sp>
        <p:sp>
          <p:nvSpPr>
            <p:cNvPr id="65596" name="Rectangle 80"/>
            <p:cNvSpPr/>
            <p:nvPr/>
          </p:nvSpPr>
          <p:spPr>
            <a:xfrm>
              <a:off x="400" y="1138"/>
              <a:ext cx="332" cy="130"/>
            </a:xfrm>
            <a:prstGeom prst="rect">
              <a:avLst/>
            </a:prstGeom>
            <a:noFill/>
            <a:ln w="9525">
              <a:noFill/>
            </a:ln>
          </p:spPr>
          <p:txBody>
            <a:bodyPr lIns="0" tIns="0" rIns="0" bIns="0" anchor="t"/>
            <a:lstStyle/>
            <a:p>
              <a:pPr algn="just"/>
              <a:r>
                <a:rPr lang="en-US" altLang="zh-CN" sz="1200" dirty="0">
                  <a:solidFill>
                    <a:srgbClr val="000000"/>
                  </a:solidFill>
                  <a:latin typeface="Arial MT" charset="0"/>
                  <a:ea typeface="宋体" panose="02010600030101010101" pitchFamily="2" charset="-122"/>
                </a:rPr>
                <a:t>Clock</a:t>
              </a:r>
              <a:endParaRPr lang="en-US" altLang="zh-CN" sz="3600" dirty="0">
                <a:latin typeface="Times New Roman" panose="02020503050405090304" pitchFamily="2" charset="0"/>
                <a:ea typeface="宋体" panose="02010600030101010101" pitchFamily="2" charset="-122"/>
              </a:endParaRPr>
            </a:p>
          </p:txBody>
        </p:sp>
      </p:grpSp>
      <p:sp>
        <p:nvSpPr>
          <p:cNvPr id="55358" name="Text Box 84"/>
          <p:cNvSpPr txBox="1"/>
          <p:nvPr/>
        </p:nvSpPr>
        <p:spPr>
          <a:xfrm>
            <a:off x="1692275" y="4100513"/>
            <a:ext cx="2736850" cy="519112"/>
          </a:xfrm>
          <a:prstGeom prst="rect">
            <a:avLst/>
          </a:prstGeom>
          <a:noFill/>
          <a:ln w="9525">
            <a:noFill/>
          </a:ln>
        </p:spPr>
        <p:txBody>
          <a:bodyPr wrap="square" anchor="t">
            <a:spAutoFit/>
          </a:bodyPr>
          <a:lstStyle/>
          <a:p>
            <a:pPr algn="ctr">
              <a:spcBef>
                <a:spcPct val="50000"/>
              </a:spcBef>
            </a:pPr>
            <a:r>
              <a:rPr lang="zh-CN" altLang="en-US" sz="2800" b="1" dirty="0">
                <a:solidFill>
                  <a:srgbClr val="0000FF"/>
                </a:solidFill>
                <a:latin typeface="Times New Roman" panose="02020503050405090304" pitchFamily="2" charset="0"/>
                <a:ea typeface="楷体" panose="02010609060101010101" charset="-122"/>
              </a:rPr>
              <a:t>使用内部振荡器</a:t>
            </a:r>
          </a:p>
        </p:txBody>
      </p:sp>
      <p:sp>
        <p:nvSpPr>
          <p:cNvPr id="55359" name="Text Box 85"/>
          <p:cNvSpPr txBox="1"/>
          <p:nvPr/>
        </p:nvSpPr>
        <p:spPr>
          <a:xfrm>
            <a:off x="4860925" y="4100513"/>
            <a:ext cx="2809875" cy="519112"/>
          </a:xfrm>
          <a:prstGeom prst="rect">
            <a:avLst/>
          </a:prstGeom>
          <a:noFill/>
          <a:ln w="9525">
            <a:noFill/>
          </a:ln>
        </p:spPr>
        <p:txBody>
          <a:bodyPr wrap="square" anchor="t">
            <a:spAutoFit/>
          </a:bodyPr>
          <a:lstStyle/>
          <a:p>
            <a:pPr algn="ctr">
              <a:spcBef>
                <a:spcPct val="50000"/>
              </a:spcBef>
            </a:pPr>
            <a:r>
              <a:rPr lang="zh-CN" altLang="en-US" sz="2800" b="1" dirty="0">
                <a:solidFill>
                  <a:srgbClr val="0000FF"/>
                </a:solidFill>
                <a:latin typeface="Times New Roman" panose="02020503050405090304" pitchFamily="2" charset="0"/>
                <a:ea typeface="楷体" panose="02010609060101010101" charset="-122"/>
              </a:rPr>
              <a:t>使用外部时钟源</a:t>
            </a:r>
          </a:p>
        </p:txBody>
      </p:sp>
      <p:sp>
        <p:nvSpPr>
          <p:cNvPr id="55360" name="AutoShape 88"/>
          <p:cNvSpPr/>
          <p:nvPr/>
        </p:nvSpPr>
        <p:spPr>
          <a:xfrm>
            <a:off x="6588125" y="2876550"/>
            <a:ext cx="2016125" cy="1008063"/>
          </a:xfrm>
          <a:prstGeom prst="wedgeRoundRectCallout">
            <a:avLst>
              <a:gd name="adj1" fmla="val -78662"/>
              <a:gd name="adj2" fmla="val 5435"/>
              <a:gd name="adj3" fmla="val 16667"/>
            </a:avLst>
          </a:prstGeom>
          <a:solidFill>
            <a:srgbClr val="FFFF99"/>
          </a:solidFill>
          <a:ln w="9525" cap="flat" cmpd="sng">
            <a:solidFill>
              <a:schemeClr val="tx1"/>
            </a:solidFill>
            <a:prstDash val="solid"/>
            <a:miter/>
            <a:headEnd type="none" w="med" len="med"/>
            <a:tailEnd type="none" w="med" len="med"/>
          </a:ln>
        </p:spPr>
        <p:txBody>
          <a:bodyPr anchor="t"/>
          <a:lstStyle/>
          <a:p>
            <a:r>
              <a:rPr lang="zh-CN" altLang="en-US" dirty="0">
                <a:latin typeface="Times New Roman" panose="02020503050405090304" pitchFamily="2" charset="0"/>
                <a:ea typeface="宋体" panose="02010600030101010101" pitchFamily="2" charset="-122"/>
              </a:rPr>
              <a:t>可以使用稳定的时钟信号源，如有源晶振等。</a:t>
            </a:r>
          </a:p>
        </p:txBody>
      </p:sp>
      <p:sp>
        <p:nvSpPr>
          <p:cNvPr id="6560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39</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0-#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5358"/>
                                        </p:tgtEl>
                                        <p:attrNameLst>
                                          <p:attrName>style.visibility</p:attrName>
                                        </p:attrNameLst>
                                      </p:cBhvr>
                                      <p:to>
                                        <p:strVal val="visible"/>
                                      </p:to>
                                    </p:set>
                                    <p:animEffect transition="in" filter="slide(fromTop)">
                                      <p:cBhvr>
                                        <p:cTn id="12" dur="500"/>
                                        <p:tgtEl>
                                          <p:spTgt spid="55358"/>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55336"/>
                                        </p:tgtEl>
                                        <p:attrNameLst>
                                          <p:attrName>style.visibility</p:attrName>
                                        </p:attrNameLst>
                                      </p:cBhvr>
                                      <p:to>
                                        <p:strVal val="visible"/>
                                      </p:to>
                                    </p:set>
                                    <p:anim calcmode="lin" valueType="num">
                                      <p:cBhvr additive="base">
                                        <p:cTn id="16" dur="500" fill="hold"/>
                                        <p:tgtEl>
                                          <p:spTgt spid="55336"/>
                                        </p:tgtEl>
                                        <p:attrNameLst>
                                          <p:attrName>ppt_x</p:attrName>
                                        </p:attrNameLst>
                                      </p:cBhvr>
                                      <p:tavLst>
                                        <p:tav tm="0">
                                          <p:val>
                                            <p:strVal val="1+#ppt_w/2"/>
                                          </p:val>
                                        </p:tav>
                                        <p:tav tm="100000">
                                          <p:val>
                                            <p:strVal val="#ppt_x"/>
                                          </p:val>
                                        </p:tav>
                                      </p:tavLst>
                                    </p:anim>
                                    <p:anim calcmode="lin" valueType="num">
                                      <p:cBhvr additive="base">
                                        <p:cTn id="17" dur="500" fill="hold"/>
                                        <p:tgtEl>
                                          <p:spTgt spid="5533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2" presetClass="entr" presetSubtype="1" fill="hold" grpId="0" nodeType="afterEffect">
                                  <p:stCondLst>
                                    <p:cond delay="0"/>
                                  </p:stCondLst>
                                  <p:childTnLst>
                                    <p:set>
                                      <p:cBhvr>
                                        <p:cTn id="20" dur="1" fill="hold">
                                          <p:stCondLst>
                                            <p:cond delay="0"/>
                                          </p:stCondLst>
                                        </p:cTn>
                                        <p:tgtEl>
                                          <p:spTgt spid="55359"/>
                                        </p:tgtEl>
                                        <p:attrNameLst>
                                          <p:attrName>style.visibility</p:attrName>
                                        </p:attrNameLst>
                                      </p:cBhvr>
                                      <p:to>
                                        <p:strVal val="visible"/>
                                      </p:to>
                                    </p:set>
                                    <p:animEffect transition="in" filter="slide(fromTop)">
                                      <p:cBhvr>
                                        <p:cTn id="21" dur="500"/>
                                        <p:tgtEl>
                                          <p:spTgt spid="55359"/>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55360"/>
                                        </p:tgtEl>
                                        <p:attrNameLst>
                                          <p:attrName>style.visibility</p:attrName>
                                        </p:attrNameLst>
                                      </p:cBhvr>
                                      <p:to>
                                        <p:strVal val="visible"/>
                                      </p:to>
                                    </p:set>
                                    <p:anim calcmode="lin" valueType="num">
                                      <p:cBhvr additive="base">
                                        <p:cTn id="25" dur="500" fill="hold"/>
                                        <p:tgtEl>
                                          <p:spTgt spid="55360"/>
                                        </p:tgtEl>
                                        <p:attrNameLst>
                                          <p:attrName>ppt_x</p:attrName>
                                        </p:attrNameLst>
                                      </p:cBhvr>
                                      <p:tavLst>
                                        <p:tav tm="0">
                                          <p:val>
                                            <p:strVal val="1+#ppt_w/2"/>
                                          </p:val>
                                        </p:tav>
                                        <p:tav tm="100000">
                                          <p:val>
                                            <p:strVal val="#ppt_x"/>
                                          </p:val>
                                        </p:tav>
                                      </p:tavLst>
                                    </p:anim>
                                    <p:anim calcmode="lin" valueType="num">
                                      <p:cBhvr additive="base">
                                        <p:cTn id="26" dur="500" fill="hold"/>
                                        <p:tgtEl>
                                          <p:spTgt spid="553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2466"/>
                                        </p:tgtEl>
                                        <p:attrNameLst>
                                          <p:attrName>style.visibility</p:attrName>
                                        </p:attrNameLst>
                                      </p:cBhvr>
                                      <p:to>
                                        <p:strVal val="visible"/>
                                      </p:to>
                                    </p:set>
                                    <p:animEffect transition="in" filter="blinds(horizontal)">
                                      <p:cBhvr>
                                        <p:cTn id="31"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55358" grpId="0"/>
      <p:bldP spid="55359" grpId="0"/>
      <p:bldP spid="553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6145"/>
          <p:cNvSpPr>
            <a:spLocks noGrp="1"/>
          </p:cNvSpPr>
          <p:nvPr>
            <p:ph type="title"/>
          </p:nvPr>
        </p:nvSpPr>
        <p:spPr/>
        <p:txBody>
          <a:bodyPr anchor="t"/>
          <a:lstStyle/>
          <a:p>
            <a:r>
              <a:rPr lang="zh-CN" altLang="en-US" dirty="0"/>
              <a:t>课程简介</a:t>
            </a:r>
          </a:p>
        </p:txBody>
      </p:sp>
      <p:sp>
        <p:nvSpPr>
          <p:cNvPr id="6147" name="内容占位符 6146"/>
          <p:cNvSpPr>
            <a:spLocks noGrp="1"/>
          </p:cNvSpPr>
          <p:nvPr>
            <p:ph idx="1"/>
          </p:nvPr>
        </p:nvSpPr>
        <p:spPr>
          <a:xfrm>
            <a:off x="468630" y="1412875"/>
            <a:ext cx="8228965" cy="4718050"/>
          </a:xfrm>
        </p:spPr>
        <p:txBody>
          <a:bodyPr anchor="t"/>
          <a:lstStyle/>
          <a:p>
            <a:r>
              <a:rPr lang="zh-CN" altLang="en-US" dirty="0">
                <a:latin typeface="楷体" panose="02010609060101010101" charset="-122"/>
                <a:ea typeface="楷体" panose="02010609060101010101" charset="-122"/>
              </a:rPr>
              <a:t>授课内容：</a:t>
            </a:r>
          </a:p>
          <a:p>
            <a:pPr>
              <a:buNone/>
            </a:pPr>
            <a:r>
              <a:rPr lang="zh-CN" altLang="en-US" dirty="0">
                <a:latin typeface="楷体" panose="02010609060101010101" charset="-122"/>
                <a:ea typeface="楷体" panose="02010609060101010101" charset="-122"/>
              </a:rPr>
              <a:t>最小系统设计概述</a:t>
            </a:r>
          </a:p>
          <a:p>
            <a:pPr>
              <a:buNone/>
            </a:pPr>
            <a:r>
              <a:rPr lang="zh-CN" altLang="en-US" dirty="0">
                <a:ea typeface="楷体" panose="02010609060101010101" charset="-122"/>
              </a:rPr>
              <a:t>MSP430</a:t>
            </a:r>
            <a:r>
              <a:rPr lang="zh-CN" altLang="en-US" dirty="0">
                <a:latin typeface="楷体" panose="02010609060101010101" charset="-122"/>
                <a:ea typeface="楷体" panose="02010609060101010101" charset="-122"/>
              </a:rPr>
              <a:t>控制器最小系统设计</a:t>
            </a:r>
          </a:p>
          <a:p>
            <a:pPr>
              <a:buNone/>
            </a:pPr>
            <a:r>
              <a:rPr lang="zh-CN" altLang="en-US" dirty="0">
                <a:ea typeface="楷体" panose="02010609060101010101" charset="-122"/>
              </a:rPr>
              <a:t>TMS320C28x</a:t>
            </a:r>
            <a:r>
              <a:rPr lang="zh-CN" altLang="en-US" dirty="0">
                <a:latin typeface="楷体" panose="02010609060101010101" charset="-122"/>
                <a:ea typeface="楷体" panose="02010609060101010101" charset="-122"/>
              </a:rPr>
              <a:t>控制器最小系统设计</a:t>
            </a:r>
          </a:p>
          <a:p>
            <a:r>
              <a:rPr lang="zh-CN" altLang="en-US" dirty="0">
                <a:ea typeface="楷体" panose="02010609060101010101" charset="-122"/>
              </a:rPr>
              <a:t>4</a:t>
            </a:r>
            <a:r>
              <a:rPr lang="zh-CN" altLang="en-US" dirty="0">
                <a:latin typeface="楷体" panose="02010609060101010101" charset="-122"/>
                <a:ea typeface="楷体" panose="02010609060101010101" charset="-122"/>
              </a:rPr>
              <a:t>个实验+最小系统设计报告：</a:t>
            </a:r>
          </a:p>
          <a:p>
            <a:pPr>
              <a:buNone/>
            </a:pPr>
            <a:r>
              <a:rPr lang="zh-CN" altLang="en-US" dirty="0">
                <a:ea typeface="楷体" panose="02010609060101010101" charset="-122"/>
              </a:rPr>
              <a:t>MSP430</a:t>
            </a:r>
            <a:r>
              <a:rPr lang="zh-CN" altLang="en-US" dirty="0">
                <a:latin typeface="楷体" panose="02010609060101010101" charset="-122"/>
                <a:ea typeface="楷体" panose="02010609060101010101" charset="-122"/>
              </a:rPr>
              <a:t>单片机</a:t>
            </a:r>
            <a:r>
              <a:rPr lang="zh-CN" altLang="en-US" dirty="0">
                <a:ea typeface="楷体" panose="02010609060101010101" charset="-122"/>
              </a:rPr>
              <a:t>4</a:t>
            </a:r>
            <a:r>
              <a:rPr lang="zh-CN" altLang="en-US" dirty="0">
                <a:latin typeface="楷体" panose="02010609060101010101" charset="-122"/>
                <a:ea typeface="楷体" panose="02010609060101010101" charset="-122"/>
              </a:rPr>
              <a:t>个实验</a:t>
            </a:r>
          </a:p>
          <a:p>
            <a:pPr>
              <a:buNone/>
            </a:pPr>
            <a:r>
              <a:rPr lang="zh-CN" altLang="en-US" dirty="0">
                <a:ea typeface="楷体" panose="02010609060101010101" charset="-122"/>
              </a:rPr>
              <a:t>TMS320F2812</a:t>
            </a:r>
            <a:r>
              <a:rPr lang="zh-CN" altLang="en-US" dirty="0">
                <a:latin typeface="楷体" panose="02010609060101010101" charset="-122"/>
                <a:ea typeface="楷体" panose="02010609060101010101" charset="-122"/>
              </a:rPr>
              <a:t>最小系统设计，完成原理图及印制板图</a:t>
            </a:r>
          </a:p>
          <a:p>
            <a:r>
              <a:rPr lang="zh-CN" altLang="en-US" dirty="0">
                <a:latin typeface="楷体" panose="02010609060101010101" charset="-122"/>
                <a:ea typeface="楷体" panose="02010609060101010101" charset="-122"/>
              </a:rPr>
              <a:t>考核方式：</a:t>
            </a:r>
            <a:r>
              <a:rPr lang="en-US" altLang="zh-CN" dirty="0">
                <a:latin typeface="楷体" panose="02010609060101010101" charset="-122"/>
                <a:ea typeface="楷体" panose="02010609060101010101" charset="-122"/>
              </a:rPr>
              <a:t>Mooc</a:t>
            </a:r>
            <a:r>
              <a:rPr lang="zh-CN" altLang="en-US" dirty="0">
                <a:latin typeface="楷体" panose="02010609060101010101" charset="-122"/>
                <a:ea typeface="楷体" panose="02010609060101010101" charset="-122"/>
              </a:rPr>
              <a:t>学习+</a:t>
            </a:r>
            <a:r>
              <a:rPr lang="en-US" altLang="zh-CN" dirty="0">
                <a:latin typeface="楷体" panose="02010609060101010101" charset="-122"/>
                <a:ea typeface="楷体" panose="02010609060101010101" charset="-122"/>
              </a:rPr>
              <a:t>430</a:t>
            </a:r>
            <a:r>
              <a:rPr lang="zh-CN" altLang="en-US" dirty="0">
                <a:latin typeface="楷体" panose="02010609060101010101" charset="-122"/>
                <a:ea typeface="楷体" panose="02010609060101010101" charset="-122"/>
              </a:rPr>
              <a:t>单片机实验+最小系统设计</a:t>
            </a:r>
          </a:p>
          <a:p>
            <a:endParaRPr lang="zh-CN" altLang="en-US" dirty="0">
              <a:ea typeface="楷体_GB2312" pitchFamily="1" charset="-122"/>
            </a:endParaRPr>
          </a:p>
        </p:txBody>
      </p:sp>
      <p:sp>
        <p:nvSpPr>
          <p:cNvPr id="717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checkerboard(across)">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checkerboard(across)">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checkerboard(across)">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checkerboard(across)">
                                      <p:cBhvr>
                                        <p:cTn id="37" dur="5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147">
                                            <p:txEl>
                                              <p:pRg st="7" end="7"/>
                                            </p:txEl>
                                          </p:spTgt>
                                        </p:tgtEl>
                                        <p:attrNameLst>
                                          <p:attrName>style.visibility</p:attrName>
                                        </p:attrNameLst>
                                      </p:cBhvr>
                                      <p:to>
                                        <p:strVal val="visible"/>
                                      </p:to>
                                    </p:set>
                                    <p:animEffect transition="in" filter="checkerboard(across)">
                                      <p:cBhvr>
                                        <p:cTn id="42"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微控制器最小系统的设计  </a:t>
            </a:r>
            <a:endParaRPr lang="zh-CN" altLang="en-US"/>
          </a:p>
        </p:txBody>
      </p:sp>
      <p:grpSp>
        <p:nvGrpSpPr>
          <p:cNvPr id="67586" name="组合 57346"/>
          <p:cNvGrpSpPr/>
          <p:nvPr/>
        </p:nvGrpSpPr>
        <p:grpSpPr>
          <a:xfrm>
            <a:off x="1835150" y="2068513"/>
            <a:ext cx="5256213" cy="2584450"/>
            <a:chOff x="0" y="0"/>
            <a:chExt cx="4263" cy="2132"/>
          </a:xfrm>
        </p:grpSpPr>
        <p:sp>
          <p:nvSpPr>
            <p:cNvPr id="67587" name="Oval 3"/>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67588" name="Oval 4"/>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67589" name="Oval 5"/>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67590" name="Oval 6"/>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67591" name="Oval 7"/>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67592" name="Oval 8"/>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67593" name="AutoShape 9"/>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7594" name="AutoShape 10"/>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7595" name="AutoShape 11"/>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7596" name="AutoShape 12"/>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67597" name="AutoShape 13"/>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67598" name="Rectangle 14"/>
          <p:cNvSpPr/>
          <p:nvPr/>
        </p:nvSpPr>
        <p:spPr>
          <a:xfrm>
            <a:off x="685800" y="1484313"/>
            <a:ext cx="273367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latin typeface="楷体_GB2312" pitchFamily="1" charset="-122"/>
                <a:ea typeface="楷体" panose="02010609060101010101" charset="-122"/>
              </a:rPr>
              <a:t>各部件简介</a:t>
            </a:r>
            <a:endParaRPr lang="zh-CN" altLang="en-US" sz="2800" b="1" dirty="0">
              <a:solidFill>
                <a:srgbClr val="0000FF"/>
              </a:solidFill>
              <a:latin typeface="楷体_GB2312" pitchFamily="1" charset="-122"/>
              <a:ea typeface="楷体" panose="02010609060101010101" charset="-122"/>
            </a:endParaRPr>
          </a:p>
        </p:txBody>
      </p:sp>
      <p:sp>
        <p:nvSpPr>
          <p:cNvPr id="57360" name="Rectangle 15"/>
          <p:cNvSpPr/>
          <p:nvPr/>
        </p:nvSpPr>
        <p:spPr>
          <a:xfrm>
            <a:off x="2916238" y="1517650"/>
            <a:ext cx="3887787"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a:t>
            </a:r>
            <a:r>
              <a:rPr lang="zh-CN" altLang="en-US" sz="2400" b="1" dirty="0">
                <a:solidFill>
                  <a:srgbClr val="0000FF"/>
                </a:solidFill>
                <a:latin typeface="Arial" panose="020B0604020202090204" pitchFamily="34" charset="0"/>
                <a:ea typeface="楷体" panose="02010609060101010101" charset="-122"/>
              </a:rPr>
              <a:t>复位及其芯片配置</a:t>
            </a:r>
          </a:p>
        </p:txBody>
      </p:sp>
      <p:sp>
        <p:nvSpPr>
          <p:cNvPr id="57361" name="Text Box 16"/>
          <p:cNvSpPr txBox="1"/>
          <p:nvPr/>
        </p:nvSpPr>
        <p:spPr>
          <a:xfrm>
            <a:off x="781050" y="4657725"/>
            <a:ext cx="8040688" cy="2225675"/>
          </a:xfrm>
          <a:prstGeom prst="rect">
            <a:avLst/>
          </a:prstGeom>
          <a:noFill/>
          <a:ln w="9525">
            <a:noFill/>
          </a:ln>
        </p:spPr>
        <p:txBody>
          <a:bodyPr wrap="square" anchor="t">
            <a:spAutoFit/>
          </a:bodyPr>
          <a:lstStyle/>
          <a:p>
            <a:pPr>
              <a:spcBef>
                <a:spcPct val="50000"/>
              </a:spcBef>
            </a:pPr>
            <a:r>
              <a:rPr lang="en-US" altLang="zh-CN" sz="2400" dirty="0">
                <a:latin typeface="Times New Roman" panose="02020503050405090304" pitchFamily="2" charset="0"/>
                <a:ea typeface="华文新魏" panose="02010800040101010101" pitchFamily="2" charset="-122"/>
              </a:rPr>
              <a:t>       </a:t>
            </a:r>
            <a:r>
              <a:rPr lang="en-US" altLang="zh-CN" sz="2800" dirty="0">
                <a:latin typeface="Times New Roman" panose="02020503050405090304" pitchFamily="2" charset="0"/>
                <a:ea typeface="华文新魏" panose="02010800040101010101" pitchFamily="2" charset="-122"/>
              </a:rPr>
              <a:t> </a:t>
            </a:r>
            <a:r>
              <a:rPr lang="zh-CN" altLang="en-US" sz="2800" b="1" dirty="0">
                <a:latin typeface="Times New Roman" panose="02020503050405090304" pitchFamily="2" charset="0"/>
                <a:ea typeface="楷体" panose="02010609060101010101" charset="-122"/>
              </a:rPr>
              <a:t>微控制器在上电时状态并不确定，这造成微控制器不能正确工作。为解决这个问题，所有微控制器均有一个复位逻辑，它负责将微控制器初始化为某个确定的状态。这个复位逻辑需要一个复位信号才能工作。</a:t>
            </a:r>
          </a:p>
        </p:txBody>
      </p:sp>
      <p:sp>
        <p:nvSpPr>
          <p:cNvPr id="57362" name="Oval 18"/>
          <p:cNvSpPr/>
          <p:nvPr/>
        </p:nvSpPr>
        <p:spPr>
          <a:xfrm>
            <a:off x="5749925" y="3222625"/>
            <a:ext cx="1341438" cy="60483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6760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childTnLst>
                                    <p:animMotion origin="layout" path="M -3.33333E-6 9.24855E-7 L -3.33333E-6 -0.05572 " pathEditMode="relative" rAng="0" ptsTypes="AA">
                                      <p:cBhvr>
                                        <p:cTn id="6" dur="250" accel="50000" decel="50000" autoRev="1" fill="hold">
                                          <p:stCondLst>
                                            <p:cond delay="0"/>
                                          </p:stCondLst>
                                        </p:cTn>
                                        <p:tgtEl>
                                          <p:spTgt spid="57362"/>
                                        </p:tgtEl>
                                        <p:attrNameLst>
                                          <p:attrName>ppt_x</p:attrName>
                                          <p:attrName>ppt_y</p:attrName>
                                        </p:attrNameLst>
                                      </p:cBhvr>
                                      <p:rCtr x="0" y="-2300"/>
                                    </p:animMotion>
                                    <p:animRot by="1500000">
                                      <p:cBhvr>
                                        <p:cTn id="7" dur="125" fill="hold">
                                          <p:stCondLst>
                                            <p:cond delay="0"/>
                                          </p:stCondLst>
                                        </p:cTn>
                                        <p:tgtEl>
                                          <p:spTgt spid="57362"/>
                                        </p:tgtEl>
                                        <p:attrNameLst>
                                          <p:attrName>r</p:attrName>
                                        </p:attrNameLst>
                                      </p:cBhvr>
                                    </p:animRot>
                                    <p:animRot by="-1499700">
                                      <p:cBhvr>
                                        <p:cTn id="8" dur="125" fill="hold">
                                          <p:stCondLst>
                                            <p:cond delay="125"/>
                                          </p:stCondLst>
                                        </p:cTn>
                                        <p:tgtEl>
                                          <p:spTgt spid="57362"/>
                                        </p:tgtEl>
                                        <p:attrNameLst>
                                          <p:attrName>r</p:attrName>
                                        </p:attrNameLst>
                                      </p:cBhvr>
                                    </p:animRot>
                                    <p:animRot by="-1499700">
                                      <p:cBhvr>
                                        <p:cTn id="9" dur="125" fill="hold">
                                          <p:stCondLst>
                                            <p:cond delay="250"/>
                                          </p:stCondLst>
                                        </p:cTn>
                                        <p:tgtEl>
                                          <p:spTgt spid="57362"/>
                                        </p:tgtEl>
                                        <p:attrNameLst>
                                          <p:attrName>r</p:attrName>
                                        </p:attrNameLst>
                                      </p:cBhvr>
                                    </p:animRot>
                                    <p:animRot by="1500000">
                                      <p:cBhvr>
                                        <p:cTn id="10" dur="125" fill="hold">
                                          <p:stCondLst>
                                            <p:cond delay="375"/>
                                          </p:stCondLst>
                                        </p:cTn>
                                        <p:tgtEl>
                                          <p:spTgt spid="57362"/>
                                        </p:tgtEl>
                                        <p:attrNameLst>
                                          <p:attrName>r</p:attrName>
                                        </p:attrNameLst>
                                      </p:cBhvr>
                                    </p:animRot>
                                  </p:childTnLst>
                                </p:cTn>
                              </p:par>
                            </p:childTnLst>
                          </p:cTn>
                        </p:par>
                        <p:par>
                          <p:cTn id="11" fill="hold">
                            <p:stCondLst>
                              <p:cond delay="5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57360"/>
                                        </p:tgtEl>
                                        <p:attrNameLst>
                                          <p:attrName>style.visibility</p:attrName>
                                        </p:attrNameLst>
                                      </p:cBhvr>
                                      <p:to>
                                        <p:strVal val="visible"/>
                                      </p:to>
                                    </p:set>
                                    <p:anim calcmode="discrete" valueType="clr">
                                      <p:cBhvr override="childStyle">
                                        <p:cTn id="14" dur="80"/>
                                        <p:tgtEl>
                                          <p:spTgt spid="57360"/>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7360"/>
                                        </p:tgtEl>
                                        <p:attrNameLst>
                                          <p:attrName>fillcolor</p:attrName>
                                        </p:attrNameLst>
                                      </p:cBhvr>
                                      <p:tavLst>
                                        <p:tav tm="0">
                                          <p:val>
                                            <p:clrVal>
                                              <a:schemeClr val="accent2"/>
                                            </p:clrVal>
                                          </p:val>
                                        </p:tav>
                                        <p:tav tm="50000">
                                          <p:val>
                                            <p:clrVal>
                                              <a:schemeClr val="hlink"/>
                                            </p:clrVal>
                                          </p:val>
                                        </p:tav>
                                      </p:tavLst>
                                    </p:anim>
                                    <p:set>
                                      <p:cBhvr>
                                        <p:cTn id="16" dur="80"/>
                                        <p:tgtEl>
                                          <p:spTgt spid="57360"/>
                                        </p:tgtEl>
                                        <p:attrNameLst>
                                          <p:attrName>fill.type</p:attrName>
                                        </p:attrNameLst>
                                      </p:cBhvr>
                                      <p:to>
                                        <p:strVal val="solid"/>
                                      </p:to>
                                    </p:set>
                                  </p:childTnLst>
                                </p:cTn>
                              </p:par>
                            </p:childTnLst>
                          </p:cTn>
                        </p:par>
                        <p:par>
                          <p:cTn id="17" fill="hold">
                            <p:stCondLst>
                              <p:cond delay="940"/>
                            </p:stCondLst>
                            <p:childTnLst>
                              <p:par>
                                <p:cTn id="18" presetID="12" presetClass="entr" presetSubtype="4" fill="hold" nodeType="afterEffect">
                                  <p:stCondLst>
                                    <p:cond delay="0"/>
                                  </p:stCondLst>
                                  <p:childTnLst>
                                    <p:set>
                                      <p:cBhvr>
                                        <p:cTn id="19" dur="1" fill="hold">
                                          <p:stCondLst>
                                            <p:cond delay="0"/>
                                          </p:stCondLst>
                                        </p:cTn>
                                        <p:tgtEl>
                                          <p:spTgt spid="57361"/>
                                        </p:tgtEl>
                                        <p:attrNameLst>
                                          <p:attrName>style.visibility</p:attrName>
                                        </p:attrNameLst>
                                      </p:cBhvr>
                                      <p:to>
                                        <p:strVal val="visible"/>
                                      </p:to>
                                    </p:set>
                                    <p:animEffect transition="in" filter="slide(fromBottom)">
                                      <p:cBhvr>
                                        <p:cTn id="20" dur="500"/>
                                        <p:tgtEl>
                                          <p:spTgt spid="57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p:bldP spid="5736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8"/>
          <p:cNvPicPr>
            <a:picLocks noChangeAspect="1"/>
          </p:cNvPicPr>
          <p:nvPr/>
        </p:nvPicPr>
        <p:blipFill>
          <a:blip r:embed="rId3"/>
          <a:stretch>
            <a:fillRect/>
          </a:stretch>
        </p:blipFill>
        <p:spPr>
          <a:xfrm>
            <a:off x="2987675" y="3429000"/>
            <a:ext cx="3486150" cy="2795588"/>
          </a:xfrm>
          <a:prstGeom prst="rect">
            <a:avLst/>
          </a:prstGeom>
          <a:noFill/>
          <a:ln w="9525">
            <a:noFill/>
          </a:ln>
        </p:spPr>
      </p:pic>
      <p:sp>
        <p:nvSpPr>
          <p:cNvPr id="69634"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微控制器最小系统的设计 </a:t>
            </a:r>
            <a:endParaRPr lang="zh-CN" altLang="en-US"/>
          </a:p>
        </p:txBody>
      </p:sp>
      <p:sp>
        <p:nvSpPr>
          <p:cNvPr id="69635" name="Rectangle 14"/>
          <p:cNvSpPr/>
          <p:nvPr/>
        </p:nvSpPr>
        <p:spPr>
          <a:xfrm>
            <a:off x="685800" y="1449705"/>
            <a:ext cx="2733675" cy="609600"/>
          </a:xfrm>
          <a:prstGeom prst="rect">
            <a:avLst/>
          </a:prstGeom>
          <a:noFill/>
          <a:ln w="9525">
            <a:noFill/>
          </a:ln>
        </p:spPr>
        <p:txBody>
          <a:bodyPr anchor="t"/>
          <a:lstStyle/>
          <a:p>
            <a:pPr marL="342900" indent="-342900">
              <a:spcBef>
                <a:spcPct val="20000"/>
              </a:spcBef>
              <a:buClr>
                <a:srgbClr val="AFBF39"/>
              </a:buClr>
              <a:buSzPct val="85000"/>
              <a:buFont typeface="Wingdings 2" panose="05020102010507070707" pitchFamily="2" charset="2"/>
              <a:buChar char="¡"/>
            </a:pPr>
            <a:r>
              <a:rPr lang="zh-CN" altLang="en-US" sz="2800" b="1" dirty="0">
                <a:solidFill>
                  <a:srgbClr val="000000"/>
                </a:solidFill>
                <a:latin typeface="楷体_GB2312" pitchFamily="1" charset="-122"/>
                <a:ea typeface="楷体" panose="02010609060101010101" charset="-122"/>
              </a:rPr>
              <a:t>各部件简介</a:t>
            </a:r>
            <a:endParaRPr lang="zh-CN" altLang="en-US" sz="2800" b="1" dirty="0">
              <a:solidFill>
                <a:srgbClr val="0000FF"/>
              </a:solidFill>
              <a:latin typeface="楷体_GB2312" pitchFamily="1" charset="-122"/>
              <a:ea typeface="楷体" panose="02010609060101010101" charset="-122"/>
            </a:endParaRPr>
          </a:p>
        </p:txBody>
      </p:sp>
      <p:sp>
        <p:nvSpPr>
          <p:cNvPr id="69636" name="Rectangle 15"/>
          <p:cNvSpPr/>
          <p:nvPr/>
        </p:nvSpPr>
        <p:spPr>
          <a:xfrm>
            <a:off x="2987675" y="1483043"/>
            <a:ext cx="4392613"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a:t>
            </a:r>
            <a:r>
              <a:rPr lang="zh-CN" altLang="en-US" sz="2400" dirty="0">
                <a:solidFill>
                  <a:srgbClr val="0000FF"/>
                </a:solidFill>
                <a:latin typeface="Arial" panose="020B0604020202090204" pitchFamily="34" charset="0"/>
                <a:ea typeface="华文新魏" panose="02010800040101010101" pitchFamily="2" charset="-122"/>
              </a:rPr>
              <a:t>复位及其芯片配置</a:t>
            </a:r>
          </a:p>
        </p:txBody>
      </p:sp>
      <p:sp>
        <p:nvSpPr>
          <p:cNvPr id="59398" name="Text Box 16"/>
          <p:cNvSpPr txBox="1"/>
          <p:nvPr/>
        </p:nvSpPr>
        <p:spPr>
          <a:xfrm>
            <a:off x="755650" y="1986280"/>
            <a:ext cx="7607300" cy="1798638"/>
          </a:xfrm>
          <a:prstGeom prst="rect">
            <a:avLst/>
          </a:prstGeom>
          <a:noFill/>
          <a:ln w="9525">
            <a:noFill/>
          </a:ln>
        </p:spPr>
        <p:txBody>
          <a:bodyPr anchor="t">
            <a:spAutoFit/>
          </a:bodyPr>
          <a:lstStyle/>
          <a:p>
            <a:pPr>
              <a:spcBef>
                <a:spcPct val="50000"/>
              </a:spcBef>
            </a:pPr>
            <a:r>
              <a:rPr lang="en-US" altLang="zh-CN" sz="2400" dirty="0">
                <a:latin typeface="Times New Roman" panose="02020503050405090304" pitchFamily="2" charset="0"/>
                <a:ea typeface="华文新魏" panose="02010800040101010101" pitchFamily="2" charset="-122"/>
              </a:rPr>
              <a:t>        </a:t>
            </a:r>
            <a:r>
              <a:rPr lang="zh-CN" altLang="en-US" sz="2800" b="1" dirty="0">
                <a:latin typeface="楷体" panose="02010609060101010101" charset="-122"/>
                <a:ea typeface="楷体" panose="02010609060101010101" charset="-122"/>
              </a:rPr>
              <a:t>复位电路可以使用简单的阻容复位，这个电路成本低廉，但不能保证任何情况产生稳定可靠的复位信号，所以一般场合需要使用专门的复位芯片。 </a:t>
            </a:r>
          </a:p>
        </p:txBody>
      </p:sp>
      <p:sp>
        <p:nvSpPr>
          <p:cNvPr id="59399" name="Text Box 22"/>
          <p:cNvSpPr txBox="1"/>
          <p:nvPr/>
        </p:nvSpPr>
        <p:spPr>
          <a:xfrm>
            <a:off x="971550" y="4581525"/>
            <a:ext cx="2376488" cy="457200"/>
          </a:xfrm>
          <a:prstGeom prst="rect">
            <a:avLst/>
          </a:prstGeom>
          <a:noFill/>
          <a:ln w="9525">
            <a:noFill/>
          </a:ln>
        </p:spPr>
        <p:txBody>
          <a:bodyPr anchor="t">
            <a:spAutoFit/>
          </a:bodyPr>
          <a:lstStyle/>
          <a:p>
            <a:pPr algn="ctr">
              <a:spcBef>
                <a:spcPct val="50000"/>
              </a:spcBef>
            </a:pPr>
            <a:r>
              <a:rPr lang="zh-CN" altLang="en-US" sz="2400" dirty="0">
                <a:solidFill>
                  <a:srgbClr val="0000FF"/>
                </a:solidFill>
                <a:latin typeface="Times New Roman" panose="02020503050405090304" pitchFamily="2" charset="0"/>
                <a:ea typeface="华文新魏" panose="02010800040101010101" pitchFamily="2" charset="-122"/>
              </a:rPr>
              <a:t>阻容复位</a:t>
            </a:r>
            <a:endParaRPr lang="zh-CN" altLang="en-US" sz="2400" dirty="0">
              <a:solidFill>
                <a:srgbClr val="0000FF"/>
              </a:solidFill>
              <a:latin typeface="Times New Roman" panose="02020503050405090304" pitchFamily="2" charset="0"/>
              <a:ea typeface="宋体" panose="02010600030101010101" pitchFamily="2" charset="-122"/>
            </a:endParaRPr>
          </a:p>
        </p:txBody>
      </p:sp>
      <p:sp>
        <p:nvSpPr>
          <p:cNvPr id="6963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slide(fromBottom)">
                                      <p:cBhvr>
                                        <p:cTn id="7" dur="500"/>
                                        <p:tgtEl>
                                          <p:spTgt spid="59398"/>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9399"/>
                                        </p:tgtEl>
                                        <p:attrNameLst>
                                          <p:attrName>style.visibility</p:attrName>
                                        </p:attrNameLst>
                                      </p:cBhvr>
                                      <p:to>
                                        <p:strVal val="visible"/>
                                      </p:to>
                                    </p:set>
                                    <p:animEffect transition="in" filter="slide(fromTop)">
                                      <p:cBhvr>
                                        <p:cTn id="11" dur="500"/>
                                        <p:tgtEl>
                                          <p:spTgt spid="59399"/>
                                        </p:tgtEl>
                                      </p:cBhvr>
                                    </p:animEffect>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59394"/>
                                        </p:tgtEl>
                                        <p:attrNameLst>
                                          <p:attrName>style.visibility</p:attrName>
                                        </p:attrNameLst>
                                      </p:cBhvr>
                                      <p:to>
                                        <p:strVal val="visible"/>
                                      </p:to>
                                    </p:set>
                                    <p:anim calcmode="lin" valueType="num">
                                      <p:cBhvr>
                                        <p:cTn id="15" dur="500" fill="hold"/>
                                        <p:tgtEl>
                                          <p:spTgt spid="59394"/>
                                        </p:tgtEl>
                                        <p:attrNameLst>
                                          <p:attrName>ppt_w</p:attrName>
                                        </p:attrNameLst>
                                      </p:cBhvr>
                                      <p:tavLst>
                                        <p:tav tm="0">
                                          <p:val>
                                            <p:fltVal val="0"/>
                                          </p:val>
                                        </p:tav>
                                        <p:tav tm="100000">
                                          <p:val>
                                            <p:strVal val="#ppt_w"/>
                                          </p:val>
                                        </p:tav>
                                      </p:tavLst>
                                    </p:anim>
                                    <p:anim calcmode="lin" valueType="num">
                                      <p:cBhvr>
                                        <p:cTn id="16" dur="500" fill="hold"/>
                                        <p:tgtEl>
                                          <p:spTgt spid="593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微控制器最小系统的设计 </a:t>
            </a:r>
            <a:endParaRPr lang="zh-CN" altLang="en-US"/>
          </a:p>
        </p:txBody>
      </p:sp>
      <p:grpSp>
        <p:nvGrpSpPr>
          <p:cNvPr id="71682" name="组合 61442"/>
          <p:cNvGrpSpPr/>
          <p:nvPr/>
        </p:nvGrpSpPr>
        <p:grpSpPr>
          <a:xfrm>
            <a:off x="1808480" y="1900555"/>
            <a:ext cx="5256213" cy="2584450"/>
            <a:chOff x="0" y="0"/>
            <a:chExt cx="4263" cy="2132"/>
          </a:xfrm>
        </p:grpSpPr>
        <p:sp>
          <p:nvSpPr>
            <p:cNvPr id="71683" name="Oval 3"/>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71684" name="Oval 4"/>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71685" name="Oval 5"/>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71686" name="Oval 6"/>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71687" name="Oval 7"/>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71688" name="Oval 8"/>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71689" name="AutoShape 9"/>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1690" name="AutoShape 10"/>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1691" name="AutoShape 11"/>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1692" name="AutoShape 12"/>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1693" name="AutoShape 13"/>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71694" name="Rectangle 14"/>
          <p:cNvSpPr/>
          <p:nvPr/>
        </p:nvSpPr>
        <p:spPr>
          <a:xfrm>
            <a:off x="732155" y="1362393"/>
            <a:ext cx="273367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latin typeface="楷体_GB2312" pitchFamily="1" charset="-122"/>
                <a:ea typeface="楷体" panose="02010609060101010101" charset="-122"/>
              </a:rPr>
              <a:t>各部件简介</a:t>
            </a:r>
            <a:endParaRPr lang="zh-CN" altLang="en-US" sz="2800" b="1" dirty="0">
              <a:solidFill>
                <a:srgbClr val="0000FF"/>
              </a:solidFill>
              <a:latin typeface="楷体_GB2312" pitchFamily="1" charset="-122"/>
              <a:ea typeface="楷体" panose="02010609060101010101" charset="-122"/>
            </a:endParaRPr>
          </a:p>
        </p:txBody>
      </p:sp>
      <p:sp>
        <p:nvSpPr>
          <p:cNvPr id="61456" name="Rectangle 15"/>
          <p:cNvSpPr/>
          <p:nvPr/>
        </p:nvSpPr>
        <p:spPr>
          <a:xfrm>
            <a:off x="3032443" y="1395730"/>
            <a:ext cx="3671887"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a:t>
            </a:r>
            <a:r>
              <a:rPr lang="zh-CN" altLang="en-US" sz="2400" dirty="0">
                <a:solidFill>
                  <a:srgbClr val="0000FF"/>
                </a:solidFill>
                <a:latin typeface="Arial" panose="020B0604020202090204" pitchFamily="34" charset="0"/>
                <a:ea typeface="华文新魏" panose="02010800040101010101" pitchFamily="2" charset="-122"/>
              </a:rPr>
              <a:t>存储器系统</a:t>
            </a:r>
          </a:p>
        </p:txBody>
      </p:sp>
      <p:sp>
        <p:nvSpPr>
          <p:cNvPr id="61457" name="Text Box 16"/>
          <p:cNvSpPr txBox="1"/>
          <p:nvPr/>
        </p:nvSpPr>
        <p:spPr>
          <a:xfrm>
            <a:off x="671195" y="4532630"/>
            <a:ext cx="7824788" cy="1798638"/>
          </a:xfrm>
          <a:prstGeom prst="rect">
            <a:avLst/>
          </a:prstGeom>
          <a:noFill/>
          <a:ln w="9525">
            <a:noFill/>
          </a:ln>
        </p:spPr>
        <p:txBody>
          <a:bodyPr wrap="square" anchor="t">
            <a:spAutoFit/>
          </a:bodyPr>
          <a:lstStyle/>
          <a:p>
            <a:pPr>
              <a:spcBef>
                <a:spcPct val="50000"/>
              </a:spcBef>
            </a:pPr>
            <a:r>
              <a:rPr lang="en-US" altLang="zh-CN" sz="2400" dirty="0">
                <a:latin typeface="Times New Roman" panose="02020503050405090304" pitchFamily="2" charset="0"/>
                <a:ea typeface="华文新魏" panose="02010800040101010101" pitchFamily="2" charset="-122"/>
              </a:rPr>
              <a:t>       </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对于大部分微控制器来说，存储器系统不是必需的，但如果微控制器没有（或不够）片内程序存储器或数据存储器时，就必须设计存储器系统，这一般通过微控制器的外部总线接口实现。</a:t>
            </a:r>
          </a:p>
        </p:txBody>
      </p:sp>
      <p:sp>
        <p:nvSpPr>
          <p:cNvPr id="61458" name="Oval 18"/>
          <p:cNvSpPr/>
          <p:nvPr/>
        </p:nvSpPr>
        <p:spPr>
          <a:xfrm>
            <a:off x="3765868" y="3880168"/>
            <a:ext cx="1341437" cy="604837"/>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7169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childTnLst>
                                    <p:animMotion origin="layout" path="M -8.33333E-7 -2.89017E-7 L -8.33333E-7 -0.06058 " pathEditMode="relative" rAng="0" ptsTypes="AA">
                                      <p:cBhvr>
                                        <p:cTn id="6" dur="250" accel="50000" decel="50000" autoRev="1" fill="hold">
                                          <p:stCondLst>
                                            <p:cond delay="0"/>
                                          </p:stCondLst>
                                        </p:cTn>
                                        <p:tgtEl>
                                          <p:spTgt spid="61458"/>
                                        </p:tgtEl>
                                        <p:attrNameLst>
                                          <p:attrName>ppt_x</p:attrName>
                                          <p:attrName>ppt_y</p:attrName>
                                        </p:attrNameLst>
                                      </p:cBhvr>
                                      <p:rCtr x="0" y="-2500"/>
                                    </p:animMotion>
                                    <p:animRot by="1500000">
                                      <p:cBhvr>
                                        <p:cTn id="7" dur="125" fill="hold">
                                          <p:stCondLst>
                                            <p:cond delay="0"/>
                                          </p:stCondLst>
                                        </p:cTn>
                                        <p:tgtEl>
                                          <p:spTgt spid="61458"/>
                                        </p:tgtEl>
                                        <p:attrNameLst>
                                          <p:attrName>r</p:attrName>
                                        </p:attrNameLst>
                                      </p:cBhvr>
                                    </p:animRot>
                                    <p:animRot by="-1499700">
                                      <p:cBhvr>
                                        <p:cTn id="8" dur="125" fill="hold">
                                          <p:stCondLst>
                                            <p:cond delay="125"/>
                                          </p:stCondLst>
                                        </p:cTn>
                                        <p:tgtEl>
                                          <p:spTgt spid="61458"/>
                                        </p:tgtEl>
                                        <p:attrNameLst>
                                          <p:attrName>r</p:attrName>
                                        </p:attrNameLst>
                                      </p:cBhvr>
                                    </p:animRot>
                                    <p:animRot by="-1499700">
                                      <p:cBhvr>
                                        <p:cTn id="9" dur="125" fill="hold">
                                          <p:stCondLst>
                                            <p:cond delay="250"/>
                                          </p:stCondLst>
                                        </p:cTn>
                                        <p:tgtEl>
                                          <p:spTgt spid="61458"/>
                                        </p:tgtEl>
                                        <p:attrNameLst>
                                          <p:attrName>r</p:attrName>
                                        </p:attrNameLst>
                                      </p:cBhvr>
                                    </p:animRot>
                                    <p:animRot by="1500000">
                                      <p:cBhvr>
                                        <p:cTn id="10" dur="125" fill="hold">
                                          <p:stCondLst>
                                            <p:cond delay="375"/>
                                          </p:stCondLst>
                                        </p:cTn>
                                        <p:tgtEl>
                                          <p:spTgt spid="61458"/>
                                        </p:tgtEl>
                                        <p:attrNameLst>
                                          <p:attrName>r</p:attrName>
                                        </p:attrNameLst>
                                      </p:cBhvr>
                                    </p:animRot>
                                  </p:childTnLst>
                                </p:cTn>
                              </p:par>
                            </p:childTnLst>
                          </p:cTn>
                        </p:par>
                        <p:par>
                          <p:cTn id="11" fill="hold">
                            <p:stCondLst>
                              <p:cond delay="5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61456"/>
                                        </p:tgtEl>
                                        <p:attrNameLst>
                                          <p:attrName>style.visibility</p:attrName>
                                        </p:attrNameLst>
                                      </p:cBhvr>
                                      <p:to>
                                        <p:strVal val="visible"/>
                                      </p:to>
                                    </p:set>
                                    <p:anim calcmode="discrete" valueType="clr">
                                      <p:cBhvr override="childStyle">
                                        <p:cTn id="14" dur="80"/>
                                        <p:tgtEl>
                                          <p:spTgt spid="6145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1456"/>
                                        </p:tgtEl>
                                        <p:attrNameLst>
                                          <p:attrName>fillcolor</p:attrName>
                                        </p:attrNameLst>
                                      </p:cBhvr>
                                      <p:tavLst>
                                        <p:tav tm="0">
                                          <p:val>
                                            <p:clrVal>
                                              <a:schemeClr val="accent2"/>
                                            </p:clrVal>
                                          </p:val>
                                        </p:tav>
                                        <p:tav tm="50000">
                                          <p:val>
                                            <p:clrVal>
                                              <a:schemeClr val="hlink"/>
                                            </p:clrVal>
                                          </p:val>
                                        </p:tav>
                                      </p:tavLst>
                                    </p:anim>
                                    <p:set>
                                      <p:cBhvr>
                                        <p:cTn id="16" dur="80"/>
                                        <p:tgtEl>
                                          <p:spTgt spid="61456"/>
                                        </p:tgtEl>
                                        <p:attrNameLst>
                                          <p:attrName>fill.type</p:attrName>
                                        </p:attrNameLst>
                                      </p:cBhvr>
                                      <p:to>
                                        <p:strVal val="solid"/>
                                      </p:to>
                                    </p:set>
                                  </p:childTnLst>
                                </p:cTn>
                              </p:par>
                            </p:childTnLst>
                          </p:cTn>
                        </p:par>
                        <p:par>
                          <p:cTn id="17" fill="hold">
                            <p:stCondLst>
                              <p:cond delay="820"/>
                            </p:stCondLst>
                            <p:childTnLst>
                              <p:par>
                                <p:cTn id="18" presetID="12" presetClass="entr" presetSubtype="4" fill="hold" nodeType="afterEffect">
                                  <p:stCondLst>
                                    <p:cond delay="0"/>
                                  </p:stCondLst>
                                  <p:childTnLst>
                                    <p:set>
                                      <p:cBhvr>
                                        <p:cTn id="19" dur="1" fill="hold">
                                          <p:stCondLst>
                                            <p:cond delay="0"/>
                                          </p:stCondLst>
                                        </p:cTn>
                                        <p:tgtEl>
                                          <p:spTgt spid="61457"/>
                                        </p:tgtEl>
                                        <p:attrNameLst>
                                          <p:attrName>style.visibility</p:attrName>
                                        </p:attrNameLst>
                                      </p:cBhvr>
                                      <p:to>
                                        <p:strVal val="visible"/>
                                      </p:to>
                                    </p:set>
                                    <p:animEffect transition="in" filter="slide(fromBottom)">
                                      <p:cBhvr>
                                        <p:cTn id="20" dur="500"/>
                                        <p:tgtEl>
                                          <p:spTgt spid="61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6" grpId="0"/>
      <p:bldP spid="6145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微控制器最小系统的设计 </a:t>
            </a:r>
            <a:endParaRPr lang="zh-CN" altLang="en-US"/>
          </a:p>
        </p:txBody>
      </p:sp>
      <p:grpSp>
        <p:nvGrpSpPr>
          <p:cNvPr id="73730" name="组合 63490"/>
          <p:cNvGrpSpPr/>
          <p:nvPr/>
        </p:nvGrpSpPr>
        <p:grpSpPr>
          <a:xfrm>
            <a:off x="1835150" y="1915160"/>
            <a:ext cx="5256213" cy="2584450"/>
            <a:chOff x="0" y="0"/>
            <a:chExt cx="4263" cy="2132"/>
          </a:xfrm>
        </p:grpSpPr>
        <p:sp>
          <p:nvSpPr>
            <p:cNvPr id="73731" name="Oval 3"/>
            <p:cNvSpPr/>
            <p:nvPr/>
          </p:nvSpPr>
          <p:spPr>
            <a:xfrm>
              <a:off x="1452" y="680"/>
              <a:ext cx="1360" cy="635"/>
            </a:xfrm>
            <a:prstGeom prst="ellipse">
              <a:avLst/>
            </a:prstGeom>
            <a:solidFill>
              <a:srgbClr val="99CCFF"/>
            </a:solidFill>
            <a:ln w="9525" cap="flat" cmpd="sng">
              <a:solidFill>
                <a:schemeClr val="tx1"/>
              </a:solidFill>
              <a:prstDash val="solid"/>
              <a:round/>
              <a:headEnd type="none" w="med" len="med"/>
              <a:tailEnd type="none" w="med" len="med"/>
            </a:ln>
          </p:spPr>
          <p:txBody>
            <a:bodyPr wrap="none" anchor="ctr"/>
            <a:lstStyle/>
            <a:p>
              <a:pPr algn="ctr"/>
              <a:r>
                <a:rPr lang="zh-CN" altLang="en-US" sz="2000" dirty="0">
                  <a:solidFill>
                    <a:srgbClr val="FF0000"/>
                  </a:solidFill>
                  <a:latin typeface="Times New Roman" panose="02020503050405090304" pitchFamily="2" charset="0"/>
                  <a:ea typeface="华文新魏" panose="02010800040101010101" pitchFamily="2" charset="-122"/>
                </a:rPr>
                <a:t>微控制器</a:t>
              </a:r>
            </a:p>
          </p:txBody>
        </p:sp>
        <p:sp>
          <p:nvSpPr>
            <p:cNvPr id="73732" name="Oval 4"/>
            <p:cNvSpPr/>
            <p:nvPr/>
          </p:nvSpPr>
          <p:spPr>
            <a:xfrm>
              <a:off x="635" y="0"/>
              <a:ext cx="1089"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时钟系统</a:t>
              </a:r>
            </a:p>
          </p:txBody>
        </p:sp>
        <p:sp>
          <p:nvSpPr>
            <p:cNvPr id="73733" name="Oval 5"/>
            <p:cNvSpPr/>
            <p:nvPr/>
          </p:nvSpPr>
          <p:spPr>
            <a:xfrm>
              <a:off x="2540" y="0"/>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73734" name="Oval 6"/>
            <p:cNvSpPr/>
            <p:nvPr/>
          </p:nvSpPr>
          <p:spPr>
            <a:xfrm>
              <a:off x="3175"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复位及其</a:t>
              </a:r>
            </a:p>
            <a:p>
              <a:pPr algn="ctr"/>
              <a:r>
                <a:rPr lang="zh-CN" altLang="en-US" sz="1600" dirty="0">
                  <a:solidFill>
                    <a:srgbClr val="0000FF"/>
                  </a:solidFill>
                  <a:latin typeface="Times New Roman" panose="02020503050405090304" pitchFamily="2" charset="0"/>
                  <a:ea typeface="华文新魏" panose="02010800040101010101" pitchFamily="2" charset="-122"/>
                </a:rPr>
                <a:t>配置系统</a:t>
              </a:r>
            </a:p>
          </p:txBody>
        </p:sp>
        <p:sp>
          <p:nvSpPr>
            <p:cNvPr id="73735" name="Oval 7"/>
            <p:cNvSpPr/>
            <p:nvPr/>
          </p:nvSpPr>
          <p:spPr>
            <a:xfrm>
              <a:off x="1588" y="1633"/>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存储器系统</a:t>
              </a:r>
            </a:p>
          </p:txBody>
        </p:sp>
        <p:sp>
          <p:nvSpPr>
            <p:cNvPr id="73736" name="Oval 8"/>
            <p:cNvSpPr/>
            <p:nvPr/>
          </p:nvSpPr>
          <p:spPr>
            <a:xfrm>
              <a:off x="0" y="952"/>
              <a:ext cx="1088" cy="499"/>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供电系统</a:t>
              </a:r>
            </a:p>
            <a:p>
              <a:pPr algn="ctr"/>
              <a:r>
                <a:rPr lang="en-US" altLang="zh-CN" sz="1600" dirty="0">
                  <a:solidFill>
                    <a:srgbClr val="0000FF"/>
                  </a:solidFill>
                  <a:latin typeface="Times New Roman" panose="02020503050405090304" pitchFamily="2" charset="0"/>
                  <a:ea typeface="华文新魏" panose="02010800040101010101" pitchFamily="2" charset="-122"/>
                </a:rPr>
                <a:t>(</a:t>
              </a:r>
              <a:r>
                <a:rPr lang="zh-CN" altLang="en-US" sz="1600" dirty="0">
                  <a:solidFill>
                    <a:srgbClr val="0000FF"/>
                  </a:solidFill>
                  <a:latin typeface="Times New Roman" panose="02020503050405090304" pitchFamily="2" charset="0"/>
                  <a:ea typeface="华文新魏" panose="02010800040101010101" pitchFamily="2" charset="-122"/>
                </a:rPr>
                <a:t>电源</a:t>
              </a:r>
              <a:r>
                <a:rPr lang="en-US" altLang="zh-CN" sz="1600" dirty="0">
                  <a:solidFill>
                    <a:srgbClr val="0000FF"/>
                  </a:solidFill>
                  <a:latin typeface="Times New Roman" panose="02020503050405090304" pitchFamily="2" charset="0"/>
                  <a:ea typeface="华文新魏" panose="02010800040101010101" pitchFamily="2" charset="-122"/>
                </a:rPr>
                <a:t>)</a:t>
              </a:r>
            </a:p>
          </p:txBody>
        </p:sp>
        <p:sp>
          <p:nvSpPr>
            <p:cNvPr id="73737" name="AutoShape 9"/>
            <p:cNvSpPr/>
            <p:nvPr/>
          </p:nvSpPr>
          <p:spPr>
            <a:xfrm rot="-919755">
              <a:off x="1088"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3738" name="AutoShape 10"/>
            <p:cNvSpPr/>
            <p:nvPr/>
          </p:nvSpPr>
          <p:spPr>
            <a:xfrm rot="3260731">
              <a:off x="1441" y="539"/>
              <a:ext cx="408" cy="136"/>
            </a:xfrm>
            <a:prstGeom prst="rightArrow">
              <a:avLst>
                <a:gd name="adj1" fmla="val 50000"/>
                <a:gd name="adj2" fmla="val 75000"/>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3739" name="AutoShape 11"/>
            <p:cNvSpPr/>
            <p:nvPr/>
          </p:nvSpPr>
          <p:spPr>
            <a:xfrm rot="-5400000">
              <a:off x="1916" y="1372"/>
              <a:ext cx="386" cy="136"/>
            </a:xfrm>
            <a:prstGeom prst="rightArrow">
              <a:avLst>
                <a:gd name="adj1" fmla="val 50000"/>
                <a:gd name="adj2" fmla="val 70719"/>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3740" name="AutoShape 12"/>
            <p:cNvSpPr/>
            <p:nvPr/>
          </p:nvSpPr>
          <p:spPr>
            <a:xfrm rot="7627086">
              <a:off x="2413" y="516"/>
              <a:ext cx="362" cy="136"/>
            </a:xfrm>
            <a:prstGeom prst="rightArrow">
              <a:avLst>
                <a:gd name="adj1" fmla="val 50000"/>
                <a:gd name="adj2" fmla="val 66322"/>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sp>
          <p:nvSpPr>
            <p:cNvPr id="73741" name="AutoShape 13"/>
            <p:cNvSpPr/>
            <p:nvPr/>
          </p:nvSpPr>
          <p:spPr>
            <a:xfrm rot="-9916048">
              <a:off x="2767" y="1036"/>
              <a:ext cx="407" cy="136"/>
            </a:xfrm>
            <a:prstGeom prst="rightArrow">
              <a:avLst>
                <a:gd name="adj1" fmla="val 50000"/>
                <a:gd name="adj2" fmla="val 74566"/>
              </a:avLst>
            </a:prstGeom>
            <a:solidFill>
              <a:srgbClr val="FF99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90204" pitchFamily="34" charset="0"/>
                <a:ea typeface="宋体" panose="02010600030101010101" pitchFamily="2" charset="-122"/>
              </a:endParaRPr>
            </a:p>
          </p:txBody>
        </p:sp>
      </p:grpSp>
      <p:sp>
        <p:nvSpPr>
          <p:cNvPr id="73742" name="Rectangle 14"/>
          <p:cNvSpPr/>
          <p:nvPr/>
        </p:nvSpPr>
        <p:spPr>
          <a:xfrm>
            <a:off x="685800" y="1376998"/>
            <a:ext cx="273367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latin typeface="楷体_GB2312" pitchFamily="1" charset="-122"/>
                <a:ea typeface="楷体" panose="02010609060101010101" charset="-122"/>
              </a:rPr>
              <a:t>各部件简介</a:t>
            </a:r>
            <a:endParaRPr lang="zh-CN" altLang="en-US" sz="2800" b="1" dirty="0">
              <a:solidFill>
                <a:srgbClr val="0000FF"/>
              </a:solidFill>
              <a:latin typeface="楷体_GB2312" pitchFamily="1" charset="-122"/>
              <a:ea typeface="楷体" panose="02010609060101010101" charset="-122"/>
            </a:endParaRPr>
          </a:p>
        </p:txBody>
      </p:sp>
      <p:sp>
        <p:nvSpPr>
          <p:cNvPr id="63504" name="Rectangle 15"/>
          <p:cNvSpPr/>
          <p:nvPr/>
        </p:nvSpPr>
        <p:spPr>
          <a:xfrm>
            <a:off x="2987675" y="1400810"/>
            <a:ext cx="3671888" cy="4318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None/>
            </a:pPr>
            <a:r>
              <a:rPr lang="en-US" altLang="zh-CN" sz="2400" dirty="0">
                <a:latin typeface="Arial" panose="020B0604020202090204" pitchFamily="34" charset="0"/>
                <a:ea typeface="华文新魏" panose="02010800040101010101" pitchFamily="2" charset="-122"/>
              </a:rPr>
              <a:t>—— </a:t>
            </a:r>
            <a:r>
              <a:rPr lang="zh-CN" altLang="en-US" sz="2400" dirty="0">
                <a:solidFill>
                  <a:srgbClr val="0000FF"/>
                </a:solidFill>
                <a:latin typeface="Arial" panose="020B0604020202090204" pitchFamily="34" charset="0"/>
                <a:ea typeface="华文新魏" panose="02010800040101010101" pitchFamily="2" charset="-122"/>
              </a:rPr>
              <a:t>调试与测试接口</a:t>
            </a:r>
          </a:p>
        </p:txBody>
      </p:sp>
      <p:sp>
        <p:nvSpPr>
          <p:cNvPr id="63505" name="Text Box 16"/>
          <p:cNvSpPr txBox="1"/>
          <p:nvPr/>
        </p:nvSpPr>
        <p:spPr>
          <a:xfrm>
            <a:off x="406400" y="4499293"/>
            <a:ext cx="8280400" cy="1798637"/>
          </a:xfrm>
          <a:prstGeom prst="rect">
            <a:avLst/>
          </a:prstGeom>
          <a:noFill/>
          <a:ln w="9525">
            <a:noFill/>
          </a:ln>
        </p:spPr>
        <p:txBody>
          <a:bodyPr wrap="square" anchor="t">
            <a:spAutoFit/>
          </a:bodyPr>
          <a:lstStyle/>
          <a:p>
            <a:pPr>
              <a:spcBef>
                <a:spcPct val="50000"/>
              </a:spcBef>
            </a:pPr>
            <a:r>
              <a:rPr lang="en-US" altLang="zh-CN" sz="2400" dirty="0">
                <a:latin typeface="Times New Roman" panose="02020503050405090304" pitchFamily="2" charset="0"/>
                <a:ea typeface="华文新魏" panose="02010800040101010101" pitchFamily="2" charset="-122"/>
              </a:rPr>
              <a:t>        </a:t>
            </a:r>
            <a:r>
              <a:rPr lang="zh-CN" altLang="en-US" sz="2800" b="1" dirty="0">
                <a:latin typeface="楷体" panose="02010609060101010101" charset="-122"/>
                <a:ea typeface="楷体" panose="02010609060101010101" charset="-122"/>
              </a:rPr>
              <a:t>调试与测试接口不是系统运行必须的，但现代系统越来越强调可测性，调试、测试接口的设计也要重视了。一般微控制器有一个内置</a:t>
            </a:r>
            <a:r>
              <a:rPr lang="en-US" altLang="zh-CN" sz="2800" b="1" dirty="0">
                <a:latin typeface="Times New Roman" panose="02020503050405090304" pitchFamily="2" charset="0"/>
                <a:ea typeface="楷体" panose="02010609060101010101" charset="-122"/>
              </a:rPr>
              <a:t>JTAG</a:t>
            </a:r>
            <a:r>
              <a:rPr lang="zh-CN" altLang="en-US" sz="2800" b="1" dirty="0">
                <a:latin typeface="楷体" panose="02010609060101010101" charset="-122"/>
                <a:ea typeface="楷体" panose="02010609060101010101" charset="-122"/>
              </a:rPr>
              <a:t>调试接口，通过这个接口可以控制芯片的运行并获取内部信息。 </a:t>
            </a:r>
          </a:p>
        </p:txBody>
      </p:sp>
      <p:sp>
        <p:nvSpPr>
          <p:cNvPr id="63506" name="Oval 18"/>
          <p:cNvSpPr/>
          <p:nvPr/>
        </p:nvSpPr>
        <p:spPr>
          <a:xfrm>
            <a:off x="4967288" y="1915160"/>
            <a:ext cx="1341437" cy="60483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algn="ctr"/>
            <a:r>
              <a:rPr lang="zh-CN" altLang="en-US" sz="1600" dirty="0">
                <a:solidFill>
                  <a:srgbClr val="0000FF"/>
                </a:solidFill>
                <a:latin typeface="Times New Roman" panose="02020503050405090304" pitchFamily="2" charset="0"/>
                <a:ea typeface="华文新魏" panose="02010800040101010101" pitchFamily="2" charset="-122"/>
              </a:rPr>
              <a:t>调试测试接口</a:t>
            </a:r>
          </a:p>
        </p:txBody>
      </p:sp>
      <p:sp>
        <p:nvSpPr>
          <p:cNvPr id="7374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nodeType="afterEffect">
                                  <p:stCondLst>
                                    <p:cond delay="0"/>
                                  </p:stCondLst>
                                  <p:childTnLst>
                                    <p:animMotion origin="layout" path="M -3.05556E-6 3.4104E-6 L -3.05556E-6 -0.0659 " pathEditMode="relative" rAng="0" ptsTypes="AA">
                                      <p:cBhvr>
                                        <p:cTn id="6" dur="250" accel="50000" decel="50000" autoRev="1" fill="hold">
                                          <p:stCondLst>
                                            <p:cond delay="0"/>
                                          </p:stCondLst>
                                        </p:cTn>
                                        <p:tgtEl>
                                          <p:spTgt spid="63506"/>
                                        </p:tgtEl>
                                        <p:attrNameLst>
                                          <p:attrName>ppt_x</p:attrName>
                                          <p:attrName>ppt_y</p:attrName>
                                        </p:attrNameLst>
                                      </p:cBhvr>
                                      <p:rCtr x="0" y="-2800"/>
                                    </p:animMotion>
                                    <p:animRot by="1500000">
                                      <p:cBhvr>
                                        <p:cTn id="7" dur="125" fill="hold">
                                          <p:stCondLst>
                                            <p:cond delay="0"/>
                                          </p:stCondLst>
                                        </p:cTn>
                                        <p:tgtEl>
                                          <p:spTgt spid="63506"/>
                                        </p:tgtEl>
                                        <p:attrNameLst>
                                          <p:attrName>r</p:attrName>
                                        </p:attrNameLst>
                                      </p:cBhvr>
                                    </p:animRot>
                                    <p:animRot by="-1499700">
                                      <p:cBhvr>
                                        <p:cTn id="8" dur="125" fill="hold">
                                          <p:stCondLst>
                                            <p:cond delay="125"/>
                                          </p:stCondLst>
                                        </p:cTn>
                                        <p:tgtEl>
                                          <p:spTgt spid="63506"/>
                                        </p:tgtEl>
                                        <p:attrNameLst>
                                          <p:attrName>r</p:attrName>
                                        </p:attrNameLst>
                                      </p:cBhvr>
                                    </p:animRot>
                                    <p:animRot by="-1499700">
                                      <p:cBhvr>
                                        <p:cTn id="9" dur="125" fill="hold">
                                          <p:stCondLst>
                                            <p:cond delay="250"/>
                                          </p:stCondLst>
                                        </p:cTn>
                                        <p:tgtEl>
                                          <p:spTgt spid="63506"/>
                                        </p:tgtEl>
                                        <p:attrNameLst>
                                          <p:attrName>r</p:attrName>
                                        </p:attrNameLst>
                                      </p:cBhvr>
                                    </p:animRot>
                                    <p:animRot by="1500000">
                                      <p:cBhvr>
                                        <p:cTn id="10" dur="125" fill="hold">
                                          <p:stCondLst>
                                            <p:cond delay="375"/>
                                          </p:stCondLst>
                                        </p:cTn>
                                        <p:tgtEl>
                                          <p:spTgt spid="63506"/>
                                        </p:tgtEl>
                                        <p:attrNameLst>
                                          <p:attrName>r</p:attrName>
                                        </p:attrNameLst>
                                      </p:cBhvr>
                                    </p:animRot>
                                  </p:childTnLst>
                                </p:cTn>
                              </p:par>
                            </p:childTnLst>
                          </p:cTn>
                        </p:par>
                        <p:par>
                          <p:cTn id="11" fill="hold">
                            <p:stCondLst>
                              <p:cond delay="5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63504"/>
                                        </p:tgtEl>
                                        <p:attrNameLst>
                                          <p:attrName>style.visibility</p:attrName>
                                        </p:attrNameLst>
                                      </p:cBhvr>
                                      <p:to>
                                        <p:strVal val="visible"/>
                                      </p:to>
                                    </p:set>
                                    <p:anim calcmode="discrete" valueType="clr">
                                      <p:cBhvr override="childStyle">
                                        <p:cTn id="14" dur="80"/>
                                        <p:tgtEl>
                                          <p:spTgt spid="6350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3504"/>
                                        </p:tgtEl>
                                        <p:attrNameLst>
                                          <p:attrName>fillcolor</p:attrName>
                                        </p:attrNameLst>
                                      </p:cBhvr>
                                      <p:tavLst>
                                        <p:tav tm="0">
                                          <p:val>
                                            <p:clrVal>
                                              <a:schemeClr val="accent2"/>
                                            </p:clrVal>
                                          </p:val>
                                        </p:tav>
                                        <p:tav tm="50000">
                                          <p:val>
                                            <p:clrVal>
                                              <a:schemeClr val="hlink"/>
                                            </p:clrVal>
                                          </p:val>
                                        </p:tav>
                                      </p:tavLst>
                                    </p:anim>
                                    <p:set>
                                      <p:cBhvr>
                                        <p:cTn id="16" dur="80"/>
                                        <p:tgtEl>
                                          <p:spTgt spid="63504"/>
                                        </p:tgtEl>
                                        <p:attrNameLst>
                                          <p:attrName>fill.type</p:attrName>
                                        </p:attrNameLst>
                                      </p:cBhvr>
                                      <p:to>
                                        <p:strVal val="solid"/>
                                      </p:to>
                                    </p:set>
                                  </p:childTnLst>
                                </p:cTn>
                              </p:par>
                            </p:childTnLst>
                          </p:cTn>
                        </p:par>
                        <p:par>
                          <p:cTn id="17" fill="hold">
                            <p:stCondLst>
                              <p:cond delay="580"/>
                            </p:stCondLst>
                            <p:childTnLst>
                              <p:par>
                                <p:cTn id="18" presetID="12" presetClass="entr" presetSubtype="4" fill="hold" nodeType="afterEffect">
                                  <p:stCondLst>
                                    <p:cond delay="0"/>
                                  </p:stCondLst>
                                  <p:childTnLst>
                                    <p:set>
                                      <p:cBhvr>
                                        <p:cTn id="19" dur="1" fill="hold">
                                          <p:stCondLst>
                                            <p:cond delay="0"/>
                                          </p:stCondLst>
                                        </p:cTn>
                                        <p:tgtEl>
                                          <p:spTgt spid="63505"/>
                                        </p:tgtEl>
                                        <p:attrNameLst>
                                          <p:attrName>style.visibility</p:attrName>
                                        </p:attrNameLst>
                                      </p:cBhvr>
                                      <p:to>
                                        <p:strVal val="visible"/>
                                      </p:to>
                                    </p:set>
                                    <p:animEffect transition="in" filter="slide(fromBottom)">
                                      <p:cBhvr>
                                        <p:cTn id="20" dur="500"/>
                                        <p:tgtEl>
                                          <p:spTgt spid="63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468313" y="620713"/>
            <a:ext cx="8229600" cy="774700"/>
          </a:xfrm>
        </p:spPr>
        <p:txBody>
          <a:bodyPr wrap="square" anchor="t"/>
          <a:lstStyle/>
          <a:p>
            <a:pPr eaLnBrk="1" hangingPunct="1"/>
            <a:r>
              <a:rPr lang="en-US" altLang="zh-CN" dirty="0">
                <a:solidFill>
                  <a:srgbClr val="006633"/>
                </a:solidFill>
              </a:rPr>
              <a:t>5</a:t>
            </a:r>
            <a:r>
              <a:rPr lang="zh-CN" altLang="en-US" dirty="0">
                <a:solidFill>
                  <a:srgbClr val="006633"/>
                </a:solidFill>
              </a:rPr>
              <a:t>、最小系统设计的核心技术    </a:t>
            </a:r>
            <a:endParaRPr lang="zh-CN" altLang="en-US" dirty="0"/>
          </a:p>
        </p:txBody>
      </p:sp>
      <p:sp>
        <p:nvSpPr>
          <p:cNvPr id="65539" name="Rectangle 14"/>
          <p:cNvSpPr/>
          <p:nvPr/>
        </p:nvSpPr>
        <p:spPr>
          <a:xfrm>
            <a:off x="685800" y="1484313"/>
            <a:ext cx="6910388" cy="2520950"/>
          </a:xfrm>
          <a:prstGeom prst="rect">
            <a:avLst/>
          </a:prstGeom>
          <a:noFill/>
          <a:ln w="9525">
            <a:noFill/>
          </a:ln>
        </p:spPr>
        <p:txBody>
          <a:bodyPr anchor="t"/>
          <a:lstStyle/>
          <a:p>
            <a:pPr marL="342900" indent="-342900">
              <a:spcBef>
                <a:spcPts val="1200"/>
              </a:spcBef>
              <a:buClr>
                <a:schemeClr val="folHlink"/>
              </a:buClr>
              <a:buSzPct val="85000"/>
              <a:buFont typeface="Wingdings 2" panose="05020102010507070707" pitchFamily="2" charset="2"/>
              <a:buChar char="¡"/>
            </a:pPr>
            <a:r>
              <a:rPr lang="zh-CN" altLang="en-US" sz="2800" b="1" dirty="0">
                <a:solidFill>
                  <a:srgbClr val="000066"/>
                </a:solidFill>
                <a:latin typeface="楷体" panose="02010609060101010101" charset="-122"/>
                <a:ea typeface="楷体" panose="02010609060101010101" charset="-122"/>
              </a:rPr>
              <a:t>最小系统设计的具体内容</a:t>
            </a:r>
            <a:endParaRPr lang="en-US" altLang="zh-CN" sz="2800" b="1" dirty="0">
              <a:solidFill>
                <a:srgbClr val="000066"/>
              </a:solidFill>
              <a:latin typeface="楷体" panose="02010609060101010101" charset="-122"/>
              <a:ea typeface="楷体" panose="02010609060101010101" charset="-122"/>
            </a:endParaRPr>
          </a:p>
          <a:p>
            <a:pPr marL="800100" lvl="1" indent="-342900" eaLnBrk="1" hangingPunct="1">
              <a:spcBef>
                <a:spcPts val="1200"/>
              </a:spcBef>
              <a:buClr>
                <a:schemeClr val="folHlink"/>
              </a:buClr>
              <a:buSzPct val="85000"/>
            </a:pPr>
            <a:r>
              <a:rPr lang="zh-CN" altLang="en-US" sz="2400" b="1" dirty="0">
                <a:solidFill>
                  <a:srgbClr val="6600CC"/>
                </a:solidFill>
                <a:latin typeface="Times New Roman" panose="02020503050405090304" pitchFamily="2" charset="0"/>
                <a:ea typeface="宋体" panose="02010600030101010101" pitchFamily="2" charset="-122"/>
              </a:rPr>
              <a:t>⑴ </a:t>
            </a:r>
            <a:r>
              <a:rPr lang="zh-CN" altLang="en-US" sz="2400" b="1" dirty="0">
                <a:solidFill>
                  <a:srgbClr val="6600CC"/>
                </a:solidFill>
                <a:latin typeface="楷体" panose="02010609060101010101" charset="-122"/>
                <a:ea typeface="楷体" panose="02010609060101010101" charset="-122"/>
              </a:rPr>
              <a:t>系统硬件电路设计、组装、调试；</a:t>
            </a:r>
          </a:p>
          <a:p>
            <a:pPr marL="800100" lvl="1" indent="-342900" eaLnBrk="1" hangingPunct="1">
              <a:spcBef>
                <a:spcPts val="1200"/>
              </a:spcBef>
              <a:buClr>
                <a:schemeClr val="folHlink"/>
              </a:buClr>
              <a:buSzPct val="85000"/>
            </a:pPr>
            <a:r>
              <a:rPr lang="zh-CN" altLang="en-US" sz="2400" b="1" dirty="0">
                <a:solidFill>
                  <a:srgbClr val="6600CC"/>
                </a:solidFill>
                <a:latin typeface="Times New Roman" panose="02020503050405090304" pitchFamily="2" charset="0"/>
                <a:ea typeface="宋体" panose="02010600030101010101" pitchFamily="2" charset="-122"/>
              </a:rPr>
              <a:t>⑵ </a:t>
            </a:r>
            <a:r>
              <a:rPr lang="zh-CN" altLang="en-US" sz="2400" b="1" dirty="0">
                <a:solidFill>
                  <a:srgbClr val="6600CC"/>
                </a:solidFill>
                <a:latin typeface="楷体" panose="02010609060101010101" charset="-122"/>
                <a:ea typeface="楷体" panose="02010609060101010101" charset="-122"/>
              </a:rPr>
              <a:t>系统应用软件的编制、调试；</a:t>
            </a:r>
          </a:p>
          <a:p>
            <a:pPr marL="800100" lvl="1" indent="-342900" eaLnBrk="1" hangingPunct="1">
              <a:spcBef>
                <a:spcPts val="1200"/>
              </a:spcBef>
              <a:buClr>
                <a:schemeClr val="folHlink"/>
              </a:buClr>
              <a:buSzPct val="85000"/>
            </a:pPr>
            <a:r>
              <a:rPr lang="zh-CN" altLang="en-US" sz="2400" b="1" dirty="0">
                <a:solidFill>
                  <a:srgbClr val="6600CC"/>
                </a:solidFill>
                <a:latin typeface="Times New Roman" panose="02020503050405090304" pitchFamily="2" charset="0"/>
                <a:ea typeface="宋体" panose="02010600030101010101" pitchFamily="2" charset="-122"/>
              </a:rPr>
              <a:t>⑶ </a:t>
            </a:r>
            <a:r>
              <a:rPr lang="zh-CN" altLang="en-US" sz="2400" b="1" dirty="0">
                <a:solidFill>
                  <a:srgbClr val="6600CC"/>
                </a:solidFill>
                <a:latin typeface="楷体" panose="02010609060101010101" charset="-122"/>
                <a:ea typeface="楷体" panose="02010609060101010101" charset="-122"/>
              </a:rPr>
              <a:t>系统应用软件的链接调试、固化、脱机</a:t>
            </a:r>
            <a:r>
              <a:rPr lang="en-US" altLang="zh-CN" sz="2400" b="1" dirty="0">
                <a:solidFill>
                  <a:srgbClr val="6600CC"/>
                </a:solidFill>
                <a:latin typeface="楷体" panose="02010609060101010101" charset="-122"/>
                <a:ea typeface="楷体" panose="02010609060101010101" charset="-122"/>
              </a:rPr>
              <a:t>(</a:t>
            </a:r>
            <a:r>
              <a:rPr lang="zh-CN" altLang="en-US" sz="2400" b="1" dirty="0">
                <a:solidFill>
                  <a:srgbClr val="6600CC"/>
                </a:solidFill>
                <a:latin typeface="楷体" panose="02010609060101010101" charset="-122"/>
                <a:ea typeface="楷体" panose="02010609060101010101" charset="-122"/>
              </a:rPr>
              <a:t>脱离开发装置</a:t>
            </a:r>
            <a:r>
              <a:rPr lang="en-US" altLang="zh-CN" sz="2400" b="1" dirty="0">
                <a:solidFill>
                  <a:srgbClr val="6600CC"/>
                </a:solidFill>
                <a:latin typeface="楷体" panose="02010609060101010101" charset="-122"/>
                <a:ea typeface="楷体" panose="02010609060101010101" charset="-122"/>
              </a:rPr>
              <a:t>)</a:t>
            </a:r>
            <a:r>
              <a:rPr lang="zh-CN" altLang="en-US" sz="2400" b="1" dirty="0">
                <a:solidFill>
                  <a:srgbClr val="6600CC"/>
                </a:solidFill>
                <a:latin typeface="楷体" panose="02010609060101010101" charset="-122"/>
                <a:ea typeface="楷体" panose="02010609060101010101" charset="-122"/>
              </a:rPr>
              <a:t>运行。</a:t>
            </a:r>
          </a:p>
        </p:txBody>
      </p:sp>
      <p:sp>
        <p:nvSpPr>
          <p:cNvPr id="65540" name="Rectangle 14"/>
          <p:cNvSpPr/>
          <p:nvPr/>
        </p:nvSpPr>
        <p:spPr>
          <a:xfrm>
            <a:off x="611188" y="4076700"/>
            <a:ext cx="7632700" cy="2089150"/>
          </a:xfrm>
          <a:prstGeom prst="rect">
            <a:avLst/>
          </a:prstGeom>
          <a:noFill/>
          <a:ln w="9525">
            <a:noFill/>
          </a:ln>
        </p:spPr>
        <p:txBody>
          <a:bodyPr anchor="t"/>
          <a:lstStyle/>
          <a:p>
            <a:pPr marL="342900" indent="-342900">
              <a:spcBef>
                <a:spcPts val="1200"/>
              </a:spcBef>
              <a:buClr>
                <a:srgbClr val="AFBF39"/>
              </a:buClr>
              <a:buSzPct val="85000"/>
            </a:pPr>
            <a:r>
              <a:rPr lang="en-US" altLang="zh-CN" sz="2800" b="1" dirty="0">
                <a:solidFill>
                  <a:srgbClr val="000066"/>
                </a:solidFill>
                <a:latin typeface="楷体_GB2312" pitchFamily="1" charset="-122"/>
                <a:ea typeface="楷体_GB2312" pitchFamily="1" charset="-122"/>
              </a:rPr>
              <a:t>1</a:t>
            </a:r>
            <a:r>
              <a:rPr lang="zh-CN" altLang="en-US" sz="2800" b="1" dirty="0">
                <a:solidFill>
                  <a:srgbClr val="000066"/>
                </a:solidFill>
                <a:latin typeface="楷体_GB2312" pitchFamily="1" charset="-122"/>
                <a:ea typeface="楷体_GB2312" pitchFamily="1" charset="-122"/>
              </a:rPr>
              <a:t>）</a:t>
            </a:r>
            <a:r>
              <a:rPr lang="zh-CN" altLang="en-US" sz="2800" b="1" dirty="0">
                <a:solidFill>
                  <a:srgbClr val="000066"/>
                </a:solidFill>
                <a:latin typeface="楷体_GB2312" pitchFamily="1" charset="-122"/>
                <a:ea typeface="楷体" panose="02010609060101010101" charset="-122"/>
              </a:rPr>
              <a:t>硬件电路设计步骤</a:t>
            </a:r>
          </a:p>
          <a:p>
            <a:pPr marL="800100" lvl="1" indent="-342900" eaLnBrk="1" hangingPunct="1">
              <a:spcBef>
                <a:spcPts val="1200"/>
              </a:spcBef>
              <a:buClr>
                <a:schemeClr val="folHlink"/>
              </a:buClr>
              <a:buSzPct val="85000"/>
              <a:buFont typeface="Wingdings" panose="05000000000000000000" pitchFamily="2" charset="2"/>
              <a:buChar char="Ø"/>
            </a:pPr>
            <a:r>
              <a:rPr lang="zh-CN" altLang="en-US" sz="2800" b="1" dirty="0">
                <a:solidFill>
                  <a:srgbClr val="990033"/>
                </a:solidFill>
                <a:latin typeface="楷体_GB2312" pitchFamily="1" charset="-122"/>
                <a:ea typeface="楷体" panose="02010609060101010101" charset="-122"/>
              </a:rPr>
              <a:t>第一步：针对最小系统的功能要求和指标要求，选择微控制器，详细分析基于该微控制器的最小系统的各个功能模块；</a:t>
            </a:r>
          </a:p>
        </p:txBody>
      </p:sp>
      <p:sp>
        <p:nvSpPr>
          <p:cNvPr id="7578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44</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456883" y="573723"/>
            <a:ext cx="8229600" cy="774700"/>
          </a:xfrm>
        </p:spPr>
        <p:txBody>
          <a:bodyPr wrap="square" anchor="t"/>
          <a:lstStyle/>
          <a:p>
            <a:pPr eaLnBrk="1" hangingPunct="1"/>
            <a:r>
              <a:rPr lang="zh-CN" altLang="en-US" sz="3200">
                <a:solidFill>
                  <a:srgbClr val="006633"/>
                </a:solidFill>
              </a:rPr>
              <a:t>最小系统设计的关键点   </a:t>
            </a:r>
            <a:endParaRPr lang="zh-CN" altLang="en-US" sz="3200"/>
          </a:p>
        </p:txBody>
      </p:sp>
      <p:sp>
        <p:nvSpPr>
          <p:cNvPr id="77826" name="Rectangle 14"/>
          <p:cNvSpPr/>
          <p:nvPr/>
        </p:nvSpPr>
        <p:spPr>
          <a:xfrm>
            <a:off x="464185" y="1397318"/>
            <a:ext cx="4391025" cy="609600"/>
          </a:xfrm>
          <a:prstGeom prst="rect">
            <a:avLst/>
          </a:prstGeom>
          <a:noFill/>
          <a:ln w="9525">
            <a:noFill/>
          </a:ln>
        </p:spPr>
        <p:txBody>
          <a:bodyPr anchor="t"/>
          <a:lstStyle/>
          <a:p>
            <a:pPr marL="342900" indent="-342900">
              <a:spcBef>
                <a:spcPct val="20000"/>
              </a:spcBef>
              <a:buClr>
                <a:schemeClr val="folHlink"/>
              </a:buClr>
              <a:buSzPct val="85000"/>
              <a:buFont typeface="Wingdings 2" panose="05020102010507070707" pitchFamily="2" charset="2"/>
              <a:buChar char="¡"/>
            </a:pPr>
            <a:r>
              <a:rPr lang="zh-CN" altLang="en-US" sz="2800" b="1" dirty="0">
                <a:solidFill>
                  <a:srgbClr val="000066"/>
                </a:solidFill>
                <a:latin typeface="楷体_GB2312" pitchFamily="1" charset="-122"/>
                <a:ea typeface="楷体" panose="02010609060101010101" charset="-122"/>
              </a:rPr>
              <a:t>硬件电路设计步骤</a:t>
            </a:r>
          </a:p>
        </p:txBody>
      </p:sp>
      <p:sp>
        <p:nvSpPr>
          <p:cNvPr id="67588" name="Rectangle 14"/>
          <p:cNvSpPr/>
          <p:nvPr/>
        </p:nvSpPr>
        <p:spPr>
          <a:xfrm>
            <a:off x="895985" y="1973580"/>
            <a:ext cx="7702550" cy="4032250"/>
          </a:xfrm>
          <a:prstGeom prst="rect">
            <a:avLst/>
          </a:prstGeom>
          <a:noFill/>
          <a:ln w="9525">
            <a:noFill/>
          </a:ln>
        </p:spPr>
        <p:txBody>
          <a:bodyPr anchor="t"/>
          <a:lstStyle/>
          <a:p>
            <a:pPr marL="342900" indent="-342900">
              <a:spcBef>
                <a:spcPct val="20000"/>
              </a:spcBef>
              <a:buClr>
                <a:schemeClr val="folHlink"/>
              </a:buClr>
              <a:buSzPct val="85000"/>
              <a:buFont typeface="Wingdings" panose="05000000000000000000" pitchFamily="2" charset="2"/>
              <a:buChar char="Ø"/>
            </a:pPr>
            <a:r>
              <a:rPr lang="zh-CN" altLang="en-US" sz="2800" b="1" dirty="0">
                <a:solidFill>
                  <a:srgbClr val="6600CC"/>
                </a:solidFill>
                <a:latin typeface="楷体_GB2312" pitchFamily="1" charset="-122"/>
                <a:ea typeface="楷体" panose="02010609060101010101" charset="-122"/>
              </a:rPr>
              <a:t>第二步：分解各个功能模块的指标，选择各类元器件，对系统硬件每一功能模块绘出详细的电原理图；</a:t>
            </a:r>
          </a:p>
          <a:p>
            <a:pPr marL="342900" indent="-342900">
              <a:spcBef>
                <a:spcPct val="20000"/>
              </a:spcBef>
              <a:buClr>
                <a:schemeClr val="folHlink"/>
              </a:buClr>
              <a:buSzPct val="85000"/>
              <a:buFont typeface="Wingdings" panose="05000000000000000000" pitchFamily="2" charset="2"/>
              <a:buChar char="Ø"/>
            </a:pPr>
            <a:r>
              <a:rPr lang="zh-CN" altLang="en-US" sz="2800" b="1" dirty="0">
                <a:solidFill>
                  <a:srgbClr val="990033"/>
                </a:solidFill>
                <a:latin typeface="楷体" panose="02010609060101010101" charset="-122"/>
                <a:ea typeface="楷体" panose="02010609060101010101" charset="-122"/>
              </a:rPr>
              <a:t>第三步：设计各类元器件封装格式，以及系统的输入</a:t>
            </a:r>
            <a:r>
              <a:rPr lang="en-US" altLang="zh-CN" sz="2800" b="1" dirty="0">
                <a:solidFill>
                  <a:srgbClr val="990033"/>
                </a:solidFill>
                <a:latin typeface="楷体" panose="02010609060101010101" charset="-122"/>
                <a:ea typeface="楷体" panose="02010609060101010101" charset="-122"/>
              </a:rPr>
              <a:t>/</a:t>
            </a:r>
            <a:r>
              <a:rPr lang="zh-CN" altLang="en-US" sz="2800" b="1" dirty="0">
                <a:solidFill>
                  <a:srgbClr val="990033"/>
                </a:solidFill>
                <a:latin typeface="楷体" panose="02010609060101010101" charset="-122"/>
                <a:ea typeface="楷体" panose="02010609060101010101" charset="-122"/>
              </a:rPr>
              <a:t>输出控制，规划元器件布局布线，设计制作印制电路板；</a:t>
            </a:r>
          </a:p>
          <a:p>
            <a:pPr marL="342900" indent="-342900">
              <a:spcBef>
                <a:spcPct val="20000"/>
              </a:spcBef>
              <a:buClr>
                <a:schemeClr val="folHlink"/>
              </a:buClr>
              <a:buSzPct val="85000"/>
              <a:buFont typeface="Wingdings" panose="05000000000000000000" pitchFamily="2" charset="2"/>
              <a:buChar char="Ø"/>
            </a:pPr>
            <a:r>
              <a:rPr lang="zh-CN" altLang="en-US" sz="2800" b="1" dirty="0">
                <a:solidFill>
                  <a:srgbClr val="0000FF"/>
                </a:solidFill>
                <a:latin typeface="楷体_GB2312" pitchFamily="1" charset="-122"/>
                <a:ea typeface="楷体" panose="02010609060101010101" charset="-122"/>
              </a:rPr>
              <a:t>第四步：加工组装样机；</a:t>
            </a:r>
          </a:p>
          <a:p>
            <a:pPr marL="342900" indent="-342900">
              <a:spcBef>
                <a:spcPct val="20000"/>
              </a:spcBef>
              <a:buClr>
                <a:schemeClr val="folHlink"/>
              </a:buClr>
              <a:buSzPct val="85000"/>
              <a:buFont typeface="Wingdings" panose="05000000000000000000" pitchFamily="2" charset="2"/>
              <a:buChar char="Ø"/>
            </a:pPr>
            <a:r>
              <a:rPr lang="zh-CN" altLang="en-US" sz="2800" b="1" dirty="0">
                <a:solidFill>
                  <a:srgbClr val="000066"/>
                </a:solidFill>
                <a:latin typeface="楷体_GB2312" pitchFamily="1" charset="-122"/>
                <a:ea typeface="楷体" panose="02010609060101010101" charset="-122"/>
              </a:rPr>
              <a:t>第五步：对样机硬件进行静态调试和功能与指标测试。</a:t>
            </a:r>
          </a:p>
        </p:txBody>
      </p:sp>
      <p:sp>
        <p:nvSpPr>
          <p:cNvPr id="77828" name="灯片编号占位符 1"/>
          <p:cNvSpPr>
            <a:spLocks noGrp="1"/>
          </p:cNvSpPr>
          <p:nvPr>
            <p:ph type="sldNum" sz="quarter" idx="12"/>
          </p:nvPr>
        </p:nvSpPr>
        <p:spPr>
          <a:xfrm>
            <a:off x="6331585" y="6156643"/>
            <a:ext cx="2133600" cy="457200"/>
          </a:xfrm>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45</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最小系统设计的关键点   </a:t>
            </a:r>
            <a:endParaRPr lang="zh-CN" altLang="en-US" sz="3200"/>
          </a:p>
        </p:txBody>
      </p:sp>
      <p:sp>
        <p:nvSpPr>
          <p:cNvPr id="79874" name="Rectangle 14"/>
          <p:cNvSpPr/>
          <p:nvPr/>
        </p:nvSpPr>
        <p:spPr>
          <a:xfrm>
            <a:off x="531495" y="1450658"/>
            <a:ext cx="4391025" cy="609600"/>
          </a:xfrm>
          <a:prstGeom prst="rect">
            <a:avLst/>
          </a:prstGeom>
          <a:noFill/>
          <a:ln w="9525">
            <a:noFill/>
          </a:ln>
        </p:spPr>
        <p:txBody>
          <a:bodyPr anchor="t"/>
          <a:lstStyle/>
          <a:p>
            <a:pPr marL="342900" indent="-342900">
              <a:spcBef>
                <a:spcPct val="20000"/>
              </a:spcBef>
              <a:buClr>
                <a:schemeClr val="folHlink"/>
              </a:buClr>
              <a:buSzPct val="85000"/>
            </a:pPr>
            <a:r>
              <a:rPr lang="en-US" altLang="zh-CN" sz="2800" b="1" dirty="0">
                <a:solidFill>
                  <a:srgbClr val="000066"/>
                </a:solidFill>
                <a:latin typeface="楷体" panose="02010609060101010101" charset="-122"/>
                <a:ea typeface="楷体" panose="02010609060101010101" charset="-122"/>
              </a:rPr>
              <a:t>2</a:t>
            </a:r>
            <a:r>
              <a:rPr lang="zh-CN" altLang="en-US" sz="2800" b="1" dirty="0">
                <a:solidFill>
                  <a:srgbClr val="000066"/>
                </a:solidFill>
                <a:latin typeface="楷体" panose="02010609060101010101" charset="-122"/>
                <a:ea typeface="楷体" panose="02010609060101010101" charset="-122"/>
              </a:rPr>
              <a:t>）软件设计的重点 </a:t>
            </a:r>
            <a:r>
              <a:rPr lang="zh-CN" altLang="en-US" sz="2800" b="1" dirty="0">
                <a:solidFill>
                  <a:srgbClr val="000066"/>
                </a:solidFill>
                <a:latin typeface="楷体_GB2312" pitchFamily="1" charset="-122"/>
                <a:ea typeface="楷体_GB2312" pitchFamily="1" charset="-122"/>
              </a:rPr>
              <a:t> </a:t>
            </a:r>
          </a:p>
        </p:txBody>
      </p:sp>
      <p:sp>
        <p:nvSpPr>
          <p:cNvPr id="69636" name="Rectangle 14"/>
          <p:cNvSpPr/>
          <p:nvPr/>
        </p:nvSpPr>
        <p:spPr>
          <a:xfrm>
            <a:off x="674370" y="2026920"/>
            <a:ext cx="7848600" cy="4032250"/>
          </a:xfrm>
          <a:prstGeom prst="rect">
            <a:avLst/>
          </a:prstGeom>
          <a:noFill/>
          <a:ln w="9525">
            <a:noFill/>
          </a:ln>
        </p:spPr>
        <p:txBody>
          <a:bodyPr anchor="t"/>
          <a:lstStyle/>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⑴ 设计结构清晰、简洁、合理的软件流程。</a:t>
            </a:r>
          </a:p>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⑵ 各种功能程序实现采用模块化、子程序化。这样，既便于调试、链接，又便于移植、修改。</a:t>
            </a:r>
          </a:p>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⑶ 合理规划程序存储区、数据存储区，既能节约内存容量，又使操作方便。</a:t>
            </a:r>
          </a:p>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⑷ 运行状态实现标志化管理。各个功能程序运行状态、运行结果以及运行要求都设置状态标志以便查询，程序的转移、运行、控制都可状态标志条件来控制。</a:t>
            </a:r>
          </a:p>
        </p:txBody>
      </p:sp>
      <p:sp>
        <p:nvSpPr>
          <p:cNvPr id="7987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46</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a:xfrm>
            <a:off x="468313" y="620713"/>
            <a:ext cx="8229600" cy="774700"/>
          </a:xfrm>
        </p:spPr>
        <p:txBody>
          <a:bodyPr wrap="square" anchor="t"/>
          <a:lstStyle/>
          <a:p>
            <a:pPr eaLnBrk="1" hangingPunct="1"/>
            <a:r>
              <a:rPr lang="zh-CN" altLang="en-US" sz="3200">
                <a:solidFill>
                  <a:srgbClr val="006633"/>
                </a:solidFill>
              </a:rPr>
              <a:t>最小系统设计的关键点   </a:t>
            </a:r>
            <a:endParaRPr lang="zh-CN" altLang="en-US" sz="3200"/>
          </a:p>
        </p:txBody>
      </p:sp>
      <p:sp>
        <p:nvSpPr>
          <p:cNvPr id="81922" name="Rectangle 14"/>
          <p:cNvSpPr/>
          <p:nvPr/>
        </p:nvSpPr>
        <p:spPr>
          <a:xfrm>
            <a:off x="558165" y="1343343"/>
            <a:ext cx="4391025" cy="609600"/>
          </a:xfrm>
          <a:prstGeom prst="rect">
            <a:avLst/>
          </a:prstGeom>
          <a:noFill/>
          <a:ln w="9525">
            <a:noFill/>
          </a:ln>
        </p:spPr>
        <p:txBody>
          <a:bodyPr anchor="t"/>
          <a:lstStyle/>
          <a:p>
            <a:pPr marL="342900" indent="-342900">
              <a:spcBef>
                <a:spcPct val="20000"/>
              </a:spcBef>
              <a:buClr>
                <a:schemeClr val="folHlink"/>
              </a:buClr>
              <a:buSzPct val="85000"/>
            </a:pPr>
            <a:r>
              <a:rPr lang="zh-CN" altLang="en-US" sz="2800" b="1" dirty="0">
                <a:solidFill>
                  <a:srgbClr val="000066"/>
                </a:solidFill>
                <a:latin typeface="楷体" panose="02010609060101010101" charset="-122"/>
                <a:ea typeface="楷体" panose="02010609060101010101" charset="-122"/>
              </a:rPr>
              <a:t>软件设计的重点  </a:t>
            </a:r>
          </a:p>
        </p:txBody>
      </p:sp>
      <p:sp>
        <p:nvSpPr>
          <p:cNvPr id="71684" name="Rectangle 14"/>
          <p:cNvSpPr/>
          <p:nvPr/>
        </p:nvSpPr>
        <p:spPr>
          <a:xfrm>
            <a:off x="638175" y="1779270"/>
            <a:ext cx="7488238" cy="4032250"/>
          </a:xfrm>
          <a:prstGeom prst="rect">
            <a:avLst/>
          </a:prstGeom>
          <a:noFill/>
          <a:ln w="9525">
            <a:noFill/>
          </a:ln>
        </p:spPr>
        <p:txBody>
          <a:bodyPr anchor="t"/>
          <a:lstStyle/>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⑸ 经过调试修改后的程序应进行规范化，除去修改“痕迹”。规范化的程序便于交流、借鉴，也为今后的软件模块化、标准化打下基础。</a:t>
            </a:r>
          </a:p>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⑹ 实现全面软件抗干扰设计。软件抗干扰是计算机应用系统提高可靠性的有力措施。</a:t>
            </a:r>
          </a:p>
          <a:p>
            <a:pPr marL="342900" indent="-342900">
              <a:spcBef>
                <a:spcPct val="20000"/>
              </a:spcBef>
              <a:buClr>
                <a:schemeClr val="folHlink"/>
              </a:buClr>
              <a:buSzPct val="85000"/>
            </a:pPr>
            <a:r>
              <a:rPr lang="zh-CN" altLang="en-US" sz="2800" b="1" dirty="0">
                <a:solidFill>
                  <a:srgbClr val="6600CC"/>
                </a:solidFill>
                <a:latin typeface="楷体" panose="02010609060101010101" charset="-122"/>
                <a:ea typeface="楷体" panose="02010609060101010101" charset="-122"/>
              </a:rPr>
              <a:t>⑺ 为了提高运行的可靠性，在应用软件中设置自诊断程序，在系统工作运行前先运行自诊断程序，用以检查系统各特征状态参数是否正常。</a:t>
            </a:r>
            <a:r>
              <a:rPr lang="zh-CN" altLang="en-US" sz="2400" b="1" dirty="0">
                <a:solidFill>
                  <a:srgbClr val="6600CC"/>
                </a:solidFill>
                <a:latin typeface="楷体_GB2312" pitchFamily="1" charset="-122"/>
                <a:ea typeface="楷体_GB2312" pitchFamily="1" charset="-122"/>
              </a:rPr>
              <a:t> </a:t>
            </a:r>
          </a:p>
        </p:txBody>
      </p:sp>
      <p:sp>
        <p:nvSpPr>
          <p:cNvPr id="8192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47</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a:xfrm>
            <a:off x="468313" y="620713"/>
            <a:ext cx="8229600" cy="774700"/>
          </a:xfrm>
        </p:spPr>
        <p:txBody>
          <a:bodyPr wrap="square" anchor="t"/>
          <a:lstStyle/>
          <a:p>
            <a:pPr eaLnBrk="1" hangingPunct="1"/>
            <a:r>
              <a:rPr lang="en-US" altLang="zh-CN" sz="3200" dirty="0">
                <a:solidFill>
                  <a:srgbClr val="006633"/>
                </a:solidFill>
              </a:rPr>
              <a:t>3</a:t>
            </a:r>
            <a:r>
              <a:rPr lang="zh-CN" altLang="en-US" sz="3200" dirty="0">
                <a:solidFill>
                  <a:srgbClr val="006633"/>
                </a:solidFill>
              </a:rPr>
              <a:t>）</a:t>
            </a:r>
            <a:r>
              <a:rPr lang="zh-CN" altLang="en-US" sz="3200" dirty="0"/>
              <a:t>微控制器最小系统的可靠性设计 </a:t>
            </a:r>
            <a:r>
              <a:rPr lang="zh-CN" altLang="en-US" sz="3200" dirty="0">
                <a:solidFill>
                  <a:srgbClr val="006633"/>
                </a:solidFill>
              </a:rPr>
              <a:t> </a:t>
            </a:r>
            <a:endParaRPr lang="zh-CN" altLang="en-US" sz="3200" dirty="0"/>
          </a:p>
        </p:txBody>
      </p:sp>
      <p:sp>
        <p:nvSpPr>
          <p:cNvPr id="73731" name="Rectangle 14"/>
          <p:cNvSpPr/>
          <p:nvPr/>
        </p:nvSpPr>
        <p:spPr>
          <a:xfrm>
            <a:off x="304165" y="1395730"/>
            <a:ext cx="8535670" cy="4681220"/>
          </a:xfrm>
          <a:prstGeom prst="rect">
            <a:avLst/>
          </a:prstGeom>
          <a:noFill/>
          <a:ln w="9525">
            <a:noFill/>
          </a:ln>
        </p:spPr>
        <p:txBody>
          <a:bodyPr anchor="t"/>
          <a:lstStyle/>
          <a:p>
            <a:pPr marL="342900" indent="-342900">
              <a:spcBef>
                <a:spcPts val="1200"/>
              </a:spcBef>
              <a:buClr>
                <a:schemeClr val="folHlink"/>
              </a:buClr>
              <a:buSzPct val="85000"/>
              <a:buFont typeface="Wingdings 2" panose="05020102010507070707" pitchFamily="2" charset="2"/>
              <a:buChar char="¡"/>
            </a:pPr>
            <a:r>
              <a:rPr lang="zh-CN" altLang="en-US" sz="2800" b="1" dirty="0">
                <a:solidFill>
                  <a:srgbClr val="000066"/>
                </a:solidFill>
                <a:latin typeface="楷体" panose="02010609060101010101" charset="-122"/>
                <a:ea typeface="楷体" panose="02010609060101010101" charset="-122"/>
              </a:rPr>
              <a:t>提高微控制器系统的可靠性，除了选用高质量元件外，通常还可使用以下技术。</a:t>
            </a:r>
          </a:p>
          <a:p>
            <a:pPr marL="342900" indent="-342900">
              <a:spcBef>
                <a:spcPts val="1200"/>
              </a:spcBef>
              <a:buClr>
                <a:schemeClr val="folHlink"/>
              </a:buClr>
              <a:buSzPct val="85000"/>
            </a:pPr>
            <a:r>
              <a:rPr lang="zh-CN" altLang="en-US" sz="2800" b="1" dirty="0">
                <a:solidFill>
                  <a:srgbClr val="FF0000"/>
                </a:solidFill>
                <a:latin typeface="楷体" panose="02010609060101010101" charset="-122"/>
                <a:ea typeface="楷体" panose="02010609060101010101" charset="-122"/>
              </a:rPr>
              <a:t>第一：可靠性复位技术</a:t>
            </a:r>
          </a:p>
          <a:p>
            <a:pPr marL="342900" indent="-342900">
              <a:spcBef>
                <a:spcPts val="1200"/>
              </a:spcBef>
              <a:buClr>
                <a:schemeClr val="folHlink"/>
              </a:buClr>
              <a:buSzPct val="85000"/>
              <a:buFont typeface="Wingdings 2" panose="05020102010507070707" pitchFamily="2" charset="2"/>
              <a:buChar char="¡"/>
            </a:pPr>
            <a:r>
              <a:rPr lang="zh-CN" altLang="en-US" sz="2800" b="1" dirty="0">
                <a:solidFill>
                  <a:srgbClr val="6600CC"/>
                </a:solidFill>
                <a:latin typeface="楷体" panose="02010609060101010101" charset="-122"/>
                <a:ea typeface="楷体" panose="02010609060101010101" charset="-122"/>
              </a:rPr>
              <a:t>对于由于干扰引起的系统失控，最简单的方法是使系统复位，使程序从</a:t>
            </a:r>
            <a:r>
              <a:rPr lang="en-US" altLang="zh-CN" sz="2800" b="1" dirty="0">
                <a:solidFill>
                  <a:srgbClr val="6600CC"/>
                </a:solidFill>
                <a:latin typeface="Times New Roman" panose="02020503050405090304" pitchFamily="2" charset="0"/>
                <a:ea typeface="楷体" panose="02010609060101010101" charset="-122"/>
              </a:rPr>
              <a:t>0000H</a:t>
            </a:r>
            <a:r>
              <a:rPr lang="zh-CN" altLang="en-US" sz="2800" b="1" dirty="0">
                <a:solidFill>
                  <a:srgbClr val="6600CC"/>
                </a:solidFill>
                <a:latin typeface="楷体" panose="02010609060101010101" charset="-122"/>
                <a:ea typeface="楷体" panose="02010609060101010101" charset="-122"/>
              </a:rPr>
              <a:t>开始执行。在各种微控制器的</a:t>
            </a:r>
            <a:r>
              <a:rPr lang="en-US" altLang="zh-CN" sz="2800" b="1" dirty="0">
                <a:solidFill>
                  <a:srgbClr val="6600CC"/>
                </a:solidFill>
                <a:latin typeface="Times New Roman" panose="02020503050405090304" pitchFamily="2" charset="0"/>
                <a:ea typeface="楷体" panose="02010609060101010101" charset="-122"/>
              </a:rPr>
              <a:t>RESET</a:t>
            </a:r>
            <a:r>
              <a:rPr lang="zh-CN" altLang="en-US" sz="2800" b="1" dirty="0">
                <a:solidFill>
                  <a:srgbClr val="6600CC"/>
                </a:solidFill>
                <a:latin typeface="楷体" panose="02010609060101010101" charset="-122"/>
                <a:ea typeface="楷体" panose="02010609060101010101" charset="-122"/>
              </a:rPr>
              <a:t>（复位）端加一个持续两个机器周期以上的高电平信号，就可以使系统复位。</a:t>
            </a:r>
            <a:endParaRPr lang="en-US" altLang="zh-CN" sz="2800" b="1" dirty="0">
              <a:solidFill>
                <a:srgbClr val="6600CC"/>
              </a:solidFill>
              <a:latin typeface="楷体" panose="02010609060101010101" charset="-122"/>
              <a:ea typeface="楷体" panose="02010609060101010101" charset="-122"/>
            </a:endParaRPr>
          </a:p>
          <a:p>
            <a:pPr marL="800100" lvl="1" indent="-342900" eaLnBrk="1" hangingPunct="1">
              <a:spcBef>
                <a:spcPts val="1200"/>
              </a:spcBef>
              <a:buClr>
                <a:schemeClr val="folHlink"/>
              </a:buClr>
              <a:buSzPct val="85000"/>
              <a:buFont typeface="Wingdings" panose="05000000000000000000" pitchFamily="2" charset="2"/>
              <a:buChar char="Ø"/>
            </a:pPr>
            <a:r>
              <a:rPr lang="zh-CN" altLang="en-US" sz="2800" b="1" dirty="0">
                <a:solidFill>
                  <a:srgbClr val="FF0000"/>
                </a:solidFill>
                <a:latin typeface="楷体" panose="02010609060101010101" charset="-122"/>
                <a:ea typeface="楷体" panose="02010609060101010101" charset="-122"/>
              </a:rPr>
              <a:t>对于最小系统设计者而言，有两种方法可使系统复位：一是手动复位；二是使用“看门狗”技术，使系统恢复正常。</a:t>
            </a:r>
          </a:p>
        </p:txBody>
      </p:sp>
      <p:sp>
        <p:nvSpPr>
          <p:cNvPr id="83971" name="灯片编号占位符 1"/>
          <p:cNvSpPr>
            <a:spLocks noGrp="1"/>
          </p:cNvSpPr>
          <p:nvPr>
            <p:ph type="sldNum" sz="quarter" idx="12"/>
          </p:nvPr>
        </p:nvSpPr>
        <p:spPr>
          <a:xfrm>
            <a:off x="6130290" y="6162993"/>
            <a:ext cx="2133600" cy="457200"/>
          </a:xfrm>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a:xfrm>
            <a:off x="468313" y="620713"/>
            <a:ext cx="8229600" cy="774700"/>
          </a:xfrm>
        </p:spPr>
        <p:txBody>
          <a:bodyPr wrap="square" anchor="t"/>
          <a:lstStyle/>
          <a:p>
            <a:pPr eaLnBrk="1" hangingPunct="1"/>
            <a:r>
              <a:rPr lang="en-US" altLang="zh-CN" sz="3200" dirty="0">
                <a:solidFill>
                  <a:srgbClr val="006633"/>
                </a:solidFill>
              </a:rPr>
              <a:t>3</a:t>
            </a:r>
            <a:r>
              <a:rPr lang="zh-CN" altLang="en-US" sz="3200" dirty="0">
                <a:solidFill>
                  <a:srgbClr val="006633"/>
                </a:solidFill>
              </a:rPr>
              <a:t>）</a:t>
            </a:r>
            <a:r>
              <a:rPr lang="zh-CN" altLang="en-US" sz="3200" dirty="0"/>
              <a:t>微控制器最小系统的可靠性设计 </a:t>
            </a:r>
            <a:r>
              <a:rPr lang="zh-CN" altLang="en-US" sz="3200" dirty="0">
                <a:solidFill>
                  <a:srgbClr val="006633"/>
                </a:solidFill>
              </a:rPr>
              <a:t> </a:t>
            </a:r>
            <a:endParaRPr lang="zh-CN" altLang="en-US" sz="3200" dirty="0"/>
          </a:p>
        </p:txBody>
      </p:sp>
      <p:sp>
        <p:nvSpPr>
          <p:cNvPr id="75779" name="Rectangle 14"/>
          <p:cNvSpPr/>
          <p:nvPr/>
        </p:nvSpPr>
        <p:spPr>
          <a:xfrm>
            <a:off x="280035" y="1562735"/>
            <a:ext cx="8136255" cy="4681220"/>
          </a:xfrm>
          <a:prstGeom prst="rect">
            <a:avLst/>
          </a:prstGeom>
          <a:noFill/>
          <a:ln w="9525">
            <a:noFill/>
          </a:ln>
        </p:spPr>
        <p:txBody>
          <a:bodyPr anchor="t"/>
          <a:lstStyle/>
          <a:p>
            <a:pPr marL="800100" lvl="1" indent="-342900" eaLnBrk="1" hangingPunct="1">
              <a:spcBef>
                <a:spcPct val="20000"/>
              </a:spcBef>
              <a:buClr>
                <a:schemeClr val="folHlink"/>
              </a:buClr>
              <a:buSzPct val="85000"/>
              <a:buFont typeface="Wingdings" panose="05000000000000000000" pitchFamily="2" charset="2"/>
              <a:buChar char="Ø"/>
            </a:pPr>
            <a:r>
              <a:rPr lang="zh-CN" altLang="en-US" sz="2800" b="1" dirty="0">
                <a:solidFill>
                  <a:srgbClr val="000066"/>
                </a:solidFill>
                <a:latin typeface="楷体" panose="02010609060101010101" charset="-122"/>
                <a:ea typeface="楷体" panose="02010609060101010101" charset="-122"/>
              </a:rPr>
              <a:t>“看门狗”技术是一种计算机程序监视技术，防止程序由于干扰等原因而进入死循环。</a:t>
            </a:r>
            <a:endParaRPr lang="en-US" altLang="zh-CN" sz="2800" b="1" dirty="0">
              <a:solidFill>
                <a:srgbClr val="000066"/>
              </a:solidFill>
              <a:latin typeface="楷体" panose="02010609060101010101" charset="-122"/>
              <a:ea typeface="楷体" panose="02010609060101010101" charset="-122"/>
            </a:endParaRPr>
          </a:p>
          <a:p>
            <a:pPr marL="800100" lvl="1" indent="-342900" eaLnBrk="1" hangingPunct="1">
              <a:spcBef>
                <a:spcPct val="20000"/>
              </a:spcBef>
              <a:buClr>
                <a:schemeClr val="folHlink"/>
              </a:buClr>
              <a:buSzPct val="85000"/>
              <a:buFont typeface="Wingdings" panose="05000000000000000000" pitchFamily="2" charset="2"/>
              <a:buChar char="Ø"/>
            </a:pPr>
            <a:r>
              <a:rPr lang="zh-CN" altLang="en-US" sz="2800" b="1" dirty="0">
                <a:solidFill>
                  <a:srgbClr val="000066"/>
                </a:solidFill>
                <a:latin typeface="楷体" panose="02010609060101010101" charset="-122"/>
                <a:ea typeface="楷体" panose="02010609060101010101" charset="-122"/>
              </a:rPr>
              <a:t>其工作原理是不断监测程序循环运行的时间，一旦发现程序运行时间超过循环设定的时间，就认为系统已陷入死循环，然后强迫程序返回到已安排了出错处理程序的入口地处，使系统回到正常运行。</a:t>
            </a:r>
            <a:endParaRPr lang="en-US" altLang="zh-CN" sz="2800" b="1" dirty="0">
              <a:solidFill>
                <a:srgbClr val="000066"/>
              </a:solidFill>
              <a:latin typeface="楷体" panose="02010609060101010101" charset="-122"/>
              <a:ea typeface="楷体" panose="02010609060101010101" charset="-122"/>
            </a:endParaRPr>
          </a:p>
          <a:p>
            <a:pPr marL="800100" lvl="1" indent="-342900" eaLnBrk="1" hangingPunct="1">
              <a:spcBef>
                <a:spcPct val="20000"/>
              </a:spcBef>
              <a:buClr>
                <a:schemeClr val="folHlink"/>
              </a:buClr>
              <a:buSzPct val="85000"/>
              <a:buFont typeface="Wingdings" panose="05000000000000000000" pitchFamily="2" charset="2"/>
              <a:buChar char="Ø"/>
            </a:pPr>
            <a:r>
              <a:rPr lang="zh-CN" altLang="en-US" sz="2800" b="1" dirty="0">
                <a:solidFill>
                  <a:srgbClr val="000066"/>
                </a:solidFill>
                <a:latin typeface="楷体" panose="02010609060101010101" charset="-122"/>
                <a:ea typeface="楷体" panose="02010609060101010101" charset="-122"/>
              </a:rPr>
              <a:t>“看门狗”技术可以采用硬件电路实现，也可采用软件技术通过内部定时器</a:t>
            </a:r>
            <a:r>
              <a:rPr lang="en-US" altLang="zh-CN" sz="2800" b="1" dirty="0">
                <a:solidFill>
                  <a:srgbClr val="000066"/>
                </a:solidFill>
                <a:latin typeface="楷体" panose="02010609060101010101" charset="-122"/>
                <a:ea typeface="楷体" panose="02010609060101010101" charset="-122"/>
              </a:rPr>
              <a:t>/</a:t>
            </a:r>
            <a:r>
              <a:rPr lang="zh-CN" altLang="en-US" sz="2800" b="1" dirty="0">
                <a:solidFill>
                  <a:srgbClr val="000066"/>
                </a:solidFill>
                <a:latin typeface="楷体" panose="02010609060101010101" charset="-122"/>
                <a:ea typeface="楷体" panose="02010609060101010101" charset="-122"/>
              </a:rPr>
              <a:t>计数器来实现。</a:t>
            </a:r>
          </a:p>
        </p:txBody>
      </p:sp>
      <p:sp>
        <p:nvSpPr>
          <p:cNvPr id="8601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49</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6145"/>
          <p:cNvSpPr>
            <a:spLocks noGrp="1"/>
          </p:cNvSpPr>
          <p:nvPr>
            <p:ph type="title"/>
          </p:nvPr>
        </p:nvSpPr>
        <p:spPr/>
        <p:txBody>
          <a:bodyPr anchor="t"/>
          <a:lstStyle/>
          <a:p>
            <a:r>
              <a:rPr lang="zh-CN" altLang="en-US" dirty="0"/>
              <a:t>课程简介</a:t>
            </a:r>
          </a:p>
        </p:txBody>
      </p:sp>
      <p:sp>
        <p:nvSpPr>
          <p:cNvPr id="6147" name="内容占位符 6146"/>
          <p:cNvSpPr>
            <a:spLocks noGrp="1"/>
          </p:cNvSpPr>
          <p:nvPr>
            <p:ph idx="1"/>
          </p:nvPr>
        </p:nvSpPr>
        <p:spPr>
          <a:xfrm>
            <a:off x="468313" y="1412875"/>
            <a:ext cx="8066087" cy="4718050"/>
          </a:xfrm>
        </p:spPr>
        <p:txBody>
          <a:bodyPr anchor="t"/>
          <a:lstStyle/>
          <a:p>
            <a:r>
              <a:rPr lang="zh-CN" altLang="en-US" dirty="0">
                <a:latin typeface="楷体" panose="02010609060101010101" charset="-122"/>
                <a:ea typeface="楷体" panose="02010609060101010101" charset="-122"/>
                <a:sym typeface="+mn-ea"/>
              </a:rPr>
              <a:t>考核方式</a:t>
            </a:r>
            <a:r>
              <a:rPr lang="zh-CN" altLang="en-US" dirty="0">
                <a:latin typeface="楷体" panose="02010609060101010101" charset="-122"/>
                <a:ea typeface="楷体" panose="02010609060101010101" charset="-122"/>
              </a:rPr>
              <a:t>：</a:t>
            </a:r>
          </a:p>
          <a:p>
            <a:pPr marL="0" indent="0">
              <a:buNone/>
            </a:pPr>
            <a:r>
              <a:rPr lang="en-US" altLang="zh-CN" dirty="0">
                <a:ea typeface="楷体_GB2312" pitchFamily="1" charset="-122"/>
              </a:rPr>
              <a:t>430</a:t>
            </a:r>
            <a:r>
              <a:rPr lang="zh-CN" altLang="en-US" dirty="0">
                <a:ea typeface="楷体_GB2312" pitchFamily="1" charset="-122"/>
              </a:rPr>
              <a:t>实验：</a:t>
            </a:r>
            <a:r>
              <a:rPr lang="en-US" altLang="zh-CN" dirty="0">
                <a:ea typeface="楷体_GB2312" pitchFamily="1" charset="-122"/>
              </a:rPr>
              <a:t>4</a:t>
            </a:r>
            <a:r>
              <a:rPr lang="zh-CN" altLang="en-US" dirty="0">
                <a:ea typeface="楷体_GB2312" pitchFamily="1" charset="-122"/>
              </a:rPr>
              <a:t>个实验验收</a:t>
            </a:r>
            <a:r>
              <a:rPr lang="en-US" altLang="zh-CN" dirty="0">
                <a:ea typeface="楷体_GB2312" pitchFamily="1" charset="-122"/>
              </a:rPr>
              <a:t>+</a:t>
            </a:r>
            <a:r>
              <a:rPr lang="zh-CN" altLang="en-US" dirty="0">
                <a:ea typeface="楷体_GB2312" pitchFamily="1" charset="-122"/>
              </a:rPr>
              <a:t>分享</a:t>
            </a:r>
            <a:r>
              <a:rPr lang="en-US" altLang="zh-CN" dirty="0">
                <a:ea typeface="楷体_GB2312" pitchFamily="1" charset="-122"/>
              </a:rPr>
              <a:t>+</a:t>
            </a:r>
            <a:r>
              <a:rPr lang="zh-CN" altLang="en-US" dirty="0">
                <a:ea typeface="楷体_GB2312" pitchFamily="1" charset="-122"/>
              </a:rPr>
              <a:t>设计报告</a:t>
            </a:r>
          </a:p>
          <a:p>
            <a:pPr marL="0" indent="0">
              <a:buNone/>
            </a:pPr>
            <a:r>
              <a:rPr lang="zh-CN" altLang="en-US" dirty="0">
                <a:ea typeface="楷体_GB2312" pitchFamily="1" charset="-122"/>
              </a:rPr>
              <a:t>最小系统设计：设计分享</a:t>
            </a:r>
            <a:r>
              <a:rPr lang="en-US" altLang="zh-CN" dirty="0">
                <a:ea typeface="楷体_GB2312" pitchFamily="1" charset="-122"/>
              </a:rPr>
              <a:t>+</a:t>
            </a:r>
            <a:r>
              <a:rPr lang="zh-CN" altLang="en-US" dirty="0">
                <a:ea typeface="楷体_GB2312" pitchFamily="1" charset="-122"/>
              </a:rPr>
              <a:t>设计报告</a:t>
            </a:r>
          </a:p>
        </p:txBody>
      </p:sp>
      <p:sp>
        <p:nvSpPr>
          <p:cNvPr id="717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a:xfrm>
            <a:off x="468313" y="620713"/>
            <a:ext cx="8229600" cy="774700"/>
          </a:xfrm>
        </p:spPr>
        <p:txBody>
          <a:bodyPr wrap="square" anchor="t"/>
          <a:lstStyle/>
          <a:p>
            <a:pPr eaLnBrk="1" hangingPunct="1"/>
            <a:r>
              <a:rPr lang="en-US" altLang="zh-CN" sz="3200" dirty="0">
                <a:solidFill>
                  <a:srgbClr val="006633"/>
                </a:solidFill>
              </a:rPr>
              <a:t>3</a:t>
            </a:r>
            <a:r>
              <a:rPr lang="zh-CN" altLang="en-US" sz="3200" dirty="0">
                <a:solidFill>
                  <a:srgbClr val="006633"/>
                </a:solidFill>
              </a:rPr>
              <a:t>）</a:t>
            </a:r>
            <a:r>
              <a:rPr lang="zh-CN" altLang="en-US" sz="3200" dirty="0"/>
              <a:t>微控制器最小系统的可靠性设计 </a:t>
            </a:r>
            <a:r>
              <a:rPr lang="zh-CN" altLang="en-US" sz="3200" dirty="0">
                <a:solidFill>
                  <a:srgbClr val="006633"/>
                </a:solidFill>
              </a:rPr>
              <a:t> </a:t>
            </a:r>
            <a:endParaRPr lang="zh-CN" altLang="en-US" sz="3200" dirty="0"/>
          </a:p>
        </p:txBody>
      </p:sp>
      <p:sp>
        <p:nvSpPr>
          <p:cNvPr id="77827" name="Rectangle 14"/>
          <p:cNvSpPr/>
          <p:nvPr/>
        </p:nvSpPr>
        <p:spPr>
          <a:xfrm>
            <a:off x="468630" y="1395730"/>
            <a:ext cx="8169275" cy="4681220"/>
          </a:xfrm>
          <a:prstGeom prst="rect">
            <a:avLst/>
          </a:prstGeom>
          <a:noFill/>
          <a:ln w="9525">
            <a:noFill/>
          </a:ln>
        </p:spPr>
        <p:txBody>
          <a:bodyPr anchor="t"/>
          <a:lstStyle/>
          <a:p>
            <a:pPr marL="342900" indent="-342900">
              <a:spcBef>
                <a:spcPct val="20000"/>
              </a:spcBef>
              <a:buClr>
                <a:schemeClr val="folHlink"/>
              </a:buClr>
              <a:buSzPct val="85000"/>
            </a:pPr>
            <a:r>
              <a:rPr lang="zh-CN" altLang="en-US" sz="2800" b="1" dirty="0">
                <a:solidFill>
                  <a:srgbClr val="FF0000"/>
                </a:solidFill>
                <a:latin typeface="楷体_GB2312" pitchFamily="1" charset="-122"/>
                <a:ea typeface="楷体" panose="02010609060101010101" charset="-122"/>
              </a:rPr>
              <a:t>第二：电压监测及掉电保护技术</a:t>
            </a:r>
          </a:p>
          <a:p>
            <a:pPr marL="800100" lvl="1" indent="-342900" eaLnBrk="1" hangingPunct="1">
              <a:spcBef>
                <a:spcPct val="20000"/>
              </a:spcBef>
              <a:buClr>
                <a:schemeClr val="folHlink"/>
              </a:buClr>
              <a:buSzPct val="85000"/>
              <a:buFont typeface="Wingdings" panose="05000000000000000000" pitchFamily="2" charset="2"/>
              <a:buChar char="Ø"/>
            </a:pPr>
            <a:r>
              <a:rPr lang="zh-CN" altLang="en-US" sz="2800" b="1" dirty="0">
                <a:solidFill>
                  <a:srgbClr val="000066"/>
                </a:solidFill>
                <a:latin typeface="楷体_GB2312" pitchFamily="1" charset="-122"/>
                <a:ea typeface="楷体" panose="02010609060101010101" charset="-122"/>
              </a:rPr>
              <a:t>若最小系统微控制器系统的供电电源瞬间断电或电压突然下降，微控制器系统将陷入混乱状态。此时，即使电源恢复正常，系统也很难恢复正常状态。掉电保护就是用于解决此类问题的。</a:t>
            </a:r>
          </a:p>
          <a:p>
            <a:pPr marL="800100" lvl="1" indent="-342900" eaLnBrk="1" hangingPunct="1">
              <a:spcBef>
                <a:spcPct val="20000"/>
              </a:spcBef>
              <a:buClr>
                <a:schemeClr val="folHlink"/>
              </a:buClr>
              <a:buSzPct val="85000"/>
              <a:buFont typeface="Wingdings" panose="05000000000000000000" pitchFamily="2" charset="2"/>
              <a:buChar char="Ø"/>
            </a:pPr>
            <a:r>
              <a:rPr lang="zh-CN" altLang="en-US" sz="2800" b="1" dirty="0">
                <a:solidFill>
                  <a:srgbClr val="000066"/>
                </a:solidFill>
                <a:latin typeface="楷体_GB2312" pitchFamily="1" charset="-122"/>
                <a:ea typeface="楷体" panose="02010609060101010101" charset="-122"/>
              </a:rPr>
              <a:t>掉电保护必须通过硬件电路检测到系统供电电源的瞬间断电和电压突然下降，然后将检测信号加到微控制器的外部中断输入端，使系统及时地对掉电做出反应。掉电引起的中断应作为高级中断。</a:t>
            </a:r>
          </a:p>
        </p:txBody>
      </p:sp>
      <p:sp>
        <p:nvSpPr>
          <p:cNvPr id="8806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p:cNvSpPr>
          <p:nvPr>
            <p:ph type="title"/>
          </p:nvPr>
        </p:nvSpPr>
        <p:spPr>
          <a:xfrm>
            <a:off x="468313" y="620713"/>
            <a:ext cx="8229600" cy="774700"/>
          </a:xfrm>
        </p:spPr>
        <p:txBody>
          <a:bodyPr wrap="square" anchor="t"/>
          <a:lstStyle/>
          <a:p>
            <a:pPr eaLnBrk="1" hangingPunct="1"/>
            <a:r>
              <a:rPr lang="en-US" altLang="zh-CN" sz="3200" dirty="0">
                <a:solidFill>
                  <a:srgbClr val="006633"/>
                </a:solidFill>
              </a:rPr>
              <a:t>3</a:t>
            </a:r>
            <a:r>
              <a:rPr lang="zh-CN" altLang="en-US" sz="3200" dirty="0">
                <a:solidFill>
                  <a:srgbClr val="006633"/>
                </a:solidFill>
              </a:rPr>
              <a:t>）</a:t>
            </a:r>
            <a:r>
              <a:rPr lang="zh-CN" altLang="en-US" sz="3200" dirty="0"/>
              <a:t>微控制器最小系统的可靠性设计 </a:t>
            </a:r>
            <a:r>
              <a:rPr lang="zh-CN" altLang="en-US" sz="3200" dirty="0">
                <a:solidFill>
                  <a:srgbClr val="006633"/>
                </a:solidFill>
              </a:rPr>
              <a:t> </a:t>
            </a:r>
            <a:endParaRPr lang="zh-CN" altLang="en-US" sz="3200" dirty="0"/>
          </a:p>
        </p:txBody>
      </p:sp>
      <p:sp>
        <p:nvSpPr>
          <p:cNvPr id="79875" name="Rectangle 14"/>
          <p:cNvSpPr/>
          <p:nvPr/>
        </p:nvSpPr>
        <p:spPr>
          <a:xfrm>
            <a:off x="307975" y="1348105"/>
            <a:ext cx="8551545" cy="4681220"/>
          </a:xfrm>
          <a:prstGeom prst="rect">
            <a:avLst/>
          </a:prstGeom>
          <a:noFill/>
          <a:ln w="9525">
            <a:noFill/>
          </a:ln>
        </p:spPr>
        <p:txBody>
          <a:bodyPr anchor="t"/>
          <a:lstStyle/>
          <a:p>
            <a:pPr marL="342900" indent="-342900">
              <a:spcBef>
                <a:spcPct val="20000"/>
              </a:spcBef>
              <a:buClr>
                <a:schemeClr val="folHlink"/>
              </a:buClr>
              <a:buSzPct val="85000"/>
            </a:pPr>
            <a:r>
              <a:rPr lang="zh-CN" altLang="en-US" sz="2800" b="1" dirty="0">
                <a:solidFill>
                  <a:srgbClr val="FF0000"/>
                </a:solidFill>
                <a:latin typeface="楷体" panose="02010609060101010101" charset="-122"/>
                <a:ea typeface="楷体" panose="02010609060101010101" charset="-122"/>
              </a:rPr>
              <a:t>第三：指令冗余技术</a:t>
            </a:r>
          </a:p>
          <a:p>
            <a:pPr marL="342900" indent="-342900">
              <a:spcBef>
                <a:spcPct val="20000"/>
              </a:spcBef>
              <a:buClr>
                <a:schemeClr val="folHlink"/>
              </a:buClr>
              <a:buSzPct val="85000"/>
              <a:buFont typeface="Wingdings" panose="05000000000000000000" pitchFamily="2" charset="2"/>
              <a:buChar char="n"/>
            </a:pPr>
            <a:r>
              <a:rPr lang="zh-CN" altLang="en-US" sz="2800" b="1" dirty="0">
                <a:solidFill>
                  <a:srgbClr val="000066"/>
                </a:solidFill>
                <a:latin typeface="楷体" panose="02010609060101010101" charset="-122"/>
                <a:ea typeface="楷体" panose="02010609060101010101" charset="-122"/>
              </a:rPr>
              <a:t>指令冗余技术是用于解决由于干扰原因而破坏了程序计数器</a:t>
            </a:r>
            <a:r>
              <a:rPr lang="en-US" altLang="zh-CN" sz="2800" b="1" dirty="0">
                <a:solidFill>
                  <a:srgbClr val="000066"/>
                </a:solidFill>
                <a:latin typeface="Times New Roman" panose="02020503050405090304" pitchFamily="2" charset="0"/>
                <a:ea typeface="楷体" panose="02010609060101010101" charset="-122"/>
              </a:rPr>
              <a:t>PC</a:t>
            </a:r>
            <a:r>
              <a:rPr lang="zh-CN" altLang="en-US" sz="2800" b="1" dirty="0">
                <a:solidFill>
                  <a:srgbClr val="000066"/>
                </a:solidFill>
                <a:latin typeface="楷体" panose="02010609060101010101" charset="-122"/>
                <a:ea typeface="楷体" panose="02010609060101010101" charset="-122"/>
              </a:rPr>
              <a:t>的内容引起程序运行错误。其方法如下：</a:t>
            </a:r>
          </a:p>
          <a:p>
            <a:pPr marL="800100" lvl="1" indent="-342900" eaLnBrk="1" hangingPunct="1">
              <a:spcBef>
                <a:spcPct val="20000"/>
              </a:spcBef>
              <a:buClr>
                <a:schemeClr val="folHlink"/>
              </a:buClr>
              <a:buSzPct val="85000"/>
            </a:pPr>
            <a:r>
              <a:rPr lang="en-US" altLang="zh-CN" sz="2800" b="1" dirty="0">
                <a:solidFill>
                  <a:srgbClr val="000066"/>
                </a:solidFill>
                <a:latin typeface="楷体" panose="02010609060101010101" charset="-122"/>
                <a:ea typeface="楷体" panose="02010609060101010101" charset="-122"/>
              </a:rPr>
              <a:t>1</a:t>
            </a:r>
            <a:r>
              <a:rPr lang="zh-CN" altLang="en-US" sz="2800" b="1" dirty="0">
                <a:solidFill>
                  <a:srgbClr val="000066"/>
                </a:solidFill>
                <a:latin typeface="楷体" panose="02010609060101010101" charset="-122"/>
                <a:ea typeface="楷体" panose="02010609060101010101" charset="-122"/>
              </a:rPr>
              <a:t>）重要的单字节指令重写几次；或程序关键地方插入一些单字节</a:t>
            </a:r>
            <a:r>
              <a:rPr lang="en-US" altLang="zh-CN" sz="2800" b="1" dirty="0">
                <a:solidFill>
                  <a:srgbClr val="000066"/>
                </a:solidFill>
                <a:latin typeface="Times New Roman" panose="02020503050405090304" pitchFamily="2" charset="0"/>
                <a:ea typeface="楷体" panose="02010609060101010101" charset="-122"/>
              </a:rPr>
              <a:t>NOP</a:t>
            </a:r>
            <a:r>
              <a:rPr lang="zh-CN" altLang="en-US" sz="2800" b="1" dirty="0">
                <a:solidFill>
                  <a:srgbClr val="000066"/>
                </a:solidFill>
                <a:latin typeface="楷体" panose="02010609060101010101" charset="-122"/>
                <a:ea typeface="楷体" panose="02010609060101010101" charset="-122"/>
              </a:rPr>
              <a:t>指令，这样当程序弹飞到这个冗系指令时，使系统自动恢复正常。</a:t>
            </a:r>
          </a:p>
          <a:p>
            <a:pPr marL="800100" lvl="1" indent="-342900" eaLnBrk="1" hangingPunct="1">
              <a:spcBef>
                <a:spcPct val="20000"/>
              </a:spcBef>
              <a:buClr>
                <a:schemeClr val="folHlink"/>
              </a:buClr>
              <a:buSzPct val="85000"/>
            </a:pPr>
            <a:r>
              <a:rPr lang="en-US" altLang="zh-CN" sz="2800" b="1" dirty="0">
                <a:solidFill>
                  <a:srgbClr val="000066"/>
                </a:solidFill>
                <a:latin typeface="楷体" panose="02010609060101010101" charset="-122"/>
                <a:ea typeface="楷体" panose="02010609060101010101" charset="-122"/>
              </a:rPr>
              <a:t>2</a:t>
            </a:r>
            <a:r>
              <a:rPr lang="zh-CN" altLang="en-US" sz="2800" b="1" dirty="0">
                <a:solidFill>
                  <a:srgbClr val="000066"/>
                </a:solidFill>
                <a:latin typeface="楷体" panose="02010609060101010101" charset="-122"/>
                <a:ea typeface="楷体" panose="02010609060101010101" charset="-122"/>
              </a:rPr>
              <a:t>）在双字节、三字节指令后插入两条</a:t>
            </a:r>
            <a:r>
              <a:rPr lang="en-US" altLang="zh-CN" sz="2800" b="1" dirty="0">
                <a:solidFill>
                  <a:srgbClr val="000066"/>
                </a:solidFill>
                <a:latin typeface="Times New Roman" panose="02020503050405090304" pitchFamily="2" charset="0"/>
                <a:ea typeface="楷体" panose="02010609060101010101" charset="-122"/>
              </a:rPr>
              <a:t>NOP</a:t>
            </a:r>
            <a:r>
              <a:rPr lang="zh-CN" altLang="en-US" sz="2800" b="1" dirty="0">
                <a:solidFill>
                  <a:srgbClr val="000066"/>
                </a:solidFill>
                <a:latin typeface="楷体" panose="02010609060101010101" charset="-122"/>
                <a:ea typeface="楷体" panose="02010609060101010101" charset="-122"/>
              </a:rPr>
              <a:t>指令，以保护后续指令不被拆散。</a:t>
            </a:r>
          </a:p>
          <a:p>
            <a:pPr marL="800100" lvl="1" indent="-342900" eaLnBrk="1" hangingPunct="1">
              <a:spcBef>
                <a:spcPct val="20000"/>
              </a:spcBef>
              <a:buClr>
                <a:schemeClr val="folHlink"/>
              </a:buClr>
              <a:buSzPct val="85000"/>
            </a:pPr>
            <a:r>
              <a:rPr lang="en-US" altLang="zh-CN" sz="2800" b="1" dirty="0">
                <a:solidFill>
                  <a:srgbClr val="000066"/>
                </a:solidFill>
                <a:latin typeface="楷体" panose="02010609060101010101" charset="-122"/>
                <a:ea typeface="楷体" panose="02010609060101010101" charset="-122"/>
              </a:rPr>
              <a:t>3</a:t>
            </a:r>
            <a:r>
              <a:rPr lang="zh-CN" altLang="en-US" sz="2800" b="1" dirty="0">
                <a:solidFill>
                  <a:srgbClr val="000066"/>
                </a:solidFill>
                <a:latin typeface="楷体" panose="02010609060101010101" charset="-122"/>
                <a:ea typeface="楷体" panose="02010609060101010101" charset="-122"/>
              </a:rPr>
              <a:t>）在一些对程序流向起决定作用的指令之前，如</a:t>
            </a:r>
            <a:r>
              <a:rPr lang="en-US" altLang="zh-CN" sz="2800" b="1" dirty="0">
                <a:solidFill>
                  <a:srgbClr val="000066"/>
                </a:solidFill>
                <a:latin typeface="Times New Roman" panose="02020503050405090304" pitchFamily="2" charset="0"/>
                <a:ea typeface="宋体" panose="02010600030101010101" pitchFamily="2" charset="-122"/>
              </a:rPr>
              <a:t>RETI</a:t>
            </a:r>
            <a:r>
              <a:rPr lang="zh-CN" altLang="en-US" sz="2800" b="1" dirty="0">
                <a:solidFill>
                  <a:srgbClr val="000066"/>
                </a:solidFill>
                <a:latin typeface="Times New Roman" panose="02020503050405090304" pitchFamily="2" charset="0"/>
                <a:ea typeface="宋体" panose="02010600030101010101" pitchFamily="2" charset="-122"/>
              </a:rPr>
              <a:t>、</a:t>
            </a:r>
            <a:r>
              <a:rPr lang="en-US" altLang="zh-CN" sz="2800" b="1" dirty="0">
                <a:solidFill>
                  <a:srgbClr val="000066"/>
                </a:solidFill>
                <a:latin typeface="Times New Roman" panose="02020503050405090304" pitchFamily="2" charset="0"/>
                <a:ea typeface="宋体" panose="02010600030101010101" pitchFamily="2" charset="-122"/>
              </a:rPr>
              <a:t>DJNZ</a:t>
            </a:r>
            <a:r>
              <a:rPr lang="zh-CN" altLang="en-US" sz="2800" b="1" dirty="0">
                <a:solidFill>
                  <a:srgbClr val="000066"/>
                </a:solidFill>
                <a:latin typeface="楷体" panose="02010609060101010101" charset="-122"/>
                <a:ea typeface="楷体" panose="02010609060101010101" charset="-122"/>
              </a:rPr>
              <a:t>等，插入两条</a:t>
            </a:r>
            <a:r>
              <a:rPr lang="en-US" altLang="zh-CN" sz="2800" b="1" dirty="0">
                <a:solidFill>
                  <a:srgbClr val="000066"/>
                </a:solidFill>
                <a:latin typeface="Times New Roman" panose="02020503050405090304" pitchFamily="2" charset="0"/>
                <a:ea typeface="楷体" panose="02010609060101010101" charset="-122"/>
              </a:rPr>
              <a:t>NOP</a:t>
            </a:r>
            <a:r>
              <a:rPr lang="zh-CN" altLang="en-US" sz="2800" b="1" dirty="0">
                <a:solidFill>
                  <a:srgbClr val="000066"/>
                </a:solidFill>
                <a:latin typeface="楷体" panose="02010609060101010101" charset="-122"/>
                <a:ea typeface="楷体" panose="02010609060101010101" charset="-122"/>
              </a:rPr>
              <a:t>指令，以保证弹飞的程序迅速恢复正常。</a:t>
            </a:r>
          </a:p>
        </p:txBody>
      </p:sp>
      <p:sp>
        <p:nvSpPr>
          <p:cNvPr id="9011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p:cNvSpPr>
          <p:nvPr>
            <p:ph type="title"/>
          </p:nvPr>
        </p:nvSpPr>
        <p:spPr>
          <a:xfrm>
            <a:off x="468313" y="620713"/>
            <a:ext cx="8229600" cy="774700"/>
          </a:xfrm>
        </p:spPr>
        <p:txBody>
          <a:bodyPr wrap="square" anchor="t"/>
          <a:lstStyle/>
          <a:p>
            <a:pPr eaLnBrk="1" hangingPunct="1"/>
            <a:r>
              <a:rPr lang="en-US" altLang="zh-CN" sz="3200" dirty="0">
                <a:solidFill>
                  <a:srgbClr val="006633"/>
                </a:solidFill>
              </a:rPr>
              <a:t>4</a:t>
            </a:r>
            <a:r>
              <a:rPr lang="zh-CN" altLang="en-US" sz="3200" dirty="0">
                <a:solidFill>
                  <a:srgbClr val="006633"/>
                </a:solidFill>
              </a:rPr>
              <a:t>）</a:t>
            </a:r>
            <a:r>
              <a:rPr lang="zh-CN" altLang="en-US" sz="3200" dirty="0"/>
              <a:t>最小系统中低功耗设计 </a:t>
            </a:r>
          </a:p>
        </p:txBody>
      </p:sp>
      <p:sp>
        <p:nvSpPr>
          <p:cNvPr id="81923" name="Rectangle 14"/>
          <p:cNvSpPr/>
          <p:nvPr/>
        </p:nvSpPr>
        <p:spPr>
          <a:xfrm>
            <a:off x="333058" y="1350328"/>
            <a:ext cx="8353425" cy="5113337"/>
          </a:xfrm>
          <a:prstGeom prst="rect">
            <a:avLst/>
          </a:prstGeom>
          <a:noFill/>
          <a:ln w="9525">
            <a:noFill/>
          </a:ln>
        </p:spPr>
        <p:txBody>
          <a:bodyPr anchor="t"/>
          <a:lstStyle/>
          <a:p>
            <a:pPr marL="342900" indent="-342900">
              <a:spcBef>
                <a:spcPct val="20000"/>
              </a:spcBef>
              <a:buClr>
                <a:schemeClr val="folHlink"/>
              </a:buClr>
              <a:buSzPct val="85000"/>
              <a:buFont typeface="Wingdings" panose="05000000000000000000" pitchFamily="2" charset="2"/>
              <a:buChar char="n"/>
            </a:pPr>
            <a:r>
              <a:rPr lang="zh-CN" altLang="en-US" sz="2800" b="1" dirty="0">
                <a:solidFill>
                  <a:srgbClr val="000066"/>
                </a:solidFill>
                <a:latin typeface="楷体" panose="02010609060101010101" charset="-122"/>
                <a:ea typeface="楷体" panose="02010609060101010101" charset="-122"/>
              </a:rPr>
              <a:t>低功耗的设计是最小系统设计的重要方面，从最小系统研制的三个阶段</a:t>
            </a:r>
            <a:r>
              <a:rPr lang="en-US" altLang="zh-CN" sz="2800" b="1" dirty="0">
                <a:solidFill>
                  <a:srgbClr val="000066"/>
                </a:solidFill>
                <a:latin typeface="楷体" panose="02010609060101010101" charset="-122"/>
                <a:ea typeface="楷体" panose="02010609060101010101" charset="-122"/>
              </a:rPr>
              <a:t>——</a:t>
            </a:r>
            <a:r>
              <a:rPr lang="zh-CN" altLang="en-US" sz="2800" b="1" dirty="0">
                <a:solidFill>
                  <a:srgbClr val="000066"/>
                </a:solidFill>
                <a:latin typeface="楷体" panose="02010609060101010101" charset="-122"/>
                <a:ea typeface="楷体" panose="02010609060101010101" charset="-122"/>
              </a:rPr>
              <a:t>元器件选择、电路设计、系统软件设计</a:t>
            </a:r>
            <a:r>
              <a:rPr lang="en-US" altLang="zh-CN" sz="2800" b="1" dirty="0">
                <a:solidFill>
                  <a:srgbClr val="000066"/>
                </a:solidFill>
                <a:latin typeface="楷体" panose="02010609060101010101" charset="-122"/>
                <a:ea typeface="楷体" panose="02010609060101010101" charset="-122"/>
              </a:rPr>
              <a:t>——</a:t>
            </a:r>
            <a:r>
              <a:rPr lang="zh-CN" altLang="en-US" sz="2800" b="1" dirty="0">
                <a:solidFill>
                  <a:srgbClr val="000066"/>
                </a:solidFill>
                <a:latin typeface="楷体" panose="02010609060101010101" charset="-122"/>
                <a:ea typeface="楷体" panose="02010609060101010101" charset="-122"/>
              </a:rPr>
              <a:t>都要进行低功耗优化设计。</a:t>
            </a:r>
          </a:p>
          <a:p>
            <a:pPr marL="342900" indent="-342900">
              <a:spcBef>
                <a:spcPct val="20000"/>
              </a:spcBef>
              <a:buClr>
                <a:schemeClr val="folHlink"/>
              </a:buClr>
              <a:buSzPct val="85000"/>
              <a:buFont typeface="Wingdings" panose="05000000000000000000" pitchFamily="2" charset="2"/>
              <a:buChar char="n"/>
            </a:pPr>
            <a:r>
              <a:rPr lang="zh-CN" altLang="en-US" sz="2800" b="1" dirty="0">
                <a:solidFill>
                  <a:srgbClr val="6600CC"/>
                </a:solidFill>
                <a:latin typeface="楷体" panose="02010609060101010101" charset="-122"/>
                <a:ea typeface="楷体" panose="02010609060101010101" charset="-122"/>
              </a:rPr>
              <a:t>主要采用如下的措施：</a:t>
            </a:r>
          </a:p>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A50021"/>
                </a:solidFill>
                <a:latin typeface="楷体" panose="02010609060101010101" charset="-122"/>
                <a:ea typeface="楷体" panose="02010609060101010101" charset="-122"/>
              </a:rPr>
              <a:t>1</a:t>
            </a:r>
            <a:r>
              <a:rPr lang="zh-CN" altLang="en-US" sz="2800" b="1" dirty="0">
                <a:solidFill>
                  <a:srgbClr val="A50021"/>
                </a:solidFill>
                <a:latin typeface="楷体" panose="02010609060101010101" charset="-122"/>
                <a:ea typeface="楷体" panose="02010609060101010101" charset="-122"/>
              </a:rPr>
              <a:t>）选用最新的</a:t>
            </a:r>
            <a:r>
              <a:rPr lang="en-US" altLang="zh-CN" sz="2800" b="1" dirty="0">
                <a:solidFill>
                  <a:srgbClr val="A50021"/>
                </a:solidFill>
                <a:latin typeface="Times New Roman" panose="02020503050405090304" pitchFamily="2" charset="0"/>
                <a:ea typeface="楷体" panose="02010609060101010101" charset="-122"/>
              </a:rPr>
              <a:t>CMOS</a:t>
            </a:r>
            <a:r>
              <a:rPr lang="zh-CN" altLang="en-US" sz="2800" b="1" dirty="0">
                <a:solidFill>
                  <a:srgbClr val="A50021"/>
                </a:solidFill>
                <a:latin typeface="楷体" panose="02010609060101010101" charset="-122"/>
                <a:ea typeface="楷体" panose="02010609060101010101" charset="-122"/>
              </a:rPr>
              <a:t>或</a:t>
            </a:r>
            <a:r>
              <a:rPr lang="en-US" altLang="zh-CN" sz="2800" b="1" dirty="0">
                <a:solidFill>
                  <a:srgbClr val="A50021"/>
                </a:solidFill>
                <a:latin typeface="Times New Roman" panose="02020503050405090304" pitchFamily="2" charset="0"/>
                <a:ea typeface="楷体" panose="02010609060101010101" charset="-122"/>
              </a:rPr>
              <a:t>HCMOS</a:t>
            </a:r>
            <a:r>
              <a:rPr lang="zh-CN" altLang="en-US" sz="2800" b="1" dirty="0">
                <a:solidFill>
                  <a:srgbClr val="A50021"/>
                </a:solidFill>
                <a:latin typeface="楷体" panose="02010609060101010101" charset="-122"/>
                <a:ea typeface="楷体" panose="02010609060101010101" charset="-122"/>
              </a:rPr>
              <a:t>工艺、功耗最低的且具有节电运行方式的芯片，这是低功耗设计的关键。尤其是最小系统最核心的芯片</a:t>
            </a:r>
            <a:r>
              <a:rPr lang="en-US" altLang="zh-CN" sz="2800" b="1" dirty="0">
                <a:solidFill>
                  <a:srgbClr val="A50021"/>
                </a:solidFill>
                <a:latin typeface="楷体" panose="02010609060101010101" charset="-122"/>
                <a:ea typeface="楷体" panose="02010609060101010101" charset="-122"/>
              </a:rPr>
              <a:t>——</a:t>
            </a:r>
            <a:r>
              <a:rPr lang="zh-CN" altLang="en-US" sz="2800" b="1" dirty="0">
                <a:solidFill>
                  <a:srgbClr val="A50021"/>
                </a:solidFill>
                <a:latin typeface="楷体" panose="02010609060101010101" charset="-122"/>
                <a:ea typeface="楷体" panose="02010609060101010101" charset="-122"/>
              </a:rPr>
              <a:t>微控制器芯片</a:t>
            </a:r>
            <a:r>
              <a:rPr lang="en-US" altLang="zh-CN" sz="2800" b="1" dirty="0">
                <a:solidFill>
                  <a:srgbClr val="A50021"/>
                </a:solidFill>
                <a:latin typeface="楷体" panose="02010609060101010101" charset="-122"/>
                <a:ea typeface="楷体" panose="02010609060101010101" charset="-122"/>
              </a:rPr>
              <a:t>——</a:t>
            </a:r>
            <a:r>
              <a:rPr lang="zh-CN" altLang="en-US" sz="2800" b="1" dirty="0">
                <a:solidFill>
                  <a:srgbClr val="A50021"/>
                </a:solidFill>
                <a:latin typeface="楷体" panose="02010609060101010101" charset="-122"/>
                <a:ea typeface="楷体" panose="02010609060101010101" charset="-122"/>
              </a:rPr>
              <a:t>一定是低功耗的处理器芯片。</a:t>
            </a:r>
          </a:p>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000066"/>
                </a:solidFill>
                <a:latin typeface="楷体" panose="02010609060101010101" charset="-122"/>
                <a:ea typeface="楷体" panose="02010609060101010101" charset="-122"/>
              </a:rPr>
              <a:t>2</a:t>
            </a:r>
            <a:r>
              <a:rPr lang="zh-CN" altLang="en-US" sz="2800" b="1" dirty="0">
                <a:solidFill>
                  <a:srgbClr val="000066"/>
                </a:solidFill>
                <a:latin typeface="楷体" panose="02010609060101010101" charset="-122"/>
                <a:ea typeface="楷体" panose="02010609060101010101" charset="-122"/>
              </a:rPr>
              <a:t>）微控制器必须有可切换的多种工作模式，以适应不同运行需求，从而在软件设计和系统工作模式设计上降低功耗。</a:t>
            </a:r>
          </a:p>
        </p:txBody>
      </p:sp>
      <p:sp>
        <p:nvSpPr>
          <p:cNvPr id="9216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a:xfrm>
            <a:off x="468313" y="620713"/>
            <a:ext cx="8229600" cy="774700"/>
          </a:xfrm>
        </p:spPr>
        <p:txBody>
          <a:bodyPr wrap="square" anchor="t"/>
          <a:lstStyle/>
          <a:p>
            <a:pPr eaLnBrk="1" hangingPunct="1"/>
            <a:r>
              <a:rPr lang="zh-CN" altLang="en-US" sz="3200"/>
              <a:t>最小系统中低功耗设计 </a:t>
            </a:r>
          </a:p>
        </p:txBody>
      </p:sp>
      <p:sp>
        <p:nvSpPr>
          <p:cNvPr id="83971" name="Rectangle 14"/>
          <p:cNvSpPr/>
          <p:nvPr/>
        </p:nvSpPr>
        <p:spPr>
          <a:xfrm>
            <a:off x="-7620" y="1294765"/>
            <a:ext cx="8865870" cy="5113655"/>
          </a:xfrm>
          <a:prstGeom prst="rect">
            <a:avLst/>
          </a:prstGeom>
          <a:noFill/>
          <a:ln w="9525">
            <a:noFill/>
          </a:ln>
        </p:spPr>
        <p:txBody>
          <a:bodyPr anchor="t"/>
          <a:lstStyle/>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0000FF"/>
                </a:solidFill>
                <a:latin typeface="楷体" panose="02010609060101010101" charset="-122"/>
                <a:ea typeface="楷体" panose="02010609060101010101" charset="-122"/>
              </a:rPr>
              <a:t>3</a:t>
            </a:r>
            <a:r>
              <a:rPr lang="zh-CN" altLang="en-US" sz="2800" b="1" dirty="0">
                <a:solidFill>
                  <a:srgbClr val="0000FF"/>
                </a:solidFill>
                <a:latin typeface="楷体" panose="02010609060101010101" charset="-122"/>
                <a:ea typeface="楷体" panose="02010609060101010101" charset="-122"/>
              </a:rPr>
              <a:t>）最小系统扩展电路</a:t>
            </a:r>
            <a:r>
              <a:rPr lang="en-US" altLang="zh-CN" sz="2800" b="1" dirty="0">
                <a:solidFill>
                  <a:srgbClr val="0000FF"/>
                </a:solidFill>
                <a:latin typeface="楷体" panose="02010609060101010101" charset="-122"/>
                <a:ea typeface="楷体" panose="02010609060101010101" charset="-122"/>
              </a:rPr>
              <a:t>——</a:t>
            </a:r>
            <a:r>
              <a:rPr lang="zh-CN" altLang="en-US" sz="2800" b="1" dirty="0">
                <a:solidFill>
                  <a:srgbClr val="0000FF"/>
                </a:solidFill>
                <a:latin typeface="楷体" panose="02010609060101010101" charset="-122"/>
                <a:ea typeface="楷体" panose="02010609060101010101" charset="-122"/>
              </a:rPr>
              <a:t>外围器件</a:t>
            </a:r>
            <a:r>
              <a:rPr lang="en-US" altLang="zh-CN" sz="2800" b="1" dirty="0">
                <a:solidFill>
                  <a:srgbClr val="0000FF"/>
                </a:solidFill>
                <a:latin typeface="楷体" panose="02010609060101010101" charset="-122"/>
                <a:ea typeface="楷体" panose="02010609060101010101" charset="-122"/>
              </a:rPr>
              <a:t>——</a:t>
            </a:r>
            <a:r>
              <a:rPr lang="zh-CN" altLang="en-US" sz="2800" b="1" dirty="0">
                <a:solidFill>
                  <a:srgbClr val="0000FF"/>
                </a:solidFill>
                <a:latin typeface="楷体" panose="02010609060101010101" charset="-122"/>
                <a:ea typeface="楷体" panose="02010609060101010101" charset="-122"/>
              </a:rPr>
              <a:t>也要尽量选择低功耗产品，要有可以切换供电断电状态的控制引脚，应具有关断功能，包括通信接口、存储器、时钟电路、收发电路等。</a:t>
            </a:r>
          </a:p>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FF0000"/>
                </a:solidFill>
                <a:latin typeface="楷体" panose="02010609060101010101" charset="-122"/>
                <a:ea typeface="楷体" panose="02010609060101010101" charset="-122"/>
              </a:rPr>
              <a:t>4</a:t>
            </a:r>
            <a:r>
              <a:rPr lang="zh-CN" altLang="en-US" sz="2800" b="1" dirty="0">
                <a:solidFill>
                  <a:srgbClr val="FF0000"/>
                </a:solidFill>
                <a:latin typeface="楷体" panose="02010609060101010101" charset="-122"/>
                <a:ea typeface="楷体" panose="02010609060101010101" charset="-122"/>
              </a:rPr>
              <a:t>）在满足系统性能要求的前提下，要尽量降低工作频率和电压。</a:t>
            </a:r>
          </a:p>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000066"/>
                </a:solidFill>
                <a:latin typeface="楷体" panose="02010609060101010101" charset="-122"/>
                <a:ea typeface="楷体" panose="02010609060101010101" charset="-122"/>
                <a:sym typeface="Arial" panose="020B0604020202090204" pitchFamily="34" charset="0"/>
              </a:rPr>
              <a:t>5</a:t>
            </a:r>
            <a:r>
              <a:rPr lang="zh-CN" altLang="en-US" sz="2800" b="1" dirty="0">
                <a:solidFill>
                  <a:srgbClr val="000066"/>
                </a:solidFill>
                <a:latin typeface="楷体" panose="02010609060101010101" charset="-122"/>
                <a:ea typeface="楷体" panose="02010609060101010101" charset="-122"/>
                <a:sym typeface="Arial" panose="020B0604020202090204" pitchFamily="34" charset="0"/>
              </a:rPr>
              <a:t>）针对特定的系统功能要求，选择集成有相应低功耗管理模块的芯片。</a:t>
            </a:r>
          </a:p>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6600CC"/>
                </a:solidFill>
                <a:latin typeface="楷体" panose="02010609060101010101" charset="-122"/>
                <a:ea typeface="楷体" panose="02010609060101010101" charset="-122"/>
                <a:sym typeface="仿宋_GB2312" charset="0"/>
              </a:rPr>
              <a:t>6</a:t>
            </a:r>
            <a:r>
              <a:rPr lang="zh-CN" altLang="en-US" sz="2800" b="1" dirty="0">
                <a:solidFill>
                  <a:srgbClr val="6600CC"/>
                </a:solidFill>
                <a:latin typeface="楷体" panose="02010609060101010101" charset="-122"/>
                <a:ea typeface="楷体" panose="02010609060101010101" charset="-122"/>
                <a:sym typeface="仿宋_GB2312" charset="0"/>
              </a:rPr>
              <a:t>）电源按需供给，芯片不工作时进入节电工作模式，不为其供电。</a:t>
            </a:r>
            <a:endParaRPr lang="zh-CN" altLang="en-US" sz="2800" b="1" dirty="0">
              <a:solidFill>
                <a:srgbClr val="6600CC"/>
              </a:solidFill>
              <a:latin typeface="楷体" panose="02010609060101010101" charset="-122"/>
              <a:ea typeface="楷体" panose="02010609060101010101" charset="-122"/>
            </a:endParaRPr>
          </a:p>
          <a:p>
            <a:pPr marL="742950" lvl="1" indent="-285750" eaLnBrk="1" hangingPunct="1">
              <a:spcBef>
                <a:spcPct val="20000"/>
              </a:spcBef>
              <a:buClr>
                <a:schemeClr val="folHlink"/>
              </a:buClr>
              <a:buSzPct val="85000"/>
              <a:buFont typeface="Wingdings" panose="05000000000000000000" pitchFamily="2" charset="2"/>
              <a:buNone/>
            </a:pPr>
            <a:r>
              <a:rPr lang="en-US" altLang="zh-CN" sz="2800" b="1" dirty="0">
                <a:solidFill>
                  <a:srgbClr val="6600CC"/>
                </a:solidFill>
                <a:latin typeface="楷体" panose="02010609060101010101" charset="-122"/>
                <a:ea typeface="楷体" panose="02010609060101010101" charset="-122"/>
                <a:sym typeface="仿宋_GB2312" charset="0"/>
              </a:rPr>
              <a:t>7</a:t>
            </a:r>
            <a:r>
              <a:rPr lang="zh-CN" altLang="en-US" sz="2800" b="1" dirty="0">
                <a:solidFill>
                  <a:srgbClr val="6600CC"/>
                </a:solidFill>
                <a:latin typeface="楷体" panose="02010609060101010101" charset="-122"/>
                <a:ea typeface="楷体" panose="02010609060101010101" charset="-122"/>
                <a:sym typeface="仿宋_GB2312" charset="0"/>
              </a:rPr>
              <a:t>）为了实现超低功耗性能，在设计中可以专门设计电源控制模块和多电源切换模块。</a:t>
            </a:r>
            <a:endParaRPr lang="zh-CN" altLang="en-US" sz="2800" b="1" dirty="0">
              <a:solidFill>
                <a:srgbClr val="6600CC"/>
              </a:solidFill>
              <a:latin typeface="楷体" panose="02010609060101010101" charset="-122"/>
              <a:ea typeface="楷体" panose="02010609060101010101" charset="-122"/>
            </a:endParaRPr>
          </a:p>
          <a:p>
            <a:pPr marL="742950" lvl="1" indent="-285750" eaLnBrk="1" hangingPunct="1">
              <a:spcBef>
                <a:spcPct val="20000"/>
              </a:spcBef>
              <a:buClr>
                <a:schemeClr val="folHlink"/>
              </a:buClr>
              <a:buSzPct val="85000"/>
              <a:buFont typeface="Wingdings" panose="05000000000000000000" pitchFamily="2" charset="2"/>
              <a:buNone/>
            </a:pPr>
            <a:endParaRPr lang="zh-CN" altLang="en-US" sz="2800" b="1" dirty="0">
              <a:solidFill>
                <a:srgbClr val="6600CC"/>
              </a:solidFill>
              <a:latin typeface="楷体" panose="02010609060101010101" charset="-122"/>
              <a:ea typeface="楷体" panose="02010609060101010101" charset="-122"/>
            </a:endParaRPr>
          </a:p>
        </p:txBody>
      </p:sp>
      <p:sp>
        <p:nvSpPr>
          <p:cNvPr id="9421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char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char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6"/>
          <p:cNvSpPr/>
          <p:nvPr/>
        </p:nvSpPr>
        <p:spPr>
          <a:xfrm>
            <a:off x="2051050" y="4941888"/>
            <a:ext cx="5616575" cy="1008062"/>
          </a:xfrm>
          <a:prstGeom prst="rect">
            <a:avLst/>
          </a:prstGeom>
          <a:noFill/>
          <a:ln w="9525">
            <a:noFill/>
          </a:ln>
        </p:spPr>
        <p:txBody>
          <a:bodyPr anchor="b" anchorCtr="1"/>
          <a:lstStyle/>
          <a:p>
            <a:pPr algn="ctr" eaLnBrk="0" hangingPunct="0">
              <a:lnSpc>
                <a:spcPct val="125000"/>
              </a:lnSpc>
            </a:pPr>
            <a:r>
              <a:rPr lang="zh-CN" altLang="en-US" sz="4000" dirty="0">
                <a:solidFill>
                  <a:srgbClr val="800000"/>
                </a:solidFill>
                <a:latin typeface="Tahoma" panose="020B0604030504040204" pitchFamily="2" charset="0"/>
                <a:ea typeface="黑体" panose="02010609060101010101" pitchFamily="2" charset="-122"/>
              </a:rPr>
              <a:t>谢谢大家！</a:t>
            </a:r>
          </a:p>
        </p:txBody>
      </p:sp>
      <p:pic>
        <p:nvPicPr>
          <p:cNvPr id="97282" name="Picture 7" descr="j0199549"/>
          <p:cNvPicPr>
            <a:picLocks noChangeAspect="1"/>
          </p:cNvPicPr>
          <p:nvPr/>
        </p:nvPicPr>
        <p:blipFill>
          <a:blip r:embed="rId2"/>
          <a:stretch>
            <a:fillRect/>
          </a:stretch>
        </p:blipFill>
        <p:spPr>
          <a:xfrm>
            <a:off x="3419475" y="2708275"/>
            <a:ext cx="1876425" cy="2016125"/>
          </a:xfrm>
          <a:prstGeom prst="rect">
            <a:avLst/>
          </a:prstGeom>
          <a:noFill/>
          <a:ln w="9525">
            <a:noFill/>
          </a:ln>
        </p:spPr>
      </p:pic>
      <p:sp>
        <p:nvSpPr>
          <p:cNvPr id="9728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54</a:t>
            </a:fld>
            <a:endParaRPr lang="en-US" altLang="zh-CN" sz="1200" dirty="0">
              <a:latin typeface="Garamond" panose="02020404030301010803"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nchor="t"/>
          <a:lstStyle/>
          <a:p>
            <a:r>
              <a:rPr lang="zh-CN" altLang="en-US" dirty="0">
                <a:sym typeface="Arial" panose="020B0604020202090204" pitchFamily="34" charset="0"/>
              </a:rPr>
              <a:t>课程简介</a:t>
            </a:r>
            <a:endParaRPr lang="zh-CN" altLang="en-US"/>
          </a:p>
        </p:txBody>
      </p:sp>
      <p:sp>
        <p:nvSpPr>
          <p:cNvPr id="3" name="内容占位符 2"/>
          <p:cNvSpPr>
            <a:spLocks noGrp="1"/>
          </p:cNvSpPr>
          <p:nvPr>
            <p:ph idx="1"/>
          </p:nvPr>
        </p:nvSpPr>
        <p:spPr/>
        <p:txBody>
          <a:bodyPr/>
          <a:lstStyle/>
          <a:p>
            <a:pPr fontAlgn="base"/>
            <a:r>
              <a:rPr lang="zh-CN" altLang="en-US" strike="noStrike" noProof="1">
                <a:solidFill>
                  <a:srgbClr val="000066"/>
                </a:solidFill>
                <a:latin typeface="Times New Roman" panose="02020503050405090304" pitchFamily="2" charset="0"/>
                <a:ea typeface="楷体" panose="02010609060101010101" charset="-122"/>
              </a:rPr>
              <a:t>课程具体内容：</a:t>
            </a: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rPr>
              <a:t>（</a:t>
            </a:r>
            <a:r>
              <a:rPr lang="en-US" altLang="zh-CN" strike="noStrike" noProof="1">
                <a:solidFill>
                  <a:srgbClr val="000066"/>
                </a:solidFill>
                <a:latin typeface="Times New Roman" panose="02020503050405090304" pitchFamily="2" charset="0"/>
                <a:ea typeface="楷体" panose="02010609060101010101" charset="-122"/>
              </a:rPr>
              <a:t>1</a:t>
            </a:r>
            <a:r>
              <a:rPr lang="zh-CN" altLang="en-US" strike="noStrike" noProof="1">
                <a:solidFill>
                  <a:srgbClr val="000066"/>
                </a:solidFill>
                <a:latin typeface="Times New Roman" panose="02020503050405090304" pitchFamily="2" charset="0"/>
                <a:ea typeface="楷体" panose="02010609060101010101" charset="-122"/>
              </a:rPr>
              <a:t>）介绍最新的单片微型计算机，DSP处理器和嵌入式处理器的结构</a:t>
            </a: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rPr>
              <a:t>（</a:t>
            </a:r>
            <a:r>
              <a:rPr lang="en-US" altLang="zh-CN" strike="noStrike" noProof="1">
                <a:solidFill>
                  <a:srgbClr val="000066"/>
                </a:solidFill>
                <a:latin typeface="Times New Roman" panose="02020503050405090304" pitchFamily="2" charset="0"/>
                <a:ea typeface="楷体" panose="02010609060101010101" charset="-122"/>
              </a:rPr>
              <a:t>2</a:t>
            </a:r>
            <a:r>
              <a:rPr lang="zh-CN" altLang="en-US" strike="noStrike" noProof="1">
                <a:solidFill>
                  <a:srgbClr val="000066"/>
                </a:solidFill>
                <a:latin typeface="Times New Roman" panose="02020503050405090304" pitchFamily="2" charset="0"/>
                <a:ea typeface="楷体" panose="02010609060101010101" charset="-122"/>
              </a:rPr>
              <a:t>）微控制器最小系统的评估和核心芯片的选取、最小系统的存储结构和外围设备设计</a:t>
            </a: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rPr>
              <a:t>（</a:t>
            </a:r>
            <a:r>
              <a:rPr lang="en-US" altLang="zh-CN" strike="noStrike" noProof="1">
                <a:solidFill>
                  <a:srgbClr val="000066"/>
                </a:solidFill>
                <a:latin typeface="Times New Roman" panose="02020503050405090304" pitchFamily="2" charset="0"/>
                <a:ea typeface="楷体" panose="02010609060101010101" charset="-122"/>
              </a:rPr>
              <a:t>3</a:t>
            </a:r>
            <a:r>
              <a:rPr lang="zh-CN" altLang="en-US" strike="noStrike" noProof="1">
                <a:solidFill>
                  <a:srgbClr val="000066"/>
                </a:solidFill>
                <a:latin typeface="Times New Roman" panose="02020503050405090304" pitchFamily="2" charset="0"/>
                <a:ea typeface="楷体" panose="02010609060101010101" charset="-122"/>
              </a:rPr>
              <a:t>）微控制器最小系统开发环境及软件开发，系统应用软件优化</a:t>
            </a: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rPr>
              <a:t>（</a:t>
            </a:r>
            <a:r>
              <a:rPr lang="en-US" altLang="zh-CN" strike="noStrike" noProof="1">
                <a:solidFill>
                  <a:srgbClr val="000066"/>
                </a:solidFill>
                <a:latin typeface="Times New Roman" panose="02020503050405090304" pitchFamily="2" charset="0"/>
                <a:ea typeface="楷体" panose="02010609060101010101" charset="-122"/>
              </a:rPr>
              <a:t>4</a:t>
            </a:r>
            <a:r>
              <a:rPr lang="zh-CN" altLang="en-US" strike="noStrike" noProof="1">
                <a:solidFill>
                  <a:srgbClr val="000066"/>
                </a:solidFill>
                <a:latin typeface="Times New Roman" panose="02020503050405090304" pitchFamily="2" charset="0"/>
                <a:ea typeface="楷体" panose="02010609060101010101" charset="-122"/>
              </a:rPr>
              <a:t>）微控制器最小系统低功耗处理技术</a:t>
            </a: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rPr>
              <a:t>（</a:t>
            </a:r>
            <a:r>
              <a:rPr lang="en-US" altLang="zh-CN" strike="noStrike" noProof="1">
                <a:solidFill>
                  <a:srgbClr val="000066"/>
                </a:solidFill>
                <a:latin typeface="Times New Roman" panose="02020503050405090304" pitchFamily="2" charset="0"/>
                <a:ea typeface="楷体" panose="02010609060101010101" charset="-122"/>
              </a:rPr>
              <a:t>5</a:t>
            </a:r>
            <a:r>
              <a:rPr lang="zh-CN" altLang="en-US" strike="noStrike" noProof="1">
                <a:solidFill>
                  <a:srgbClr val="000066"/>
                </a:solidFill>
                <a:latin typeface="Times New Roman" panose="02020503050405090304" pitchFamily="2" charset="0"/>
                <a:ea typeface="楷体" panose="02010609060101010101" charset="-122"/>
              </a:rPr>
              <a:t>）微控制器最小系统的典型应用</a:t>
            </a:r>
          </a:p>
        </p:txBody>
      </p:sp>
      <p:sp>
        <p:nvSpPr>
          <p:cNvPr id="8195" name="灯片编号占位符 3"/>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anchor="t"/>
          <a:lstStyle/>
          <a:p>
            <a:r>
              <a:rPr lang="zh-CN" altLang="en-US" dirty="0">
                <a:sym typeface="仿宋_GB2312" charset="0"/>
              </a:rPr>
              <a:t>课程简介</a:t>
            </a:r>
            <a:endParaRPr lang="zh-CN" altLang="en-US"/>
          </a:p>
        </p:txBody>
      </p:sp>
      <p:sp>
        <p:nvSpPr>
          <p:cNvPr id="3" name="内容占位符 2"/>
          <p:cNvSpPr>
            <a:spLocks noGrp="1"/>
          </p:cNvSpPr>
          <p:nvPr>
            <p:ph idx="1"/>
          </p:nvPr>
        </p:nvSpPr>
        <p:spPr>
          <a:xfrm>
            <a:off x="466725" y="1341438"/>
            <a:ext cx="8229600" cy="4718050"/>
          </a:xfrm>
        </p:spPr>
        <p:txBody>
          <a:bodyPr/>
          <a:lstStyle/>
          <a:p>
            <a:pPr fontAlgn="base"/>
            <a:r>
              <a:rPr lang="zh-CN" altLang="en-US" strike="noStrike" noProof="1">
                <a:solidFill>
                  <a:srgbClr val="000066"/>
                </a:solidFill>
                <a:latin typeface="Times New Roman" panose="02020503050405090304" pitchFamily="2" charset="0"/>
                <a:ea typeface="楷体" panose="02010609060101010101" charset="-122"/>
              </a:rPr>
              <a:t>实验具体内容：</a:t>
            </a:r>
          </a:p>
          <a:p>
            <a:pPr marL="0" indent="0" fontAlgn="base">
              <a:buNone/>
            </a:pPr>
            <a:r>
              <a:rPr lang="zh-CN" altLang="en-US" strike="noStrike" noProof="1">
                <a:solidFill>
                  <a:srgbClr val="000066"/>
                </a:solidFill>
                <a:latin typeface="Times New Roman" panose="02020503050405090304" pitchFamily="2" charset="0"/>
                <a:ea typeface="楷体" panose="02010609060101010101" charset="-122"/>
              </a:rPr>
              <a:t>实验平台：MSP430F</a:t>
            </a:r>
            <a:r>
              <a:rPr lang="en-US" altLang="zh-CN" strike="noStrike" noProof="1">
                <a:solidFill>
                  <a:srgbClr val="000066"/>
                </a:solidFill>
                <a:latin typeface="Times New Roman" panose="02020503050405090304" pitchFamily="2" charset="0"/>
                <a:ea typeface="楷体" panose="02010609060101010101" charset="-122"/>
              </a:rPr>
              <a:t>5529</a:t>
            </a:r>
            <a:r>
              <a:rPr lang="zh-CN" altLang="en-US" strike="noStrike" noProof="1">
                <a:solidFill>
                  <a:srgbClr val="000066"/>
                </a:solidFill>
                <a:latin typeface="Times New Roman" panose="02020503050405090304" pitchFamily="2" charset="0"/>
                <a:ea typeface="楷体" panose="02010609060101010101" charset="-122"/>
              </a:rPr>
              <a:t>实验板及</a:t>
            </a:r>
            <a:r>
              <a:rPr lang="en-US" altLang="zh-CN" strike="noStrike" noProof="1">
                <a:solidFill>
                  <a:srgbClr val="000066"/>
                </a:solidFill>
                <a:latin typeface="Times New Roman" panose="02020503050405090304" pitchFamily="2" charset="0"/>
                <a:ea typeface="楷体" panose="02010609060101010101" charset="-122"/>
              </a:rPr>
              <a:t>OLED</a:t>
            </a:r>
            <a:r>
              <a:rPr lang="zh-CN" altLang="en-US" strike="noStrike" noProof="1">
                <a:solidFill>
                  <a:srgbClr val="000066"/>
                </a:solidFill>
                <a:latin typeface="Times New Roman" panose="02020503050405090304" pitchFamily="2" charset="0"/>
                <a:ea typeface="楷体" panose="02010609060101010101" charset="-122"/>
              </a:rPr>
              <a:t>显示模块</a:t>
            </a:r>
          </a:p>
          <a:p>
            <a:pPr fontAlgn="base"/>
            <a:endParaRPr lang="zh-CN" altLang="en-US" strike="noStrike" noProof="1">
              <a:solidFill>
                <a:srgbClr val="000066"/>
              </a:solidFill>
              <a:latin typeface="Times New Roman" panose="02020503050405090304" pitchFamily="2" charset="0"/>
              <a:ea typeface="楷体" panose="02010609060101010101" charset="-122"/>
            </a:endParaRPr>
          </a:p>
          <a:p>
            <a:pPr fontAlgn="base"/>
            <a:endParaRPr lang="en-US" altLang="zh-CN" strike="noStrike" noProof="1">
              <a:solidFill>
                <a:srgbClr val="000066"/>
              </a:solidFill>
              <a:latin typeface="Times New Roman" panose="02020503050405090304" pitchFamily="2" charset="0"/>
              <a:ea typeface="楷体" panose="02010609060101010101" charset="-122"/>
            </a:endParaRPr>
          </a:p>
        </p:txBody>
      </p:sp>
      <p:sp>
        <p:nvSpPr>
          <p:cNvPr id="9219" name="灯片编号占位符 3"/>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a:t>
            </a:fld>
            <a:endParaRPr lang="en-US" altLang="zh-CN" sz="1200" dirty="0">
              <a:latin typeface="Garamond" panose="02020404030301010803" pitchFamily="2" charset="0"/>
            </a:endParaRPr>
          </a:p>
        </p:txBody>
      </p:sp>
      <p:pic>
        <p:nvPicPr>
          <p:cNvPr id="2" name="图片 1" descr="R](~6@B5X2H`EPUJSSUTVWA"/>
          <p:cNvPicPr>
            <a:picLocks noChangeAspect="1"/>
          </p:cNvPicPr>
          <p:nvPr/>
        </p:nvPicPr>
        <p:blipFill>
          <a:blip r:embed="rId2"/>
          <a:stretch>
            <a:fillRect/>
          </a:stretch>
        </p:blipFill>
        <p:spPr>
          <a:xfrm>
            <a:off x="738188" y="2271713"/>
            <a:ext cx="3514725" cy="4356100"/>
          </a:xfrm>
          <a:prstGeom prst="rect">
            <a:avLst/>
          </a:prstGeom>
          <a:noFill/>
          <a:ln w="9525">
            <a:noFill/>
          </a:ln>
        </p:spPr>
      </p:pic>
      <p:pic>
        <p:nvPicPr>
          <p:cNvPr id="4" name="图片 3" descr="(O`B6U(T@TGY1{}UHYUSAVJ"/>
          <p:cNvPicPr>
            <a:picLocks noChangeAspect="1"/>
          </p:cNvPicPr>
          <p:nvPr/>
        </p:nvPicPr>
        <p:blipFill>
          <a:blip r:embed="rId3"/>
          <a:stretch>
            <a:fillRect/>
          </a:stretch>
        </p:blipFill>
        <p:spPr>
          <a:xfrm>
            <a:off x="4252913" y="3109913"/>
            <a:ext cx="4779962" cy="2679700"/>
          </a:xfrm>
          <a:prstGeom prst="rect">
            <a:avLst/>
          </a:prstGeom>
          <a:noFill/>
          <a:ln w="9525">
            <a:noFill/>
          </a:ln>
        </p:spPr>
      </p:pic>
      <p:sp>
        <p:nvSpPr>
          <p:cNvPr id="5" name="椭圆 4"/>
          <p:cNvSpPr/>
          <p:nvPr/>
        </p:nvSpPr>
        <p:spPr>
          <a:xfrm>
            <a:off x="1476375" y="5862638"/>
            <a:ext cx="647700" cy="719138"/>
          </a:xfrm>
          <a:prstGeom prst="ellipse">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ctr"/>
            <a:endParaRPr lang="zh-CN" altLang="en-US" sz="1800">
              <a:solidFill>
                <a:srgbClr val="000000"/>
              </a:solidFill>
              <a:latin typeface="Times New Roman" panose="02020503050405090304" pitchFamily="2" charset="0"/>
              <a:ea typeface="仿宋_GB2312" charset="0"/>
            </a:endParaRPr>
          </a:p>
        </p:txBody>
      </p:sp>
      <p:sp>
        <p:nvSpPr>
          <p:cNvPr id="6" name="椭圆 5"/>
          <p:cNvSpPr/>
          <p:nvPr/>
        </p:nvSpPr>
        <p:spPr>
          <a:xfrm>
            <a:off x="2873375" y="5819775"/>
            <a:ext cx="647700" cy="720725"/>
          </a:xfrm>
          <a:prstGeom prst="ellipse">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ctr"/>
            <a:endParaRPr lang="zh-CN" altLang="en-US" sz="1800">
              <a:solidFill>
                <a:srgbClr val="000000"/>
              </a:solidFill>
              <a:latin typeface="Times New Roman" panose="02020503050405090304" pitchFamily="2" charset="0"/>
              <a:ea typeface="仿宋_GB2312" charset="0"/>
            </a:endParaRPr>
          </a:p>
        </p:txBody>
      </p:sp>
      <p:cxnSp>
        <p:nvCxnSpPr>
          <p:cNvPr id="7" name="直接箭头连接符 6"/>
          <p:cNvCxnSpPr>
            <a:stCxn id="5" idx="7"/>
          </p:cNvCxnSpPr>
          <p:nvPr/>
        </p:nvCxnSpPr>
        <p:spPr>
          <a:xfrm flipV="1">
            <a:off x="2028825" y="3270250"/>
            <a:ext cx="2687638" cy="2697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7"/>
          </p:cNvCxnSpPr>
          <p:nvPr/>
        </p:nvCxnSpPr>
        <p:spPr>
          <a:xfrm flipV="1">
            <a:off x="3365500" y="3355975"/>
            <a:ext cx="1350963" cy="2524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19625" y="2476500"/>
            <a:ext cx="1058863" cy="954088"/>
          </a:xfrm>
          <a:prstGeom prst="rect">
            <a:avLst/>
          </a:prstGeom>
          <a:noFill/>
          <a:ln w="9525">
            <a:noFill/>
          </a:ln>
        </p:spPr>
        <p:txBody>
          <a:bodyPr wrap="square" anchor="t">
            <a:spAutoFit/>
          </a:bodyPr>
          <a:lstStyle/>
          <a:p>
            <a:r>
              <a:rPr lang="zh-CN" altLang="en-US" sz="2800" b="1">
                <a:latin typeface="楷体" panose="02010609060101010101" charset="-122"/>
                <a:ea typeface="楷体" panose="02010609060101010101" charset="-122"/>
              </a:rPr>
              <a:t>独立按键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nchor="t"/>
          <a:lstStyle/>
          <a:p>
            <a:r>
              <a:rPr lang="zh-CN" altLang="en-US" dirty="0">
                <a:sym typeface="Arial" panose="020B0604020202090204" pitchFamily="34" charset="0"/>
              </a:rPr>
              <a:t>课程简介</a:t>
            </a:r>
            <a:endParaRPr lang="zh-CN" altLang="en-US"/>
          </a:p>
        </p:txBody>
      </p:sp>
      <p:sp>
        <p:nvSpPr>
          <p:cNvPr id="8194" name="内容占位符 2"/>
          <p:cNvSpPr>
            <a:spLocks noGrp="1"/>
          </p:cNvSpPr>
          <p:nvPr>
            <p:ph idx="1"/>
          </p:nvPr>
        </p:nvSpPr>
        <p:spPr/>
        <p:txBody>
          <a:bodyPr anchor="t"/>
          <a:lstStyle/>
          <a:p>
            <a:pPr fontAlgn="base"/>
            <a:r>
              <a:rPr lang="zh-CN" altLang="en-US" strike="noStrike" noProof="1">
                <a:solidFill>
                  <a:srgbClr val="000066"/>
                </a:solidFill>
                <a:ea typeface="楷体" panose="02010609060101010101" charset="-122"/>
              </a:rPr>
              <a:t>实验具体内容：</a:t>
            </a:r>
          </a:p>
          <a:p>
            <a:pPr fontAlgn="base">
              <a:buNone/>
            </a:pPr>
            <a:r>
              <a:rPr lang="zh-CN" altLang="en-US" strike="noStrike" noProof="1">
                <a:solidFill>
                  <a:srgbClr val="000066"/>
                </a:solidFill>
                <a:ea typeface="楷体" panose="02010609060101010101" charset="-122"/>
              </a:rPr>
              <a:t>（1）要求学习MSP430单片机的通用IO口的操作，学会通过IO口进行按键检测。通过对MSP430F5529开发板编程，能够在OLED（有机发光二极管）上显示数字。同时要学会调用OLED的一些封装好的显示函数。</a:t>
            </a:r>
          </a:p>
          <a:p>
            <a:pPr fontAlgn="base">
              <a:buNone/>
            </a:pPr>
            <a:r>
              <a:rPr lang="zh-CN" altLang="en-US" strike="noStrike" noProof="1">
                <a:solidFill>
                  <a:srgbClr val="000066"/>
                </a:solidFill>
                <a:ea typeface="楷体" panose="02010609060101010101" charset="-122"/>
              </a:rPr>
              <a:t>（2）</a:t>
            </a:r>
            <a:r>
              <a:rPr lang="zh-CN" altLang="en-US" dirty="0">
                <a:ea typeface="楷体" panose="02010609060101010101" charset="-122"/>
                <a:sym typeface="+mn-ea"/>
              </a:rPr>
              <a:t>可控幅度</a:t>
            </a:r>
            <a:r>
              <a:rPr lang="en-US" altLang="zh-CN" dirty="0">
                <a:ea typeface="楷体" panose="02010609060101010101" charset="-122"/>
                <a:sym typeface="+mn-ea"/>
              </a:rPr>
              <a:t>25</a:t>
            </a:r>
            <a:r>
              <a:rPr lang="zh-CN" altLang="en-US" dirty="0">
                <a:ea typeface="楷体" panose="02010609060101010101" charset="-122"/>
                <a:sym typeface="+mn-ea"/>
              </a:rPr>
              <a:t>Hz方波发生器及方波幅值测量；学习方波发生器的工作原理；利用MSP430通用IO产生25Hz方波，同时利用MSP430内部AD测量出该方波并显示在OLED上</a:t>
            </a:r>
            <a:r>
              <a:rPr lang="zh-CN" altLang="en-US" strike="noStrike" noProof="1">
                <a:solidFill>
                  <a:srgbClr val="000066"/>
                </a:solidFill>
                <a:ea typeface="楷体" panose="02010609060101010101" charset="-122"/>
                <a:sym typeface="Arial" panose="020B0604020202090204" pitchFamily="34" charset="0"/>
              </a:rPr>
              <a:t>。</a:t>
            </a:r>
            <a:endParaRPr lang="zh-CN" altLang="en-US" strike="noStrike" noProof="1"/>
          </a:p>
        </p:txBody>
      </p:sp>
      <p:sp>
        <p:nvSpPr>
          <p:cNvPr id="10243" name="灯片编号占位符 3"/>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box(in)">
                                      <p:cBhvr>
                                        <p:cTn id="7" dur="10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box(in)">
                                      <p:cBhvr>
                                        <p:cTn id="12" dur="10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box(in)">
                                      <p:cBhvr>
                                        <p:cTn id="17" dur="1000"/>
                                        <p:tgtEl>
                                          <p:spTgt spid="81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nchor="t"/>
          <a:lstStyle/>
          <a:p>
            <a:r>
              <a:rPr lang="zh-CN" altLang="en-US" dirty="0">
                <a:sym typeface="仿宋_GB2312" charset="0"/>
              </a:rPr>
              <a:t>课程简介</a:t>
            </a:r>
            <a:br>
              <a:rPr lang="zh-CN" altLang="en-US"/>
            </a:br>
            <a:endParaRPr lang="zh-CN" altLang="en-US"/>
          </a:p>
        </p:txBody>
      </p:sp>
      <p:sp>
        <p:nvSpPr>
          <p:cNvPr id="3" name="内容占位符 2"/>
          <p:cNvSpPr>
            <a:spLocks noGrp="1"/>
          </p:cNvSpPr>
          <p:nvPr>
            <p:ph idx="1"/>
          </p:nvPr>
        </p:nvSpPr>
        <p:spPr>
          <a:xfrm>
            <a:off x="457200" y="1412875"/>
            <a:ext cx="8296275" cy="4718050"/>
          </a:xfrm>
        </p:spPr>
        <p:txBody>
          <a:bodyPr/>
          <a:lstStyle/>
          <a:p>
            <a:pPr fontAlgn="base"/>
            <a:r>
              <a:rPr lang="zh-CN" altLang="en-US" strike="noStrike" noProof="1">
                <a:solidFill>
                  <a:srgbClr val="000066"/>
                </a:solidFill>
                <a:latin typeface="Times New Roman" panose="02020503050405090304" pitchFamily="2" charset="0"/>
                <a:ea typeface="楷体" panose="02010609060101010101" charset="-122"/>
                <a:sym typeface="+mn-ea"/>
              </a:rPr>
              <a:t>实验具体内容：</a:t>
            </a:r>
            <a:endParaRPr lang="zh-CN" altLang="en-US" strike="noStrike" noProof="1"/>
          </a:p>
          <a:p>
            <a:pPr marL="0" indent="0" fontAlgn="base">
              <a:buNone/>
            </a:pPr>
            <a:r>
              <a:rPr lang="zh-CN" altLang="en-US" strike="noStrike" noProof="1">
                <a:solidFill>
                  <a:srgbClr val="000066"/>
                </a:solidFill>
                <a:ea typeface="楷体" panose="02010609060101010101" charset="-122"/>
              </a:rPr>
              <a:t>（</a:t>
            </a:r>
            <a:r>
              <a:rPr lang="en-US" altLang="zh-CN" strike="noStrike" noProof="1">
                <a:solidFill>
                  <a:srgbClr val="000066"/>
                </a:solidFill>
                <a:ea typeface="楷体" panose="02010609060101010101" charset="-122"/>
              </a:rPr>
              <a:t>3</a:t>
            </a:r>
            <a:r>
              <a:rPr lang="zh-CN" altLang="en-US" strike="noStrike" noProof="1">
                <a:solidFill>
                  <a:srgbClr val="000066"/>
                </a:solidFill>
                <a:ea typeface="楷体" panose="02010609060101010101" charset="-122"/>
              </a:rPr>
              <a:t>）</a:t>
            </a:r>
            <a:r>
              <a:rPr lang="zh-CN" altLang="zh-CN" dirty="0">
                <a:ea typeface="楷体" panose="02010609060101010101" charset="-122"/>
                <a:sym typeface="+mn-ea"/>
              </a:rPr>
              <a:t>传感器驱动及数据采集实验：</a:t>
            </a:r>
          </a:p>
          <a:p>
            <a:pPr marL="0" indent="0" fontAlgn="base">
              <a:buNone/>
            </a:pPr>
            <a:r>
              <a:rPr lang="zh-CN" altLang="zh-CN" dirty="0">
                <a:ea typeface="楷体" panose="02010609060101010101" charset="-122"/>
                <a:sym typeface="+mn-ea"/>
              </a:rPr>
              <a:t>学习</a:t>
            </a:r>
            <a:r>
              <a:rPr lang="en-US" altLang="zh-CN" dirty="0">
                <a:ea typeface="楷体" panose="02010609060101010101" charset="-122"/>
                <a:sym typeface="+mn-ea"/>
              </a:rPr>
              <a:t>I</a:t>
            </a:r>
            <a:r>
              <a:rPr lang="en-US" altLang="zh-CN" baseline="30000" dirty="0">
                <a:solidFill>
                  <a:srgbClr val="000066"/>
                </a:solidFill>
                <a:uFillTx/>
                <a:ea typeface="楷体" panose="02010609060101010101" charset="-122"/>
                <a:sym typeface="+mn-ea"/>
              </a:rPr>
              <a:t>2</a:t>
            </a:r>
            <a:r>
              <a:rPr lang="en-US" altLang="zh-CN" dirty="0">
                <a:ea typeface="楷体" panose="02010609060101010101" charset="-122"/>
                <a:sym typeface="+mn-ea"/>
              </a:rPr>
              <a:t>C</a:t>
            </a:r>
            <a:r>
              <a:rPr lang="zh-CN" altLang="en-US" dirty="0">
                <a:ea typeface="楷体" panose="02010609060101010101" charset="-122"/>
                <a:sym typeface="+mn-ea"/>
              </a:rPr>
              <a:t>接口的使用，从给定的传感器中采集数据传到</a:t>
            </a:r>
            <a:r>
              <a:rPr lang="en-US" altLang="zh-CN" dirty="0">
                <a:ea typeface="楷体" panose="02010609060101010101" charset="-122"/>
                <a:sym typeface="+mn-ea"/>
              </a:rPr>
              <a:t>OLED</a:t>
            </a:r>
            <a:r>
              <a:rPr lang="zh-CN" altLang="en-US" dirty="0">
                <a:ea typeface="楷体" panose="02010609060101010101" charset="-122"/>
                <a:sym typeface="+mn-ea"/>
              </a:rPr>
              <a:t>上显示。体会</a:t>
            </a:r>
            <a:r>
              <a:rPr lang="en-US" altLang="zh-CN" dirty="0">
                <a:ea typeface="楷体" panose="02010609060101010101" charset="-122"/>
                <a:sym typeface="+mn-ea"/>
              </a:rPr>
              <a:t>430</a:t>
            </a:r>
            <a:r>
              <a:rPr lang="zh-CN" altLang="en-US" dirty="0">
                <a:ea typeface="楷体" panose="02010609060101010101" charset="-122"/>
                <a:sym typeface="+mn-ea"/>
              </a:rPr>
              <a:t>单片机上通信接口的使用以及数据采集处理操作。</a:t>
            </a:r>
            <a:endParaRPr lang="en-US" altLang="zh-CN" dirty="0">
              <a:ea typeface="楷体" panose="02010609060101010101" charset="-122"/>
              <a:sym typeface="+mn-ea"/>
            </a:endParaRPr>
          </a:p>
          <a:p>
            <a:pPr marL="0" indent="0" fontAlgn="base">
              <a:buNone/>
            </a:pPr>
            <a:r>
              <a:rPr lang="zh-CN" altLang="en-US" strike="noStrike" noProof="1">
                <a:solidFill>
                  <a:srgbClr val="000066"/>
                </a:solidFill>
                <a:ea typeface="楷体" panose="02010609060101010101" charset="-122"/>
              </a:rPr>
              <a:t>（</a:t>
            </a:r>
            <a:r>
              <a:rPr lang="en-US" altLang="zh-CN" strike="noStrike" noProof="1">
                <a:solidFill>
                  <a:srgbClr val="000066"/>
                </a:solidFill>
                <a:ea typeface="楷体" panose="02010609060101010101" charset="-122"/>
              </a:rPr>
              <a:t>4</a:t>
            </a:r>
            <a:r>
              <a:rPr lang="zh-CN" altLang="en-US" strike="noStrike" noProof="1">
                <a:solidFill>
                  <a:srgbClr val="000066"/>
                </a:solidFill>
                <a:ea typeface="楷体" panose="02010609060101010101" charset="-122"/>
              </a:rPr>
              <a:t>）PWM波发生器及PWM波占空比和频率测量：</a:t>
            </a:r>
          </a:p>
          <a:p>
            <a:pPr marL="0" indent="0" fontAlgn="base">
              <a:buNone/>
            </a:pPr>
            <a:r>
              <a:rPr lang="zh-CN" altLang="en-US" strike="noStrike" noProof="1">
                <a:solidFill>
                  <a:srgbClr val="000066"/>
                </a:solidFill>
                <a:ea typeface="楷体" panose="02010609060101010101" charset="-122"/>
              </a:rPr>
              <a:t>   学习</a:t>
            </a:r>
            <a:r>
              <a:rPr lang="en-US" altLang="zh-CN" strike="noStrike" noProof="1">
                <a:solidFill>
                  <a:srgbClr val="000066"/>
                </a:solidFill>
                <a:ea typeface="楷体" panose="02010609060101010101" charset="-122"/>
              </a:rPr>
              <a:t>PWM</a:t>
            </a:r>
            <a:r>
              <a:rPr lang="zh-CN" altLang="en-US" strike="noStrike" noProof="1">
                <a:solidFill>
                  <a:srgbClr val="000066"/>
                </a:solidFill>
                <a:ea typeface="楷体" panose="02010609060101010101" charset="-122"/>
              </a:rPr>
              <a:t>信号的基本原理及应用；学习MSP430单片机内部PWM波发生器和内部捕获/比较器的操作。</a:t>
            </a:r>
            <a:endParaRPr lang="en-US" altLang="zh-CN" strike="noStrike" noProof="1"/>
          </a:p>
        </p:txBody>
      </p:sp>
      <p:sp>
        <p:nvSpPr>
          <p:cNvPr id="11267" name="灯片编号占位符 3"/>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u="none" kern="1200" baseline="0">
                <a:solidFill>
                  <a:schemeClr val="tx1"/>
                </a:solidFill>
                <a:latin typeface="Arial" panose="020B060402020209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9</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Times New Roman"/>
        <a:ea typeface="楷体_GB2312"/>
        <a:cs typeface=""/>
      </a:majorFont>
      <a:minorFont>
        <a:latin typeface="Times New Roman"/>
        <a:ea typeface="仿宋_GB2312"/>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Times New Roman"/>
        <a:ea typeface="楷体_GB2312"/>
        <a:cs typeface=""/>
      </a:majorFont>
      <a:minorFont>
        <a:latin typeface="Times New Roman"/>
        <a:ea typeface="仿宋_GB2312"/>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11</TotalTime>
  <Words>5005</Words>
  <Application>Microsoft Office PowerPoint</Application>
  <PresentationFormat>全屏显示(4:3)</PresentationFormat>
  <Paragraphs>626</Paragraphs>
  <Slides>54</Slides>
  <Notes>42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8" baseType="lpstr">
      <vt:lpstr>Arial MT</vt:lpstr>
      <vt:lpstr>楷体</vt:lpstr>
      <vt:lpstr>楷体_GB2312</vt:lpstr>
      <vt:lpstr>宋体</vt:lpstr>
      <vt:lpstr>Arial</vt:lpstr>
      <vt:lpstr>Calibri</vt:lpstr>
      <vt:lpstr>Garamond</vt:lpstr>
      <vt:lpstr>Tahoma</vt:lpstr>
      <vt:lpstr>Times New Roman</vt:lpstr>
      <vt:lpstr>Wingdings</vt:lpstr>
      <vt:lpstr>Wingdings 2</vt:lpstr>
      <vt:lpstr>Edge</vt:lpstr>
      <vt:lpstr>1_Edge</vt:lpstr>
      <vt:lpstr>Microsoft Word Picture</vt:lpstr>
      <vt:lpstr> 最小系统设计概述 </vt:lpstr>
      <vt:lpstr>课程简介</vt:lpstr>
      <vt:lpstr>课程简介</vt:lpstr>
      <vt:lpstr>课程简介</vt:lpstr>
      <vt:lpstr>课程简介</vt:lpstr>
      <vt:lpstr>课程简介</vt:lpstr>
      <vt:lpstr>课程简介</vt:lpstr>
      <vt:lpstr>课程简介</vt:lpstr>
      <vt:lpstr>课程简介 </vt:lpstr>
      <vt:lpstr>课程简介</vt:lpstr>
      <vt:lpstr>课程简介</vt:lpstr>
      <vt:lpstr>课程简介 </vt:lpstr>
      <vt:lpstr>最小系统设计概述主要内容</vt:lpstr>
      <vt:lpstr>1、课程引言</vt:lpstr>
      <vt:lpstr>1、课程引言 </vt:lpstr>
      <vt:lpstr>2、微控制器基本概念 </vt:lpstr>
      <vt:lpstr>2、微控制器基本概念 </vt:lpstr>
      <vt:lpstr>2、微控制器基本概念  </vt:lpstr>
      <vt:lpstr>2、微控制器基本概念  </vt:lpstr>
      <vt:lpstr>1）微控制器与嵌入式系统  </vt:lpstr>
      <vt:lpstr>2）CISC/RISC微控制器</vt:lpstr>
      <vt:lpstr>2）CISC/RISC微控制器 </vt:lpstr>
      <vt:lpstr>3）微控制器软硬件结构 </vt:lpstr>
      <vt:lpstr>微控制器软硬件结构 </vt:lpstr>
      <vt:lpstr>微控制器软硬件结构 </vt:lpstr>
      <vt:lpstr>微控制器软硬件结构 </vt:lpstr>
      <vt:lpstr>3、常用微控制器介绍 </vt:lpstr>
      <vt:lpstr>常用微控制器介绍 </vt:lpstr>
      <vt:lpstr>常用微控制器介绍 </vt:lpstr>
      <vt:lpstr>常用微控制器介绍 </vt:lpstr>
      <vt:lpstr>常用微控制器介绍 </vt:lpstr>
      <vt:lpstr>常用微控制器介绍 </vt:lpstr>
      <vt:lpstr>常用微控制器介绍 </vt:lpstr>
      <vt:lpstr>4、微控制器最小系统的设计 </vt:lpstr>
      <vt:lpstr>微控制器最小系统的设计 </vt:lpstr>
      <vt:lpstr>微控制器最小系统的设计 </vt:lpstr>
      <vt:lpstr>微控制器最小系统的设计 </vt:lpstr>
      <vt:lpstr>微控制器最小系统的设计 </vt:lpstr>
      <vt:lpstr>微控制器最小系统的设计  </vt:lpstr>
      <vt:lpstr>微控制器最小系统的设计  </vt:lpstr>
      <vt:lpstr>微控制器最小系统的设计 </vt:lpstr>
      <vt:lpstr>微控制器最小系统的设计 </vt:lpstr>
      <vt:lpstr>微控制器最小系统的设计 </vt:lpstr>
      <vt:lpstr>5、最小系统设计的核心技术    </vt:lpstr>
      <vt:lpstr>最小系统设计的关键点   </vt:lpstr>
      <vt:lpstr>最小系统设计的关键点   </vt:lpstr>
      <vt:lpstr>最小系统设计的关键点   </vt:lpstr>
      <vt:lpstr>3）微控制器最小系统的可靠性设计  </vt:lpstr>
      <vt:lpstr>3）微控制器最小系统的可靠性设计  </vt:lpstr>
      <vt:lpstr>3）微控制器最小系统的可靠性设计  </vt:lpstr>
      <vt:lpstr>3）微控制器最小系统的可靠性设计  </vt:lpstr>
      <vt:lpstr>4）最小系统中低功耗设计 </vt:lpstr>
      <vt:lpstr>最小系统中低功耗设计 </vt:lpstr>
      <vt:lpstr>PowerPoint 演示文稿</vt:lpstr>
    </vt:vector>
  </TitlesOfParts>
  <Company>www.ftpdown.com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2010年INTEL嵌入式邀请赛 测试情况汇报</dc:title>
  <dc:creator>李玉柏</dc:creator>
  <cp:lastModifiedBy>Administrator</cp:lastModifiedBy>
  <cp:revision>193</cp:revision>
  <dcterms:created xsi:type="dcterms:W3CDTF">2022-02-23T04:15:50Z</dcterms:created>
  <dcterms:modified xsi:type="dcterms:W3CDTF">2022-09-06T11:12:26Z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2052-4.0.0.6524</vt:lpwstr>
  </property>
</Properties>
</file>