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95"/>
  </p:notesMasterIdLst>
  <p:sldIdLst>
    <p:sldId id="256" r:id="rId4"/>
    <p:sldId id="365" r:id="rId5"/>
    <p:sldId id="1044" r:id="rId6"/>
    <p:sldId id="1045" r:id="rId7"/>
    <p:sldId id="1046" r:id="rId8"/>
    <p:sldId id="1047" r:id="rId9"/>
    <p:sldId id="1048" r:id="rId10"/>
    <p:sldId id="1080" r:id="rId11"/>
    <p:sldId id="1081" r:id="rId12"/>
    <p:sldId id="1082" r:id="rId13"/>
    <p:sldId id="1083" r:id="rId14"/>
    <p:sldId id="1084" r:id="rId15"/>
    <p:sldId id="1085" r:id="rId16"/>
    <p:sldId id="1086" r:id="rId17"/>
    <p:sldId id="1087" r:id="rId18"/>
    <p:sldId id="1088" r:id="rId19"/>
    <p:sldId id="1089" r:id="rId20"/>
    <p:sldId id="1090" r:id="rId21"/>
    <p:sldId id="1091" r:id="rId22"/>
    <p:sldId id="1092" r:id="rId23"/>
    <p:sldId id="1093" r:id="rId24"/>
    <p:sldId id="1094" r:id="rId25"/>
    <p:sldId id="1095" r:id="rId26"/>
    <p:sldId id="1096" r:id="rId27"/>
    <p:sldId id="1097" r:id="rId28"/>
    <p:sldId id="1098" r:id="rId29"/>
    <p:sldId id="1099" r:id="rId30"/>
    <p:sldId id="1100" r:id="rId31"/>
    <p:sldId id="1101" r:id="rId32"/>
    <p:sldId id="1102" r:id="rId33"/>
    <p:sldId id="1103" r:id="rId34"/>
    <p:sldId id="1197" r:id="rId35"/>
    <p:sldId id="1199" r:id="rId36"/>
    <p:sldId id="1198" r:id="rId37"/>
    <p:sldId id="1200" r:id="rId38"/>
    <p:sldId id="1201" r:id="rId39"/>
    <p:sldId id="1202" r:id="rId40"/>
    <p:sldId id="1114" r:id="rId41"/>
    <p:sldId id="1115" r:id="rId42"/>
    <p:sldId id="1116" r:id="rId43"/>
    <p:sldId id="1117" r:id="rId44"/>
    <p:sldId id="1118" r:id="rId45"/>
    <p:sldId id="1119" r:id="rId46"/>
    <p:sldId id="1120" r:id="rId47"/>
    <p:sldId id="1121" r:id="rId48"/>
    <p:sldId id="1122" r:id="rId49"/>
    <p:sldId id="1123" r:id="rId50"/>
    <p:sldId id="1126" r:id="rId51"/>
    <p:sldId id="1127" r:id="rId52"/>
    <p:sldId id="1128" r:id="rId53"/>
    <p:sldId id="1129" r:id="rId54"/>
    <p:sldId id="1130" r:id="rId55"/>
    <p:sldId id="1131" r:id="rId56"/>
    <p:sldId id="1132" r:id="rId57"/>
    <p:sldId id="1133" r:id="rId58"/>
    <p:sldId id="1134" r:id="rId59"/>
    <p:sldId id="1049" r:id="rId60"/>
    <p:sldId id="1050" r:id="rId61"/>
    <p:sldId id="1051" r:id="rId62"/>
    <p:sldId id="1052" r:id="rId63"/>
    <p:sldId id="1053" r:id="rId64"/>
    <p:sldId id="1054" r:id="rId65"/>
    <p:sldId id="1055" r:id="rId66"/>
    <p:sldId id="1056" r:id="rId67"/>
    <p:sldId id="1057" r:id="rId68"/>
    <p:sldId id="1058" r:id="rId69"/>
    <p:sldId id="1059" r:id="rId70"/>
    <p:sldId id="1060" r:id="rId71"/>
    <p:sldId id="1061" r:id="rId72"/>
    <p:sldId id="1062" r:id="rId73"/>
    <p:sldId id="1063" r:id="rId74"/>
    <p:sldId id="1064" r:id="rId75"/>
    <p:sldId id="1065" r:id="rId76"/>
    <p:sldId id="1066" r:id="rId77"/>
    <p:sldId id="1067" r:id="rId78"/>
    <p:sldId id="1068" r:id="rId79"/>
    <p:sldId id="1069" r:id="rId80"/>
    <p:sldId id="1070" r:id="rId81"/>
    <p:sldId id="1071" r:id="rId82"/>
    <p:sldId id="1072" r:id="rId83"/>
    <p:sldId id="1073" r:id="rId84"/>
    <p:sldId id="1076" r:id="rId85"/>
    <p:sldId id="1137" r:id="rId86"/>
    <p:sldId id="1077" r:id="rId87"/>
    <p:sldId id="1078" r:id="rId88"/>
    <p:sldId id="1196" r:id="rId89"/>
    <p:sldId id="1191" r:id="rId90"/>
    <p:sldId id="1192" r:id="rId91"/>
    <p:sldId id="1193" r:id="rId92"/>
    <p:sldId id="1194" r:id="rId93"/>
    <p:sldId id="1195" r:id="rId9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8">
          <p15:clr>
            <a:srgbClr val="A4A3A4"/>
          </p15:clr>
        </p15:guide>
        <p15:guide id="2" pos="29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a:srgbClr val="FF0000"/>
    <a:srgbClr val="6600CC"/>
    <a:srgbClr val="660066"/>
    <a:srgbClr val="990033"/>
    <a:srgbClr val="0033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8" d="100"/>
          <a:sy n="68" d="100"/>
        </p:scale>
        <p:origin x="1240" y="56"/>
      </p:cViewPr>
      <p:guideLst>
        <p:guide orient="horz" pos="2228"/>
        <p:guide pos="29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notesMaster" Target="notesMasters/notesMaster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9"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a:xfrm>
            <a:off x="0" y="0"/>
            <a:ext cx="2971800" cy="457200"/>
          </a:xfrm>
          <a:prstGeom prst="rect">
            <a:avLst/>
          </a:prstGeom>
          <a:noFill/>
          <a:ln w="9525">
            <a:noFill/>
          </a:ln>
        </p:spPr>
        <p:txBody>
          <a:bodyPr/>
          <a:lstStyle/>
          <a:p>
            <a:pPr lvl="0" eaLnBrk="1" fontAlgn="base" hangingPunct="1"/>
            <a:endParaRPr lang="en-US" altLang="x-none" sz="1200" strike="noStrike" noProof="1"/>
          </a:p>
        </p:txBody>
      </p:sp>
      <p:sp>
        <p:nvSpPr>
          <p:cNvPr id="3075" name="Rectangle 3"/>
          <p:cNvSpPr>
            <a:spLocks noGrp="1"/>
          </p:cNvSpPr>
          <p:nvPr>
            <p:ph type="dt" idx="1"/>
          </p:nvPr>
        </p:nvSpPr>
        <p:spPr>
          <a:xfrm>
            <a:off x="3884613" y="0"/>
            <a:ext cx="2971800" cy="457200"/>
          </a:xfrm>
          <a:prstGeom prst="rect">
            <a:avLst/>
          </a:prstGeom>
          <a:noFill/>
          <a:ln w="9525">
            <a:noFill/>
          </a:ln>
        </p:spPr>
        <p:txBody>
          <a:bodyPr/>
          <a:lstStyle/>
          <a:p>
            <a:pPr lvl="0" algn="r" eaLnBrk="1" fontAlgn="base" hangingPunct="1"/>
            <a:endParaRPr lang="zh-CN" altLang="en-US" sz="1200" strike="noStrike" noProof="1"/>
          </a:p>
        </p:txBody>
      </p:sp>
      <p:sp>
        <p:nvSpPr>
          <p:cNvPr id="5124" name="Rectangle 4"/>
          <p:cNvSpPr>
            <a:spLocks noGrp="1" noRot="1" noChangeAspect="1"/>
          </p:cNvSpPr>
          <p:nvPr>
            <p:ph type="sldImg"/>
          </p:nvPr>
        </p:nvSpPr>
        <p:spPr>
          <a:xfrm>
            <a:off x="1143000" y="685800"/>
            <a:ext cx="4572000" cy="3429000"/>
          </a:xfrm>
          <a:prstGeom prst="rect">
            <a:avLst/>
          </a:prstGeom>
          <a:noFill/>
          <a:ln w="9525">
            <a:noFill/>
          </a:ln>
        </p:spPr>
      </p:sp>
      <p:sp>
        <p:nvSpPr>
          <p:cNvPr id="5125"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3078" name="Rectangle 6"/>
          <p:cNvSpPr>
            <a:spLocks noGrp="1"/>
          </p:cNvSpPr>
          <p:nvPr>
            <p:ph type="ftr" sz="quarter" idx="4"/>
          </p:nvPr>
        </p:nvSpPr>
        <p:spPr>
          <a:xfrm>
            <a:off x="0" y="8685213"/>
            <a:ext cx="2971800" cy="457200"/>
          </a:xfrm>
          <a:prstGeom prst="rect">
            <a:avLst/>
          </a:prstGeom>
          <a:noFill/>
          <a:ln w="9525">
            <a:noFill/>
          </a:ln>
        </p:spPr>
        <p:txBody>
          <a:bodyPr anchor="b"/>
          <a:lstStyle/>
          <a:p>
            <a:pPr lvl="0" eaLnBrk="1" fontAlgn="base" hangingPunct="1"/>
            <a:endParaRPr lang="en-US" altLang="x-none" sz="1200" strike="noStrike" noProof="1"/>
          </a:p>
        </p:txBody>
      </p:sp>
      <p:sp>
        <p:nvSpPr>
          <p:cNvPr id="3079" name="Rectangle 7"/>
          <p:cNvSpPr>
            <a:spLocks noGrp="1"/>
          </p:cNvSpPr>
          <p:nvPr>
            <p:ph type="sldNum" sz="quarter" idx="5"/>
          </p:nvPr>
        </p:nvSpPr>
        <p:spPr>
          <a:xfrm>
            <a:off x="3884613" y="8685213"/>
            <a:ext cx="2971800" cy="457200"/>
          </a:xfrm>
          <a:prstGeom prst="rect">
            <a:avLst/>
          </a:prstGeom>
          <a:noFill/>
          <a:ln w="9525">
            <a:noFill/>
          </a:ln>
        </p:spPr>
        <p:txBody>
          <a:bodyPr anchor="b"/>
          <a:lstStyle/>
          <a:p>
            <a:pPr lvl="0" algn="r" eaLnBrk="1" fontAlgn="base" hangingPunct="1"/>
            <a:fld id="{9A0DB2DC-4C9A-4742-B13C-FB6460FD3503}" type="slidenum">
              <a:rPr lang="en-US" altLang="x-none" sz="1200" strike="noStrike" noProof="1" dirty="0">
                <a:latin typeface="Arial" panose="020B0604020202020204" pitchFamily="34" charset="0"/>
                <a:ea typeface="宋体" panose="02010600030101010101" pitchFamily="2" charset="-122"/>
                <a:cs typeface="+mn-ea"/>
              </a:rPr>
              <a:t>‹#›</a:t>
            </a:fld>
            <a:endParaRPr lang="en-US" altLang="x-none" sz="1200" strike="noStrike" noProof="1"/>
          </a:p>
        </p:txBody>
      </p:sp>
    </p:spTree>
    <p:extLst>
      <p:ext uri="{BB962C8B-B14F-4D97-AF65-F5344CB8AC3E}">
        <p14:creationId xmlns:p14="http://schemas.microsoft.com/office/powerpoint/2010/main" val="2259990022"/>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p:sp>
      <p:sp>
        <p:nvSpPr>
          <p:cNvPr id="57346" name="文本占位符 2"/>
          <p:cNvSpPr>
            <a:spLocks noGrp="1"/>
          </p:cNvSpPr>
          <p:nvPr>
            <p:ph type="body"/>
          </p:nvPr>
        </p:nvSpPr>
        <p:spPr/>
        <p:txBody>
          <a:bodyPr anchor="ctr"/>
          <a:lstStyle/>
          <a:p>
            <a:pPr lvl="0" indent="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p:cNvSpPr>
            <a:spLocks noGrp="1" noRot="1" noChangeAspect="1"/>
          </p:cNvSpPr>
          <p:nvPr>
            <p:ph type="sldImg"/>
          </p:nvPr>
        </p:nvSpPr>
        <p:spPr/>
      </p:sp>
      <p:sp>
        <p:nvSpPr>
          <p:cNvPr id="142338" name="文本占位符 2"/>
          <p:cNvSpPr>
            <a:spLocks noGrp="1"/>
          </p:cNvSpPr>
          <p:nvPr>
            <p:ph type="body"/>
          </p:nvPr>
        </p:nvSpPr>
        <p:spPr/>
        <p:txBody>
          <a:bodyPr anchor="ctr"/>
          <a:lstStyle/>
          <a:p>
            <a:pPr lvl="0" indent="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p:cNvSpPr>
          <p:nvPr>
            <p:ph type="sldImg"/>
          </p:nvPr>
        </p:nvSpPr>
        <p:spPr/>
      </p:sp>
      <p:sp>
        <p:nvSpPr>
          <p:cNvPr id="64514" name="文本占位符 2"/>
          <p:cNvSpPr>
            <a:spLocks noGrp="1"/>
          </p:cNvSpPr>
          <p:nvPr>
            <p:ph type="body"/>
          </p:nvPr>
        </p:nvSpPr>
        <p:spPr/>
        <p:txBody>
          <a:bodyPr anchor="ctr"/>
          <a:lstStyle/>
          <a:p>
            <a:pPr lvl="0" indent="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71682" name="幻灯片图像占位符 70657"/>
          <p:cNvSpPr>
            <a:spLocks noGrp="1" noRot="1" noChangeAspect="1"/>
          </p:cNvSpPr>
          <p:nvPr>
            <p:ph type="sldImg"/>
          </p:nvPr>
        </p:nvSpPr>
        <p:spPr>
          <a:ln w="1"/>
        </p:spPr>
      </p:sp>
      <p:sp>
        <p:nvSpPr>
          <p:cNvPr id="71683" name="文本占位符 70658"/>
          <p:cNvSpPr>
            <a:spLocks noGrp="1" noRot="1"/>
          </p:cNvSpPr>
          <p:nvPr>
            <p:ph type="body"/>
          </p:nvPr>
        </p:nvSpPr>
        <p:spPr>
          <a:ln w="1"/>
        </p:spPr>
        <p:txBody>
          <a:bodyPr anchor="ctr"/>
          <a:lstStyle/>
          <a:p>
            <a:pPr lvl="0" indent="0"/>
            <a:r>
              <a:rPr lang="en-US" altLang="zh-CN"/>
              <a:t> PUC</a:t>
            </a:r>
            <a:r>
              <a:rPr lang="zh-CN" altLang="en-US"/>
              <a:t>信号是上电清除信号</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p:sp>
      <p:sp>
        <p:nvSpPr>
          <p:cNvPr id="73730" name="文本占位符 2"/>
          <p:cNvSpPr>
            <a:spLocks noGrp="1"/>
          </p:cNvSpPr>
          <p:nvPr>
            <p:ph type="body"/>
          </p:nvPr>
        </p:nvSpPr>
        <p:spPr/>
        <p:txBody>
          <a:bodyPr anchor="ctr"/>
          <a:lstStyle/>
          <a:p>
            <a:pPr lvl="0" indent="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p:cNvSpPr>
          <p:nvPr>
            <p:ph type="sldImg"/>
          </p:nvPr>
        </p:nvSpPr>
        <p:spPr/>
      </p:sp>
      <p:sp>
        <p:nvSpPr>
          <p:cNvPr id="89090" name="文本占位符 2"/>
          <p:cNvSpPr>
            <a:spLocks noGrp="1"/>
          </p:cNvSpPr>
          <p:nvPr>
            <p:ph type="body"/>
          </p:nvPr>
        </p:nvSpPr>
        <p:spPr/>
        <p:txBody>
          <a:bodyPr anchor="ctr"/>
          <a:lstStyle/>
          <a:p>
            <a:pPr lvl="0" indent="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p:cNvSpPr>
            <a:spLocks noGrp="1" noRot="1" noChangeAspect="1"/>
          </p:cNvSpPr>
          <p:nvPr>
            <p:ph type="sldImg"/>
          </p:nvPr>
        </p:nvSpPr>
        <p:spPr/>
      </p:sp>
      <p:sp>
        <p:nvSpPr>
          <p:cNvPr id="138242" name="文本占位符 2"/>
          <p:cNvSpPr>
            <a:spLocks noGrp="1"/>
          </p:cNvSpPr>
          <p:nvPr>
            <p:ph type="body"/>
          </p:nvPr>
        </p:nvSpPr>
        <p:spPr/>
        <p:txBody>
          <a:bodyPr anchor="ctr"/>
          <a:lstStyle/>
          <a:p>
            <a:pPr lvl="0" indent="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549275"/>
            <a:ext cx="2060178" cy="558165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549275"/>
            <a:ext cx="6061104" cy="558165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412875"/>
            <a:ext cx="4032504" cy="47180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412875"/>
            <a:ext cx="4032504" cy="47180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eaLnBrk="1" fontAlgn="base" hangingPunct="1"/>
            <a:endParaRPr lang="zh-CN" altLang="en-US" strike="noStrike" noProof="1"/>
          </a:p>
        </p:txBody>
      </p:sp>
      <p:sp>
        <p:nvSpPr>
          <p:cNvPr id="8" name="页脚占位符 7"/>
          <p:cNvSpPr>
            <a:spLocks noGrp="1"/>
          </p:cNvSpPr>
          <p:nvPr>
            <p:ph type="ftr" sz="quarter" idx="11"/>
          </p:nvPr>
        </p:nvSpPr>
        <p:spPr/>
        <p:txBody>
          <a:bodyPr/>
          <a:lstStyle/>
          <a:p>
            <a:pPr lvl="0" eaLnBrk="1" fontAlgn="base" hangingPunct="1"/>
            <a:endParaRPr lang="en-US" altLang="x-none" strike="noStrike" noProof="1"/>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eaLnBrk="1" fontAlgn="base" hangingPunct="1"/>
            <a:endParaRPr lang="zh-CN" altLang="en-US" strike="noStrike" noProof="1"/>
          </a:p>
        </p:txBody>
      </p:sp>
      <p:sp>
        <p:nvSpPr>
          <p:cNvPr id="4" name="页脚占位符 3"/>
          <p:cNvSpPr>
            <a:spLocks noGrp="1"/>
          </p:cNvSpPr>
          <p:nvPr>
            <p:ph type="ftr" sz="quarter" idx="11"/>
          </p:nvPr>
        </p:nvSpPr>
        <p:spPr/>
        <p:txBody>
          <a:bodyPr/>
          <a:lstStyle/>
          <a:p>
            <a:pPr lvl="0" eaLnBrk="1" fontAlgn="base" hangingPunct="1"/>
            <a:endParaRPr lang="en-US" altLang="x-none" strike="noStrike" noProof="1"/>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fontAlgn="base" hangingPunct="1"/>
            <a:endParaRPr lang="zh-CN" altLang="en-US" strike="noStrike" noProof="1"/>
          </a:p>
        </p:txBody>
      </p:sp>
      <p:sp>
        <p:nvSpPr>
          <p:cNvPr id="3" name="页脚占位符 2"/>
          <p:cNvSpPr>
            <a:spLocks noGrp="1"/>
          </p:cNvSpPr>
          <p:nvPr>
            <p:ph type="ftr" sz="quarter" idx="11"/>
          </p:nvPr>
        </p:nvSpPr>
        <p:spPr/>
        <p:txBody>
          <a:bodyPr/>
          <a:lstStyle/>
          <a:p>
            <a:pPr lvl="0" eaLnBrk="1" fontAlgn="base" hangingPunct="1"/>
            <a:endParaRPr lang="en-US" altLang="x-none" strike="noStrike" noProof="1"/>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549275"/>
            <a:ext cx="2060178" cy="558165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549275"/>
            <a:ext cx="6061104" cy="558165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412875"/>
            <a:ext cx="4032504" cy="47180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412875"/>
            <a:ext cx="4032504" cy="47180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eaLnBrk="1" fontAlgn="base" hangingPunct="1"/>
            <a:endParaRPr lang="zh-CN" altLang="en-US" strike="noStrike" noProof="1"/>
          </a:p>
        </p:txBody>
      </p:sp>
      <p:sp>
        <p:nvSpPr>
          <p:cNvPr id="8" name="页脚占位符 7"/>
          <p:cNvSpPr>
            <a:spLocks noGrp="1"/>
          </p:cNvSpPr>
          <p:nvPr>
            <p:ph type="ftr" sz="quarter" idx="11"/>
          </p:nvPr>
        </p:nvSpPr>
        <p:spPr/>
        <p:txBody>
          <a:bodyPr/>
          <a:lstStyle/>
          <a:p>
            <a:pPr lvl="0" eaLnBrk="1" fontAlgn="base" hangingPunct="1"/>
            <a:endParaRPr lang="en-US" altLang="x-none" strike="noStrike" noProof="1"/>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eaLnBrk="1" fontAlgn="base" hangingPunct="1"/>
            <a:endParaRPr lang="zh-CN" altLang="en-US" strike="noStrike" noProof="1"/>
          </a:p>
        </p:txBody>
      </p:sp>
      <p:sp>
        <p:nvSpPr>
          <p:cNvPr id="4" name="页脚占位符 3"/>
          <p:cNvSpPr>
            <a:spLocks noGrp="1"/>
          </p:cNvSpPr>
          <p:nvPr>
            <p:ph type="ftr" sz="quarter" idx="11"/>
          </p:nvPr>
        </p:nvSpPr>
        <p:spPr/>
        <p:txBody>
          <a:bodyPr/>
          <a:lstStyle/>
          <a:p>
            <a:pPr lvl="0" eaLnBrk="1" fontAlgn="base" hangingPunct="1"/>
            <a:endParaRPr lang="en-US" altLang="x-none" strike="noStrike" noProof="1"/>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fontAlgn="base" hangingPunct="1"/>
            <a:endParaRPr lang="zh-CN" altLang="en-US" strike="noStrike" noProof="1"/>
          </a:p>
        </p:txBody>
      </p:sp>
      <p:sp>
        <p:nvSpPr>
          <p:cNvPr id="3" name="页脚占位符 2"/>
          <p:cNvSpPr>
            <a:spLocks noGrp="1"/>
          </p:cNvSpPr>
          <p:nvPr>
            <p:ph type="ftr" sz="quarter" idx="11"/>
          </p:nvPr>
        </p:nvSpPr>
        <p:spPr/>
        <p:txBody>
          <a:bodyPr/>
          <a:lstStyle/>
          <a:p>
            <a:pPr lvl="0" eaLnBrk="1" fontAlgn="base" hangingPunct="1"/>
            <a:endParaRPr lang="en-US" altLang="x-none" strike="noStrike" noProof="1"/>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549275"/>
            <a:ext cx="2060178" cy="558165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549275"/>
            <a:ext cx="6061104" cy="558165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eaLnBrk="1" fontAlgn="base" hangingPunct="1"/>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412875"/>
            <a:ext cx="4032504" cy="47180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412875"/>
            <a:ext cx="4032504" cy="47180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eaLnBrk="1" fontAlgn="base" hangingPunct="1"/>
            <a:endParaRPr lang="zh-CN" altLang="en-US" strike="noStrike" noProof="1"/>
          </a:p>
        </p:txBody>
      </p:sp>
      <p:sp>
        <p:nvSpPr>
          <p:cNvPr id="8" name="页脚占位符 7"/>
          <p:cNvSpPr>
            <a:spLocks noGrp="1"/>
          </p:cNvSpPr>
          <p:nvPr>
            <p:ph type="ftr" sz="quarter" idx="11"/>
          </p:nvPr>
        </p:nvSpPr>
        <p:spPr/>
        <p:txBody>
          <a:bodyPr/>
          <a:lstStyle/>
          <a:p>
            <a:pPr lvl="0" eaLnBrk="1" fontAlgn="base" hangingPunct="1"/>
            <a:endParaRPr lang="en-US" altLang="x-none" strike="noStrike" noProof="1"/>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eaLnBrk="1" fontAlgn="base" hangingPunct="1"/>
            <a:endParaRPr lang="zh-CN" altLang="en-US" strike="noStrike" noProof="1"/>
          </a:p>
        </p:txBody>
      </p:sp>
      <p:sp>
        <p:nvSpPr>
          <p:cNvPr id="4" name="页脚占位符 3"/>
          <p:cNvSpPr>
            <a:spLocks noGrp="1"/>
          </p:cNvSpPr>
          <p:nvPr>
            <p:ph type="ftr" sz="quarter" idx="11"/>
          </p:nvPr>
        </p:nvSpPr>
        <p:spPr/>
        <p:txBody>
          <a:bodyPr/>
          <a:lstStyle/>
          <a:p>
            <a:pPr lvl="0" eaLnBrk="1" fontAlgn="base" hangingPunct="1"/>
            <a:endParaRPr lang="en-US" altLang="x-none" strike="noStrike" noProof="1"/>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fontAlgn="base" hangingPunct="1"/>
            <a:endParaRPr lang="zh-CN" altLang="en-US" strike="noStrike" noProof="1"/>
          </a:p>
        </p:txBody>
      </p:sp>
      <p:sp>
        <p:nvSpPr>
          <p:cNvPr id="3" name="页脚占位符 2"/>
          <p:cNvSpPr>
            <a:spLocks noGrp="1"/>
          </p:cNvSpPr>
          <p:nvPr>
            <p:ph type="ftr" sz="quarter" idx="11"/>
          </p:nvPr>
        </p:nvSpPr>
        <p:spPr/>
        <p:txBody>
          <a:bodyPr/>
          <a:lstStyle/>
          <a:p>
            <a:pPr lvl="0" eaLnBrk="1" fontAlgn="base" hangingPunct="1"/>
            <a:endParaRPr lang="en-US" altLang="x-none" strike="noStrike" noProof="1"/>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eaLnBrk="1" fontAlgn="base" hangingPunct="1"/>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68313" y="549275"/>
            <a:ext cx="8229600" cy="647700"/>
          </a:xfrm>
          <a:prstGeom prst="rect">
            <a:avLst/>
          </a:prstGeom>
          <a:noFill/>
          <a:ln w="9525">
            <a:noFill/>
          </a:ln>
        </p:spPr>
        <p:txBody>
          <a:bodyPr anchor="t"/>
          <a:lstStyle/>
          <a:p>
            <a:pPr lvl="0" indent="0"/>
            <a:r>
              <a:rPr lang="zh-CN" altLang="en-US"/>
              <a:t>单击此处编辑母版标题样式</a:t>
            </a:r>
          </a:p>
        </p:txBody>
      </p:sp>
      <p:sp>
        <p:nvSpPr>
          <p:cNvPr id="1027" name="Rectangle 3"/>
          <p:cNvSpPr>
            <a:spLocks noGrp="1"/>
          </p:cNvSpPr>
          <p:nvPr>
            <p:ph type="body"/>
          </p:nvPr>
        </p:nvSpPr>
        <p:spPr>
          <a:xfrm>
            <a:off x="457200" y="1412875"/>
            <a:ext cx="8229600" cy="4718050"/>
          </a:xfrm>
          <a:prstGeom prst="rect">
            <a:avLst/>
          </a:prstGeom>
          <a:noFill/>
          <a:ln w="9525">
            <a:noFill/>
          </a:ln>
        </p:spPr>
        <p:txBody>
          <a:bodyPr anchor="t"/>
          <a:lstStyle/>
          <a:p>
            <a:pPr lvl="0" indent="-342900"/>
            <a:r>
              <a:rPr lang="zh-CN" altLang="en-US"/>
              <a:t>单击此处编辑母版文本样式</a:t>
            </a:r>
          </a:p>
          <a:p>
            <a:pPr lvl="1" indent="-325120"/>
            <a:r>
              <a:rPr lang="zh-CN" altLang="en-US"/>
              <a:t>第二级</a:t>
            </a:r>
          </a:p>
          <a:p>
            <a:pPr lvl="2" indent="-350520"/>
            <a:r>
              <a:rPr lang="zh-CN" altLang="en-US"/>
              <a:t>第三级</a:t>
            </a:r>
          </a:p>
          <a:p>
            <a:pPr lvl="3" indent="-315595"/>
            <a:r>
              <a:rPr lang="zh-CN" altLang="en-US"/>
              <a:t>第四级</a:t>
            </a:r>
          </a:p>
          <a:p>
            <a:pPr lvl="4" indent="-339725"/>
            <a:r>
              <a:rPr lang="zh-CN" altLang="en-US"/>
              <a:t>第五级</a:t>
            </a:r>
          </a:p>
        </p:txBody>
      </p:sp>
      <p:sp>
        <p:nvSpPr>
          <p:cNvPr id="1028" name="Rectangle 4"/>
          <p:cNvSpPr>
            <a:spLocks noGrp="1"/>
          </p:cNvSpPr>
          <p:nvPr>
            <p:ph type="dt" sz="half" idx="2"/>
          </p:nvPr>
        </p:nvSpPr>
        <p:spPr>
          <a:xfrm>
            <a:off x="457200" y="6243638"/>
            <a:ext cx="2133600" cy="457200"/>
          </a:xfrm>
          <a:prstGeom prst="rect">
            <a:avLst/>
          </a:prstGeom>
          <a:noFill/>
          <a:ln w="9525">
            <a:noFill/>
          </a:ln>
        </p:spPr>
        <p:txBody>
          <a:bodyPr anchor="b"/>
          <a:lstStyle>
            <a:lvl1pPr>
              <a:defRPr sz="1200">
                <a:latin typeface="Garamond" panose="02020404030301010803" pitchFamily="2" charset="0"/>
              </a:defRPr>
            </a:lvl1pPr>
          </a:lstStyle>
          <a:p>
            <a:pPr lvl="0" eaLnBrk="1" fontAlgn="base" hangingPunct="1"/>
            <a:endParaRPr lang="zh-CN" altLang="en-US" strike="noStrike" noProof="1"/>
          </a:p>
        </p:txBody>
      </p:sp>
      <p:sp>
        <p:nvSpPr>
          <p:cNvPr id="1029" name="Rectangle 5"/>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Garamond" panose="02020404030301010803" pitchFamily="2" charset="0"/>
              </a:defRPr>
            </a:lvl1pPr>
          </a:lstStyle>
          <a:p>
            <a:pPr lvl="0" eaLnBrk="1" fontAlgn="base" hangingPunct="1"/>
            <a:endParaRPr lang="en-US" altLang="x-none" strike="noStrike" noProof="1"/>
          </a:p>
        </p:txBody>
      </p:sp>
      <p:sp>
        <p:nvSpPr>
          <p:cNvPr id="1030" name="Rectangle 6"/>
          <p:cNvSpPr>
            <a:spLocks noGrp="1"/>
          </p:cNvSpPr>
          <p:nvPr>
            <p:ph type="sldNum" sz="quarter" idx="4"/>
          </p:nvPr>
        </p:nvSpPr>
        <p:spPr>
          <a:xfrm>
            <a:off x="6553200" y="6243638"/>
            <a:ext cx="2133600" cy="457200"/>
          </a:xfrm>
          <a:prstGeom prst="rect">
            <a:avLst/>
          </a:prstGeom>
          <a:noFill/>
          <a:ln w="9525">
            <a:noFill/>
          </a:ln>
        </p:spPr>
        <p:txBody>
          <a:bodyPr anchor="b"/>
          <a:lstStyle>
            <a:lvl1pPr algn="r">
              <a:defRPr sz="1200">
                <a:latin typeface="Garamond" panose="02020404030301010803" pitchFamily="2" charset="0"/>
              </a:defRPr>
            </a:lvl1p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
        <p:nvSpPr>
          <p:cNvPr id="1031" name="Freeform 7"/>
          <p:cNvSpPr/>
          <p:nvPr/>
        </p:nvSpPr>
        <p:spPr>
          <a:xfrm>
            <a:off x="395288" y="476250"/>
            <a:ext cx="8229600" cy="104775"/>
          </a:xfrm>
          <a:custGeom>
            <a:avLst/>
            <a:gdLst/>
            <a:ahLst/>
            <a:cxnLst>
              <a:cxn ang="0">
                <a:pos x="0" y="1000"/>
              </a:cxn>
              <a:cxn ang="0">
                <a:pos x="0" y="0"/>
              </a:cxn>
              <a:cxn ang="0">
                <a:pos x="1000" y="0"/>
              </a:cxn>
            </a:cxnLst>
            <a:rect l="0" t="0" r="0" b="0"/>
            <a:pathLst>
              <a:path w="1000" h="1000">
                <a:moveTo>
                  <a:pt x="0" y="1000"/>
                </a:moveTo>
                <a:lnTo>
                  <a:pt x="0" y="0"/>
                </a:lnTo>
                <a:lnTo>
                  <a:pt x="1000" y="0"/>
                </a:lnTo>
              </a:path>
            </a:pathLst>
          </a:custGeom>
          <a:noFill/>
          <a:ln w="28575" cap="flat" cmpd="sng">
            <a:solidFill>
              <a:schemeClr val="accent1"/>
            </a:solidFill>
            <a:prstDash val="solid"/>
            <a:miter/>
            <a:headEnd type="none" w="med" len="med"/>
            <a:tailEnd type="none" w="med" len="med"/>
          </a:ln>
        </p:spPr>
        <p:txBody>
          <a:bodyPr/>
          <a:lstStyle/>
          <a:p>
            <a:endParaRPr lang="zh-CN" altLang="en-US"/>
          </a:p>
        </p:txBody>
      </p:sp>
      <p:sp>
        <p:nvSpPr>
          <p:cNvPr id="1032" name="Line 8"/>
          <p:cNvSpPr/>
          <p:nvPr/>
        </p:nvSpPr>
        <p:spPr>
          <a:xfrm>
            <a:off x="457200" y="6172200"/>
            <a:ext cx="8229600" cy="0"/>
          </a:xfrm>
          <a:prstGeom prst="line">
            <a:avLst/>
          </a:prstGeom>
          <a:ln w="19050" cap="flat" cmpd="sng">
            <a:solidFill>
              <a:schemeClr val="accent1"/>
            </a:solidFill>
            <a:prstDash val="solid"/>
            <a:round/>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1033" name="Rectangle 9"/>
          <p:cNvSpPr/>
          <p:nvPr userDrawn="1"/>
        </p:nvSpPr>
        <p:spPr>
          <a:xfrm>
            <a:off x="468313" y="1268413"/>
            <a:ext cx="8280400" cy="71437"/>
          </a:xfrm>
          <a:prstGeom prst="rect">
            <a:avLst/>
          </a:prstGeom>
          <a:gradFill rotWithShape="0">
            <a:gsLst>
              <a:gs pos="0">
                <a:srgbClr val="5E4700"/>
              </a:gs>
              <a:gs pos="50000">
                <a:schemeClr val="accent1"/>
              </a:gs>
              <a:gs pos="100000">
                <a:srgbClr val="5E4700"/>
              </a:gs>
            </a:gsLst>
            <a:lin ang="0" scaled="1"/>
            <a:tileRect/>
          </a:gradFill>
          <a:ln w="9525">
            <a:noFill/>
          </a:ln>
        </p:spPr>
        <p:txBody>
          <a:bodyPr wrap="none" anchor="ctr"/>
          <a:lstStyle/>
          <a:p>
            <a:pPr lvl="0" indent="0"/>
            <a:endParaRPr lang="zh-CN" altLang="en-US" dirty="0">
              <a:latin typeface="Arial" panose="020B0604020202020204" pitchFamily="34" charset="0"/>
              <a:ea typeface="宋体" panose="02010600030101010101" pitchFamily="2" charset="-122"/>
            </a:endParaRPr>
          </a:p>
        </p:txBody>
      </p:sp>
      <p:pic>
        <p:nvPicPr>
          <p:cNvPr id="1034" name="Picture 10"/>
          <p:cNvPicPr>
            <a:picLocks noChangeAspect="1"/>
          </p:cNvPicPr>
          <p:nvPr userDrawn="1"/>
        </p:nvPicPr>
        <p:blipFill>
          <a:blip r:embed="rId13"/>
          <a:stretch>
            <a:fillRect/>
          </a:stretch>
        </p:blipFill>
        <p:spPr>
          <a:xfrm>
            <a:off x="3700463" y="0"/>
            <a:ext cx="5443537" cy="5905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6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b="1" u="none" kern="1200" baseline="0">
          <a:solidFill>
            <a:srgbClr val="000066"/>
          </a:solidFill>
          <a:latin typeface="+mn-lt"/>
          <a:ea typeface="+mn-ea"/>
          <a:cs typeface="+mn-cs"/>
        </a:defRPr>
      </a:lvl1pPr>
      <a:lvl2pPr marL="669925" lvl="1" indent="-3251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800" b="1" u="none" kern="1200" baseline="0">
          <a:solidFill>
            <a:srgbClr val="000066"/>
          </a:solidFill>
          <a:latin typeface="+mn-lt"/>
          <a:ea typeface="+mn-ea"/>
          <a:cs typeface="+mn-cs"/>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b="1" u="none" kern="1200" baseline="0">
          <a:solidFill>
            <a:srgbClr val="000066"/>
          </a:solidFill>
          <a:latin typeface="+mn-lt"/>
          <a:ea typeface="+mn-ea"/>
          <a:cs typeface="+mn-cs"/>
        </a:defRPr>
      </a:lvl3pPr>
      <a:lvl4pPr marL="1339850" lvl="3" indent="-31559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800" b="1" u="none" kern="1200" baseline="0">
          <a:solidFill>
            <a:srgbClr val="000066"/>
          </a:solidFill>
          <a:latin typeface="+mn-lt"/>
          <a:ea typeface="+mn-ea"/>
          <a:cs typeface="+mn-cs"/>
        </a:defRPr>
      </a:lvl4pPr>
      <a:lvl5pPr marL="1681480" lvl="4" indent="-33972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1000"/>
              </a:cxn>
              <a:cxn ang="0">
                <a:pos x="0" y="0"/>
              </a:cxn>
              <a:cxn ang="0">
                <a:pos x="1000" y="0"/>
              </a:cxn>
            </a:cxnLst>
            <a:rect l="0" t="0" r="0" b="0"/>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lstStyle/>
          <a:p>
            <a:endParaRPr lang="zh-CN" altLang="en-US"/>
          </a:p>
        </p:txBody>
      </p:sp>
      <p:sp>
        <p:nvSpPr>
          <p:cNvPr id="2051" name="Line 8"/>
          <p:cNvSpPr/>
          <p:nvPr/>
        </p:nvSpPr>
        <p:spPr>
          <a:xfrm>
            <a:off x="1981200" y="3962400"/>
            <a:ext cx="6511925" cy="0"/>
          </a:xfrm>
          <a:prstGeom prst="line">
            <a:avLst/>
          </a:prstGeom>
          <a:ln w="19050" cap="flat" cmpd="sng">
            <a:solidFill>
              <a:schemeClr val="accent1"/>
            </a:solidFill>
            <a:prstDash val="solid"/>
            <a:round/>
            <a:headEnd type="none" w="med" len="med"/>
            <a:tailEnd type="none" w="med" len="med"/>
          </a:ln>
        </p:spPr>
        <p:txBody>
          <a:bodyPr anchor="t"/>
          <a:lstStyle/>
          <a:p>
            <a:pPr lvl="0" indent="0"/>
            <a:endParaRPr lang="zh-CN" altLang="en-US">
              <a:latin typeface="Times New Roman" panose="02020603050405020304" pitchFamily="2" charset="0"/>
              <a:ea typeface="仿宋_GB2312" charset="0"/>
            </a:endParaRPr>
          </a:p>
        </p:txBody>
      </p:sp>
      <p:pic>
        <p:nvPicPr>
          <p:cNvPr id="2052" name="Picture 10"/>
          <p:cNvPicPr>
            <a:picLocks noChangeAspect="1"/>
          </p:cNvPicPr>
          <p:nvPr userDrawn="1"/>
        </p:nvPicPr>
        <p:blipFill>
          <a:blip r:embed="rId13"/>
          <a:stretch>
            <a:fillRect/>
          </a:stretch>
        </p:blipFill>
        <p:spPr>
          <a:xfrm>
            <a:off x="107950" y="115888"/>
            <a:ext cx="5076825" cy="1038225"/>
          </a:xfrm>
          <a:prstGeom prst="rect">
            <a:avLst/>
          </a:prstGeom>
          <a:noFill/>
          <a:ln w="9525">
            <a:noFill/>
          </a:ln>
        </p:spPr>
      </p:pic>
      <p:sp>
        <p:nvSpPr>
          <p:cNvPr id="2053" name="Rectangle 2"/>
          <p:cNvSpPr>
            <a:spLocks noGrp="1"/>
          </p:cNvSpPr>
          <p:nvPr>
            <p:ph type="title"/>
          </p:nvPr>
        </p:nvSpPr>
        <p:spPr>
          <a:xfrm>
            <a:off x="468313" y="549275"/>
            <a:ext cx="8229600" cy="647700"/>
          </a:xfrm>
          <a:prstGeom prst="rect">
            <a:avLst/>
          </a:prstGeom>
          <a:noFill/>
          <a:ln w="9525">
            <a:noFill/>
          </a:ln>
        </p:spPr>
        <p:txBody>
          <a:bodyPr anchor="t"/>
          <a:lstStyle/>
          <a:p>
            <a:pPr lvl="0" indent="0"/>
            <a:r>
              <a:rPr lang="zh-CN" altLang="en-US"/>
              <a:t>单击此处编辑母版标题样式</a:t>
            </a:r>
          </a:p>
        </p:txBody>
      </p:sp>
      <p:sp>
        <p:nvSpPr>
          <p:cNvPr id="2054" name="Rectangle 3"/>
          <p:cNvSpPr>
            <a:spLocks noGrp="1"/>
          </p:cNvSpPr>
          <p:nvPr>
            <p:ph type="body"/>
          </p:nvPr>
        </p:nvSpPr>
        <p:spPr>
          <a:xfrm>
            <a:off x="457200" y="1412875"/>
            <a:ext cx="8229600" cy="4718050"/>
          </a:xfrm>
          <a:prstGeom prst="rect">
            <a:avLst/>
          </a:prstGeom>
          <a:noFill/>
          <a:ln w="9525">
            <a:noFill/>
          </a:ln>
        </p:spPr>
        <p:txBody>
          <a:bodyPr anchor="t"/>
          <a:lstStyle/>
          <a:p>
            <a:pPr lvl="0" indent="-342900"/>
            <a:r>
              <a:rPr lang="zh-CN" altLang="en-US"/>
              <a:t>单击此处编辑母版文本样式</a:t>
            </a:r>
          </a:p>
          <a:p>
            <a:pPr lvl="1" indent="-325120"/>
            <a:r>
              <a:rPr lang="zh-CN" altLang="en-US"/>
              <a:t>第二级</a:t>
            </a:r>
          </a:p>
          <a:p>
            <a:pPr lvl="2" indent="-350520"/>
            <a:r>
              <a:rPr lang="zh-CN" altLang="en-US"/>
              <a:t>第三级</a:t>
            </a:r>
          </a:p>
          <a:p>
            <a:pPr lvl="3" indent="-315595"/>
            <a:r>
              <a:rPr lang="zh-CN" altLang="en-US"/>
              <a:t>第四级</a:t>
            </a:r>
          </a:p>
          <a:p>
            <a:pPr lvl="4" indent="-339725"/>
            <a:r>
              <a:rPr lang="zh-CN" altLang="en-US"/>
              <a:t>第五级</a:t>
            </a:r>
          </a:p>
        </p:txBody>
      </p:sp>
      <p:sp>
        <p:nvSpPr>
          <p:cNvPr id="2055" name="Rectangle 4"/>
          <p:cNvSpPr>
            <a:spLocks noGrp="1"/>
          </p:cNvSpPr>
          <p:nvPr>
            <p:ph type="dt" sz="half" idx="2"/>
          </p:nvPr>
        </p:nvSpPr>
        <p:spPr>
          <a:xfrm>
            <a:off x="457200" y="6243638"/>
            <a:ext cx="2133600" cy="457200"/>
          </a:xfrm>
          <a:prstGeom prst="rect">
            <a:avLst/>
          </a:prstGeom>
          <a:noFill/>
          <a:ln w="9525">
            <a:noFill/>
          </a:ln>
        </p:spPr>
        <p:txBody>
          <a:bodyPr anchor="b"/>
          <a:lstStyle>
            <a:lvl1pPr>
              <a:defRPr sz="1200">
                <a:latin typeface="Garamond" panose="02020404030301010803" pitchFamily="2" charset="0"/>
              </a:defRPr>
            </a:lvl1pPr>
          </a:lstStyle>
          <a:p>
            <a:pPr lvl="0" eaLnBrk="1" fontAlgn="base" hangingPunct="1"/>
            <a:endParaRPr lang="zh-CN" altLang="en-US" strike="noStrike" noProof="1"/>
          </a:p>
        </p:txBody>
      </p:sp>
      <p:sp>
        <p:nvSpPr>
          <p:cNvPr id="2056" name="Rectangle 5"/>
          <p:cNvSpPr>
            <a:spLocks noGrp="1"/>
          </p:cNvSpPr>
          <p:nvPr>
            <p:ph type="ftr" sz="quarter" idx="3"/>
          </p:nvPr>
        </p:nvSpPr>
        <p:spPr>
          <a:xfrm>
            <a:off x="3124200" y="6243638"/>
            <a:ext cx="2895600" cy="457200"/>
          </a:xfrm>
          <a:prstGeom prst="rect">
            <a:avLst/>
          </a:prstGeom>
          <a:noFill/>
          <a:ln w="9525">
            <a:noFill/>
          </a:ln>
        </p:spPr>
        <p:txBody>
          <a:bodyPr anchor="b"/>
          <a:lstStyle>
            <a:lvl1pPr algn="ctr">
              <a:defRPr sz="1200">
                <a:latin typeface="Garamond" panose="02020404030301010803" pitchFamily="2" charset="0"/>
              </a:defRPr>
            </a:lvl1pPr>
          </a:lstStyle>
          <a:p>
            <a:pPr lvl="0" eaLnBrk="1" fontAlgn="base" hangingPunct="1"/>
            <a:endParaRPr lang="en-US" altLang="x-none" strike="noStrike" noProof="1"/>
          </a:p>
        </p:txBody>
      </p:sp>
      <p:sp>
        <p:nvSpPr>
          <p:cNvPr id="2057" name="Rectangle 6"/>
          <p:cNvSpPr>
            <a:spLocks noGrp="1"/>
          </p:cNvSpPr>
          <p:nvPr>
            <p:ph type="sldNum" sz="quarter" idx="4"/>
          </p:nvPr>
        </p:nvSpPr>
        <p:spPr>
          <a:xfrm>
            <a:off x="6553200" y="6243638"/>
            <a:ext cx="2133600" cy="457200"/>
          </a:xfrm>
          <a:prstGeom prst="rect">
            <a:avLst/>
          </a:prstGeom>
          <a:noFill/>
          <a:ln w="9525">
            <a:noFill/>
          </a:ln>
        </p:spPr>
        <p:txBody>
          <a:bodyPr anchor="b"/>
          <a:lstStyle>
            <a:lvl1pPr algn="r">
              <a:defRPr sz="1200">
                <a:latin typeface="Garamond" panose="02020404030301010803" pitchFamily="2" charset="0"/>
              </a:defRPr>
            </a:lvl1p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6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b="1" u="none" kern="1200" baseline="0">
          <a:solidFill>
            <a:srgbClr val="000066"/>
          </a:solidFill>
          <a:latin typeface="+mn-lt"/>
          <a:ea typeface="+mn-ea"/>
          <a:cs typeface="+mn-cs"/>
        </a:defRPr>
      </a:lvl1pPr>
      <a:lvl2pPr marL="669925" lvl="1" indent="-3251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800" b="1" u="none" kern="1200" baseline="0">
          <a:solidFill>
            <a:srgbClr val="000066"/>
          </a:solidFill>
          <a:latin typeface="+mn-lt"/>
          <a:ea typeface="+mn-ea"/>
          <a:cs typeface="+mn-cs"/>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b="1" u="none" kern="1200" baseline="0">
          <a:solidFill>
            <a:srgbClr val="000066"/>
          </a:solidFill>
          <a:latin typeface="+mn-lt"/>
          <a:ea typeface="+mn-ea"/>
          <a:cs typeface="+mn-cs"/>
        </a:defRPr>
      </a:lvl3pPr>
      <a:lvl4pPr marL="1339850" lvl="3" indent="-31559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800" b="1" u="none" kern="1200" baseline="0">
          <a:solidFill>
            <a:srgbClr val="000066"/>
          </a:solidFill>
          <a:latin typeface="+mn-lt"/>
          <a:ea typeface="+mn-ea"/>
          <a:cs typeface="+mn-cs"/>
        </a:defRPr>
      </a:lvl4pPr>
      <a:lvl5pPr marL="1681480" lvl="4" indent="-33972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68313" y="549275"/>
            <a:ext cx="8229600" cy="647700"/>
          </a:xfrm>
          <a:prstGeom prst="rect">
            <a:avLst/>
          </a:prstGeom>
          <a:noFill/>
          <a:ln w="9525">
            <a:noFill/>
          </a:ln>
        </p:spPr>
        <p:txBody>
          <a:bodyPr anchor="t"/>
          <a:lstStyle/>
          <a:p>
            <a:pPr lvl="0" indent="0"/>
            <a:r>
              <a:rPr lang="zh-CN" altLang="en-US"/>
              <a:t>单击此处编辑母版标题样式</a:t>
            </a:r>
          </a:p>
        </p:txBody>
      </p:sp>
      <p:sp>
        <p:nvSpPr>
          <p:cNvPr id="4099" name="Rectangle 3"/>
          <p:cNvSpPr>
            <a:spLocks noGrp="1"/>
          </p:cNvSpPr>
          <p:nvPr>
            <p:ph type="body"/>
          </p:nvPr>
        </p:nvSpPr>
        <p:spPr>
          <a:xfrm>
            <a:off x="457200" y="1412875"/>
            <a:ext cx="8229600" cy="4718050"/>
          </a:xfrm>
          <a:prstGeom prst="rect">
            <a:avLst/>
          </a:prstGeom>
          <a:noFill/>
          <a:ln w="9525">
            <a:noFill/>
          </a:ln>
        </p:spPr>
        <p:txBody>
          <a:bodyPr anchor="t"/>
          <a:lstStyle/>
          <a:p>
            <a:pPr lvl="0" indent="-342900"/>
            <a:r>
              <a:rPr lang="zh-CN" altLang="en-US"/>
              <a:t>单击此处编辑母版文本样式</a:t>
            </a:r>
          </a:p>
          <a:p>
            <a:pPr lvl="1" indent="-325120"/>
            <a:r>
              <a:rPr lang="zh-CN" altLang="en-US"/>
              <a:t>第二级</a:t>
            </a:r>
          </a:p>
          <a:p>
            <a:pPr lvl="2" indent="-350520"/>
            <a:r>
              <a:rPr lang="zh-CN" altLang="en-US"/>
              <a:t>第三级</a:t>
            </a:r>
          </a:p>
          <a:p>
            <a:pPr lvl="3" indent="-315595"/>
            <a:r>
              <a:rPr lang="zh-CN" altLang="en-US"/>
              <a:t>第四级</a:t>
            </a:r>
          </a:p>
          <a:p>
            <a:pPr lvl="4" indent="-339725"/>
            <a:r>
              <a:rPr lang="zh-CN" altLang="en-US"/>
              <a:t>第五级</a:t>
            </a:r>
          </a:p>
        </p:txBody>
      </p:sp>
      <p:sp>
        <p:nvSpPr>
          <p:cNvPr id="1028" name="Rectangle 4"/>
          <p:cNvSpPr>
            <a:spLocks noGrp="1"/>
          </p:cNvSpPr>
          <p:nvPr>
            <p:ph type="dt" sz="half" idx="2"/>
          </p:nvPr>
        </p:nvSpPr>
        <p:spPr>
          <a:xfrm>
            <a:off x="457200" y="6243638"/>
            <a:ext cx="2133600" cy="457200"/>
          </a:xfrm>
          <a:prstGeom prst="rect">
            <a:avLst/>
          </a:prstGeom>
          <a:noFill/>
          <a:ln w="9525">
            <a:noFill/>
          </a:ln>
        </p:spPr>
        <p:txBody>
          <a:bodyPr anchor="b"/>
          <a:lstStyle>
            <a:lvl1pPr>
              <a:defRPr sz="1200">
                <a:latin typeface="Garamond" panose="02020404030301010803" pitchFamily="2" charset="0"/>
              </a:defRPr>
            </a:lvl1pPr>
          </a:lstStyle>
          <a:p>
            <a:pPr lvl="0" eaLnBrk="1" fontAlgn="base" hangingPunct="1"/>
            <a:endParaRPr lang="zh-CN" altLang="en-US" strike="noStrike" noProof="1"/>
          </a:p>
        </p:txBody>
      </p:sp>
      <p:sp>
        <p:nvSpPr>
          <p:cNvPr id="1029" name="Rectangle 5"/>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Garamond" panose="02020404030301010803" pitchFamily="2" charset="0"/>
              </a:defRPr>
            </a:lvl1pPr>
          </a:lstStyle>
          <a:p>
            <a:pPr lvl="0" eaLnBrk="1" fontAlgn="base" hangingPunct="1"/>
            <a:endParaRPr lang="en-US" altLang="x-none" strike="noStrike" noProof="1"/>
          </a:p>
        </p:txBody>
      </p:sp>
      <p:sp>
        <p:nvSpPr>
          <p:cNvPr id="1030" name="Rectangle 6"/>
          <p:cNvSpPr>
            <a:spLocks noGrp="1"/>
          </p:cNvSpPr>
          <p:nvPr>
            <p:ph type="sldNum" sz="quarter" idx="4"/>
          </p:nvPr>
        </p:nvSpPr>
        <p:spPr>
          <a:xfrm>
            <a:off x="6553200" y="6243638"/>
            <a:ext cx="2133600" cy="457200"/>
          </a:xfrm>
          <a:prstGeom prst="rect">
            <a:avLst/>
          </a:prstGeom>
          <a:noFill/>
          <a:ln w="9525">
            <a:noFill/>
          </a:ln>
        </p:spPr>
        <p:txBody>
          <a:bodyPr anchor="b"/>
          <a:lstStyle>
            <a:lvl1pPr algn="r">
              <a:defRPr sz="1200">
                <a:latin typeface="Garamond" panose="02020404030301010803" pitchFamily="2" charset="0"/>
              </a:defRPr>
            </a:lvl1pPr>
          </a:lstStyle>
          <a:p>
            <a:pPr lvl="0" eaLnBrk="1" fontAlgn="base" hangingPunct="1"/>
            <a:fld id="{9A0DB2DC-4C9A-4742-B13C-FB6460FD3503}" type="slidenum">
              <a:rPr lang="en-US" altLang="x-none" strike="noStrike" noProof="1" dirty="0">
                <a:latin typeface="Garamond" panose="02020404030301010803" pitchFamily="2" charset="0"/>
                <a:ea typeface="宋体" panose="02010600030101010101" pitchFamily="2" charset="-122"/>
                <a:cs typeface="+mn-ea"/>
              </a:rPr>
              <a:t>‹#›</a:t>
            </a:fld>
            <a:endParaRPr lang="en-US" altLang="x-none" strike="noStrike" noProof="1"/>
          </a:p>
        </p:txBody>
      </p:sp>
      <p:sp>
        <p:nvSpPr>
          <p:cNvPr id="4103" name="Freeform 7"/>
          <p:cNvSpPr/>
          <p:nvPr/>
        </p:nvSpPr>
        <p:spPr>
          <a:xfrm>
            <a:off x="395288" y="476250"/>
            <a:ext cx="8229600" cy="104775"/>
          </a:xfrm>
          <a:custGeom>
            <a:avLst/>
            <a:gdLst/>
            <a:ahLst/>
            <a:cxnLst>
              <a:cxn ang="0">
                <a:pos x="0" y="1000"/>
              </a:cxn>
              <a:cxn ang="0">
                <a:pos x="0" y="0"/>
              </a:cxn>
              <a:cxn ang="0">
                <a:pos x="1000" y="0"/>
              </a:cxn>
            </a:cxnLst>
            <a:rect l="0" t="0" r="0" b="0"/>
            <a:pathLst>
              <a:path w="1000" h="1000">
                <a:moveTo>
                  <a:pt x="0" y="1000"/>
                </a:moveTo>
                <a:lnTo>
                  <a:pt x="0" y="0"/>
                </a:lnTo>
                <a:lnTo>
                  <a:pt x="1000" y="0"/>
                </a:lnTo>
              </a:path>
            </a:pathLst>
          </a:custGeom>
          <a:noFill/>
          <a:ln w="28575" cap="flat" cmpd="sng">
            <a:solidFill>
              <a:schemeClr val="accent1"/>
            </a:solidFill>
            <a:prstDash val="solid"/>
            <a:miter/>
            <a:headEnd type="none" w="med" len="med"/>
            <a:tailEnd type="none" w="med" len="med"/>
          </a:ln>
        </p:spPr>
        <p:txBody>
          <a:bodyPr/>
          <a:lstStyle/>
          <a:p>
            <a:endParaRPr lang="zh-CN" altLang="en-US"/>
          </a:p>
        </p:txBody>
      </p:sp>
      <p:sp>
        <p:nvSpPr>
          <p:cNvPr id="4104" name="Line 8"/>
          <p:cNvSpPr/>
          <p:nvPr/>
        </p:nvSpPr>
        <p:spPr>
          <a:xfrm>
            <a:off x="457200" y="6172200"/>
            <a:ext cx="8229600" cy="0"/>
          </a:xfrm>
          <a:prstGeom prst="line">
            <a:avLst/>
          </a:prstGeom>
          <a:ln w="19050" cap="flat" cmpd="sng">
            <a:solidFill>
              <a:schemeClr val="accent1"/>
            </a:solidFill>
            <a:prstDash val="solid"/>
            <a:round/>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4105" name="Rectangle 9"/>
          <p:cNvSpPr/>
          <p:nvPr userDrawn="1"/>
        </p:nvSpPr>
        <p:spPr>
          <a:xfrm>
            <a:off x="468313" y="1268413"/>
            <a:ext cx="8280400" cy="71437"/>
          </a:xfrm>
          <a:prstGeom prst="rect">
            <a:avLst/>
          </a:prstGeom>
          <a:gradFill rotWithShape="0">
            <a:gsLst>
              <a:gs pos="0">
                <a:srgbClr val="5E4700"/>
              </a:gs>
              <a:gs pos="50000">
                <a:schemeClr val="accent1"/>
              </a:gs>
              <a:gs pos="100000">
                <a:srgbClr val="5E4700"/>
              </a:gs>
            </a:gsLst>
            <a:lin ang="0" scaled="1"/>
            <a:tileRect/>
          </a:gradFill>
          <a:ln w="9525">
            <a:noFill/>
          </a:ln>
        </p:spPr>
        <p:txBody>
          <a:bodyPr wrap="none" anchor="ctr"/>
          <a:lstStyle/>
          <a:p>
            <a:pPr lvl="0" indent="0"/>
            <a:endParaRPr lang="zh-CN" altLang="en-US" dirty="0">
              <a:latin typeface="Arial" panose="020B0604020202020204" pitchFamily="34" charset="0"/>
              <a:ea typeface="宋体" panose="02010600030101010101" pitchFamily="2" charset="-122"/>
            </a:endParaRPr>
          </a:p>
        </p:txBody>
      </p:sp>
      <p:pic>
        <p:nvPicPr>
          <p:cNvPr id="4106" name="Picture 10"/>
          <p:cNvPicPr>
            <a:picLocks noChangeAspect="1"/>
          </p:cNvPicPr>
          <p:nvPr userDrawn="1"/>
        </p:nvPicPr>
        <p:blipFill>
          <a:blip r:embed="rId13"/>
          <a:stretch>
            <a:fillRect/>
          </a:stretch>
        </p:blipFill>
        <p:spPr>
          <a:xfrm>
            <a:off x="3700463" y="0"/>
            <a:ext cx="5443537" cy="5905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6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b="1" u="none" kern="1200" baseline="0">
          <a:solidFill>
            <a:srgbClr val="000066"/>
          </a:solidFill>
          <a:latin typeface="+mn-lt"/>
          <a:ea typeface="+mn-ea"/>
          <a:cs typeface="+mn-cs"/>
        </a:defRPr>
      </a:lvl1pPr>
      <a:lvl2pPr marL="669925" lvl="1" indent="-3251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800" b="1" u="none" kern="1200" baseline="0">
          <a:solidFill>
            <a:srgbClr val="000066"/>
          </a:solidFill>
          <a:latin typeface="+mn-lt"/>
          <a:ea typeface="+mn-ea"/>
          <a:cs typeface="+mn-cs"/>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b="1" u="none" kern="1200" baseline="0">
          <a:solidFill>
            <a:srgbClr val="000066"/>
          </a:solidFill>
          <a:latin typeface="+mn-lt"/>
          <a:ea typeface="+mn-ea"/>
          <a:cs typeface="+mn-cs"/>
        </a:defRPr>
      </a:lvl3pPr>
      <a:lvl4pPr marL="1339850" lvl="3" indent="-31559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800" b="1" u="none" kern="1200" baseline="0">
          <a:solidFill>
            <a:srgbClr val="000066"/>
          </a:solidFill>
          <a:latin typeface="+mn-lt"/>
          <a:ea typeface="+mn-ea"/>
          <a:cs typeface="+mn-cs"/>
        </a:defRPr>
      </a:lvl4pPr>
      <a:lvl5pPr marL="1681480" lvl="4" indent="-33972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2800" b="1" u="none" kern="1200" baseline="0">
          <a:solidFill>
            <a:srgbClr val="000066"/>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xiang@uestc.edu.cn" TargetMode="Externa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2" Type="http://schemas.openxmlformats.org/officeDocument/2006/relationships/slideLayout" Target="../slideLayouts/slideLayout29.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image" Target="../media/image6.wmf"/><Relationship Id="rId5" Type="http://schemas.openxmlformats.org/officeDocument/2006/relationships/oleObject" Target="../embeddings/oleObject2.bin"/><Relationship Id="rId1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9.xml"/><Relationship Id="rId1" Type="http://schemas.openxmlformats.org/officeDocument/2006/relationships/vmlDrawing" Target="../drawings/vmlDrawing3.v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9.xml"/><Relationship Id="rId1" Type="http://schemas.openxmlformats.org/officeDocument/2006/relationships/vmlDrawing" Target="../drawings/vmlDrawing4.vml"/><Relationship Id="rId4" Type="http://schemas.openxmlformats.org/officeDocument/2006/relationships/image" Target="../media/image42.wmf"/></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9.xml"/><Relationship Id="rId5" Type="http://schemas.openxmlformats.org/officeDocument/2006/relationships/image" Target="../media/image46.png"/><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3.bin"/><Relationship Id="rId18" Type="http://schemas.openxmlformats.org/officeDocument/2006/relationships/oleObject" Target="../embeddings/oleObject16.bin"/><Relationship Id="rId3" Type="http://schemas.openxmlformats.org/officeDocument/2006/relationships/oleObject" Target="../embeddings/oleObject8.bin"/><Relationship Id="rId21" Type="http://schemas.openxmlformats.org/officeDocument/2006/relationships/oleObject" Target="../embeddings/oleObject18.bin"/><Relationship Id="rId7" Type="http://schemas.openxmlformats.org/officeDocument/2006/relationships/oleObject" Target="../embeddings/oleObject10.bin"/><Relationship Id="rId12" Type="http://schemas.openxmlformats.org/officeDocument/2006/relationships/image" Target="../media/image13.wmf"/><Relationship Id="rId17" Type="http://schemas.openxmlformats.org/officeDocument/2006/relationships/image" Target="../media/image15.wmf"/><Relationship Id="rId2" Type="http://schemas.openxmlformats.org/officeDocument/2006/relationships/slideLayout" Target="../slideLayouts/slideLayout29.xml"/><Relationship Id="rId16" Type="http://schemas.openxmlformats.org/officeDocument/2006/relationships/oleObject" Target="../embeddings/oleObject15.bin"/><Relationship Id="rId20" Type="http://schemas.openxmlformats.org/officeDocument/2006/relationships/image" Target="../media/image16.wmf"/><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image" Target="../media/image14.wmf"/><Relationship Id="rId23" Type="http://schemas.openxmlformats.org/officeDocument/2006/relationships/image" Target="../media/image17.wmf"/><Relationship Id="rId10" Type="http://schemas.openxmlformats.org/officeDocument/2006/relationships/image" Target="../media/image12.wmf"/><Relationship Id="rId19" Type="http://schemas.openxmlformats.org/officeDocument/2006/relationships/oleObject" Target="../embeddings/oleObject17.bin"/><Relationship Id="rId4" Type="http://schemas.openxmlformats.org/officeDocument/2006/relationships/image" Target="../media/image9.wmf"/><Relationship Id="rId9" Type="http://schemas.openxmlformats.org/officeDocument/2006/relationships/oleObject" Target="../embeddings/oleObject11.bin"/><Relationship Id="rId14" Type="http://schemas.openxmlformats.org/officeDocument/2006/relationships/oleObject" Target="../embeddings/oleObject14.bin"/><Relationship Id="rId22" Type="http://schemas.openxmlformats.org/officeDocument/2006/relationships/oleObject" Target="../embeddings/oleObject19.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9.xml"/><Relationship Id="rId1" Type="http://schemas.openxmlformats.org/officeDocument/2006/relationships/vmlDrawing" Target="../drawings/vmlDrawing5.vml"/><Relationship Id="rId4" Type="http://schemas.openxmlformats.org/officeDocument/2006/relationships/image" Target="../media/image52.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1258888" y="2565400"/>
            <a:ext cx="7129462" cy="1082675"/>
          </a:xfrm>
        </p:spPr>
        <p:txBody>
          <a:bodyPr wrap="square" anchor="t"/>
          <a:lstStyle>
            <a:lvl1pPr lvl="0">
              <a:defRPr/>
            </a:lvl1pPr>
          </a:lstStyle>
          <a:p>
            <a:pPr lvl="0" indent="0" algn="ctr" eaLnBrk="1" hangingPunct="1"/>
            <a:r>
              <a:rPr lang="zh-CN" altLang="en-US" sz="4400" dirty="0"/>
              <a:t> MSP430实验二 </a:t>
            </a:r>
          </a:p>
        </p:txBody>
      </p:sp>
      <p:sp>
        <p:nvSpPr>
          <p:cNvPr id="4099" name="Rectangle 3"/>
          <p:cNvSpPr>
            <a:spLocks noGrp="1"/>
          </p:cNvSpPr>
          <p:nvPr>
            <p:ph type="subTitle"/>
          </p:nvPr>
        </p:nvSpPr>
        <p:spPr>
          <a:xfrm>
            <a:off x="1258888" y="4437063"/>
            <a:ext cx="6553200" cy="1897062"/>
          </a:xfrm>
        </p:spPr>
        <p:txBody>
          <a:bodyPr wrap="square" anchor="t"/>
          <a:lstStyle>
            <a:lvl1pPr marL="0" lvl="0" indent="0" algn="ctr">
              <a:defRPr/>
            </a:lvl1pPr>
            <a:lvl2pPr marL="457200" lvl="1" indent="-112395" algn="ctr">
              <a:defRPr/>
            </a:lvl2pPr>
            <a:lvl3pPr marL="914400" lvl="2" indent="-242570" algn="ctr">
              <a:defRPr/>
            </a:lvl3pPr>
            <a:lvl4pPr marL="1371600" lvl="3" indent="-347345" algn="ctr">
              <a:defRPr/>
            </a:lvl4pPr>
            <a:lvl5pPr marL="1828800" lvl="4" indent="-487045" algn="ctr">
              <a:defRPr/>
            </a:lvl5pPr>
          </a:lstStyle>
          <a:p>
            <a:pPr marL="0" lvl="0" indent="0" algn="ctr" eaLnBrk="1" hangingPunct="1">
              <a:buNone/>
            </a:pPr>
            <a:r>
              <a:rPr lang="zh-CN" altLang="en-US" sz="3200" dirty="0">
                <a:ea typeface="楷体_GB2312" pitchFamily="1" charset="-122"/>
              </a:rPr>
              <a:t>电子科技大学通信学院：向超</a:t>
            </a:r>
            <a:endParaRPr lang="en-US" altLang="zh-CN" sz="3200" dirty="0">
              <a:ea typeface="楷体_GB2312" pitchFamily="1" charset="-122"/>
            </a:endParaRPr>
          </a:p>
          <a:p>
            <a:pPr marL="0" lvl="0" indent="0" algn="ctr" eaLnBrk="1" hangingPunct="1">
              <a:buNone/>
            </a:pPr>
            <a:r>
              <a:rPr lang="en-US" altLang="zh-CN" sz="3200" dirty="0">
                <a:hlinkClick r:id="rId2"/>
              </a:rPr>
              <a:t>cxiang@uestc.edu.cn</a:t>
            </a:r>
            <a:endParaRPr lang="en-US" altLang="zh-CN" sz="3200" dirty="0"/>
          </a:p>
          <a:p>
            <a:pPr marL="0" lvl="0" indent="0" algn="ctr" eaLnBrk="1" hangingPunct="1">
              <a:buNone/>
            </a:pPr>
            <a:r>
              <a:rPr lang="en-US" altLang="zh-CN" sz="3200"/>
              <a:t>13008194476</a:t>
            </a:r>
            <a:endParaRPr lang="en-US" altLang="zh-CN" sz="3200" dirty="0"/>
          </a:p>
        </p:txBody>
      </p:sp>
      <p:sp>
        <p:nvSpPr>
          <p:cNvPr id="6147"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eaLnBrk="0" hangingPunct="0"/>
            <a:fld id="{9A0DB2DC-4C9A-4742-B13C-FB6460FD3503}" type="slidenum">
              <a:rPr lang="en-US" altLang="zh-CN" sz="1200" dirty="0">
                <a:latin typeface="Garamond" panose="02020404030301010803" pitchFamily="2" charset="0"/>
              </a:rPr>
              <a:t>1</a:t>
            </a:fld>
            <a:endParaRPr lang="en-US" altLang="zh-CN" sz="1200" dirty="0">
              <a:latin typeface="Garamond" panose="02020404030301010803" pitchFamily="2" charset="0"/>
              <a:ea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txBox="1"/>
          <p:nvPr/>
        </p:nvSpPr>
        <p:spPr>
          <a:xfrm>
            <a:off x="611188" y="620713"/>
            <a:ext cx="8229600"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2.2.1 </a:t>
            </a:r>
            <a:r>
              <a:rPr lang="zh-CN" altLang="en-US"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MSP430定时功能及其实现</a:t>
            </a:r>
            <a:endParaRPr lang="zh-CN" altLang="en-US"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65539" name="Rectangle 4"/>
          <p:cNvSpPr/>
          <p:nvPr/>
        </p:nvSpPr>
        <p:spPr>
          <a:xfrm>
            <a:off x="250825" y="1341438"/>
            <a:ext cx="8497888" cy="5210175"/>
          </a:xfrm>
          <a:prstGeom prst="rect">
            <a:avLst/>
          </a:prstGeom>
          <a:noFill/>
          <a:ln w="9525">
            <a:noFill/>
          </a:ln>
        </p:spPr>
        <p:txBody>
          <a:bodyPr wrap="square" anchor="t"/>
          <a:lstStyle/>
          <a:p>
            <a:pPr marL="669925" lvl="1" indent="-325120" algn="l" eaLnBrk="0" fontAlgn="base" hangingPunct="0">
              <a:spcBef>
                <a:spcPct val="20000"/>
              </a:spcBef>
              <a:buClr>
                <a:schemeClr val="accent1"/>
              </a:buClr>
              <a:buSzPct val="65000"/>
              <a:buFont typeface="Wingdings" panose="05000000000000000000" pitchFamily="2" charset="2"/>
              <a:buChar char="q"/>
            </a:pPr>
            <a:r>
              <a:rPr lang="zh-CN"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charset="0"/>
              </a:rPr>
              <a:t>定时功能模块是MSP430应用系统中经常用到的重要部分，可用来实现定时控制、延迟、频率测量、脉宽测量和信号产生、信号检测等等。</a:t>
            </a:r>
          </a:p>
          <a:p>
            <a:pPr marL="669925" lvl="1" indent="-325120" algn="l" eaLnBrk="0" fontAlgn="base" hangingPunct="0">
              <a:spcBef>
                <a:spcPct val="20000"/>
              </a:spcBef>
              <a:buClr>
                <a:schemeClr val="accent1"/>
              </a:buClr>
              <a:buSzPct val="65000"/>
              <a:buFont typeface="Wingdings" panose="05000000000000000000" pitchFamily="2" charset="2"/>
              <a:buChar char="q"/>
            </a:pPr>
            <a:endParaRPr lang="zh-CN"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charset="0"/>
            </a:endParaRPr>
          </a:p>
          <a:p>
            <a:pPr marL="669925" lvl="1" indent="-325120" algn="l" eaLnBrk="0" fontAlgn="base" hangingPunct="0">
              <a:spcBef>
                <a:spcPct val="20000"/>
              </a:spcBef>
              <a:buClr>
                <a:schemeClr val="accent1"/>
              </a:buClr>
              <a:buSzPct val="65000"/>
              <a:buFont typeface="Wingdings" panose="05000000000000000000" pitchFamily="2" charset="2"/>
              <a:buChar char="q"/>
            </a:pPr>
            <a:r>
              <a:rPr lang="zh-CN"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charset="0"/>
              </a:rPr>
              <a:t>一般来说，MSP430所需的定时信号可以用软件和硬件两种方法来获得。</a:t>
            </a:r>
          </a:p>
          <a:p>
            <a:pPr marL="669925" lvl="1" indent="-325120" algn="l" eaLnBrk="0" fontAlgn="base" hangingPunct="0">
              <a:spcBef>
                <a:spcPct val="20000"/>
              </a:spcBef>
              <a:buClr>
                <a:schemeClr val="accent1"/>
              </a:buClr>
              <a:buSzPct val="65000"/>
              <a:buFont typeface="Wingdings" panose="05000000000000000000" pitchFamily="2" charset="2"/>
              <a:buChar char="q"/>
            </a:pPr>
            <a:endParaRPr lang="zh-CN"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charset="0"/>
            </a:endParaRPr>
          </a:p>
          <a:p>
            <a:pPr marL="669925" lvl="1" indent="-325120" algn="l" eaLnBrk="0" fontAlgn="base" hangingPunct="0">
              <a:spcBef>
                <a:spcPct val="20000"/>
              </a:spcBef>
              <a:buClr>
                <a:schemeClr val="accent1"/>
              </a:buClr>
              <a:buSzPct val="65000"/>
              <a:buFont typeface="Wingdings" panose="05000000000000000000" pitchFamily="2" charset="2"/>
              <a:buChar char="q"/>
            </a:pPr>
            <a:r>
              <a:rPr lang="zh-CN"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charset="0"/>
              </a:rPr>
              <a:t>MSP430系列有丰富定时器资源：看门狗定时器（WDT），定时器A（Timer_A），定时器B（Timer_B）和定时器D（Timer_D）等</a:t>
            </a:r>
            <a:r>
              <a:rPr lang="zh-CN" altLang="en-US" sz="32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charset="0"/>
              </a:rPr>
              <a:t>。</a:t>
            </a:r>
            <a:endParaRPr lang="zh-CN" altLang="en-US" sz="3200" b="1" dirty="0">
              <a:solidFill>
                <a:srgbClr val="000066"/>
              </a:solidFill>
              <a:latin typeface="宋体" panose="02010600030101010101" pitchFamily="2" charset="-122"/>
              <a:ea typeface="宋体" panose="02010600030101010101" pitchFamily="2" charset="-122"/>
              <a:sym typeface="仿宋_GB2312" charset="0"/>
            </a:endParaRPr>
          </a:p>
          <a:p>
            <a:pPr marL="669925" lvl="1" indent="-325120" algn="l" eaLnBrk="0" fontAlgn="base" hangingPunct="0">
              <a:spcBef>
                <a:spcPct val="20000"/>
              </a:spcBef>
              <a:buClr>
                <a:schemeClr val="accent1"/>
              </a:buClr>
              <a:buSzPct val="65000"/>
              <a:buFont typeface="Wingdings" panose="05000000000000000000" pitchFamily="2" charset="2"/>
              <a:buChar char="q"/>
            </a:pPr>
            <a:endParaRPr lang="zh-CN" altLang="en-US" sz="3200" b="1" dirty="0">
              <a:solidFill>
                <a:srgbClr val="000066"/>
              </a:solidFill>
              <a:latin typeface="宋体" panose="02010600030101010101" pitchFamily="2" charset="-122"/>
              <a:ea typeface="宋体" panose="02010600030101010101" pitchFamily="2" charset="-122"/>
              <a:sym typeface="仿宋_GB2312" charset="0"/>
            </a:endParaRPr>
          </a:p>
        </p:txBody>
      </p:sp>
      <p:sp>
        <p:nvSpPr>
          <p:cNvPr id="6656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10</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5539"/>
                                        </p:tgtEl>
                                        <p:attrNameLst>
                                          <p:attrName>style.visibility</p:attrName>
                                        </p:attrNameLst>
                                      </p:cBhvr>
                                      <p:to>
                                        <p:strVal val="visible"/>
                                      </p:to>
                                    </p:set>
                                    <p:anim calcmode="lin" valueType="num">
                                      <p:cBhvr>
                                        <p:cTn id="7" dur="500" fill="hold"/>
                                        <p:tgtEl>
                                          <p:spTgt spid="65539"/>
                                        </p:tgtEl>
                                        <p:attrNameLst>
                                          <p:attrName>ppt_x</p:attrName>
                                        </p:attrNameLst>
                                      </p:cBhvr>
                                      <p:tavLst>
                                        <p:tav tm="0">
                                          <p:val>
                                            <p:strVal val="#ppt_x"/>
                                          </p:val>
                                        </p:tav>
                                        <p:tav tm="100000">
                                          <p:val>
                                            <p:strVal val="#ppt_x"/>
                                          </p:val>
                                        </p:tav>
                                      </p:tavLst>
                                    </p:anim>
                                    <p:anim calcmode="lin" valueType="num">
                                      <p:cBhvr>
                                        <p:cTn id="8" dur="500" fill="hold"/>
                                        <p:tgtEl>
                                          <p:spTgt spid="65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4"/>
          <p:cNvSpPr/>
          <p:nvPr/>
        </p:nvSpPr>
        <p:spPr>
          <a:xfrm>
            <a:off x="179388" y="1270000"/>
            <a:ext cx="7559675" cy="521970"/>
          </a:xfrm>
          <a:prstGeom prst="rect">
            <a:avLst/>
          </a:prstGeom>
          <a:noFill/>
          <a:ln w="9525">
            <a:noFill/>
          </a:ln>
        </p:spPr>
        <p:txBody>
          <a:bodyPr wrap="square" anchor="t">
            <a:spAutoFit/>
          </a:bodyPr>
          <a:lstStyle/>
          <a:p>
            <a:pPr eaLnBrk="0" hangingPunct="0">
              <a:spcBef>
                <a:spcPct val="20000"/>
              </a:spcBef>
            </a:pPr>
            <a:r>
              <a:rPr lang="en-US" altLang="zh-CN" sz="2800" b="1" dirty="0">
                <a:latin typeface="Times New Roman" panose="02020603050405020304" pitchFamily="2" charset="0"/>
                <a:ea typeface="楷体" panose="02010609060101010101" charset="-122"/>
                <a:cs typeface="Times New Roman" panose="02020603050405020304" pitchFamily="2" charset="0"/>
              </a:rPr>
              <a:t>MSP430</a:t>
            </a:r>
            <a:r>
              <a:rPr lang="zh-CN" altLang="en-US" sz="2800" b="1" dirty="0">
                <a:latin typeface="Times New Roman" panose="02020603050405020304" pitchFamily="2" charset="0"/>
                <a:ea typeface="楷体" panose="02010609060101010101" charset="-122"/>
                <a:cs typeface="Times New Roman" panose="02020603050405020304" pitchFamily="2" charset="0"/>
              </a:rPr>
              <a:t>系列定时器部件功能，如下表所示：</a:t>
            </a:r>
            <a:endParaRPr lang="en-US" altLang="zh-CN" sz="2800" b="1" dirty="0">
              <a:latin typeface="Times New Roman" panose="02020603050405020304" pitchFamily="2" charset="0"/>
              <a:ea typeface="楷体" panose="02010609060101010101" charset="-122"/>
              <a:cs typeface="Times New Roman" panose="02020603050405020304" pitchFamily="2" charset="0"/>
            </a:endParaRPr>
          </a:p>
        </p:txBody>
      </p:sp>
      <p:graphicFrame>
        <p:nvGraphicFramePr>
          <p:cNvPr id="66564" name="表格 66563"/>
          <p:cNvGraphicFramePr/>
          <p:nvPr/>
        </p:nvGraphicFramePr>
        <p:xfrm>
          <a:off x="466725" y="1701800"/>
          <a:ext cx="8424863" cy="4998977"/>
        </p:xfrm>
        <a:graphic>
          <a:graphicData uri="http://schemas.openxmlformats.org/drawingml/2006/table">
            <a:tbl>
              <a:tblPr/>
              <a:tblGrid>
                <a:gridCol w="2101850">
                  <a:extLst>
                    <a:ext uri="{9D8B030D-6E8A-4147-A177-3AD203B41FA5}">
                      <a16:colId xmlns:a16="http://schemas.microsoft.com/office/drawing/2014/main" val="20000"/>
                    </a:ext>
                  </a:extLst>
                </a:gridCol>
                <a:gridCol w="6323013">
                  <a:extLst>
                    <a:ext uri="{9D8B030D-6E8A-4147-A177-3AD203B41FA5}">
                      <a16:colId xmlns:a16="http://schemas.microsoft.com/office/drawing/2014/main" val="20001"/>
                    </a:ext>
                  </a:extLst>
                </a:gridCol>
              </a:tblGrid>
              <a:tr h="446405">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楷体" panose="02010609060101010101" charset="-122"/>
                        </a:rPr>
                        <a:t>定时器</a:t>
                      </a:r>
                    </a:p>
                  </a:txBody>
                  <a:tcPr marT="45714" marB="4571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楷体" panose="02010609060101010101" charset="-122"/>
                        </a:rPr>
                        <a:t>功能</a:t>
                      </a:r>
                    </a:p>
                  </a:txBody>
                  <a:tcPr marT="45714" marB="4571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9455">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solidFill>
                            <a:srgbClr val="0000FF"/>
                          </a:solidFill>
                          <a:latin typeface="Times New Roman" panose="02020603050405020304" pitchFamily="2" charset="0"/>
                          <a:ea typeface="楷体" panose="02010609060101010101" charset="-122"/>
                        </a:rPr>
                        <a:t>看门狗定时器</a:t>
                      </a:r>
                    </a:p>
                  </a:txBody>
                  <a:tcPr marT="45714" marB="4571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楷体" panose="02010609060101010101" charset="-122"/>
                        </a:rPr>
                        <a:t>基本定时、当程序发生错误时执行一个受控的系统重启动</a:t>
                      </a:r>
                    </a:p>
                  </a:txBody>
                  <a:tcPr marT="45714" marB="4571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2475">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solidFill>
                            <a:srgbClr val="0000FF"/>
                          </a:solidFill>
                          <a:latin typeface="Times New Roman" panose="02020603050405020304" pitchFamily="2" charset="0"/>
                          <a:ea typeface="楷体" panose="02010609060101010101" charset="-122"/>
                        </a:rPr>
                        <a:t>基本定时器</a:t>
                      </a:r>
                    </a:p>
                  </a:txBody>
                  <a:tcPr marT="45714" marB="4571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楷体" panose="02010609060101010101" charset="-122"/>
                        </a:rPr>
                        <a:t>基本定时、支持软件和各种外围模块工作在低频率、低功耗条件下</a:t>
                      </a:r>
                    </a:p>
                  </a:txBody>
                  <a:tcPr marT="45714" marB="4571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16330">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solidFill>
                            <a:srgbClr val="0000FF"/>
                          </a:solidFill>
                          <a:latin typeface="Times New Roman" panose="02020603050405020304" pitchFamily="2" charset="0"/>
                          <a:ea typeface="楷体" panose="02010609060101010101" charset="-122"/>
                          <a:cs typeface="Times New Roman" panose="02020603050405020304" pitchFamily="2" charset="0"/>
                        </a:rPr>
                        <a:t>定时器A</a:t>
                      </a:r>
                    </a:p>
                  </a:txBody>
                  <a:tcPr marT="45714" marB="4571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楷体" panose="02010609060101010101" charset="-122"/>
                          <a:cs typeface="Times New Roman" panose="02020603050405020304" pitchFamily="2" charset="0"/>
                        </a:rPr>
                        <a:t>基本定时、支持同时进行的多种时序控制、多个捕获/比较功能和多种输出波形（PWM），可以以硬件方式支持串行通信。</a:t>
                      </a:r>
                    </a:p>
                  </a:txBody>
                  <a:tcPr marT="45714" marB="4571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6130">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solidFill>
                            <a:srgbClr val="0000FF"/>
                          </a:solidFill>
                          <a:latin typeface="Times New Roman" panose="02020603050405020304" pitchFamily="2" charset="0"/>
                          <a:ea typeface="楷体" panose="02010609060101010101" charset="-122"/>
                          <a:cs typeface="Times New Roman" panose="02020603050405020304" pitchFamily="2" charset="0"/>
                        </a:rPr>
                        <a:t>定时器B</a:t>
                      </a:r>
                    </a:p>
                  </a:txBody>
                  <a:tcPr marT="45714" marB="4571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楷体" panose="02010609060101010101" charset="-122"/>
                          <a:cs typeface="Times New Roman" panose="02020603050405020304" pitchFamily="2" charset="0"/>
                        </a:rPr>
                        <a:t>基本定时、功能基本同定时器A,但比定时器A灵活，功能更强大</a:t>
                      </a:r>
                    </a:p>
                  </a:txBody>
                  <a:tcPr marT="45714" marB="4571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84237">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solidFill>
                            <a:srgbClr val="0000FF"/>
                          </a:solidFill>
                          <a:latin typeface="Times New Roman" panose="02020603050405020304" pitchFamily="2" charset="0"/>
                          <a:ea typeface="楷体" panose="02010609060101010101" charset="-122"/>
                          <a:cs typeface="Times New Roman" panose="02020603050405020304" pitchFamily="2" charset="0"/>
                        </a:rPr>
                        <a:t>定时器D</a:t>
                      </a:r>
                    </a:p>
                  </a:txBody>
                  <a:tcPr marT="45714" marB="4571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楷体" panose="02010609060101010101" charset="-122"/>
                          <a:cs typeface="Times New Roman" panose="02020603050405020304" pitchFamily="2" charset="0"/>
                        </a:rPr>
                        <a:t>基本定时、功能基本同定时器A,但比定时器A灵活，功能更强大</a:t>
                      </a:r>
                    </a:p>
                  </a:txBody>
                  <a:tcPr marT="45714" marB="4571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7609"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11</a:t>
            </a:fld>
            <a:endParaRPr lang="en-US" altLang="zh-CN" sz="1200" dirty="0">
              <a:latin typeface="Garamond" panose="02020404030301010803" pitchFamily="2" charset="0"/>
            </a:endParaRPr>
          </a:p>
        </p:txBody>
      </p:sp>
      <p:sp>
        <p:nvSpPr>
          <p:cNvPr id="67610" name="标题 1"/>
          <p:cNvSpPr txBox="1"/>
          <p:nvPr/>
        </p:nvSpPr>
        <p:spPr>
          <a:xfrm>
            <a:off x="611188" y="620713"/>
            <a:ext cx="8229600"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2.2.1 </a:t>
            </a:r>
            <a:r>
              <a:rPr lang="zh-CN" altLang="en-US" sz="3200" b="1" dirty="0">
                <a:solidFill>
                  <a:schemeClr val="tx2"/>
                </a:solidFill>
                <a:latin typeface="Times New Roman" panose="02020603050405020304" pitchFamily="2" charset="0"/>
                <a:ea typeface="宋体" panose="02010600030101010101" pitchFamily="2" charset="-122"/>
                <a:sym typeface="仿宋_GB2312" charset="0"/>
              </a:rPr>
              <a:t>MSP430定时功能及其实现</a:t>
            </a:r>
            <a:endParaRPr lang="zh-CN" altLang="en-US"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p:cTn id="7" dur="500" fill="hold"/>
                                        <p:tgtEl>
                                          <p:spTgt spid="66563"/>
                                        </p:tgtEl>
                                        <p:attrNameLst>
                                          <p:attrName>ppt_x</p:attrName>
                                        </p:attrNameLst>
                                      </p:cBhvr>
                                      <p:tavLst>
                                        <p:tav tm="0">
                                          <p:val>
                                            <p:strVal val="#ppt_x"/>
                                          </p:val>
                                        </p:tav>
                                        <p:tav tm="100000">
                                          <p:val>
                                            <p:strVal val="#ppt_x"/>
                                          </p:val>
                                        </p:tav>
                                      </p:tavLst>
                                    </p:anim>
                                    <p:anim calcmode="lin" valueType="num">
                                      <p:cBhvr>
                                        <p:cTn id="8" dur="500" fill="hold"/>
                                        <p:tgtEl>
                                          <p:spTgt spid="66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txBox="1"/>
          <p:nvPr/>
        </p:nvSpPr>
        <p:spPr>
          <a:xfrm>
            <a:off x="457200" y="657225"/>
            <a:ext cx="8229600" cy="582613"/>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2.2.2 </a:t>
            </a:r>
            <a:r>
              <a:rPr lang="zh-CN" altLang="en-US"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看门狗定时器 </a:t>
            </a:r>
            <a:r>
              <a:rPr lang="zh-CN" altLang="en-US" sz="3200" b="1" dirty="0">
                <a:solidFill>
                  <a:schemeClr val="tx2"/>
                </a:solidFill>
                <a:latin typeface="Times New Roman" panose="02020603050405020304" pitchFamily="2" charset="0"/>
                <a:ea typeface="楷体_GB2312" charset="0"/>
                <a:sym typeface="Arial" panose="020B0604020202020204" pitchFamily="34" charset="0"/>
              </a:rPr>
              <a:t>——</a:t>
            </a:r>
            <a:r>
              <a:rPr lang="zh-CN" altLang="en-US"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概述</a:t>
            </a:r>
            <a:endParaRPr lang="zh-CN" altLang="en-US"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67587" name="Rectangle 4"/>
          <p:cNvSpPr/>
          <p:nvPr/>
        </p:nvSpPr>
        <p:spPr>
          <a:xfrm>
            <a:off x="260350" y="1330325"/>
            <a:ext cx="8426450" cy="526224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sz="2000" b="1" dirty="0">
                <a:solidFill>
                  <a:srgbClr val="0000FF"/>
                </a:solidFill>
                <a:latin typeface="Arial" panose="020B0604020202020204" pitchFamily="34" charset="0"/>
                <a:ea typeface="宋体" panose="02010600030101010101" pitchFamily="2" charset="-122"/>
              </a:rPr>
              <a:t>◆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看门狗定时器，主要作用：</a:t>
            </a:r>
          </a:p>
          <a:p>
            <a:pPr lvl="1" indent="0" eaLnBrk="1" hangingPunct="1">
              <a:buClr>
                <a:srgbClr val="0000FF"/>
              </a:buClr>
              <a:buFont typeface="Wingdings" panose="05000000000000000000" pitchFamily="2" charset="2"/>
              <a:buNone/>
            </a:pPr>
            <a:r>
              <a:rPr lang="zh-CN" altLang="en-US" sz="2800" b="1" dirty="0">
                <a:latin typeface="Times New Roman" panose="02020603050405020304" pitchFamily="2" charset="0"/>
                <a:ea typeface="楷体" panose="02010609060101010101" charset="-122"/>
                <a:cs typeface="Times New Roman" panose="02020603050405020304" pitchFamily="2" charset="0"/>
              </a:rPr>
              <a:t>     用于在“程序跑飞”时，</a:t>
            </a:r>
            <a:r>
              <a:rPr lang="en-US" altLang="zh-CN" sz="2800" b="1" dirty="0">
                <a:latin typeface="Times New Roman" panose="02020603050405020304" pitchFamily="2" charset="0"/>
                <a:ea typeface="楷体" panose="02010609060101010101" charset="-122"/>
                <a:cs typeface="Times New Roman" panose="02020603050405020304" pitchFamily="2" charset="0"/>
              </a:rPr>
              <a:t>WDT</a:t>
            </a:r>
            <a:r>
              <a:rPr lang="zh-CN" altLang="en-US" sz="2800" b="1" dirty="0">
                <a:latin typeface="Times New Roman" panose="02020603050405020304" pitchFamily="2" charset="0"/>
                <a:ea typeface="楷体" panose="02010609060101010101" charset="-122"/>
                <a:cs typeface="Times New Roman" panose="02020603050405020304" pitchFamily="2" charset="0"/>
              </a:rPr>
              <a:t>就会产生溢出，从而产生系统复位，</a:t>
            </a:r>
            <a:r>
              <a:rPr lang="en-US" altLang="zh-CN" sz="2800" b="1" dirty="0">
                <a:latin typeface="Times New Roman" panose="02020603050405020304" pitchFamily="2" charset="0"/>
                <a:ea typeface="楷体" panose="02010609060101010101" charset="-122"/>
                <a:cs typeface="Times New Roman" panose="02020603050405020304" pitchFamily="2" charset="0"/>
              </a:rPr>
              <a:t>CPU</a:t>
            </a:r>
            <a:r>
              <a:rPr lang="zh-CN" altLang="en-US" sz="2800" b="1" dirty="0">
                <a:latin typeface="Times New Roman" panose="02020603050405020304" pitchFamily="2" charset="0"/>
                <a:ea typeface="楷体" panose="02010609060101010101" charset="-122"/>
                <a:cs typeface="Times New Roman" panose="02020603050405020304" pitchFamily="2" charset="0"/>
              </a:rPr>
              <a:t>需要重新运行用户程序，这样程序就可以又回到正常运行状态。</a:t>
            </a: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MSP430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看门狗模块具有以下特性：</a:t>
            </a:r>
          </a:p>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8 </a:t>
            </a:r>
            <a:r>
              <a:rPr lang="zh-CN" altLang="en-US" sz="2800" b="1" dirty="0">
                <a:latin typeface="Times New Roman" panose="02020603050405020304" pitchFamily="2" charset="0"/>
                <a:ea typeface="楷体" panose="02010609060101010101" charset="-122"/>
                <a:cs typeface="Times New Roman" panose="02020603050405020304" pitchFamily="2" charset="0"/>
              </a:rPr>
              <a:t>种软件可选的定时时间</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看门狗工作模式</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定时器工作模式</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带密码保护的 </a:t>
            </a:r>
            <a:r>
              <a:rPr lang="en-US" altLang="zh-CN" sz="2800" b="1" dirty="0">
                <a:latin typeface="Times New Roman" panose="02020603050405020304" pitchFamily="2" charset="0"/>
                <a:ea typeface="楷体" panose="02010609060101010101" charset="-122"/>
                <a:cs typeface="Times New Roman" panose="02020603050405020304" pitchFamily="2" charset="0"/>
              </a:rPr>
              <a:t>WDT </a:t>
            </a:r>
            <a:r>
              <a:rPr lang="zh-CN" altLang="en-US" sz="2800" b="1" dirty="0">
                <a:latin typeface="Times New Roman" panose="02020603050405020304" pitchFamily="2" charset="0"/>
                <a:ea typeface="楷体" panose="02010609060101010101" charset="-122"/>
                <a:cs typeface="Times New Roman" panose="02020603050405020304" pitchFamily="2" charset="0"/>
              </a:rPr>
              <a:t>控制寄存器</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时钟源可选择</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为降低功耗，可停止</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时钟失效保护</a:t>
            </a:r>
          </a:p>
        </p:txBody>
      </p:sp>
      <p:sp>
        <p:nvSpPr>
          <p:cNvPr id="6861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12</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7587"/>
                                        </p:tgtEl>
                                        <p:attrNameLst>
                                          <p:attrName>style.visibility</p:attrName>
                                        </p:attrNameLst>
                                      </p:cBhvr>
                                      <p:to>
                                        <p:strVal val="visible"/>
                                      </p:to>
                                    </p:set>
                                    <p:anim calcmode="lin" valueType="num">
                                      <p:cBhvr>
                                        <p:cTn id="7" dur="500" fill="hold"/>
                                        <p:tgtEl>
                                          <p:spTgt spid="67587"/>
                                        </p:tgtEl>
                                        <p:attrNameLst>
                                          <p:attrName>ppt_x</p:attrName>
                                        </p:attrNameLst>
                                      </p:cBhvr>
                                      <p:tavLst>
                                        <p:tav tm="0">
                                          <p:val>
                                            <p:strVal val="#ppt_x"/>
                                          </p:val>
                                        </p:tav>
                                        <p:tav tm="100000">
                                          <p:val>
                                            <p:strVal val="#ppt_x"/>
                                          </p:val>
                                        </p:tav>
                                      </p:tavLst>
                                    </p:anim>
                                    <p:anim calcmode="lin" valueType="num">
                                      <p:cBhvr>
                                        <p:cTn id="8" dur="500" fill="hold"/>
                                        <p:tgtEl>
                                          <p:spTgt spid="675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p:nvPr/>
        </p:nvSpPr>
        <p:spPr>
          <a:xfrm>
            <a:off x="282575" y="1255713"/>
            <a:ext cx="7562850" cy="953135"/>
          </a:xfrm>
          <a:prstGeom prst="rect">
            <a:avLst/>
          </a:prstGeom>
          <a:noFill/>
          <a:ln w="9525">
            <a:noFill/>
          </a:ln>
        </p:spPr>
        <p:txBody>
          <a:bodyPr anchor="t">
            <a:spAutoFit/>
          </a:bodyPr>
          <a:lstStyle/>
          <a:p>
            <a:pPr eaLnBrk="0" hangingPunct="0">
              <a:spcBef>
                <a:spcPct val="20000"/>
              </a:spcBef>
            </a:pPr>
            <a:r>
              <a:rPr lang="en-US" altLang="zh-CN" sz="2800" b="1" dirty="0">
                <a:latin typeface="Times New Roman" panose="02020603050405020304" pitchFamily="2" charset="0"/>
                <a:ea typeface="楷体" panose="02010609060101010101" charset="-122"/>
                <a:cs typeface="Times New Roman" panose="02020603050405020304" pitchFamily="2" charset="0"/>
              </a:rPr>
              <a:t>MSP430X5XX / 6XX</a:t>
            </a:r>
            <a:r>
              <a:rPr lang="zh-CN" altLang="en-US" sz="2800" b="1" dirty="0">
                <a:latin typeface="Times New Roman" panose="02020603050405020304" pitchFamily="2" charset="0"/>
                <a:ea typeface="楷体" panose="02010609060101010101" charset="-122"/>
                <a:cs typeface="Times New Roman" panose="02020603050405020304" pitchFamily="2" charset="0"/>
              </a:rPr>
              <a:t>系列单片机的看门狗定时器原理，如下图所示：</a:t>
            </a:r>
            <a:endParaRPr lang="en-US" altLang="zh-CN" sz="2800" b="1" dirty="0">
              <a:latin typeface="Times New Roman" panose="02020603050405020304" pitchFamily="2" charset="0"/>
              <a:ea typeface="楷体" panose="02010609060101010101" charset="-122"/>
              <a:cs typeface="Times New Roman" panose="02020603050405020304" pitchFamily="2" charset="0"/>
            </a:endParaRPr>
          </a:p>
        </p:txBody>
      </p:sp>
      <p:pic>
        <p:nvPicPr>
          <p:cNvPr id="68612" name="Picture 4" descr="Watchdog Timer Block Diagram"/>
          <p:cNvPicPr>
            <a:picLocks noChangeAspect="1"/>
          </p:cNvPicPr>
          <p:nvPr/>
        </p:nvPicPr>
        <p:blipFill>
          <a:blip r:embed="rId2"/>
          <a:stretch>
            <a:fillRect/>
          </a:stretch>
        </p:blipFill>
        <p:spPr>
          <a:xfrm>
            <a:off x="3576638" y="1673225"/>
            <a:ext cx="5345112" cy="5137150"/>
          </a:xfrm>
          <a:prstGeom prst="rect">
            <a:avLst/>
          </a:prstGeom>
          <a:noFill/>
          <a:ln w="9525">
            <a:noFill/>
          </a:ln>
        </p:spPr>
      </p:pic>
      <p:sp>
        <p:nvSpPr>
          <p:cNvPr id="69635"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13</a:t>
            </a:fld>
            <a:endParaRPr lang="en-US" altLang="zh-CN" sz="1200" dirty="0">
              <a:latin typeface="Garamond" panose="02020404030301010803" pitchFamily="2" charset="0"/>
            </a:endParaRPr>
          </a:p>
        </p:txBody>
      </p:sp>
      <p:sp>
        <p:nvSpPr>
          <p:cNvPr id="69636" name="标题 1"/>
          <p:cNvSpPr txBox="1"/>
          <p:nvPr/>
        </p:nvSpPr>
        <p:spPr>
          <a:xfrm>
            <a:off x="457200" y="644525"/>
            <a:ext cx="8229600" cy="582613"/>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2.2.2</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 </a:t>
            </a:r>
            <a:r>
              <a:rPr lang="zh-CN" altLang="en-US" sz="3200" b="1" dirty="0">
                <a:solidFill>
                  <a:schemeClr val="tx2"/>
                </a:solidFill>
                <a:latin typeface="Times New Roman" panose="02020603050405020304" pitchFamily="2" charset="0"/>
                <a:ea typeface="宋体" panose="02010600030101010101" pitchFamily="2" charset="-122"/>
                <a:sym typeface="仿宋_GB2312" charset="0"/>
              </a:rPr>
              <a:t>看门狗定时器 </a:t>
            </a:r>
            <a:r>
              <a:rPr lang="zh-CN" altLang="en-US" sz="3200" b="1" dirty="0">
                <a:solidFill>
                  <a:schemeClr val="tx2"/>
                </a:solidFill>
                <a:latin typeface="Times New Roman" panose="02020603050405020304" pitchFamily="2" charset="0"/>
                <a:ea typeface="楷体_GB2312" charset="0"/>
                <a:sym typeface="仿宋_GB2312" charset="0"/>
              </a:rPr>
              <a:t>——</a:t>
            </a:r>
            <a:r>
              <a:rPr lang="zh-CN" altLang="en-US" sz="3200" b="1" dirty="0">
                <a:solidFill>
                  <a:schemeClr val="tx2"/>
                </a:solidFill>
                <a:latin typeface="Times New Roman" panose="02020603050405020304" pitchFamily="2" charset="0"/>
                <a:ea typeface="宋体" panose="02010600030101010101" pitchFamily="2" charset="-122"/>
                <a:sym typeface="仿宋_GB2312" charset="0"/>
              </a:rPr>
              <a:t> 概述</a:t>
            </a:r>
            <a:endParaRPr lang="zh-CN" altLang="en-US"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8611"/>
                                        </p:tgtEl>
                                        <p:attrNameLst>
                                          <p:attrName>style.visibility</p:attrName>
                                        </p:attrNameLst>
                                      </p:cBhvr>
                                      <p:to>
                                        <p:strVal val="visible"/>
                                      </p:to>
                                    </p:set>
                                    <p:anim calcmode="lin" valueType="num">
                                      <p:cBhvr>
                                        <p:cTn id="7" dur="500" fill="hold"/>
                                        <p:tgtEl>
                                          <p:spTgt spid="68611"/>
                                        </p:tgtEl>
                                        <p:attrNameLst>
                                          <p:attrName>ppt_x</p:attrName>
                                        </p:attrNameLst>
                                      </p:cBhvr>
                                      <p:tavLst>
                                        <p:tav tm="0">
                                          <p:val>
                                            <p:strVal val="#ppt_x"/>
                                          </p:val>
                                        </p:tav>
                                        <p:tav tm="100000">
                                          <p:val>
                                            <p:strVal val="#ppt_x"/>
                                          </p:val>
                                        </p:tav>
                                      </p:tavLst>
                                    </p:anim>
                                    <p:anim calcmode="lin" valueType="num">
                                      <p:cBhvr>
                                        <p:cTn id="8" dur="500" fill="hold"/>
                                        <p:tgtEl>
                                          <p:spTgt spid="686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2"/>
                                        </p:tgtEl>
                                        <p:attrNameLst>
                                          <p:attrName>style.visibility</p:attrName>
                                        </p:attrNameLst>
                                      </p:cBhvr>
                                      <p:to>
                                        <p:strVal val="visible"/>
                                      </p:to>
                                    </p:set>
                                    <p:anim calcmode="lin" valueType="num">
                                      <p:cBhvr>
                                        <p:cTn id="13" dur="500" fill="hold"/>
                                        <p:tgtEl>
                                          <p:spTgt spid="68612"/>
                                        </p:tgtEl>
                                        <p:attrNameLst>
                                          <p:attrName>ppt_x</p:attrName>
                                        </p:attrNameLst>
                                      </p:cBhvr>
                                      <p:tavLst>
                                        <p:tav tm="0">
                                          <p:val>
                                            <p:strVal val="#ppt_x"/>
                                          </p:val>
                                        </p:tav>
                                        <p:tav tm="100000">
                                          <p:val>
                                            <p:strVal val="#ppt_x"/>
                                          </p:val>
                                        </p:tav>
                                      </p:tavLst>
                                    </p:anim>
                                    <p:anim calcmode="lin" valueType="num">
                                      <p:cBhvr>
                                        <p:cTn id="14"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4"/>
          <p:cNvSpPr/>
          <p:nvPr/>
        </p:nvSpPr>
        <p:spPr>
          <a:xfrm>
            <a:off x="-107950" y="1412875"/>
            <a:ext cx="9061450" cy="5200650"/>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sz="2400" dirty="0">
                <a:latin typeface="Arial" panose="020B0604020202020204" pitchFamily="34" charset="0"/>
                <a:ea typeface="微软雅黑" panose="020B0503020204020204" charset="-122"/>
              </a:rPr>
              <a:t>        </a:t>
            </a:r>
            <a:r>
              <a:rPr lang="zh-CN" altLang="en-US" sz="24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楷体" panose="02010609060101010101" charset="-122"/>
                <a:cs typeface="Times New Roman" panose="02020603050405020304" pitchFamily="2" charset="0"/>
              </a:rPr>
              <a:t>用户可以通过 </a:t>
            </a:r>
            <a:r>
              <a:rPr lang="en-US" altLang="zh-CN" sz="2800" b="1" dirty="0">
                <a:latin typeface="Times New Roman" panose="02020603050405020304" pitchFamily="2" charset="0"/>
                <a:ea typeface="楷体" panose="02010609060101010101" charset="-122"/>
                <a:cs typeface="Times New Roman" panose="02020603050405020304" pitchFamily="2" charset="0"/>
              </a:rPr>
              <a:t>WDTCTL </a:t>
            </a:r>
            <a:r>
              <a:rPr lang="zh-CN" altLang="en-US" sz="2800" b="1" dirty="0">
                <a:latin typeface="Times New Roman" panose="02020603050405020304" pitchFamily="2" charset="0"/>
                <a:ea typeface="楷体" panose="02010609060101010101" charset="-122"/>
                <a:cs typeface="Times New Roman" panose="02020603050405020304" pitchFamily="2" charset="0"/>
              </a:rPr>
              <a:t>寄存器中的 </a:t>
            </a:r>
            <a:r>
              <a:rPr lang="en-US" altLang="zh-CN" sz="2800" b="1" dirty="0">
                <a:latin typeface="Times New Roman" panose="02020603050405020304" pitchFamily="2" charset="0"/>
                <a:ea typeface="楷体" panose="02010609060101010101" charset="-122"/>
                <a:cs typeface="Times New Roman" panose="02020603050405020304" pitchFamily="2" charset="0"/>
              </a:rPr>
              <a:t>WDTTMSEL </a:t>
            </a:r>
            <a:r>
              <a:rPr lang="zh-CN" altLang="en-US" sz="2800" b="1" dirty="0">
                <a:latin typeface="Times New Roman" panose="02020603050405020304" pitchFamily="2" charset="0"/>
                <a:ea typeface="楷体" panose="02010609060101010101" charset="-122"/>
                <a:cs typeface="Times New Roman" panose="02020603050405020304" pitchFamily="2" charset="0"/>
              </a:rPr>
              <a:t>和 </a:t>
            </a:r>
            <a:r>
              <a:rPr lang="en-US" altLang="zh-CN" sz="2800" b="1" dirty="0">
                <a:latin typeface="Times New Roman" panose="02020603050405020304" pitchFamily="2" charset="0"/>
                <a:ea typeface="楷体" panose="02010609060101010101" charset="-122"/>
                <a:cs typeface="Times New Roman" panose="02020603050405020304" pitchFamily="2" charset="0"/>
              </a:rPr>
              <a:t>WDTHOLD </a:t>
            </a:r>
            <a:r>
              <a:rPr lang="zh-CN" altLang="en-US" sz="2800" b="1" dirty="0">
                <a:latin typeface="Times New Roman" panose="02020603050405020304" pitchFamily="2" charset="0"/>
                <a:ea typeface="楷体" panose="02010609060101010101" charset="-122"/>
                <a:cs typeface="Times New Roman" panose="02020603050405020304" pitchFamily="2" charset="0"/>
              </a:rPr>
              <a:t>控制位设置 </a:t>
            </a:r>
            <a:r>
              <a:rPr lang="en-US" altLang="zh-CN" sz="2800" b="1" dirty="0">
                <a:latin typeface="Times New Roman" panose="02020603050405020304" pitchFamily="2" charset="0"/>
                <a:ea typeface="楷体" panose="02010609060101010101" charset="-122"/>
                <a:cs typeface="Times New Roman" panose="02020603050405020304" pitchFamily="2" charset="0"/>
              </a:rPr>
              <a:t>WDT </a:t>
            </a:r>
            <a:r>
              <a:rPr lang="zh-CN" altLang="en-US" sz="2800" b="1" dirty="0">
                <a:latin typeface="Times New Roman" panose="02020603050405020304" pitchFamily="2" charset="0"/>
                <a:ea typeface="楷体" panose="02010609060101010101" charset="-122"/>
                <a:cs typeface="Times New Roman" panose="02020603050405020304" pitchFamily="2" charset="0"/>
              </a:rPr>
              <a:t>工作在看门狗模式、定时器模式和低功耗模式。</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看门狗模式</a:t>
            </a:r>
          </a:p>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PUC</a:t>
            </a:r>
            <a:r>
              <a:rPr lang="zh-CN" altLang="en-US" sz="2800" b="1" dirty="0">
                <a:latin typeface="Times New Roman" panose="02020603050405020304" pitchFamily="2" charset="0"/>
                <a:ea typeface="楷体" panose="02010609060101010101" charset="-122"/>
                <a:cs typeface="Times New Roman" panose="02020603050405020304" pitchFamily="2" charset="0"/>
              </a:rPr>
              <a:t>后，</a:t>
            </a:r>
            <a:r>
              <a:rPr lang="en-US" altLang="zh-CN" sz="2800" b="1" dirty="0">
                <a:latin typeface="Times New Roman" panose="02020603050405020304" pitchFamily="2" charset="0"/>
                <a:ea typeface="楷体" panose="02010609060101010101" charset="-122"/>
                <a:cs typeface="Times New Roman" panose="02020603050405020304" pitchFamily="2" charset="0"/>
              </a:rPr>
              <a:t>WDT </a:t>
            </a:r>
            <a:r>
              <a:rPr lang="zh-CN" altLang="en-US" sz="2800" b="1" dirty="0">
                <a:latin typeface="Times New Roman" panose="02020603050405020304" pitchFamily="2" charset="0"/>
                <a:ea typeface="楷体" panose="02010609060101010101" charset="-122"/>
                <a:cs typeface="Times New Roman" panose="02020603050405020304" pitchFamily="2" charset="0"/>
              </a:rPr>
              <a:t>进入默认状态。如果系统不用看门狗功能，应该在程序开始处禁止看门狗功能。</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在看门狗模式下，如果计数器超过了定时时间，就会产生复位和激活系统上电清除信号。</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用户软件一般都需要进行如下操作：</a:t>
            </a:r>
          </a:p>
          <a:p>
            <a:pPr lvl="2" indent="0" eaLnBrk="1" hangingPunct="1">
              <a:buClr>
                <a:srgbClr val="0000FF"/>
              </a:buClr>
              <a:buFont typeface="Wingdings" panose="05000000000000000000" pitchFamily="2" charset="2"/>
              <a:buNone/>
            </a:pPr>
            <a:r>
              <a:rPr lang="zh-CN" altLang="en-US" sz="2800" b="1" dirty="0">
                <a:latin typeface="Times New Roman" panose="02020603050405020304" pitchFamily="2" charset="0"/>
                <a:ea typeface="楷体" panose="02010609060101010101" charset="-122"/>
                <a:cs typeface="Times New Roman" panose="02020603050405020304" pitchFamily="2" charset="0"/>
              </a:rPr>
              <a:t>       ▼ 进行</a:t>
            </a:r>
            <a:r>
              <a:rPr lang="en-US" altLang="zh-CN" sz="2800" b="1" dirty="0">
                <a:latin typeface="Times New Roman" panose="02020603050405020304" pitchFamily="2" charset="0"/>
                <a:ea typeface="楷体" panose="02010609060101010101" charset="-122"/>
                <a:cs typeface="Times New Roman" panose="02020603050405020304" pitchFamily="2" charset="0"/>
              </a:rPr>
              <a:t>WDT</a:t>
            </a:r>
            <a:r>
              <a:rPr lang="zh-CN" altLang="en-US" sz="2800" b="1" dirty="0">
                <a:latin typeface="Times New Roman" panose="02020603050405020304" pitchFamily="2" charset="0"/>
                <a:ea typeface="楷体" panose="02010609060101010101" charset="-122"/>
                <a:cs typeface="Times New Roman" panose="02020603050405020304" pitchFamily="2" charset="0"/>
              </a:rPr>
              <a:t>的初始化：设置合适的时间。</a:t>
            </a:r>
          </a:p>
          <a:p>
            <a:pPr lvl="1" indent="0" eaLnBrk="1" hangingPunct="1"/>
            <a:r>
              <a:rPr lang="zh-CN" altLang="en-US" sz="2800" b="1" dirty="0">
                <a:latin typeface="Times New Roman" panose="02020603050405020304" pitchFamily="2" charset="0"/>
                <a:ea typeface="楷体" panose="02010609060101010101" charset="-122"/>
                <a:cs typeface="Times New Roman" panose="02020603050405020304" pitchFamily="2" charset="0"/>
              </a:rPr>
              <a:t>	      ▼ 周期性地对</a:t>
            </a:r>
            <a:r>
              <a:rPr lang="en-US" altLang="zh-CN" sz="2800" b="1" dirty="0">
                <a:latin typeface="Times New Roman" panose="02020603050405020304" pitchFamily="2" charset="0"/>
                <a:ea typeface="楷体" panose="02010609060101010101" charset="-122"/>
                <a:cs typeface="Times New Roman" panose="02020603050405020304" pitchFamily="2" charset="0"/>
              </a:rPr>
              <a:t>WDTCNT</a:t>
            </a:r>
            <a:r>
              <a:rPr lang="zh-CN" altLang="en-US" sz="2800" b="1" dirty="0">
                <a:latin typeface="Times New Roman" panose="02020603050405020304" pitchFamily="2" charset="0"/>
                <a:ea typeface="楷体" panose="02010609060101010101" charset="-122"/>
                <a:cs typeface="Times New Roman" panose="02020603050405020304" pitchFamily="2" charset="0"/>
              </a:rPr>
              <a:t>清零：防止</a:t>
            </a:r>
            <a:r>
              <a:rPr lang="en-US" altLang="zh-CN" sz="2800" b="1" dirty="0">
                <a:latin typeface="Times New Roman" panose="02020603050405020304" pitchFamily="2" charset="0"/>
                <a:ea typeface="楷体" panose="02010609060101010101" charset="-122"/>
                <a:cs typeface="Times New Roman" panose="02020603050405020304" pitchFamily="2" charset="0"/>
              </a:rPr>
              <a:t>WDT</a:t>
            </a:r>
            <a:r>
              <a:rPr lang="zh-CN" altLang="en-US" sz="2800" b="1" dirty="0">
                <a:latin typeface="Times New Roman" panose="02020603050405020304" pitchFamily="2" charset="0"/>
                <a:ea typeface="楷体" panose="02010609060101010101" charset="-122"/>
                <a:cs typeface="Times New Roman" panose="02020603050405020304" pitchFamily="2" charset="0"/>
              </a:rPr>
              <a:t>溢出。</a:t>
            </a:r>
            <a:endParaRPr lang="zh-CN" altLang="en-US" sz="2800" b="1" dirty="0">
              <a:latin typeface="Times New Roman" panose="02020603050405020304" pitchFamily="2" charset="0"/>
              <a:ea typeface="宋体" panose="02010600030101010101" pitchFamily="2" charset="-122"/>
            </a:endParaRPr>
          </a:p>
          <a:p>
            <a:pPr lvl="1" indent="0" eaLnBrk="1" hangingPunct="1">
              <a:buClr>
                <a:srgbClr val="0000FF"/>
              </a:buClr>
              <a:buFont typeface="Wingdings" panose="05000000000000000000" pitchFamily="2" charset="2"/>
              <a:buNone/>
            </a:pPr>
            <a:endParaRPr lang="zh-CN" altLang="en-US" sz="2400" b="1" dirty="0">
              <a:latin typeface="Times New Roman" panose="02020603050405020304" pitchFamily="2" charset="0"/>
              <a:ea typeface="Times New Roman" panose="02020603050405020304" pitchFamily="2" charset="0"/>
            </a:endParaRPr>
          </a:p>
        </p:txBody>
      </p:sp>
      <p:sp>
        <p:nvSpPr>
          <p:cNvPr id="70658"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14</a:t>
            </a:fld>
            <a:endParaRPr lang="en-US" altLang="zh-CN" sz="1200" dirty="0">
              <a:latin typeface="Garamond" panose="02020404030301010803" pitchFamily="2" charset="0"/>
            </a:endParaRPr>
          </a:p>
        </p:txBody>
      </p:sp>
      <p:sp>
        <p:nvSpPr>
          <p:cNvPr id="70659" name="标题 1"/>
          <p:cNvSpPr txBox="1"/>
          <p:nvPr/>
        </p:nvSpPr>
        <p:spPr>
          <a:xfrm>
            <a:off x="374650" y="620713"/>
            <a:ext cx="7962900"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2.2.3</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 </a:t>
            </a:r>
            <a:r>
              <a:rPr lang="zh-CN" altLang="en-US" sz="3200" b="1" dirty="0">
                <a:solidFill>
                  <a:schemeClr val="tx2"/>
                </a:solidFill>
                <a:latin typeface="Times New Roman" panose="02020603050405020304" pitchFamily="2" charset="0"/>
                <a:ea typeface="宋体" panose="02010600030101010101" pitchFamily="2" charset="-122"/>
                <a:sym typeface="仿宋_GB2312" charset="0"/>
              </a:rPr>
              <a:t>看门狗定时器 </a:t>
            </a:r>
            <a:r>
              <a:rPr lang="zh-CN" altLang="en-US" sz="3200" b="1" dirty="0">
                <a:solidFill>
                  <a:schemeClr val="tx2"/>
                </a:solidFill>
                <a:latin typeface="Times New Roman" panose="02020603050405020304" pitchFamily="2" charset="0"/>
                <a:ea typeface="楷体_GB2312" charset="0"/>
                <a:sym typeface="仿宋_GB2312" charset="0"/>
              </a:rPr>
              <a:t>——</a:t>
            </a:r>
            <a:r>
              <a:rPr lang="zh-CN" altLang="en-US" sz="3200" b="1" dirty="0">
                <a:solidFill>
                  <a:schemeClr val="tx2"/>
                </a:solidFill>
                <a:latin typeface="Times New Roman" panose="02020603050405020304" pitchFamily="2" charset="0"/>
                <a:ea typeface="宋体" panose="02010600030101010101" pitchFamily="2" charset="-122"/>
                <a:sym typeface="仿宋_GB2312" charset="0"/>
              </a:rPr>
              <a:t> </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WDT</a:t>
            </a:r>
            <a:r>
              <a:rPr lang="zh-CN" altLang="en-US" sz="3200" b="1" dirty="0">
                <a:solidFill>
                  <a:schemeClr val="tx2"/>
                </a:solidFill>
                <a:latin typeface="Times New Roman" panose="02020603050405020304" pitchFamily="2" charset="0"/>
                <a:ea typeface="宋体" panose="02010600030101010101" pitchFamily="2" charset="-122"/>
                <a:sym typeface="仿宋_GB2312" charset="0"/>
              </a:rPr>
              <a:t>的操作</a:t>
            </a:r>
            <a:endParaRPr lang="zh-CN" altLang="en-US"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635"/>
                                        </p:tgtEl>
                                        <p:attrNameLst>
                                          <p:attrName>style.visibility</p:attrName>
                                        </p:attrNameLst>
                                      </p:cBhvr>
                                      <p:to>
                                        <p:strVal val="visible"/>
                                      </p:to>
                                    </p:set>
                                    <p:anim calcmode="lin" valueType="num">
                                      <p:cBhvr>
                                        <p:cTn id="7" dur="500" fill="hold"/>
                                        <p:tgtEl>
                                          <p:spTgt spid="69635"/>
                                        </p:tgtEl>
                                        <p:attrNameLst>
                                          <p:attrName>ppt_x</p:attrName>
                                        </p:attrNameLst>
                                      </p:cBhvr>
                                      <p:tavLst>
                                        <p:tav tm="0">
                                          <p:val>
                                            <p:strVal val="#ppt_x"/>
                                          </p:val>
                                        </p:tav>
                                        <p:tav tm="100000">
                                          <p:val>
                                            <p:strVal val="#ppt_x"/>
                                          </p:val>
                                        </p:tav>
                                      </p:tavLst>
                                    </p:anim>
                                    <p:anim calcmode="lin" valueType="num">
                                      <p:cBhvr>
                                        <p:cTn id="8"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p:nvPr/>
        </p:nvSpPr>
        <p:spPr>
          <a:xfrm>
            <a:off x="0" y="1125538"/>
            <a:ext cx="8634413" cy="479996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endParaRPr lang="zh-CN" altLang="en-US" b="1" dirty="0">
              <a:solidFill>
                <a:srgbClr val="0000FF"/>
              </a:solidFill>
              <a:latin typeface="Arial" panose="020B0604020202020204" pitchFamily="34" charset="0"/>
              <a:ea typeface="宋体" panose="02010600030101010101" pitchFamily="2" charset="-122"/>
            </a:endParaRPr>
          </a:p>
          <a:p>
            <a:pPr lvl="1" indent="0" eaLnBrk="1" hangingPunct="1">
              <a:buClr>
                <a:srgbClr val="0000FF"/>
              </a:buClr>
              <a:buFont typeface="Wingdings" panose="05000000000000000000" pitchFamily="2" charset="2"/>
              <a:buNone/>
            </a:pPr>
            <a:r>
              <a:rPr lang="zh-CN" altLang="en-US" b="1" dirty="0">
                <a:solidFill>
                  <a:srgbClr val="0000FF"/>
                </a:solidFill>
                <a:latin typeface="Arial" panose="020B0604020202020204" pitchFamily="34" charset="0"/>
                <a:ea typeface="宋体" panose="02010600030101010101" pitchFamily="2" charset="-122"/>
              </a:rPr>
              <a:t>◆</a:t>
            </a:r>
            <a:r>
              <a:rPr lang="zh-CN" altLang="en-US" sz="2400" dirty="0">
                <a:solidFill>
                  <a:srgbClr val="0000FF"/>
                </a:solidFill>
                <a:latin typeface="Arial" panose="020B0604020202020204" pitchFamily="34" charset="0"/>
                <a:ea typeface="微软雅黑" panose="020B0503020204020204" charset="-122"/>
              </a:rPr>
              <a:t> </a:t>
            </a:r>
            <a:r>
              <a:rPr lang="zh-CN" altLang="en-US" sz="3200" b="1" dirty="0">
                <a:solidFill>
                  <a:srgbClr val="0000FF"/>
                </a:solidFill>
                <a:latin typeface="Times New Roman" panose="02020603050405020304" pitchFamily="2" charset="0"/>
                <a:ea typeface="楷体" panose="02010609060101010101" charset="-122"/>
                <a:cs typeface="Times New Roman" panose="02020603050405020304" pitchFamily="2" charset="0"/>
              </a:rPr>
              <a:t>定时器模式</a:t>
            </a:r>
          </a:p>
          <a:p>
            <a:pPr lvl="2" indent="0" eaLnBrk="1" hangingPunct="1">
              <a:buClr>
                <a:srgbClr val="0000FF"/>
              </a:buClr>
              <a:buFont typeface="Wingdings" panose="05000000000000000000" pitchFamily="2" charset="2"/>
              <a:buNone/>
            </a:pPr>
            <a:r>
              <a:rPr lang="en-US" altLang="zh-CN" sz="2800" b="1" dirty="0">
                <a:latin typeface="Times New Roman" panose="02020603050405020304" pitchFamily="2" charset="0"/>
                <a:ea typeface="楷体" panose="02010609060101010101" charset="-122"/>
                <a:cs typeface="Times New Roman" panose="02020603050405020304" pitchFamily="2" charset="0"/>
              </a:rPr>
              <a:t>WDTTMSEL </a:t>
            </a:r>
            <a:r>
              <a:rPr lang="zh-CN" altLang="en-US" sz="2800" b="1" dirty="0">
                <a:latin typeface="Times New Roman" panose="02020603050405020304" pitchFamily="2" charset="0"/>
                <a:ea typeface="楷体" panose="02010609060101010101" charset="-122"/>
                <a:cs typeface="Times New Roman" panose="02020603050405020304" pitchFamily="2" charset="0"/>
              </a:rPr>
              <a:t>设置为 </a:t>
            </a:r>
            <a:r>
              <a:rPr lang="en-US" altLang="zh-CN" sz="2800" b="1" dirty="0">
                <a:latin typeface="Times New Roman" panose="02020603050405020304" pitchFamily="2" charset="0"/>
                <a:ea typeface="楷体" panose="02010609060101010101" charset="-122"/>
                <a:cs typeface="Times New Roman" panose="02020603050405020304" pitchFamily="2" charset="0"/>
              </a:rPr>
              <a:t>1 </a:t>
            </a:r>
            <a:r>
              <a:rPr lang="zh-CN" altLang="en-US" sz="2800" b="1" dirty="0">
                <a:latin typeface="Times New Roman" panose="02020603050405020304" pitchFamily="2" charset="0"/>
                <a:ea typeface="楷体" panose="02010609060101010101" charset="-122"/>
                <a:cs typeface="Times New Roman" panose="02020603050405020304" pitchFamily="2" charset="0"/>
              </a:rPr>
              <a:t>时，</a:t>
            </a:r>
            <a:r>
              <a:rPr lang="en-US" altLang="zh-CN" sz="2800" b="1" dirty="0">
                <a:latin typeface="Times New Roman" panose="02020603050405020304" pitchFamily="2" charset="0"/>
                <a:ea typeface="楷体" panose="02010609060101010101" charset="-122"/>
                <a:cs typeface="Times New Roman" panose="02020603050405020304" pitchFamily="2" charset="0"/>
              </a:rPr>
              <a:t>WDT </a:t>
            </a:r>
            <a:r>
              <a:rPr lang="zh-CN" altLang="en-US" sz="2800" b="1" dirty="0">
                <a:latin typeface="Times New Roman" panose="02020603050405020304" pitchFamily="2" charset="0"/>
                <a:ea typeface="楷体" panose="02010609060101010101" charset="-122"/>
                <a:cs typeface="Times New Roman" panose="02020603050405020304" pitchFamily="2" charset="0"/>
              </a:rPr>
              <a:t>工作在定时器模式。 </a:t>
            </a:r>
          </a:p>
          <a:p>
            <a:pPr lvl="2" indent="0" eaLnBrk="1" hangingPunct="1">
              <a:buClr>
                <a:srgbClr val="0000FF"/>
              </a:buClr>
              <a:buFont typeface="Wingdings" panose="05000000000000000000" pitchFamily="2" charset="2"/>
              <a:buNone/>
            </a:pPr>
            <a:r>
              <a:rPr lang="zh-CN" altLang="en-US" sz="2800" b="1" dirty="0">
                <a:latin typeface="Times New Roman" panose="02020603050405020304" pitchFamily="2" charset="0"/>
                <a:ea typeface="楷体" panose="02010609060101010101" charset="-122"/>
                <a:cs typeface="Times New Roman" panose="02020603050405020304" pitchFamily="2" charset="0"/>
              </a:rPr>
              <a:t>在定时器模式下，定时间隔到以后，</a:t>
            </a:r>
            <a:r>
              <a:rPr lang="en-US" altLang="zh-CN" sz="2800" b="1" dirty="0">
                <a:latin typeface="Times New Roman" panose="02020603050405020304" pitchFamily="2" charset="0"/>
                <a:ea typeface="楷体" panose="02010609060101010101" charset="-122"/>
                <a:cs typeface="Times New Roman" panose="02020603050405020304" pitchFamily="2" charset="0"/>
              </a:rPr>
              <a:t>WDTIFG </a:t>
            </a:r>
            <a:r>
              <a:rPr lang="zh-CN" altLang="en-US" sz="2800" b="1" dirty="0">
                <a:latin typeface="Times New Roman" panose="02020603050405020304" pitchFamily="2" charset="0"/>
                <a:ea typeface="楷体" panose="02010609060101010101" charset="-122"/>
                <a:cs typeface="Times New Roman" panose="02020603050405020304" pitchFamily="2" charset="0"/>
              </a:rPr>
              <a:t>标志位置 </a:t>
            </a:r>
            <a:r>
              <a:rPr lang="en-US" altLang="zh-CN" sz="2800" b="1" dirty="0">
                <a:latin typeface="Times New Roman" panose="02020603050405020304" pitchFamily="2" charset="0"/>
                <a:ea typeface="楷体" panose="02010609060101010101" charset="-122"/>
                <a:cs typeface="Times New Roman" panose="02020603050405020304" pitchFamily="2" charset="0"/>
              </a:rPr>
              <a:t>1</a:t>
            </a:r>
          </a:p>
          <a:p>
            <a:pPr lvl="2" indent="0" eaLnBrk="1" hangingPunct="1">
              <a:buClr>
                <a:srgbClr val="0000FF"/>
              </a:buClr>
              <a:buFont typeface="Wingdings" panose="05000000000000000000" pitchFamily="2" charset="2"/>
              <a:buNone/>
            </a:pPr>
            <a:endParaRPr lang="en-US" altLang="zh-CN" sz="2800" b="1" dirty="0">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r>
              <a:rPr lang="zh-CN" altLang="en-US" sz="3200" b="1" dirty="0">
                <a:solidFill>
                  <a:srgbClr val="0000FF"/>
                </a:solidFill>
                <a:latin typeface="Times New Roman" panose="02020603050405020304" pitchFamily="2" charset="0"/>
                <a:ea typeface="楷体" panose="02010609060101010101" charset="-122"/>
                <a:cs typeface="Times New Roman" panose="02020603050405020304" pitchFamily="2" charset="0"/>
              </a:rPr>
              <a:t>低功耗模式</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endParaRPr lang="zh-CN" altLang="en-US" sz="2800" b="1" dirty="0">
              <a:latin typeface="Times New Roman" panose="02020603050405020304" pitchFamily="2" charset="0"/>
              <a:ea typeface="楷体" panose="02010609060101010101" charset="-122"/>
              <a:cs typeface="Times New Roman" panose="02020603050405020304" pitchFamily="2" charset="0"/>
            </a:endParaRPr>
          </a:p>
          <a:p>
            <a:pPr lvl="2" indent="0" eaLnBrk="1" hangingPunct="1">
              <a:buClr>
                <a:srgbClr val="0000FF"/>
              </a:buClr>
              <a:buFont typeface="Wingdings" panose="05000000000000000000" pitchFamily="2" charset="2"/>
              <a:buNone/>
            </a:pPr>
            <a:r>
              <a:rPr lang="zh-CN" altLang="en-US" sz="2800" b="1" dirty="0">
                <a:latin typeface="Times New Roman" panose="02020603050405020304" pitchFamily="2" charset="0"/>
                <a:ea typeface="楷体" panose="02010609060101010101" charset="-122"/>
                <a:cs typeface="Times New Roman" panose="02020603050405020304" pitchFamily="2" charset="0"/>
              </a:rPr>
              <a:t>当不需要看门狗定时器时，可使用 </a:t>
            </a:r>
            <a:r>
              <a:rPr lang="en-US" altLang="zh-CN" sz="2800" b="1" dirty="0">
                <a:latin typeface="Times New Roman" panose="02020603050405020304" pitchFamily="2" charset="0"/>
                <a:ea typeface="楷体" panose="02010609060101010101" charset="-122"/>
                <a:cs typeface="Times New Roman" panose="02020603050405020304" pitchFamily="2" charset="0"/>
              </a:rPr>
              <a:t>WDTHOLD </a:t>
            </a:r>
            <a:r>
              <a:rPr lang="zh-CN" altLang="en-US" sz="2800" b="1" dirty="0">
                <a:latin typeface="Times New Roman" panose="02020603050405020304" pitchFamily="2" charset="0"/>
                <a:ea typeface="楷体" panose="02010609060101010101" charset="-122"/>
                <a:cs typeface="Times New Roman" panose="02020603050405020304" pitchFamily="2" charset="0"/>
              </a:rPr>
              <a:t>位来停止看门狗计数器 </a:t>
            </a:r>
            <a:r>
              <a:rPr lang="en-US" altLang="zh-CN" sz="2800" b="1" dirty="0">
                <a:latin typeface="Times New Roman" panose="02020603050405020304" pitchFamily="2" charset="0"/>
                <a:ea typeface="楷体" panose="02010609060101010101" charset="-122"/>
                <a:cs typeface="Times New Roman" panose="02020603050405020304" pitchFamily="2" charset="0"/>
              </a:rPr>
              <a:t>WDTCNT</a:t>
            </a:r>
            <a:r>
              <a:rPr lang="zh-CN" altLang="en-US" sz="2800" b="1" dirty="0">
                <a:latin typeface="Times New Roman" panose="02020603050405020304" pitchFamily="2" charset="0"/>
                <a:ea typeface="楷体" panose="02010609060101010101" charset="-122"/>
                <a:cs typeface="Times New Roman" panose="02020603050405020304" pitchFamily="2" charset="0"/>
              </a:rPr>
              <a:t>，以降低功耗。</a:t>
            </a:r>
            <a:endParaRPr lang="zh-CN" altLang="en-US" sz="2800" b="1" dirty="0">
              <a:latin typeface="Times New Roman" panose="02020603050405020304" pitchFamily="2" charset="0"/>
              <a:ea typeface="宋体" panose="02010600030101010101" pitchFamily="2" charset="-122"/>
            </a:endParaRPr>
          </a:p>
          <a:p>
            <a:pPr lvl="2" indent="0" eaLnBrk="1" hangingPunct="1">
              <a:buClr>
                <a:srgbClr val="0000FF"/>
              </a:buClr>
              <a:buFont typeface="Wingdings" panose="05000000000000000000" pitchFamily="2" charset="2"/>
              <a:buNone/>
            </a:pPr>
            <a:endParaRPr lang="zh-CN" altLang="en-US" sz="2800" b="1" dirty="0">
              <a:latin typeface="Times New Roman" panose="02020603050405020304" pitchFamily="2" charset="0"/>
              <a:ea typeface="Times New Roman" panose="02020603050405020304" pitchFamily="2" charset="0"/>
            </a:endParaRPr>
          </a:p>
        </p:txBody>
      </p:sp>
      <p:sp>
        <p:nvSpPr>
          <p:cNvPr id="72706"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15</a:t>
            </a:fld>
            <a:endParaRPr lang="en-US" altLang="zh-CN" sz="1200" dirty="0">
              <a:latin typeface="Garamond" panose="02020404030301010803" pitchFamily="2" charset="0"/>
            </a:endParaRPr>
          </a:p>
        </p:txBody>
      </p:sp>
      <p:sp>
        <p:nvSpPr>
          <p:cNvPr id="72707" name="标题 1"/>
          <p:cNvSpPr txBox="1"/>
          <p:nvPr/>
        </p:nvSpPr>
        <p:spPr>
          <a:xfrm>
            <a:off x="401638" y="633413"/>
            <a:ext cx="7962900"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2.2.3 </a:t>
            </a:r>
            <a:r>
              <a:rPr lang="zh-CN" altLang="en-US" sz="3200" b="1" dirty="0">
                <a:solidFill>
                  <a:schemeClr val="tx2"/>
                </a:solidFill>
                <a:latin typeface="Times New Roman" panose="02020603050405020304" pitchFamily="2" charset="0"/>
                <a:ea typeface="宋体" panose="02010600030101010101" pitchFamily="2" charset="-122"/>
                <a:sym typeface="仿宋_GB2312" charset="0"/>
              </a:rPr>
              <a:t>看门狗定时器 </a:t>
            </a:r>
            <a:r>
              <a:rPr lang="zh-CN" altLang="en-US" sz="3200" b="1" dirty="0">
                <a:solidFill>
                  <a:schemeClr val="tx2"/>
                </a:solidFill>
                <a:latin typeface="Times New Roman" panose="02020603050405020304" pitchFamily="2" charset="0"/>
                <a:ea typeface="楷体_GB2312" charset="0"/>
                <a:sym typeface="仿宋_GB2312" charset="0"/>
              </a:rPr>
              <a:t>——</a:t>
            </a:r>
            <a:r>
              <a:rPr lang="zh-CN" altLang="en-US" sz="3200" b="1" dirty="0">
                <a:solidFill>
                  <a:schemeClr val="tx2"/>
                </a:solidFill>
                <a:latin typeface="Times New Roman" panose="02020603050405020304" pitchFamily="2" charset="0"/>
                <a:ea typeface="宋体" panose="02010600030101010101" pitchFamily="2" charset="-122"/>
                <a:sym typeface="仿宋_GB2312" charset="0"/>
              </a:rPr>
              <a:t> </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WDT</a:t>
            </a:r>
            <a:r>
              <a:rPr lang="zh-CN" altLang="en-US" sz="3200" b="1" dirty="0">
                <a:solidFill>
                  <a:schemeClr val="tx2"/>
                </a:solidFill>
                <a:latin typeface="Times New Roman" panose="02020603050405020304" pitchFamily="2" charset="0"/>
                <a:ea typeface="宋体" panose="02010600030101010101" pitchFamily="2" charset="-122"/>
                <a:sym typeface="仿宋_GB2312" charset="0"/>
              </a:rPr>
              <a:t>的操作</a:t>
            </a:r>
            <a:endParaRPr lang="zh-CN" altLang="en-US"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1683"/>
                                        </p:tgtEl>
                                        <p:attrNameLst>
                                          <p:attrName>style.visibility</p:attrName>
                                        </p:attrNameLst>
                                      </p:cBhvr>
                                      <p:to>
                                        <p:strVal val="visible"/>
                                      </p:to>
                                    </p:set>
                                    <p:anim calcmode="lin" valueType="num">
                                      <p:cBhvr>
                                        <p:cTn id="7" dur="500" fill="hold"/>
                                        <p:tgtEl>
                                          <p:spTgt spid="71683"/>
                                        </p:tgtEl>
                                        <p:attrNameLst>
                                          <p:attrName>ppt_x</p:attrName>
                                        </p:attrNameLst>
                                      </p:cBhvr>
                                      <p:tavLst>
                                        <p:tav tm="0">
                                          <p:val>
                                            <p:strVal val="#ppt_x"/>
                                          </p:val>
                                        </p:tav>
                                        <p:tav tm="100000">
                                          <p:val>
                                            <p:strVal val="#ppt_x"/>
                                          </p:val>
                                        </p:tav>
                                      </p:tavLst>
                                    </p:anim>
                                    <p:anim calcmode="lin" valueType="num">
                                      <p:cBhvr>
                                        <p:cTn id="8" dur="500" fill="hold"/>
                                        <p:tgtEl>
                                          <p:spTgt spid="71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txBox="1"/>
          <p:nvPr/>
        </p:nvSpPr>
        <p:spPr>
          <a:xfrm>
            <a:off x="582613" y="649288"/>
            <a:ext cx="8229600"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 定时器 A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主要内容</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74755" name="Rectangle 4"/>
          <p:cNvSpPr/>
          <p:nvPr/>
        </p:nvSpPr>
        <p:spPr>
          <a:xfrm>
            <a:off x="250825" y="1341438"/>
            <a:ext cx="8893175" cy="5139055"/>
          </a:xfrm>
          <a:prstGeom prst="rect">
            <a:avLst/>
          </a:prstGeom>
          <a:noFill/>
          <a:ln w="9525">
            <a:noFill/>
          </a:ln>
        </p:spPr>
        <p:txBody>
          <a:bodyPr anchor="t">
            <a:spAutoFit/>
          </a:bodyPr>
          <a:lstStyle/>
          <a:p>
            <a:pPr lvl="1" indent="0" eaLnBrk="1" hangingPunct="1">
              <a:buClr>
                <a:srgbClr val="0000FF"/>
              </a:buClr>
              <a:buFont typeface="Wingdings" panose="05000000000000000000" pitchFamily="2" charset="2"/>
              <a:buNone/>
            </a:pPr>
            <a:r>
              <a:rPr lang="zh-CN" altLang="en-US" sz="3200" b="1" dirty="0">
                <a:solidFill>
                  <a:srgbClr val="0000FF"/>
                </a:solidFill>
                <a:latin typeface="Times New Roman" panose="02020603050405020304" pitchFamily="2" charset="0"/>
                <a:ea typeface="宋体" panose="02010600030101010101" pitchFamily="2" charset="-122"/>
                <a:sym typeface="Arial" panose="020B0604020202020204" pitchFamily="34" charset="0"/>
              </a:rPr>
              <a:t>◆ </a:t>
            </a:r>
            <a:r>
              <a:rPr lang="zh-CN" altLang="en-US" sz="32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定时器</a:t>
            </a:r>
            <a:r>
              <a:rPr lang="en-US" altLang="zh-CN" sz="32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A</a:t>
            </a:r>
            <a:r>
              <a:rPr lang="zh-CN" altLang="en-US" sz="32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的特性</a:t>
            </a:r>
            <a:endParaRPr lang="zh-CN" altLang="en-US" sz="32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3200" b="1" dirty="0">
                <a:solidFill>
                  <a:srgbClr val="0000FF"/>
                </a:solidFill>
                <a:latin typeface="Times New Roman" panose="02020603050405020304" pitchFamily="2" charset="0"/>
                <a:ea typeface="楷体" panose="02010609060101010101" charset="-122"/>
                <a:cs typeface="Times New Roman" panose="02020603050405020304" pitchFamily="2" charset="0"/>
              </a:rPr>
              <a:t>◆ 定时器</a:t>
            </a:r>
            <a:r>
              <a:rPr lang="en-US" altLang="zh-CN" sz="3200" b="1" dirty="0">
                <a:solidFill>
                  <a:srgbClr val="0000FF"/>
                </a:solidFill>
                <a:latin typeface="Times New Roman" panose="02020603050405020304" pitchFamily="2" charset="0"/>
                <a:ea typeface="楷体" panose="02010609060101010101" charset="-122"/>
                <a:cs typeface="Times New Roman" panose="02020603050405020304" pitchFamily="2" charset="0"/>
              </a:rPr>
              <a:t>A</a:t>
            </a:r>
            <a:r>
              <a:rPr lang="zh-CN" altLang="en-US" sz="3200" b="1" dirty="0">
                <a:solidFill>
                  <a:srgbClr val="0000FF"/>
                </a:solidFill>
                <a:latin typeface="Times New Roman" panose="02020603050405020304" pitchFamily="2" charset="0"/>
                <a:ea typeface="楷体" panose="02010609060101010101" charset="-122"/>
                <a:cs typeface="Times New Roman" panose="02020603050405020304" pitchFamily="2" charset="0"/>
              </a:rPr>
              <a:t>的结构</a:t>
            </a:r>
          </a:p>
          <a:p>
            <a:pPr lvl="1" indent="0" eaLnBrk="1" hangingPunct="1">
              <a:buClr>
                <a:srgbClr val="0000FF"/>
              </a:buClr>
              <a:buFont typeface="Wingdings" panose="05000000000000000000" pitchFamily="2" charset="2"/>
              <a:buNone/>
            </a:pPr>
            <a:r>
              <a:rPr lang="zh-CN" altLang="en-US" sz="3200" b="1" dirty="0">
                <a:solidFill>
                  <a:srgbClr val="0000FF"/>
                </a:solidFill>
                <a:latin typeface="Times New Roman" panose="02020603050405020304" pitchFamily="2" charset="0"/>
                <a:ea typeface="楷体" panose="02010609060101010101" charset="-122"/>
                <a:cs typeface="Times New Roman" panose="02020603050405020304" pitchFamily="2" charset="0"/>
              </a:rPr>
              <a:t>◆ 定时器</a:t>
            </a:r>
            <a:r>
              <a:rPr lang="en-US" altLang="zh-CN" sz="3200" b="1" dirty="0">
                <a:solidFill>
                  <a:srgbClr val="0000FF"/>
                </a:solidFill>
                <a:latin typeface="Times New Roman" panose="02020603050405020304" pitchFamily="2" charset="0"/>
                <a:ea typeface="楷体" panose="02010609060101010101" charset="-122"/>
                <a:cs typeface="Times New Roman" panose="02020603050405020304" pitchFamily="2" charset="0"/>
              </a:rPr>
              <a:t>A</a:t>
            </a:r>
            <a:r>
              <a:rPr lang="zh-CN" altLang="en-US" sz="3200" b="1" dirty="0">
                <a:solidFill>
                  <a:srgbClr val="0000FF"/>
                </a:solidFill>
                <a:latin typeface="Times New Roman" panose="02020603050405020304" pitchFamily="2" charset="0"/>
                <a:ea typeface="楷体" panose="02010609060101010101" charset="-122"/>
                <a:cs typeface="Times New Roman" panose="02020603050405020304" pitchFamily="2" charset="0"/>
              </a:rPr>
              <a:t>的工作原理</a:t>
            </a:r>
          </a:p>
          <a:p>
            <a:pPr lvl="1" indent="0" eaLnBrk="1" hangingPunct="1">
              <a:buClr>
                <a:srgbClr val="0000FF"/>
              </a:buClr>
              <a:buFont typeface="Wingdings" panose="05000000000000000000" pitchFamily="2" charset="2"/>
              <a:buNone/>
            </a:pPr>
            <a:endParaRPr lang="zh-CN" altLang="en-US" sz="3200" b="1" dirty="0">
              <a:latin typeface="Times New Roman" panose="02020603050405020304" pitchFamily="2" charset="0"/>
              <a:ea typeface="楷体" panose="02010609060101010101" charset="-122"/>
              <a:cs typeface="Times New Roman" panose="02020603050405020304" pitchFamily="2" charset="0"/>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定时器工作模式</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捕获</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比较模块</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输出单元</a:t>
            </a:r>
          </a:p>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latin typeface="Times New Roman" panose="02020603050405020304" pitchFamily="2" charset="0"/>
                <a:ea typeface="楷体" panose="02010609060101010101" charset="-122"/>
                <a:cs typeface="Times New Roman" panose="02020603050405020304" pitchFamily="2" charset="0"/>
              </a:rPr>
              <a:t>中断</a:t>
            </a:r>
          </a:p>
          <a:p>
            <a:pPr lvl="2" indent="0" eaLnBrk="1" hangingPunct="1">
              <a:buClr>
                <a:srgbClr val="0000FF"/>
              </a:buClr>
              <a:buFont typeface="Wingdings" panose="05000000000000000000" pitchFamily="2" charset="2"/>
              <a:buChar char="Ø"/>
            </a:pPr>
            <a:endParaRPr lang="zh-CN" altLang="en-US" sz="2800" b="1" dirty="0">
              <a:latin typeface="Times New Roman" panose="02020603050405020304" pitchFamily="2" charset="0"/>
              <a:ea typeface="楷体" panose="02010609060101010101" charset="-122"/>
              <a:cs typeface="Times New Roman" panose="02020603050405020304" pitchFamily="2" charset="0"/>
            </a:endParaRPr>
          </a:p>
          <a:p>
            <a:pPr lvl="1" indent="0" eaLnBrk="1" hangingPunct="1"/>
            <a:r>
              <a:rPr lang="zh-CN" altLang="en-US" sz="32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◆定时器</a:t>
            </a:r>
            <a:r>
              <a:rPr lang="en-US" altLang="zh-CN" sz="32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A</a:t>
            </a:r>
            <a:r>
              <a:rPr lang="zh-CN" altLang="en-US" sz="32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的典型应用</a:t>
            </a:r>
            <a:endParaRPr lang="zh-CN" altLang="en-US" sz="3200" b="1" dirty="0">
              <a:solidFill>
                <a:srgbClr val="0000FF"/>
              </a:solidFill>
              <a:latin typeface="Times New Roman" panose="02020603050405020304" pitchFamily="2" charset="0"/>
              <a:ea typeface="宋体" panose="02010600030101010101" pitchFamily="2" charset="-122"/>
            </a:endParaRP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Times New Roman" panose="02020603050405020304" pitchFamily="2" charset="0"/>
            </a:endParaRPr>
          </a:p>
        </p:txBody>
      </p:sp>
      <p:sp>
        <p:nvSpPr>
          <p:cNvPr id="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16</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p:cTn id="7" dur="500" fill="hold"/>
                                        <p:tgtEl>
                                          <p:spTgt spid="74755"/>
                                        </p:tgtEl>
                                        <p:attrNameLst>
                                          <p:attrName>ppt_x</p:attrName>
                                        </p:attrNameLst>
                                      </p:cBhvr>
                                      <p:tavLst>
                                        <p:tav tm="0">
                                          <p:val>
                                            <p:strVal val="#ppt_x"/>
                                          </p:val>
                                        </p:tav>
                                        <p:tav tm="100000">
                                          <p:val>
                                            <p:strVal val="#ppt_x"/>
                                          </p:val>
                                        </p:tav>
                                      </p:tavLst>
                                    </p:anim>
                                    <p:anim calcmode="lin" valueType="num">
                                      <p:cBhvr>
                                        <p:cTn id="8" dur="500" fill="hold"/>
                                        <p:tgtEl>
                                          <p:spTgt spid="747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txBox="1"/>
          <p:nvPr/>
        </p:nvSpPr>
        <p:spPr>
          <a:xfrm>
            <a:off x="546100" y="636588"/>
            <a:ext cx="8229600" cy="582612"/>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2.2.4.1 定时器 A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特性</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75779" name="Rectangle 3"/>
          <p:cNvSpPr/>
          <p:nvPr/>
        </p:nvSpPr>
        <p:spPr>
          <a:xfrm>
            <a:off x="-180975" y="1412875"/>
            <a:ext cx="9147175" cy="476948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宋体" panose="02010600030101010101" pitchFamily="2" charset="-122"/>
                <a:sym typeface="Arial" panose="020B0604020202020204" pitchFamily="34" charset="0"/>
              </a:rPr>
              <a:t>◆</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定时器 A 由一个16位定时器和多路捕获/比较通道组成。</a:t>
            </a: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MSP430X5XX / 6XX</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系列单片机的</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 _A</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有以下特性：</a:t>
            </a:r>
          </a:p>
          <a:p>
            <a:pPr lvl="2" indent="0" eaLnBrk="1" hangingPunct="1">
              <a:buClr>
                <a:srgbClr val="0000FF"/>
              </a:buClr>
              <a:buFont typeface="Wingdings" panose="05000000000000000000" pitchFamily="2" charset="2"/>
              <a:buChar char="Ø"/>
            </a:pPr>
            <a:r>
              <a:rPr lang="zh-CN" altLang="en-US" sz="2400" b="1" dirty="0">
                <a:latin typeface="Times New Roman" panose="02020603050405020304" pitchFamily="2" charset="0"/>
                <a:ea typeface="楷体" panose="02010609060101010101" charset="-122"/>
                <a:cs typeface="Times New Roman" panose="02020603050405020304" pitchFamily="2" charset="0"/>
              </a:rPr>
              <a:t>带有 </a:t>
            </a:r>
            <a:r>
              <a:rPr lang="en-US" altLang="zh-CN" sz="2400" b="1" dirty="0">
                <a:latin typeface="Times New Roman" panose="02020603050405020304" pitchFamily="2" charset="0"/>
                <a:ea typeface="楷体" panose="02010609060101010101" charset="-122"/>
                <a:cs typeface="Times New Roman" panose="02020603050405020304" pitchFamily="2" charset="0"/>
              </a:rPr>
              <a:t>4 </a:t>
            </a:r>
            <a:r>
              <a:rPr lang="zh-CN" altLang="en-US" sz="2400" b="1" dirty="0">
                <a:latin typeface="Times New Roman" panose="02020603050405020304" pitchFamily="2" charset="0"/>
                <a:ea typeface="楷体" panose="02010609060101010101" charset="-122"/>
                <a:cs typeface="Times New Roman" panose="02020603050405020304" pitchFamily="2" charset="0"/>
              </a:rPr>
              <a:t>种操作模式的异步 </a:t>
            </a:r>
            <a:r>
              <a:rPr lang="en-US" altLang="zh-CN" sz="2400" b="1" dirty="0">
                <a:latin typeface="Times New Roman" panose="02020603050405020304" pitchFamily="2" charset="0"/>
                <a:ea typeface="楷体" panose="02010609060101010101" charset="-122"/>
                <a:cs typeface="Times New Roman" panose="02020603050405020304" pitchFamily="2" charset="0"/>
              </a:rPr>
              <a:t>16 </a:t>
            </a:r>
            <a:r>
              <a:rPr lang="zh-CN" altLang="en-US" sz="2400" b="1" dirty="0">
                <a:latin typeface="Times New Roman" panose="02020603050405020304" pitchFamily="2" charset="0"/>
                <a:ea typeface="楷体" panose="02010609060101010101" charset="-122"/>
                <a:cs typeface="Times New Roman" panose="02020603050405020304" pitchFamily="2" charset="0"/>
              </a:rPr>
              <a:t>位定时</a:t>
            </a:r>
            <a:r>
              <a:rPr lang="en-US" altLang="zh-CN" sz="2400" b="1" dirty="0">
                <a:latin typeface="Times New Roman" panose="02020603050405020304" pitchFamily="2" charset="0"/>
                <a:ea typeface="楷体" panose="02010609060101010101" charset="-122"/>
                <a:cs typeface="Times New Roman" panose="02020603050405020304" pitchFamily="2" charset="0"/>
              </a:rPr>
              <a:t>/</a:t>
            </a:r>
            <a:r>
              <a:rPr lang="zh-CN" altLang="en-US" sz="2400" b="1" dirty="0">
                <a:latin typeface="Times New Roman" panose="02020603050405020304" pitchFamily="2" charset="0"/>
                <a:ea typeface="楷体" panose="02010609060101010101" charset="-122"/>
                <a:cs typeface="Times New Roman" panose="02020603050405020304" pitchFamily="2" charset="0"/>
              </a:rPr>
              <a:t>计数器。</a:t>
            </a:r>
          </a:p>
          <a:p>
            <a:pPr lvl="2" indent="0" eaLnBrk="1" hangingPunct="1">
              <a:buClr>
                <a:srgbClr val="0000FF"/>
              </a:buClr>
              <a:buFont typeface="Wingdings" panose="05000000000000000000" pitchFamily="2" charset="2"/>
              <a:buChar char="Ø"/>
            </a:pPr>
            <a:r>
              <a:rPr lang="zh-CN" altLang="en-US" sz="2400" b="1" dirty="0">
                <a:latin typeface="Times New Roman" panose="02020603050405020304" pitchFamily="2" charset="0"/>
                <a:ea typeface="楷体" panose="02010609060101010101" charset="-122"/>
                <a:cs typeface="Times New Roman" panose="02020603050405020304" pitchFamily="2" charset="0"/>
              </a:rPr>
              <a:t>输入时钟有多种选择，可以是慢，快以及外部时钟。</a:t>
            </a:r>
          </a:p>
          <a:p>
            <a:pPr lvl="2" indent="0" eaLnBrk="1" hangingPunct="1">
              <a:buClr>
                <a:srgbClr val="0000FF"/>
              </a:buClr>
              <a:buFont typeface="Wingdings" panose="05000000000000000000" pitchFamily="2" charset="2"/>
              <a:buChar char="Ø"/>
            </a:pPr>
            <a:r>
              <a:rPr lang="zh-CN" altLang="en-US" sz="2400" b="1" dirty="0">
                <a:latin typeface="Times New Roman" panose="02020603050405020304" pitchFamily="2" charset="0"/>
                <a:ea typeface="楷体" panose="02010609060101010101" charset="-122"/>
                <a:cs typeface="Times New Roman" panose="02020603050405020304" pitchFamily="2" charset="0"/>
              </a:rPr>
              <a:t>可配置捕获</a:t>
            </a:r>
            <a:r>
              <a:rPr lang="en-US" altLang="zh-CN" sz="2400" b="1" dirty="0">
                <a:latin typeface="Times New Roman" panose="02020603050405020304" pitchFamily="2" charset="0"/>
                <a:ea typeface="楷体" panose="02010609060101010101" charset="-122"/>
                <a:cs typeface="Times New Roman" panose="02020603050405020304" pitchFamily="2" charset="0"/>
              </a:rPr>
              <a:t>/</a:t>
            </a:r>
            <a:r>
              <a:rPr lang="zh-CN" altLang="en-US" sz="2400" b="1" dirty="0">
                <a:latin typeface="Times New Roman" panose="02020603050405020304" pitchFamily="2" charset="0"/>
                <a:ea typeface="楷体" panose="02010609060101010101" charset="-122"/>
                <a:cs typeface="Times New Roman" panose="02020603050405020304" pitchFamily="2" charset="0"/>
              </a:rPr>
              <a:t>比较寄存器数多达 </a:t>
            </a:r>
            <a:r>
              <a:rPr lang="en-US" altLang="zh-CN" sz="2400" b="1" dirty="0">
                <a:latin typeface="Times New Roman" panose="02020603050405020304" pitchFamily="2" charset="0"/>
                <a:ea typeface="楷体" panose="02010609060101010101" charset="-122"/>
                <a:cs typeface="Times New Roman" panose="02020603050405020304" pitchFamily="2" charset="0"/>
              </a:rPr>
              <a:t>7 </a:t>
            </a:r>
            <a:r>
              <a:rPr lang="zh-CN" altLang="en-US" sz="2400" b="1" dirty="0">
                <a:latin typeface="Times New Roman" panose="02020603050405020304" pitchFamily="2" charset="0"/>
                <a:ea typeface="楷体" panose="02010609060101010101" charset="-122"/>
                <a:cs typeface="Times New Roman" panose="02020603050405020304" pitchFamily="2" charset="0"/>
              </a:rPr>
              <a:t>个。</a:t>
            </a:r>
          </a:p>
          <a:p>
            <a:pPr lvl="2" indent="0" eaLnBrk="1" hangingPunct="1">
              <a:buClr>
                <a:srgbClr val="0000FF"/>
              </a:buClr>
              <a:buFont typeface="Wingdings" panose="05000000000000000000" pitchFamily="2" charset="2"/>
              <a:buChar char="Ø"/>
            </a:pPr>
            <a:r>
              <a:rPr lang="zh-CN" altLang="en-US" sz="2400" b="1" dirty="0">
                <a:latin typeface="Times New Roman" panose="02020603050405020304" pitchFamily="2" charset="0"/>
                <a:ea typeface="楷体" panose="02010609060101010101" charset="-122"/>
                <a:cs typeface="Times New Roman" panose="02020603050405020304" pitchFamily="2" charset="0"/>
              </a:rPr>
              <a:t>可配置的</a:t>
            </a:r>
            <a:r>
              <a:rPr lang="en-US" altLang="zh-CN" sz="2400" b="1" dirty="0">
                <a:latin typeface="Times New Roman" panose="02020603050405020304" pitchFamily="2" charset="0"/>
                <a:ea typeface="楷体" panose="02010609060101010101" charset="-122"/>
                <a:cs typeface="Times New Roman" panose="02020603050405020304" pitchFamily="2" charset="0"/>
              </a:rPr>
              <a:t>PWM</a:t>
            </a:r>
            <a:r>
              <a:rPr lang="zh-CN" altLang="en-US" sz="2400" b="1" dirty="0">
                <a:latin typeface="Times New Roman" panose="02020603050405020304" pitchFamily="2" charset="0"/>
                <a:ea typeface="楷体" panose="02010609060101010101" charset="-122"/>
                <a:cs typeface="Times New Roman" panose="02020603050405020304" pitchFamily="2" charset="0"/>
              </a:rPr>
              <a:t>（脉宽调制）输出。</a:t>
            </a:r>
          </a:p>
          <a:p>
            <a:pPr lvl="2" indent="0" eaLnBrk="1" hangingPunct="1">
              <a:buClr>
                <a:srgbClr val="0000FF"/>
              </a:buClr>
              <a:buFont typeface="Wingdings" panose="05000000000000000000" pitchFamily="2" charset="2"/>
              <a:buChar char="Ø"/>
            </a:pPr>
            <a:r>
              <a:rPr lang="zh-CN" altLang="en-US" sz="2400" b="1" dirty="0">
                <a:latin typeface="Times New Roman" panose="02020603050405020304" pitchFamily="2" charset="0"/>
                <a:ea typeface="楷体" panose="02010609060101010101" charset="-122"/>
                <a:cs typeface="Times New Roman" panose="02020603050405020304" pitchFamily="2" charset="0"/>
              </a:rPr>
              <a:t>异步输入和同步锁存。</a:t>
            </a:r>
          </a:p>
          <a:p>
            <a:pPr lvl="2" indent="0" eaLnBrk="1" hangingPunct="1">
              <a:buClr>
                <a:srgbClr val="0000FF"/>
              </a:buClr>
              <a:buFont typeface="Wingdings" panose="05000000000000000000" pitchFamily="2" charset="2"/>
              <a:buChar char="Ø"/>
            </a:pPr>
            <a:r>
              <a:rPr lang="zh-CN" altLang="en-US" sz="2400" b="1" dirty="0">
                <a:latin typeface="Times New Roman" panose="02020603050405020304" pitchFamily="2" charset="0"/>
                <a:ea typeface="楷体" panose="02010609060101010101" charset="-122"/>
                <a:cs typeface="Times New Roman" panose="02020603050405020304" pitchFamily="2" charset="0"/>
              </a:rPr>
              <a:t>完善的中断服务功能。</a:t>
            </a:r>
          </a:p>
          <a:p>
            <a:pPr lvl="2" indent="0" eaLnBrk="1" hangingPunct="1">
              <a:buClr>
                <a:srgbClr val="0000FF"/>
              </a:buClr>
              <a:buFont typeface="Wingdings" panose="05000000000000000000" pitchFamily="2" charset="2"/>
              <a:buChar char="Ø"/>
            </a:pPr>
            <a:r>
              <a:rPr lang="en-US" altLang="zh-CN" sz="2400" b="1" dirty="0">
                <a:latin typeface="Times New Roman" panose="02020603050405020304" pitchFamily="2" charset="0"/>
                <a:ea typeface="楷体" panose="02010609060101010101" charset="-122"/>
                <a:cs typeface="Times New Roman" panose="02020603050405020304" pitchFamily="2" charset="0"/>
              </a:rPr>
              <a:t>8</a:t>
            </a:r>
            <a:r>
              <a:rPr lang="zh-CN" altLang="en-US" sz="2400" b="1" dirty="0">
                <a:latin typeface="Times New Roman" panose="02020603050405020304" pitchFamily="2" charset="0"/>
                <a:ea typeface="楷体" panose="02010609060101010101" charset="-122"/>
                <a:cs typeface="Times New Roman" panose="02020603050405020304" pitchFamily="2" charset="0"/>
              </a:rPr>
              <a:t>种输出方式选择。</a:t>
            </a:r>
          </a:p>
          <a:p>
            <a:pPr lvl="2" indent="0" eaLnBrk="1" hangingPunct="1">
              <a:buClr>
                <a:srgbClr val="0000FF"/>
              </a:buClr>
              <a:buFont typeface="Wingdings" panose="05000000000000000000" pitchFamily="2" charset="2"/>
              <a:buChar char="Ø"/>
            </a:pPr>
            <a:r>
              <a:rPr lang="zh-CN" altLang="en-US" sz="2400" b="1" dirty="0">
                <a:latin typeface="Times New Roman" panose="02020603050405020304" pitchFamily="2" charset="0"/>
                <a:ea typeface="楷体" panose="02010609060101010101" charset="-122"/>
                <a:cs typeface="Times New Roman" panose="02020603050405020304" pitchFamily="2" charset="0"/>
              </a:rPr>
              <a:t>可实现串行通讯。</a:t>
            </a:r>
            <a:endParaRPr lang="zh-CN" altLang="en-US" sz="24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p:txBody>
      </p:sp>
      <p:sp>
        <p:nvSpPr>
          <p:cNvPr id="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17</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5779"/>
                                        </p:tgtEl>
                                        <p:attrNameLst>
                                          <p:attrName>style.visibility</p:attrName>
                                        </p:attrNameLst>
                                      </p:cBhvr>
                                      <p:to>
                                        <p:strVal val="visible"/>
                                      </p:to>
                                    </p:set>
                                    <p:anim calcmode="lin" valueType="num">
                                      <p:cBhvr>
                                        <p:cTn id="7" dur="500" fill="hold"/>
                                        <p:tgtEl>
                                          <p:spTgt spid="75779"/>
                                        </p:tgtEl>
                                        <p:attrNameLst>
                                          <p:attrName>ppt_x</p:attrName>
                                        </p:attrNameLst>
                                      </p:cBhvr>
                                      <p:tavLst>
                                        <p:tav tm="0">
                                          <p:val>
                                            <p:strVal val="#ppt_x"/>
                                          </p:val>
                                        </p:tav>
                                        <p:tav tm="100000">
                                          <p:val>
                                            <p:strVal val="#ppt_x"/>
                                          </p:val>
                                        </p:tav>
                                      </p:tavLst>
                                    </p:anim>
                                    <p:anim calcmode="lin" valueType="num">
                                      <p:cBhvr>
                                        <p:cTn id="8" dur="500" fill="hold"/>
                                        <p:tgtEl>
                                          <p:spTgt spid="757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txBox="1"/>
          <p:nvPr/>
        </p:nvSpPr>
        <p:spPr>
          <a:xfrm>
            <a:off x="517525" y="615950"/>
            <a:ext cx="8229600"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2.2.4.2 定时器 A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结构</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76803" name="Rectangle 3"/>
          <p:cNvSpPr/>
          <p:nvPr/>
        </p:nvSpPr>
        <p:spPr>
          <a:xfrm>
            <a:off x="107950" y="1844675"/>
            <a:ext cx="1766888" cy="2306955"/>
          </a:xfrm>
          <a:prstGeom prst="rect">
            <a:avLst/>
          </a:prstGeom>
          <a:noFill/>
          <a:ln w="9525">
            <a:noFill/>
          </a:ln>
        </p:spPr>
        <p:txBody>
          <a:bodyPr wrap="square" anchor="t">
            <a:spAutoFit/>
          </a:bodyPr>
          <a:lstStyle/>
          <a:p>
            <a:pPr eaLnBrk="0" hangingPunct="0">
              <a:spcBef>
                <a:spcPct val="20000"/>
              </a:spcBef>
            </a:pPr>
            <a:r>
              <a:rPr lang="zh-CN" altLang="en-US" sz="2400" b="1" dirty="0">
                <a:latin typeface="Times New Roman" panose="02020603050405020304" pitchFamily="2" charset="0"/>
                <a:ea typeface="楷体" panose="02010609060101010101" charset="-122"/>
                <a:cs typeface="Times New Roman" panose="02020603050405020304" pitchFamily="2" charset="0"/>
              </a:rPr>
              <a:t>右图为</a:t>
            </a:r>
            <a:r>
              <a:rPr lang="en-US" altLang="zh-CN" sz="2400" b="1" dirty="0">
                <a:latin typeface="Times New Roman" panose="02020603050405020304" pitchFamily="2" charset="0"/>
                <a:ea typeface="楷体" panose="02010609060101010101" charset="-122"/>
                <a:cs typeface="Times New Roman" panose="02020603050405020304" pitchFamily="2" charset="0"/>
              </a:rPr>
              <a:t>MSP430X5XX / 6XX</a:t>
            </a:r>
            <a:r>
              <a:rPr lang="zh-CN" altLang="en-US" sz="2400" b="1" dirty="0">
                <a:latin typeface="Times New Roman" panose="02020603050405020304" pitchFamily="2" charset="0"/>
                <a:ea typeface="楷体" panose="02010609060101010101" charset="-122"/>
                <a:cs typeface="Times New Roman" panose="02020603050405020304" pitchFamily="2" charset="0"/>
              </a:rPr>
              <a:t>系列单片机的</a:t>
            </a:r>
            <a:r>
              <a:rPr lang="en-US" altLang="zh-CN" sz="2400" b="1" dirty="0">
                <a:latin typeface="Times New Roman" panose="02020603050405020304" pitchFamily="2" charset="0"/>
                <a:ea typeface="楷体" panose="02010609060101010101" charset="-122"/>
                <a:cs typeface="Times New Roman" panose="02020603050405020304" pitchFamily="2" charset="0"/>
              </a:rPr>
              <a:t>Timer_A</a:t>
            </a:r>
            <a:r>
              <a:rPr lang="zh-CN" altLang="en-US" sz="2400" b="1" dirty="0">
                <a:latin typeface="Times New Roman" panose="02020603050405020304" pitchFamily="2" charset="0"/>
                <a:ea typeface="楷体" panose="02010609060101010101" charset="-122"/>
                <a:cs typeface="Times New Roman" panose="02020603050405020304" pitchFamily="2" charset="0"/>
              </a:rPr>
              <a:t>结构</a:t>
            </a:r>
            <a:endParaRPr lang="en-US" altLang="zh-CN" sz="2400" b="1" dirty="0">
              <a:latin typeface="Times New Roman" panose="02020603050405020304" pitchFamily="2" charset="0"/>
              <a:ea typeface="楷体" panose="02010609060101010101" charset="-122"/>
              <a:cs typeface="Times New Roman" panose="02020603050405020304" pitchFamily="2" charset="0"/>
            </a:endParaRPr>
          </a:p>
        </p:txBody>
      </p:sp>
      <p:pic>
        <p:nvPicPr>
          <p:cNvPr id="2" name="Picture 4" descr="Timer_A结构"/>
          <p:cNvPicPr>
            <a:picLocks noChangeAspect="1"/>
          </p:cNvPicPr>
          <p:nvPr/>
        </p:nvPicPr>
        <p:blipFill>
          <a:blip r:embed="rId2"/>
          <a:stretch>
            <a:fillRect/>
          </a:stretch>
        </p:blipFill>
        <p:spPr>
          <a:xfrm>
            <a:off x="1906588" y="1270000"/>
            <a:ext cx="6840537" cy="5588000"/>
          </a:xfrm>
          <a:prstGeom prst="rect">
            <a:avLst/>
          </a:prstGeom>
          <a:noFill/>
          <a:ln w="9525">
            <a:noFill/>
          </a:ln>
        </p:spPr>
      </p:pic>
      <p:sp>
        <p:nvSpPr>
          <p:cNvPr id="76804"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18</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6803"/>
                                        </p:tgtEl>
                                        <p:attrNameLst>
                                          <p:attrName>style.visibility</p:attrName>
                                        </p:attrNameLst>
                                      </p:cBhvr>
                                      <p:to>
                                        <p:strVal val="visible"/>
                                      </p:to>
                                    </p:set>
                                    <p:anim calcmode="lin" valueType="num">
                                      <p:cBhvr>
                                        <p:cTn id="7" dur="500" fill="hold"/>
                                        <p:tgtEl>
                                          <p:spTgt spid="76803"/>
                                        </p:tgtEl>
                                        <p:attrNameLst>
                                          <p:attrName>ppt_x</p:attrName>
                                        </p:attrNameLst>
                                      </p:cBhvr>
                                      <p:tavLst>
                                        <p:tav tm="0">
                                          <p:val>
                                            <p:strVal val="#ppt_x"/>
                                          </p:val>
                                        </p:tav>
                                        <p:tav tm="100000">
                                          <p:val>
                                            <p:strVal val="#ppt_x"/>
                                          </p:val>
                                        </p:tav>
                                      </p:tavLst>
                                    </p:anim>
                                    <p:anim calcmode="lin" valueType="num">
                                      <p:cBhvr>
                                        <p:cTn id="8" dur="500" fill="hold"/>
                                        <p:tgtEl>
                                          <p:spTgt spid="76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p:nvPr/>
        </p:nvSpPr>
        <p:spPr>
          <a:xfrm>
            <a:off x="107950" y="1341438"/>
            <a:ext cx="8707438" cy="4831080"/>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b="1" dirty="0">
                <a:solidFill>
                  <a:srgbClr val="0000FF"/>
                </a:solidFill>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从上图可以看出，Timer_A有以下部分组成：</a:t>
            </a:r>
          </a:p>
          <a:p>
            <a:pPr lvl="2" indent="0" eaLnBrk="1" hangingPunct="1">
              <a:buClr>
                <a:srgbClr val="0000FF"/>
              </a:buClr>
              <a:buFont typeface="Wingdings" panose="05000000000000000000" pitchFamily="2" charset="2"/>
              <a:buChar char="Ø"/>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定时计数器</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en-US" altLang="zh-CN" sz="2800" b="1" dirty="0">
                <a:latin typeface="Times New Roman" panose="02020603050405020304" pitchFamily="2" charset="0"/>
                <a:ea typeface="楷体" panose="02010609060101010101" charset="-122"/>
                <a:cs typeface="Times New Roman" panose="02020603050405020304" pitchFamily="2" charset="0"/>
              </a:rPr>
              <a:t>16 </a:t>
            </a:r>
            <a:r>
              <a:rPr lang="zh-CN" altLang="en-US" sz="2800" b="1" dirty="0">
                <a:latin typeface="Times New Roman" panose="02020603050405020304" pitchFamily="2" charset="0"/>
                <a:ea typeface="楷体" panose="02010609060101010101" charset="-122"/>
                <a:cs typeface="Times New Roman" panose="02020603050405020304" pitchFamily="2" charset="0"/>
              </a:rPr>
              <a:t>位定时</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计数寄存器</a:t>
            </a:r>
            <a:r>
              <a:rPr lang="en-US" altLang="zh-CN" sz="2800" b="1" dirty="0">
                <a:latin typeface="Times New Roman" panose="02020603050405020304" pitchFamily="2" charset="0"/>
                <a:ea typeface="楷体" panose="02010609060101010101" charset="-122"/>
                <a:cs typeface="Times New Roman" panose="02020603050405020304" pitchFamily="2" charset="0"/>
              </a:rPr>
              <a:t>——TAxR </a:t>
            </a: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2" indent="0" eaLnBrk="1" hangingPunct="1">
              <a:buClr>
                <a:srgbClr val="0000FF"/>
              </a:buClr>
              <a:buFont typeface="Wingdings" panose="05000000000000000000" pitchFamily="2" charset="2"/>
              <a:buChar char="Ø"/>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时钟源的选择和分频 ：</a:t>
            </a:r>
            <a:r>
              <a:rPr lang="zh-CN" altLang="en-US" sz="2800" b="1" dirty="0">
                <a:latin typeface="Times New Roman" panose="02020603050405020304" pitchFamily="2" charset="0"/>
                <a:ea typeface="楷体" panose="02010609060101010101" charset="-122"/>
                <a:cs typeface="Times New Roman" panose="02020603050405020304" pitchFamily="2" charset="0"/>
              </a:rPr>
              <a:t>定时器时钟 </a:t>
            </a:r>
            <a:r>
              <a:rPr lang="en-US" altLang="zh-CN" sz="2800" b="1" dirty="0">
                <a:latin typeface="Times New Roman" panose="02020603050405020304" pitchFamily="2" charset="0"/>
                <a:ea typeface="楷体" panose="02010609060101010101" charset="-122"/>
                <a:cs typeface="Times New Roman" panose="02020603050405020304" pitchFamily="2" charset="0"/>
              </a:rPr>
              <a:t>TACLK </a:t>
            </a:r>
            <a:r>
              <a:rPr lang="zh-CN" altLang="en-US" sz="2800" b="1" dirty="0">
                <a:latin typeface="Times New Roman" panose="02020603050405020304" pitchFamily="2" charset="0"/>
                <a:ea typeface="楷体" panose="02010609060101010101" charset="-122"/>
                <a:cs typeface="Times New Roman" panose="02020603050405020304" pitchFamily="2" charset="0"/>
              </a:rPr>
              <a:t>可以选择 </a:t>
            </a:r>
            <a:r>
              <a:rPr lang="en-US" altLang="zh-CN" sz="2800" b="1" dirty="0">
                <a:latin typeface="Times New Roman" panose="02020603050405020304" pitchFamily="2" charset="0"/>
                <a:ea typeface="楷体" panose="02010609060101010101" charset="-122"/>
                <a:cs typeface="Times New Roman" panose="02020603050405020304" pitchFamily="2" charset="0"/>
              </a:rPr>
              <a:t>ACLK</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en-US" altLang="zh-CN" sz="2800" b="1" dirty="0">
                <a:latin typeface="Times New Roman" panose="02020603050405020304" pitchFamily="2" charset="0"/>
                <a:ea typeface="楷体" panose="02010609060101010101" charset="-122"/>
                <a:cs typeface="Times New Roman" panose="02020603050405020304" pitchFamily="2" charset="0"/>
              </a:rPr>
              <a:t>SMCLK </a:t>
            </a:r>
            <a:r>
              <a:rPr lang="zh-CN" altLang="en-US" sz="2800" b="1" dirty="0">
                <a:latin typeface="Times New Roman" panose="02020603050405020304" pitchFamily="2" charset="0"/>
                <a:ea typeface="楷体" panose="02010609060101010101" charset="-122"/>
                <a:cs typeface="Times New Roman" panose="02020603050405020304" pitchFamily="2" charset="0"/>
              </a:rPr>
              <a:t>或者来自外部的 </a:t>
            </a:r>
            <a:r>
              <a:rPr lang="en-US" altLang="zh-CN" sz="2800" b="1" dirty="0">
                <a:latin typeface="Times New Roman" panose="02020603050405020304" pitchFamily="2" charset="0"/>
                <a:ea typeface="楷体" panose="02010609060101010101" charset="-122"/>
                <a:cs typeface="Times New Roman" panose="02020603050405020304" pitchFamily="2" charset="0"/>
              </a:rPr>
              <a:t>TAxCLK</a:t>
            </a:r>
            <a:r>
              <a:rPr lang="zh-CN" altLang="en-US" sz="2800" b="1" dirty="0">
                <a:latin typeface="Times New Roman" panose="02020603050405020304" pitchFamily="2" charset="0"/>
                <a:ea typeface="楷体" panose="02010609060101010101" charset="-122"/>
                <a:cs typeface="Times New Roman" panose="02020603050405020304" pitchFamily="2" charset="0"/>
              </a:rPr>
              <a:t>。选择的时钟源，可以通过软件选择分频系数（</a:t>
            </a:r>
            <a:r>
              <a:rPr lang="en-US" altLang="zh-CN" sz="2800" b="1" dirty="0">
                <a:latin typeface="Times New Roman" panose="02020603050405020304" pitchFamily="2" charset="0"/>
                <a:ea typeface="楷体" panose="02010609060101010101" charset="-122"/>
                <a:cs typeface="Times New Roman" panose="02020603050405020304" pitchFamily="2" charset="0"/>
              </a:rPr>
              <a:t>2</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en-US" altLang="zh-CN" sz="2800" b="1" dirty="0">
                <a:latin typeface="Times New Roman" panose="02020603050405020304" pitchFamily="2" charset="0"/>
                <a:ea typeface="楷体" panose="02010609060101010101" charset="-122"/>
                <a:cs typeface="Times New Roman" panose="02020603050405020304" pitchFamily="2" charset="0"/>
              </a:rPr>
              <a:t>3</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en-US" altLang="zh-CN" sz="2800" b="1" dirty="0">
                <a:latin typeface="Times New Roman" panose="02020603050405020304" pitchFamily="2" charset="0"/>
                <a:ea typeface="楷体" panose="02010609060101010101" charset="-122"/>
                <a:cs typeface="Times New Roman" panose="02020603050405020304" pitchFamily="2" charset="0"/>
              </a:rPr>
              <a:t>4</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en-US" altLang="zh-CN" sz="2800" b="1" dirty="0">
                <a:latin typeface="Times New Roman" panose="02020603050405020304" pitchFamily="2" charset="0"/>
                <a:ea typeface="楷体" panose="02010609060101010101" charset="-122"/>
                <a:cs typeface="Times New Roman" panose="02020603050405020304" pitchFamily="2" charset="0"/>
              </a:rPr>
              <a:t>5</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en-US" altLang="zh-CN" sz="2800" b="1" dirty="0">
                <a:latin typeface="Times New Roman" panose="02020603050405020304" pitchFamily="2" charset="0"/>
                <a:ea typeface="楷体" panose="02010609060101010101" charset="-122"/>
                <a:cs typeface="Times New Roman" panose="02020603050405020304" pitchFamily="2" charset="0"/>
              </a:rPr>
              <a:t>6</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en-US" altLang="zh-CN" sz="2800" b="1" dirty="0">
                <a:latin typeface="Times New Roman" panose="02020603050405020304" pitchFamily="2" charset="0"/>
                <a:ea typeface="楷体" panose="02010609060101010101" charset="-122"/>
                <a:cs typeface="Times New Roman" panose="02020603050405020304" pitchFamily="2" charset="0"/>
              </a:rPr>
              <a:t>7</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en-US" altLang="zh-CN" sz="2800" b="1" dirty="0">
                <a:latin typeface="Times New Roman" panose="02020603050405020304" pitchFamily="2" charset="0"/>
                <a:ea typeface="楷体" panose="02010609060101010101" charset="-122"/>
                <a:cs typeface="Times New Roman" panose="02020603050405020304" pitchFamily="2" charset="0"/>
              </a:rPr>
              <a:t>8</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p>
          <a:p>
            <a:pPr lvl="2" indent="0" eaLnBrk="1" hangingPunct="1">
              <a:buClr>
                <a:srgbClr val="0000FF"/>
              </a:buClr>
              <a:buFont typeface="Wingdings" panose="05000000000000000000" pitchFamily="2" charset="2"/>
              <a:buChar char="Ø"/>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捕获</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比较器：</a:t>
            </a:r>
            <a:r>
              <a:rPr lang="zh-CN" altLang="en-US" sz="2800" b="1" dirty="0">
                <a:latin typeface="Times New Roman" panose="02020603050405020304" pitchFamily="2" charset="0"/>
                <a:ea typeface="楷体" panose="02010609060101010101" charset="-122"/>
                <a:cs typeface="Times New Roman" panose="02020603050405020304" pitchFamily="2" charset="0"/>
              </a:rPr>
              <a:t>用于捕获事件发生的时间或产生时间间隔，捕获比较功能的引入主要是为了提高</a:t>
            </a:r>
            <a:r>
              <a:rPr lang="en-US" altLang="zh-CN" sz="2800" b="1" dirty="0">
                <a:latin typeface="Times New Roman" panose="02020603050405020304" pitchFamily="2" charset="0"/>
                <a:ea typeface="楷体" panose="02010609060101010101" charset="-122"/>
                <a:cs typeface="Times New Roman" panose="02020603050405020304" pitchFamily="2" charset="0"/>
              </a:rPr>
              <a:t>I/O </a:t>
            </a:r>
            <a:r>
              <a:rPr lang="zh-CN" altLang="en-US" sz="2800" b="1" dirty="0">
                <a:latin typeface="Times New Roman" panose="02020603050405020304" pitchFamily="2" charset="0"/>
                <a:ea typeface="楷体" panose="02010609060101010101" charset="-122"/>
                <a:cs typeface="Times New Roman" panose="02020603050405020304" pitchFamily="2" charset="0"/>
              </a:rPr>
              <a:t>端口处理事务的能力和速度。 </a:t>
            </a:r>
          </a:p>
          <a:p>
            <a:pPr lvl="2" indent="0" eaLnBrk="1" hangingPunct="1">
              <a:buClr>
                <a:srgbClr val="0000FF"/>
              </a:buClr>
              <a:buFont typeface="Wingdings" panose="05000000000000000000" pitchFamily="2" charset="2"/>
              <a:buChar char="Ø"/>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输出单元 ：</a:t>
            </a:r>
            <a:r>
              <a:rPr lang="zh-CN" altLang="en-US" sz="2800" b="1" dirty="0">
                <a:latin typeface="Times New Roman" panose="02020603050405020304" pitchFamily="2" charset="0"/>
                <a:ea typeface="楷体" panose="02010609060101010101" charset="-122"/>
                <a:cs typeface="Times New Roman" panose="02020603050405020304" pitchFamily="2" charset="0"/>
              </a:rPr>
              <a:t>具有可选的</a:t>
            </a:r>
            <a:r>
              <a:rPr lang="en-US" altLang="zh-CN" sz="2800" b="1" dirty="0">
                <a:latin typeface="Times New Roman" panose="02020603050405020304" pitchFamily="2" charset="0"/>
                <a:ea typeface="楷体" panose="02010609060101010101" charset="-122"/>
                <a:cs typeface="Times New Roman" panose="02020603050405020304" pitchFamily="2" charset="0"/>
              </a:rPr>
              <a:t>8</a:t>
            </a:r>
            <a:r>
              <a:rPr lang="zh-CN" altLang="en-US" sz="2800" b="1" dirty="0">
                <a:latin typeface="Times New Roman" panose="02020603050405020304" pitchFamily="2" charset="0"/>
                <a:ea typeface="楷体" panose="02010609060101010101" charset="-122"/>
                <a:cs typeface="Times New Roman" panose="02020603050405020304" pitchFamily="2" charset="0"/>
              </a:rPr>
              <a:t>种输出模式，用于产生用户需要的输出信号，支持</a:t>
            </a:r>
            <a:r>
              <a:rPr lang="en-US" altLang="zh-CN" sz="2800" b="1" dirty="0">
                <a:latin typeface="Times New Roman" panose="02020603050405020304" pitchFamily="2" charset="0"/>
                <a:ea typeface="楷体" panose="02010609060101010101" charset="-122"/>
                <a:cs typeface="Times New Roman" panose="02020603050405020304" pitchFamily="2" charset="0"/>
              </a:rPr>
              <a:t>PWM</a:t>
            </a:r>
            <a:r>
              <a:rPr lang="zh-CN" altLang="en-US" sz="2800" b="1" dirty="0">
                <a:latin typeface="Times New Roman" panose="02020603050405020304" pitchFamily="2" charset="0"/>
                <a:ea typeface="楷体" panose="02010609060101010101" charset="-122"/>
                <a:cs typeface="Times New Roman" panose="02020603050405020304" pitchFamily="2" charset="0"/>
              </a:rPr>
              <a:t>。 </a:t>
            </a:r>
          </a:p>
        </p:txBody>
      </p:sp>
      <p:sp>
        <p:nvSpPr>
          <p:cNvPr id="77826"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19</a:t>
            </a:fld>
            <a:endParaRPr lang="en-US" altLang="zh-CN" sz="1200" dirty="0">
              <a:latin typeface="Garamond" panose="02020404030301010803" pitchFamily="2" charset="0"/>
            </a:endParaRPr>
          </a:p>
        </p:txBody>
      </p:sp>
      <p:sp>
        <p:nvSpPr>
          <p:cNvPr id="2" name="标题 1"/>
          <p:cNvSpPr txBox="1"/>
          <p:nvPr/>
        </p:nvSpPr>
        <p:spPr>
          <a:xfrm>
            <a:off x="520700" y="596900"/>
            <a:ext cx="8229600" cy="582613"/>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2.2.4.2</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 定时器 A </a:t>
            </a:r>
            <a:r>
              <a:rPr lang="en-US" altLang="zh-CN" sz="3200" b="1" dirty="0">
                <a:solidFill>
                  <a:schemeClr val="tx2"/>
                </a:solidFill>
                <a:latin typeface="Times New Roman" panose="02020603050405020304" pitchFamily="2" charset="0"/>
                <a:ea typeface="楷体_GB2312" charset="0"/>
                <a:sym typeface="仿宋_GB2312" charset="0"/>
              </a:rPr>
              <a:t>——</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 结构</a:t>
            </a:r>
            <a:endParaRPr lang="en-US" altLang="zh-CN"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p:cTn id="7" dur="500" fill="hold"/>
                                        <p:tgtEl>
                                          <p:spTgt spid="77827"/>
                                        </p:tgtEl>
                                        <p:attrNameLst>
                                          <p:attrName>ppt_x</p:attrName>
                                        </p:attrNameLst>
                                      </p:cBhvr>
                                      <p:tavLst>
                                        <p:tav tm="0">
                                          <p:val>
                                            <p:strVal val="#ppt_x"/>
                                          </p:val>
                                        </p:tav>
                                        <p:tav tm="100000">
                                          <p:val>
                                            <p:strVal val="#ppt_x"/>
                                          </p:val>
                                        </p:tav>
                                      </p:tavLst>
                                    </p:anim>
                                    <p:anim calcmode="lin" valueType="num">
                                      <p:cBhvr>
                                        <p:cTn id="8" dur="500" fill="hold"/>
                                        <p:tgtEl>
                                          <p:spTgt spid="778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6145"/>
          <p:cNvSpPr>
            <a:spLocks noGrp="1"/>
          </p:cNvSpPr>
          <p:nvPr>
            <p:ph type="title"/>
          </p:nvPr>
        </p:nvSpPr>
        <p:spPr>
          <a:xfrm>
            <a:off x="457200" y="622300"/>
            <a:ext cx="8229600" cy="647700"/>
          </a:xfrm>
        </p:spPr>
        <p:txBody>
          <a:bodyPr anchor="t"/>
          <a:lstStyle/>
          <a:p>
            <a:r>
              <a:rPr lang="zh-CN" altLang="en-US" sz="3200" dirty="0"/>
              <a:t>实验二 </a:t>
            </a:r>
            <a:r>
              <a:rPr lang="en-US" altLang="zh-CN" sz="3200" dirty="0"/>
              <a:t>25</a:t>
            </a:r>
            <a:r>
              <a:rPr lang="zh-CN" altLang="en-US" sz="3200" dirty="0"/>
              <a:t>Hz方波发生器及方波幅值测量</a:t>
            </a:r>
          </a:p>
        </p:txBody>
      </p:sp>
      <p:sp>
        <p:nvSpPr>
          <p:cNvPr id="6147" name="内容占位符 6146"/>
          <p:cNvSpPr>
            <a:spLocks noGrp="1"/>
          </p:cNvSpPr>
          <p:nvPr>
            <p:ph idx="1"/>
          </p:nvPr>
        </p:nvSpPr>
        <p:spPr>
          <a:xfrm>
            <a:off x="692150" y="1412875"/>
            <a:ext cx="7464425" cy="4718050"/>
          </a:xfrm>
        </p:spPr>
        <p:txBody>
          <a:bodyPr anchor="t"/>
          <a:lstStyle/>
          <a:p>
            <a:pPr fontAlgn="base">
              <a:lnSpc>
                <a:spcPct val="80000"/>
              </a:lnSpc>
            </a:pPr>
            <a:r>
              <a:rPr lang="zh-CN" altLang="en-US" strike="noStrike" noProof="1">
                <a:ea typeface="楷体" panose="02010609060101010101" charset="-122"/>
                <a:sym typeface="Arial" panose="020B0604020202020204" pitchFamily="34" charset="0"/>
              </a:rPr>
              <a:t>利用MSP430通用IO产生25Hz方波，同时利用MSP430内部AD测量出该方波幅度且显示在OLED上。</a:t>
            </a:r>
          </a:p>
          <a:p>
            <a:pPr marL="0" indent="0" fontAlgn="base">
              <a:lnSpc>
                <a:spcPct val="80000"/>
              </a:lnSpc>
              <a:buNone/>
            </a:pPr>
            <a:endParaRPr lang="zh-CN" altLang="en-US" strike="noStrike" noProof="1">
              <a:latin typeface="楷体" panose="02010609060101010101" charset="-122"/>
              <a:ea typeface="楷体" panose="02010609060101010101" charset="-122"/>
              <a:sym typeface="Arial" panose="020B0604020202020204" pitchFamily="34" charset="0"/>
            </a:endParaRPr>
          </a:p>
          <a:p>
            <a:pPr fontAlgn="base">
              <a:lnSpc>
                <a:spcPct val="80000"/>
              </a:lnSpc>
            </a:pPr>
            <a:r>
              <a:rPr lang="zh-CN" altLang="en-US" strike="noStrike" noProof="1">
                <a:latin typeface="楷体" panose="02010609060101010101" charset="-122"/>
                <a:ea typeface="楷体" panose="02010609060101010101" charset="-122"/>
                <a:sym typeface="+mn-ea"/>
              </a:rPr>
              <a:t>使用资源：单片机通用</a:t>
            </a:r>
            <a:r>
              <a:rPr lang="zh-CN" altLang="en-US" strike="noStrike" noProof="1">
                <a:ea typeface="楷体" panose="02010609060101010101" charset="-122"/>
                <a:sym typeface="+mn-ea"/>
              </a:rPr>
              <a:t>IO，定时器，</a:t>
            </a:r>
            <a:r>
              <a:rPr lang="zh-CN" altLang="en-US" strike="noStrike" noProof="1">
                <a:latin typeface="楷体" panose="02010609060101010101" charset="-122"/>
                <a:ea typeface="楷体" panose="02010609060101010101" charset="-122"/>
                <a:sym typeface="+mn-ea"/>
              </a:rPr>
              <a:t>片内</a:t>
            </a:r>
            <a:r>
              <a:rPr lang="zh-CN" altLang="en-US" strike="noStrike" noProof="1">
                <a:ea typeface="楷体" panose="02010609060101010101" charset="-122"/>
                <a:sym typeface="+mn-ea"/>
              </a:rPr>
              <a:t>AD，</a:t>
            </a:r>
            <a:r>
              <a:rPr lang="en-US" altLang="zh-CN" strike="noStrike" noProof="1">
                <a:ea typeface="楷体" panose="02010609060101010101" charset="-122"/>
                <a:sym typeface="+mn-ea"/>
              </a:rPr>
              <a:t>OLED</a:t>
            </a:r>
          </a:p>
          <a:p>
            <a:pPr marL="0" indent="0" fontAlgn="base">
              <a:lnSpc>
                <a:spcPct val="80000"/>
              </a:lnSpc>
              <a:buNone/>
            </a:pPr>
            <a:endParaRPr lang="en-US" altLang="zh-CN" strike="noStrike" noProof="1">
              <a:ea typeface="楷体" panose="02010609060101010101" charset="-122"/>
              <a:sym typeface="+mn-ea"/>
            </a:endParaRPr>
          </a:p>
          <a:p>
            <a:pPr fontAlgn="base">
              <a:lnSpc>
                <a:spcPct val="80000"/>
              </a:lnSpc>
            </a:pPr>
            <a:r>
              <a:rPr lang="zh-CN" altLang="en-US" strike="noStrike" noProof="1">
                <a:latin typeface="楷体" panose="02010609060101010101" charset="-122"/>
                <a:ea typeface="楷体" panose="02010609060101010101" charset="-122"/>
                <a:sym typeface="+mn-ea"/>
              </a:rPr>
              <a:t>要求学习：</a:t>
            </a:r>
            <a:r>
              <a:rPr lang="zh-CN" altLang="en-US" strike="noStrike" noProof="1">
                <a:ea typeface="楷体" panose="02010609060101010101" charset="-122"/>
                <a:sym typeface="Arial" panose="020B0604020202020204" pitchFamily="34" charset="0"/>
              </a:rPr>
              <a:t>MSP430</a:t>
            </a:r>
            <a:r>
              <a:rPr lang="zh-CN" altLang="en-US" strike="noStrike" noProof="1">
                <a:latin typeface="楷体" panose="02010609060101010101" charset="-122"/>
                <a:ea typeface="楷体" panose="02010609060101010101" charset="-122"/>
                <a:sym typeface="+mn-ea"/>
              </a:rPr>
              <a:t>单片机</a:t>
            </a:r>
            <a:r>
              <a:rPr lang="zh-CN" altLang="en-US" strike="noStrike" noProof="1">
                <a:ea typeface="楷体" panose="02010609060101010101" charset="-122"/>
                <a:sym typeface="Arial" panose="020B0604020202020204" pitchFamily="34" charset="0"/>
              </a:rPr>
              <a:t>IO</a:t>
            </a:r>
            <a:r>
              <a:rPr lang="zh-CN" altLang="en-US" strike="noStrike" noProof="1">
                <a:latin typeface="楷体" panose="02010609060101010101" charset="-122"/>
                <a:ea typeface="楷体" panose="02010609060101010101" charset="-122"/>
                <a:sym typeface="+mn-ea"/>
              </a:rPr>
              <a:t>口的操作，定时器和</a:t>
            </a:r>
            <a:r>
              <a:rPr lang="zh-CN" altLang="en-US" strike="noStrike" noProof="1">
                <a:ea typeface="楷体" panose="02010609060101010101" charset="-122"/>
                <a:sym typeface="+mn-ea"/>
              </a:rPr>
              <a:t>AD的操作</a:t>
            </a:r>
          </a:p>
          <a:p>
            <a:pPr marL="0" indent="0" fontAlgn="base">
              <a:lnSpc>
                <a:spcPct val="80000"/>
              </a:lnSpc>
              <a:buNone/>
            </a:pPr>
            <a:endParaRPr lang="zh-CN" altLang="en-US" strike="noStrike" noProof="1">
              <a:ea typeface="楷体" panose="02010609060101010101" charset="-122"/>
            </a:endParaRPr>
          </a:p>
          <a:p>
            <a:pPr fontAlgn="base">
              <a:lnSpc>
                <a:spcPct val="80000"/>
              </a:lnSpc>
            </a:pPr>
            <a:r>
              <a:rPr lang="zh-CN" altLang="en-US" strike="noStrike" noProof="1">
                <a:latin typeface="楷体" panose="02010609060101010101" charset="-122"/>
                <a:ea typeface="楷体" panose="02010609060101010101" charset="-122"/>
                <a:sym typeface="+mn-ea"/>
              </a:rPr>
              <a:t>学习使用实验板外设资源：定时器，</a:t>
            </a:r>
            <a:r>
              <a:rPr lang="zh-CN" altLang="en-US" strike="noStrike" noProof="1">
                <a:ea typeface="楷体" panose="02010609060101010101" charset="-122"/>
                <a:sym typeface="+mn-ea"/>
              </a:rPr>
              <a:t>片内</a:t>
            </a:r>
            <a:r>
              <a:rPr lang="en-US" altLang="zh-CN" strike="noStrike" noProof="1">
                <a:ea typeface="楷体" panose="02010609060101010101" charset="-122"/>
                <a:sym typeface="+mn-ea"/>
              </a:rPr>
              <a:t>AD</a:t>
            </a:r>
            <a:r>
              <a:rPr lang="zh-CN" altLang="en-US" strike="noStrike" noProof="1">
                <a:latin typeface="楷体" panose="02010609060101010101" charset="-122"/>
                <a:ea typeface="楷体" panose="02010609060101010101" charset="-122"/>
                <a:sym typeface="+mn-ea"/>
              </a:rPr>
              <a:t>，</a:t>
            </a:r>
            <a:r>
              <a:rPr lang="en-US" altLang="zh-CN" strike="noStrike" noProof="1">
                <a:ea typeface="楷体" panose="02010609060101010101" charset="-122"/>
                <a:sym typeface="+mn-ea"/>
              </a:rPr>
              <a:t>OLED</a:t>
            </a:r>
            <a:endParaRPr lang="en-US" altLang="zh-CN" strike="noStrike" noProof="1">
              <a:ea typeface="楷体" panose="02010609060101010101" charset="-122"/>
            </a:endParaRPr>
          </a:p>
          <a:p>
            <a:pPr fontAlgn="base"/>
            <a:endParaRPr lang="en-US" altLang="zh-CN" strike="noStrike" noProof="1">
              <a:ea typeface="楷体" panose="02010609060101010101" charset="-122"/>
            </a:endParaRPr>
          </a:p>
        </p:txBody>
      </p:sp>
      <p:sp>
        <p:nvSpPr>
          <p:cNvPr id="5632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ox(in)">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ox(in)">
                                      <p:cBhvr>
                                        <p:cTn id="12" dur="500"/>
                                        <p:tgtEl>
                                          <p:spTgt spid="6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animEffect transition="in" filter="box(in)">
                                      <p:cBhvr>
                                        <p:cTn id="17" dur="500"/>
                                        <p:tgtEl>
                                          <p:spTgt spid="61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47">
                                            <p:txEl>
                                              <p:pRg st="6" end="6"/>
                                            </p:txEl>
                                          </p:spTgt>
                                        </p:tgtEl>
                                        <p:attrNameLst>
                                          <p:attrName>style.visibility</p:attrName>
                                        </p:attrNameLst>
                                      </p:cBhvr>
                                      <p:to>
                                        <p:strVal val="visible"/>
                                      </p:to>
                                    </p:set>
                                    <p:animEffect transition="in" filter="box(in)">
                                      <p:cBhvr>
                                        <p:cTn id="22"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txBox="1"/>
          <p:nvPr/>
        </p:nvSpPr>
        <p:spPr>
          <a:xfrm>
            <a:off x="457200" y="596900"/>
            <a:ext cx="8229600" cy="582613"/>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2.2.4.2 定时器 A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a:t>
            </a:r>
            <a:r>
              <a:rPr lang="zh-CN" altLang="en-US"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结构</a:t>
            </a:r>
            <a:endParaRPr lang="zh-CN" altLang="en-US"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78851" name="Rectangle 3"/>
          <p:cNvSpPr/>
          <p:nvPr/>
        </p:nvSpPr>
        <p:spPr>
          <a:xfrm>
            <a:off x="196850" y="1350963"/>
            <a:ext cx="8893175" cy="4892675"/>
          </a:xfrm>
          <a:prstGeom prst="rect">
            <a:avLst/>
          </a:prstGeom>
          <a:noFill/>
          <a:ln w="9525">
            <a:noFill/>
          </a:ln>
        </p:spPr>
        <p:txBody>
          <a:bodyPr anchor="t">
            <a:spAutoFit/>
          </a:bodyPr>
          <a:lstStyle/>
          <a:p>
            <a:pPr lvl="1" indent="0" eaLnBrk="1" hangingPunct="1">
              <a:buClr>
                <a:srgbClr val="0000FF"/>
              </a:buClr>
              <a:buFont typeface="Wingdings" panose="05000000000000000000" pitchFamily="2" charset="2"/>
              <a:buNone/>
            </a:pPr>
            <a:r>
              <a:rPr lang="zh-CN" altLang="en-US" sz="3200" b="1" dirty="0">
                <a:solidFill>
                  <a:srgbClr val="0000FF"/>
                </a:solidFill>
                <a:latin typeface="Times New Roman" panose="02020603050405020304" pitchFamily="2" charset="0"/>
                <a:ea typeface="宋体" panose="02010600030101010101" pitchFamily="2" charset="-122"/>
                <a:sym typeface="Arial" panose="020B0604020202020204" pitchFamily="34" charset="0"/>
              </a:rPr>
              <a:t>◆</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定时器工作模式 </a:t>
            </a: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停止模式</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增计数模式</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连续计数模式</a:t>
            </a:r>
          </a:p>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增/减计数模式</a:t>
            </a:r>
            <a:endParaRPr lang="zh-CN" altLang="en-US" sz="2800" b="1" dirty="0">
              <a:latin typeface="Times New Roman" panose="02020603050405020304" pitchFamily="2" charset="0"/>
              <a:ea typeface="楷体" panose="02010609060101010101" charset="-122"/>
              <a:cs typeface="Times New Roman" panose="02020603050405020304" pitchFamily="2" charset="0"/>
            </a:endParaRPr>
          </a:p>
          <a:p>
            <a:pPr lvl="1" indent="0" eaLnBrk="1" hangingPunct="1"/>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捕获</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比较模块</a:t>
            </a:r>
          </a:p>
          <a:p>
            <a:pPr lvl="1" indent="0" eaLnBrk="1" hangingPunct="1"/>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输出单元</a:t>
            </a:r>
          </a:p>
          <a:p>
            <a:pPr lvl="1" indent="0" eaLnBrk="1" hangingPunct="1"/>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中断</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p:txBody>
      </p:sp>
      <p:sp>
        <p:nvSpPr>
          <p:cNvPr id="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20</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8851"/>
                                        </p:tgtEl>
                                        <p:attrNameLst>
                                          <p:attrName>style.visibility</p:attrName>
                                        </p:attrNameLst>
                                      </p:cBhvr>
                                      <p:to>
                                        <p:strVal val="visible"/>
                                      </p:to>
                                    </p:set>
                                    <p:anim calcmode="lin" valueType="num">
                                      <p:cBhvr>
                                        <p:cTn id="7" dur="500" fill="hold"/>
                                        <p:tgtEl>
                                          <p:spTgt spid="78851"/>
                                        </p:tgtEl>
                                        <p:attrNameLst>
                                          <p:attrName>ppt_x</p:attrName>
                                        </p:attrNameLst>
                                      </p:cBhvr>
                                      <p:tavLst>
                                        <p:tav tm="0">
                                          <p:val>
                                            <p:strVal val="#ppt_x"/>
                                          </p:val>
                                        </p:tav>
                                        <p:tav tm="100000">
                                          <p:val>
                                            <p:strVal val="#ppt_x"/>
                                          </p:val>
                                        </p:tav>
                                      </p:tavLst>
                                    </p:anim>
                                    <p:anim calcmode="lin" valueType="num">
                                      <p:cBhvr>
                                        <p:cTn id="8" dur="500" fill="hold"/>
                                        <p:tgtEl>
                                          <p:spTgt spid="788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txBox="1"/>
          <p:nvPr/>
        </p:nvSpPr>
        <p:spPr>
          <a:xfrm>
            <a:off x="539750" y="549275"/>
            <a:ext cx="8686800"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2.2.4.3 定时器 A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工作模式</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79875" name="Rectangle 3"/>
          <p:cNvSpPr/>
          <p:nvPr/>
        </p:nvSpPr>
        <p:spPr>
          <a:xfrm>
            <a:off x="0" y="1341438"/>
            <a:ext cx="8893175" cy="1383665"/>
          </a:xfrm>
          <a:prstGeom prst="rect">
            <a:avLst/>
          </a:prstGeom>
          <a:noFill/>
          <a:ln w="9525">
            <a:noFill/>
          </a:ln>
        </p:spPr>
        <p:txBody>
          <a:bodyPr anchor="t">
            <a:spAutoFit/>
          </a:bodyPr>
          <a:lstStyle/>
          <a:p>
            <a:pPr lvl="1" indent="0" eaLnBrk="1" hangingPunct="1">
              <a:buClr>
                <a:srgbClr val="0000FF"/>
              </a:buClr>
              <a:buFont typeface="Wingdings" panose="05000000000000000000" pitchFamily="2" charset="2"/>
              <a:buNone/>
            </a:pPr>
            <a:r>
              <a:rPr lang="en-US" altLang="zh-CN" sz="2800" dirty="0">
                <a:solidFill>
                  <a:srgbClr val="0000FF"/>
                </a:solidFill>
                <a:latin typeface="Arial" panose="020B0604020202020204" pitchFamily="34" charset="0"/>
                <a:ea typeface="微软雅黑" panose="020B0503020204020204" charset="-122"/>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MSP430X5XX / 6XX</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系列单片机的</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共有</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4</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种计数模式，如下表所示：</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p:txBody>
      </p:sp>
      <p:graphicFrame>
        <p:nvGraphicFramePr>
          <p:cNvPr id="79876" name="表格 79875"/>
          <p:cNvGraphicFramePr/>
          <p:nvPr/>
        </p:nvGraphicFramePr>
        <p:xfrm>
          <a:off x="468313" y="2336800"/>
          <a:ext cx="8496300" cy="3707130"/>
        </p:xfrm>
        <a:graphic>
          <a:graphicData uri="http://schemas.openxmlformats.org/drawingml/2006/table">
            <a:tbl>
              <a:tblPr/>
              <a:tblGrid>
                <a:gridCol w="879475">
                  <a:extLst>
                    <a:ext uri="{9D8B030D-6E8A-4147-A177-3AD203B41FA5}">
                      <a16:colId xmlns:a16="http://schemas.microsoft.com/office/drawing/2014/main" val="20000"/>
                    </a:ext>
                  </a:extLst>
                </a:gridCol>
                <a:gridCol w="1712913">
                  <a:extLst>
                    <a:ext uri="{9D8B030D-6E8A-4147-A177-3AD203B41FA5}">
                      <a16:colId xmlns:a16="http://schemas.microsoft.com/office/drawing/2014/main" val="20001"/>
                    </a:ext>
                  </a:extLst>
                </a:gridCol>
                <a:gridCol w="5903912">
                  <a:extLst>
                    <a:ext uri="{9D8B030D-6E8A-4147-A177-3AD203B41FA5}">
                      <a16:colId xmlns:a16="http://schemas.microsoft.com/office/drawing/2014/main" val="20002"/>
                    </a:ext>
                  </a:extLst>
                </a:gridCol>
              </a:tblGrid>
              <a:tr h="553085">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lgn="ctr">
                        <a:spcBef>
                          <a:spcPct val="0"/>
                        </a:spcBef>
                        <a:buNone/>
                      </a:pPr>
                      <a:r>
                        <a:rPr lang="en-US" altLang="zh-CN" sz="2400" b="1">
                          <a:latin typeface="Times New Roman" panose="02020603050405020304" pitchFamily="2" charset="0"/>
                          <a:ea typeface="楷体" panose="02010609060101010101" charset="-122"/>
                          <a:cs typeface="Times New Roman" panose="02020603050405020304" pitchFamily="2" charset="0"/>
                        </a:rPr>
                        <a:t>MCx</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lgn="ctr">
                        <a:spcBef>
                          <a:spcPct val="0"/>
                        </a:spcBef>
                        <a:buNone/>
                      </a:pPr>
                      <a:r>
                        <a:rPr lang="zh-CN" altLang="en-US" sz="2400" b="1" dirty="0">
                          <a:latin typeface="Times New Roman" panose="02020603050405020304" pitchFamily="2" charset="0"/>
                          <a:ea typeface="楷体" panose="02010609060101010101" charset="-122"/>
                        </a:rPr>
                        <a:t>模式</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lgn="ctr">
                        <a:spcBef>
                          <a:spcPct val="0"/>
                        </a:spcBef>
                        <a:buNone/>
                      </a:pPr>
                      <a:r>
                        <a:rPr lang="zh-CN" altLang="en-US" sz="2400" b="1" dirty="0">
                          <a:latin typeface="Times New Roman" panose="02020603050405020304" pitchFamily="2" charset="0"/>
                          <a:ea typeface="楷体" panose="02010609060101010101" charset="-122"/>
                        </a:rPr>
                        <a:t>说明</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4212">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lgn="ctr">
                        <a:spcBef>
                          <a:spcPct val="0"/>
                        </a:spcBef>
                        <a:buNone/>
                      </a:pPr>
                      <a:r>
                        <a:rPr lang="en-US" altLang="zh-CN" sz="2400" b="1">
                          <a:latin typeface="Times New Roman" panose="02020603050405020304" pitchFamily="2" charset="0"/>
                          <a:ea typeface="楷体" panose="02010609060101010101" charset="-122"/>
                          <a:cs typeface="Times New Roman" panose="02020603050405020304" pitchFamily="2" charset="0"/>
                        </a:rPr>
                        <a:t>00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solidFill>
                            <a:srgbClr val="0000FF"/>
                          </a:solidFill>
                          <a:latin typeface="Times New Roman" panose="02020603050405020304" pitchFamily="2" charset="0"/>
                          <a:ea typeface="楷体" panose="02010609060101010101" charset="-122"/>
                        </a:rPr>
                        <a:t>停止模式</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楷体" panose="02010609060101010101" charset="-122"/>
                        </a:rPr>
                        <a:t>定时器停止</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2625">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lgn="ctr">
                        <a:spcBef>
                          <a:spcPct val="0"/>
                        </a:spcBef>
                        <a:buNone/>
                      </a:pPr>
                      <a:r>
                        <a:rPr lang="en-US" altLang="zh-CN" sz="2400" b="1">
                          <a:latin typeface="Times New Roman" panose="02020603050405020304" pitchFamily="2" charset="0"/>
                          <a:ea typeface="楷体" panose="02010609060101010101" charset="-122"/>
                          <a:cs typeface="Times New Roman" panose="02020603050405020304" pitchFamily="2" charset="0"/>
                        </a:rPr>
                        <a:t>01</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solidFill>
                            <a:srgbClr val="0000FF"/>
                          </a:solidFill>
                          <a:latin typeface="Times New Roman" panose="02020603050405020304" pitchFamily="2" charset="0"/>
                          <a:ea typeface="楷体" panose="02010609060101010101" charset="-122"/>
                        </a:rPr>
                        <a:t>增计数模式</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楷体" panose="02010609060101010101" charset="-122"/>
                          <a:cs typeface="Times New Roman" panose="02020603050405020304" pitchFamily="2" charset="0"/>
                        </a:rPr>
                        <a:t>定时器重复从 0 计数到 TAxCCR0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325">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lgn="ctr">
                        <a:spcBef>
                          <a:spcPct val="0"/>
                        </a:spcBef>
                        <a:buNone/>
                      </a:pPr>
                      <a:r>
                        <a:rPr lang="en-US" altLang="zh-CN" sz="2400" b="1">
                          <a:latin typeface="Times New Roman" panose="02020603050405020304" pitchFamily="2" charset="0"/>
                          <a:ea typeface="楷体" panose="02010609060101010101" charset="-122"/>
                          <a:cs typeface="Times New Roman" panose="02020603050405020304" pitchFamily="2" charset="0"/>
                        </a:rPr>
                        <a:t>10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solidFill>
                            <a:srgbClr val="0000FF"/>
                          </a:solidFill>
                          <a:latin typeface="Times New Roman" panose="02020603050405020304" pitchFamily="2" charset="0"/>
                          <a:ea typeface="楷体" panose="02010609060101010101" charset="-122"/>
                        </a:rPr>
                        <a:t>连续计数模式</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楷体" panose="02010609060101010101" charset="-122"/>
                          <a:cs typeface="Times New Roman" panose="02020603050405020304" pitchFamily="2" charset="0"/>
                        </a:rPr>
                        <a:t>定时器器重复从 0 计数到 0FFFFh</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3913">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lgn="ctr">
                        <a:spcBef>
                          <a:spcPct val="0"/>
                        </a:spcBef>
                        <a:buNone/>
                      </a:pPr>
                      <a:r>
                        <a:rPr lang="en-US" altLang="zh-CN" sz="2400" b="1">
                          <a:latin typeface="Times New Roman" panose="02020603050405020304" pitchFamily="2" charset="0"/>
                          <a:ea typeface="楷体" panose="02010609060101010101" charset="-122"/>
                          <a:cs typeface="Times New Roman" panose="02020603050405020304" pitchFamily="2" charset="0"/>
                        </a:rPr>
                        <a:t>11</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solidFill>
                            <a:srgbClr val="0000FF"/>
                          </a:solidFill>
                          <a:latin typeface="Times New Roman" panose="02020603050405020304" pitchFamily="2" charset="0"/>
                          <a:ea typeface="楷体" panose="02010609060101010101" charset="-122"/>
                          <a:cs typeface="Times New Roman" panose="02020603050405020304" pitchFamily="2" charset="0"/>
                        </a:rPr>
                        <a:t>增/减计数模式</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楷体" panose="02010609060101010101" charset="-122"/>
                          <a:cs typeface="Times New Roman" panose="02020603050405020304" pitchFamily="2" charset="0"/>
                        </a:rPr>
                        <a:t>定时器重复从 0 增计数到 TAxCCR0 再减计数到 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990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21</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p:cTn id="7" dur="500" fill="hold"/>
                                        <p:tgtEl>
                                          <p:spTgt spid="79875"/>
                                        </p:tgtEl>
                                        <p:attrNameLst>
                                          <p:attrName>ppt_x</p:attrName>
                                        </p:attrNameLst>
                                      </p:cBhvr>
                                      <p:tavLst>
                                        <p:tav tm="0">
                                          <p:val>
                                            <p:strVal val="#ppt_x"/>
                                          </p:val>
                                        </p:tav>
                                        <p:tav tm="100000">
                                          <p:val>
                                            <p:strVal val="#ppt_x"/>
                                          </p:val>
                                        </p:tav>
                                      </p:tavLst>
                                    </p:anim>
                                    <p:anim calcmode="lin" valueType="num">
                                      <p:cBhvr>
                                        <p:cTn id="8" dur="500" fill="hold"/>
                                        <p:tgtEl>
                                          <p:spTgt spid="798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9876"/>
                                        </p:tgtEl>
                                        <p:attrNameLst>
                                          <p:attrName>style.visibility</p:attrName>
                                        </p:attrNameLst>
                                      </p:cBhvr>
                                      <p:to>
                                        <p:strVal val="visible"/>
                                      </p:to>
                                    </p:set>
                                    <p:animEffect transition="in" filter="blinds(horizontal)">
                                      <p:cBhvr>
                                        <p:cTn id="13"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txBox="1"/>
          <p:nvPr/>
        </p:nvSpPr>
        <p:spPr>
          <a:xfrm>
            <a:off x="581025" y="669925"/>
            <a:ext cx="8686800"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2.2.4.3 定时器 A 工作模式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停止模式</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80899" name="Rectangle 4"/>
          <p:cNvSpPr/>
          <p:nvPr/>
        </p:nvSpPr>
        <p:spPr>
          <a:xfrm>
            <a:off x="236538" y="1389063"/>
            <a:ext cx="8304212" cy="439991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b="1" dirty="0">
                <a:solidFill>
                  <a:srgbClr val="0000FF"/>
                </a:solidFill>
                <a:latin typeface="Arial" panose="020B0604020202020204" pitchFamily="34" charset="0"/>
                <a:ea typeface="宋体" panose="02010600030101010101" pitchFamily="2" charset="-122"/>
              </a:rPr>
              <a:t>◆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停止模式</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用于定时器暂停，并不发生复位，所有寄存器现行的内容在停止模式结束后都可用。</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当定时器暂停后重新计数时，计数器将从暂停时的值开始以暂停前的计数方向计数。</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例如，停止模式前，</a:t>
            </a:r>
            <a:r>
              <a:rPr lang="en-US" altLang="zh-CN" sz="2800" b="1" dirty="0">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latin typeface="Times New Roman" panose="02020603050405020304" pitchFamily="2" charset="0"/>
                <a:ea typeface="楷体" panose="02010609060101010101" charset="-122"/>
                <a:cs typeface="Times New Roman" panose="02020603050405020304" pitchFamily="2" charset="0"/>
              </a:rPr>
              <a:t>工作于增</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减计数模式并且处于下降计数方向，停止模式后，</a:t>
            </a:r>
            <a:r>
              <a:rPr lang="en-US" altLang="zh-CN" sz="2800" b="1" dirty="0">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latin typeface="Times New Roman" panose="02020603050405020304" pitchFamily="2" charset="0"/>
                <a:ea typeface="楷体" panose="02010609060101010101" charset="-122"/>
                <a:cs typeface="Times New Roman" panose="02020603050405020304" pitchFamily="2" charset="0"/>
              </a:rPr>
              <a:t>仍然工作于增</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减计数模式。重新计数时，从暂停前的状态开始继续沿着下降方向开始计数。</a:t>
            </a:r>
            <a:endParaRPr lang="zh-CN" altLang="en-US" sz="2400" dirty="0">
              <a:solidFill>
                <a:srgbClr val="0000FF"/>
              </a:solidFill>
              <a:latin typeface="Times New Roman" panose="02020603050405020304" pitchFamily="2" charset="0"/>
              <a:ea typeface="楷体" panose="02010609060101010101" charset="-122"/>
              <a:cs typeface="Times New Roman" panose="02020603050405020304" pitchFamily="2" charset="0"/>
            </a:endParaRPr>
          </a:p>
        </p:txBody>
      </p:sp>
      <p:sp>
        <p:nvSpPr>
          <p:cNvPr id="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22</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0899"/>
                                        </p:tgtEl>
                                        <p:attrNameLst>
                                          <p:attrName>style.visibility</p:attrName>
                                        </p:attrNameLst>
                                      </p:cBhvr>
                                      <p:to>
                                        <p:strVal val="visible"/>
                                      </p:to>
                                    </p:set>
                                    <p:anim calcmode="lin" valueType="num">
                                      <p:cBhvr>
                                        <p:cTn id="7" dur="500" fill="hold"/>
                                        <p:tgtEl>
                                          <p:spTgt spid="80899"/>
                                        </p:tgtEl>
                                        <p:attrNameLst>
                                          <p:attrName>ppt_x</p:attrName>
                                        </p:attrNameLst>
                                      </p:cBhvr>
                                      <p:tavLst>
                                        <p:tav tm="0">
                                          <p:val>
                                            <p:strVal val="#ppt_x"/>
                                          </p:val>
                                        </p:tav>
                                        <p:tav tm="100000">
                                          <p:val>
                                            <p:strVal val="#ppt_x"/>
                                          </p:val>
                                        </p:tav>
                                      </p:tavLst>
                                    </p:anim>
                                    <p:anim calcmode="lin" valueType="num">
                                      <p:cBhvr>
                                        <p:cTn id="8" dur="500" fill="hold"/>
                                        <p:tgtEl>
                                          <p:spTgt spid="808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p:nvPr/>
        </p:nvSpPr>
        <p:spPr>
          <a:xfrm>
            <a:off x="-182562" y="1052513"/>
            <a:ext cx="8497887" cy="396938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endParaRPr lang="zh-CN" altLang="en-US" sz="2800" dirty="0">
              <a:solidFill>
                <a:srgbClr val="0000FF"/>
              </a:solidFill>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捕获</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比较寄存器</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a:t>
            </a:r>
            <a:r>
              <a:rPr lang="zh-CN" altLang="en-US" sz="2800" b="1" dirty="0">
                <a:latin typeface="Times New Roman" panose="02020603050405020304" pitchFamily="2" charset="0"/>
                <a:ea typeface="楷体" panose="02010609060101010101" charset="-122"/>
                <a:cs typeface="Times New Roman" panose="02020603050405020304" pitchFamily="2" charset="0"/>
              </a:rPr>
              <a:t>用作</a:t>
            </a:r>
            <a:r>
              <a:rPr lang="en-US" altLang="zh-CN" sz="2800" b="1" dirty="0">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latin typeface="Times New Roman" panose="02020603050405020304" pitchFamily="2" charset="0"/>
                <a:ea typeface="楷体" panose="02010609060101010101" charset="-122"/>
                <a:cs typeface="Times New Roman" panose="02020603050405020304" pitchFamily="2" charset="0"/>
              </a:rPr>
              <a:t>增计数模式的周期寄存器。</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计数器</a:t>
            </a:r>
            <a:r>
              <a:rPr lang="en-US" altLang="zh-CN" sz="2800" b="1" dirty="0">
                <a:latin typeface="Times New Roman" panose="02020603050405020304" pitchFamily="2" charset="0"/>
                <a:ea typeface="楷体" panose="02010609060101010101" charset="-122"/>
                <a:cs typeface="Times New Roman" panose="02020603050405020304" pitchFamily="2" charset="0"/>
              </a:rPr>
              <a:t>TAxR</a:t>
            </a:r>
            <a:r>
              <a:rPr lang="zh-CN" altLang="en-US" sz="2800" b="1" dirty="0">
                <a:latin typeface="Times New Roman" panose="02020603050405020304" pitchFamily="2" charset="0"/>
                <a:ea typeface="楷体" panose="02010609060101010101" charset="-122"/>
                <a:cs typeface="Times New Roman" panose="02020603050405020304" pitchFamily="2" charset="0"/>
              </a:rPr>
              <a:t>与</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a:t>
            </a:r>
            <a:r>
              <a:rPr lang="zh-CN" altLang="en-US" sz="2800" b="1" dirty="0">
                <a:latin typeface="Times New Roman" panose="02020603050405020304" pitchFamily="2" charset="0"/>
                <a:ea typeface="楷体" panose="02010609060101010101" charset="-122"/>
                <a:cs typeface="Times New Roman" panose="02020603050405020304" pitchFamily="2" charset="0"/>
              </a:rPr>
              <a:t>的值相等</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或</a:t>
            </a:r>
            <a:r>
              <a:rPr lang="en-US" altLang="zh-CN" sz="2800" b="1" dirty="0">
                <a:latin typeface="Times New Roman" panose="02020603050405020304" pitchFamily="2" charset="0"/>
                <a:ea typeface="楷体" panose="02010609060101010101" charset="-122"/>
                <a:cs typeface="Times New Roman" panose="02020603050405020304" pitchFamily="2" charset="0"/>
              </a:rPr>
              <a:t>TAxR</a:t>
            </a:r>
            <a:r>
              <a:rPr lang="zh-CN" altLang="en-US" sz="2800" b="1" dirty="0">
                <a:latin typeface="Times New Roman" panose="02020603050405020304" pitchFamily="2" charset="0"/>
                <a:ea typeface="楷体" panose="02010609060101010101" charset="-122"/>
                <a:cs typeface="Times New Roman" panose="02020603050405020304" pitchFamily="2" charset="0"/>
              </a:rPr>
              <a:t>大于</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a:t>
            </a:r>
            <a:r>
              <a:rPr lang="zh-CN" altLang="en-US" sz="2800" b="1" dirty="0">
                <a:latin typeface="Times New Roman" panose="02020603050405020304" pitchFamily="2" charset="0"/>
                <a:ea typeface="楷体" panose="02010609060101010101" charset="-122"/>
                <a:cs typeface="Times New Roman" panose="02020603050405020304" pitchFamily="2" charset="0"/>
              </a:rPr>
              <a:t>的值</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时，定时器 </a:t>
            </a:r>
            <a:r>
              <a:rPr lang="en-US" altLang="zh-CN" sz="2800" b="1" dirty="0">
                <a:latin typeface="Times New Roman" panose="02020603050405020304" pitchFamily="2" charset="0"/>
                <a:ea typeface="楷体" panose="02010609060101010101" charset="-122"/>
                <a:cs typeface="Times New Roman" panose="02020603050405020304" pitchFamily="2" charset="0"/>
              </a:rPr>
              <a:t>TAxR</a:t>
            </a:r>
            <a:r>
              <a:rPr lang="zh-CN" altLang="en-US" sz="2800" b="1" dirty="0">
                <a:latin typeface="Times New Roman" panose="02020603050405020304" pitchFamily="2" charset="0"/>
                <a:ea typeface="楷体" panose="02010609060101010101" charset="-122"/>
                <a:cs typeface="Times New Roman" panose="02020603050405020304" pitchFamily="2" charset="0"/>
              </a:rPr>
              <a:t>将立即重新从 </a:t>
            </a:r>
            <a:r>
              <a:rPr lang="en-US" altLang="zh-CN" sz="2800" b="1" dirty="0">
                <a:latin typeface="Times New Roman" panose="02020603050405020304" pitchFamily="2" charset="0"/>
                <a:ea typeface="楷体" panose="02010609060101010101" charset="-122"/>
                <a:cs typeface="Times New Roman" panose="02020603050405020304" pitchFamily="2" charset="0"/>
              </a:rPr>
              <a:t>0 </a:t>
            </a:r>
            <a:r>
              <a:rPr lang="zh-CN" altLang="en-US" sz="2800" b="1" dirty="0">
                <a:latin typeface="Times New Roman" panose="02020603050405020304" pitchFamily="2" charset="0"/>
                <a:ea typeface="楷体" panose="02010609060101010101" charset="-122"/>
                <a:cs typeface="Times New Roman" panose="02020603050405020304" pitchFamily="2" charset="0"/>
              </a:rPr>
              <a:t>开始计数。</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下图说明了增计数模式的计数过程。</a:t>
            </a:r>
          </a:p>
          <a:p>
            <a:pPr lvl="2" indent="0" eaLnBrk="1" hangingPunct="1">
              <a:buClr>
                <a:srgbClr val="0000FF"/>
              </a:buClr>
              <a:buFont typeface="Wingdings" panose="05000000000000000000" pitchFamily="2" charset="2"/>
              <a:buChar char="Ø"/>
            </a:pPr>
            <a:endParaRPr lang="zh-CN" altLang="en-US" sz="2800" dirty="0">
              <a:latin typeface="Arial" panose="020B0604020202020204" pitchFamily="34" charset="0"/>
              <a:ea typeface="微软雅黑" panose="020B0503020204020204" charset="-122"/>
            </a:endParaRPr>
          </a:p>
          <a:p>
            <a:pPr lvl="1" indent="0" eaLnBrk="1" hangingPunct="1">
              <a:buClr>
                <a:srgbClr val="0000FF"/>
              </a:buClr>
              <a:buFont typeface="Wingdings" panose="05000000000000000000" pitchFamily="2" charset="2"/>
              <a:buNone/>
            </a:pPr>
            <a:endParaRPr lang="zh-CN" altLang="en-US" sz="2800" dirty="0">
              <a:solidFill>
                <a:srgbClr val="0000FF"/>
              </a:solidFill>
              <a:latin typeface="Arial" panose="020B0604020202020204" pitchFamily="34" charset="0"/>
              <a:ea typeface="微软雅黑" panose="020B0503020204020204" charset="-122"/>
            </a:endParaRPr>
          </a:p>
        </p:txBody>
      </p:sp>
      <p:pic>
        <p:nvPicPr>
          <p:cNvPr id="50178" name="Picture 4" descr="图4-22 增计数模式下计数器计数过程"/>
          <p:cNvPicPr>
            <a:picLocks noChangeAspect="1"/>
          </p:cNvPicPr>
          <p:nvPr/>
        </p:nvPicPr>
        <p:blipFill>
          <a:blip r:embed="rId2"/>
          <a:stretch>
            <a:fillRect/>
          </a:stretch>
        </p:blipFill>
        <p:spPr>
          <a:xfrm>
            <a:off x="530225" y="4219575"/>
            <a:ext cx="7785100" cy="2184400"/>
          </a:xfrm>
          <a:prstGeom prst="rect">
            <a:avLst/>
          </a:prstGeom>
          <a:noFill/>
          <a:ln w="9525">
            <a:noFill/>
          </a:ln>
        </p:spPr>
      </p:pic>
      <p:sp>
        <p:nvSpPr>
          <p:cNvPr id="81923" name="标题 1"/>
          <p:cNvSpPr txBox="1"/>
          <p:nvPr/>
        </p:nvSpPr>
        <p:spPr>
          <a:xfrm>
            <a:off x="438150" y="622300"/>
            <a:ext cx="8628063"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2.2.4.3 定时器 A 工作模式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增计数模式 </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81924"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23</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p:cTn id="7" dur="500" fill="hold"/>
                                        <p:tgtEl>
                                          <p:spTgt spid="81922"/>
                                        </p:tgtEl>
                                        <p:attrNameLst>
                                          <p:attrName>ppt_x</p:attrName>
                                        </p:attrNameLst>
                                      </p:cBhvr>
                                      <p:tavLst>
                                        <p:tav tm="0">
                                          <p:val>
                                            <p:strVal val="#ppt_x"/>
                                          </p:val>
                                        </p:tav>
                                        <p:tav tm="100000">
                                          <p:val>
                                            <p:strVal val="#ppt_x"/>
                                          </p:val>
                                        </p:tav>
                                      </p:tavLst>
                                    </p:anim>
                                    <p:anim calcmode="lin" valueType="num">
                                      <p:cBhvr>
                                        <p:cTn id="8" dur="500" fill="hold"/>
                                        <p:tgtEl>
                                          <p:spTgt spid="819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0178"/>
                                        </p:tgtEl>
                                        <p:attrNameLst>
                                          <p:attrName>style.visibility</p:attrName>
                                        </p:attrNameLst>
                                      </p:cBhvr>
                                      <p:to>
                                        <p:strVal val="visible"/>
                                      </p:to>
                                    </p:set>
                                    <p:animEffect transition="in" filter="blinds(horizontal)">
                                      <p:cBhvr>
                                        <p:cTn id="13" dur="5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5"/>
          <p:cNvSpPr/>
          <p:nvPr/>
        </p:nvSpPr>
        <p:spPr>
          <a:xfrm>
            <a:off x="34925" y="1419225"/>
            <a:ext cx="8642350" cy="439991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运行时改变捕获</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比较寄存器</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TAxCCR0</a:t>
            </a: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2" indent="0" eaLnBrk="1" hangingPunct="1">
              <a:buClr>
                <a:srgbClr val="0000FF"/>
              </a:buClr>
              <a:buFont typeface="Wingdings" panose="05000000000000000000" pitchFamily="2" charset="2"/>
              <a:buChar char="Ø"/>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如果新的计数周期大于或者等于旧的计数周期或者大于当前计数值，定时器将一直计数到新的计数周期。</a:t>
            </a:r>
          </a:p>
          <a:p>
            <a:pPr lvl="2" indent="0" eaLnBrk="1" hangingPunct="1">
              <a:buClr>
                <a:srgbClr val="0000FF"/>
              </a:buClr>
              <a:buFont typeface="Wingdings" panose="05000000000000000000" pitchFamily="2" charset="2"/>
              <a:buChar char="Ø"/>
            </a:pPr>
            <a:endParaRPr lang="zh-CN" altLang="en-US" sz="2800" b="1" dirty="0">
              <a:latin typeface="Times New Roman" panose="02020603050405020304" pitchFamily="2" charset="0"/>
              <a:ea typeface="楷体" panose="02010609060101010101" charset="-122"/>
              <a:cs typeface="Times New Roman" panose="02020603050405020304" pitchFamily="2" charset="0"/>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如果新的计数周期小于当前计数值，计数值将减至 </a:t>
            </a:r>
            <a:r>
              <a:rPr lang="en-US" altLang="zh-CN" sz="2800" b="1" dirty="0">
                <a:latin typeface="Times New Roman" panose="02020603050405020304" pitchFamily="2" charset="0"/>
                <a:ea typeface="楷体" panose="02010609060101010101" charset="-122"/>
                <a:cs typeface="Times New Roman" panose="02020603050405020304" pitchFamily="2" charset="0"/>
              </a:rPr>
              <a:t>0</a:t>
            </a:r>
            <a:r>
              <a:rPr lang="zh-CN" altLang="en-US" sz="2800" b="1" dirty="0">
                <a:latin typeface="Times New Roman" panose="02020603050405020304" pitchFamily="2" charset="0"/>
                <a:ea typeface="楷体" panose="02010609060101010101" charset="-122"/>
                <a:cs typeface="Times New Roman" panose="02020603050405020304" pitchFamily="2" charset="0"/>
              </a:rPr>
              <a:t>。但是，在定时器回到 </a:t>
            </a:r>
            <a:r>
              <a:rPr lang="en-US" altLang="zh-CN" sz="2800" b="1" dirty="0">
                <a:latin typeface="Times New Roman" panose="02020603050405020304" pitchFamily="2" charset="0"/>
                <a:ea typeface="楷体" panose="02010609060101010101" charset="-122"/>
                <a:cs typeface="Times New Roman" panose="02020603050405020304" pitchFamily="2" charset="0"/>
              </a:rPr>
              <a:t>0 </a:t>
            </a:r>
            <a:r>
              <a:rPr lang="zh-CN" altLang="en-US" sz="2800" b="1" dirty="0">
                <a:latin typeface="Times New Roman" panose="02020603050405020304" pitchFamily="2" charset="0"/>
                <a:ea typeface="楷体" panose="02010609060101010101" charset="-122"/>
                <a:cs typeface="Times New Roman" panose="02020603050405020304" pitchFamily="2" charset="0"/>
              </a:rPr>
              <a:t>之前会有一次计数。</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p:txBody>
      </p:sp>
      <p:sp>
        <p:nvSpPr>
          <p:cNvPr id="82946"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24</a:t>
            </a:fld>
            <a:endParaRPr lang="en-US" altLang="zh-CN" sz="1200" dirty="0">
              <a:latin typeface="Garamond" panose="02020404030301010803" pitchFamily="2" charset="0"/>
            </a:endParaRPr>
          </a:p>
        </p:txBody>
      </p:sp>
      <p:sp>
        <p:nvSpPr>
          <p:cNvPr id="2" name="标题 1"/>
          <p:cNvSpPr txBox="1"/>
          <p:nvPr/>
        </p:nvSpPr>
        <p:spPr>
          <a:xfrm>
            <a:off x="357188" y="615950"/>
            <a:ext cx="8628062"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2.2.4.3 </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定时器 A 工作模式 </a:t>
            </a:r>
            <a:r>
              <a:rPr lang="en-US" altLang="zh-CN" sz="3200" b="1" dirty="0">
                <a:solidFill>
                  <a:schemeClr val="tx2"/>
                </a:solidFill>
                <a:latin typeface="Times New Roman" panose="02020603050405020304" pitchFamily="2" charset="0"/>
                <a:ea typeface="楷体_GB2312" charset="0"/>
                <a:sym typeface="仿宋_GB2312" charset="0"/>
              </a:rPr>
              <a:t>——</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增计数模式 </a:t>
            </a:r>
            <a:endParaRPr lang="en-US" altLang="zh-CN"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2947"/>
                                        </p:tgtEl>
                                        <p:attrNameLst>
                                          <p:attrName>style.visibility</p:attrName>
                                        </p:attrNameLst>
                                      </p:cBhvr>
                                      <p:to>
                                        <p:strVal val="visible"/>
                                      </p:to>
                                    </p:set>
                                    <p:anim calcmode="lin" valueType="num">
                                      <p:cBhvr>
                                        <p:cTn id="7" dur="500" fill="hold"/>
                                        <p:tgtEl>
                                          <p:spTgt spid="82947"/>
                                        </p:tgtEl>
                                        <p:attrNameLst>
                                          <p:attrName>ppt_x</p:attrName>
                                        </p:attrNameLst>
                                      </p:cBhvr>
                                      <p:tavLst>
                                        <p:tav tm="0">
                                          <p:val>
                                            <p:strVal val="#ppt_x"/>
                                          </p:val>
                                        </p:tav>
                                        <p:tav tm="100000">
                                          <p:val>
                                            <p:strVal val="#ppt_x"/>
                                          </p:val>
                                        </p:tav>
                                      </p:tavLst>
                                    </p:anim>
                                    <p:anim calcmode="lin" valueType="num">
                                      <p:cBhvr>
                                        <p:cTn id="8" dur="500" fill="hold"/>
                                        <p:tgtEl>
                                          <p:spTgt spid="829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p:nvPr/>
        </p:nvSpPr>
        <p:spPr>
          <a:xfrm>
            <a:off x="-180975" y="1196975"/>
            <a:ext cx="9097963" cy="3507740"/>
          </a:xfrm>
          <a:prstGeom prst="rect">
            <a:avLst/>
          </a:prstGeom>
          <a:noFill/>
          <a:ln w="9525">
            <a:noFill/>
          </a:ln>
        </p:spPr>
        <p:txBody>
          <a:bodyPr anchor="t">
            <a:spAutoFit/>
          </a:bodyPr>
          <a:lstStyle/>
          <a:p>
            <a:pPr lvl="1" indent="0" eaLnBrk="1" hangingPunct="1">
              <a:buClr>
                <a:srgbClr val="0000FF"/>
              </a:buClr>
              <a:buFont typeface="Wingdings" panose="05000000000000000000" pitchFamily="2" charset="2"/>
              <a:buNone/>
            </a:pPr>
            <a:endParaRPr lang="zh-CN" altLang="en-US" sz="1000" dirty="0">
              <a:solidFill>
                <a:srgbClr val="0000FF"/>
              </a:solidFill>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当定时器计数到 </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 </a:t>
            </a:r>
            <a:r>
              <a:rPr lang="zh-CN" altLang="en-US" sz="2800" b="1" dirty="0">
                <a:latin typeface="Times New Roman" panose="02020603050405020304" pitchFamily="2" charset="0"/>
                <a:ea typeface="楷体" panose="02010609060101010101" charset="-122"/>
                <a:cs typeface="Times New Roman" panose="02020603050405020304" pitchFamily="2" charset="0"/>
              </a:rPr>
              <a:t>时，设置标志位</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 CCIFG</a:t>
            </a:r>
            <a:r>
              <a:rPr lang="zh-CN" altLang="en-US" sz="2800" b="1" dirty="0">
                <a:latin typeface="Times New Roman" panose="02020603050405020304" pitchFamily="2" charset="0"/>
                <a:ea typeface="楷体" panose="02010609060101010101" charset="-122"/>
                <a:cs typeface="Times New Roman" panose="02020603050405020304" pitchFamily="2" charset="0"/>
              </a:rPr>
              <a:t>（捕获比较中断标志）为</a:t>
            </a:r>
            <a:r>
              <a:rPr lang="en-US" altLang="zh-CN" sz="2800" b="1" dirty="0">
                <a:latin typeface="Times New Roman" panose="02020603050405020304" pitchFamily="2" charset="0"/>
                <a:ea typeface="楷体" panose="02010609060101010101" charset="-122"/>
                <a:cs typeface="Times New Roman" panose="02020603050405020304" pitchFamily="2" charset="0"/>
              </a:rPr>
              <a:t>1</a:t>
            </a:r>
            <a:r>
              <a:rPr lang="zh-CN" altLang="en-US" sz="2800" b="1" dirty="0">
                <a:latin typeface="Times New Roman" panose="02020603050405020304" pitchFamily="2" charset="0"/>
                <a:ea typeface="楷体" panose="02010609060101010101" charset="-122"/>
                <a:cs typeface="Times New Roman" panose="02020603050405020304" pitchFamily="2" charset="0"/>
              </a:rPr>
              <a:t>，而当定时器从</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a:t>
            </a:r>
            <a:r>
              <a:rPr lang="zh-CN" altLang="en-US" sz="2800" b="1" dirty="0">
                <a:latin typeface="Times New Roman" panose="02020603050405020304" pitchFamily="2" charset="0"/>
                <a:ea typeface="楷体" panose="02010609060101010101" charset="-122"/>
                <a:cs typeface="Times New Roman" panose="02020603050405020304" pitchFamily="2" charset="0"/>
              </a:rPr>
              <a:t>计数到</a:t>
            </a:r>
            <a:r>
              <a:rPr lang="en-US" altLang="zh-CN" sz="2800" b="1" dirty="0">
                <a:latin typeface="Times New Roman" panose="02020603050405020304" pitchFamily="2" charset="0"/>
                <a:ea typeface="楷体" panose="02010609060101010101" charset="-122"/>
                <a:cs typeface="Times New Roman" panose="02020603050405020304" pitchFamily="2" charset="0"/>
              </a:rPr>
              <a:t>0</a:t>
            </a:r>
            <a:r>
              <a:rPr lang="zh-CN" altLang="en-US" sz="2800" b="1" dirty="0">
                <a:latin typeface="Times New Roman" panose="02020603050405020304" pitchFamily="2" charset="0"/>
                <a:ea typeface="楷体" panose="02010609060101010101" charset="-122"/>
                <a:cs typeface="Times New Roman" panose="02020603050405020304" pitchFamily="2" charset="0"/>
              </a:rPr>
              <a:t>时，设置标志位</a:t>
            </a:r>
            <a:r>
              <a:rPr lang="en-US" altLang="zh-CN" sz="2800" b="1" dirty="0">
                <a:latin typeface="Times New Roman" panose="02020603050405020304" pitchFamily="2" charset="0"/>
                <a:ea typeface="楷体" panose="02010609060101010101" charset="-122"/>
                <a:cs typeface="Times New Roman" panose="02020603050405020304" pitchFamily="2" charset="0"/>
              </a:rPr>
              <a:t>TAIFG</a:t>
            </a:r>
            <a:r>
              <a:rPr lang="zh-CN" altLang="en-US" sz="2800" b="1" dirty="0">
                <a:latin typeface="Times New Roman" panose="02020603050405020304" pitchFamily="2" charset="0"/>
                <a:ea typeface="楷体" panose="02010609060101010101" charset="-122"/>
                <a:cs typeface="Times New Roman" panose="02020603050405020304" pitchFamily="2" charset="0"/>
              </a:rPr>
              <a:t>（定时器溢出标志）位为</a:t>
            </a:r>
            <a:r>
              <a:rPr lang="en-US" altLang="zh-CN" sz="2800" b="1" dirty="0">
                <a:latin typeface="Times New Roman" panose="02020603050405020304" pitchFamily="2" charset="0"/>
                <a:ea typeface="楷体" panose="02010609060101010101" charset="-122"/>
                <a:cs typeface="Times New Roman" panose="02020603050405020304" pitchFamily="2" charset="0"/>
              </a:rPr>
              <a:t>1</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p>
          <a:p>
            <a:pPr lvl="2" indent="0" eaLnBrk="1" hangingPunct="1">
              <a:buClr>
                <a:srgbClr val="0000FF"/>
              </a:buClr>
              <a:buFont typeface="Wingdings" panose="05000000000000000000" pitchFamily="2" charset="2"/>
              <a:buNone/>
            </a:pPr>
            <a:r>
              <a:rPr lang="zh-CN" altLang="en-US" sz="2800" b="1" dirty="0">
                <a:latin typeface="Times New Roman" panose="02020603050405020304" pitchFamily="2" charset="0"/>
                <a:ea typeface="楷体" panose="02010609060101010101" charset="-122"/>
                <a:cs typeface="Times New Roman" panose="02020603050405020304" pitchFamily="2" charset="0"/>
              </a:rPr>
              <a:t>中断标志位的设置过程，如下图所示。</a:t>
            </a:r>
            <a:endParaRPr lang="zh-CN" altLang="en-US" sz="2800" b="1" dirty="0">
              <a:latin typeface="Times New Roman" panose="02020603050405020304" pitchFamily="2" charset="0"/>
              <a:ea typeface="宋体" panose="02010600030101010101" pitchFamily="2" charset="-122"/>
            </a:endParaRPr>
          </a:p>
          <a:p>
            <a:pPr lvl="2" indent="0" eaLnBrk="1" hangingPunct="1">
              <a:buClr>
                <a:srgbClr val="0000FF"/>
              </a:buClr>
              <a:buFont typeface="Wingdings" panose="05000000000000000000" pitchFamily="2" charset="2"/>
              <a:buChar char="Ø"/>
            </a:pPr>
            <a:endParaRPr lang="zh-CN" altLang="en-US" sz="2400" dirty="0">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endParaRPr lang="zh-CN" altLang="en-US" sz="2400" dirty="0">
              <a:latin typeface="Arial" panose="020B0604020202020204" pitchFamily="34" charset="0"/>
              <a:ea typeface="微软雅黑" panose="020B0503020204020204" charset="-122"/>
            </a:endParaRPr>
          </a:p>
          <a:p>
            <a:pPr lvl="1" indent="0" eaLnBrk="1" hangingPunct="1">
              <a:buClr>
                <a:srgbClr val="0000FF"/>
              </a:buClr>
              <a:buFont typeface="Wingdings" panose="05000000000000000000" pitchFamily="2" charset="2"/>
              <a:buNone/>
            </a:pPr>
            <a:endParaRPr lang="zh-CN" altLang="en-US" sz="2400" dirty="0">
              <a:solidFill>
                <a:srgbClr val="0000FF"/>
              </a:solidFill>
              <a:latin typeface="Arial" panose="020B0604020202020204" pitchFamily="34" charset="0"/>
              <a:ea typeface="微软雅黑" panose="020B0503020204020204" charset="-122"/>
            </a:endParaRPr>
          </a:p>
        </p:txBody>
      </p:sp>
      <p:pic>
        <p:nvPicPr>
          <p:cNvPr id="52226" name="Picture 5" descr="图4-22 增计数模式的中断标志位设置"/>
          <p:cNvPicPr>
            <a:picLocks noChangeAspect="1"/>
          </p:cNvPicPr>
          <p:nvPr/>
        </p:nvPicPr>
        <p:blipFill>
          <a:blip r:embed="rId2"/>
          <a:stretch>
            <a:fillRect/>
          </a:stretch>
        </p:blipFill>
        <p:spPr>
          <a:xfrm>
            <a:off x="749300" y="3604895"/>
            <a:ext cx="7238365" cy="2518410"/>
          </a:xfrm>
          <a:prstGeom prst="rect">
            <a:avLst/>
          </a:prstGeom>
          <a:noFill/>
          <a:ln w="9525">
            <a:noFill/>
          </a:ln>
        </p:spPr>
      </p:pic>
      <p:sp>
        <p:nvSpPr>
          <p:cNvPr id="8397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25</a:t>
            </a:fld>
            <a:endParaRPr lang="en-US" altLang="zh-CN" sz="1200" dirty="0">
              <a:latin typeface="Garamond" panose="02020404030301010803" pitchFamily="2" charset="0"/>
            </a:endParaRPr>
          </a:p>
        </p:txBody>
      </p:sp>
      <p:sp>
        <p:nvSpPr>
          <p:cNvPr id="83972" name="标题 1"/>
          <p:cNvSpPr txBox="1"/>
          <p:nvPr/>
        </p:nvSpPr>
        <p:spPr>
          <a:xfrm>
            <a:off x="465138" y="612775"/>
            <a:ext cx="8628062"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2.2.4.3 </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定时器 A 工作模式 </a:t>
            </a:r>
            <a:r>
              <a:rPr lang="en-US" altLang="zh-CN" sz="3200" b="1" dirty="0">
                <a:solidFill>
                  <a:schemeClr val="tx2"/>
                </a:solidFill>
                <a:latin typeface="Times New Roman" panose="02020603050405020304" pitchFamily="2" charset="0"/>
                <a:ea typeface="楷体_GB2312" charset="0"/>
                <a:sym typeface="仿宋_GB2312" charset="0"/>
              </a:rPr>
              <a:t>——</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增计数模式 </a:t>
            </a:r>
            <a:endParaRPr lang="en-US" altLang="zh-CN"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p:cTn id="7" dur="500" fill="hold"/>
                                        <p:tgtEl>
                                          <p:spTgt spid="83970"/>
                                        </p:tgtEl>
                                        <p:attrNameLst>
                                          <p:attrName>ppt_x</p:attrName>
                                        </p:attrNameLst>
                                      </p:cBhvr>
                                      <p:tavLst>
                                        <p:tav tm="0">
                                          <p:val>
                                            <p:strVal val="#ppt_x"/>
                                          </p:val>
                                        </p:tav>
                                        <p:tav tm="100000">
                                          <p:val>
                                            <p:strVal val="#ppt_x"/>
                                          </p:val>
                                        </p:tav>
                                      </p:tavLst>
                                    </p:anim>
                                    <p:anim calcmode="lin" valueType="num">
                                      <p:cBhvr>
                                        <p:cTn id="8" dur="500" fill="hold"/>
                                        <p:tgtEl>
                                          <p:spTgt spid="839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2226"/>
                                        </p:tgtEl>
                                        <p:attrNameLst>
                                          <p:attrName>style.visibility</p:attrName>
                                        </p:attrNameLst>
                                      </p:cBhvr>
                                      <p:to>
                                        <p:strVal val="visible"/>
                                      </p:to>
                                    </p:set>
                                    <p:animEffect transition="in" filter="blinds(horizontal)">
                                      <p:cBhvr>
                                        <p:cTn id="13" dur="500"/>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p:nvPr/>
        </p:nvSpPr>
        <p:spPr>
          <a:xfrm>
            <a:off x="34925" y="1028700"/>
            <a:ext cx="9109075" cy="2070100"/>
          </a:xfrm>
          <a:prstGeom prst="rect">
            <a:avLst/>
          </a:prstGeom>
          <a:noFill/>
          <a:ln w="9525">
            <a:noFill/>
          </a:ln>
        </p:spPr>
        <p:txBody>
          <a:bodyPr anchor="t">
            <a:spAutoFit/>
          </a:bodyPr>
          <a:lstStyle/>
          <a:p>
            <a:pPr lvl="1" indent="0" eaLnBrk="1" hangingPunct="1">
              <a:buClr>
                <a:srgbClr val="0000FF"/>
              </a:buClr>
              <a:buFont typeface="Wingdings" panose="05000000000000000000" pitchFamily="2" charset="2"/>
              <a:buNone/>
            </a:pPr>
            <a:endParaRPr lang="zh-CN" altLang="en-US" sz="1000" dirty="0">
              <a:solidFill>
                <a:srgbClr val="0000FF"/>
              </a:solidFill>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endParaRPr lang="zh-CN" altLang="en-US" sz="2400" dirty="0">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endParaRPr lang="zh-CN" altLang="en-US" sz="2400" dirty="0">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endParaRPr lang="zh-CN" altLang="en-US" sz="2400" dirty="0">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endParaRPr lang="zh-CN" altLang="en-US" sz="2400" dirty="0">
              <a:latin typeface="Arial" panose="020B0604020202020204" pitchFamily="34" charset="0"/>
              <a:ea typeface="微软雅黑" panose="020B0503020204020204" charset="-122"/>
            </a:endParaRPr>
          </a:p>
          <a:p>
            <a:pPr lvl="1" indent="0" eaLnBrk="1" hangingPunct="1">
              <a:buClr>
                <a:srgbClr val="0000FF"/>
              </a:buClr>
              <a:buFont typeface="Wingdings" panose="05000000000000000000" pitchFamily="2" charset="2"/>
              <a:buNone/>
            </a:pPr>
            <a:endParaRPr lang="zh-CN" altLang="en-US" sz="2400" dirty="0">
              <a:solidFill>
                <a:srgbClr val="0000FF"/>
              </a:solidFill>
              <a:latin typeface="Arial" panose="020B0604020202020204" pitchFamily="34" charset="0"/>
              <a:ea typeface="微软雅黑" panose="020B0503020204020204" charset="-122"/>
            </a:endParaRPr>
          </a:p>
        </p:txBody>
      </p:sp>
      <p:sp>
        <p:nvSpPr>
          <p:cNvPr id="86020" name="Rectangle 5"/>
          <p:cNvSpPr/>
          <p:nvPr/>
        </p:nvSpPr>
        <p:spPr>
          <a:xfrm>
            <a:off x="-323850" y="1268413"/>
            <a:ext cx="8677275" cy="4677410"/>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endParaRPr lang="zh-CN" altLang="en-US" sz="1000" dirty="0">
              <a:solidFill>
                <a:srgbClr val="0000FF"/>
              </a:solidFill>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此模式下，定时器从当前值计数到</a:t>
            </a:r>
            <a:r>
              <a:rPr lang="en-US" altLang="zh-CN" sz="2800" b="1" dirty="0">
                <a:latin typeface="Times New Roman" panose="02020603050405020304" pitchFamily="2" charset="0"/>
                <a:ea typeface="楷体" panose="02010609060101010101" charset="-122"/>
                <a:cs typeface="Times New Roman" panose="02020603050405020304" pitchFamily="2" charset="0"/>
              </a:rPr>
              <a:t>0FFFFH</a:t>
            </a:r>
            <a:r>
              <a:rPr lang="zh-CN" altLang="en-US" sz="2800" b="1" dirty="0">
                <a:latin typeface="Times New Roman" panose="02020603050405020304" pitchFamily="2" charset="0"/>
                <a:ea typeface="楷体" panose="02010609060101010101" charset="-122"/>
                <a:cs typeface="Times New Roman" panose="02020603050405020304" pitchFamily="2" charset="0"/>
              </a:rPr>
              <a:t>后，又从</a:t>
            </a:r>
            <a:r>
              <a:rPr lang="en-US" altLang="zh-CN" sz="2800" b="1" dirty="0">
                <a:latin typeface="Times New Roman" panose="02020603050405020304" pitchFamily="2" charset="0"/>
                <a:ea typeface="楷体" panose="02010609060101010101" charset="-122"/>
                <a:cs typeface="Times New Roman" panose="02020603050405020304" pitchFamily="2" charset="0"/>
              </a:rPr>
              <a:t>0</a:t>
            </a:r>
            <a:r>
              <a:rPr lang="zh-CN" altLang="en-US" sz="2800" b="1" dirty="0">
                <a:latin typeface="Times New Roman" panose="02020603050405020304" pitchFamily="2" charset="0"/>
                <a:ea typeface="楷体" panose="02010609060101010101" charset="-122"/>
                <a:cs typeface="Times New Roman" panose="02020603050405020304" pitchFamily="2" charset="0"/>
              </a:rPr>
              <a:t>开始重新计数。</a:t>
            </a:r>
          </a:p>
          <a:p>
            <a:pPr lvl="2" indent="0" eaLnBrk="1" hangingPunct="1">
              <a:buClr>
                <a:srgbClr val="0000FF"/>
              </a:buClr>
              <a:buFont typeface="Wingdings" panose="05000000000000000000" pitchFamily="2" charset="2"/>
              <a:buChar char="Ø"/>
            </a:pPr>
            <a:endParaRPr lang="zh-CN" altLang="en-US" sz="2800" b="1" dirty="0">
              <a:latin typeface="Times New Roman" panose="02020603050405020304" pitchFamily="2" charset="0"/>
              <a:ea typeface="楷体" panose="02010609060101010101" charset="-122"/>
              <a:cs typeface="Times New Roman" panose="02020603050405020304" pitchFamily="2" charset="0"/>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如下图所示，此时捕获</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比较寄存器 </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 </a:t>
            </a:r>
            <a:r>
              <a:rPr lang="zh-CN" altLang="en-US" sz="2800" b="1" dirty="0">
                <a:latin typeface="Times New Roman" panose="02020603050405020304" pitchFamily="2" charset="0"/>
                <a:ea typeface="楷体" panose="02010609060101010101" charset="-122"/>
                <a:cs typeface="Times New Roman" panose="02020603050405020304" pitchFamily="2" charset="0"/>
              </a:rPr>
              <a:t>和其它捕获</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比较寄存器的工作方式相同。</a:t>
            </a:r>
            <a:endParaRPr lang="zh-CN" altLang="en-US" sz="2800" b="1" dirty="0">
              <a:latin typeface="Times New Roman" panose="02020603050405020304" pitchFamily="2" charset="0"/>
              <a:ea typeface="宋体" panose="02010600030101010101" pitchFamily="2" charset="-122"/>
            </a:endParaRPr>
          </a:p>
          <a:p>
            <a:pPr lvl="2" indent="0" eaLnBrk="1" hangingPunct="1">
              <a:buClr>
                <a:srgbClr val="0000FF"/>
              </a:buClr>
              <a:buFont typeface="Wingdings" panose="05000000000000000000" pitchFamily="2" charset="2"/>
              <a:buNone/>
            </a:pPr>
            <a:endParaRPr lang="zh-CN" altLang="en-US" sz="2800" b="1" dirty="0">
              <a:latin typeface="Times New Roman" panose="02020603050405020304" pitchFamily="2" charset="0"/>
              <a:ea typeface="宋体" panose="02010600030101010101" pitchFamily="2" charset="-122"/>
            </a:endParaRPr>
          </a:p>
          <a:p>
            <a:pPr lvl="2" indent="0" eaLnBrk="1" hangingPunct="1">
              <a:buClr>
                <a:srgbClr val="0000FF"/>
              </a:buClr>
              <a:buFont typeface="Wingdings" panose="05000000000000000000" pitchFamily="2" charset="2"/>
              <a:buNone/>
            </a:pPr>
            <a:endParaRPr lang="zh-CN" altLang="en-US" sz="2400" dirty="0">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None/>
            </a:pPr>
            <a:endParaRPr lang="zh-CN" altLang="en-US" sz="2400" dirty="0">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endParaRPr lang="zh-CN" altLang="en-US" sz="2400" dirty="0">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endParaRPr lang="zh-CN" altLang="en-US" sz="2400" dirty="0">
              <a:latin typeface="Arial" panose="020B0604020202020204" pitchFamily="34" charset="0"/>
              <a:ea typeface="微软雅黑" panose="020B0503020204020204" charset="-122"/>
            </a:endParaRPr>
          </a:p>
          <a:p>
            <a:pPr lvl="1" indent="0" eaLnBrk="1" hangingPunct="1">
              <a:buClr>
                <a:srgbClr val="0000FF"/>
              </a:buClr>
              <a:buFont typeface="Wingdings" panose="05000000000000000000" pitchFamily="2" charset="2"/>
              <a:buNone/>
            </a:pPr>
            <a:endParaRPr lang="zh-CN" altLang="en-US" sz="2400" dirty="0">
              <a:solidFill>
                <a:srgbClr val="0000FF"/>
              </a:solidFill>
              <a:latin typeface="Arial" panose="020B0604020202020204" pitchFamily="34" charset="0"/>
              <a:ea typeface="微软雅黑" panose="020B0503020204020204" charset="-122"/>
            </a:endParaRPr>
          </a:p>
        </p:txBody>
      </p:sp>
      <p:pic>
        <p:nvPicPr>
          <p:cNvPr id="86021" name="Picture 6"/>
          <p:cNvPicPr>
            <a:picLocks noChangeAspect="1"/>
          </p:cNvPicPr>
          <p:nvPr/>
        </p:nvPicPr>
        <p:blipFill>
          <a:blip r:embed="rId2"/>
          <a:stretch>
            <a:fillRect/>
          </a:stretch>
        </p:blipFill>
        <p:spPr>
          <a:xfrm>
            <a:off x="833755" y="3789680"/>
            <a:ext cx="7637145" cy="2335530"/>
          </a:xfrm>
          <a:prstGeom prst="rect">
            <a:avLst/>
          </a:prstGeom>
          <a:noFill/>
          <a:ln w="9525">
            <a:noFill/>
          </a:ln>
        </p:spPr>
      </p:pic>
      <p:sp>
        <p:nvSpPr>
          <p:cNvPr id="84996"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26</a:t>
            </a:fld>
            <a:endParaRPr lang="en-US" altLang="zh-CN" sz="1200" dirty="0">
              <a:latin typeface="Garamond" panose="02020404030301010803" pitchFamily="2" charset="0"/>
            </a:endParaRPr>
          </a:p>
        </p:txBody>
      </p:sp>
      <p:sp>
        <p:nvSpPr>
          <p:cNvPr id="84997" name="标题 1"/>
          <p:cNvSpPr txBox="1"/>
          <p:nvPr/>
        </p:nvSpPr>
        <p:spPr>
          <a:xfrm>
            <a:off x="460375" y="631825"/>
            <a:ext cx="8223250" cy="582613"/>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2.2.4.3 </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定时器 A 工作模式 </a:t>
            </a:r>
            <a:r>
              <a:rPr lang="en-US" altLang="zh-CN" sz="3200" b="1" dirty="0">
                <a:solidFill>
                  <a:schemeClr val="tx2"/>
                </a:solidFill>
                <a:latin typeface="Times New Roman" panose="02020603050405020304" pitchFamily="2" charset="0"/>
                <a:ea typeface="楷体_GB2312" charset="0"/>
                <a:sym typeface="仿宋_GB2312" charset="0"/>
              </a:rPr>
              <a:t>——</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连续</a:t>
            </a:r>
            <a:r>
              <a:rPr lang="zh-CN" altLang="en-US" sz="3200" b="1" dirty="0">
                <a:solidFill>
                  <a:schemeClr val="tx2"/>
                </a:solidFill>
                <a:latin typeface="Times New Roman" panose="02020603050405020304" pitchFamily="2" charset="0"/>
                <a:ea typeface="宋体" panose="02010600030101010101" pitchFamily="2" charset="-122"/>
                <a:sym typeface="仿宋_GB2312" charset="0"/>
              </a:rPr>
              <a:t>计</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数模式 </a:t>
            </a:r>
            <a:endParaRPr lang="en-US" altLang="zh-CN"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6020"/>
                                        </p:tgtEl>
                                        <p:attrNameLst>
                                          <p:attrName>style.visibility</p:attrName>
                                        </p:attrNameLst>
                                      </p:cBhvr>
                                      <p:to>
                                        <p:strVal val="visible"/>
                                      </p:to>
                                    </p:set>
                                    <p:anim calcmode="lin" valueType="num">
                                      <p:cBhvr>
                                        <p:cTn id="7" dur="500" fill="hold"/>
                                        <p:tgtEl>
                                          <p:spTgt spid="86020"/>
                                        </p:tgtEl>
                                        <p:attrNameLst>
                                          <p:attrName>ppt_x</p:attrName>
                                        </p:attrNameLst>
                                      </p:cBhvr>
                                      <p:tavLst>
                                        <p:tav tm="0">
                                          <p:val>
                                            <p:strVal val="#ppt_x"/>
                                          </p:val>
                                        </p:tav>
                                        <p:tav tm="100000">
                                          <p:val>
                                            <p:strVal val="#ppt_x"/>
                                          </p:val>
                                        </p:tav>
                                      </p:tavLst>
                                    </p:anim>
                                    <p:anim calcmode="lin" valueType="num">
                                      <p:cBhvr>
                                        <p:cTn id="8" dur="500" fill="hold"/>
                                        <p:tgtEl>
                                          <p:spTgt spid="860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21"/>
                                        </p:tgtEl>
                                        <p:attrNameLst>
                                          <p:attrName>style.visibility</p:attrName>
                                        </p:attrNameLst>
                                      </p:cBhvr>
                                      <p:to>
                                        <p:strVal val="visible"/>
                                      </p:to>
                                    </p:set>
                                    <p:anim calcmode="lin" valueType="num">
                                      <p:cBhvr>
                                        <p:cTn id="13" dur="500" fill="hold"/>
                                        <p:tgtEl>
                                          <p:spTgt spid="86021"/>
                                        </p:tgtEl>
                                        <p:attrNameLst>
                                          <p:attrName>ppt_x</p:attrName>
                                        </p:attrNameLst>
                                      </p:cBhvr>
                                      <p:tavLst>
                                        <p:tav tm="0">
                                          <p:val>
                                            <p:strVal val="#ppt_x"/>
                                          </p:val>
                                        </p:tav>
                                        <p:tav tm="100000">
                                          <p:val>
                                            <p:strVal val="#ppt_x"/>
                                          </p:val>
                                        </p:tav>
                                      </p:tavLst>
                                    </p:anim>
                                    <p:anim calcmode="lin" valueType="num">
                                      <p:cBhvr>
                                        <p:cTn id="14" dur="500" fill="hold"/>
                                        <p:tgtEl>
                                          <p:spTgt spid="860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4"/>
          <p:cNvSpPr/>
          <p:nvPr/>
        </p:nvSpPr>
        <p:spPr>
          <a:xfrm>
            <a:off x="0" y="1125538"/>
            <a:ext cx="9109075" cy="2061210"/>
          </a:xfrm>
          <a:prstGeom prst="rect">
            <a:avLst/>
          </a:prstGeom>
          <a:noFill/>
          <a:ln w="9525">
            <a:noFill/>
          </a:ln>
        </p:spPr>
        <p:txBody>
          <a:bodyPr anchor="t">
            <a:spAutoFit/>
          </a:bodyPr>
          <a:lstStyle/>
          <a:p>
            <a:pPr lvl="1" indent="0" eaLnBrk="1" hangingPunct="1">
              <a:buClr>
                <a:srgbClr val="0000FF"/>
              </a:buClr>
              <a:buFont typeface="Wingdings" panose="05000000000000000000" pitchFamily="2" charset="2"/>
              <a:buNone/>
            </a:pPr>
            <a:endParaRPr lang="zh-CN" altLang="en-US" sz="2000" dirty="0">
              <a:solidFill>
                <a:srgbClr val="0000FF"/>
              </a:solidFill>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标志位的设置过程，如下图所示：当定时器从 </a:t>
            </a:r>
            <a:r>
              <a:rPr lang="en-US" altLang="zh-CN" sz="2800" b="1" dirty="0">
                <a:latin typeface="Times New Roman" panose="02020603050405020304" pitchFamily="2" charset="0"/>
                <a:ea typeface="楷体" panose="02010609060101010101" charset="-122"/>
                <a:cs typeface="Times New Roman" panose="02020603050405020304" pitchFamily="2" charset="0"/>
              </a:rPr>
              <a:t>0FFFFh </a:t>
            </a:r>
            <a:r>
              <a:rPr lang="zh-CN" altLang="en-US" sz="2800" b="1" dirty="0">
                <a:latin typeface="Times New Roman" panose="02020603050405020304" pitchFamily="2" charset="0"/>
                <a:ea typeface="楷体" panose="02010609060101010101" charset="-122"/>
                <a:cs typeface="Times New Roman" panose="02020603050405020304" pitchFamily="2" charset="0"/>
              </a:rPr>
              <a:t>计数到 </a:t>
            </a:r>
            <a:r>
              <a:rPr lang="en-US" altLang="zh-CN" sz="2800" b="1" dirty="0">
                <a:latin typeface="Times New Roman" panose="02020603050405020304" pitchFamily="2" charset="0"/>
                <a:ea typeface="楷体" panose="02010609060101010101" charset="-122"/>
                <a:cs typeface="Times New Roman" panose="02020603050405020304" pitchFamily="2" charset="0"/>
              </a:rPr>
              <a:t>0 </a:t>
            </a:r>
            <a:r>
              <a:rPr lang="zh-CN" altLang="en-US" sz="2800" b="1" dirty="0">
                <a:latin typeface="Times New Roman" panose="02020603050405020304" pitchFamily="2" charset="0"/>
                <a:ea typeface="楷体" panose="02010609060101010101" charset="-122"/>
                <a:cs typeface="Times New Roman" panose="02020603050405020304" pitchFamily="2" charset="0"/>
              </a:rPr>
              <a:t>时，中断标志 </a:t>
            </a:r>
            <a:r>
              <a:rPr lang="en-US" altLang="zh-CN" sz="2800" b="1" dirty="0">
                <a:latin typeface="Times New Roman" panose="02020603050405020304" pitchFamily="2" charset="0"/>
                <a:ea typeface="楷体" panose="02010609060101010101" charset="-122"/>
                <a:cs typeface="Times New Roman" panose="02020603050405020304" pitchFamily="2" charset="0"/>
              </a:rPr>
              <a:t>TAIFG </a:t>
            </a:r>
            <a:r>
              <a:rPr lang="zh-CN" altLang="en-US" sz="2800" b="1" dirty="0">
                <a:latin typeface="Times New Roman" panose="02020603050405020304" pitchFamily="2" charset="0"/>
                <a:ea typeface="楷体" panose="02010609060101010101" charset="-122"/>
                <a:cs typeface="Times New Roman" panose="02020603050405020304" pitchFamily="2" charset="0"/>
              </a:rPr>
              <a:t>置位。</a:t>
            </a:r>
            <a:endParaRPr lang="zh-CN" altLang="en-US" sz="2800" b="1" dirty="0">
              <a:latin typeface="Times New Roman" panose="02020603050405020304" pitchFamily="2" charset="0"/>
              <a:ea typeface="宋体" panose="02010600030101010101" pitchFamily="2" charset="-122"/>
            </a:endParaRPr>
          </a:p>
          <a:p>
            <a:pPr lvl="2" indent="0" eaLnBrk="1" hangingPunct="1">
              <a:buClr>
                <a:srgbClr val="0000FF"/>
              </a:buClr>
              <a:buFont typeface="Wingdings" panose="05000000000000000000" pitchFamily="2" charset="2"/>
              <a:buChar char="Ø"/>
            </a:pPr>
            <a:endParaRPr lang="zh-CN" altLang="en-US" sz="2800" b="1" dirty="0">
              <a:latin typeface="Times New Roman" panose="02020603050405020304" pitchFamily="2" charset="0"/>
              <a:ea typeface="宋体" panose="02010600030101010101" pitchFamily="2" charset="-122"/>
            </a:endParaRPr>
          </a:p>
          <a:p>
            <a:pPr lvl="2" indent="0" eaLnBrk="1" hangingPunct="1">
              <a:buClr>
                <a:srgbClr val="0000FF"/>
              </a:buClr>
              <a:buFont typeface="Wingdings" panose="05000000000000000000" pitchFamily="2" charset="2"/>
              <a:buNone/>
            </a:pPr>
            <a:endParaRPr lang="zh-CN" altLang="en-US" sz="2400" dirty="0">
              <a:solidFill>
                <a:srgbClr val="0000FF"/>
              </a:solidFill>
              <a:latin typeface="Arial" panose="020B0604020202020204" pitchFamily="34" charset="0"/>
              <a:ea typeface="微软雅黑" panose="020B0503020204020204" charset="-122"/>
            </a:endParaRPr>
          </a:p>
        </p:txBody>
      </p:sp>
      <p:pic>
        <p:nvPicPr>
          <p:cNvPr id="54274" name="Picture 5"/>
          <p:cNvPicPr>
            <a:picLocks noChangeAspect="1"/>
          </p:cNvPicPr>
          <p:nvPr/>
        </p:nvPicPr>
        <p:blipFill>
          <a:blip r:embed="rId2"/>
          <a:stretch>
            <a:fillRect/>
          </a:stretch>
        </p:blipFill>
        <p:spPr>
          <a:xfrm>
            <a:off x="471805" y="2961958"/>
            <a:ext cx="7893050" cy="1843087"/>
          </a:xfrm>
          <a:prstGeom prst="rect">
            <a:avLst/>
          </a:prstGeom>
          <a:noFill/>
          <a:ln w="9525">
            <a:noFill/>
          </a:ln>
        </p:spPr>
      </p:pic>
      <p:sp>
        <p:nvSpPr>
          <p:cNvPr id="86019"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27</a:t>
            </a:fld>
            <a:endParaRPr lang="en-US" altLang="zh-CN" sz="1200" dirty="0">
              <a:latin typeface="Garamond" panose="02020404030301010803" pitchFamily="2" charset="0"/>
            </a:endParaRPr>
          </a:p>
        </p:txBody>
      </p:sp>
      <p:sp>
        <p:nvSpPr>
          <p:cNvPr id="86020" name="标题 1"/>
          <p:cNvSpPr txBox="1"/>
          <p:nvPr/>
        </p:nvSpPr>
        <p:spPr>
          <a:xfrm>
            <a:off x="471488" y="687388"/>
            <a:ext cx="9085262" cy="522287"/>
          </a:xfrm>
          <a:prstGeom prst="rect">
            <a:avLst/>
          </a:prstGeom>
          <a:noFill/>
          <a:ln w="9525">
            <a:noFill/>
          </a:ln>
        </p:spPr>
        <p:txBody>
          <a:bodyPr wrap="square" anchor="t">
            <a:spAutoFit/>
          </a:bodyPr>
          <a:lstStyle/>
          <a:p>
            <a:r>
              <a:rPr lang="en-US" altLang="zh-CN" sz="28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2.2.4.3 </a:t>
            </a:r>
            <a:r>
              <a:rPr lang="en-US" altLang="zh-CN" sz="2800" b="1" dirty="0">
                <a:solidFill>
                  <a:schemeClr val="tx2"/>
                </a:solidFill>
                <a:latin typeface="Times New Roman" panose="02020603050405020304" pitchFamily="2" charset="0"/>
                <a:ea typeface="宋体" panose="02010600030101010101" pitchFamily="2" charset="-122"/>
                <a:sym typeface="仿宋_GB2312" charset="0"/>
              </a:rPr>
              <a:t>定时器 A 工作模式 </a:t>
            </a:r>
            <a:r>
              <a:rPr lang="en-US" altLang="zh-CN" sz="2800" b="1" dirty="0">
                <a:solidFill>
                  <a:schemeClr val="tx2"/>
                </a:solidFill>
                <a:latin typeface="Times New Roman" panose="02020603050405020304" pitchFamily="2" charset="0"/>
                <a:ea typeface="楷体_GB2312" charset="0"/>
                <a:sym typeface="仿宋_GB2312" charset="0"/>
              </a:rPr>
              <a:t>——</a:t>
            </a:r>
            <a:r>
              <a:rPr lang="en-US" altLang="zh-CN" sz="2800" b="1" dirty="0">
                <a:solidFill>
                  <a:schemeClr val="tx2"/>
                </a:solidFill>
                <a:latin typeface="Times New Roman" panose="02020603050405020304" pitchFamily="2" charset="0"/>
                <a:ea typeface="宋体" panose="02010600030101010101" pitchFamily="2" charset="-122"/>
                <a:sym typeface="仿宋_GB2312" charset="0"/>
              </a:rPr>
              <a:t>连续</a:t>
            </a:r>
            <a:r>
              <a:rPr lang="zh-CN" altLang="en-US" sz="2800" b="1" dirty="0">
                <a:solidFill>
                  <a:schemeClr val="tx2"/>
                </a:solidFill>
                <a:latin typeface="Times New Roman" panose="02020603050405020304" pitchFamily="2" charset="0"/>
                <a:ea typeface="宋体" panose="02010600030101010101" pitchFamily="2" charset="-122"/>
                <a:sym typeface="仿宋_GB2312" charset="0"/>
              </a:rPr>
              <a:t>计</a:t>
            </a:r>
            <a:r>
              <a:rPr lang="en-US" altLang="zh-CN" sz="2800" b="1" dirty="0">
                <a:solidFill>
                  <a:schemeClr val="tx2"/>
                </a:solidFill>
                <a:latin typeface="Times New Roman" panose="02020603050405020304" pitchFamily="2" charset="0"/>
                <a:ea typeface="宋体" panose="02010600030101010101" pitchFamily="2" charset="-122"/>
                <a:sym typeface="仿宋_GB2312" charset="0"/>
              </a:rPr>
              <a:t>数模式 </a:t>
            </a:r>
            <a:endParaRPr lang="en-US" altLang="zh-CN" sz="28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7043"/>
                                        </p:tgtEl>
                                        <p:attrNameLst>
                                          <p:attrName>style.visibility</p:attrName>
                                        </p:attrNameLst>
                                      </p:cBhvr>
                                      <p:to>
                                        <p:strVal val="visible"/>
                                      </p:to>
                                    </p:set>
                                    <p:anim calcmode="lin" valueType="num">
                                      <p:cBhvr>
                                        <p:cTn id="7" dur="500" fill="hold"/>
                                        <p:tgtEl>
                                          <p:spTgt spid="87043"/>
                                        </p:tgtEl>
                                        <p:attrNameLst>
                                          <p:attrName>ppt_x</p:attrName>
                                        </p:attrNameLst>
                                      </p:cBhvr>
                                      <p:tavLst>
                                        <p:tav tm="0">
                                          <p:val>
                                            <p:strVal val="#ppt_x"/>
                                          </p:val>
                                        </p:tav>
                                        <p:tav tm="100000">
                                          <p:val>
                                            <p:strVal val="#ppt_x"/>
                                          </p:val>
                                        </p:tav>
                                      </p:tavLst>
                                    </p:anim>
                                    <p:anim calcmode="lin" valueType="num">
                                      <p:cBhvr>
                                        <p:cTn id="8" dur="500" fill="hold"/>
                                        <p:tgtEl>
                                          <p:spTgt spid="870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500" fill="hold">
                                          <p:stCondLst>
                                            <p:cond delay="0"/>
                                          </p:stCondLst>
                                        </p:cTn>
                                        <p:tgtEl>
                                          <p:spTgt spid="54274"/>
                                        </p:tgtEl>
                                        <p:attrNameLst>
                                          <p:attrName>style.visibility</p:attrName>
                                        </p:attrNameLst>
                                      </p:cBhvr>
                                      <p:to>
                                        <p:strVal val="visible"/>
                                      </p:to>
                                    </p:set>
                                    <p:animEffect transition="in" filter="blinds(horizontal)">
                                      <p:cBhvr>
                                        <p:cTn id="13"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4"/>
          <p:cNvSpPr/>
          <p:nvPr/>
        </p:nvSpPr>
        <p:spPr>
          <a:xfrm>
            <a:off x="-22225" y="1173163"/>
            <a:ext cx="8928100" cy="3138170"/>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endParaRPr lang="zh-CN" altLang="en-US" sz="1000" dirty="0">
              <a:solidFill>
                <a:srgbClr val="0000FF"/>
              </a:solidFill>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连续计数模式的典型应用：产生多个定时信号：通过中断处理程序在相应的比较寄存器</a:t>
            </a:r>
            <a:r>
              <a:rPr lang="en-US" altLang="zh-CN" sz="2800" b="1" dirty="0">
                <a:latin typeface="Times New Roman" panose="02020603050405020304" pitchFamily="2" charset="0"/>
                <a:ea typeface="楷体" panose="02010609060101010101" charset="-122"/>
                <a:cs typeface="Times New Roman" panose="02020603050405020304" pitchFamily="2" charset="0"/>
              </a:rPr>
              <a:t>TAxCCRx</a:t>
            </a:r>
            <a:r>
              <a:rPr lang="zh-CN" altLang="en-US" sz="2800" b="1" dirty="0">
                <a:latin typeface="Times New Roman" panose="02020603050405020304" pitchFamily="2" charset="0"/>
                <a:ea typeface="楷体" panose="02010609060101010101" charset="-122"/>
                <a:cs typeface="Times New Roman" panose="02020603050405020304" pitchFamily="2" charset="0"/>
              </a:rPr>
              <a:t>上加上一个时间差来实现。这个时间差是当前时刻（即相应的</a:t>
            </a:r>
            <a:r>
              <a:rPr lang="en-US" altLang="zh-CN" sz="2800" b="1" dirty="0">
                <a:latin typeface="Times New Roman" panose="02020603050405020304" pitchFamily="2" charset="0"/>
                <a:ea typeface="楷体" panose="02010609060101010101" charset="-122"/>
                <a:cs typeface="Times New Roman" panose="02020603050405020304" pitchFamily="2" charset="0"/>
              </a:rPr>
              <a:t>TAxCCRx</a:t>
            </a:r>
            <a:r>
              <a:rPr lang="zh-CN" altLang="en-US" sz="2800" b="1" dirty="0">
                <a:latin typeface="Times New Roman" panose="02020603050405020304" pitchFamily="2" charset="0"/>
                <a:ea typeface="楷体" panose="02010609060101010101" charset="-122"/>
                <a:cs typeface="Times New Roman" panose="02020603050405020304" pitchFamily="2" charset="0"/>
              </a:rPr>
              <a:t>中的值）到下一次中断发生时刻所经历的时间，如下图所示。</a:t>
            </a:r>
          </a:p>
          <a:p>
            <a:pPr lvl="2" indent="0" eaLnBrk="1" hangingPunct="1">
              <a:buClr>
                <a:srgbClr val="0000FF"/>
              </a:buClr>
              <a:buFont typeface="Wingdings" panose="05000000000000000000" pitchFamily="2" charset="2"/>
              <a:buChar char="Ø"/>
            </a:pPr>
            <a:endParaRPr lang="zh-CN" altLang="en-US" sz="2400" dirty="0">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None/>
            </a:pPr>
            <a:endParaRPr lang="zh-CN" altLang="en-US" sz="2400" dirty="0">
              <a:solidFill>
                <a:srgbClr val="0000FF"/>
              </a:solidFill>
              <a:latin typeface="Arial" panose="020B0604020202020204" pitchFamily="34" charset="0"/>
              <a:ea typeface="微软雅黑" panose="020B0503020204020204" charset="-122"/>
            </a:endParaRPr>
          </a:p>
        </p:txBody>
      </p:sp>
      <p:pic>
        <p:nvPicPr>
          <p:cNvPr id="88068" name="Picture 5" descr="图4-22 连续计数模式中产生多个定时信号"/>
          <p:cNvPicPr>
            <a:picLocks noChangeAspect="1"/>
          </p:cNvPicPr>
          <p:nvPr/>
        </p:nvPicPr>
        <p:blipFill>
          <a:blip r:embed="rId2"/>
          <a:stretch>
            <a:fillRect/>
          </a:stretch>
        </p:blipFill>
        <p:spPr>
          <a:xfrm>
            <a:off x="1343660" y="3541713"/>
            <a:ext cx="5875338" cy="3209925"/>
          </a:xfrm>
          <a:prstGeom prst="rect">
            <a:avLst/>
          </a:prstGeom>
          <a:noFill/>
          <a:ln w="9525">
            <a:noFill/>
          </a:ln>
        </p:spPr>
      </p:pic>
      <p:sp>
        <p:nvSpPr>
          <p:cNvPr id="8704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28</a:t>
            </a:fld>
            <a:endParaRPr lang="en-US" altLang="zh-CN" sz="1200" dirty="0">
              <a:latin typeface="Garamond" panose="02020404030301010803" pitchFamily="2" charset="0"/>
            </a:endParaRPr>
          </a:p>
        </p:txBody>
      </p:sp>
      <p:sp>
        <p:nvSpPr>
          <p:cNvPr id="87044" name="标题 1"/>
          <p:cNvSpPr txBox="1"/>
          <p:nvPr/>
        </p:nvSpPr>
        <p:spPr>
          <a:xfrm>
            <a:off x="450850" y="684213"/>
            <a:ext cx="9109075"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2.2.4.3 </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定时器 A 工作模式 </a:t>
            </a:r>
            <a:r>
              <a:rPr lang="en-US" altLang="zh-CN" sz="3200" b="1" dirty="0">
                <a:solidFill>
                  <a:schemeClr val="tx2"/>
                </a:solidFill>
                <a:latin typeface="Times New Roman" panose="02020603050405020304" pitchFamily="2" charset="0"/>
                <a:ea typeface="楷体_GB2312" charset="0"/>
                <a:sym typeface="仿宋_GB2312" charset="0"/>
              </a:rPr>
              <a:t>——</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连续</a:t>
            </a:r>
            <a:r>
              <a:rPr lang="zh-CN" altLang="en-US" sz="3200" b="1" dirty="0">
                <a:solidFill>
                  <a:schemeClr val="tx2"/>
                </a:solidFill>
                <a:latin typeface="Times New Roman" panose="02020603050405020304" pitchFamily="2" charset="0"/>
                <a:ea typeface="宋体" panose="02010600030101010101" pitchFamily="2" charset="-122"/>
                <a:sym typeface="仿宋_GB2312" charset="0"/>
              </a:rPr>
              <a:t>计</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数模式 </a:t>
            </a:r>
            <a:endParaRPr lang="en-US" altLang="zh-CN"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8067"/>
                                        </p:tgtEl>
                                        <p:attrNameLst>
                                          <p:attrName>style.visibility</p:attrName>
                                        </p:attrNameLst>
                                      </p:cBhvr>
                                      <p:to>
                                        <p:strVal val="visible"/>
                                      </p:to>
                                    </p:set>
                                    <p:anim calcmode="lin" valueType="num">
                                      <p:cBhvr>
                                        <p:cTn id="7" dur="500" fill="hold"/>
                                        <p:tgtEl>
                                          <p:spTgt spid="88067"/>
                                        </p:tgtEl>
                                        <p:attrNameLst>
                                          <p:attrName>ppt_x</p:attrName>
                                        </p:attrNameLst>
                                      </p:cBhvr>
                                      <p:tavLst>
                                        <p:tav tm="0">
                                          <p:val>
                                            <p:strVal val="#ppt_x"/>
                                          </p:val>
                                        </p:tav>
                                        <p:tav tm="100000">
                                          <p:val>
                                            <p:strVal val="#ppt_x"/>
                                          </p:val>
                                        </p:tav>
                                      </p:tavLst>
                                    </p:anim>
                                    <p:anim calcmode="lin" valueType="num">
                                      <p:cBhvr>
                                        <p:cTn id="8" dur="500" fill="hold"/>
                                        <p:tgtEl>
                                          <p:spTgt spid="880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500" fill="hold">
                                          <p:stCondLst>
                                            <p:cond delay="0"/>
                                          </p:stCondLst>
                                        </p:cTn>
                                        <p:tgtEl>
                                          <p:spTgt spid="88068"/>
                                        </p:tgtEl>
                                        <p:attrNameLst>
                                          <p:attrName>style.visibility</p:attrName>
                                        </p:attrNameLst>
                                      </p:cBhvr>
                                      <p:to>
                                        <p:strVal val="visible"/>
                                      </p:to>
                                    </p:set>
                                    <p:anim calcmode="lin" valueType="num">
                                      <p:cBhvr>
                                        <p:cTn id="13" dur="500" fill="hold"/>
                                        <p:tgtEl>
                                          <p:spTgt spid="88068"/>
                                        </p:tgtEl>
                                        <p:attrNameLst>
                                          <p:attrName>ppt_x</p:attrName>
                                        </p:attrNameLst>
                                      </p:cBhvr>
                                      <p:tavLst>
                                        <p:tav tm="0">
                                          <p:val>
                                            <p:strVal val="#ppt_x"/>
                                          </p:val>
                                        </p:tav>
                                        <p:tav tm="100000">
                                          <p:val>
                                            <p:strVal val="#ppt_x"/>
                                          </p:val>
                                        </p:tav>
                                      </p:tavLst>
                                    </p:anim>
                                    <p:anim calcmode="lin" valueType="num">
                                      <p:cBhvr>
                                        <p:cTn id="14" dur="500" fill="hold"/>
                                        <p:tgtEl>
                                          <p:spTgt spid="88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txBox="1"/>
          <p:nvPr/>
        </p:nvSpPr>
        <p:spPr>
          <a:xfrm>
            <a:off x="406400" y="690563"/>
            <a:ext cx="9237663" cy="582612"/>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2.2.4.3 定时器 A 工作模式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增/减计数模式</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89091" name="Rectangle 3"/>
          <p:cNvSpPr/>
          <p:nvPr/>
        </p:nvSpPr>
        <p:spPr>
          <a:xfrm>
            <a:off x="-180975" y="1196975"/>
            <a:ext cx="8905875" cy="356933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endParaRPr lang="zh-CN" altLang="en-US" sz="1000" dirty="0">
              <a:solidFill>
                <a:srgbClr val="0000FF"/>
              </a:solidFill>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该模式下，定时器先增计数到</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a:t>
            </a:r>
            <a:r>
              <a:rPr lang="zh-CN" altLang="en-US" sz="2800" b="1" dirty="0">
                <a:latin typeface="Times New Roman" panose="02020603050405020304" pitchFamily="2" charset="0"/>
                <a:ea typeface="楷体" panose="02010609060101010101" charset="-122"/>
                <a:cs typeface="Times New Roman" panose="02020603050405020304" pitchFamily="2" charset="0"/>
              </a:rPr>
              <a:t>的值，然后反向减计数到</a:t>
            </a:r>
            <a:r>
              <a:rPr lang="en-US" altLang="zh-CN" sz="2800" b="1" dirty="0">
                <a:latin typeface="Times New Roman" panose="02020603050405020304" pitchFamily="2" charset="0"/>
                <a:ea typeface="楷体" panose="02010609060101010101" charset="-122"/>
                <a:cs typeface="Times New Roman" panose="02020603050405020304" pitchFamily="2" charset="0"/>
              </a:rPr>
              <a:t>0</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计数周期仍由</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a:t>
            </a:r>
            <a:r>
              <a:rPr lang="zh-CN" altLang="en-US" sz="2800" b="1" dirty="0">
                <a:latin typeface="Times New Roman" panose="02020603050405020304" pitchFamily="2" charset="0"/>
                <a:ea typeface="楷体" panose="02010609060101010101" charset="-122"/>
                <a:cs typeface="Times New Roman" panose="02020603050405020304" pitchFamily="2" charset="0"/>
              </a:rPr>
              <a:t>定义，它是</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a:t>
            </a:r>
            <a:r>
              <a:rPr lang="zh-CN" altLang="en-US" sz="2800" b="1" dirty="0">
                <a:latin typeface="Times New Roman" panose="02020603050405020304" pitchFamily="2" charset="0"/>
                <a:ea typeface="楷体" panose="02010609060101010101" charset="-122"/>
                <a:cs typeface="Times New Roman" panose="02020603050405020304" pitchFamily="2" charset="0"/>
              </a:rPr>
              <a:t>计数器数值的</a:t>
            </a:r>
            <a:r>
              <a:rPr lang="en-US" altLang="zh-CN" sz="2800" b="1" dirty="0">
                <a:latin typeface="Times New Roman" panose="02020603050405020304" pitchFamily="2" charset="0"/>
                <a:ea typeface="楷体" panose="02010609060101010101" charset="-122"/>
                <a:cs typeface="Times New Roman" panose="02020603050405020304" pitchFamily="2" charset="0"/>
              </a:rPr>
              <a:t>2</a:t>
            </a:r>
            <a:r>
              <a:rPr lang="zh-CN" altLang="en-US" sz="2800" b="1" dirty="0">
                <a:latin typeface="Times New Roman" panose="02020603050405020304" pitchFamily="2" charset="0"/>
                <a:ea typeface="楷体" panose="02010609060101010101" charset="-122"/>
                <a:cs typeface="Times New Roman" panose="02020603050405020304" pitchFamily="2" charset="0"/>
              </a:rPr>
              <a:t>倍。</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增</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减计数模式时计数器中数值的变化情况如下图所示</a:t>
            </a:r>
            <a:r>
              <a:rPr lang="zh-CN" altLang="en-US" sz="2400" b="1" dirty="0">
                <a:latin typeface="Times New Roman" panose="02020603050405020304" pitchFamily="2" charset="0"/>
                <a:ea typeface="楷体" panose="02010609060101010101" charset="-122"/>
                <a:cs typeface="Times New Roman" panose="02020603050405020304" pitchFamily="2" charset="0"/>
              </a:rPr>
              <a:t>。</a:t>
            </a:r>
          </a:p>
          <a:p>
            <a:pPr lvl="2" indent="0" eaLnBrk="1" hangingPunct="1">
              <a:buClr>
                <a:srgbClr val="0000FF"/>
              </a:buClr>
              <a:buFont typeface="Wingdings" panose="05000000000000000000" pitchFamily="2" charset="2"/>
              <a:buChar char="Ø"/>
            </a:pPr>
            <a:endParaRPr lang="zh-CN" altLang="en-US" sz="2400" dirty="0">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None/>
            </a:pPr>
            <a:endParaRPr lang="zh-CN" altLang="en-US" sz="2400" dirty="0">
              <a:solidFill>
                <a:srgbClr val="0000FF"/>
              </a:solidFill>
              <a:latin typeface="Arial" panose="020B0604020202020204" pitchFamily="34" charset="0"/>
              <a:ea typeface="微软雅黑" panose="020B0503020204020204" charset="-122"/>
            </a:endParaRPr>
          </a:p>
        </p:txBody>
      </p:sp>
      <p:pic>
        <p:nvPicPr>
          <p:cNvPr id="89092" name="Picture 7" descr="增减计数模式下计数器的计数过程"/>
          <p:cNvPicPr>
            <a:picLocks noChangeAspect="1"/>
          </p:cNvPicPr>
          <p:nvPr/>
        </p:nvPicPr>
        <p:blipFill>
          <a:blip r:embed="rId3"/>
          <a:stretch>
            <a:fillRect/>
          </a:stretch>
        </p:blipFill>
        <p:spPr>
          <a:xfrm>
            <a:off x="807085" y="3952875"/>
            <a:ext cx="6929755" cy="2291080"/>
          </a:xfrm>
          <a:prstGeom prst="rect">
            <a:avLst/>
          </a:prstGeom>
          <a:noFill/>
          <a:ln w="9525">
            <a:noFill/>
          </a:ln>
        </p:spPr>
      </p:pic>
      <p:sp>
        <p:nvSpPr>
          <p:cNvPr id="88068"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29</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9091"/>
                                        </p:tgtEl>
                                        <p:attrNameLst>
                                          <p:attrName>style.visibility</p:attrName>
                                        </p:attrNameLst>
                                      </p:cBhvr>
                                      <p:to>
                                        <p:strVal val="visible"/>
                                      </p:to>
                                    </p:set>
                                    <p:anim calcmode="lin" valueType="num">
                                      <p:cBhvr>
                                        <p:cTn id="7" dur="500" fill="hold"/>
                                        <p:tgtEl>
                                          <p:spTgt spid="89091"/>
                                        </p:tgtEl>
                                        <p:attrNameLst>
                                          <p:attrName>ppt_x</p:attrName>
                                        </p:attrNameLst>
                                      </p:cBhvr>
                                      <p:tavLst>
                                        <p:tav tm="0">
                                          <p:val>
                                            <p:strVal val="#ppt_x"/>
                                          </p:val>
                                        </p:tav>
                                        <p:tav tm="100000">
                                          <p:val>
                                            <p:strVal val="#ppt_x"/>
                                          </p:val>
                                        </p:tav>
                                      </p:tavLst>
                                    </p:anim>
                                    <p:anim calcmode="lin" valueType="num">
                                      <p:cBhvr>
                                        <p:cTn id="8" dur="500" fill="hold"/>
                                        <p:tgtEl>
                                          <p:spTgt spid="890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092"/>
                                        </p:tgtEl>
                                        <p:attrNameLst>
                                          <p:attrName>style.visibility</p:attrName>
                                        </p:attrNameLst>
                                      </p:cBhvr>
                                      <p:to>
                                        <p:strVal val="visible"/>
                                      </p:to>
                                    </p:set>
                                    <p:anim calcmode="lin" valueType="num">
                                      <p:cBhvr>
                                        <p:cTn id="13" dur="500" fill="hold"/>
                                        <p:tgtEl>
                                          <p:spTgt spid="89092"/>
                                        </p:tgtEl>
                                        <p:attrNameLst>
                                          <p:attrName>ppt_x</p:attrName>
                                        </p:attrNameLst>
                                      </p:cBhvr>
                                      <p:tavLst>
                                        <p:tav tm="0">
                                          <p:val>
                                            <p:strVal val="#ppt_x"/>
                                          </p:val>
                                        </p:tav>
                                        <p:tav tm="100000">
                                          <p:val>
                                            <p:strVal val="#ppt_x"/>
                                          </p:val>
                                        </p:tav>
                                      </p:tavLst>
                                    </p:anim>
                                    <p:anim calcmode="lin" valueType="num">
                                      <p:cBhvr>
                                        <p:cTn id="14" dur="500" fill="hold"/>
                                        <p:tgtEl>
                                          <p:spTgt spid="89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3"/>
          <p:cNvSpPr>
            <a:spLocks noGrp="1"/>
          </p:cNvSpPr>
          <p:nvPr>
            <p:ph type="title"/>
          </p:nvPr>
        </p:nvSpPr>
        <p:spPr>
          <a:xfrm>
            <a:off x="457200" y="458788"/>
            <a:ext cx="8229600" cy="908050"/>
          </a:xfrm>
        </p:spPr>
        <p:txBody>
          <a:bodyPr wrap="square" anchor="ctr"/>
          <a:lstStyle/>
          <a:p>
            <a:r>
              <a:rPr lang="zh-CN" altLang="en-US" sz="3200" dirty="0"/>
              <a:t>本节内容</a:t>
            </a:r>
          </a:p>
        </p:txBody>
      </p:sp>
      <p:sp>
        <p:nvSpPr>
          <p:cNvPr id="159747" name="内容占位符 4"/>
          <p:cNvSpPr>
            <a:spLocks noGrp="1"/>
          </p:cNvSpPr>
          <p:nvPr>
            <p:ph idx="4294967295"/>
          </p:nvPr>
        </p:nvSpPr>
        <p:spPr>
          <a:xfrm>
            <a:off x="457200" y="1520825"/>
            <a:ext cx="8229600" cy="4140200"/>
          </a:xfrm>
        </p:spPr>
        <p:txBody>
          <a:bodyPr wrap="square" anchor="t"/>
          <a:lstStyle/>
          <a:p>
            <a:r>
              <a:rPr lang="zh-CN" altLang="en-US" dirty="0">
                <a:latin typeface="Times New Roman" panose="02020603050405020304" pitchFamily="2" charset="0"/>
                <a:ea typeface="楷体" panose="02010609060101010101" charset="-122"/>
                <a:cs typeface="Times New Roman" panose="02020603050405020304" pitchFamily="2" charset="0"/>
              </a:rPr>
              <a:t>利用</a:t>
            </a:r>
            <a:r>
              <a:rPr lang="en-US" altLang="zh-CN" dirty="0">
                <a:latin typeface="Times New Roman" panose="02020603050405020304" pitchFamily="2" charset="0"/>
                <a:ea typeface="楷体" panose="02010609060101010101" charset="-122"/>
                <a:cs typeface="Times New Roman" panose="02020603050405020304" pitchFamily="2" charset="0"/>
              </a:rPr>
              <a:t>IO</a:t>
            </a:r>
            <a:r>
              <a:rPr lang="zh-CN" altLang="en-US" dirty="0">
                <a:latin typeface="Times New Roman" panose="02020603050405020304" pitchFamily="2" charset="0"/>
                <a:ea typeface="楷体" panose="02010609060101010101" charset="-122"/>
                <a:cs typeface="Times New Roman" panose="02020603050405020304" pitchFamily="2" charset="0"/>
              </a:rPr>
              <a:t>口产生</a:t>
            </a:r>
            <a:r>
              <a:rPr lang="en-US" altLang="zh-CN" dirty="0">
                <a:latin typeface="Times New Roman" panose="02020603050405020304" pitchFamily="2" charset="0"/>
                <a:ea typeface="楷体" panose="02010609060101010101" charset="-122"/>
                <a:cs typeface="Times New Roman" panose="02020603050405020304" pitchFamily="2" charset="0"/>
              </a:rPr>
              <a:t>25Hz</a:t>
            </a:r>
            <a:r>
              <a:rPr lang="zh-CN" altLang="en-US" dirty="0">
                <a:latin typeface="Times New Roman" panose="02020603050405020304" pitchFamily="2" charset="0"/>
                <a:ea typeface="楷体" panose="02010609060101010101" charset="-122"/>
                <a:cs typeface="Times New Roman" panose="02020603050405020304" pitchFamily="2" charset="0"/>
              </a:rPr>
              <a:t>方波的原理</a:t>
            </a:r>
          </a:p>
          <a:p>
            <a:endParaRPr lang="zh-CN" altLang="en-US" dirty="0">
              <a:latin typeface="Times New Roman" panose="02020603050405020304" pitchFamily="2" charset="0"/>
              <a:ea typeface="楷体" panose="02010609060101010101" charset="-122"/>
              <a:cs typeface="Times New Roman" panose="02020603050405020304" pitchFamily="2" charset="0"/>
            </a:endParaRPr>
          </a:p>
          <a:p>
            <a:r>
              <a:rPr lang="zh-CN" altLang="en-US" dirty="0">
                <a:latin typeface="Times New Roman" panose="02020603050405020304" pitchFamily="2" charset="0"/>
                <a:ea typeface="楷体" panose="02010609060101010101" charset="-122"/>
                <a:cs typeface="Times New Roman" panose="02020603050405020304" pitchFamily="2" charset="0"/>
              </a:rPr>
              <a:t>定时器工作原理</a:t>
            </a:r>
          </a:p>
          <a:p>
            <a:endParaRPr lang="zh-CN" altLang="en-US" dirty="0">
              <a:latin typeface="Times New Roman" panose="02020603050405020304" pitchFamily="2" charset="0"/>
              <a:ea typeface="楷体" panose="02010609060101010101" charset="-122"/>
              <a:cs typeface="Times New Roman" panose="02020603050405020304" pitchFamily="2" charset="0"/>
            </a:endParaRPr>
          </a:p>
          <a:p>
            <a:r>
              <a:rPr lang="zh-CN" altLang="en-US" dirty="0">
                <a:latin typeface="Times New Roman" panose="02020603050405020304" pitchFamily="2" charset="0"/>
                <a:ea typeface="楷体" panose="02010609060101010101" charset="-122"/>
                <a:cs typeface="Times New Roman" panose="02020603050405020304" pitchFamily="2" charset="0"/>
              </a:rPr>
              <a:t>ADC工作原理</a:t>
            </a:r>
          </a:p>
          <a:p>
            <a:endParaRPr lang="zh-CN" altLang="en-US" dirty="0">
              <a:latin typeface="Times New Roman" panose="02020603050405020304" pitchFamily="2" charset="0"/>
              <a:ea typeface="楷体" panose="02010609060101010101" charset="-122"/>
              <a:cs typeface="Times New Roman" panose="02020603050405020304" pitchFamily="2" charset="0"/>
            </a:endParaRPr>
          </a:p>
          <a:p>
            <a:r>
              <a:rPr lang="zh-CN" altLang="en-US" dirty="0">
                <a:latin typeface="Times New Roman" panose="02020603050405020304" pitchFamily="2" charset="0"/>
                <a:ea typeface="楷体" panose="02010609060101010101" charset="-122"/>
                <a:cs typeface="Times New Roman" panose="02020603050405020304" pitchFamily="2" charset="0"/>
              </a:rPr>
              <a:t>MSP430ADC模块的工作原理</a:t>
            </a:r>
            <a:endParaRPr lang="en-US" altLang="zh-CN" dirty="0">
              <a:latin typeface="Times New Roman" panose="02020603050405020304" pitchFamily="2" charset="0"/>
              <a:ea typeface="楷体" panose="02010609060101010101" charset="-122"/>
              <a:cs typeface="Times New Roman" panose="02020603050405020304" pitchFamily="2" charset="0"/>
            </a:endParaRPr>
          </a:p>
          <a:p>
            <a:pPr marL="457200" lvl="1" indent="0">
              <a:buNone/>
            </a:pPr>
            <a:endParaRPr lang="en-US" altLang="zh-CN" dirty="0">
              <a:ea typeface="宋体" panose="02010600030101010101" pitchFamily="2" charset="-122"/>
            </a:endParaRPr>
          </a:p>
          <a:p>
            <a:pPr>
              <a:buNone/>
            </a:pPr>
            <a:endParaRPr lang="en-US" altLang="zh-CN" dirty="0"/>
          </a:p>
        </p:txBody>
      </p:sp>
      <p:sp>
        <p:nvSpPr>
          <p:cNvPr id="5837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500" fill="hold">
                                          <p:stCondLst>
                                            <p:cond delay="0"/>
                                          </p:stCondLst>
                                        </p:cTn>
                                        <p:tgtEl>
                                          <p:spTgt spid="159747"/>
                                        </p:tgtEl>
                                        <p:attrNameLst>
                                          <p:attrName>style.visibility</p:attrName>
                                        </p:attrNameLst>
                                      </p:cBhvr>
                                      <p:to>
                                        <p:strVal val="visible"/>
                                      </p:to>
                                    </p:set>
                                    <p:anim calcmode="lin" valueType="num">
                                      <p:cBhvr>
                                        <p:cTn id="7" dur="500" fill="hold"/>
                                        <p:tgtEl>
                                          <p:spTgt spid="159747"/>
                                        </p:tgtEl>
                                        <p:attrNameLst>
                                          <p:attrName>ppt_x</p:attrName>
                                        </p:attrNameLst>
                                      </p:cBhvr>
                                      <p:tavLst>
                                        <p:tav tm="0">
                                          <p:val>
                                            <p:strVal val="#ppt_x"/>
                                          </p:val>
                                        </p:tav>
                                        <p:tav tm="100000">
                                          <p:val>
                                            <p:strVal val="#ppt_x"/>
                                          </p:val>
                                        </p:tav>
                                      </p:tavLst>
                                    </p:anim>
                                    <p:anim calcmode="lin" valueType="num">
                                      <p:cBhvr>
                                        <p:cTn id="8" dur="500" fill="hold"/>
                                        <p:tgtEl>
                                          <p:spTgt spid="1597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ldLvl="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p:nvPr/>
        </p:nvSpPr>
        <p:spPr>
          <a:xfrm>
            <a:off x="34925" y="692150"/>
            <a:ext cx="9109075" cy="1339850"/>
          </a:xfrm>
          <a:prstGeom prst="rect">
            <a:avLst/>
          </a:prstGeom>
          <a:noFill/>
          <a:ln w="9525">
            <a:noFill/>
          </a:ln>
        </p:spPr>
        <p:txBody>
          <a:bodyPr anchor="t">
            <a:spAutoFit/>
          </a:bodyPr>
          <a:lstStyle/>
          <a:p>
            <a:pPr lvl="1" indent="0" eaLnBrk="1" hangingPunct="1">
              <a:buClr>
                <a:srgbClr val="0000FF"/>
              </a:buClr>
              <a:buFont typeface="Wingdings" panose="05000000000000000000" pitchFamily="2" charset="2"/>
              <a:buNone/>
            </a:pPr>
            <a:endParaRPr lang="zh-CN" altLang="en-US" sz="1000" dirty="0">
              <a:solidFill>
                <a:srgbClr val="0000FF"/>
              </a:solidFill>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endParaRPr lang="zh-CN" altLang="en-US" sz="2400" dirty="0">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endParaRPr lang="zh-CN" altLang="en-US" sz="2400" dirty="0">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None/>
            </a:pPr>
            <a:endParaRPr lang="zh-CN" altLang="en-US" sz="2400" dirty="0">
              <a:solidFill>
                <a:srgbClr val="0000FF"/>
              </a:solidFill>
              <a:latin typeface="Arial" panose="020B0604020202020204" pitchFamily="34" charset="0"/>
              <a:ea typeface="微软雅黑" panose="020B0503020204020204" charset="-122"/>
            </a:endParaRPr>
          </a:p>
        </p:txBody>
      </p:sp>
      <p:sp>
        <p:nvSpPr>
          <p:cNvPr id="90116" name="Rectangle 4"/>
          <p:cNvSpPr/>
          <p:nvPr/>
        </p:nvSpPr>
        <p:spPr>
          <a:xfrm>
            <a:off x="250825" y="1412875"/>
            <a:ext cx="8713788" cy="526224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运行时改变周期寄存器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TAxCCR0</a:t>
            </a:r>
            <a:endParaRPr lang="zh-CN" altLang="en-US" sz="2800" b="1" dirty="0">
              <a:latin typeface="Times New Roman" panose="02020603050405020304" pitchFamily="2" charset="0"/>
              <a:ea typeface="楷体" panose="02010609060101010101" charset="-122"/>
              <a:cs typeface="Times New Roman" panose="02020603050405020304" pitchFamily="2" charset="0"/>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当计数器正在运行且在减计数方向时改变 </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 </a:t>
            </a:r>
            <a:r>
              <a:rPr lang="zh-CN" altLang="en-US" sz="2800" b="1" dirty="0">
                <a:latin typeface="Times New Roman" panose="02020603050405020304" pitchFamily="2" charset="0"/>
                <a:ea typeface="楷体" panose="02010609060101010101" charset="-122"/>
                <a:cs typeface="Times New Roman" panose="02020603050405020304" pitchFamily="2" charset="0"/>
              </a:rPr>
              <a:t>的值，定时器将会继续减计数方向到 </a:t>
            </a:r>
            <a:r>
              <a:rPr lang="en-US" altLang="zh-CN" sz="2800" b="1" dirty="0">
                <a:latin typeface="Times New Roman" panose="02020603050405020304" pitchFamily="2" charset="0"/>
                <a:ea typeface="楷体" panose="02010609060101010101" charset="-122"/>
                <a:cs typeface="Times New Roman" panose="02020603050405020304" pitchFamily="2" charset="0"/>
              </a:rPr>
              <a:t>0</a:t>
            </a:r>
            <a:r>
              <a:rPr lang="zh-CN" altLang="en-US" sz="2800" b="1" dirty="0">
                <a:latin typeface="Times New Roman" panose="02020603050405020304" pitchFamily="2" charset="0"/>
                <a:ea typeface="楷体" panose="02010609060101010101" charset="-122"/>
                <a:cs typeface="Times New Roman" panose="02020603050405020304" pitchFamily="2" charset="0"/>
              </a:rPr>
              <a:t>。定时器减到 </a:t>
            </a:r>
            <a:r>
              <a:rPr lang="en-US" altLang="zh-CN" sz="2800" b="1" dirty="0">
                <a:latin typeface="Times New Roman" panose="02020603050405020304" pitchFamily="2" charset="0"/>
                <a:ea typeface="楷体" panose="02010609060101010101" charset="-122"/>
                <a:cs typeface="Times New Roman" panose="02020603050405020304" pitchFamily="2" charset="0"/>
              </a:rPr>
              <a:t>0 </a:t>
            </a:r>
            <a:r>
              <a:rPr lang="zh-CN" altLang="en-US" sz="2800" b="1" dirty="0">
                <a:latin typeface="Times New Roman" panose="02020603050405020304" pitchFamily="2" charset="0"/>
                <a:ea typeface="楷体" panose="02010609060101010101" charset="-122"/>
                <a:cs typeface="Times New Roman" panose="02020603050405020304" pitchFamily="2" charset="0"/>
              </a:rPr>
              <a:t>后，新的周期才有效。</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当定时器在增计数方向时</a:t>
            </a:r>
          </a:p>
          <a:p>
            <a:pPr lvl="2" indent="0" eaLnBrk="1" hangingPunct="1">
              <a:buClr>
                <a:srgbClr val="0000FF"/>
              </a:buClr>
              <a:buFont typeface="Wingdings" panose="05000000000000000000" pitchFamily="2" charset="2"/>
              <a:buNone/>
            </a:pPr>
            <a:r>
              <a:rPr lang="zh-CN" altLang="en-US" sz="2800" b="1" dirty="0">
                <a:latin typeface="Times New Roman" panose="02020603050405020304" pitchFamily="2" charset="0"/>
                <a:ea typeface="楷体" panose="02010609060101010101" charset="-122"/>
                <a:cs typeface="Times New Roman" panose="02020603050405020304" pitchFamily="2" charset="0"/>
              </a:rPr>
              <a:t>        如果新的计数周期大于或者等于原来的计数周期，或者比当前的计数值大，定时器会增计数到新的计数周期，再反向计数。</a:t>
            </a:r>
          </a:p>
          <a:p>
            <a:pPr lvl="2" indent="0" eaLnBrk="1" hangingPunct="1">
              <a:buClr>
                <a:srgbClr val="0000FF"/>
              </a:buClr>
              <a:buFont typeface="Wingdings" panose="05000000000000000000" pitchFamily="2" charset="2"/>
              <a:buNone/>
            </a:pPr>
            <a:r>
              <a:rPr lang="zh-CN" altLang="en-US" sz="2800" b="1" dirty="0">
                <a:latin typeface="Times New Roman" panose="02020603050405020304" pitchFamily="2" charset="0"/>
                <a:ea typeface="楷体" panose="02010609060101010101" charset="-122"/>
                <a:cs typeface="Times New Roman" panose="02020603050405020304" pitchFamily="2" charset="0"/>
              </a:rPr>
              <a:t>        如果新的计数周期小于当前的计数值，则定时器将立即开始减计数。但是，在定时器减计数之前有一个额外的计数。</a:t>
            </a:r>
          </a:p>
          <a:p>
            <a:pPr lvl="1" indent="0" eaLnBrk="1" hangingPunct="1">
              <a:buClr>
                <a:srgbClr val="0000FF"/>
              </a:buClr>
              <a:buFont typeface="Wingdings" panose="05000000000000000000" pitchFamily="2" charset="2"/>
              <a:buNone/>
            </a:pPr>
            <a:endParaRPr lang="zh-CN" altLang="en-US" sz="2800" dirty="0">
              <a:latin typeface="Times New Roman" panose="02020603050405020304" pitchFamily="2" charset="0"/>
              <a:ea typeface="楷体" panose="02010609060101010101" charset="-122"/>
              <a:cs typeface="Times New Roman" panose="02020603050405020304" pitchFamily="2" charset="0"/>
            </a:endParaRPr>
          </a:p>
        </p:txBody>
      </p:sp>
      <p:sp>
        <p:nvSpPr>
          <p:cNvPr id="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30</a:t>
            </a:fld>
            <a:endParaRPr lang="en-US" altLang="zh-CN" sz="1200" dirty="0">
              <a:latin typeface="Garamond" panose="02020404030301010803" pitchFamily="2" charset="0"/>
            </a:endParaRPr>
          </a:p>
        </p:txBody>
      </p:sp>
      <p:sp>
        <p:nvSpPr>
          <p:cNvPr id="3" name="标题 1"/>
          <p:cNvSpPr txBox="1"/>
          <p:nvPr/>
        </p:nvSpPr>
        <p:spPr>
          <a:xfrm>
            <a:off x="446088" y="692150"/>
            <a:ext cx="9237662" cy="582613"/>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2.2.4.3 定时器 A 工作模式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增/减计数模式</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90115"/>
                                        </p:tgtEl>
                                        <p:attrNameLst>
                                          <p:attrName>style.visibility</p:attrName>
                                        </p:attrNameLst>
                                      </p:cBhvr>
                                      <p:to>
                                        <p:strVal val="visible"/>
                                      </p:to>
                                    </p:set>
                                    <p:anim calcmode="lin" valueType="num">
                                      <p:cBhvr>
                                        <p:cTn id="7" dur="500" fill="hold"/>
                                        <p:tgtEl>
                                          <p:spTgt spid="90115"/>
                                        </p:tgtEl>
                                        <p:attrNameLst>
                                          <p:attrName>ppt_x</p:attrName>
                                        </p:attrNameLst>
                                      </p:cBhvr>
                                      <p:tavLst>
                                        <p:tav tm="0">
                                          <p:val>
                                            <p:strVal val="#ppt_x"/>
                                          </p:val>
                                        </p:tav>
                                        <p:tav tm="100000">
                                          <p:val>
                                            <p:strVal val="#ppt_x"/>
                                          </p:val>
                                        </p:tav>
                                      </p:tavLst>
                                    </p:anim>
                                    <p:anim calcmode="lin" valueType="num">
                                      <p:cBhvr>
                                        <p:cTn id="8" dur="500" fill="hold"/>
                                        <p:tgtEl>
                                          <p:spTgt spid="901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500" fill="hold">
                                          <p:stCondLst>
                                            <p:cond delay="0"/>
                                          </p:stCondLst>
                                        </p:cTn>
                                        <p:tgtEl>
                                          <p:spTgt spid="90116"/>
                                        </p:tgtEl>
                                        <p:attrNameLst>
                                          <p:attrName>style.visibility</p:attrName>
                                        </p:attrNameLst>
                                      </p:cBhvr>
                                      <p:to>
                                        <p:strVal val="visible"/>
                                      </p:to>
                                    </p:set>
                                    <p:anim calcmode="lin" valueType="num">
                                      <p:cBhvr>
                                        <p:cTn id="12" dur="500" fill="hold"/>
                                        <p:tgtEl>
                                          <p:spTgt spid="90116"/>
                                        </p:tgtEl>
                                        <p:attrNameLst>
                                          <p:attrName>ppt_x</p:attrName>
                                        </p:attrNameLst>
                                      </p:cBhvr>
                                      <p:tavLst>
                                        <p:tav tm="0">
                                          <p:val>
                                            <p:strVal val="#ppt_x"/>
                                          </p:val>
                                        </p:tav>
                                        <p:tav tm="100000">
                                          <p:val>
                                            <p:strVal val="#ppt_x"/>
                                          </p:val>
                                        </p:tav>
                                      </p:tavLst>
                                    </p:anim>
                                    <p:anim calcmode="lin" valueType="num">
                                      <p:cBhvr>
                                        <p:cTn id="13"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P spid="901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p:nvPr/>
        </p:nvSpPr>
        <p:spPr>
          <a:xfrm>
            <a:off x="-180975" y="1196975"/>
            <a:ext cx="9121775" cy="239966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endParaRPr lang="zh-CN" altLang="en-US" sz="1000" dirty="0">
              <a:solidFill>
                <a:srgbClr val="0000FF"/>
              </a:solidFill>
              <a:latin typeface="Arial" panose="020B0604020202020204" pitchFamily="34" charset="0"/>
              <a:ea typeface="微软雅黑" panose="020B0503020204020204" charset="-122"/>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定时器</a:t>
            </a:r>
            <a:r>
              <a:rPr lang="en-US" altLang="zh-CN" sz="2800" b="1" dirty="0">
                <a:latin typeface="Times New Roman" panose="02020603050405020304" pitchFamily="2" charset="0"/>
                <a:ea typeface="楷体" panose="02010609060101010101" charset="-122"/>
                <a:cs typeface="Times New Roman" panose="02020603050405020304" pitchFamily="2" charset="0"/>
              </a:rPr>
              <a:t>TAxR</a:t>
            </a:r>
            <a:r>
              <a:rPr lang="zh-CN" altLang="en-US" sz="2800" b="1" dirty="0">
                <a:latin typeface="Times New Roman" panose="02020603050405020304" pitchFamily="2" charset="0"/>
                <a:ea typeface="楷体" panose="02010609060101010101" charset="-122"/>
                <a:cs typeface="Times New Roman" panose="02020603050405020304" pitchFamily="2" charset="0"/>
              </a:rPr>
              <a:t>的值从</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en-US" altLang="zh-CN" sz="2800" b="1" dirty="0">
                <a:latin typeface="Times New Roman" panose="02020603050405020304" pitchFamily="2" charset="0"/>
                <a:ea typeface="楷体" panose="02010609060101010101" charset="-122"/>
                <a:cs typeface="Times New Roman" panose="02020603050405020304" pitchFamily="2" charset="0"/>
              </a:rPr>
              <a:t>1</a:t>
            </a:r>
            <a:r>
              <a:rPr lang="zh-CN" altLang="en-US" sz="2800" b="1" dirty="0">
                <a:latin typeface="Times New Roman" panose="02020603050405020304" pitchFamily="2" charset="0"/>
                <a:ea typeface="楷体" panose="02010609060101010101" charset="-122"/>
                <a:cs typeface="Times New Roman" panose="02020603050405020304" pitchFamily="2" charset="0"/>
              </a:rPr>
              <a:t>增计数到</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a:t>
            </a:r>
            <a:r>
              <a:rPr lang="zh-CN" altLang="en-US" sz="2800" b="1" dirty="0">
                <a:latin typeface="Times New Roman" panose="02020603050405020304" pitchFamily="2" charset="0"/>
                <a:ea typeface="楷体" panose="02010609060101010101" charset="-122"/>
                <a:cs typeface="Times New Roman" panose="02020603050405020304" pitchFamily="2" charset="0"/>
              </a:rPr>
              <a:t>时，中断标志</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 CCIFG</a:t>
            </a:r>
            <a:r>
              <a:rPr lang="zh-CN" altLang="en-US" sz="2800" b="1" dirty="0">
                <a:latin typeface="Times New Roman" panose="02020603050405020304" pitchFamily="2" charset="0"/>
                <a:ea typeface="楷体" panose="02010609060101010101" charset="-122"/>
                <a:cs typeface="Times New Roman" panose="02020603050405020304" pitchFamily="2" charset="0"/>
              </a:rPr>
              <a:t>置位；当定时器从</a:t>
            </a:r>
            <a:r>
              <a:rPr lang="en-US" altLang="zh-CN" sz="2800" b="1" dirty="0">
                <a:latin typeface="Times New Roman" panose="02020603050405020304" pitchFamily="2" charset="0"/>
                <a:ea typeface="楷体" panose="02010609060101010101" charset="-122"/>
                <a:cs typeface="Times New Roman" panose="02020603050405020304" pitchFamily="2" charset="0"/>
              </a:rPr>
              <a:t>0001H</a:t>
            </a:r>
            <a:r>
              <a:rPr lang="zh-CN" altLang="en-US" sz="2800" b="1" dirty="0">
                <a:latin typeface="Times New Roman" panose="02020603050405020304" pitchFamily="2" charset="0"/>
                <a:ea typeface="楷体" panose="02010609060101010101" charset="-122"/>
                <a:cs typeface="Times New Roman" panose="02020603050405020304" pitchFamily="2" charset="0"/>
              </a:rPr>
              <a:t>减计数到</a:t>
            </a:r>
            <a:r>
              <a:rPr lang="en-US" altLang="zh-CN" sz="2800" b="1" dirty="0">
                <a:latin typeface="Times New Roman" panose="02020603050405020304" pitchFamily="2" charset="0"/>
                <a:ea typeface="楷体" panose="02010609060101010101" charset="-122"/>
                <a:cs typeface="Times New Roman" panose="02020603050405020304" pitchFamily="2" charset="0"/>
              </a:rPr>
              <a:t>0000H</a:t>
            </a:r>
            <a:r>
              <a:rPr lang="zh-CN" altLang="en-US" sz="2800" b="1" dirty="0">
                <a:latin typeface="Times New Roman" panose="02020603050405020304" pitchFamily="2" charset="0"/>
                <a:ea typeface="楷体" panose="02010609060101010101" charset="-122"/>
                <a:cs typeface="Times New Roman" panose="02020603050405020304" pitchFamily="2" charset="0"/>
              </a:rPr>
              <a:t>时，中断标志</a:t>
            </a:r>
            <a:r>
              <a:rPr lang="en-US" altLang="zh-CN" sz="2800" b="1" dirty="0">
                <a:latin typeface="Times New Roman" panose="02020603050405020304" pitchFamily="2" charset="0"/>
                <a:ea typeface="楷体" panose="02010609060101010101" charset="-122"/>
                <a:cs typeface="Times New Roman" panose="02020603050405020304" pitchFamily="2" charset="0"/>
              </a:rPr>
              <a:t>TAIFG</a:t>
            </a:r>
            <a:r>
              <a:rPr lang="zh-CN" altLang="en-US" sz="2800" b="1" dirty="0">
                <a:latin typeface="Times New Roman" panose="02020603050405020304" pitchFamily="2" charset="0"/>
                <a:ea typeface="楷体" panose="02010609060101010101" charset="-122"/>
                <a:cs typeface="Times New Roman" panose="02020603050405020304" pitchFamily="2" charset="0"/>
              </a:rPr>
              <a:t>置位。标志位的设置情况如下图所示。</a:t>
            </a:r>
          </a:p>
          <a:p>
            <a:pPr lvl="2" indent="0" eaLnBrk="1" hangingPunct="1">
              <a:buClr>
                <a:srgbClr val="0000FF"/>
              </a:buClr>
              <a:buFont typeface="Wingdings" panose="05000000000000000000" pitchFamily="2" charset="2"/>
              <a:buNone/>
            </a:pPr>
            <a:endParaRPr lang="zh-CN" altLang="en-US" sz="2800" b="1" dirty="0">
              <a:latin typeface="Times New Roman" panose="02020603050405020304" pitchFamily="2" charset="0"/>
              <a:ea typeface="楷体" panose="02010609060101010101" charset="-122"/>
              <a:cs typeface="Times New Roman" panose="02020603050405020304" pitchFamily="2" charset="0"/>
            </a:endParaRPr>
          </a:p>
        </p:txBody>
      </p:sp>
      <p:pic>
        <p:nvPicPr>
          <p:cNvPr id="91140" name="Picture 4" descr="在增减计数模式下标志位的设置"/>
          <p:cNvPicPr>
            <a:picLocks noChangeAspect="1"/>
          </p:cNvPicPr>
          <p:nvPr/>
        </p:nvPicPr>
        <p:blipFill>
          <a:blip r:embed="rId2"/>
          <a:stretch>
            <a:fillRect/>
          </a:stretch>
        </p:blipFill>
        <p:spPr>
          <a:xfrm>
            <a:off x="844550" y="3197225"/>
            <a:ext cx="6988175" cy="2879725"/>
          </a:xfrm>
          <a:prstGeom prst="rect">
            <a:avLst/>
          </a:prstGeom>
          <a:noFill/>
          <a:ln w="9525">
            <a:noFill/>
          </a:ln>
        </p:spPr>
      </p:pic>
      <p:sp>
        <p:nvSpPr>
          <p:cNvPr id="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31</a:t>
            </a:fld>
            <a:endParaRPr lang="en-US" altLang="zh-CN" sz="1200" dirty="0">
              <a:latin typeface="Garamond" panose="02020404030301010803" pitchFamily="2" charset="0"/>
            </a:endParaRPr>
          </a:p>
        </p:txBody>
      </p:sp>
      <p:sp>
        <p:nvSpPr>
          <p:cNvPr id="3" name="标题 1"/>
          <p:cNvSpPr txBox="1"/>
          <p:nvPr/>
        </p:nvSpPr>
        <p:spPr>
          <a:xfrm>
            <a:off x="433388" y="612775"/>
            <a:ext cx="9237662"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2.2.4.3 定时器 A 工作模式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增/减计数模式</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1139"/>
                                        </p:tgtEl>
                                        <p:attrNameLst>
                                          <p:attrName>style.visibility</p:attrName>
                                        </p:attrNameLst>
                                      </p:cBhvr>
                                      <p:to>
                                        <p:strVal val="visible"/>
                                      </p:to>
                                    </p:set>
                                    <p:anim calcmode="lin" valueType="num">
                                      <p:cBhvr>
                                        <p:cTn id="7" dur="500" fill="hold"/>
                                        <p:tgtEl>
                                          <p:spTgt spid="91139"/>
                                        </p:tgtEl>
                                        <p:attrNameLst>
                                          <p:attrName>ppt_x</p:attrName>
                                        </p:attrNameLst>
                                      </p:cBhvr>
                                      <p:tavLst>
                                        <p:tav tm="0">
                                          <p:val>
                                            <p:strVal val="#ppt_x"/>
                                          </p:val>
                                        </p:tav>
                                        <p:tav tm="100000">
                                          <p:val>
                                            <p:strVal val="#ppt_x"/>
                                          </p:val>
                                        </p:tav>
                                      </p:tavLst>
                                    </p:anim>
                                    <p:anim calcmode="lin" valueType="num">
                                      <p:cBhvr>
                                        <p:cTn id="8" dur="500" fill="hold"/>
                                        <p:tgtEl>
                                          <p:spTgt spid="911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1140"/>
                                        </p:tgtEl>
                                        <p:attrNameLst>
                                          <p:attrName>style.visibility</p:attrName>
                                        </p:attrNameLst>
                                      </p:cBhvr>
                                      <p:to>
                                        <p:strVal val="visible"/>
                                      </p:to>
                                    </p:set>
                                    <p:anim calcmode="lin" valueType="num">
                                      <p:cBhvr>
                                        <p:cTn id="13" dur="500" fill="hold"/>
                                        <p:tgtEl>
                                          <p:spTgt spid="91140"/>
                                        </p:tgtEl>
                                        <p:attrNameLst>
                                          <p:attrName>ppt_x</p:attrName>
                                        </p:attrNameLst>
                                      </p:cBhvr>
                                      <p:tavLst>
                                        <p:tav tm="0">
                                          <p:val>
                                            <p:strVal val="#ppt_x"/>
                                          </p:val>
                                        </p:tav>
                                        <p:tav tm="100000">
                                          <p:val>
                                            <p:strVal val="#ppt_x"/>
                                          </p:val>
                                        </p:tav>
                                      </p:tavLst>
                                    </p:anim>
                                    <p:anim calcmode="lin" valueType="num">
                                      <p:cBhvr>
                                        <p:cTn id="14" dur="500" fill="hold"/>
                                        <p:tgtEl>
                                          <p:spTgt spid="91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33388" y="612775"/>
            <a:ext cx="9237662"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2.2.4.4 </a:t>
            </a:r>
            <a:r>
              <a:rPr lang="zh-CN" altLang="en-US"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捕获</a:t>
            </a:r>
            <a:r>
              <a:rPr lang="en-US" altLang="zh-CN" sz="3200" b="1" dirty="0" err="1">
                <a:solidFill>
                  <a:schemeClr val="tx2"/>
                </a:solidFill>
                <a:latin typeface="Times New Roman" panose="02020603050405020304" pitchFamily="2" charset="0"/>
                <a:ea typeface="宋体" panose="02010600030101010101" pitchFamily="2" charset="-122"/>
                <a:sym typeface="Arial" panose="020B0604020202020204" pitchFamily="34" charset="0"/>
              </a:rPr>
              <a:t>模式</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4" name="Rectangle 5"/>
          <p:cNvSpPr/>
          <p:nvPr/>
        </p:nvSpPr>
        <p:spPr>
          <a:xfrm>
            <a:off x="171450" y="1392238"/>
            <a:ext cx="8515350" cy="2677656"/>
          </a:xfrm>
          <a:prstGeom prst="rect">
            <a:avLst/>
          </a:prstGeom>
          <a:noFill/>
          <a:ln w="9525">
            <a:noFill/>
          </a:ln>
        </p:spPr>
        <p:txBody>
          <a:bodyPr wrap="square" anchor="t">
            <a:spAutoFit/>
          </a:bodyPr>
          <a:lstStyle/>
          <a:p>
            <a:pPr marL="742950" lvl="1" indent="-285750" eaLnBrk="1" hangingPunct="1">
              <a:buClr>
                <a:srgbClr val="0000FF"/>
              </a:buClr>
              <a:buFont typeface="Arial" panose="020B0604020202020204" pitchFamily="34" charset="0"/>
              <a:buChar char="•"/>
            </a:pPr>
            <a:r>
              <a:rPr lang="zh-CN" altLang="en-US" sz="2800" dirty="0">
                <a:solidFill>
                  <a:srgbClr val="0000FF"/>
                </a:solidFill>
                <a:latin typeface="Arial" panose="020B0604020202020204" pitchFamily="34" charset="0"/>
                <a:ea typeface="微软雅黑" panose="020B0503020204020204" charset="-122"/>
              </a:rPr>
              <a:t> </a:t>
            </a:r>
            <a:r>
              <a:rPr lang="en-US" altLang="zh-CN" sz="2800" dirty="0">
                <a:solidFill>
                  <a:srgbClr val="0000FF"/>
                </a:solidFill>
                <a:latin typeface="Arial" panose="020B0604020202020204" pitchFamily="34" charset="0"/>
                <a:ea typeface="微软雅黑" panose="020B0503020204020204" charset="-122"/>
              </a:rPr>
              <a:t>CAP=1</a:t>
            </a: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marL="914400" lvl="1" indent="-457200" eaLnBrk="1" hangingPunct="1">
              <a:buClr>
                <a:srgbClr val="0000FF"/>
              </a:buClr>
              <a:buFont typeface="Arial" panose="020B0604020202020204" pitchFamily="34" charset="0"/>
              <a:buChar char="•"/>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捕获</a:t>
            </a:r>
            <a:r>
              <a:rPr lang="en-US" altLang="zh-CN" sz="2800" b="1" dirty="0" err="1">
                <a:solidFill>
                  <a:srgbClr val="0000FF"/>
                </a:solidFill>
                <a:latin typeface="Times New Roman" panose="02020603050405020304" pitchFamily="2" charset="0"/>
                <a:ea typeface="楷体" panose="02010609060101010101" charset="-122"/>
                <a:cs typeface="Times New Roman" panose="02020603050405020304" pitchFamily="2" charset="0"/>
              </a:rPr>
              <a:t>CCIxA</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和</a:t>
            </a:r>
            <a:r>
              <a:rPr lang="en-US" altLang="zh-CN" sz="2800" b="1" dirty="0" err="1">
                <a:solidFill>
                  <a:srgbClr val="0000FF"/>
                </a:solidFill>
                <a:latin typeface="Times New Roman" panose="02020603050405020304" pitchFamily="2" charset="0"/>
                <a:ea typeface="楷体" panose="02010609060101010101" charset="-122"/>
                <a:cs typeface="Times New Roman" panose="02020603050405020304" pitchFamily="2" charset="0"/>
              </a:rPr>
              <a:t>CCIxB</a:t>
            </a:r>
            <a:endParaRPr lang="zh-CN" altLang="en-US" sz="2800" b="1" dirty="0">
              <a:latin typeface="Times New Roman" panose="02020603050405020304" pitchFamily="2" charset="0"/>
              <a:ea typeface="楷体" panose="02010609060101010101" charset="-122"/>
              <a:cs typeface="Times New Roman" panose="02020603050405020304" pitchFamily="2" charset="0"/>
            </a:endParaRPr>
          </a:p>
          <a:p>
            <a:pPr marL="914400" lvl="1" indent="-457200" eaLnBrk="1" hangingPunct="1">
              <a:buClr>
                <a:srgbClr val="0000FF"/>
              </a:buClr>
              <a:buFont typeface="Arial" panose="020B0604020202020204" pitchFamily="34" charset="0"/>
              <a:buChar char="•"/>
            </a:pPr>
            <a:r>
              <a:rPr lang="en-US" altLang="zh-CN" sz="2800" b="1" dirty="0">
                <a:latin typeface="Times New Roman" panose="02020603050405020304" pitchFamily="2" charset="0"/>
                <a:ea typeface="楷体" panose="02010609060101010101" charset="-122"/>
                <a:cs typeface="Times New Roman" panose="02020603050405020304" pitchFamily="2" charset="0"/>
              </a:rPr>
              <a:t>CM</a:t>
            </a:r>
            <a:r>
              <a:rPr lang="zh-CN" altLang="en-US" sz="2800" b="1" dirty="0">
                <a:latin typeface="Times New Roman" panose="02020603050405020304" pitchFamily="2" charset="0"/>
                <a:ea typeface="楷体" panose="02010609060101010101" charset="-122"/>
                <a:cs typeface="Times New Roman" panose="02020603050405020304" pitchFamily="2" charset="0"/>
              </a:rPr>
              <a:t>为捕获模式</a:t>
            </a:r>
            <a:endParaRPr lang="en-US" altLang="zh-CN" sz="2800" b="1" dirty="0">
              <a:latin typeface="Times New Roman" panose="02020603050405020304" pitchFamily="2" charset="0"/>
              <a:ea typeface="楷体" panose="02010609060101010101" charset="-122"/>
              <a:cs typeface="Times New Roman" panose="02020603050405020304" pitchFamily="2" charset="0"/>
            </a:endParaRPr>
          </a:p>
          <a:p>
            <a:pPr marL="914400" lvl="1" indent="-457200" eaLnBrk="1" hangingPunct="1">
              <a:buClr>
                <a:srgbClr val="0000FF"/>
              </a:buClr>
              <a:buFont typeface="Arial" panose="020B0604020202020204" pitchFamily="34" charset="0"/>
              <a:buChar char="•"/>
            </a:pPr>
            <a:r>
              <a:rPr lang="zh-CN" altLang="en-US" sz="2800" b="1" dirty="0">
                <a:latin typeface="Times New Roman" panose="02020603050405020304" pitchFamily="2" charset="0"/>
                <a:ea typeface="楷体" panose="02010609060101010101" charset="-122"/>
                <a:cs typeface="Times New Roman" panose="02020603050405020304" pitchFamily="2" charset="0"/>
              </a:rPr>
              <a:t>捕获后定时器计数器值复制到</a:t>
            </a:r>
            <a:r>
              <a:rPr lang="en-US" altLang="zh-CN" sz="2800" b="1" dirty="0" err="1">
                <a:latin typeface="Times New Roman" panose="02020603050405020304" pitchFamily="2" charset="0"/>
                <a:ea typeface="楷体" panose="02010609060101010101" charset="-122"/>
                <a:cs typeface="Times New Roman" panose="02020603050405020304" pitchFamily="2" charset="0"/>
              </a:rPr>
              <a:t>TAxCCRn</a:t>
            </a:r>
            <a:endParaRPr lang="en-US" altLang="zh-CN" sz="2800" b="1" dirty="0">
              <a:latin typeface="Times New Roman" panose="02020603050405020304" pitchFamily="2" charset="0"/>
              <a:ea typeface="楷体" panose="02010609060101010101" charset="-122"/>
              <a:cs typeface="Times New Roman" panose="02020603050405020304" pitchFamily="2" charset="0"/>
            </a:endParaRPr>
          </a:p>
          <a:p>
            <a:pPr marL="914400" lvl="1" indent="-457200">
              <a:buClr>
                <a:srgbClr val="0000FF"/>
              </a:buClr>
              <a:buFont typeface="Arial" panose="020B0604020202020204" pitchFamily="34" charset="0"/>
              <a:buChar char="•"/>
            </a:pPr>
            <a:r>
              <a:rPr lang="zh-CN" altLang="en-US" sz="2800" b="1" dirty="0">
                <a:latin typeface="Times New Roman" panose="02020603050405020304" pitchFamily="2" charset="0"/>
                <a:ea typeface="楷体" panose="02010609060101010101" charset="-122"/>
                <a:cs typeface="Times New Roman" panose="02020603050405020304" pitchFamily="2" charset="0"/>
              </a:rPr>
              <a:t>设置中断标志</a:t>
            </a:r>
            <a:r>
              <a:rPr lang="en-US" altLang="zh-CN" sz="2800" b="1" dirty="0">
                <a:latin typeface="Times New Roman" panose="02020603050405020304" pitchFamily="2" charset="0"/>
                <a:ea typeface="楷体" panose="02010609060101010101" charset="-122"/>
                <a:cs typeface="Times New Roman" panose="02020603050405020304" pitchFamily="2" charset="0"/>
              </a:rPr>
              <a:t>CCIFG</a:t>
            </a:r>
          </a:p>
          <a:p>
            <a:pPr marL="914400" lvl="1" indent="-457200" eaLnBrk="1" hangingPunct="1">
              <a:buClr>
                <a:srgbClr val="0000FF"/>
              </a:buClr>
              <a:buFont typeface="Arial" panose="020B0604020202020204" pitchFamily="34" charset="0"/>
              <a:buChar char="•"/>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p:txBody>
      </p:sp>
    </p:spTree>
    <p:extLst>
      <p:ext uri="{BB962C8B-B14F-4D97-AF65-F5344CB8AC3E}">
        <p14:creationId xmlns:p14="http://schemas.microsoft.com/office/powerpoint/2010/main" val="134462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4" descr="Timer_B的结构"/>
          <p:cNvPicPr>
            <a:picLocks noChangeAspect="1"/>
          </p:cNvPicPr>
          <p:nvPr/>
        </p:nvPicPr>
        <p:blipFill>
          <a:blip r:embed="rId2"/>
          <a:srcRect t="43187"/>
          <a:stretch>
            <a:fillRect/>
          </a:stretch>
        </p:blipFill>
        <p:spPr>
          <a:xfrm>
            <a:off x="869950" y="1350963"/>
            <a:ext cx="7404100" cy="5110162"/>
          </a:xfrm>
          <a:prstGeom prst="rect">
            <a:avLst/>
          </a:prstGeom>
          <a:noFill/>
          <a:ln w="9525">
            <a:noFill/>
          </a:ln>
        </p:spPr>
      </p:pic>
      <p:sp>
        <p:nvSpPr>
          <p:cNvPr id="9728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33</a:t>
            </a:fld>
            <a:endParaRPr lang="en-US" altLang="zh-CN" sz="1200" dirty="0">
              <a:latin typeface="Garamond" panose="02020404030301010803" pitchFamily="2" charset="0"/>
            </a:endParaRPr>
          </a:p>
        </p:txBody>
      </p:sp>
      <p:sp>
        <p:nvSpPr>
          <p:cNvPr id="97283" name="标题 1"/>
          <p:cNvSpPr txBox="1"/>
          <p:nvPr/>
        </p:nvSpPr>
        <p:spPr>
          <a:xfrm>
            <a:off x="515938" y="576263"/>
            <a:ext cx="8459787" cy="584775"/>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2.2.5</a:t>
            </a:r>
            <a:r>
              <a:rPr lang="en-US" altLang="zh-CN" sz="3200" b="1" dirty="0">
                <a:solidFill>
                  <a:schemeClr val="tx2"/>
                </a:solidFill>
                <a:latin typeface="Times New Roman" panose="02020603050405020304" pitchFamily="2" charset="0"/>
                <a:sym typeface="Arial" panose="020B0604020202020204" pitchFamily="34" charset="0"/>
              </a:rPr>
              <a:t>. 2.2.4.5 </a:t>
            </a:r>
            <a:r>
              <a:rPr lang="zh-CN" altLang="en-US" sz="3200" b="1" dirty="0">
                <a:solidFill>
                  <a:schemeClr val="tx2"/>
                </a:solidFill>
                <a:latin typeface="Times New Roman" panose="02020603050405020304" pitchFamily="2" charset="0"/>
                <a:sym typeface="Arial" panose="020B0604020202020204" pitchFamily="34" charset="0"/>
              </a:rPr>
              <a:t>输出</a:t>
            </a:r>
            <a:r>
              <a:rPr lang="en-US" altLang="zh-CN" sz="3200" b="1" dirty="0" err="1">
                <a:solidFill>
                  <a:schemeClr val="tx2"/>
                </a:solidFill>
                <a:latin typeface="Times New Roman" panose="02020603050405020304" pitchFamily="2" charset="0"/>
                <a:sym typeface="Arial" panose="020B0604020202020204" pitchFamily="34" charset="0"/>
              </a:rPr>
              <a:t>模式</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Tree>
    <p:extLst>
      <p:ext uri="{BB962C8B-B14F-4D97-AF65-F5344CB8AC3E}">
        <p14:creationId xmlns:p14="http://schemas.microsoft.com/office/powerpoint/2010/main" val="120633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p:cTn id="7" dur="500" fill="hold"/>
                                        <p:tgtEl>
                                          <p:spTgt spid="110594"/>
                                        </p:tgtEl>
                                        <p:attrNameLst>
                                          <p:attrName>ppt_x</p:attrName>
                                        </p:attrNameLst>
                                      </p:cBhvr>
                                      <p:tavLst>
                                        <p:tav tm="0">
                                          <p:val>
                                            <p:strVal val="#ppt_x"/>
                                          </p:val>
                                        </p:tav>
                                        <p:tav tm="100000">
                                          <p:val>
                                            <p:strVal val="#ppt_x"/>
                                          </p:val>
                                        </p:tav>
                                      </p:tavLst>
                                    </p:anim>
                                    <p:anim calcmode="lin" valueType="num">
                                      <p:cBhvr>
                                        <p:cTn id="8" dur="500" fill="hold"/>
                                        <p:tgtEl>
                                          <p:spTgt spid="1105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33388" y="612775"/>
            <a:ext cx="9237662"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2.2.4.5 </a:t>
            </a:r>
            <a:r>
              <a:rPr lang="zh-CN" altLang="en-US"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输出</a:t>
            </a:r>
            <a:r>
              <a:rPr lang="en-US" altLang="zh-CN" sz="3200" b="1" dirty="0" err="1">
                <a:solidFill>
                  <a:schemeClr val="tx2"/>
                </a:solidFill>
                <a:latin typeface="Times New Roman" panose="02020603050405020304" pitchFamily="2" charset="0"/>
                <a:ea typeface="宋体" panose="02010600030101010101" pitchFamily="2" charset="-122"/>
                <a:sym typeface="Arial" panose="020B0604020202020204" pitchFamily="34" charset="0"/>
              </a:rPr>
              <a:t>模式</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4" y="1844674"/>
            <a:ext cx="8173051" cy="33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182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8" y="619125"/>
            <a:ext cx="6105525" cy="561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696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661988"/>
            <a:ext cx="6248400"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2947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604838"/>
            <a:ext cx="590550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775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txBox="1"/>
          <p:nvPr/>
        </p:nvSpPr>
        <p:spPr>
          <a:xfrm>
            <a:off x="533400" y="612775"/>
            <a:ext cx="8686800" cy="582613"/>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2.2.4.4 定时器 A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中断</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102403" name="Rectangle 5"/>
          <p:cNvSpPr/>
          <p:nvPr/>
        </p:nvSpPr>
        <p:spPr>
          <a:xfrm>
            <a:off x="171450" y="1392238"/>
            <a:ext cx="8515350" cy="439991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b="1" dirty="0">
                <a:solidFill>
                  <a:srgbClr val="0000FF"/>
                </a:solidFill>
                <a:latin typeface="Arial" panose="020B0604020202020204" pitchFamily="34" charset="0"/>
                <a:ea typeface="宋体" panose="02010600030101010101" pitchFamily="2" charset="-122"/>
              </a:rPr>
              <a:t>◆</a:t>
            </a:r>
            <a:r>
              <a:rPr lang="zh-CN" altLang="en-US" sz="2800" dirty="0">
                <a:solidFill>
                  <a:srgbClr val="0000FF"/>
                </a:solidFill>
                <a:latin typeface="Arial" panose="020B0604020202020204" pitchFamily="34" charset="0"/>
                <a:ea typeface="微软雅黑" panose="020B0503020204020204" charset="-122"/>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中断可由计数器溢出引起，也可以来自捕获</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比较寄存器。每个捕获</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比较模块可独立编程，由捕获</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比较外部信号以产生中断。</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模块使用两个中断向量：</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一个单独分配给捕获</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比较寄存器</a:t>
            </a:r>
            <a:r>
              <a:rPr lang="en-US" altLang="zh-CN" sz="2800" b="1" dirty="0">
                <a:latin typeface="Times New Roman" panose="02020603050405020304" pitchFamily="2" charset="0"/>
                <a:ea typeface="楷体" panose="02010609060101010101" charset="-122"/>
                <a:cs typeface="Times New Roman" panose="02020603050405020304" pitchFamily="2" charset="0"/>
              </a:rPr>
              <a:t>TAxCCR0</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另一个作为共用中断向量用于定时器和其他的捕获</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比较寄存器。</a:t>
            </a:r>
          </a:p>
          <a:p>
            <a:pPr lvl="2" indent="0" eaLnBrk="1" hangingPunct="1">
              <a:buClr>
                <a:srgbClr val="0000FF"/>
              </a:buClr>
              <a:buFont typeface="Wingdings" panose="05000000000000000000" pitchFamily="2" charset="2"/>
              <a:buNone/>
            </a:pPr>
            <a:endParaRPr lang="zh-CN" altLang="en-US" sz="2800" b="1" dirty="0">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TAxCCR0</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中断如下图所示：</a:t>
            </a:r>
          </a:p>
        </p:txBody>
      </p:sp>
      <p:sp>
        <p:nvSpPr>
          <p:cNvPr id="9216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38</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403"/>
                                        </p:tgtEl>
                                        <p:attrNameLst>
                                          <p:attrName>style.visibility</p:attrName>
                                        </p:attrNameLst>
                                      </p:cBhvr>
                                      <p:to>
                                        <p:strVal val="visible"/>
                                      </p:to>
                                    </p:set>
                                    <p:anim calcmode="lin" valueType="num">
                                      <p:cBhvr>
                                        <p:cTn id="7" dur="500" fill="hold"/>
                                        <p:tgtEl>
                                          <p:spTgt spid="102403"/>
                                        </p:tgtEl>
                                        <p:attrNameLst>
                                          <p:attrName>ppt_x</p:attrName>
                                        </p:attrNameLst>
                                      </p:cBhvr>
                                      <p:tavLst>
                                        <p:tav tm="0">
                                          <p:val>
                                            <p:strVal val="#ppt_x"/>
                                          </p:val>
                                        </p:tav>
                                        <p:tav tm="100000">
                                          <p:val>
                                            <p:strVal val="#ppt_x"/>
                                          </p:val>
                                        </p:tav>
                                      </p:tavLst>
                                    </p:anim>
                                    <p:anim calcmode="lin" valueType="num">
                                      <p:cBhvr>
                                        <p:cTn id="8" dur="500" fill="hold"/>
                                        <p:tgtEl>
                                          <p:spTgt spid="1024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6" descr="CCR0中断图"/>
          <p:cNvPicPr>
            <a:picLocks noChangeAspect="1"/>
          </p:cNvPicPr>
          <p:nvPr/>
        </p:nvPicPr>
        <p:blipFill>
          <a:blip r:embed="rId3">
            <a:clrChange>
              <a:clrFrom>
                <a:srgbClr val="FFFFFF"/>
              </a:clrFrom>
              <a:clrTo>
                <a:srgbClr val="FFFFFF">
                  <a:alpha val="0"/>
                </a:srgbClr>
              </a:clrTo>
            </a:clrChange>
            <a:lum bright="-12000"/>
          </a:blip>
          <a:srcRect r="20805"/>
          <a:stretch>
            <a:fillRect/>
          </a:stretch>
        </p:blipFill>
        <p:spPr>
          <a:xfrm>
            <a:off x="842963" y="1939925"/>
            <a:ext cx="6624637" cy="2736850"/>
          </a:xfrm>
          <a:prstGeom prst="rect">
            <a:avLst/>
          </a:prstGeom>
          <a:noFill/>
          <a:ln w="9525">
            <a:noFill/>
          </a:ln>
        </p:spPr>
      </p:pic>
      <p:sp>
        <p:nvSpPr>
          <p:cNvPr id="2" name="文本框 1"/>
          <p:cNvSpPr txBox="1"/>
          <p:nvPr/>
        </p:nvSpPr>
        <p:spPr>
          <a:xfrm>
            <a:off x="581025" y="1419225"/>
            <a:ext cx="3665538" cy="521970"/>
          </a:xfrm>
          <a:prstGeom prst="rect">
            <a:avLst/>
          </a:prstGeom>
          <a:noFill/>
          <a:ln w="9525">
            <a:noFill/>
          </a:ln>
        </p:spPr>
        <p:txBody>
          <a:bodyPr wrap="square" anchor="t">
            <a:spAutoFit/>
          </a:bodyPr>
          <a:lstStyle/>
          <a:p>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TAxCCR0</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的中断</a:t>
            </a:r>
            <a:endParaRPr lang="zh-CN" altLang="en-US" sz="2800">
              <a:latin typeface="Times New Roman" panose="02020603050405020304" pitchFamily="2" charset="0"/>
              <a:ea typeface="楷体" panose="02010609060101010101" charset="-122"/>
              <a:cs typeface="Times New Roman" panose="02020603050405020304" pitchFamily="2" charset="0"/>
            </a:endParaRPr>
          </a:p>
        </p:txBody>
      </p:sp>
      <p:sp>
        <p:nvSpPr>
          <p:cNvPr id="103427" name="Rectangle 4"/>
          <p:cNvSpPr/>
          <p:nvPr/>
        </p:nvSpPr>
        <p:spPr>
          <a:xfrm>
            <a:off x="85725" y="4799013"/>
            <a:ext cx="8586788" cy="138366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b="1" dirty="0">
                <a:solidFill>
                  <a:srgbClr val="0000FF"/>
                </a:solidFill>
                <a:latin typeface="Arial" panose="020B0604020202020204" pitchFamily="34" charset="0"/>
                <a:ea typeface="宋体" panose="02010600030101010101" pitchFamily="2" charset="-122"/>
              </a:rPr>
              <a:t>◆</a:t>
            </a:r>
            <a:r>
              <a:rPr lang="zh-CN" altLang="en-US" sz="2400" dirty="0">
                <a:solidFill>
                  <a:srgbClr val="0000FF"/>
                </a:solidFill>
                <a:latin typeface="Arial" panose="020B0604020202020204" pitchFamily="34" charset="0"/>
                <a:ea typeface="微软雅黑" panose="020B0503020204020204" charset="-122"/>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TAxCCR1</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TAxCCRx</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和定时器按照优先次序结合共用一个中断向量，属于多源中断。中断向量寄存器用于确定哪个标志请求中断。</a:t>
            </a:r>
          </a:p>
        </p:txBody>
      </p:sp>
      <p:sp>
        <p:nvSpPr>
          <p:cNvPr id="93188" name="标题 1"/>
          <p:cNvSpPr txBox="1"/>
          <p:nvPr/>
        </p:nvSpPr>
        <p:spPr>
          <a:xfrm>
            <a:off x="512763" y="631825"/>
            <a:ext cx="8686800"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2.2.4.4 定时器 A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中断</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102404"/>
                                        </p:tgtEl>
                                        <p:attrNameLst>
                                          <p:attrName>style.visibility</p:attrName>
                                        </p:attrNameLst>
                                      </p:cBhvr>
                                      <p:to>
                                        <p:strVal val="visible"/>
                                      </p:to>
                                    </p:set>
                                    <p:animEffect transition="in" filter="blinds(horizontal)">
                                      <p:cBhvr>
                                        <p:cTn id="10" dur="500"/>
                                        <p:tgtEl>
                                          <p:spTgt spid="10240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3427"/>
                                        </p:tgtEl>
                                        <p:attrNameLst>
                                          <p:attrName>style.visibility</p:attrName>
                                        </p:attrNameLst>
                                      </p:cBhvr>
                                      <p:to>
                                        <p:strVal val="visible"/>
                                      </p:to>
                                    </p:set>
                                    <p:animEffect transition="in" filter="blinds(horizontal)">
                                      <p:cBhvr>
                                        <p:cTn id="15" dur="5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34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2"/>
          <p:cNvSpPr>
            <a:spLocks noGrp="1"/>
          </p:cNvSpPr>
          <p:nvPr/>
        </p:nvSpPr>
        <p:spPr>
          <a:xfrm>
            <a:off x="2294255" y="2769235"/>
            <a:ext cx="4799965" cy="1066800"/>
          </a:xfrm>
          <a:prstGeom prst="rect">
            <a:avLst/>
          </a:prstGeom>
          <a:noFill/>
          <a:ln w="9525">
            <a:noFill/>
          </a:ln>
        </p:spPr>
        <p:txBody>
          <a:bodyPr wrap="square" anchor="ctr"/>
          <a:lstStyle/>
          <a:p>
            <a:pPr>
              <a:lnSpc>
                <a:spcPct val="150000"/>
              </a:lnSpc>
            </a:pPr>
            <a:r>
              <a:rPr lang="en-US" altLang="zh-CN" sz="3600" b="1" dirty="0">
                <a:solidFill>
                  <a:schemeClr val="tx2"/>
                </a:solidFill>
                <a:latin typeface="Times New Roman" panose="02020603050405020304" pitchFamily="2" charset="0"/>
                <a:ea typeface="楷体_GB2312" pitchFamily="1" charset="-122"/>
              </a:rPr>
              <a:t>2</a:t>
            </a:r>
            <a:r>
              <a:rPr lang="zh-CN" altLang="en-US" sz="3600" b="1" dirty="0">
                <a:solidFill>
                  <a:schemeClr val="tx2"/>
                </a:solidFill>
                <a:latin typeface="Times New Roman" panose="02020603050405020304" pitchFamily="2" charset="0"/>
                <a:ea typeface="楷体_GB2312" pitchFamily="1" charset="-122"/>
              </a:rPr>
              <a:t>.1  利用</a:t>
            </a:r>
            <a:r>
              <a:rPr lang="en-US" altLang="zh-CN" sz="3600" b="1" dirty="0">
                <a:solidFill>
                  <a:schemeClr val="tx2"/>
                </a:solidFill>
                <a:latin typeface="Times New Roman" panose="02020603050405020304" pitchFamily="2" charset="0"/>
                <a:ea typeface="楷体_GB2312" pitchFamily="1" charset="-122"/>
              </a:rPr>
              <a:t>IO</a:t>
            </a:r>
            <a:r>
              <a:rPr lang="zh-CN" altLang="en-US" sz="3600" b="1" dirty="0">
                <a:solidFill>
                  <a:schemeClr val="tx2"/>
                </a:solidFill>
                <a:latin typeface="Times New Roman" panose="02020603050405020304" pitchFamily="2" charset="0"/>
                <a:ea typeface="楷体_GB2312" pitchFamily="1" charset="-122"/>
              </a:rPr>
              <a:t>口产生方波</a:t>
            </a:r>
            <a:br>
              <a:rPr lang="zh-CN" altLang="en-US" sz="3600" dirty="0">
                <a:latin typeface="Arial" panose="020B0604020202020204" pitchFamily="34" charset="0"/>
                <a:ea typeface="宋体" panose="02010600030101010101" pitchFamily="2" charset="-122"/>
              </a:rPr>
            </a:br>
            <a:endParaRPr lang="zh-CN" altLang="en-US" sz="3600" dirty="0">
              <a:latin typeface="Arial" panose="020B0604020202020204" pitchFamily="34" charset="0"/>
              <a:ea typeface="Times New Roman" panose="02020603050405020304" pitchFamily="2"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4"/>
          <p:cNvSpPr/>
          <p:nvPr/>
        </p:nvSpPr>
        <p:spPr>
          <a:xfrm>
            <a:off x="241300" y="1447800"/>
            <a:ext cx="8032750" cy="521970"/>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宋体" panose="02010600030101010101" pitchFamily="2" charset="-122"/>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TAxCCR1</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TAxCCRx</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中断，如下图所示：</a:t>
            </a:r>
          </a:p>
        </p:txBody>
      </p:sp>
      <p:pic>
        <p:nvPicPr>
          <p:cNvPr id="103428" name="图片 34" descr="C:\Documents and Settings\Lenovo\桌面\中断请求 拷贝.tif"/>
          <p:cNvPicPr>
            <a:picLocks noChangeAspect="1"/>
          </p:cNvPicPr>
          <p:nvPr/>
        </p:nvPicPr>
        <p:blipFill>
          <a:blip r:embed="rId2">
            <a:clrChange>
              <a:clrFrom>
                <a:srgbClr val="FFFFFF"/>
              </a:clrFrom>
              <a:clrTo>
                <a:srgbClr val="FFFFFF">
                  <a:alpha val="0"/>
                </a:srgbClr>
              </a:clrTo>
            </a:clrChange>
            <a:lum bright="-17993"/>
          </a:blip>
          <a:stretch>
            <a:fillRect/>
          </a:stretch>
        </p:blipFill>
        <p:spPr>
          <a:xfrm>
            <a:off x="1408748" y="2119313"/>
            <a:ext cx="6562725" cy="3898900"/>
          </a:xfrm>
          <a:prstGeom prst="rect">
            <a:avLst/>
          </a:prstGeom>
          <a:noFill/>
          <a:ln w="9525">
            <a:noFill/>
          </a:ln>
        </p:spPr>
      </p:pic>
      <p:sp>
        <p:nvSpPr>
          <p:cNvPr id="9421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40</a:t>
            </a:fld>
            <a:endParaRPr lang="en-US" altLang="zh-CN" sz="1200" dirty="0">
              <a:latin typeface="Garamond" panose="02020404030301010803" pitchFamily="2" charset="0"/>
            </a:endParaRPr>
          </a:p>
        </p:txBody>
      </p:sp>
      <p:sp>
        <p:nvSpPr>
          <p:cNvPr id="94212" name="标题 1"/>
          <p:cNvSpPr txBox="1"/>
          <p:nvPr/>
        </p:nvSpPr>
        <p:spPr>
          <a:xfrm>
            <a:off x="533400" y="558800"/>
            <a:ext cx="8686800"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2.2.4.4 定时器 A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中断</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3427"/>
                                        </p:tgtEl>
                                        <p:attrNameLst>
                                          <p:attrName>style.visibility</p:attrName>
                                        </p:attrNameLst>
                                      </p:cBhvr>
                                      <p:to>
                                        <p:strVal val="visible"/>
                                      </p:to>
                                    </p:set>
                                    <p:anim calcmode="lin" valueType="num">
                                      <p:cBhvr>
                                        <p:cTn id="7" dur="500" fill="hold"/>
                                        <p:tgtEl>
                                          <p:spTgt spid="103427"/>
                                        </p:tgtEl>
                                        <p:attrNameLst>
                                          <p:attrName>ppt_x</p:attrName>
                                        </p:attrNameLst>
                                      </p:cBhvr>
                                      <p:tavLst>
                                        <p:tav tm="0">
                                          <p:val>
                                            <p:strVal val="#ppt_x"/>
                                          </p:val>
                                        </p:tav>
                                        <p:tav tm="100000">
                                          <p:val>
                                            <p:strVal val="#ppt_x"/>
                                          </p:val>
                                        </p:tav>
                                      </p:tavLst>
                                    </p:anim>
                                    <p:anim calcmode="lin" valueType="num">
                                      <p:cBhvr>
                                        <p:cTn id="8" dur="500" fill="hold"/>
                                        <p:tgtEl>
                                          <p:spTgt spid="1034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428"/>
                                        </p:tgtEl>
                                        <p:attrNameLst>
                                          <p:attrName>style.visibility</p:attrName>
                                        </p:attrNameLst>
                                      </p:cBhvr>
                                      <p:to>
                                        <p:strVal val="visible"/>
                                      </p:to>
                                    </p:set>
                                    <p:anim calcmode="lin" valueType="num">
                                      <p:cBhvr>
                                        <p:cTn id="13" dur="500" fill="hold"/>
                                        <p:tgtEl>
                                          <p:spTgt spid="103428"/>
                                        </p:tgtEl>
                                        <p:attrNameLst>
                                          <p:attrName>ppt_x</p:attrName>
                                        </p:attrNameLst>
                                      </p:cBhvr>
                                      <p:tavLst>
                                        <p:tav tm="0">
                                          <p:val>
                                            <p:strVal val="#ppt_x"/>
                                          </p:val>
                                        </p:tav>
                                        <p:tav tm="100000">
                                          <p:val>
                                            <p:strVal val="#ppt_x"/>
                                          </p:val>
                                        </p:tav>
                                      </p:tavLst>
                                    </p:anim>
                                    <p:anim calcmode="lin" valueType="num">
                                      <p:cBhvr>
                                        <p:cTn id="14" dur="500" fill="hold"/>
                                        <p:tgtEl>
                                          <p:spTgt spid="103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txBox="1"/>
          <p:nvPr/>
        </p:nvSpPr>
        <p:spPr>
          <a:xfrm>
            <a:off x="395288" y="620713"/>
            <a:ext cx="8459787"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2.2.5 定时器 B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主要内容</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108547" name="Rectangle 3"/>
          <p:cNvSpPr/>
          <p:nvPr/>
        </p:nvSpPr>
        <p:spPr>
          <a:xfrm>
            <a:off x="107950" y="1412875"/>
            <a:ext cx="8893175" cy="5569585"/>
          </a:xfrm>
          <a:prstGeom prst="rect">
            <a:avLst/>
          </a:prstGeom>
          <a:noFill/>
          <a:ln w="9525">
            <a:noFill/>
          </a:ln>
        </p:spPr>
        <p:txBody>
          <a:bodyPr anchor="t">
            <a:spAutoFit/>
          </a:bodyPr>
          <a:lstStyle/>
          <a:p>
            <a:pPr lvl="1" indent="0" eaLnBrk="1" hangingPunct="1">
              <a:buClr>
                <a:srgbClr val="0000FF"/>
              </a:buClr>
              <a:buFont typeface="Wingdings" panose="05000000000000000000" pitchFamily="2" charset="2"/>
              <a:buNone/>
            </a:pPr>
            <a:r>
              <a:rPr lang="zh-CN" altLang="en-US" b="1" dirty="0">
                <a:solidFill>
                  <a:srgbClr val="0000FF"/>
                </a:solidFill>
                <a:latin typeface="Arial" panose="020B0604020202020204" pitchFamily="34" charset="0"/>
                <a:ea typeface="宋体" panose="02010600030101010101" pitchFamily="2" charset="-122"/>
              </a:rPr>
              <a:t>◆</a:t>
            </a:r>
            <a:r>
              <a:rPr lang="zh-CN" altLang="en-US" sz="2400" dirty="0">
                <a:solidFill>
                  <a:srgbClr val="0000FF"/>
                </a:solidFill>
                <a:latin typeface="Arial" panose="020B0604020202020204" pitchFamily="34" charset="0"/>
                <a:ea typeface="微软雅黑" panose="020B0503020204020204" charset="-122"/>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Timer_B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的结构</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Timer_B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与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Timer_A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相同的特征</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Timer_B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与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Timer_A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不同之处</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Timer_B 的计数长度</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Timer_B 比较功能</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关于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Timer_B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的其他工作原理请参见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Timer_A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部分。</a:t>
            </a:r>
          </a:p>
          <a:p>
            <a:pPr lvl="1" indent="0" eaLnBrk="1" hangingPunct="1">
              <a:buClr>
                <a:srgbClr val="0000FF"/>
              </a:buClr>
              <a:buFont typeface="Wingdings" panose="05000000000000000000" pitchFamily="2" charset="2"/>
              <a:buNone/>
            </a:pPr>
            <a:endParaRPr lang="zh-CN" altLang="en-US" sz="2400"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endParaRPr lang="zh-CN" altLang="en-US" sz="2400" dirty="0">
              <a:solidFill>
                <a:srgbClr val="0000FF"/>
              </a:solidFill>
              <a:latin typeface="Times New Roman" panose="02020603050405020304" pitchFamily="2" charset="0"/>
              <a:ea typeface="楷体" panose="02010609060101010101" charset="-122"/>
              <a:cs typeface="Times New Roman" panose="02020603050405020304" pitchFamily="2" charset="0"/>
            </a:endParaRPr>
          </a:p>
        </p:txBody>
      </p:sp>
      <p:sp>
        <p:nvSpPr>
          <p:cNvPr id="95235"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41</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p:cTn id="7" dur="500" fill="hold"/>
                                        <p:tgtEl>
                                          <p:spTgt spid="108547"/>
                                        </p:tgtEl>
                                        <p:attrNameLst>
                                          <p:attrName>ppt_x</p:attrName>
                                        </p:attrNameLst>
                                      </p:cBhvr>
                                      <p:tavLst>
                                        <p:tav tm="0">
                                          <p:val>
                                            <p:strVal val="#ppt_x"/>
                                          </p:val>
                                        </p:tav>
                                        <p:tav tm="100000">
                                          <p:val>
                                            <p:strVal val="#ppt_x"/>
                                          </p:val>
                                        </p:tav>
                                      </p:tavLst>
                                    </p:anim>
                                    <p:anim calcmode="lin" valueType="num">
                                      <p:cBhvr>
                                        <p:cTn id="8" dur="500" fill="hold"/>
                                        <p:tgtEl>
                                          <p:spTgt spid="1085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txBox="1"/>
          <p:nvPr/>
        </p:nvSpPr>
        <p:spPr>
          <a:xfrm>
            <a:off x="401638" y="539750"/>
            <a:ext cx="8459787"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2.2.5.1 定时器 B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结构</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pic>
        <p:nvPicPr>
          <p:cNvPr id="109571" name="Picture 4" descr="Timer_B的结构"/>
          <p:cNvPicPr>
            <a:picLocks noChangeAspect="1"/>
          </p:cNvPicPr>
          <p:nvPr/>
        </p:nvPicPr>
        <p:blipFill>
          <a:blip r:embed="rId2">
            <a:clrChange>
              <a:clrFrom>
                <a:srgbClr val="FFFFFF"/>
              </a:clrFrom>
              <a:clrTo>
                <a:srgbClr val="FFFFFF">
                  <a:alpha val="0"/>
                </a:srgbClr>
              </a:clrTo>
            </a:clrChange>
          </a:blip>
          <a:srcRect b="55147"/>
          <a:stretch>
            <a:fillRect/>
          </a:stretch>
        </p:blipFill>
        <p:spPr>
          <a:xfrm>
            <a:off x="2341880" y="1376680"/>
            <a:ext cx="6090920" cy="4451350"/>
          </a:xfrm>
          <a:prstGeom prst="rect">
            <a:avLst/>
          </a:prstGeom>
          <a:noFill/>
          <a:ln w="9525">
            <a:noFill/>
          </a:ln>
        </p:spPr>
      </p:pic>
      <p:sp>
        <p:nvSpPr>
          <p:cNvPr id="109572" name="Rectangle 6"/>
          <p:cNvSpPr/>
          <p:nvPr/>
        </p:nvSpPr>
        <p:spPr>
          <a:xfrm>
            <a:off x="-36512" y="1485900"/>
            <a:ext cx="2378075" cy="175323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sz="2800" b="1" dirty="0">
                <a:latin typeface="Times New Roman" panose="02020603050405020304" pitchFamily="2" charset="0"/>
                <a:ea typeface="楷体" panose="02010609060101010101" charset="-122"/>
                <a:cs typeface="Times New Roman" panose="02020603050405020304" pitchFamily="2" charset="0"/>
              </a:rPr>
              <a:t>右图为</a:t>
            </a:r>
            <a:r>
              <a:rPr lang="en-US" altLang="zh-CN" sz="2800" b="1" dirty="0">
                <a:latin typeface="Times New Roman" panose="02020603050405020304" pitchFamily="2" charset="0"/>
                <a:ea typeface="楷体" panose="02010609060101010101" charset="-122"/>
                <a:cs typeface="Times New Roman" panose="02020603050405020304" pitchFamily="2" charset="0"/>
              </a:rPr>
              <a:t>Timer_B</a:t>
            </a:r>
          </a:p>
          <a:p>
            <a:pPr lvl="1" indent="0" eaLnBrk="1" hangingPunct="1">
              <a:buClr>
                <a:srgbClr val="0000FF"/>
              </a:buClr>
              <a:buFont typeface="Wingdings" panose="05000000000000000000" pitchFamily="2" charset="2"/>
              <a:buNone/>
            </a:pPr>
            <a:r>
              <a:rPr lang="zh-CN" altLang="en-US" sz="2800" b="1" dirty="0">
                <a:latin typeface="Times New Roman" panose="02020603050405020304" pitchFamily="2" charset="0"/>
                <a:ea typeface="楷体" panose="02010609060101010101" charset="-122"/>
                <a:cs typeface="Times New Roman" panose="02020603050405020304" pitchFamily="2" charset="0"/>
              </a:rPr>
              <a:t>的结构图</a:t>
            </a:r>
          </a:p>
          <a:p>
            <a:pPr lvl="1" indent="0" eaLnBrk="1" hangingPunct="1">
              <a:buClr>
                <a:srgbClr val="0000FF"/>
              </a:buClr>
              <a:buFont typeface="Wingdings" panose="05000000000000000000" pitchFamily="2" charset="2"/>
              <a:buNone/>
            </a:pPr>
            <a:endParaRPr lang="zh-CN" altLang="en-US" sz="2400" dirty="0">
              <a:latin typeface="Times New Roman" panose="02020603050405020304" pitchFamily="2" charset="0"/>
              <a:ea typeface="楷体" panose="02010609060101010101" charset="-122"/>
              <a:cs typeface="Times New Roman" panose="02020603050405020304" pitchFamily="2" charset="0"/>
            </a:endParaRPr>
          </a:p>
        </p:txBody>
      </p:sp>
      <p:sp>
        <p:nvSpPr>
          <p:cNvPr id="96260"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42</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p:cTn id="7" dur="500" fill="hold"/>
                                        <p:tgtEl>
                                          <p:spTgt spid="109572"/>
                                        </p:tgtEl>
                                        <p:attrNameLst>
                                          <p:attrName>ppt_x</p:attrName>
                                        </p:attrNameLst>
                                      </p:cBhvr>
                                      <p:tavLst>
                                        <p:tav tm="0">
                                          <p:val>
                                            <p:strVal val="#ppt_x"/>
                                          </p:val>
                                        </p:tav>
                                        <p:tav tm="100000">
                                          <p:val>
                                            <p:strVal val="#ppt_x"/>
                                          </p:val>
                                        </p:tav>
                                      </p:tavLst>
                                    </p:anim>
                                    <p:anim calcmode="lin" valueType="num">
                                      <p:cBhvr>
                                        <p:cTn id="8"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9571"/>
                                        </p:tgtEl>
                                        <p:attrNameLst>
                                          <p:attrName>style.visibility</p:attrName>
                                        </p:attrNameLst>
                                      </p:cBhvr>
                                      <p:to>
                                        <p:strVal val="visible"/>
                                      </p:to>
                                    </p:set>
                                    <p:anim calcmode="lin" valueType="num">
                                      <p:cBhvr>
                                        <p:cTn id="13" dur="500" fill="hold"/>
                                        <p:tgtEl>
                                          <p:spTgt spid="109571"/>
                                        </p:tgtEl>
                                        <p:attrNameLst>
                                          <p:attrName>ppt_x</p:attrName>
                                        </p:attrNameLst>
                                      </p:cBhvr>
                                      <p:tavLst>
                                        <p:tav tm="0">
                                          <p:val>
                                            <p:strVal val="#ppt_x"/>
                                          </p:val>
                                        </p:tav>
                                        <p:tav tm="100000">
                                          <p:val>
                                            <p:strVal val="#ppt_x"/>
                                          </p:val>
                                        </p:tav>
                                      </p:tavLst>
                                    </p:anim>
                                    <p:anim calcmode="lin" valueType="num">
                                      <p:cBhvr>
                                        <p:cTn id="14" dur="500" fill="hold"/>
                                        <p:tgtEl>
                                          <p:spTgt spid="1095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4" descr="Timer_B的结构"/>
          <p:cNvPicPr>
            <a:picLocks noChangeAspect="1"/>
          </p:cNvPicPr>
          <p:nvPr/>
        </p:nvPicPr>
        <p:blipFill>
          <a:blip r:embed="rId2"/>
          <a:srcRect t="43187"/>
          <a:stretch>
            <a:fillRect/>
          </a:stretch>
        </p:blipFill>
        <p:spPr>
          <a:xfrm>
            <a:off x="869950" y="1350963"/>
            <a:ext cx="7404100" cy="5110162"/>
          </a:xfrm>
          <a:prstGeom prst="rect">
            <a:avLst/>
          </a:prstGeom>
          <a:noFill/>
          <a:ln w="9525">
            <a:noFill/>
          </a:ln>
        </p:spPr>
      </p:pic>
      <p:sp>
        <p:nvSpPr>
          <p:cNvPr id="9728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43</a:t>
            </a:fld>
            <a:endParaRPr lang="en-US" altLang="zh-CN" sz="1200" dirty="0">
              <a:latin typeface="Garamond" panose="02020404030301010803" pitchFamily="2" charset="0"/>
            </a:endParaRPr>
          </a:p>
        </p:txBody>
      </p:sp>
      <p:sp>
        <p:nvSpPr>
          <p:cNvPr id="97283" name="标题 1"/>
          <p:cNvSpPr txBox="1"/>
          <p:nvPr/>
        </p:nvSpPr>
        <p:spPr>
          <a:xfrm>
            <a:off x="515938" y="576263"/>
            <a:ext cx="8459787" cy="582612"/>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2.2.5.1 </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定时器 B </a:t>
            </a:r>
            <a:r>
              <a:rPr lang="en-US" altLang="zh-CN" sz="3200" b="1" dirty="0">
                <a:solidFill>
                  <a:schemeClr val="tx2"/>
                </a:solidFill>
                <a:latin typeface="Times New Roman" panose="02020603050405020304" pitchFamily="2" charset="0"/>
                <a:ea typeface="楷体_GB2312" charset="0"/>
                <a:sym typeface="仿宋_GB2312" charset="0"/>
              </a:rPr>
              <a:t>——</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 结构</a:t>
            </a:r>
            <a:endParaRPr lang="en-US" altLang="zh-CN"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p:cTn id="7" dur="500" fill="hold"/>
                                        <p:tgtEl>
                                          <p:spTgt spid="110594"/>
                                        </p:tgtEl>
                                        <p:attrNameLst>
                                          <p:attrName>ppt_x</p:attrName>
                                        </p:attrNameLst>
                                      </p:cBhvr>
                                      <p:tavLst>
                                        <p:tav tm="0">
                                          <p:val>
                                            <p:strVal val="#ppt_x"/>
                                          </p:val>
                                        </p:tav>
                                        <p:tav tm="100000">
                                          <p:val>
                                            <p:strVal val="#ppt_x"/>
                                          </p:val>
                                        </p:tav>
                                      </p:tavLst>
                                    </p:anim>
                                    <p:anim calcmode="lin" valueType="num">
                                      <p:cBhvr>
                                        <p:cTn id="8" dur="500" fill="hold"/>
                                        <p:tgtEl>
                                          <p:spTgt spid="1105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4"/>
          <p:cNvSpPr/>
          <p:nvPr/>
        </p:nvSpPr>
        <p:spPr>
          <a:xfrm>
            <a:off x="250825" y="1412875"/>
            <a:ext cx="8424863" cy="3969385"/>
          </a:xfrm>
          <a:prstGeom prst="rect">
            <a:avLst/>
          </a:prstGeom>
          <a:noFill/>
          <a:ln w="9525">
            <a:noFill/>
          </a:ln>
        </p:spPr>
        <p:txBody>
          <a:bodyPr anchor="t">
            <a:spAutoFit/>
          </a:bodyPr>
          <a:lstStyle/>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宋体" panose="02010600030101010101" pitchFamily="2" charset="-122"/>
                <a:sym typeface="Arial" panose="020B0604020202020204" pitchFamily="34" charset="0"/>
              </a:rPr>
              <a:t>◆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定时器</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B(Timer_B)</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是一个带有多路捕获</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比较寄存器的</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16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位定时</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计数器。</a:t>
            </a: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由上图可以看出，除了在捕获</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比较模块中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Timer_B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比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Timer_A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增加了比较锁存器，</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Timer_B</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和</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的结构几乎相同。多个比较锁存器还可以成组工作，以达到同步更新比较数据的目的。</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p:txBody>
      </p:sp>
      <p:sp>
        <p:nvSpPr>
          <p:cNvPr id="98306"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44</a:t>
            </a:fld>
            <a:endParaRPr lang="en-US" altLang="zh-CN" sz="1200" dirty="0">
              <a:latin typeface="Garamond" panose="02020404030301010803" pitchFamily="2" charset="0"/>
            </a:endParaRPr>
          </a:p>
        </p:txBody>
      </p:sp>
      <p:sp>
        <p:nvSpPr>
          <p:cNvPr id="98307" name="标题 1"/>
          <p:cNvSpPr txBox="1"/>
          <p:nvPr/>
        </p:nvSpPr>
        <p:spPr>
          <a:xfrm>
            <a:off x="436563" y="576263"/>
            <a:ext cx="8459787"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2.2.5.1 </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定时器 B </a:t>
            </a:r>
            <a:r>
              <a:rPr lang="en-US" altLang="zh-CN" sz="3200" b="1" dirty="0">
                <a:solidFill>
                  <a:schemeClr val="tx2"/>
                </a:solidFill>
                <a:latin typeface="Times New Roman" panose="02020603050405020304" pitchFamily="2" charset="0"/>
                <a:ea typeface="楷体_GB2312" charset="0"/>
                <a:sym typeface="仿宋_GB2312" charset="0"/>
              </a:rPr>
              <a:t>——</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 结构</a:t>
            </a:r>
            <a:endParaRPr lang="en-US" altLang="zh-CN"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1619"/>
                                        </p:tgtEl>
                                        <p:attrNameLst>
                                          <p:attrName>style.visibility</p:attrName>
                                        </p:attrNameLst>
                                      </p:cBhvr>
                                      <p:to>
                                        <p:strVal val="visible"/>
                                      </p:to>
                                    </p:set>
                                    <p:anim calcmode="lin" valueType="num">
                                      <p:cBhvr>
                                        <p:cTn id="7" dur="500" fill="hold"/>
                                        <p:tgtEl>
                                          <p:spTgt spid="111619"/>
                                        </p:tgtEl>
                                        <p:attrNameLst>
                                          <p:attrName>ppt_x</p:attrName>
                                        </p:attrNameLst>
                                      </p:cBhvr>
                                      <p:tavLst>
                                        <p:tav tm="0">
                                          <p:val>
                                            <p:strVal val="#ppt_x"/>
                                          </p:val>
                                        </p:tav>
                                        <p:tav tm="100000">
                                          <p:val>
                                            <p:strVal val="#ppt_x"/>
                                          </p:val>
                                        </p:tav>
                                      </p:tavLst>
                                    </p:anim>
                                    <p:anim calcmode="lin" valueType="num">
                                      <p:cBhvr>
                                        <p:cTn id="8" dur="500" fill="hold"/>
                                        <p:tgtEl>
                                          <p:spTgt spid="111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txBox="1"/>
          <p:nvPr/>
        </p:nvSpPr>
        <p:spPr>
          <a:xfrm>
            <a:off x="446088" y="611188"/>
            <a:ext cx="8861425" cy="582612"/>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2.2.5.2定时器 B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与Timer_A相同的特征</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112643" name="Rectangle 4"/>
          <p:cNvSpPr/>
          <p:nvPr/>
        </p:nvSpPr>
        <p:spPr>
          <a:xfrm>
            <a:off x="-134937" y="1444625"/>
            <a:ext cx="8355012" cy="3538220"/>
          </a:xfrm>
          <a:prstGeom prst="rect">
            <a:avLst/>
          </a:prstGeom>
          <a:noFill/>
          <a:ln w="9525">
            <a:noFill/>
          </a:ln>
        </p:spPr>
        <p:txBody>
          <a:bodyPr wrap="square" anchor="t">
            <a:spAutoFit/>
          </a:bodyPr>
          <a:lstStyle/>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带有 </a:t>
            </a:r>
            <a:r>
              <a:rPr lang="en-US" altLang="zh-CN" sz="2800" b="1" dirty="0">
                <a:latin typeface="Times New Roman" panose="02020603050405020304" pitchFamily="2" charset="0"/>
                <a:ea typeface="楷体" panose="02010609060101010101" charset="-122"/>
                <a:cs typeface="Times New Roman" panose="02020603050405020304" pitchFamily="2" charset="0"/>
              </a:rPr>
              <a:t>4 </a:t>
            </a:r>
            <a:r>
              <a:rPr lang="zh-CN" altLang="en-US" sz="2800" b="1" dirty="0">
                <a:latin typeface="Times New Roman" panose="02020603050405020304" pitchFamily="2" charset="0"/>
                <a:ea typeface="楷体" panose="02010609060101010101" charset="-122"/>
                <a:cs typeface="Times New Roman" panose="02020603050405020304" pitchFamily="2" charset="0"/>
              </a:rPr>
              <a:t>种操作模式的异步 </a:t>
            </a:r>
            <a:r>
              <a:rPr lang="en-US" altLang="zh-CN" sz="2800" b="1" dirty="0">
                <a:latin typeface="Times New Roman" panose="02020603050405020304" pitchFamily="2" charset="0"/>
                <a:ea typeface="楷体" panose="02010609060101010101" charset="-122"/>
                <a:cs typeface="Times New Roman" panose="02020603050405020304" pitchFamily="2" charset="0"/>
              </a:rPr>
              <a:t>16 </a:t>
            </a:r>
            <a:r>
              <a:rPr lang="zh-CN" altLang="en-US" sz="2800" b="1" dirty="0">
                <a:latin typeface="Times New Roman" panose="02020603050405020304" pitchFamily="2" charset="0"/>
                <a:ea typeface="楷体" panose="02010609060101010101" charset="-122"/>
                <a:cs typeface="Times New Roman" panose="02020603050405020304" pitchFamily="2" charset="0"/>
              </a:rPr>
              <a:t>位定时</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计数器。</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输入时钟可以有多种选择，可以是慢时钟，快时钟以及外部时钟。</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可配置捕获</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比较寄存器数多达 </a:t>
            </a:r>
            <a:r>
              <a:rPr lang="en-US" altLang="zh-CN" sz="2800" b="1" dirty="0">
                <a:latin typeface="Times New Roman" panose="02020603050405020304" pitchFamily="2" charset="0"/>
                <a:ea typeface="楷体" panose="02010609060101010101" charset="-122"/>
                <a:cs typeface="Times New Roman" panose="02020603050405020304" pitchFamily="2" charset="0"/>
              </a:rPr>
              <a:t>7 </a:t>
            </a:r>
            <a:r>
              <a:rPr lang="zh-CN" altLang="en-US" sz="2800" b="1" dirty="0">
                <a:latin typeface="Times New Roman" panose="02020603050405020304" pitchFamily="2" charset="0"/>
                <a:ea typeface="楷体" panose="02010609060101010101" charset="-122"/>
                <a:cs typeface="Times New Roman" panose="02020603050405020304" pitchFamily="2" charset="0"/>
              </a:rPr>
              <a:t>个。</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可配置的</a:t>
            </a:r>
            <a:r>
              <a:rPr lang="en-US" altLang="zh-CN" sz="2800" b="1" dirty="0">
                <a:latin typeface="Times New Roman" panose="02020603050405020304" pitchFamily="2" charset="0"/>
                <a:ea typeface="楷体" panose="02010609060101010101" charset="-122"/>
                <a:cs typeface="Times New Roman" panose="02020603050405020304" pitchFamily="2" charset="0"/>
              </a:rPr>
              <a:t>PWM</a:t>
            </a:r>
            <a:r>
              <a:rPr lang="zh-CN" altLang="en-US" sz="2800" b="1" dirty="0">
                <a:latin typeface="Times New Roman" panose="02020603050405020304" pitchFamily="2" charset="0"/>
                <a:ea typeface="楷体" panose="02010609060101010101" charset="-122"/>
                <a:cs typeface="Times New Roman" panose="02020603050405020304" pitchFamily="2" charset="0"/>
              </a:rPr>
              <a:t>（脉宽调制）输出。完善的中断服务功能。快速响应</a:t>
            </a:r>
            <a:r>
              <a:rPr lang="en-US" altLang="zh-CN" sz="2800" b="1" dirty="0">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latin typeface="Times New Roman" panose="02020603050405020304" pitchFamily="2" charset="0"/>
                <a:ea typeface="楷体" panose="02010609060101010101" charset="-122"/>
                <a:cs typeface="Times New Roman" panose="02020603050405020304" pitchFamily="2" charset="0"/>
              </a:rPr>
              <a:t>中断的中断向量寄存器。</a:t>
            </a:r>
          </a:p>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8</a:t>
            </a:r>
            <a:r>
              <a:rPr lang="zh-CN" altLang="en-US" sz="2800" b="1" dirty="0">
                <a:latin typeface="Times New Roman" panose="02020603050405020304" pitchFamily="2" charset="0"/>
                <a:ea typeface="楷体" panose="02010609060101010101" charset="-122"/>
                <a:cs typeface="Times New Roman" panose="02020603050405020304" pitchFamily="2" charset="0"/>
              </a:rPr>
              <a:t>种输出方式选择。</a:t>
            </a:r>
            <a:r>
              <a:rPr lang="zh-CN" altLang="en-US" sz="2800" dirty="0">
                <a:latin typeface="Times New Roman" panose="02020603050405020304" pitchFamily="2" charset="0"/>
                <a:ea typeface="楷体" panose="02010609060101010101" charset="-122"/>
                <a:cs typeface="Times New Roman" panose="02020603050405020304" pitchFamily="2" charset="0"/>
              </a:rPr>
              <a:t>	</a:t>
            </a:r>
          </a:p>
        </p:txBody>
      </p:sp>
      <p:sp>
        <p:nvSpPr>
          <p:cNvPr id="9933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45</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2643"/>
                                        </p:tgtEl>
                                        <p:attrNameLst>
                                          <p:attrName>style.visibility</p:attrName>
                                        </p:attrNameLst>
                                      </p:cBhvr>
                                      <p:to>
                                        <p:strVal val="visible"/>
                                      </p:to>
                                    </p:set>
                                    <p:anim calcmode="lin" valueType="num">
                                      <p:cBhvr>
                                        <p:cTn id="7" dur="500" fill="hold"/>
                                        <p:tgtEl>
                                          <p:spTgt spid="112643"/>
                                        </p:tgtEl>
                                        <p:attrNameLst>
                                          <p:attrName>ppt_x</p:attrName>
                                        </p:attrNameLst>
                                      </p:cBhvr>
                                      <p:tavLst>
                                        <p:tav tm="0">
                                          <p:val>
                                            <p:strVal val="#ppt_x"/>
                                          </p:val>
                                        </p:tav>
                                        <p:tav tm="100000">
                                          <p:val>
                                            <p:strVal val="#ppt_x"/>
                                          </p:val>
                                        </p:tav>
                                      </p:tavLst>
                                    </p:anim>
                                    <p:anim calcmode="lin" valueType="num">
                                      <p:cBhvr>
                                        <p:cTn id="8" dur="500" fill="hold"/>
                                        <p:tgtEl>
                                          <p:spTgt spid="1126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txBox="1"/>
          <p:nvPr/>
        </p:nvSpPr>
        <p:spPr>
          <a:xfrm>
            <a:off x="477838" y="590550"/>
            <a:ext cx="8829675"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2.2.5.2定时器 B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与 Timer_A 不同之处</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113667" name="Rectangle 4"/>
          <p:cNvSpPr/>
          <p:nvPr/>
        </p:nvSpPr>
        <p:spPr>
          <a:xfrm>
            <a:off x="-403225" y="1268413"/>
            <a:ext cx="9294813" cy="5692775"/>
          </a:xfrm>
          <a:prstGeom prst="rect">
            <a:avLst/>
          </a:prstGeom>
          <a:noFill/>
          <a:ln w="9525">
            <a:noFill/>
          </a:ln>
        </p:spPr>
        <p:txBody>
          <a:bodyPr wrap="square" anchor="t">
            <a:spAutoFit/>
          </a:bodyPr>
          <a:lstStyle/>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Timer_B</a:t>
            </a:r>
            <a:r>
              <a:rPr lang="zh-CN" altLang="en-US" sz="2800" b="1" dirty="0">
                <a:latin typeface="Times New Roman" panose="02020603050405020304" pitchFamily="2" charset="0"/>
                <a:ea typeface="楷体" panose="02010609060101010101" charset="-122"/>
                <a:cs typeface="Times New Roman" panose="02020603050405020304" pitchFamily="2" charset="0"/>
              </a:rPr>
              <a:t>计数长度为</a:t>
            </a:r>
            <a:r>
              <a:rPr lang="en-US" altLang="zh-CN" sz="2800" b="1" dirty="0">
                <a:latin typeface="Times New Roman" panose="02020603050405020304" pitchFamily="2" charset="0"/>
                <a:ea typeface="楷体" panose="02010609060101010101" charset="-122"/>
                <a:cs typeface="Times New Roman" panose="02020603050405020304" pitchFamily="2" charset="0"/>
              </a:rPr>
              <a:t>8</a:t>
            </a:r>
            <a:r>
              <a:rPr lang="zh-CN" altLang="en-US" sz="2800" b="1" dirty="0">
                <a:latin typeface="Times New Roman" panose="02020603050405020304" pitchFamily="2" charset="0"/>
                <a:ea typeface="楷体" panose="02010609060101010101" charset="-122"/>
                <a:cs typeface="Times New Roman" panose="02020603050405020304" pitchFamily="2" charset="0"/>
              </a:rPr>
              <a:t>位，</a:t>
            </a:r>
            <a:r>
              <a:rPr lang="en-US" altLang="zh-CN" sz="2800" b="1" dirty="0">
                <a:latin typeface="Times New Roman" panose="02020603050405020304" pitchFamily="2" charset="0"/>
                <a:ea typeface="楷体" panose="02010609060101010101" charset="-122"/>
                <a:cs typeface="Times New Roman" panose="02020603050405020304" pitchFamily="2" charset="0"/>
              </a:rPr>
              <a:t>10</a:t>
            </a:r>
            <a:r>
              <a:rPr lang="zh-CN" altLang="en-US" sz="2800" b="1" dirty="0">
                <a:latin typeface="Times New Roman" panose="02020603050405020304" pitchFamily="2" charset="0"/>
                <a:ea typeface="楷体" panose="02010609060101010101" charset="-122"/>
                <a:cs typeface="Times New Roman" panose="02020603050405020304" pitchFamily="2" charset="0"/>
              </a:rPr>
              <a:t>位，</a:t>
            </a:r>
            <a:r>
              <a:rPr lang="en-US" altLang="zh-CN" sz="2800" b="1" dirty="0">
                <a:latin typeface="Times New Roman" panose="02020603050405020304" pitchFamily="2" charset="0"/>
                <a:ea typeface="楷体" panose="02010609060101010101" charset="-122"/>
                <a:cs typeface="Times New Roman" panose="02020603050405020304" pitchFamily="2" charset="0"/>
              </a:rPr>
              <a:t>12</a:t>
            </a:r>
            <a:r>
              <a:rPr lang="zh-CN" altLang="en-US" sz="2800" b="1" dirty="0">
                <a:latin typeface="Times New Roman" panose="02020603050405020304" pitchFamily="2" charset="0"/>
                <a:ea typeface="楷体" panose="02010609060101010101" charset="-122"/>
                <a:cs typeface="Times New Roman" panose="02020603050405020304" pitchFamily="2" charset="0"/>
              </a:rPr>
              <a:t>位和</a:t>
            </a:r>
            <a:r>
              <a:rPr lang="en-US" altLang="zh-CN" sz="2800" b="1" dirty="0">
                <a:latin typeface="Times New Roman" panose="02020603050405020304" pitchFamily="2" charset="0"/>
                <a:ea typeface="楷体" panose="02010609060101010101" charset="-122"/>
                <a:cs typeface="Times New Roman" panose="02020603050405020304" pitchFamily="2" charset="0"/>
              </a:rPr>
              <a:t>16</a:t>
            </a:r>
            <a:r>
              <a:rPr lang="zh-CN" altLang="en-US" sz="2800" b="1" dirty="0">
                <a:latin typeface="Times New Roman" panose="02020603050405020304" pitchFamily="2" charset="0"/>
                <a:ea typeface="楷体" panose="02010609060101010101" charset="-122"/>
                <a:cs typeface="Times New Roman" panose="02020603050405020304" pitchFamily="2" charset="0"/>
              </a:rPr>
              <a:t>位可编程，而</a:t>
            </a:r>
            <a:r>
              <a:rPr lang="en-US" altLang="zh-CN" sz="2800" b="1" dirty="0">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latin typeface="Times New Roman" panose="02020603050405020304" pitchFamily="2" charset="0"/>
                <a:ea typeface="楷体" panose="02010609060101010101" charset="-122"/>
                <a:cs typeface="Times New Roman" panose="02020603050405020304" pitchFamily="2" charset="0"/>
              </a:rPr>
              <a:t>的计数长度固定为</a:t>
            </a:r>
            <a:r>
              <a:rPr lang="en-US" altLang="zh-CN" sz="2800" b="1" dirty="0">
                <a:latin typeface="Times New Roman" panose="02020603050405020304" pitchFamily="2" charset="0"/>
                <a:ea typeface="楷体" panose="02010609060101010101" charset="-122"/>
                <a:cs typeface="Times New Roman" panose="02020603050405020304" pitchFamily="2" charset="0"/>
              </a:rPr>
              <a:t>16</a:t>
            </a:r>
            <a:r>
              <a:rPr lang="zh-CN" altLang="en-US" sz="2800" b="1" dirty="0">
                <a:latin typeface="Times New Roman" panose="02020603050405020304" pitchFamily="2" charset="0"/>
                <a:ea typeface="楷体" panose="02010609060101010101" charset="-122"/>
                <a:cs typeface="Times New Roman" panose="02020603050405020304" pitchFamily="2" charset="0"/>
              </a:rPr>
              <a:t>位。</a:t>
            </a:r>
          </a:p>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Timer_B</a:t>
            </a:r>
            <a:r>
              <a:rPr lang="zh-CN" altLang="en-US" sz="2800" b="1" dirty="0">
                <a:latin typeface="Times New Roman" panose="02020603050405020304" pitchFamily="2" charset="0"/>
                <a:ea typeface="楷体" panose="02010609060101010101" charset="-122"/>
                <a:cs typeface="Times New Roman" panose="02020603050405020304" pitchFamily="2" charset="0"/>
              </a:rPr>
              <a:t>中没有实现</a:t>
            </a:r>
            <a:r>
              <a:rPr lang="en-US" altLang="zh-CN" sz="2800" b="1" dirty="0">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latin typeface="Times New Roman" panose="02020603050405020304" pitchFamily="2" charset="0"/>
                <a:ea typeface="楷体" panose="02010609060101010101" charset="-122"/>
                <a:cs typeface="Times New Roman" panose="02020603050405020304" pitchFamily="2" charset="0"/>
              </a:rPr>
              <a:t>中的</a:t>
            </a:r>
            <a:r>
              <a:rPr lang="en-US" altLang="zh-CN" sz="2800" b="1" dirty="0">
                <a:latin typeface="Times New Roman" panose="02020603050405020304" pitchFamily="2" charset="0"/>
                <a:ea typeface="楷体" panose="02010609060101010101" charset="-122"/>
                <a:cs typeface="Times New Roman" panose="02020603050405020304" pitchFamily="2" charset="0"/>
              </a:rPr>
              <a:t>SCCI</a:t>
            </a:r>
            <a:r>
              <a:rPr lang="zh-CN" altLang="en-US" sz="2800" b="1" dirty="0">
                <a:latin typeface="Times New Roman" panose="02020603050405020304" pitchFamily="2" charset="0"/>
                <a:ea typeface="楷体" panose="02010609060101010101" charset="-122"/>
                <a:cs typeface="Times New Roman" panose="02020603050405020304" pitchFamily="2" charset="0"/>
              </a:rPr>
              <a:t>寄存器位的功能。</a:t>
            </a:r>
          </a:p>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Timer_B</a:t>
            </a:r>
            <a:r>
              <a:rPr lang="zh-CN" altLang="en-US" sz="2800" b="1" dirty="0">
                <a:latin typeface="Times New Roman" panose="02020603050405020304" pitchFamily="2" charset="0"/>
                <a:ea typeface="楷体" panose="02010609060101010101" charset="-122"/>
                <a:cs typeface="Times New Roman" panose="02020603050405020304" pitchFamily="2" charset="0"/>
              </a:rPr>
              <a:t>在比较模式下的捕获</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比较寄存器功能与</a:t>
            </a:r>
            <a:r>
              <a:rPr lang="en-US" altLang="zh-CN" sz="2800" b="1" dirty="0">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latin typeface="Times New Roman" panose="02020603050405020304" pitchFamily="2" charset="0"/>
                <a:ea typeface="楷体" panose="02010609060101010101" charset="-122"/>
                <a:cs typeface="Times New Roman" panose="02020603050405020304" pitchFamily="2" charset="0"/>
              </a:rPr>
              <a:t>不同，增加了比较锁存器。</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所有的</a:t>
            </a:r>
            <a:r>
              <a:rPr lang="en-US" altLang="zh-CN" sz="2800" b="1" dirty="0">
                <a:latin typeface="Times New Roman" panose="02020603050405020304" pitchFamily="2" charset="0"/>
                <a:ea typeface="楷体" panose="02010609060101010101" charset="-122"/>
                <a:cs typeface="Times New Roman" panose="02020603050405020304" pitchFamily="2" charset="0"/>
              </a:rPr>
              <a:t>Timer_B</a:t>
            </a:r>
            <a:r>
              <a:rPr lang="zh-CN" altLang="en-US" sz="2800" b="1" dirty="0">
                <a:latin typeface="Times New Roman" panose="02020603050405020304" pitchFamily="2" charset="0"/>
                <a:ea typeface="楷体" panose="02010609060101010101" charset="-122"/>
                <a:cs typeface="Times New Roman" panose="02020603050405020304" pitchFamily="2" charset="0"/>
              </a:rPr>
              <a:t>输出实现了高阻输出。</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比较模式的原理稍有不同：在</a:t>
            </a:r>
            <a:r>
              <a:rPr lang="en-US" altLang="zh-CN" sz="2800" b="1" dirty="0">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latin typeface="Times New Roman" panose="02020603050405020304" pitchFamily="2" charset="0"/>
                <a:ea typeface="楷体" panose="02010609060101010101" charset="-122"/>
                <a:cs typeface="Times New Roman" panose="02020603050405020304" pitchFamily="2" charset="0"/>
              </a:rPr>
              <a:t>中，</a:t>
            </a:r>
            <a:r>
              <a:rPr lang="en-US" altLang="zh-CN" sz="2800" b="1" dirty="0">
                <a:latin typeface="Times New Roman" panose="02020603050405020304" pitchFamily="2" charset="0"/>
                <a:ea typeface="楷体" panose="02010609060101010101" charset="-122"/>
                <a:cs typeface="Times New Roman" panose="02020603050405020304" pitchFamily="2" charset="0"/>
              </a:rPr>
              <a:t>TAxCCRx</a:t>
            </a:r>
            <a:r>
              <a:rPr lang="zh-CN" altLang="en-US" sz="2800" b="1" dirty="0">
                <a:latin typeface="Times New Roman" panose="02020603050405020304" pitchFamily="2" charset="0"/>
                <a:ea typeface="楷体" panose="02010609060101010101" charset="-122"/>
                <a:cs typeface="Times New Roman" panose="02020603050405020304" pitchFamily="2" charset="0"/>
              </a:rPr>
              <a:t>寄存器中保存与</a:t>
            </a:r>
            <a:r>
              <a:rPr lang="en-US" altLang="zh-CN" sz="2800" b="1" dirty="0">
                <a:latin typeface="Times New Roman" panose="02020603050405020304" pitchFamily="2" charset="0"/>
                <a:ea typeface="楷体" panose="02010609060101010101" charset="-122"/>
                <a:cs typeface="Times New Roman" panose="02020603050405020304" pitchFamily="2" charset="0"/>
              </a:rPr>
              <a:t>TAxR</a:t>
            </a:r>
            <a:r>
              <a:rPr lang="zh-CN" altLang="en-US" sz="2800" b="1" dirty="0">
                <a:latin typeface="Times New Roman" panose="02020603050405020304" pitchFamily="2" charset="0"/>
                <a:ea typeface="楷体" panose="02010609060101010101" charset="-122"/>
                <a:cs typeface="Times New Roman" panose="02020603050405020304" pitchFamily="2" charset="0"/>
              </a:rPr>
              <a:t>相比较的数据；而在</a:t>
            </a:r>
            <a:r>
              <a:rPr lang="en-US" altLang="zh-CN" sz="2800" b="1" dirty="0">
                <a:latin typeface="Times New Roman" panose="02020603050405020304" pitchFamily="2" charset="0"/>
                <a:ea typeface="楷体" panose="02010609060101010101" charset="-122"/>
                <a:cs typeface="Times New Roman" panose="02020603050405020304" pitchFamily="2" charset="0"/>
              </a:rPr>
              <a:t>Timer_B</a:t>
            </a:r>
            <a:r>
              <a:rPr lang="zh-CN" altLang="en-US" sz="2800" b="1" dirty="0">
                <a:latin typeface="Times New Roman" panose="02020603050405020304" pitchFamily="2" charset="0"/>
                <a:ea typeface="楷体" panose="02010609060101010101" charset="-122"/>
                <a:cs typeface="Times New Roman" panose="02020603050405020304" pitchFamily="2" charset="0"/>
              </a:rPr>
              <a:t>中，</a:t>
            </a:r>
            <a:r>
              <a:rPr lang="en-US" altLang="zh-CN" sz="2800" b="1" dirty="0">
                <a:latin typeface="Times New Roman" panose="02020603050405020304" pitchFamily="2" charset="0"/>
                <a:ea typeface="楷体" panose="02010609060101010101" charset="-122"/>
                <a:cs typeface="Times New Roman" panose="02020603050405020304" pitchFamily="2" charset="0"/>
              </a:rPr>
              <a:t>TBxCCRx</a:t>
            </a:r>
            <a:r>
              <a:rPr lang="zh-CN" altLang="en-US" sz="2800" b="1" dirty="0">
                <a:latin typeface="Times New Roman" panose="02020603050405020304" pitchFamily="2" charset="0"/>
                <a:ea typeface="楷体" panose="02010609060101010101" charset="-122"/>
                <a:cs typeface="Times New Roman" panose="02020603050405020304" pitchFamily="2" charset="0"/>
              </a:rPr>
              <a:t>寄存器中保存的是要比较的数据，但并不直接与定时器</a:t>
            </a:r>
            <a:r>
              <a:rPr lang="en-US" altLang="zh-CN" sz="2800" b="1" dirty="0">
                <a:latin typeface="Times New Roman" panose="02020603050405020304" pitchFamily="2" charset="0"/>
                <a:ea typeface="楷体" panose="02010609060101010101" charset="-122"/>
                <a:cs typeface="Times New Roman" panose="02020603050405020304" pitchFamily="2" charset="0"/>
              </a:rPr>
              <a:t>TBxR</a:t>
            </a:r>
            <a:r>
              <a:rPr lang="zh-CN" altLang="en-US" sz="2800" b="1" dirty="0">
                <a:latin typeface="Times New Roman" panose="02020603050405020304" pitchFamily="2" charset="0"/>
                <a:ea typeface="楷体" panose="02010609060101010101" charset="-122"/>
                <a:cs typeface="Times New Roman" panose="02020603050405020304" pitchFamily="2" charset="0"/>
              </a:rPr>
              <a:t>相比较，而是将</a:t>
            </a:r>
            <a:r>
              <a:rPr lang="en-US" altLang="zh-CN" sz="2800" b="1" dirty="0">
                <a:latin typeface="Times New Roman" panose="02020603050405020304" pitchFamily="2" charset="0"/>
                <a:ea typeface="楷体" panose="02010609060101010101" charset="-122"/>
                <a:cs typeface="Times New Roman" panose="02020603050405020304" pitchFamily="2" charset="0"/>
              </a:rPr>
              <a:t>TBxCCRx</a:t>
            </a:r>
            <a:r>
              <a:rPr lang="zh-CN" altLang="en-US" sz="2800" b="1" dirty="0">
                <a:latin typeface="Times New Roman" panose="02020603050405020304" pitchFamily="2" charset="0"/>
                <a:ea typeface="楷体" panose="02010609060101010101" charset="-122"/>
                <a:cs typeface="Times New Roman" panose="02020603050405020304" pitchFamily="2" charset="0"/>
              </a:rPr>
              <a:t>送到与之相对应的锁存器之后，由锁存器与定时器</a:t>
            </a:r>
            <a:r>
              <a:rPr lang="en-US" altLang="zh-CN" sz="2800" b="1" dirty="0">
                <a:latin typeface="Times New Roman" panose="02020603050405020304" pitchFamily="2" charset="0"/>
                <a:ea typeface="楷体" panose="02010609060101010101" charset="-122"/>
                <a:cs typeface="Times New Roman" panose="02020603050405020304" pitchFamily="2" charset="0"/>
              </a:rPr>
              <a:t>TBxR</a:t>
            </a:r>
            <a:r>
              <a:rPr lang="zh-CN" altLang="en-US" sz="2800" b="1" dirty="0">
                <a:latin typeface="Times New Roman" panose="02020603050405020304" pitchFamily="2" charset="0"/>
                <a:ea typeface="楷体" panose="02010609060101010101" charset="-122"/>
                <a:cs typeface="Times New Roman" panose="02020603050405020304" pitchFamily="2" charset="0"/>
              </a:rPr>
              <a:t>相比较。</a:t>
            </a:r>
            <a:endParaRPr lang="zh-CN" altLang="en-US" sz="2800" dirty="0">
              <a:latin typeface="Times New Roman" panose="02020603050405020304" pitchFamily="2" charset="0"/>
              <a:ea typeface="楷体" panose="02010609060101010101" charset="-122"/>
              <a:cs typeface="Times New Roman" panose="02020603050405020304" pitchFamily="2" charset="0"/>
            </a:endParaRPr>
          </a:p>
        </p:txBody>
      </p:sp>
      <p:sp>
        <p:nvSpPr>
          <p:cNvPr id="100355"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46</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500" fill="hold">
                                          <p:stCondLst>
                                            <p:cond delay="0"/>
                                          </p:stCondLst>
                                        </p:cTn>
                                        <p:tgtEl>
                                          <p:spTgt spid="113667"/>
                                        </p:tgtEl>
                                        <p:attrNameLst>
                                          <p:attrName>style.visibility</p:attrName>
                                        </p:attrNameLst>
                                      </p:cBhvr>
                                      <p:to>
                                        <p:strVal val="visible"/>
                                      </p:to>
                                    </p:set>
                                    <p:anim calcmode="lin" valueType="num">
                                      <p:cBhvr>
                                        <p:cTn id="7" dur="500" fill="hold"/>
                                        <p:tgtEl>
                                          <p:spTgt spid="113667"/>
                                        </p:tgtEl>
                                        <p:attrNameLst>
                                          <p:attrName>ppt_x</p:attrName>
                                        </p:attrNameLst>
                                      </p:cBhvr>
                                      <p:tavLst>
                                        <p:tav tm="0">
                                          <p:val>
                                            <p:strVal val="#ppt_x"/>
                                          </p:val>
                                        </p:tav>
                                        <p:tav tm="100000">
                                          <p:val>
                                            <p:strVal val="#ppt_x"/>
                                          </p:val>
                                        </p:tav>
                                      </p:tavLst>
                                    </p:anim>
                                    <p:anim calcmode="lin" valueType="num">
                                      <p:cBhvr>
                                        <p:cTn id="8" dur="500" fill="hold"/>
                                        <p:tgtEl>
                                          <p:spTgt spid="1136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txBox="1"/>
          <p:nvPr/>
        </p:nvSpPr>
        <p:spPr>
          <a:xfrm>
            <a:off x="563563" y="620713"/>
            <a:ext cx="8459787"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2.2.5.3 定时器 B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计数长度</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114691" name="Rectangle 3"/>
          <p:cNvSpPr/>
          <p:nvPr/>
        </p:nvSpPr>
        <p:spPr>
          <a:xfrm>
            <a:off x="-252412" y="1341438"/>
            <a:ext cx="9096375" cy="2676525"/>
          </a:xfrm>
          <a:prstGeom prst="rect">
            <a:avLst/>
          </a:prstGeom>
          <a:noFill/>
          <a:ln w="9525">
            <a:noFill/>
          </a:ln>
        </p:spPr>
        <p:txBody>
          <a:bodyPr wrap="square" anchor="t">
            <a:spAutoFit/>
          </a:bodyPr>
          <a:lstStyle/>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Timer_B可以被配置为8位，10位，12位和16位的定时器。</a:t>
            </a:r>
            <a:endParaRPr lang="zh-CN" altLang="en-US" sz="2800" b="1" dirty="0">
              <a:latin typeface="Times New Roman" panose="02020603050405020304" pitchFamily="2" charset="0"/>
              <a:ea typeface="楷体" panose="02010609060101010101" charset="-122"/>
              <a:cs typeface="Times New Roman" panose="02020603050405020304" pitchFamily="2" charset="0"/>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在</a:t>
            </a:r>
            <a:r>
              <a:rPr lang="en-US" altLang="zh-CN" sz="2800" b="1" dirty="0">
                <a:latin typeface="Times New Roman" panose="02020603050405020304" pitchFamily="2" charset="0"/>
                <a:ea typeface="楷体" panose="02010609060101010101" charset="-122"/>
                <a:cs typeface="Times New Roman" panose="02020603050405020304" pitchFamily="2" charset="0"/>
              </a:rPr>
              <a:t>8</a:t>
            </a:r>
            <a:r>
              <a:rPr lang="zh-CN" altLang="en-US" sz="2800" b="1" dirty="0">
                <a:latin typeface="Times New Roman" panose="02020603050405020304" pitchFamily="2" charset="0"/>
                <a:ea typeface="楷体" panose="02010609060101010101" charset="-122"/>
                <a:cs typeface="Times New Roman" panose="02020603050405020304" pitchFamily="2" charset="0"/>
              </a:rPr>
              <a:t>位，</a:t>
            </a:r>
            <a:r>
              <a:rPr lang="en-US" altLang="zh-CN" sz="2800" b="1" dirty="0">
                <a:latin typeface="Times New Roman" panose="02020603050405020304" pitchFamily="2" charset="0"/>
                <a:ea typeface="楷体" panose="02010609060101010101" charset="-122"/>
                <a:cs typeface="Times New Roman" panose="02020603050405020304" pitchFamily="2" charset="0"/>
              </a:rPr>
              <a:t>10</a:t>
            </a:r>
            <a:r>
              <a:rPr lang="zh-CN" altLang="en-US" sz="2800" b="1" dirty="0">
                <a:latin typeface="Times New Roman" panose="02020603050405020304" pitchFamily="2" charset="0"/>
                <a:ea typeface="楷体" panose="02010609060101010101" charset="-122"/>
                <a:cs typeface="Times New Roman" panose="02020603050405020304" pitchFamily="2" charset="0"/>
              </a:rPr>
              <a:t>位或</a:t>
            </a:r>
            <a:r>
              <a:rPr lang="en-US" altLang="zh-CN" sz="2800" b="1" dirty="0">
                <a:latin typeface="Times New Roman" panose="02020603050405020304" pitchFamily="2" charset="0"/>
                <a:ea typeface="楷体" panose="02010609060101010101" charset="-122"/>
                <a:cs typeface="Times New Roman" panose="02020603050405020304" pitchFamily="2" charset="0"/>
              </a:rPr>
              <a:t>12</a:t>
            </a:r>
            <a:r>
              <a:rPr lang="zh-CN" altLang="en-US" sz="2800" b="1" dirty="0">
                <a:latin typeface="Times New Roman" panose="02020603050405020304" pitchFamily="2" charset="0"/>
                <a:ea typeface="楷体" panose="02010609060101010101" charset="-122"/>
                <a:cs typeface="Times New Roman" panose="02020603050405020304" pitchFamily="2" charset="0"/>
              </a:rPr>
              <a:t>位计数长度时，超出计数范围的若干高位将为</a:t>
            </a:r>
            <a:r>
              <a:rPr lang="en-US" altLang="zh-CN" sz="2800" b="1" dirty="0">
                <a:latin typeface="Times New Roman" panose="02020603050405020304" pitchFamily="2" charset="0"/>
                <a:ea typeface="楷体" panose="02010609060101010101" charset="-122"/>
                <a:cs typeface="Times New Roman" panose="02020603050405020304" pitchFamily="2" charset="0"/>
              </a:rPr>
              <a:t>0</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在各种不同计数长度情况下，</a:t>
            </a:r>
            <a:r>
              <a:rPr lang="en-US" altLang="zh-CN" sz="2800" b="1" dirty="0">
                <a:latin typeface="Times New Roman" panose="02020603050405020304" pitchFamily="2" charset="0"/>
                <a:ea typeface="楷体" panose="02010609060101010101" charset="-122"/>
                <a:cs typeface="Times New Roman" panose="02020603050405020304" pitchFamily="2" charset="0"/>
              </a:rPr>
              <a:t>TBxR</a:t>
            </a:r>
            <a:r>
              <a:rPr lang="zh-CN" altLang="en-US" sz="2800" b="1" dirty="0">
                <a:latin typeface="Times New Roman" panose="02020603050405020304" pitchFamily="2" charset="0"/>
                <a:ea typeface="楷体" panose="02010609060101010101" charset="-122"/>
                <a:cs typeface="Times New Roman" panose="02020603050405020304" pitchFamily="2" charset="0"/>
              </a:rPr>
              <a:t>的最大计数值，如下表所示：</a:t>
            </a:r>
          </a:p>
        </p:txBody>
      </p:sp>
      <p:graphicFrame>
        <p:nvGraphicFramePr>
          <p:cNvPr id="114692" name="表格 114691"/>
          <p:cNvGraphicFramePr/>
          <p:nvPr/>
        </p:nvGraphicFramePr>
        <p:xfrm>
          <a:off x="971550" y="3932238"/>
          <a:ext cx="7200900" cy="2746375"/>
        </p:xfrm>
        <a:graphic>
          <a:graphicData uri="http://schemas.openxmlformats.org/drawingml/2006/table">
            <a:tbl>
              <a:tblPr/>
              <a:tblGrid>
                <a:gridCol w="3330575">
                  <a:extLst>
                    <a:ext uri="{9D8B030D-6E8A-4147-A177-3AD203B41FA5}">
                      <a16:colId xmlns:a16="http://schemas.microsoft.com/office/drawing/2014/main" val="20000"/>
                    </a:ext>
                  </a:extLst>
                </a:gridCol>
                <a:gridCol w="3870325">
                  <a:extLst>
                    <a:ext uri="{9D8B030D-6E8A-4147-A177-3AD203B41FA5}">
                      <a16:colId xmlns:a16="http://schemas.microsoft.com/office/drawing/2014/main" val="20001"/>
                    </a:ext>
                  </a:extLst>
                </a:gridCol>
              </a:tblGrid>
              <a:tr h="549275">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Times New Roman" panose="02020603050405020304" pitchFamily="2" charset="0"/>
                        </a:rPr>
                        <a:t>Timer_B的配置</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Times New Roman" panose="02020603050405020304" pitchFamily="2" charset="0"/>
                        </a:rPr>
                        <a:t>最大计数值</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Times New Roman" panose="02020603050405020304" pitchFamily="2" charset="0"/>
                        </a:rPr>
                        <a:t>16位</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en-US" altLang="zh-CN" sz="2400" b="1">
                          <a:latin typeface="Times New Roman" panose="02020603050405020304" pitchFamily="2" charset="0"/>
                          <a:ea typeface="Times New Roman" panose="02020603050405020304" pitchFamily="2" charset="0"/>
                        </a:rPr>
                        <a:t>0xFFFFh</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Times New Roman" panose="02020603050405020304" pitchFamily="2" charset="0"/>
                        </a:rPr>
                        <a:t>12位</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en-US" altLang="zh-CN" sz="2400" b="1">
                          <a:latin typeface="Times New Roman" panose="02020603050405020304" pitchFamily="2" charset="0"/>
                          <a:ea typeface="Times New Roman" panose="02020603050405020304" pitchFamily="2" charset="0"/>
                        </a:rPr>
                        <a:t>0x0FFFh</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9275">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Times New Roman" panose="02020603050405020304" pitchFamily="2" charset="0"/>
                        </a:rPr>
                        <a:t>10位</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en-US" altLang="zh-CN" sz="2400" b="1">
                          <a:latin typeface="Times New Roman" panose="02020603050405020304" pitchFamily="2" charset="0"/>
                          <a:ea typeface="Times New Roman" panose="02020603050405020304" pitchFamily="2" charset="0"/>
                        </a:rPr>
                        <a:t>0x03FFh</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9275">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zh-CN" altLang="en-US" sz="2400" b="1" dirty="0">
                          <a:latin typeface="Times New Roman" panose="02020603050405020304" pitchFamily="2" charset="0"/>
                          <a:ea typeface="Times New Roman" panose="02020603050405020304" pitchFamily="2" charset="0"/>
                        </a:rPr>
                        <a:t>8位</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65000"/>
                        <a:buFont typeface="Wingdings" panose="05000000000000000000" pitchFamily="2" charset="2"/>
                        <a:buChar char="n"/>
                        <a:defRPr sz="2600" u="none" kern="1200" baseline="0">
                          <a:solidFill>
                            <a:schemeClr val="tx1"/>
                          </a:solidFill>
                          <a:latin typeface="Arial" panose="020B0604020202020204" pitchFamily="34" charset="0"/>
                          <a:ea typeface="宋体" panose="02010600030101010101" pitchFamily="2" charset="-122"/>
                        </a:defRPr>
                      </a:lvl1pPr>
                      <a:lvl2pPr marL="669925" lvl="1" indent="-325120">
                        <a:defRPr sz="2200" kern="1200"/>
                      </a:lvl2pPr>
                      <a:lvl3pPr marL="1022350" lvl="2" indent="-350520">
                        <a:defRPr sz="2000" kern="1200"/>
                      </a:lvl3pPr>
                      <a:lvl4pPr marL="1339850" lvl="3" indent="-315595">
                        <a:defRPr sz="1800" kern="1200"/>
                      </a:lvl4pPr>
                      <a:lvl5pPr marL="1681480" lvl="4" indent="-339725">
                        <a:defRPr sz="1800" kern="1200"/>
                      </a:lvl5pPr>
                    </a:lstStyle>
                    <a:p>
                      <a:pPr marL="0" lvl="0" indent="0">
                        <a:spcBef>
                          <a:spcPct val="0"/>
                        </a:spcBef>
                        <a:buNone/>
                      </a:pPr>
                      <a:r>
                        <a:rPr lang="en-US" altLang="zh-CN" sz="2400" b="1">
                          <a:latin typeface="Times New Roman" panose="02020603050405020304" pitchFamily="2" charset="0"/>
                          <a:ea typeface="Times New Roman" panose="02020603050405020304" pitchFamily="2" charset="0"/>
                        </a:rPr>
                        <a:t>0x00FFh</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1399"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47</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4691"/>
                                        </p:tgtEl>
                                        <p:attrNameLst>
                                          <p:attrName>style.visibility</p:attrName>
                                        </p:attrNameLst>
                                      </p:cBhvr>
                                      <p:to>
                                        <p:strVal val="visible"/>
                                      </p:to>
                                    </p:set>
                                    <p:anim calcmode="lin" valueType="num">
                                      <p:cBhvr>
                                        <p:cTn id="7" dur="500" fill="hold"/>
                                        <p:tgtEl>
                                          <p:spTgt spid="114691"/>
                                        </p:tgtEl>
                                        <p:attrNameLst>
                                          <p:attrName>ppt_x</p:attrName>
                                        </p:attrNameLst>
                                      </p:cBhvr>
                                      <p:tavLst>
                                        <p:tav tm="0">
                                          <p:val>
                                            <p:strVal val="#ppt_x"/>
                                          </p:val>
                                        </p:tav>
                                        <p:tav tm="100000">
                                          <p:val>
                                            <p:strVal val="#ppt_x"/>
                                          </p:val>
                                        </p:tav>
                                      </p:tavLst>
                                    </p:anim>
                                    <p:anim calcmode="lin" valueType="num">
                                      <p:cBhvr>
                                        <p:cTn id="8" dur="500" fill="hold"/>
                                        <p:tgtEl>
                                          <p:spTgt spid="1146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2"/>
                                        </p:tgtEl>
                                        <p:attrNameLst>
                                          <p:attrName>style.visibility</p:attrName>
                                        </p:attrNameLst>
                                      </p:cBhvr>
                                      <p:to>
                                        <p:strVal val="visible"/>
                                      </p:to>
                                    </p:set>
                                    <p:anim calcmode="lin" valueType="num">
                                      <p:cBhvr>
                                        <p:cTn id="13" dur="500" fill="hold"/>
                                        <p:tgtEl>
                                          <p:spTgt spid="114692"/>
                                        </p:tgtEl>
                                        <p:attrNameLst>
                                          <p:attrName>ppt_x</p:attrName>
                                        </p:attrNameLst>
                                      </p:cBhvr>
                                      <p:tavLst>
                                        <p:tav tm="0">
                                          <p:val>
                                            <p:strVal val="#ppt_x"/>
                                          </p:val>
                                        </p:tav>
                                        <p:tav tm="100000">
                                          <p:val>
                                            <p:strVal val="#ppt_x"/>
                                          </p:val>
                                        </p:tav>
                                      </p:tavLst>
                                    </p:anim>
                                    <p:anim calcmode="lin" valueType="num">
                                      <p:cBhvr>
                                        <p:cTn id="14" dur="500" fill="hold"/>
                                        <p:tgtEl>
                                          <p:spTgt spid="114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txBox="1"/>
          <p:nvPr/>
        </p:nvSpPr>
        <p:spPr>
          <a:xfrm>
            <a:off x="442913" y="622300"/>
            <a:ext cx="8459787"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2.2.6 定时器 D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主要内容</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117763" name="Rectangle 3"/>
          <p:cNvSpPr/>
          <p:nvPr/>
        </p:nvSpPr>
        <p:spPr>
          <a:xfrm>
            <a:off x="0" y="1416050"/>
            <a:ext cx="9144000" cy="5569585"/>
          </a:xfrm>
          <a:prstGeom prst="rect">
            <a:avLst/>
          </a:prstGeom>
          <a:noFill/>
          <a:ln w="9525">
            <a:noFill/>
          </a:ln>
        </p:spPr>
        <p:txBody>
          <a:bodyPr anchor="t">
            <a:spAutoFit/>
          </a:bodyPr>
          <a:lstStyle/>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宋体" panose="02010600030101010101" pitchFamily="2" charset="-122"/>
                <a:sym typeface="Arial" panose="020B0604020202020204" pitchFamily="34" charset="0"/>
              </a:rPr>
              <a:t>◆</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Timer_D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sym typeface="Arial" panose="020B0604020202020204" pitchFamily="34" charset="0"/>
              </a:rPr>
              <a:t>的结构</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Timer_D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与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Timer_B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相同的特征</a:t>
            </a: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Timer_D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与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Timer_B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不同之处</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Timer_D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高分辨率发生器</a:t>
            </a:r>
            <a:endPar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双捕获模式</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Timer_D</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的其他工作原理请参见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Timer_A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和 </a:t>
            </a:r>
            <a:r>
              <a:rPr lang="en-US" altLang="zh-CN"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Timer_B </a:t>
            </a: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部分。</a:t>
            </a:r>
          </a:p>
          <a:p>
            <a:pPr lvl="1" indent="0" eaLnBrk="1" hangingPunct="1">
              <a:buClr>
                <a:srgbClr val="0000FF"/>
              </a:buClr>
              <a:buFont typeface="Wingdings" panose="05000000000000000000" pitchFamily="2" charset="2"/>
              <a:buNone/>
            </a:pPr>
            <a:endParaRPr lang="zh-CN" altLang="en-US" sz="2400" dirty="0">
              <a:solidFill>
                <a:srgbClr val="0000FF"/>
              </a:solidFill>
              <a:latin typeface="Arial" panose="020B0604020202020204" pitchFamily="34" charset="0"/>
              <a:ea typeface="微软雅黑" panose="020B0503020204020204" charset="-122"/>
            </a:endParaRPr>
          </a:p>
          <a:p>
            <a:pPr lvl="1" indent="0" eaLnBrk="1" hangingPunct="1">
              <a:buClr>
                <a:srgbClr val="0000FF"/>
              </a:buClr>
              <a:buFont typeface="Wingdings" panose="05000000000000000000" pitchFamily="2" charset="2"/>
              <a:buNone/>
            </a:pPr>
            <a:endParaRPr lang="zh-CN" altLang="en-US" sz="2400" dirty="0">
              <a:solidFill>
                <a:srgbClr val="0000FF"/>
              </a:solidFill>
              <a:latin typeface="Arial" panose="020B0604020202020204" pitchFamily="34" charset="0"/>
              <a:ea typeface="微软雅黑" panose="020B0503020204020204" charset="-122"/>
            </a:endParaRPr>
          </a:p>
        </p:txBody>
      </p:sp>
      <p:sp>
        <p:nvSpPr>
          <p:cNvPr id="10240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48</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7763"/>
                                        </p:tgtEl>
                                        <p:attrNameLst>
                                          <p:attrName>style.visibility</p:attrName>
                                        </p:attrNameLst>
                                      </p:cBhvr>
                                      <p:to>
                                        <p:strVal val="visible"/>
                                      </p:to>
                                    </p:set>
                                    <p:anim calcmode="lin" valueType="num">
                                      <p:cBhvr>
                                        <p:cTn id="7" dur="500" fill="hold"/>
                                        <p:tgtEl>
                                          <p:spTgt spid="117763"/>
                                        </p:tgtEl>
                                        <p:attrNameLst>
                                          <p:attrName>ppt_x</p:attrName>
                                        </p:attrNameLst>
                                      </p:cBhvr>
                                      <p:tavLst>
                                        <p:tav tm="0">
                                          <p:val>
                                            <p:strVal val="#ppt_x"/>
                                          </p:val>
                                        </p:tav>
                                        <p:tav tm="100000">
                                          <p:val>
                                            <p:strVal val="#ppt_x"/>
                                          </p:val>
                                        </p:tav>
                                      </p:tavLst>
                                    </p:anim>
                                    <p:anim calcmode="lin" valueType="num">
                                      <p:cBhvr>
                                        <p:cTn id="8" dur="500" fill="hold"/>
                                        <p:tgtEl>
                                          <p:spTgt spid="117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txBox="1"/>
          <p:nvPr/>
        </p:nvSpPr>
        <p:spPr>
          <a:xfrm>
            <a:off x="428625" y="609600"/>
            <a:ext cx="8459788"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2.2.6.1 定时器 D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结构</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pic>
        <p:nvPicPr>
          <p:cNvPr id="118787" name="Picture 5" descr="Timer_D 的结构"/>
          <p:cNvPicPr>
            <a:picLocks noChangeAspect="1"/>
          </p:cNvPicPr>
          <p:nvPr/>
        </p:nvPicPr>
        <p:blipFill>
          <a:blip r:embed="rId2"/>
          <a:srcRect b="55276"/>
          <a:stretch>
            <a:fillRect/>
          </a:stretch>
        </p:blipFill>
        <p:spPr>
          <a:xfrm>
            <a:off x="2206625" y="1628775"/>
            <a:ext cx="6561455" cy="4262120"/>
          </a:xfrm>
          <a:prstGeom prst="rect">
            <a:avLst/>
          </a:prstGeom>
          <a:noFill/>
          <a:ln w="9525">
            <a:noFill/>
          </a:ln>
        </p:spPr>
      </p:pic>
      <p:sp>
        <p:nvSpPr>
          <p:cNvPr id="118788" name="Rectangle 6"/>
          <p:cNvSpPr/>
          <p:nvPr/>
        </p:nvSpPr>
        <p:spPr>
          <a:xfrm>
            <a:off x="107950" y="1628775"/>
            <a:ext cx="2224088" cy="1814830"/>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sz="2800" b="1" dirty="0">
                <a:latin typeface="Times New Roman" panose="02020603050405020304" pitchFamily="2" charset="0"/>
                <a:ea typeface="楷体" panose="02010609060101010101" charset="-122"/>
                <a:cs typeface="Times New Roman" panose="02020603050405020304" pitchFamily="2" charset="0"/>
              </a:rPr>
              <a:t>右图为</a:t>
            </a:r>
            <a:r>
              <a:rPr lang="en-US" altLang="zh-CN" sz="2800" b="1" dirty="0">
                <a:latin typeface="Times New Roman" panose="02020603050405020304" pitchFamily="2" charset="0"/>
                <a:ea typeface="楷体" panose="02010609060101010101" charset="-122"/>
                <a:cs typeface="Times New Roman" panose="02020603050405020304" pitchFamily="2" charset="0"/>
              </a:rPr>
              <a:t>Timer_D</a:t>
            </a:r>
          </a:p>
          <a:p>
            <a:pPr lvl="1" indent="0" eaLnBrk="1" hangingPunct="1">
              <a:buClr>
                <a:srgbClr val="0000FF"/>
              </a:buClr>
              <a:buFont typeface="Wingdings" panose="05000000000000000000" pitchFamily="2" charset="2"/>
              <a:buNone/>
            </a:pPr>
            <a:r>
              <a:rPr lang="zh-CN" altLang="en-US" sz="2800" b="1" dirty="0">
                <a:latin typeface="Times New Roman" panose="02020603050405020304" pitchFamily="2" charset="0"/>
                <a:ea typeface="楷体" panose="02010609060101010101" charset="-122"/>
                <a:cs typeface="Times New Roman" panose="02020603050405020304" pitchFamily="2" charset="0"/>
              </a:rPr>
              <a:t>的结构图</a:t>
            </a:r>
            <a:endParaRPr lang="zh-CN" altLang="en-US" sz="2800" b="1" dirty="0">
              <a:latin typeface="Times New Roman" panose="02020603050405020304" pitchFamily="2" charset="0"/>
              <a:ea typeface="宋体" panose="02010600030101010101" pitchFamily="2" charset="-122"/>
            </a:endParaRPr>
          </a:p>
          <a:p>
            <a:pPr lvl="1" indent="0" eaLnBrk="1" hangingPunct="1">
              <a:buClr>
                <a:srgbClr val="0000FF"/>
              </a:buClr>
              <a:buFont typeface="Wingdings" panose="05000000000000000000" pitchFamily="2" charset="2"/>
              <a:buNone/>
            </a:pPr>
            <a:endParaRPr lang="zh-CN" altLang="en-US" sz="2800" b="1" dirty="0">
              <a:latin typeface="Times New Roman" panose="02020603050405020304" pitchFamily="2" charset="0"/>
              <a:ea typeface="Times New Roman" panose="02020603050405020304" pitchFamily="2" charset="0"/>
            </a:endParaRPr>
          </a:p>
        </p:txBody>
      </p:sp>
      <p:sp>
        <p:nvSpPr>
          <p:cNvPr id="103428"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49</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500" fill="hold">
                                          <p:stCondLst>
                                            <p:cond delay="0"/>
                                          </p:stCondLst>
                                        </p:cTn>
                                        <p:tgtEl>
                                          <p:spTgt spid="118788"/>
                                        </p:tgtEl>
                                        <p:attrNameLst>
                                          <p:attrName>style.visibility</p:attrName>
                                        </p:attrNameLst>
                                      </p:cBhvr>
                                      <p:to>
                                        <p:strVal val="visible"/>
                                      </p:to>
                                    </p:set>
                                    <p:anim calcmode="lin" valueType="num">
                                      <p:cBhvr>
                                        <p:cTn id="7" dur="500" fill="hold"/>
                                        <p:tgtEl>
                                          <p:spTgt spid="118788"/>
                                        </p:tgtEl>
                                        <p:attrNameLst>
                                          <p:attrName>ppt_x</p:attrName>
                                        </p:attrNameLst>
                                      </p:cBhvr>
                                      <p:tavLst>
                                        <p:tav tm="0">
                                          <p:val>
                                            <p:strVal val="#ppt_x"/>
                                          </p:val>
                                        </p:tav>
                                        <p:tav tm="100000">
                                          <p:val>
                                            <p:strVal val="#ppt_x"/>
                                          </p:val>
                                        </p:tav>
                                      </p:tavLst>
                                    </p:anim>
                                    <p:anim calcmode="lin" valueType="num">
                                      <p:cBhvr>
                                        <p:cTn id="8" dur="500" fill="hold"/>
                                        <p:tgtEl>
                                          <p:spTgt spid="1187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500" fill="hold">
                                          <p:stCondLst>
                                            <p:cond delay="0"/>
                                          </p:stCondLst>
                                        </p:cTn>
                                        <p:tgtEl>
                                          <p:spTgt spid="118787"/>
                                        </p:tgtEl>
                                        <p:attrNameLst>
                                          <p:attrName>style.visibility</p:attrName>
                                        </p:attrNameLst>
                                      </p:cBhvr>
                                      <p:to>
                                        <p:strVal val="visible"/>
                                      </p:to>
                                    </p:set>
                                    <p:animEffect transition="in" filter="blinds(horizontal)">
                                      <p:cBhvr>
                                        <p:cTn id="13" dur="500"/>
                                        <p:tgtEl>
                                          <p:spTgt spid="11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a:xfrm>
            <a:off x="539750" y="404813"/>
            <a:ext cx="8229600" cy="908050"/>
          </a:xfrm>
        </p:spPr>
        <p:txBody>
          <a:bodyPr wrap="square" anchor="ctr"/>
          <a:lstStyle/>
          <a:p>
            <a:r>
              <a:rPr lang="en-US" altLang="zh-CN" dirty="0"/>
              <a:t>2.1.1 </a:t>
            </a:r>
            <a:r>
              <a:rPr lang="zh-CN" altLang="en-US" dirty="0"/>
              <a:t>采样的基本原理</a:t>
            </a:r>
            <a:endParaRPr lang="zh-CN" altLang="en-US" dirty="0">
              <a:ea typeface="Times New Roman" panose="02020603050405020304" pitchFamily="2" charset="0"/>
            </a:endParaRPr>
          </a:p>
        </p:txBody>
      </p:sp>
      <p:sp>
        <p:nvSpPr>
          <p:cNvPr id="60418" name="Rectangle 3"/>
          <p:cNvSpPr>
            <a:spLocks noGrp="1"/>
          </p:cNvSpPr>
          <p:nvPr>
            <p:ph idx="4294967295"/>
          </p:nvPr>
        </p:nvSpPr>
        <p:spPr>
          <a:xfrm>
            <a:off x="539750" y="1166813"/>
            <a:ext cx="8229600" cy="4525962"/>
          </a:xfrm>
        </p:spPr>
        <p:txBody>
          <a:bodyPr wrap="square" anchor="t"/>
          <a:lstStyle/>
          <a:p>
            <a:pPr marL="285750" indent="-285750">
              <a:lnSpc>
                <a:spcPct val="150000"/>
              </a:lnSpc>
              <a:spcBef>
                <a:spcPct val="0"/>
              </a:spcBef>
            </a:pPr>
            <a:r>
              <a:rPr lang="zh-CN" altLang="pt-PT" dirty="0">
                <a:latin typeface="楷体" panose="02010609060101010101" charset="-122"/>
                <a:ea typeface="楷体" panose="02010609060101010101" charset="-122"/>
              </a:rPr>
              <a:t>采样的示意</a:t>
            </a:r>
          </a:p>
        </p:txBody>
      </p:sp>
      <p:sp>
        <p:nvSpPr>
          <p:cNvPr id="60419"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a:t>
            </a:fld>
            <a:endParaRPr lang="en-US" altLang="zh-CN" sz="1200" dirty="0">
              <a:latin typeface="Garamond" panose="02020404030301010803" pitchFamily="2" charset="0"/>
            </a:endParaRPr>
          </a:p>
        </p:txBody>
      </p:sp>
      <p:grpSp>
        <p:nvGrpSpPr>
          <p:cNvPr id="4" name="组合 3"/>
          <p:cNvGrpSpPr/>
          <p:nvPr/>
        </p:nvGrpSpPr>
        <p:grpSpPr>
          <a:xfrm>
            <a:off x="768350" y="2211388"/>
            <a:ext cx="3581400" cy="3944937"/>
            <a:chOff x="1210" y="3482"/>
            <a:chExt cx="5640" cy="6212"/>
          </a:xfrm>
        </p:grpSpPr>
        <p:grpSp>
          <p:nvGrpSpPr>
            <p:cNvPr id="60421" name="组合 7197"/>
            <p:cNvGrpSpPr/>
            <p:nvPr/>
          </p:nvGrpSpPr>
          <p:grpSpPr>
            <a:xfrm>
              <a:off x="1210" y="3482"/>
              <a:ext cx="5640" cy="5280"/>
              <a:chOff x="0" y="0"/>
              <a:chExt cx="2256" cy="2112"/>
            </a:xfrm>
          </p:grpSpPr>
          <p:grpSp>
            <p:nvGrpSpPr>
              <p:cNvPr id="60422" name="组合 7198"/>
              <p:cNvGrpSpPr/>
              <p:nvPr/>
            </p:nvGrpSpPr>
            <p:grpSpPr>
              <a:xfrm>
                <a:off x="0" y="0"/>
                <a:ext cx="2256" cy="672"/>
                <a:chOff x="0" y="0"/>
                <a:chExt cx="2256" cy="672"/>
              </a:xfrm>
            </p:grpSpPr>
            <p:sp>
              <p:nvSpPr>
                <p:cNvPr id="60423" name="任意多边形 7199"/>
                <p:cNvSpPr/>
                <p:nvPr/>
              </p:nvSpPr>
              <p:spPr>
                <a:xfrm>
                  <a:off x="384" y="96"/>
                  <a:ext cx="1467" cy="540"/>
                </a:xfrm>
                <a:custGeom>
                  <a:avLst/>
                  <a:gdLst/>
                  <a:ahLst/>
                  <a:cxnLst/>
                  <a:rect l="0" t="0" r="0" b="0"/>
                  <a:pathLst>
                    <a:path w="1467" h="540">
                      <a:moveTo>
                        <a:pt x="0" y="225"/>
                      </a:moveTo>
                      <a:cubicBezTo>
                        <a:pt x="52" y="238"/>
                        <a:pt x="74" y="268"/>
                        <a:pt x="117" y="297"/>
                      </a:cubicBezTo>
                      <a:cubicBezTo>
                        <a:pt x="142" y="335"/>
                        <a:pt x="173" y="380"/>
                        <a:pt x="189" y="423"/>
                      </a:cubicBezTo>
                      <a:cubicBezTo>
                        <a:pt x="214" y="489"/>
                        <a:pt x="212" y="515"/>
                        <a:pt x="288" y="540"/>
                      </a:cubicBezTo>
                      <a:cubicBezTo>
                        <a:pt x="352" y="527"/>
                        <a:pt x="345" y="519"/>
                        <a:pt x="387" y="477"/>
                      </a:cubicBezTo>
                      <a:cubicBezTo>
                        <a:pt x="404" y="460"/>
                        <a:pt x="424" y="449"/>
                        <a:pt x="441" y="432"/>
                      </a:cubicBezTo>
                      <a:cubicBezTo>
                        <a:pt x="462" y="368"/>
                        <a:pt x="448" y="394"/>
                        <a:pt x="477" y="351"/>
                      </a:cubicBezTo>
                      <a:cubicBezTo>
                        <a:pt x="496" y="275"/>
                        <a:pt x="470" y="352"/>
                        <a:pt x="513" y="288"/>
                      </a:cubicBezTo>
                      <a:cubicBezTo>
                        <a:pt x="540" y="247"/>
                        <a:pt x="498" y="269"/>
                        <a:pt x="549" y="252"/>
                      </a:cubicBezTo>
                      <a:cubicBezTo>
                        <a:pt x="586" y="196"/>
                        <a:pt x="545" y="251"/>
                        <a:pt x="594" y="207"/>
                      </a:cubicBezTo>
                      <a:cubicBezTo>
                        <a:pt x="634" y="172"/>
                        <a:pt x="653" y="133"/>
                        <a:pt x="702" y="117"/>
                      </a:cubicBezTo>
                      <a:cubicBezTo>
                        <a:pt x="763" y="25"/>
                        <a:pt x="850" y="9"/>
                        <a:pt x="954" y="0"/>
                      </a:cubicBezTo>
                      <a:cubicBezTo>
                        <a:pt x="1074" y="12"/>
                        <a:pt x="1021" y="3"/>
                        <a:pt x="1098" y="54"/>
                      </a:cubicBezTo>
                      <a:cubicBezTo>
                        <a:pt x="1140" y="117"/>
                        <a:pt x="1116" y="96"/>
                        <a:pt x="1161" y="126"/>
                      </a:cubicBezTo>
                      <a:cubicBezTo>
                        <a:pt x="1214" y="205"/>
                        <a:pt x="1292" y="183"/>
                        <a:pt x="1386" y="189"/>
                      </a:cubicBezTo>
                      <a:cubicBezTo>
                        <a:pt x="1399" y="229"/>
                        <a:pt x="1397" y="247"/>
                        <a:pt x="1440" y="261"/>
                      </a:cubicBezTo>
                      <a:cubicBezTo>
                        <a:pt x="1460" y="290"/>
                        <a:pt x="1447" y="288"/>
                        <a:pt x="1467" y="288"/>
                      </a:cubicBezTo>
                    </a:path>
                  </a:pathLst>
                </a:custGeom>
                <a:noFill/>
                <a:ln w="12700" cap="flat" cmpd="sng">
                  <a:solidFill>
                    <a:schemeClr val="tx1"/>
                  </a:solidFill>
                  <a:prstDash val="solid"/>
                  <a:round/>
                  <a:headEnd type="none" w="med" len="med"/>
                  <a:tailEnd type="none" w="med" len="med"/>
                </a:ln>
              </p:spPr>
              <p:txBody>
                <a:bodyPr/>
                <a:lstStyle/>
                <a:p>
                  <a:endParaRPr lang="zh-CN" altLang="en-US"/>
                </a:p>
              </p:txBody>
            </p:sp>
            <p:graphicFrame>
              <p:nvGraphicFramePr>
                <p:cNvPr id="60424" name="对象 7200"/>
                <p:cNvGraphicFramePr>
                  <a:graphicFrameLocks noChangeAspect="1"/>
                </p:cNvGraphicFramePr>
                <p:nvPr/>
              </p:nvGraphicFramePr>
              <p:xfrm>
                <a:off x="0" y="144"/>
                <a:ext cx="336" cy="247"/>
              </p:xfrm>
              <a:graphic>
                <a:graphicData uri="http://schemas.openxmlformats.org/presentationml/2006/ole">
                  <mc:AlternateContent xmlns:mc="http://schemas.openxmlformats.org/markup-compatibility/2006">
                    <mc:Choice xmlns:v="urn:schemas-microsoft-com:vml" Requires="v">
                      <p:oleObj spid="_x0000_s3118" r:id="rId3" imgW="356235" imgH="229235" progId="">
                        <p:embed/>
                      </p:oleObj>
                    </mc:Choice>
                    <mc:Fallback>
                      <p:oleObj r:id="rId3" imgW="356235" imgH="229235" progId="">
                        <p:embed/>
                        <p:pic>
                          <p:nvPicPr>
                            <p:cNvPr id="0" name="图片 3078"/>
                            <p:cNvPicPr/>
                            <p:nvPr/>
                          </p:nvPicPr>
                          <p:blipFill>
                            <a:blip r:embed="rId4"/>
                            <a:stretch>
                              <a:fillRect/>
                            </a:stretch>
                          </p:blipFill>
                          <p:spPr>
                            <a:xfrm>
                              <a:off x="0" y="144"/>
                              <a:ext cx="336" cy="247"/>
                            </a:xfrm>
                            <a:prstGeom prst="rect">
                              <a:avLst/>
                            </a:prstGeom>
                            <a:noFill/>
                            <a:ln w="38100">
                              <a:noFill/>
                              <a:miter/>
                            </a:ln>
                          </p:spPr>
                        </p:pic>
                      </p:oleObj>
                    </mc:Fallback>
                  </mc:AlternateContent>
                </a:graphicData>
              </a:graphic>
            </p:graphicFrame>
            <p:grpSp>
              <p:nvGrpSpPr>
                <p:cNvPr id="60425" name="组合 7201"/>
                <p:cNvGrpSpPr/>
                <p:nvPr/>
              </p:nvGrpSpPr>
              <p:grpSpPr>
                <a:xfrm>
                  <a:off x="144" y="0"/>
                  <a:ext cx="2112" cy="672"/>
                  <a:chOff x="0" y="0"/>
                  <a:chExt cx="2112" cy="672"/>
                </a:xfrm>
              </p:grpSpPr>
              <p:sp>
                <p:nvSpPr>
                  <p:cNvPr id="60426" name="直接连接符 7202"/>
                  <p:cNvSpPr/>
                  <p:nvPr/>
                </p:nvSpPr>
                <p:spPr>
                  <a:xfrm>
                    <a:off x="240" y="528"/>
                    <a:ext cx="1728"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27" name="直接连接符 7203"/>
                  <p:cNvSpPr/>
                  <p:nvPr/>
                </p:nvSpPr>
                <p:spPr>
                  <a:xfrm flipV="1">
                    <a:off x="240" y="0"/>
                    <a:ext cx="0" cy="672"/>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28" name="文本框 7204"/>
                  <p:cNvSpPr txBox="1"/>
                  <p:nvPr/>
                </p:nvSpPr>
                <p:spPr>
                  <a:xfrm>
                    <a:off x="1872" y="288"/>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t</a:t>
                    </a:r>
                  </a:p>
                </p:txBody>
              </p:sp>
              <p:sp>
                <p:nvSpPr>
                  <p:cNvPr id="60429" name="文本框 7205"/>
                  <p:cNvSpPr txBox="1"/>
                  <p:nvPr/>
                </p:nvSpPr>
                <p:spPr>
                  <a:xfrm>
                    <a:off x="0" y="432"/>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0</a:t>
                    </a:r>
                  </a:p>
                </p:txBody>
              </p:sp>
            </p:grpSp>
          </p:grpSp>
          <p:grpSp>
            <p:nvGrpSpPr>
              <p:cNvPr id="60430" name="组合 7206"/>
              <p:cNvGrpSpPr/>
              <p:nvPr/>
            </p:nvGrpSpPr>
            <p:grpSpPr>
              <a:xfrm>
                <a:off x="144" y="720"/>
                <a:ext cx="2112" cy="672"/>
                <a:chOff x="0" y="0"/>
                <a:chExt cx="2112" cy="672"/>
              </a:xfrm>
            </p:grpSpPr>
            <p:sp>
              <p:nvSpPr>
                <p:cNvPr id="60431" name="直接连接符 7207"/>
                <p:cNvSpPr/>
                <p:nvPr/>
              </p:nvSpPr>
              <p:spPr>
                <a:xfrm>
                  <a:off x="240" y="528"/>
                  <a:ext cx="1728"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32" name="直接连接符 7208"/>
                <p:cNvSpPr/>
                <p:nvPr/>
              </p:nvSpPr>
              <p:spPr>
                <a:xfrm flipV="1">
                  <a:off x="240" y="0"/>
                  <a:ext cx="0" cy="672"/>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33" name="文本框 7209"/>
                <p:cNvSpPr txBox="1"/>
                <p:nvPr/>
              </p:nvSpPr>
              <p:spPr>
                <a:xfrm>
                  <a:off x="1872" y="288"/>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t</a:t>
                  </a:r>
                </a:p>
              </p:txBody>
            </p:sp>
            <p:sp>
              <p:nvSpPr>
                <p:cNvPr id="60434" name="文本框 7210"/>
                <p:cNvSpPr txBox="1"/>
                <p:nvPr/>
              </p:nvSpPr>
              <p:spPr>
                <a:xfrm>
                  <a:off x="0" y="432"/>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0</a:t>
                  </a:r>
                </a:p>
              </p:txBody>
            </p:sp>
          </p:grpSp>
          <p:grpSp>
            <p:nvGrpSpPr>
              <p:cNvPr id="60435" name="组合 7211"/>
              <p:cNvGrpSpPr/>
              <p:nvPr/>
            </p:nvGrpSpPr>
            <p:grpSpPr>
              <a:xfrm>
                <a:off x="144" y="1440"/>
                <a:ext cx="2112" cy="672"/>
                <a:chOff x="0" y="0"/>
                <a:chExt cx="2112" cy="672"/>
              </a:xfrm>
            </p:grpSpPr>
            <p:sp>
              <p:nvSpPr>
                <p:cNvPr id="60436" name="直接连接符 7212"/>
                <p:cNvSpPr/>
                <p:nvPr/>
              </p:nvSpPr>
              <p:spPr>
                <a:xfrm>
                  <a:off x="240" y="528"/>
                  <a:ext cx="1728"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37" name="直接连接符 7213"/>
                <p:cNvSpPr/>
                <p:nvPr/>
              </p:nvSpPr>
              <p:spPr>
                <a:xfrm flipV="1">
                  <a:off x="240" y="0"/>
                  <a:ext cx="0" cy="672"/>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38" name="文本框 7214"/>
                <p:cNvSpPr txBox="1"/>
                <p:nvPr/>
              </p:nvSpPr>
              <p:spPr>
                <a:xfrm>
                  <a:off x="1872" y="288"/>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t</a:t>
                  </a:r>
                </a:p>
              </p:txBody>
            </p:sp>
            <p:sp>
              <p:nvSpPr>
                <p:cNvPr id="60439" name="文本框 7215"/>
                <p:cNvSpPr txBox="1"/>
                <p:nvPr/>
              </p:nvSpPr>
              <p:spPr>
                <a:xfrm>
                  <a:off x="0" y="432"/>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0</a:t>
                  </a:r>
                </a:p>
              </p:txBody>
            </p:sp>
          </p:grpSp>
          <p:cxnSp>
            <p:nvCxnSpPr>
              <p:cNvPr id="60440" name="直接箭头连接符 7216"/>
              <p:cNvCxnSpPr>
                <a:stCxn id="60439" idx="3"/>
                <a:endCxn id="60437" idx="1"/>
              </p:cNvCxnSpPr>
              <p:nvPr/>
            </p:nvCxnSpPr>
            <p:spPr>
              <a:xfrm flipV="1">
                <a:off x="384" y="1440"/>
                <a:ext cx="0" cy="548"/>
              </a:xfrm>
              <a:prstGeom prst="straightConnector1">
                <a:avLst/>
              </a:prstGeom>
              <a:ln w="12700" cap="flat" cmpd="sng">
                <a:solidFill>
                  <a:schemeClr val="tx1"/>
                </a:solidFill>
                <a:prstDash val="solid"/>
                <a:round/>
                <a:headEnd type="none" w="med" len="med"/>
                <a:tailEnd type="triangle" w="sm" len="sm"/>
              </a:ln>
            </p:spPr>
          </p:cxnSp>
          <p:sp>
            <p:nvSpPr>
              <p:cNvPr id="60441" name="直接连接符 7217"/>
              <p:cNvSpPr/>
              <p:nvPr/>
            </p:nvSpPr>
            <p:spPr>
              <a:xfrm flipV="1">
                <a:off x="384" y="96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42" name="直接连接符 7218"/>
              <p:cNvSpPr/>
              <p:nvPr/>
            </p:nvSpPr>
            <p:spPr>
              <a:xfrm flipV="1">
                <a:off x="528" y="96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43" name="直接连接符 7219"/>
              <p:cNvSpPr/>
              <p:nvPr/>
            </p:nvSpPr>
            <p:spPr>
              <a:xfrm flipV="1">
                <a:off x="1680" y="96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44" name="直接连接符 7220"/>
              <p:cNvSpPr/>
              <p:nvPr/>
            </p:nvSpPr>
            <p:spPr>
              <a:xfrm flipV="1">
                <a:off x="1536" y="96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45" name="直接连接符 7221"/>
              <p:cNvSpPr/>
              <p:nvPr/>
            </p:nvSpPr>
            <p:spPr>
              <a:xfrm flipV="1">
                <a:off x="672" y="96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46" name="直接连接符 7222"/>
              <p:cNvSpPr/>
              <p:nvPr/>
            </p:nvSpPr>
            <p:spPr>
              <a:xfrm flipV="1">
                <a:off x="816" y="96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47" name="直接连接符 7223"/>
              <p:cNvSpPr/>
              <p:nvPr/>
            </p:nvSpPr>
            <p:spPr>
              <a:xfrm flipV="1">
                <a:off x="960" y="96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48" name="直接连接符 7224"/>
              <p:cNvSpPr/>
              <p:nvPr/>
            </p:nvSpPr>
            <p:spPr>
              <a:xfrm flipV="1">
                <a:off x="1104" y="96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49" name="直接连接符 7225"/>
              <p:cNvSpPr/>
              <p:nvPr/>
            </p:nvSpPr>
            <p:spPr>
              <a:xfrm flipV="1">
                <a:off x="1248" y="96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50" name="直接连接符 7226"/>
              <p:cNvSpPr/>
              <p:nvPr/>
            </p:nvSpPr>
            <p:spPr>
              <a:xfrm flipV="1">
                <a:off x="1392" y="96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51" name="直接连接符 7227"/>
              <p:cNvSpPr/>
              <p:nvPr/>
            </p:nvSpPr>
            <p:spPr>
              <a:xfrm flipV="1">
                <a:off x="1824" y="96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52" name="任意多边形 7228"/>
              <p:cNvSpPr/>
              <p:nvPr/>
            </p:nvSpPr>
            <p:spPr>
              <a:xfrm>
                <a:off x="384" y="1572"/>
                <a:ext cx="1467" cy="540"/>
              </a:xfrm>
              <a:custGeom>
                <a:avLst/>
                <a:gdLst/>
                <a:ahLst/>
                <a:cxnLst/>
                <a:rect l="0" t="0" r="0" b="0"/>
                <a:pathLst>
                  <a:path w="1467" h="540">
                    <a:moveTo>
                      <a:pt x="0" y="225"/>
                    </a:moveTo>
                    <a:cubicBezTo>
                      <a:pt x="52" y="238"/>
                      <a:pt x="74" y="268"/>
                      <a:pt x="117" y="297"/>
                    </a:cubicBezTo>
                    <a:cubicBezTo>
                      <a:pt x="142" y="335"/>
                      <a:pt x="173" y="380"/>
                      <a:pt x="189" y="423"/>
                    </a:cubicBezTo>
                    <a:cubicBezTo>
                      <a:pt x="214" y="489"/>
                      <a:pt x="212" y="515"/>
                      <a:pt x="288" y="540"/>
                    </a:cubicBezTo>
                    <a:cubicBezTo>
                      <a:pt x="352" y="527"/>
                      <a:pt x="345" y="519"/>
                      <a:pt x="387" y="477"/>
                    </a:cubicBezTo>
                    <a:cubicBezTo>
                      <a:pt x="404" y="460"/>
                      <a:pt x="424" y="449"/>
                      <a:pt x="441" y="432"/>
                    </a:cubicBezTo>
                    <a:cubicBezTo>
                      <a:pt x="462" y="368"/>
                      <a:pt x="448" y="394"/>
                      <a:pt x="477" y="351"/>
                    </a:cubicBezTo>
                    <a:cubicBezTo>
                      <a:pt x="496" y="275"/>
                      <a:pt x="470" y="352"/>
                      <a:pt x="513" y="288"/>
                    </a:cubicBezTo>
                    <a:cubicBezTo>
                      <a:pt x="540" y="247"/>
                      <a:pt x="498" y="269"/>
                      <a:pt x="549" y="252"/>
                    </a:cubicBezTo>
                    <a:cubicBezTo>
                      <a:pt x="586" y="196"/>
                      <a:pt x="545" y="251"/>
                      <a:pt x="594" y="207"/>
                    </a:cubicBezTo>
                    <a:cubicBezTo>
                      <a:pt x="634" y="172"/>
                      <a:pt x="653" y="133"/>
                      <a:pt x="702" y="117"/>
                    </a:cubicBezTo>
                    <a:cubicBezTo>
                      <a:pt x="763" y="25"/>
                      <a:pt x="850" y="9"/>
                      <a:pt x="954" y="0"/>
                    </a:cubicBezTo>
                    <a:cubicBezTo>
                      <a:pt x="1074" y="12"/>
                      <a:pt x="1021" y="3"/>
                      <a:pt x="1098" y="54"/>
                    </a:cubicBezTo>
                    <a:cubicBezTo>
                      <a:pt x="1140" y="117"/>
                      <a:pt x="1116" y="96"/>
                      <a:pt x="1161" y="126"/>
                    </a:cubicBezTo>
                    <a:cubicBezTo>
                      <a:pt x="1214" y="205"/>
                      <a:pt x="1292" y="183"/>
                      <a:pt x="1386" y="189"/>
                    </a:cubicBezTo>
                    <a:cubicBezTo>
                      <a:pt x="1399" y="229"/>
                      <a:pt x="1397" y="247"/>
                      <a:pt x="1440" y="261"/>
                    </a:cubicBezTo>
                    <a:cubicBezTo>
                      <a:pt x="1460" y="290"/>
                      <a:pt x="1447" y="288"/>
                      <a:pt x="1467" y="288"/>
                    </a:cubicBezTo>
                  </a:path>
                </a:pathLst>
              </a:custGeom>
              <a:noFill/>
              <a:ln w="12700" cap="rnd" cmpd="sng">
                <a:solidFill>
                  <a:schemeClr val="tx1"/>
                </a:solidFill>
                <a:prstDash val="sysDot"/>
                <a:round/>
                <a:headEnd type="none" w="med" len="med"/>
                <a:tailEnd type="none" w="med" len="med"/>
              </a:ln>
            </p:spPr>
            <p:txBody>
              <a:bodyPr/>
              <a:lstStyle/>
              <a:p>
                <a:endParaRPr lang="zh-CN" altLang="en-US"/>
              </a:p>
            </p:txBody>
          </p:sp>
          <p:sp>
            <p:nvSpPr>
              <p:cNvPr id="60453" name="直接连接符 7229"/>
              <p:cNvSpPr/>
              <p:nvPr/>
            </p:nvSpPr>
            <p:spPr>
              <a:xfrm flipV="1">
                <a:off x="384" y="1776"/>
                <a:ext cx="0" cy="192"/>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54" name="直接连接符 7230"/>
              <p:cNvSpPr/>
              <p:nvPr/>
            </p:nvSpPr>
            <p:spPr>
              <a:xfrm flipV="1">
                <a:off x="528" y="1872"/>
                <a:ext cx="0" cy="96"/>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55" name="直接连接符 7231"/>
              <p:cNvSpPr/>
              <p:nvPr/>
            </p:nvSpPr>
            <p:spPr>
              <a:xfrm>
                <a:off x="672" y="1968"/>
                <a:ext cx="0" cy="144"/>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56" name="直接连接符 7232"/>
              <p:cNvSpPr/>
              <p:nvPr/>
            </p:nvSpPr>
            <p:spPr>
              <a:xfrm>
                <a:off x="816" y="1968"/>
                <a:ext cx="0" cy="4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57" name="直接连接符 7233"/>
              <p:cNvSpPr/>
              <p:nvPr/>
            </p:nvSpPr>
            <p:spPr>
              <a:xfrm flipV="1">
                <a:off x="960" y="1776"/>
                <a:ext cx="0" cy="192"/>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58" name="直接连接符 7234"/>
              <p:cNvSpPr/>
              <p:nvPr/>
            </p:nvSpPr>
            <p:spPr>
              <a:xfrm flipV="1">
                <a:off x="1104" y="168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59" name="直接连接符 7235"/>
              <p:cNvSpPr/>
              <p:nvPr/>
            </p:nvSpPr>
            <p:spPr>
              <a:xfrm flipV="1">
                <a:off x="1248" y="1584"/>
                <a:ext cx="0" cy="384"/>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60" name="直接连接符 7236"/>
              <p:cNvSpPr/>
              <p:nvPr/>
            </p:nvSpPr>
            <p:spPr>
              <a:xfrm flipV="1">
                <a:off x="1392" y="1584"/>
                <a:ext cx="0" cy="384"/>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61" name="直接连接符 7237"/>
              <p:cNvSpPr/>
              <p:nvPr/>
            </p:nvSpPr>
            <p:spPr>
              <a:xfrm flipV="1">
                <a:off x="1536" y="168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62" name="直接连接符 7238"/>
              <p:cNvSpPr/>
              <p:nvPr/>
            </p:nvSpPr>
            <p:spPr>
              <a:xfrm flipV="1">
                <a:off x="1680" y="1728"/>
                <a:ext cx="0" cy="24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63" name="直接连接符 7239"/>
              <p:cNvSpPr/>
              <p:nvPr/>
            </p:nvSpPr>
            <p:spPr>
              <a:xfrm flipV="1">
                <a:off x="1824" y="1824"/>
                <a:ext cx="0" cy="144"/>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64" name="直接连接符 7240"/>
              <p:cNvSpPr/>
              <p:nvPr/>
            </p:nvSpPr>
            <p:spPr>
              <a:xfrm>
                <a:off x="816" y="1248"/>
                <a:ext cx="0" cy="14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65" name="直接连接符 7241"/>
              <p:cNvSpPr/>
              <p:nvPr/>
            </p:nvSpPr>
            <p:spPr>
              <a:xfrm>
                <a:off x="960" y="1248"/>
                <a:ext cx="0" cy="14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66" name="直接连接符 7242"/>
              <p:cNvSpPr/>
              <p:nvPr/>
            </p:nvSpPr>
            <p:spPr>
              <a:xfrm>
                <a:off x="672" y="1344"/>
                <a:ext cx="144"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67" name="直接连接符 7243"/>
              <p:cNvSpPr/>
              <p:nvPr/>
            </p:nvSpPr>
            <p:spPr>
              <a:xfrm flipH="1">
                <a:off x="960" y="1344"/>
                <a:ext cx="144"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68" name="文本框 7244"/>
              <p:cNvSpPr txBox="1"/>
              <p:nvPr/>
            </p:nvSpPr>
            <p:spPr>
              <a:xfrm>
                <a:off x="768" y="1248"/>
                <a:ext cx="192"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T</a:t>
                </a:r>
              </a:p>
            </p:txBody>
          </p:sp>
          <p:graphicFrame>
            <p:nvGraphicFramePr>
              <p:cNvPr id="60469" name="对象 7245"/>
              <p:cNvGraphicFramePr>
                <a:graphicFrameLocks noChangeAspect="1"/>
              </p:cNvGraphicFramePr>
              <p:nvPr/>
            </p:nvGraphicFramePr>
            <p:xfrm>
              <a:off x="48" y="1440"/>
              <a:ext cx="348" cy="252"/>
            </p:xfrm>
            <a:graphic>
              <a:graphicData uri="http://schemas.openxmlformats.org/presentationml/2006/ole">
                <mc:AlternateContent xmlns:mc="http://schemas.openxmlformats.org/markup-compatibility/2006">
                  <mc:Choice xmlns:v="urn:schemas-microsoft-com:vml" Requires="v">
                    <p:oleObj spid="_x0000_s3119" r:id="rId5" imgW="369570" imgH="241935" progId="">
                      <p:embed/>
                    </p:oleObj>
                  </mc:Choice>
                  <mc:Fallback>
                    <p:oleObj r:id="rId5" imgW="369570" imgH="241935" progId="">
                      <p:embed/>
                      <p:pic>
                        <p:nvPicPr>
                          <p:cNvPr id="0" name="图片 3079"/>
                          <p:cNvPicPr/>
                          <p:nvPr/>
                        </p:nvPicPr>
                        <p:blipFill>
                          <a:blip r:embed="rId6"/>
                          <a:stretch>
                            <a:fillRect/>
                          </a:stretch>
                        </p:blipFill>
                        <p:spPr>
                          <a:xfrm>
                            <a:off x="48" y="1440"/>
                            <a:ext cx="348" cy="252"/>
                          </a:xfrm>
                          <a:prstGeom prst="rect">
                            <a:avLst/>
                          </a:prstGeom>
                          <a:noFill/>
                          <a:ln w="38100">
                            <a:noFill/>
                            <a:miter/>
                          </a:ln>
                        </p:spPr>
                      </p:pic>
                    </p:oleObj>
                  </mc:Fallback>
                </mc:AlternateContent>
              </a:graphicData>
            </a:graphic>
          </p:graphicFrame>
          <p:graphicFrame>
            <p:nvGraphicFramePr>
              <p:cNvPr id="60470" name="对象 7246"/>
              <p:cNvGraphicFramePr>
                <a:graphicFrameLocks noChangeAspect="1"/>
              </p:cNvGraphicFramePr>
              <p:nvPr/>
            </p:nvGraphicFramePr>
            <p:xfrm>
              <a:off x="48" y="768"/>
              <a:ext cx="295" cy="218"/>
            </p:xfrm>
            <a:graphic>
              <a:graphicData uri="http://schemas.openxmlformats.org/presentationml/2006/ole">
                <mc:AlternateContent xmlns:mc="http://schemas.openxmlformats.org/markup-compatibility/2006">
                  <mc:Choice xmlns:v="urn:schemas-microsoft-com:vml" Requires="v">
                    <p:oleObj spid="_x0000_s3120" r:id="rId7" imgW="318135" imgH="203835" progId="">
                      <p:embed/>
                    </p:oleObj>
                  </mc:Choice>
                  <mc:Fallback>
                    <p:oleObj r:id="rId7" imgW="318135" imgH="203835" progId="">
                      <p:embed/>
                      <p:pic>
                        <p:nvPicPr>
                          <p:cNvPr id="0" name="图片 3080"/>
                          <p:cNvPicPr/>
                          <p:nvPr/>
                        </p:nvPicPr>
                        <p:blipFill>
                          <a:blip r:embed="rId8"/>
                          <a:stretch>
                            <a:fillRect/>
                          </a:stretch>
                        </p:blipFill>
                        <p:spPr>
                          <a:xfrm>
                            <a:off x="48" y="768"/>
                            <a:ext cx="295" cy="218"/>
                          </a:xfrm>
                          <a:prstGeom prst="rect">
                            <a:avLst/>
                          </a:prstGeom>
                          <a:noFill/>
                          <a:ln w="38100">
                            <a:noFill/>
                            <a:miter/>
                          </a:ln>
                        </p:spPr>
                      </p:pic>
                    </p:oleObj>
                  </mc:Fallback>
                </mc:AlternateContent>
              </a:graphicData>
            </a:graphic>
          </p:graphicFrame>
        </p:grpSp>
        <p:sp>
          <p:nvSpPr>
            <p:cNvPr id="60471" name="文本框 1"/>
            <p:cNvSpPr txBox="1"/>
            <p:nvPr/>
          </p:nvSpPr>
          <p:spPr>
            <a:xfrm>
              <a:off x="2669" y="9114"/>
              <a:ext cx="3323" cy="580"/>
            </a:xfrm>
            <a:prstGeom prst="rect">
              <a:avLst/>
            </a:prstGeom>
            <a:noFill/>
            <a:ln w="9525">
              <a:noFill/>
            </a:ln>
          </p:spPr>
          <p:txBody>
            <a:bodyPr wrap="square" anchor="t">
              <a:spAutoFit/>
            </a:bodyPr>
            <a:lstStyle/>
            <a:p>
              <a:r>
                <a:rPr lang="zh-CN" altLang="en-US">
                  <a:latin typeface="Arial" panose="020B0604020202020204" pitchFamily="34" charset="0"/>
                  <a:ea typeface="宋体" panose="02010600030101010101" pitchFamily="2" charset="-122"/>
                </a:rPr>
                <a:t>理想采样</a:t>
              </a:r>
            </a:p>
          </p:txBody>
        </p:sp>
      </p:grpSp>
      <p:grpSp>
        <p:nvGrpSpPr>
          <p:cNvPr id="5" name="组合 4"/>
          <p:cNvGrpSpPr/>
          <p:nvPr/>
        </p:nvGrpSpPr>
        <p:grpSpPr>
          <a:xfrm>
            <a:off x="4349750" y="2211388"/>
            <a:ext cx="4191000" cy="3944937"/>
            <a:chOff x="6850" y="3482"/>
            <a:chExt cx="6600" cy="6212"/>
          </a:xfrm>
        </p:grpSpPr>
        <p:grpSp>
          <p:nvGrpSpPr>
            <p:cNvPr id="60473" name="组合 7247"/>
            <p:cNvGrpSpPr/>
            <p:nvPr/>
          </p:nvGrpSpPr>
          <p:grpSpPr>
            <a:xfrm>
              <a:off x="6850" y="3482"/>
              <a:ext cx="6600" cy="5280"/>
              <a:chOff x="0" y="0"/>
              <a:chExt cx="2640" cy="2112"/>
            </a:xfrm>
          </p:grpSpPr>
          <p:grpSp>
            <p:nvGrpSpPr>
              <p:cNvPr id="60474" name="组合 7248"/>
              <p:cNvGrpSpPr/>
              <p:nvPr/>
            </p:nvGrpSpPr>
            <p:grpSpPr>
              <a:xfrm>
                <a:off x="384" y="0"/>
                <a:ext cx="2256" cy="672"/>
                <a:chOff x="0" y="0"/>
                <a:chExt cx="2256" cy="672"/>
              </a:xfrm>
            </p:grpSpPr>
            <p:sp>
              <p:nvSpPr>
                <p:cNvPr id="60475" name="任意多边形 7249"/>
                <p:cNvSpPr/>
                <p:nvPr/>
              </p:nvSpPr>
              <p:spPr>
                <a:xfrm>
                  <a:off x="384" y="96"/>
                  <a:ext cx="1467" cy="540"/>
                </a:xfrm>
                <a:custGeom>
                  <a:avLst/>
                  <a:gdLst/>
                  <a:ahLst/>
                  <a:cxnLst/>
                  <a:rect l="0" t="0" r="0" b="0"/>
                  <a:pathLst>
                    <a:path w="1467" h="540">
                      <a:moveTo>
                        <a:pt x="0" y="225"/>
                      </a:moveTo>
                      <a:cubicBezTo>
                        <a:pt x="52" y="238"/>
                        <a:pt x="74" y="268"/>
                        <a:pt x="117" y="297"/>
                      </a:cubicBezTo>
                      <a:cubicBezTo>
                        <a:pt x="142" y="335"/>
                        <a:pt x="173" y="380"/>
                        <a:pt x="189" y="423"/>
                      </a:cubicBezTo>
                      <a:cubicBezTo>
                        <a:pt x="214" y="489"/>
                        <a:pt x="212" y="515"/>
                        <a:pt x="288" y="540"/>
                      </a:cubicBezTo>
                      <a:cubicBezTo>
                        <a:pt x="352" y="527"/>
                        <a:pt x="345" y="519"/>
                        <a:pt x="387" y="477"/>
                      </a:cubicBezTo>
                      <a:cubicBezTo>
                        <a:pt x="404" y="460"/>
                        <a:pt x="424" y="449"/>
                        <a:pt x="441" y="432"/>
                      </a:cubicBezTo>
                      <a:cubicBezTo>
                        <a:pt x="462" y="368"/>
                        <a:pt x="448" y="394"/>
                        <a:pt x="477" y="351"/>
                      </a:cubicBezTo>
                      <a:cubicBezTo>
                        <a:pt x="496" y="275"/>
                        <a:pt x="470" y="352"/>
                        <a:pt x="513" y="288"/>
                      </a:cubicBezTo>
                      <a:cubicBezTo>
                        <a:pt x="540" y="247"/>
                        <a:pt x="498" y="269"/>
                        <a:pt x="549" y="252"/>
                      </a:cubicBezTo>
                      <a:cubicBezTo>
                        <a:pt x="586" y="196"/>
                        <a:pt x="545" y="251"/>
                        <a:pt x="594" y="207"/>
                      </a:cubicBezTo>
                      <a:cubicBezTo>
                        <a:pt x="634" y="172"/>
                        <a:pt x="653" y="133"/>
                        <a:pt x="702" y="117"/>
                      </a:cubicBezTo>
                      <a:cubicBezTo>
                        <a:pt x="763" y="25"/>
                        <a:pt x="850" y="9"/>
                        <a:pt x="954" y="0"/>
                      </a:cubicBezTo>
                      <a:cubicBezTo>
                        <a:pt x="1074" y="12"/>
                        <a:pt x="1021" y="3"/>
                        <a:pt x="1098" y="54"/>
                      </a:cubicBezTo>
                      <a:cubicBezTo>
                        <a:pt x="1140" y="117"/>
                        <a:pt x="1116" y="96"/>
                        <a:pt x="1161" y="126"/>
                      </a:cubicBezTo>
                      <a:cubicBezTo>
                        <a:pt x="1214" y="205"/>
                        <a:pt x="1292" y="183"/>
                        <a:pt x="1386" y="189"/>
                      </a:cubicBezTo>
                      <a:cubicBezTo>
                        <a:pt x="1399" y="229"/>
                        <a:pt x="1397" y="247"/>
                        <a:pt x="1440" y="261"/>
                      </a:cubicBezTo>
                      <a:cubicBezTo>
                        <a:pt x="1460" y="290"/>
                        <a:pt x="1447" y="288"/>
                        <a:pt x="1467" y="288"/>
                      </a:cubicBezTo>
                    </a:path>
                  </a:pathLst>
                </a:custGeom>
                <a:noFill/>
                <a:ln w="12700" cap="flat" cmpd="sng">
                  <a:solidFill>
                    <a:schemeClr val="tx1"/>
                  </a:solidFill>
                  <a:prstDash val="solid"/>
                  <a:round/>
                  <a:headEnd type="none" w="med" len="med"/>
                  <a:tailEnd type="none" w="med" len="med"/>
                </a:ln>
              </p:spPr>
              <p:txBody>
                <a:bodyPr/>
                <a:lstStyle/>
                <a:p>
                  <a:endParaRPr lang="zh-CN" altLang="en-US"/>
                </a:p>
              </p:txBody>
            </p:sp>
            <p:graphicFrame>
              <p:nvGraphicFramePr>
                <p:cNvPr id="60476" name="对象 7250"/>
                <p:cNvGraphicFramePr>
                  <a:graphicFrameLocks noChangeAspect="1"/>
                </p:cNvGraphicFramePr>
                <p:nvPr/>
              </p:nvGraphicFramePr>
              <p:xfrm>
                <a:off x="0" y="144"/>
                <a:ext cx="336" cy="247"/>
              </p:xfrm>
              <a:graphic>
                <a:graphicData uri="http://schemas.openxmlformats.org/presentationml/2006/ole">
                  <mc:AlternateContent xmlns:mc="http://schemas.openxmlformats.org/markup-compatibility/2006">
                    <mc:Choice xmlns:v="urn:schemas-microsoft-com:vml" Requires="v">
                      <p:oleObj spid="_x0000_s3121" r:id="rId9" imgW="356235" imgH="229235" progId="">
                        <p:embed/>
                      </p:oleObj>
                    </mc:Choice>
                    <mc:Fallback>
                      <p:oleObj r:id="rId9" imgW="356235" imgH="229235" progId="">
                        <p:embed/>
                        <p:pic>
                          <p:nvPicPr>
                            <p:cNvPr id="0" name="图片 3081"/>
                            <p:cNvPicPr/>
                            <p:nvPr/>
                          </p:nvPicPr>
                          <p:blipFill>
                            <a:blip r:embed="rId4"/>
                            <a:stretch>
                              <a:fillRect/>
                            </a:stretch>
                          </p:blipFill>
                          <p:spPr>
                            <a:xfrm>
                              <a:off x="0" y="144"/>
                              <a:ext cx="336" cy="247"/>
                            </a:xfrm>
                            <a:prstGeom prst="rect">
                              <a:avLst/>
                            </a:prstGeom>
                            <a:noFill/>
                            <a:ln w="38100">
                              <a:noFill/>
                              <a:miter/>
                            </a:ln>
                          </p:spPr>
                        </p:pic>
                      </p:oleObj>
                    </mc:Fallback>
                  </mc:AlternateContent>
                </a:graphicData>
              </a:graphic>
            </p:graphicFrame>
            <p:grpSp>
              <p:nvGrpSpPr>
                <p:cNvPr id="60477" name="组合 7251"/>
                <p:cNvGrpSpPr/>
                <p:nvPr/>
              </p:nvGrpSpPr>
              <p:grpSpPr>
                <a:xfrm>
                  <a:off x="144" y="0"/>
                  <a:ext cx="2112" cy="672"/>
                  <a:chOff x="0" y="0"/>
                  <a:chExt cx="2112" cy="672"/>
                </a:xfrm>
              </p:grpSpPr>
              <p:sp>
                <p:nvSpPr>
                  <p:cNvPr id="60478" name="直接连接符 7252"/>
                  <p:cNvSpPr/>
                  <p:nvPr/>
                </p:nvSpPr>
                <p:spPr>
                  <a:xfrm>
                    <a:off x="240" y="528"/>
                    <a:ext cx="1728"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79" name="直接连接符 7253"/>
                  <p:cNvSpPr/>
                  <p:nvPr/>
                </p:nvSpPr>
                <p:spPr>
                  <a:xfrm flipV="1">
                    <a:off x="240" y="0"/>
                    <a:ext cx="0" cy="672"/>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80" name="文本框 7254"/>
                  <p:cNvSpPr txBox="1"/>
                  <p:nvPr/>
                </p:nvSpPr>
                <p:spPr>
                  <a:xfrm>
                    <a:off x="1872" y="288"/>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t</a:t>
                    </a:r>
                  </a:p>
                </p:txBody>
              </p:sp>
              <p:sp>
                <p:nvSpPr>
                  <p:cNvPr id="60481" name="文本框 7255"/>
                  <p:cNvSpPr txBox="1"/>
                  <p:nvPr/>
                </p:nvSpPr>
                <p:spPr>
                  <a:xfrm>
                    <a:off x="0" y="432"/>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0</a:t>
                    </a:r>
                  </a:p>
                </p:txBody>
              </p:sp>
            </p:grpSp>
          </p:grpSp>
          <p:grpSp>
            <p:nvGrpSpPr>
              <p:cNvPr id="60482" name="组合 7256"/>
              <p:cNvGrpSpPr/>
              <p:nvPr/>
            </p:nvGrpSpPr>
            <p:grpSpPr>
              <a:xfrm>
                <a:off x="528" y="720"/>
                <a:ext cx="2112" cy="672"/>
                <a:chOff x="0" y="0"/>
                <a:chExt cx="2112" cy="672"/>
              </a:xfrm>
            </p:grpSpPr>
            <p:sp>
              <p:nvSpPr>
                <p:cNvPr id="60483" name="直接连接符 7257"/>
                <p:cNvSpPr/>
                <p:nvPr/>
              </p:nvSpPr>
              <p:spPr>
                <a:xfrm>
                  <a:off x="240" y="528"/>
                  <a:ext cx="1728"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84" name="直接连接符 7258"/>
                <p:cNvSpPr/>
                <p:nvPr/>
              </p:nvSpPr>
              <p:spPr>
                <a:xfrm flipV="1">
                  <a:off x="240" y="0"/>
                  <a:ext cx="0" cy="672"/>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85" name="文本框 7259"/>
                <p:cNvSpPr txBox="1"/>
                <p:nvPr/>
              </p:nvSpPr>
              <p:spPr>
                <a:xfrm>
                  <a:off x="1872" y="288"/>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t</a:t>
                  </a:r>
                </a:p>
              </p:txBody>
            </p:sp>
            <p:sp>
              <p:nvSpPr>
                <p:cNvPr id="60486" name="文本框 7260"/>
                <p:cNvSpPr txBox="1"/>
                <p:nvPr/>
              </p:nvSpPr>
              <p:spPr>
                <a:xfrm>
                  <a:off x="0" y="432"/>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0</a:t>
                  </a:r>
                </a:p>
              </p:txBody>
            </p:sp>
          </p:grpSp>
          <p:grpSp>
            <p:nvGrpSpPr>
              <p:cNvPr id="60487" name="组合 7261"/>
              <p:cNvGrpSpPr/>
              <p:nvPr/>
            </p:nvGrpSpPr>
            <p:grpSpPr>
              <a:xfrm>
                <a:off x="528" y="1440"/>
                <a:ext cx="2112" cy="672"/>
                <a:chOff x="0" y="0"/>
                <a:chExt cx="2112" cy="672"/>
              </a:xfrm>
            </p:grpSpPr>
            <p:sp>
              <p:nvSpPr>
                <p:cNvPr id="60488" name="直接连接符 7262"/>
                <p:cNvSpPr/>
                <p:nvPr/>
              </p:nvSpPr>
              <p:spPr>
                <a:xfrm>
                  <a:off x="240" y="528"/>
                  <a:ext cx="1728"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89" name="直接连接符 7263"/>
                <p:cNvSpPr/>
                <p:nvPr/>
              </p:nvSpPr>
              <p:spPr>
                <a:xfrm flipV="1">
                  <a:off x="240" y="0"/>
                  <a:ext cx="0" cy="672"/>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90" name="文本框 7264"/>
                <p:cNvSpPr txBox="1"/>
                <p:nvPr/>
              </p:nvSpPr>
              <p:spPr>
                <a:xfrm>
                  <a:off x="1872" y="288"/>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t</a:t>
                  </a:r>
                </a:p>
              </p:txBody>
            </p:sp>
            <p:sp>
              <p:nvSpPr>
                <p:cNvPr id="60491" name="文本框 7265"/>
                <p:cNvSpPr txBox="1"/>
                <p:nvPr/>
              </p:nvSpPr>
              <p:spPr>
                <a:xfrm>
                  <a:off x="0" y="432"/>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0</a:t>
                  </a:r>
                </a:p>
              </p:txBody>
            </p:sp>
          </p:grpSp>
          <p:sp>
            <p:nvSpPr>
              <p:cNvPr id="60492" name="任意多边形 7266"/>
              <p:cNvSpPr/>
              <p:nvPr/>
            </p:nvSpPr>
            <p:spPr>
              <a:xfrm>
                <a:off x="768" y="1572"/>
                <a:ext cx="1467" cy="540"/>
              </a:xfrm>
              <a:custGeom>
                <a:avLst/>
                <a:gdLst/>
                <a:ahLst/>
                <a:cxnLst/>
                <a:rect l="0" t="0" r="0" b="0"/>
                <a:pathLst>
                  <a:path w="1467" h="540">
                    <a:moveTo>
                      <a:pt x="0" y="225"/>
                    </a:moveTo>
                    <a:cubicBezTo>
                      <a:pt x="52" y="238"/>
                      <a:pt x="74" y="268"/>
                      <a:pt x="117" y="297"/>
                    </a:cubicBezTo>
                    <a:cubicBezTo>
                      <a:pt x="142" y="335"/>
                      <a:pt x="173" y="380"/>
                      <a:pt x="189" y="423"/>
                    </a:cubicBezTo>
                    <a:cubicBezTo>
                      <a:pt x="214" y="489"/>
                      <a:pt x="212" y="515"/>
                      <a:pt x="288" y="540"/>
                    </a:cubicBezTo>
                    <a:cubicBezTo>
                      <a:pt x="352" y="527"/>
                      <a:pt x="345" y="519"/>
                      <a:pt x="387" y="477"/>
                    </a:cubicBezTo>
                    <a:cubicBezTo>
                      <a:pt x="404" y="460"/>
                      <a:pt x="424" y="449"/>
                      <a:pt x="441" y="432"/>
                    </a:cubicBezTo>
                    <a:cubicBezTo>
                      <a:pt x="462" y="368"/>
                      <a:pt x="448" y="394"/>
                      <a:pt x="477" y="351"/>
                    </a:cubicBezTo>
                    <a:cubicBezTo>
                      <a:pt x="496" y="275"/>
                      <a:pt x="470" y="352"/>
                      <a:pt x="513" y="288"/>
                    </a:cubicBezTo>
                    <a:cubicBezTo>
                      <a:pt x="540" y="247"/>
                      <a:pt x="498" y="269"/>
                      <a:pt x="549" y="252"/>
                    </a:cubicBezTo>
                    <a:cubicBezTo>
                      <a:pt x="586" y="196"/>
                      <a:pt x="545" y="251"/>
                      <a:pt x="594" y="207"/>
                    </a:cubicBezTo>
                    <a:cubicBezTo>
                      <a:pt x="634" y="172"/>
                      <a:pt x="653" y="133"/>
                      <a:pt x="702" y="117"/>
                    </a:cubicBezTo>
                    <a:cubicBezTo>
                      <a:pt x="763" y="25"/>
                      <a:pt x="850" y="9"/>
                      <a:pt x="954" y="0"/>
                    </a:cubicBezTo>
                    <a:cubicBezTo>
                      <a:pt x="1074" y="12"/>
                      <a:pt x="1021" y="3"/>
                      <a:pt x="1098" y="54"/>
                    </a:cubicBezTo>
                    <a:cubicBezTo>
                      <a:pt x="1140" y="117"/>
                      <a:pt x="1116" y="96"/>
                      <a:pt x="1161" y="126"/>
                    </a:cubicBezTo>
                    <a:cubicBezTo>
                      <a:pt x="1214" y="205"/>
                      <a:pt x="1292" y="183"/>
                      <a:pt x="1386" y="189"/>
                    </a:cubicBezTo>
                    <a:cubicBezTo>
                      <a:pt x="1399" y="229"/>
                      <a:pt x="1397" y="247"/>
                      <a:pt x="1440" y="261"/>
                    </a:cubicBezTo>
                    <a:cubicBezTo>
                      <a:pt x="1460" y="290"/>
                      <a:pt x="1447" y="288"/>
                      <a:pt x="1467" y="288"/>
                    </a:cubicBezTo>
                  </a:path>
                </a:pathLst>
              </a:custGeom>
              <a:noFill/>
              <a:ln w="12700" cap="rnd" cmpd="sng">
                <a:solidFill>
                  <a:schemeClr val="tx1"/>
                </a:solidFill>
                <a:prstDash val="sysDot"/>
                <a:round/>
                <a:headEnd type="none" w="med" len="med"/>
                <a:tailEnd type="none" w="med" len="med"/>
              </a:ln>
            </p:spPr>
            <p:txBody>
              <a:bodyPr/>
              <a:lstStyle/>
              <a:p>
                <a:endParaRPr lang="zh-CN" altLang="en-US"/>
              </a:p>
            </p:txBody>
          </p:sp>
          <p:sp>
            <p:nvSpPr>
              <p:cNvPr id="60493" name="矩形 7267"/>
              <p:cNvSpPr/>
              <p:nvPr/>
            </p:nvSpPr>
            <p:spPr>
              <a:xfrm>
                <a:off x="768" y="912"/>
                <a:ext cx="48" cy="336"/>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94" name="矩形 7268"/>
              <p:cNvSpPr/>
              <p:nvPr/>
            </p:nvSpPr>
            <p:spPr>
              <a:xfrm>
                <a:off x="912" y="912"/>
                <a:ext cx="48" cy="336"/>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95" name="矩形 7269"/>
              <p:cNvSpPr/>
              <p:nvPr/>
            </p:nvSpPr>
            <p:spPr>
              <a:xfrm>
                <a:off x="1056" y="912"/>
                <a:ext cx="48" cy="336"/>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96" name="矩形 7270"/>
              <p:cNvSpPr/>
              <p:nvPr/>
            </p:nvSpPr>
            <p:spPr>
              <a:xfrm>
                <a:off x="1200" y="912"/>
                <a:ext cx="48" cy="336"/>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97" name="矩形 7271"/>
              <p:cNvSpPr/>
              <p:nvPr/>
            </p:nvSpPr>
            <p:spPr>
              <a:xfrm>
                <a:off x="1344" y="912"/>
                <a:ext cx="48" cy="336"/>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98" name="矩形 7272"/>
              <p:cNvSpPr/>
              <p:nvPr/>
            </p:nvSpPr>
            <p:spPr>
              <a:xfrm>
                <a:off x="1488" y="912"/>
                <a:ext cx="48" cy="336"/>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499" name="矩形 7273"/>
              <p:cNvSpPr/>
              <p:nvPr/>
            </p:nvSpPr>
            <p:spPr>
              <a:xfrm>
                <a:off x="1632" y="912"/>
                <a:ext cx="48" cy="336"/>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00" name="矩形 7274"/>
              <p:cNvSpPr/>
              <p:nvPr/>
            </p:nvSpPr>
            <p:spPr>
              <a:xfrm>
                <a:off x="1776" y="912"/>
                <a:ext cx="48" cy="336"/>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01" name="矩形 7275"/>
              <p:cNvSpPr/>
              <p:nvPr/>
            </p:nvSpPr>
            <p:spPr>
              <a:xfrm>
                <a:off x="1920" y="912"/>
                <a:ext cx="48" cy="336"/>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02" name="矩形 7276"/>
              <p:cNvSpPr/>
              <p:nvPr/>
            </p:nvSpPr>
            <p:spPr>
              <a:xfrm>
                <a:off x="2064" y="912"/>
                <a:ext cx="48" cy="336"/>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03" name="矩形 7277"/>
              <p:cNvSpPr/>
              <p:nvPr/>
            </p:nvSpPr>
            <p:spPr>
              <a:xfrm>
                <a:off x="768" y="1824"/>
                <a:ext cx="48" cy="144"/>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04" name="矩形 7278"/>
              <p:cNvSpPr/>
              <p:nvPr/>
            </p:nvSpPr>
            <p:spPr>
              <a:xfrm>
                <a:off x="912" y="1920"/>
                <a:ext cx="48" cy="48"/>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05" name="矩形 7279"/>
              <p:cNvSpPr/>
              <p:nvPr/>
            </p:nvSpPr>
            <p:spPr>
              <a:xfrm>
                <a:off x="1056" y="1968"/>
                <a:ext cx="48" cy="144"/>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06" name="矩形 7280"/>
              <p:cNvSpPr/>
              <p:nvPr/>
            </p:nvSpPr>
            <p:spPr>
              <a:xfrm>
                <a:off x="1200" y="1968"/>
                <a:ext cx="48" cy="48"/>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07" name="矩形 7281"/>
              <p:cNvSpPr/>
              <p:nvPr/>
            </p:nvSpPr>
            <p:spPr>
              <a:xfrm>
                <a:off x="1344" y="1776"/>
                <a:ext cx="48" cy="192"/>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08" name="矩形 7282"/>
              <p:cNvSpPr/>
              <p:nvPr/>
            </p:nvSpPr>
            <p:spPr>
              <a:xfrm>
                <a:off x="1488" y="1680"/>
                <a:ext cx="48" cy="288"/>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09" name="矩形 7283"/>
              <p:cNvSpPr/>
              <p:nvPr/>
            </p:nvSpPr>
            <p:spPr>
              <a:xfrm>
                <a:off x="1632" y="1584"/>
                <a:ext cx="48" cy="384"/>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10" name="矩形 7284"/>
              <p:cNvSpPr/>
              <p:nvPr/>
            </p:nvSpPr>
            <p:spPr>
              <a:xfrm>
                <a:off x="1776" y="1584"/>
                <a:ext cx="48" cy="384"/>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11" name="矩形 7285"/>
              <p:cNvSpPr/>
              <p:nvPr/>
            </p:nvSpPr>
            <p:spPr>
              <a:xfrm>
                <a:off x="1920" y="1728"/>
                <a:ext cx="48" cy="240"/>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12" name="矩形 7286"/>
              <p:cNvSpPr/>
              <p:nvPr/>
            </p:nvSpPr>
            <p:spPr>
              <a:xfrm>
                <a:off x="2064" y="1776"/>
                <a:ext cx="48" cy="192"/>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60513" name="对象 7287"/>
              <p:cNvGraphicFramePr>
                <a:graphicFrameLocks noChangeAspect="1"/>
              </p:cNvGraphicFramePr>
              <p:nvPr/>
            </p:nvGraphicFramePr>
            <p:xfrm>
              <a:off x="0" y="768"/>
              <a:ext cx="720" cy="232"/>
            </p:xfrm>
            <a:graphic>
              <a:graphicData uri="http://schemas.openxmlformats.org/presentationml/2006/ole">
                <mc:AlternateContent xmlns:mc="http://schemas.openxmlformats.org/markup-compatibility/2006">
                  <mc:Choice xmlns:v="urn:schemas-microsoft-com:vml" Requires="v">
                    <p:oleObj spid="_x0000_s3122" r:id="rId10" imgW="775335" imgH="215900" progId="">
                      <p:embed/>
                    </p:oleObj>
                  </mc:Choice>
                  <mc:Fallback>
                    <p:oleObj r:id="rId10" imgW="775335" imgH="215900" progId="">
                      <p:embed/>
                      <p:pic>
                        <p:nvPicPr>
                          <p:cNvPr id="0" name="图片 3082"/>
                          <p:cNvPicPr/>
                          <p:nvPr/>
                        </p:nvPicPr>
                        <p:blipFill>
                          <a:blip r:embed="rId11"/>
                          <a:stretch>
                            <a:fillRect/>
                          </a:stretch>
                        </p:blipFill>
                        <p:spPr>
                          <a:xfrm>
                            <a:off x="0" y="768"/>
                            <a:ext cx="720" cy="232"/>
                          </a:xfrm>
                          <a:prstGeom prst="rect">
                            <a:avLst/>
                          </a:prstGeom>
                          <a:noFill/>
                          <a:ln w="38100">
                            <a:noFill/>
                            <a:miter/>
                          </a:ln>
                        </p:spPr>
                      </p:pic>
                    </p:oleObj>
                  </mc:Fallback>
                </mc:AlternateContent>
              </a:graphicData>
            </a:graphic>
          </p:graphicFrame>
          <p:sp>
            <p:nvSpPr>
              <p:cNvPr id="60514" name="直接连接符 7288"/>
              <p:cNvSpPr/>
              <p:nvPr/>
            </p:nvSpPr>
            <p:spPr>
              <a:xfrm>
                <a:off x="1200" y="1248"/>
                <a:ext cx="0" cy="14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15" name="直接连接符 7289"/>
              <p:cNvSpPr/>
              <p:nvPr/>
            </p:nvSpPr>
            <p:spPr>
              <a:xfrm>
                <a:off x="1344" y="1248"/>
                <a:ext cx="0" cy="14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16" name="直接连接符 7290"/>
              <p:cNvSpPr/>
              <p:nvPr/>
            </p:nvSpPr>
            <p:spPr>
              <a:xfrm>
                <a:off x="1056" y="1344"/>
                <a:ext cx="144"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17" name="直接连接符 7291"/>
              <p:cNvSpPr/>
              <p:nvPr/>
            </p:nvSpPr>
            <p:spPr>
              <a:xfrm flipH="1">
                <a:off x="1344" y="1344"/>
                <a:ext cx="96"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18" name="文本框 7292"/>
              <p:cNvSpPr txBox="1"/>
              <p:nvPr/>
            </p:nvSpPr>
            <p:spPr>
              <a:xfrm>
                <a:off x="1200" y="1248"/>
                <a:ext cx="192"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T</a:t>
                </a:r>
              </a:p>
            </p:txBody>
          </p:sp>
          <p:graphicFrame>
            <p:nvGraphicFramePr>
              <p:cNvPr id="60519" name="对象 7293"/>
              <p:cNvGraphicFramePr>
                <a:graphicFrameLocks noChangeAspect="1"/>
              </p:cNvGraphicFramePr>
              <p:nvPr/>
            </p:nvGraphicFramePr>
            <p:xfrm>
              <a:off x="384" y="1488"/>
              <a:ext cx="348" cy="252"/>
            </p:xfrm>
            <a:graphic>
              <a:graphicData uri="http://schemas.openxmlformats.org/presentationml/2006/ole">
                <mc:AlternateContent xmlns:mc="http://schemas.openxmlformats.org/markup-compatibility/2006">
                  <mc:Choice xmlns:v="urn:schemas-microsoft-com:vml" Requires="v">
                    <p:oleObj spid="_x0000_s3123" r:id="rId12" imgW="369570" imgH="241935" progId="">
                      <p:embed/>
                    </p:oleObj>
                  </mc:Choice>
                  <mc:Fallback>
                    <p:oleObj r:id="rId12" imgW="369570" imgH="241935" progId="">
                      <p:embed/>
                      <p:pic>
                        <p:nvPicPr>
                          <p:cNvPr id="0" name="图片 3083"/>
                          <p:cNvPicPr/>
                          <p:nvPr/>
                        </p:nvPicPr>
                        <p:blipFill>
                          <a:blip r:embed="rId13"/>
                          <a:stretch>
                            <a:fillRect/>
                          </a:stretch>
                        </p:blipFill>
                        <p:spPr>
                          <a:xfrm>
                            <a:off x="384" y="1488"/>
                            <a:ext cx="348" cy="252"/>
                          </a:xfrm>
                          <a:prstGeom prst="rect">
                            <a:avLst/>
                          </a:prstGeom>
                          <a:noFill/>
                          <a:ln w="38100">
                            <a:noFill/>
                            <a:miter/>
                          </a:ln>
                        </p:spPr>
                      </p:pic>
                    </p:oleObj>
                  </mc:Fallback>
                </mc:AlternateContent>
              </a:graphicData>
            </a:graphic>
          </p:graphicFrame>
          <p:sp>
            <p:nvSpPr>
              <p:cNvPr id="60520" name="直接连接符 7294"/>
              <p:cNvSpPr/>
              <p:nvPr/>
            </p:nvSpPr>
            <p:spPr>
              <a:xfrm flipV="1">
                <a:off x="1344" y="720"/>
                <a:ext cx="0" cy="19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21" name="直接连接符 7295"/>
              <p:cNvSpPr/>
              <p:nvPr/>
            </p:nvSpPr>
            <p:spPr>
              <a:xfrm flipV="1">
                <a:off x="1392" y="720"/>
                <a:ext cx="0" cy="19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22" name="直接连接符 7296"/>
              <p:cNvSpPr/>
              <p:nvPr/>
            </p:nvSpPr>
            <p:spPr>
              <a:xfrm>
                <a:off x="1200" y="816"/>
                <a:ext cx="144"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0523" name="直接连接符 7297"/>
              <p:cNvSpPr/>
              <p:nvPr/>
            </p:nvSpPr>
            <p:spPr>
              <a:xfrm flipH="1">
                <a:off x="1392" y="816"/>
                <a:ext cx="96"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60524" name="对象 7298"/>
              <p:cNvGraphicFramePr>
                <a:graphicFrameLocks noChangeAspect="1"/>
              </p:cNvGraphicFramePr>
              <p:nvPr/>
            </p:nvGraphicFramePr>
            <p:xfrm>
              <a:off x="1440" y="672"/>
              <a:ext cx="127" cy="140"/>
            </p:xfrm>
            <a:graphic>
              <a:graphicData uri="http://schemas.openxmlformats.org/presentationml/2006/ole">
                <mc:AlternateContent xmlns:mc="http://schemas.openxmlformats.org/markup-compatibility/2006">
                  <mc:Choice xmlns:v="urn:schemas-microsoft-com:vml" Requires="v">
                    <p:oleObj spid="_x0000_s3124" r:id="rId14" imgW="127635" imgH="140335" progId="">
                      <p:embed/>
                    </p:oleObj>
                  </mc:Choice>
                  <mc:Fallback>
                    <p:oleObj r:id="rId14" imgW="127635" imgH="140335" progId="">
                      <p:embed/>
                      <p:pic>
                        <p:nvPicPr>
                          <p:cNvPr id="0" name="图片 3086"/>
                          <p:cNvPicPr/>
                          <p:nvPr/>
                        </p:nvPicPr>
                        <p:blipFill>
                          <a:blip r:embed="rId15"/>
                          <a:stretch>
                            <a:fillRect/>
                          </a:stretch>
                        </p:blipFill>
                        <p:spPr>
                          <a:xfrm>
                            <a:off x="1440" y="672"/>
                            <a:ext cx="127" cy="140"/>
                          </a:xfrm>
                          <a:prstGeom prst="rect">
                            <a:avLst/>
                          </a:prstGeom>
                          <a:noFill/>
                          <a:ln w="38100">
                            <a:noFill/>
                            <a:miter/>
                          </a:ln>
                        </p:spPr>
                      </p:pic>
                    </p:oleObj>
                  </mc:Fallback>
                </mc:AlternateContent>
              </a:graphicData>
            </a:graphic>
          </p:graphicFrame>
        </p:grpSp>
        <p:sp>
          <p:nvSpPr>
            <p:cNvPr id="60525" name="文本框 2"/>
            <p:cNvSpPr txBox="1"/>
            <p:nvPr/>
          </p:nvSpPr>
          <p:spPr>
            <a:xfrm>
              <a:off x="9689" y="9114"/>
              <a:ext cx="3323" cy="580"/>
            </a:xfrm>
            <a:prstGeom prst="rect">
              <a:avLst/>
            </a:prstGeom>
            <a:noFill/>
            <a:ln w="9525">
              <a:noFill/>
            </a:ln>
          </p:spPr>
          <p:txBody>
            <a:bodyPr wrap="square" anchor="t">
              <a:spAutoFit/>
            </a:bodyPr>
            <a:lstStyle/>
            <a:p>
              <a:r>
                <a:rPr lang="zh-CN" altLang="en-US">
                  <a:latin typeface="Arial" panose="020B0604020202020204" pitchFamily="34" charset="0"/>
                  <a:ea typeface="宋体" panose="02010600030101010101" pitchFamily="2" charset="-122"/>
                </a:rPr>
                <a:t>实际采样</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3" descr="Timer_D 的结构"/>
          <p:cNvPicPr>
            <a:picLocks noChangeAspect="1"/>
          </p:cNvPicPr>
          <p:nvPr/>
        </p:nvPicPr>
        <p:blipFill>
          <a:blip r:embed="rId2"/>
          <a:srcRect t="43614"/>
          <a:stretch>
            <a:fillRect/>
          </a:stretch>
        </p:blipFill>
        <p:spPr>
          <a:xfrm>
            <a:off x="971550" y="1341438"/>
            <a:ext cx="7000875" cy="5033962"/>
          </a:xfrm>
          <a:prstGeom prst="rect">
            <a:avLst/>
          </a:prstGeom>
          <a:noFill/>
          <a:ln w="9525">
            <a:noFill/>
          </a:ln>
        </p:spPr>
      </p:pic>
      <p:sp>
        <p:nvSpPr>
          <p:cNvPr id="104450"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50</a:t>
            </a:fld>
            <a:endParaRPr lang="en-US" altLang="zh-CN" sz="1200" dirty="0">
              <a:latin typeface="Garamond" panose="02020404030301010803" pitchFamily="2" charset="0"/>
            </a:endParaRPr>
          </a:p>
        </p:txBody>
      </p:sp>
      <p:sp>
        <p:nvSpPr>
          <p:cNvPr id="104451" name="标题 1"/>
          <p:cNvSpPr txBox="1"/>
          <p:nvPr/>
        </p:nvSpPr>
        <p:spPr>
          <a:xfrm>
            <a:off x="449263" y="609600"/>
            <a:ext cx="8459787"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2.2.6.1 </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定时器 D </a:t>
            </a:r>
            <a:r>
              <a:rPr lang="en-US" altLang="zh-CN" sz="3200" b="1" dirty="0">
                <a:solidFill>
                  <a:schemeClr val="tx2"/>
                </a:solidFill>
                <a:latin typeface="Times New Roman" panose="02020603050405020304" pitchFamily="2" charset="0"/>
                <a:ea typeface="楷体_GB2312" charset="0"/>
                <a:sym typeface="仿宋_GB2312" charset="0"/>
              </a:rPr>
              <a:t>——</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 结构</a:t>
            </a:r>
            <a:endParaRPr lang="en-US" altLang="zh-CN"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gtEl>
                                        <p:attrNameLst>
                                          <p:attrName>style.visibility</p:attrName>
                                        </p:attrNameLst>
                                      </p:cBhvr>
                                      <p:to>
                                        <p:strVal val="visible"/>
                                      </p:to>
                                    </p:set>
                                    <p:anim calcmode="lin" valueType="num">
                                      <p:cBhvr>
                                        <p:cTn id="7" dur="500" fill="hold"/>
                                        <p:tgtEl>
                                          <p:spTgt spid="119811"/>
                                        </p:tgtEl>
                                        <p:attrNameLst>
                                          <p:attrName>ppt_x</p:attrName>
                                        </p:attrNameLst>
                                      </p:cBhvr>
                                      <p:tavLst>
                                        <p:tav tm="0">
                                          <p:val>
                                            <p:strVal val="#ppt_x"/>
                                          </p:val>
                                        </p:tav>
                                        <p:tav tm="100000">
                                          <p:val>
                                            <p:strVal val="#ppt_x"/>
                                          </p:val>
                                        </p:tav>
                                      </p:tavLst>
                                    </p:anim>
                                    <p:anim calcmode="lin" valueType="num">
                                      <p:cBhvr>
                                        <p:cTn id="8" dur="500" fill="hold"/>
                                        <p:tgtEl>
                                          <p:spTgt spid="119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4"/>
          <p:cNvSpPr/>
          <p:nvPr/>
        </p:nvSpPr>
        <p:spPr>
          <a:xfrm>
            <a:off x="462280" y="1484630"/>
            <a:ext cx="7927975" cy="267652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b="1" dirty="0">
                <a:solidFill>
                  <a:srgbClr val="0000FF"/>
                </a:solidFill>
                <a:latin typeface="Arial" panose="020B0604020202020204" pitchFamily="34" charset="0"/>
                <a:ea typeface="宋体" panose="02010600030101010101" pitchFamily="2" charset="-122"/>
              </a:rPr>
              <a:t>◆</a:t>
            </a:r>
            <a:r>
              <a:rPr lang="zh-CN" altLang="en-US" sz="2400" dirty="0">
                <a:solidFill>
                  <a:srgbClr val="0000FF"/>
                </a:solidFill>
                <a:latin typeface="Arial" panose="020B0604020202020204" pitchFamily="34" charset="0"/>
                <a:ea typeface="微软雅黑" panose="020B0503020204020204" charset="-122"/>
              </a:rPr>
              <a:t> </a:t>
            </a:r>
            <a:r>
              <a:rPr lang="zh-CN" altLang="en-US" sz="2800" b="1" dirty="0">
                <a:latin typeface="Times New Roman" panose="02020603050405020304" pitchFamily="2" charset="0"/>
                <a:ea typeface="楷体" panose="02010609060101010101" charset="-122"/>
                <a:cs typeface="Times New Roman" panose="02020603050405020304" pitchFamily="2" charset="0"/>
              </a:rPr>
              <a:t>定时器</a:t>
            </a:r>
            <a:r>
              <a:rPr lang="en-US" altLang="zh-CN" sz="2800" b="1" dirty="0">
                <a:latin typeface="Times New Roman" panose="02020603050405020304" pitchFamily="2" charset="0"/>
                <a:ea typeface="楷体" panose="02010609060101010101" charset="-122"/>
                <a:cs typeface="Times New Roman" panose="02020603050405020304" pitchFamily="2" charset="0"/>
              </a:rPr>
              <a:t>D (Timer_D) </a:t>
            </a:r>
            <a:r>
              <a:rPr lang="zh-CN" altLang="en-US" sz="2800" b="1" dirty="0">
                <a:latin typeface="Times New Roman" panose="02020603050405020304" pitchFamily="2" charset="0"/>
                <a:ea typeface="楷体" panose="02010609060101010101" charset="-122"/>
                <a:cs typeface="Times New Roman" panose="02020603050405020304" pitchFamily="2" charset="0"/>
              </a:rPr>
              <a:t>是一个带有多路捕获</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比较寄存器的</a:t>
            </a:r>
            <a:r>
              <a:rPr lang="en-US" altLang="zh-CN" sz="2800" b="1" dirty="0">
                <a:latin typeface="Times New Roman" panose="02020603050405020304" pitchFamily="2" charset="0"/>
                <a:ea typeface="楷体" panose="02010609060101010101" charset="-122"/>
                <a:cs typeface="Times New Roman" panose="02020603050405020304" pitchFamily="2" charset="0"/>
              </a:rPr>
              <a:t>16 </a:t>
            </a:r>
            <a:r>
              <a:rPr lang="zh-CN" altLang="en-US" sz="2800" b="1" dirty="0">
                <a:latin typeface="Times New Roman" panose="02020603050405020304" pitchFamily="2" charset="0"/>
                <a:ea typeface="楷体" panose="02010609060101010101" charset="-122"/>
                <a:cs typeface="Times New Roman" panose="02020603050405020304" pitchFamily="2" charset="0"/>
              </a:rPr>
              <a:t>位定时</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计数器。</a:t>
            </a:r>
          </a:p>
          <a:p>
            <a:pPr lvl="1" indent="0" eaLnBrk="1" hangingPunct="1">
              <a:buClr>
                <a:srgbClr val="0000FF"/>
              </a:buClr>
              <a:buFont typeface="Wingdings" panose="05000000000000000000" pitchFamily="2" charset="2"/>
              <a:buNone/>
            </a:pPr>
            <a:endPar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endParaRPr>
          </a:p>
          <a:p>
            <a:pPr lvl="1" indent="0" eaLnBrk="1" hangingPunct="1">
              <a:buClr>
                <a:srgbClr val="0000FF"/>
              </a:buClr>
              <a:buFont typeface="Wingdings" panose="05000000000000000000" pitchFamily="2" charset="2"/>
              <a:buNone/>
            </a:pPr>
            <a:r>
              <a:rPr lang="zh-CN" altLang="en-US" sz="2800" b="1" dirty="0">
                <a:solidFill>
                  <a:srgbClr val="0000FF"/>
                </a:solidFill>
                <a:latin typeface="Times New Roman" panose="02020603050405020304" pitchFamily="2" charset="0"/>
                <a:ea typeface="楷体" panose="02010609060101010101" charset="-122"/>
                <a:cs typeface="Times New Roman" panose="02020603050405020304" pitchFamily="2" charset="0"/>
              </a:rPr>
              <a:t>◆ </a:t>
            </a:r>
            <a:r>
              <a:rPr lang="zh-CN" altLang="en-US" sz="2800" b="1" dirty="0">
                <a:latin typeface="Times New Roman" panose="02020603050405020304" pitchFamily="2" charset="0"/>
                <a:ea typeface="楷体" panose="02010609060101010101" charset="-122"/>
                <a:cs typeface="Times New Roman" panose="02020603050405020304" pitchFamily="2" charset="0"/>
              </a:rPr>
              <a:t>由上图可以看出，除了在捕获</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比较模块中 </a:t>
            </a:r>
            <a:r>
              <a:rPr lang="en-US" altLang="zh-CN" sz="2800" b="1" dirty="0">
                <a:latin typeface="Times New Roman" panose="02020603050405020304" pitchFamily="2" charset="0"/>
                <a:ea typeface="楷体" panose="02010609060101010101" charset="-122"/>
                <a:cs typeface="Times New Roman" panose="02020603050405020304" pitchFamily="2" charset="0"/>
              </a:rPr>
              <a:t>Timer_D </a:t>
            </a:r>
            <a:r>
              <a:rPr lang="zh-CN" altLang="en-US" sz="2800" b="1" dirty="0">
                <a:latin typeface="Times New Roman" panose="02020603050405020304" pitchFamily="2" charset="0"/>
                <a:ea typeface="楷体" panose="02010609060101010101" charset="-122"/>
                <a:cs typeface="Times New Roman" panose="02020603050405020304" pitchFamily="2" charset="0"/>
              </a:rPr>
              <a:t>比</a:t>
            </a:r>
            <a:r>
              <a:rPr lang="en-US" altLang="zh-CN" sz="2800" b="1" dirty="0">
                <a:latin typeface="Times New Roman" panose="02020603050405020304" pitchFamily="2" charset="0"/>
                <a:ea typeface="楷体" panose="02010609060101010101" charset="-122"/>
                <a:cs typeface="Times New Roman" panose="02020603050405020304" pitchFamily="2" charset="0"/>
              </a:rPr>
              <a:t>Timer_B </a:t>
            </a:r>
            <a:r>
              <a:rPr lang="zh-CN" altLang="en-US" sz="2800" b="1" dirty="0">
                <a:latin typeface="Times New Roman" panose="02020603050405020304" pitchFamily="2" charset="0"/>
                <a:ea typeface="楷体" panose="02010609060101010101" charset="-122"/>
                <a:cs typeface="Times New Roman" panose="02020603050405020304" pitchFamily="2" charset="0"/>
              </a:rPr>
              <a:t>增加了高分辨率生成器，</a:t>
            </a:r>
            <a:r>
              <a:rPr lang="en-US" altLang="zh-CN" sz="2800" b="1" dirty="0">
                <a:latin typeface="Times New Roman" panose="02020603050405020304" pitchFamily="2" charset="0"/>
                <a:ea typeface="楷体" panose="02010609060101010101" charset="-122"/>
                <a:cs typeface="Times New Roman" panose="02020603050405020304" pitchFamily="2" charset="0"/>
              </a:rPr>
              <a:t>Timer_D </a:t>
            </a:r>
            <a:r>
              <a:rPr lang="zh-CN" altLang="en-US" sz="2800" b="1" dirty="0">
                <a:latin typeface="Times New Roman" panose="02020603050405020304" pitchFamily="2" charset="0"/>
                <a:ea typeface="楷体" panose="02010609060101010101" charset="-122"/>
                <a:cs typeface="Times New Roman" panose="02020603050405020304" pitchFamily="2" charset="0"/>
              </a:rPr>
              <a:t>和 </a:t>
            </a:r>
            <a:r>
              <a:rPr lang="en-US" altLang="zh-CN" sz="2800" b="1" dirty="0">
                <a:latin typeface="Times New Roman" panose="02020603050405020304" pitchFamily="2" charset="0"/>
                <a:ea typeface="楷体" panose="02010609060101010101" charset="-122"/>
                <a:cs typeface="Times New Roman" panose="02020603050405020304" pitchFamily="2" charset="0"/>
              </a:rPr>
              <a:t>Timer_B </a:t>
            </a:r>
            <a:r>
              <a:rPr lang="zh-CN" altLang="en-US" sz="2800" b="1" dirty="0">
                <a:latin typeface="Times New Roman" panose="02020603050405020304" pitchFamily="2" charset="0"/>
                <a:ea typeface="楷体" panose="02010609060101010101" charset="-122"/>
                <a:cs typeface="Times New Roman" panose="02020603050405020304" pitchFamily="2" charset="0"/>
              </a:rPr>
              <a:t>的结构几乎相同。</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Times New Roman" panose="02020603050405020304" pitchFamily="2" charset="0"/>
            </a:endParaRPr>
          </a:p>
        </p:txBody>
      </p:sp>
      <p:sp>
        <p:nvSpPr>
          <p:cNvPr id="105474"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51</a:t>
            </a:fld>
            <a:endParaRPr lang="en-US" altLang="zh-CN" sz="1200" dirty="0">
              <a:latin typeface="Garamond" panose="02020404030301010803" pitchFamily="2" charset="0"/>
            </a:endParaRPr>
          </a:p>
        </p:txBody>
      </p:sp>
      <p:sp>
        <p:nvSpPr>
          <p:cNvPr id="105475" name="标题 1"/>
          <p:cNvSpPr txBox="1"/>
          <p:nvPr/>
        </p:nvSpPr>
        <p:spPr>
          <a:xfrm>
            <a:off x="461963" y="555625"/>
            <a:ext cx="8459787"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2.2.6.1 </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定时器 D </a:t>
            </a:r>
            <a:r>
              <a:rPr lang="en-US" altLang="zh-CN" sz="3200" b="1" dirty="0">
                <a:solidFill>
                  <a:schemeClr val="tx2"/>
                </a:solidFill>
                <a:latin typeface="Times New Roman" panose="02020603050405020304" pitchFamily="2" charset="0"/>
                <a:ea typeface="楷体_GB2312" charset="0"/>
                <a:sym typeface="仿宋_GB2312" charset="0"/>
              </a:rPr>
              <a:t>——</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 结构</a:t>
            </a:r>
            <a:endParaRPr lang="en-US" altLang="zh-CN"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0835"/>
                                        </p:tgtEl>
                                        <p:attrNameLst>
                                          <p:attrName>style.visibility</p:attrName>
                                        </p:attrNameLst>
                                      </p:cBhvr>
                                      <p:to>
                                        <p:strVal val="visible"/>
                                      </p:to>
                                    </p:set>
                                    <p:anim calcmode="lin" valueType="num">
                                      <p:cBhvr>
                                        <p:cTn id="7" dur="500" fill="hold"/>
                                        <p:tgtEl>
                                          <p:spTgt spid="120835"/>
                                        </p:tgtEl>
                                        <p:attrNameLst>
                                          <p:attrName>ppt_x</p:attrName>
                                        </p:attrNameLst>
                                      </p:cBhvr>
                                      <p:tavLst>
                                        <p:tav tm="0">
                                          <p:val>
                                            <p:strVal val="#ppt_x"/>
                                          </p:val>
                                        </p:tav>
                                        <p:tav tm="100000">
                                          <p:val>
                                            <p:strVal val="#ppt_x"/>
                                          </p:val>
                                        </p:tav>
                                      </p:tavLst>
                                    </p:anim>
                                    <p:anim calcmode="lin" valueType="num">
                                      <p:cBhvr>
                                        <p:cTn id="8" dur="500" fill="hold"/>
                                        <p:tgtEl>
                                          <p:spTgt spid="120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p:cNvSpPr txBox="1"/>
          <p:nvPr/>
        </p:nvSpPr>
        <p:spPr>
          <a:xfrm>
            <a:off x="471488" y="652463"/>
            <a:ext cx="9159875" cy="582612"/>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2.2.6.2 定时器 D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与Timer_B 相同的特征</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121859" name="Rectangle 3"/>
          <p:cNvSpPr/>
          <p:nvPr/>
        </p:nvSpPr>
        <p:spPr>
          <a:xfrm>
            <a:off x="-252412" y="1437323"/>
            <a:ext cx="8839200" cy="4399915"/>
          </a:xfrm>
          <a:prstGeom prst="rect">
            <a:avLst/>
          </a:prstGeom>
          <a:noFill/>
          <a:ln w="9525">
            <a:noFill/>
          </a:ln>
        </p:spPr>
        <p:txBody>
          <a:bodyPr wrap="square" anchor="t">
            <a:spAutoFit/>
          </a:bodyPr>
          <a:lstStyle/>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带有</a:t>
            </a:r>
            <a:r>
              <a:rPr lang="en-US" altLang="zh-CN" sz="2800" b="1" dirty="0">
                <a:latin typeface="Times New Roman" panose="02020603050405020304" pitchFamily="2" charset="0"/>
                <a:ea typeface="楷体" panose="02010609060101010101" charset="-122"/>
                <a:cs typeface="Times New Roman" panose="02020603050405020304" pitchFamily="2" charset="0"/>
              </a:rPr>
              <a:t>4 </a:t>
            </a:r>
            <a:r>
              <a:rPr lang="zh-CN" altLang="en-US" sz="2800" b="1" dirty="0">
                <a:latin typeface="Times New Roman" panose="02020603050405020304" pitchFamily="2" charset="0"/>
                <a:ea typeface="楷体" panose="02010609060101010101" charset="-122"/>
                <a:cs typeface="Times New Roman" panose="02020603050405020304" pitchFamily="2" charset="0"/>
              </a:rPr>
              <a:t>种操作模式和</a:t>
            </a:r>
            <a:r>
              <a:rPr lang="en-US" altLang="zh-CN" sz="2800" b="1" dirty="0">
                <a:latin typeface="Times New Roman" panose="02020603050405020304" pitchFamily="2" charset="0"/>
                <a:ea typeface="楷体" panose="02010609060101010101" charset="-122"/>
                <a:cs typeface="Times New Roman" panose="02020603050405020304" pitchFamily="2" charset="0"/>
              </a:rPr>
              <a:t>4</a:t>
            </a:r>
            <a:r>
              <a:rPr lang="zh-CN" altLang="en-US" sz="2800" b="1" dirty="0">
                <a:latin typeface="Times New Roman" panose="02020603050405020304" pitchFamily="2" charset="0"/>
                <a:ea typeface="楷体" panose="02010609060101010101" charset="-122"/>
                <a:cs typeface="Times New Roman" panose="02020603050405020304" pitchFamily="2" charset="0"/>
              </a:rPr>
              <a:t>种位数可选的异步</a:t>
            </a:r>
            <a:r>
              <a:rPr lang="en-US" altLang="zh-CN" sz="2800" b="1" dirty="0">
                <a:latin typeface="Times New Roman" panose="02020603050405020304" pitchFamily="2" charset="0"/>
                <a:ea typeface="楷体" panose="02010609060101010101" charset="-122"/>
                <a:cs typeface="Times New Roman" panose="02020603050405020304" pitchFamily="2" charset="0"/>
              </a:rPr>
              <a:t>16 </a:t>
            </a:r>
            <a:r>
              <a:rPr lang="zh-CN" altLang="en-US" sz="2800" b="1" dirty="0">
                <a:latin typeface="Times New Roman" panose="02020603050405020304" pitchFamily="2" charset="0"/>
                <a:ea typeface="楷体" panose="02010609060101010101" charset="-122"/>
                <a:cs typeface="Times New Roman" panose="02020603050405020304" pitchFamily="2" charset="0"/>
              </a:rPr>
              <a:t>位定时</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计数器。</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输入时钟可以有多种选择，可以是慢时钟，快时钟以及外部时钟。</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可配置捕获</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比较寄存器数多达 </a:t>
            </a:r>
            <a:r>
              <a:rPr lang="en-US" altLang="zh-CN" sz="2800" b="1" dirty="0">
                <a:latin typeface="Times New Roman" panose="02020603050405020304" pitchFamily="2" charset="0"/>
                <a:ea typeface="楷体" panose="02010609060101010101" charset="-122"/>
                <a:cs typeface="Times New Roman" panose="02020603050405020304" pitchFamily="2" charset="0"/>
              </a:rPr>
              <a:t>7 </a:t>
            </a:r>
            <a:r>
              <a:rPr lang="zh-CN" altLang="en-US" sz="2800" b="1" dirty="0">
                <a:latin typeface="Times New Roman" panose="02020603050405020304" pitchFamily="2" charset="0"/>
                <a:ea typeface="楷体" panose="02010609060101010101" charset="-122"/>
                <a:cs typeface="Times New Roman" panose="02020603050405020304" pitchFamily="2" charset="0"/>
              </a:rPr>
              <a:t>个。</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可配置的</a:t>
            </a:r>
            <a:r>
              <a:rPr lang="en-US" altLang="zh-CN" sz="2800" b="1" dirty="0">
                <a:latin typeface="Times New Roman" panose="02020603050405020304" pitchFamily="2" charset="0"/>
                <a:ea typeface="楷体" panose="02010609060101010101" charset="-122"/>
                <a:cs typeface="Times New Roman" panose="02020603050405020304" pitchFamily="2" charset="0"/>
              </a:rPr>
              <a:t>PWM</a:t>
            </a:r>
            <a:r>
              <a:rPr lang="zh-CN" altLang="en-US" sz="2800" b="1" dirty="0">
                <a:latin typeface="Times New Roman" panose="02020603050405020304" pitchFamily="2" charset="0"/>
                <a:ea typeface="楷体" panose="02010609060101010101" charset="-122"/>
                <a:cs typeface="Times New Roman" panose="02020603050405020304" pitchFamily="2" charset="0"/>
              </a:rPr>
              <a:t>（脉宽调制）输出。</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双缓冲比较寄存器，可同步装载。</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完善的中断服务功能。快速响应</a:t>
            </a:r>
            <a:r>
              <a:rPr lang="en-US" altLang="zh-CN" sz="2800" b="1" dirty="0">
                <a:latin typeface="Times New Roman" panose="02020603050405020304" pitchFamily="2" charset="0"/>
                <a:ea typeface="楷体" panose="02010609060101010101" charset="-122"/>
                <a:cs typeface="Times New Roman" panose="02020603050405020304" pitchFamily="2" charset="0"/>
              </a:rPr>
              <a:t>Timer_A</a:t>
            </a:r>
            <a:r>
              <a:rPr lang="zh-CN" altLang="en-US" sz="2800" b="1" dirty="0">
                <a:latin typeface="Times New Roman" panose="02020603050405020304" pitchFamily="2" charset="0"/>
                <a:ea typeface="楷体" panose="02010609060101010101" charset="-122"/>
                <a:cs typeface="Times New Roman" panose="02020603050405020304" pitchFamily="2" charset="0"/>
              </a:rPr>
              <a:t>中断的中断向量寄存器。</a:t>
            </a:r>
          </a:p>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8</a:t>
            </a:r>
            <a:r>
              <a:rPr lang="zh-CN" altLang="en-US" sz="2800" b="1" dirty="0">
                <a:latin typeface="Times New Roman" panose="02020603050405020304" pitchFamily="2" charset="0"/>
                <a:ea typeface="楷体" panose="02010609060101010101" charset="-122"/>
                <a:cs typeface="Times New Roman" panose="02020603050405020304" pitchFamily="2" charset="0"/>
              </a:rPr>
              <a:t>种输出方式选择。</a:t>
            </a:r>
          </a:p>
        </p:txBody>
      </p:sp>
      <p:sp>
        <p:nvSpPr>
          <p:cNvPr id="106499"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52</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1859"/>
                                        </p:tgtEl>
                                        <p:attrNameLst>
                                          <p:attrName>style.visibility</p:attrName>
                                        </p:attrNameLst>
                                      </p:cBhvr>
                                      <p:to>
                                        <p:strVal val="visible"/>
                                      </p:to>
                                    </p:set>
                                    <p:anim calcmode="lin" valueType="num">
                                      <p:cBhvr>
                                        <p:cTn id="7" dur="500" fill="hold"/>
                                        <p:tgtEl>
                                          <p:spTgt spid="121859"/>
                                        </p:tgtEl>
                                        <p:attrNameLst>
                                          <p:attrName>ppt_x</p:attrName>
                                        </p:attrNameLst>
                                      </p:cBhvr>
                                      <p:tavLst>
                                        <p:tav tm="0">
                                          <p:val>
                                            <p:strVal val="#ppt_x"/>
                                          </p:val>
                                        </p:tav>
                                        <p:tav tm="100000">
                                          <p:val>
                                            <p:strVal val="#ppt_x"/>
                                          </p:val>
                                        </p:tav>
                                      </p:tavLst>
                                    </p:anim>
                                    <p:anim calcmode="lin" valueType="num">
                                      <p:cBhvr>
                                        <p:cTn id="8" dur="500" fill="hold"/>
                                        <p:tgtEl>
                                          <p:spTgt spid="1218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p:cNvSpPr txBox="1"/>
          <p:nvPr/>
        </p:nvSpPr>
        <p:spPr>
          <a:xfrm>
            <a:off x="503238" y="673100"/>
            <a:ext cx="8823325"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2.1.6.2 定时器 D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与 Timer_B 不同之处</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122883" name="Rectangle 3"/>
          <p:cNvSpPr/>
          <p:nvPr/>
        </p:nvSpPr>
        <p:spPr>
          <a:xfrm>
            <a:off x="-107950" y="1485900"/>
            <a:ext cx="8816975" cy="3907790"/>
          </a:xfrm>
          <a:prstGeom prst="rect">
            <a:avLst/>
          </a:prstGeom>
          <a:noFill/>
          <a:ln w="9525">
            <a:noFill/>
          </a:ln>
        </p:spPr>
        <p:txBody>
          <a:bodyPr wrap="square" anchor="t">
            <a:spAutoFit/>
          </a:bodyPr>
          <a:lstStyle/>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Timer_D 支持高分辨率模式。</a:t>
            </a:r>
            <a:endParaRPr lang="zh-CN" altLang="en-US" sz="2800" b="1" dirty="0">
              <a:latin typeface="Times New Roman" panose="02020603050405020304" pitchFamily="2" charset="0"/>
              <a:ea typeface="楷体" panose="02010609060101010101" charset="-122"/>
              <a:cs typeface="Times New Roman" panose="02020603050405020304" pitchFamily="2" charset="0"/>
            </a:endParaRPr>
          </a:p>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Timer_D </a:t>
            </a:r>
            <a:r>
              <a:rPr lang="zh-CN" altLang="en-US" sz="2800" b="1" dirty="0">
                <a:latin typeface="Times New Roman" panose="02020603050405020304" pitchFamily="2" charset="0"/>
                <a:ea typeface="楷体" panose="02010609060101010101" charset="-122"/>
                <a:cs typeface="Times New Roman" panose="02020603050405020304" pitchFamily="2" charset="0"/>
              </a:rPr>
              <a:t>支持在同一个捕获</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比较通道中，合并使用两个相邻的 </a:t>
            </a:r>
            <a:r>
              <a:rPr lang="en-US" altLang="zh-CN" sz="2800" b="1" dirty="0">
                <a:latin typeface="Times New Roman" panose="02020603050405020304" pitchFamily="2" charset="0"/>
                <a:ea typeface="楷体" panose="02010609060101010101" charset="-122"/>
                <a:cs typeface="Times New Roman" panose="02020603050405020304" pitchFamily="2" charset="0"/>
              </a:rPr>
              <a:t>TDCCRx </a:t>
            </a:r>
            <a:r>
              <a:rPr lang="zh-CN" altLang="en-US" sz="2800" b="1" dirty="0">
                <a:latin typeface="Times New Roman" panose="02020603050405020304" pitchFamily="2" charset="0"/>
                <a:ea typeface="楷体" panose="02010609060101010101" charset="-122"/>
                <a:cs typeface="Times New Roman" panose="02020603050405020304" pitchFamily="2" charset="0"/>
              </a:rPr>
              <a:t>寄存器，控制</a:t>
            </a:r>
            <a:r>
              <a:rPr lang="en-US" altLang="zh-CN" sz="2800" b="1" dirty="0">
                <a:latin typeface="Times New Roman" panose="02020603050405020304" pitchFamily="2" charset="0"/>
                <a:ea typeface="楷体" panose="02010609060101010101" charset="-122"/>
                <a:cs typeface="Times New Roman" panose="02020603050405020304" pitchFamily="2" charset="0"/>
              </a:rPr>
              <a:t>PWM</a:t>
            </a:r>
            <a:r>
              <a:rPr lang="zh-CN" altLang="en-US" sz="2800" b="1" dirty="0">
                <a:latin typeface="Times New Roman" panose="02020603050405020304" pitchFamily="2" charset="0"/>
                <a:ea typeface="楷体" panose="02010609060101010101" charset="-122"/>
                <a:cs typeface="Times New Roman" panose="02020603050405020304" pitchFamily="2" charset="0"/>
              </a:rPr>
              <a:t>的上升沿或下降沿。</a:t>
            </a:r>
          </a:p>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Timer_D </a:t>
            </a:r>
            <a:r>
              <a:rPr lang="zh-CN" altLang="en-US" sz="2800" b="1" dirty="0">
                <a:latin typeface="Times New Roman" panose="02020603050405020304" pitchFamily="2" charset="0"/>
                <a:ea typeface="楷体" panose="02010609060101010101" charset="-122"/>
                <a:cs typeface="Times New Roman" panose="02020603050405020304" pitchFamily="2" charset="0"/>
              </a:rPr>
              <a:t>支持双捕获事件模式。</a:t>
            </a:r>
          </a:p>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Timer_D </a:t>
            </a:r>
            <a:r>
              <a:rPr lang="zh-CN" altLang="en-US" sz="2800" b="1" dirty="0">
                <a:latin typeface="Times New Roman" panose="02020603050405020304" pitchFamily="2" charset="0"/>
                <a:ea typeface="楷体" panose="02010609060101010101" charset="-122"/>
                <a:cs typeface="Times New Roman" panose="02020603050405020304" pitchFamily="2" charset="0"/>
              </a:rPr>
              <a:t>支持外部故障输入，外部清除输入和信号。</a:t>
            </a:r>
          </a:p>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cs typeface="Times New Roman" panose="02020603050405020304" pitchFamily="2" charset="0"/>
              </a:rPr>
              <a:t>Timer_D </a:t>
            </a:r>
            <a:r>
              <a:rPr lang="zh-CN" altLang="en-US" sz="2800" b="1" dirty="0">
                <a:latin typeface="Times New Roman" panose="02020603050405020304" pitchFamily="2" charset="0"/>
                <a:ea typeface="楷体" panose="02010609060101010101" charset="-122"/>
                <a:cs typeface="Times New Roman" panose="02020603050405020304" pitchFamily="2" charset="0"/>
              </a:rPr>
              <a:t>可以与第二个定时器同步。</a:t>
            </a:r>
            <a:endParaRPr lang="zh-CN" altLang="en-US" sz="2800" b="1" dirty="0">
              <a:latin typeface="Times New Roman" panose="02020603050405020304" pitchFamily="2" charset="0"/>
              <a:ea typeface="宋体" panose="02010600030101010101" pitchFamily="2" charset="-122"/>
            </a:endParaRPr>
          </a:p>
          <a:p>
            <a:pPr lvl="2" indent="0" eaLnBrk="1" hangingPunct="1">
              <a:buClr>
                <a:srgbClr val="0000FF"/>
              </a:buClr>
              <a:buFont typeface="Wingdings" panose="05000000000000000000" pitchFamily="2" charset="2"/>
              <a:buChar char="Ø"/>
            </a:pPr>
            <a:endParaRPr lang="zh-CN" altLang="en-US" sz="2400" dirty="0">
              <a:latin typeface="Arial" panose="020B0604020202020204" pitchFamily="34" charset="0"/>
              <a:ea typeface="微软雅黑" panose="020B0503020204020204" charset="-122"/>
            </a:endParaRPr>
          </a:p>
        </p:txBody>
      </p:sp>
      <p:sp>
        <p:nvSpPr>
          <p:cNvPr id="10752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53</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2883"/>
                                        </p:tgtEl>
                                        <p:attrNameLst>
                                          <p:attrName>style.visibility</p:attrName>
                                        </p:attrNameLst>
                                      </p:cBhvr>
                                      <p:to>
                                        <p:strVal val="visible"/>
                                      </p:to>
                                    </p:set>
                                    <p:anim calcmode="lin" valueType="num">
                                      <p:cBhvr>
                                        <p:cTn id="7" dur="500" fill="hold"/>
                                        <p:tgtEl>
                                          <p:spTgt spid="122883"/>
                                        </p:tgtEl>
                                        <p:attrNameLst>
                                          <p:attrName>ppt_x</p:attrName>
                                        </p:attrNameLst>
                                      </p:cBhvr>
                                      <p:tavLst>
                                        <p:tav tm="0">
                                          <p:val>
                                            <p:strVal val="#ppt_x"/>
                                          </p:val>
                                        </p:tav>
                                        <p:tav tm="100000">
                                          <p:val>
                                            <p:strVal val="#ppt_x"/>
                                          </p:val>
                                        </p:tav>
                                      </p:tavLst>
                                    </p:anim>
                                    <p:anim calcmode="lin" valueType="num">
                                      <p:cBhvr>
                                        <p:cTn id="8" dur="500" fill="hold"/>
                                        <p:tgtEl>
                                          <p:spTgt spid="1228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p:cNvSpPr txBox="1"/>
          <p:nvPr/>
        </p:nvSpPr>
        <p:spPr>
          <a:xfrm>
            <a:off x="457200" y="627063"/>
            <a:ext cx="8459788" cy="584200"/>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2.2.6.3 定时器 D </a:t>
            </a:r>
            <a:r>
              <a:rPr lang="en-US" altLang="zh-CN" sz="3200" b="1" dirty="0">
                <a:solidFill>
                  <a:schemeClr val="tx2"/>
                </a:solidFill>
                <a:latin typeface="Times New Roman" panose="02020603050405020304" pitchFamily="2" charset="0"/>
                <a:ea typeface="楷体_GB2312" charset="0"/>
                <a:sym typeface="Arial" panose="020B0604020202020204" pitchFamily="34" charset="0"/>
              </a:rPr>
              <a:t>——</a:t>
            </a:r>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 高分辨率发生器</a:t>
            </a:r>
            <a:endParaRPr lang="en-US" altLang="zh-CN" sz="3200" b="1" dirty="0">
              <a:solidFill>
                <a:schemeClr val="tx2"/>
              </a:solidFill>
              <a:latin typeface="Times New Roman" panose="02020603050405020304" pitchFamily="2" charset="0"/>
              <a:ea typeface="楷体_GB2312" charset="0"/>
              <a:sym typeface="Arial" panose="020B0604020202020204" pitchFamily="34" charset="0"/>
            </a:endParaRPr>
          </a:p>
        </p:txBody>
      </p:sp>
      <p:sp>
        <p:nvSpPr>
          <p:cNvPr id="123907" name="Rectangle 3"/>
          <p:cNvSpPr/>
          <p:nvPr/>
        </p:nvSpPr>
        <p:spPr>
          <a:xfrm>
            <a:off x="-109537" y="1341438"/>
            <a:ext cx="9348787" cy="1383665"/>
          </a:xfrm>
          <a:prstGeom prst="rect">
            <a:avLst/>
          </a:prstGeom>
          <a:noFill/>
          <a:ln w="9525">
            <a:noFill/>
          </a:ln>
        </p:spPr>
        <p:txBody>
          <a:bodyPr anchor="t">
            <a:spAutoFit/>
          </a:bodyPr>
          <a:lstStyle/>
          <a:p>
            <a:pPr lvl="2" indent="0" eaLnBrk="1" hangingPunct="1">
              <a:buClr>
                <a:srgbClr val="0000FF"/>
              </a:buClr>
              <a:buFont typeface="Wingdings" panose="05000000000000000000" pitchFamily="2" charset="2"/>
              <a:buChar char="Ø"/>
            </a:pPr>
            <a:r>
              <a:rPr lang="en-US" altLang="zh-CN" sz="2800" b="1" dirty="0">
                <a:latin typeface="Times New Roman" panose="02020603050405020304" pitchFamily="2" charset="0"/>
                <a:ea typeface="楷体" panose="02010609060101010101" charset="-122"/>
              </a:rPr>
              <a:t>在高分辨率模式下，将使用高分辨率的发生器。</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rPr>
              <a:t>它有两种工作模式：自由运行模式、调节模式。</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rPr>
              <a:t>下图显示了高分辨率时钟发生器框图。</a:t>
            </a:r>
          </a:p>
        </p:txBody>
      </p:sp>
      <p:pic>
        <p:nvPicPr>
          <p:cNvPr id="123908" name="Picture 4" descr="高分辨率时钟发生器框图"/>
          <p:cNvPicPr>
            <a:picLocks noChangeAspect="1"/>
          </p:cNvPicPr>
          <p:nvPr/>
        </p:nvPicPr>
        <p:blipFill>
          <a:blip r:embed="rId2">
            <a:clrChange>
              <a:clrFrom>
                <a:srgbClr val="FFFFFF"/>
              </a:clrFrom>
              <a:clrTo>
                <a:srgbClr val="FFFFFF">
                  <a:alpha val="0"/>
                </a:srgbClr>
              </a:clrTo>
            </a:clrChange>
          </a:blip>
          <a:stretch>
            <a:fillRect/>
          </a:stretch>
        </p:blipFill>
        <p:spPr>
          <a:xfrm>
            <a:off x="1526540" y="2725420"/>
            <a:ext cx="6214110" cy="3305810"/>
          </a:xfrm>
          <a:prstGeom prst="rect">
            <a:avLst/>
          </a:prstGeom>
          <a:noFill/>
          <a:ln w="9525">
            <a:noFill/>
          </a:ln>
        </p:spPr>
      </p:pic>
      <p:sp>
        <p:nvSpPr>
          <p:cNvPr id="108548"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54</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3907"/>
                                        </p:tgtEl>
                                        <p:attrNameLst>
                                          <p:attrName>style.visibility</p:attrName>
                                        </p:attrNameLst>
                                      </p:cBhvr>
                                      <p:to>
                                        <p:strVal val="visible"/>
                                      </p:to>
                                    </p:set>
                                    <p:anim calcmode="lin" valueType="num">
                                      <p:cBhvr>
                                        <p:cTn id="7" dur="500" fill="hold"/>
                                        <p:tgtEl>
                                          <p:spTgt spid="123907"/>
                                        </p:tgtEl>
                                        <p:attrNameLst>
                                          <p:attrName>ppt_x</p:attrName>
                                        </p:attrNameLst>
                                      </p:cBhvr>
                                      <p:tavLst>
                                        <p:tav tm="0">
                                          <p:val>
                                            <p:strVal val="#ppt_x"/>
                                          </p:val>
                                        </p:tav>
                                        <p:tav tm="100000">
                                          <p:val>
                                            <p:strVal val="#ppt_x"/>
                                          </p:val>
                                        </p:tav>
                                      </p:tavLst>
                                    </p:anim>
                                    <p:anim calcmode="lin" valueType="num">
                                      <p:cBhvr>
                                        <p:cTn id="8" dur="500" fill="hold"/>
                                        <p:tgtEl>
                                          <p:spTgt spid="1239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500" fill="hold">
                                          <p:stCondLst>
                                            <p:cond delay="0"/>
                                          </p:stCondLst>
                                        </p:cTn>
                                        <p:tgtEl>
                                          <p:spTgt spid="123908"/>
                                        </p:tgtEl>
                                        <p:attrNameLst>
                                          <p:attrName>style.visibility</p:attrName>
                                        </p:attrNameLst>
                                      </p:cBhvr>
                                      <p:to>
                                        <p:strVal val="visible"/>
                                      </p:to>
                                    </p:set>
                                    <p:anim calcmode="lin" valueType="num">
                                      <p:cBhvr>
                                        <p:cTn id="13" dur="500" fill="hold"/>
                                        <p:tgtEl>
                                          <p:spTgt spid="123908"/>
                                        </p:tgtEl>
                                        <p:attrNameLst>
                                          <p:attrName>ppt_x</p:attrName>
                                        </p:attrNameLst>
                                      </p:cBhvr>
                                      <p:tavLst>
                                        <p:tav tm="0">
                                          <p:val>
                                            <p:strVal val="#ppt_x"/>
                                          </p:val>
                                        </p:tav>
                                        <p:tav tm="100000">
                                          <p:val>
                                            <p:strVal val="#ppt_x"/>
                                          </p:val>
                                        </p:tav>
                                      </p:tavLst>
                                    </p:anim>
                                    <p:anim calcmode="lin" valueType="num">
                                      <p:cBhvr>
                                        <p:cTn id="14" dur="500" fill="hold"/>
                                        <p:tgtEl>
                                          <p:spTgt spid="123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p:nvPr/>
        </p:nvSpPr>
        <p:spPr>
          <a:xfrm>
            <a:off x="127000" y="1520825"/>
            <a:ext cx="8378825" cy="4399915"/>
          </a:xfrm>
          <a:prstGeom prst="rect">
            <a:avLst/>
          </a:prstGeom>
          <a:noFill/>
          <a:ln w="9525">
            <a:noFill/>
          </a:ln>
        </p:spPr>
        <p:txBody>
          <a:bodyPr wrap="square" anchor="t">
            <a:spAutoFit/>
          </a:bodyPr>
          <a:lstStyle/>
          <a:p>
            <a:pPr lvl="1" indent="0" eaLnBrk="1" hangingPunct="1">
              <a:buClr>
                <a:srgbClr val="0000FF"/>
              </a:buClr>
              <a:buFont typeface="Wingdings" panose="05000000000000000000" pitchFamily="2" charset="2"/>
              <a:buNone/>
            </a:pPr>
            <a:r>
              <a:rPr lang="zh-CN" altLang="en-US" sz="2800" b="1" dirty="0">
                <a:solidFill>
                  <a:srgbClr val="0000CC"/>
                </a:solidFill>
                <a:latin typeface="Times New Roman" panose="02020603050405020304" pitchFamily="2" charset="0"/>
                <a:ea typeface="宋体" panose="02010600030101010101" pitchFamily="2" charset="-122"/>
              </a:rPr>
              <a:t>（</a:t>
            </a:r>
            <a:r>
              <a:rPr lang="en-US" altLang="zh-CN" sz="2800" b="1" dirty="0">
                <a:solidFill>
                  <a:srgbClr val="0000CC"/>
                </a:solidFill>
                <a:latin typeface="Times New Roman" panose="02020603050405020304" pitchFamily="2" charset="0"/>
                <a:ea typeface="宋体" panose="02010600030101010101" pitchFamily="2" charset="-122"/>
              </a:rPr>
              <a:t>1</a:t>
            </a:r>
            <a:r>
              <a:rPr lang="zh-CN" altLang="en-US" sz="2800" b="1" dirty="0">
                <a:solidFill>
                  <a:srgbClr val="0000CC"/>
                </a:solidFill>
                <a:latin typeface="Times New Roman" panose="02020603050405020304" pitchFamily="2" charset="0"/>
                <a:ea typeface="宋体" panose="02010600030101010101" pitchFamily="2" charset="-122"/>
              </a:rPr>
              <a:t>）</a:t>
            </a:r>
            <a:r>
              <a:rPr lang="zh-CN" altLang="en-US" sz="2800" b="1" dirty="0">
                <a:solidFill>
                  <a:srgbClr val="0000CC"/>
                </a:solidFill>
                <a:latin typeface="Times New Roman" panose="02020603050405020304" pitchFamily="2" charset="0"/>
                <a:ea typeface="楷体" panose="02010609060101010101" charset="-122"/>
                <a:cs typeface="Times New Roman" panose="02020603050405020304" pitchFamily="2" charset="0"/>
              </a:rPr>
              <a:t>自由运行模式</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在自由运行模式下，寄存器</a:t>
            </a:r>
            <a:r>
              <a:rPr lang="en-US" altLang="zh-CN" sz="2800" b="1" dirty="0">
                <a:latin typeface="Times New Roman" panose="02020603050405020304" pitchFamily="2" charset="0"/>
                <a:ea typeface="楷体" panose="02010609060101010101" charset="-122"/>
                <a:cs typeface="Times New Roman" panose="02020603050405020304" pitchFamily="2" charset="0"/>
              </a:rPr>
              <a:t>TDxHCTL1</a:t>
            </a:r>
            <a:r>
              <a:rPr lang="zh-CN" altLang="en-US" sz="2800" b="1" dirty="0">
                <a:latin typeface="Times New Roman" panose="02020603050405020304" pitchFamily="2" charset="0"/>
                <a:ea typeface="楷体" panose="02010609060101010101" charset="-122"/>
                <a:cs typeface="Times New Roman" panose="02020603050405020304" pitchFamily="2" charset="0"/>
              </a:rPr>
              <a:t>可由用户软件配置。</a:t>
            </a:r>
            <a:endParaRPr lang="en-US" altLang="zh-CN" sz="2800" b="1" dirty="0">
              <a:latin typeface="Times New Roman" panose="02020603050405020304" pitchFamily="2" charset="0"/>
              <a:ea typeface="楷体" panose="02010609060101010101" charset="-122"/>
              <a:cs typeface="Times New Roman" panose="02020603050405020304" pitchFamily="2" charset="0"/>
            </a:endParaRP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高分辨率发生器被使能后，只有</a:t>
            </a:r>
            <a:r>
              <a:rPr lang="en-US" altLang="zh-CN" sz="2800" b="1" dirty="0">
                <a:latin typeface="Times New Roman" panose="02020603050405020304" pitchFamily="2" charset="0"/>
                <a:ea typeface="楷体" panose="02010609060101010101" charset="-122"/>
                <a:cs typeface="Times New Roman" panose="02020603050405020304" pitchFamily="2" charset="0"/>
              </a:rPr>
              <a:t>TDHCLKTRIMx</a:t>
            </a:r>
            <a:r>
              <a:rPr lang="zh-CN" altLang="en-US" sz="2800" b="1" dirty="0">
                <a:latin typeface="Times New Roman" panose="02020603050405020304" pitchFamily="2" charset="0"/>
                <a:ea typeface="楷体" panose="02010609060101010101" charset="-122"/>
                <a:cs typeface="Times New Roman" panose="02020603050405020304" pitchFamily="2" charset="0"/>
              </a:rPr>
              <a:t>位可以被修改，并且每次只能改变</a:t>
            </a:r>
            <a:r>
              <a:rPr lang="en-US" altLang="zh-CN" sz="2800" b="1" dirty="0">
                <a:latin typeface="Times New Roman" panose="02020603050405020304" pitchFamily="2" charset="0"/>
                <a:ea typeface="楷体" panose="02010609060101010101" charset="-122"/>
                <a:cs typeface="Times New Roman" panose="02020603050405020304" pitchFamily="2" charset="0"/>
              </a:rPr>
              <a:t>+1</a:t>
            </a:r>
            <a:r>
              <a:rPr lang="zh-CN" altLang="en-US" sz="2800" b="1" dirty="0">
                <a:latin typeface="Times New Roman" panose="02020603050405020304" pitchFamily="2" charset="0"/>
                <a:ea typeface="楷体" panose="02010609060101010101" charset="-122"/>
                <a:cs typeface="Times New Roman" panose="02020603050405020304" pitchFamily="2" charset="0"/>
              </a:rPr>
              <a:t>或</a:t>
            </a:r>
            <a:r>
              <a:rPr lang="en-US" altLang="zh-CN" sz="2800" b="1" dirty="0">
                <a:latin typeface="Times New Roman" panose="02020603050405020304" pitchFamily="2" charset="0"/>
                <a:ea typeface="楷体" panose="02010609060101010101" charset="-122"/>
                <a:cs typeface="Times New Roman" panose="02020603050405020304" pitchFamily="2" charset="0"/>
              </a:rPr>
              <a:t>-1</a:t>
            </a:r>
            <a:r>
              <a:rPr lang="zh-CN" altLang="en-US" sz="2800" b="1" dirty="0">
                <a:latin typeface="Times New Roman" panose="02020603050405020304" pitchFamily="2" charset="0"/>
                <a:ea typeface="楷体" panose="02010609060101010101" charset="-122"/>
                <a:cs typeface="Times New Roman" panose="02020603050405020304" pitchFamily="2" charset="0"/>
              </a:rPr>
              <a:t>，而所有其他配置则不能进行手动更改。</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通过修改</a:t>
            </a:r>
            <a:r>
              <a:rPr lang="en-US" altLang="zh-CN" sz="2800" b="1" dirty="0">
                <a:latin typeface="Times New Roman" panose="02020603050405020304" pitchFamily="2" charset="0"/>
                <a:ea typeface="楷体" panose="02010609060101010101" charset="-122"/>
                <a:cs typeface="Times New Roman" panose="02020603050405020304" pitchFamily="2" charset="0"/>
              </a:rPr>
              <a:t>TDHCLKTRIMx</a:t>
            </a:r>
            <a:r>
              <a:rPr lang="zh-CN" altLang="en-US" sz="2800" b="1" dirty="0">
                <a:latin typeface="Times New Roman" panose="02020603050405020304" pitchFamily="2" charset="0"/>
                <a:ea typeface="楷体" panose="02010609060101010101" charset="-122"/>
                <a:cs typeface="Times New Roman" panose="02020603050405020304" pitchFamily="2" charset="0"/>
              </a:rPr>
              <a:t>位（从</a:t>
            </a:r>
            <a:r>
              <a:rPr lang="en-US" altLang="zh-CN" sz="2800" b="1" dirty="0">
                <a:latin typeface="Times New Roman" panose="02020603050405020304" pitchFamily="2" charset="0"/>
                <a:ea typeface="楷体" panose="02010609060101010101" charset="-122"/>
                <a:cs typeface="Times New Roman" panose="02020603050405020304" pitchFamily="2" charset="0"/>
              </a:rPr>
              <a:t>1</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en-US" altLang="zh-CN" sz="2800" b="1" dirty="0">
                <a:latin typeface="Times New Roman" panose="02020603050405020304" pitchFamily="2" charset="0"/>
                <a:ea typeface="楷体" panose="02010609060101010101" charset="-122"/>
                <a:cs typeface="Times New Roman" panose="02020603050405020304" pitchFamily="2" charset="0"/>
              </a:rPr>
              <a:t>64</a:t>
            </a:r>
            <a:r>
              <a:rPr lang="zh-CN" altLang="en-US" sz="2800" b="1" dirty="0">
                <a:latin typeface="Times New Roman" panose="02020603050405020304" pitchFamily="2" charset="0"/>
                <a:ea typeface="楷体" panose="02010609060101010101" charset="-122"/>
                <a:cs typeface="Times New Roman" panose="02020603050405020304" pitchFamily="2" charset="0"/>
              </a:rPr>
              <a:t>），至少可以改变频率的</a:t>
            </a:r>
            <a:r>
              <a:rPr lang="en-US" altLang="zh-CN" sz="2800" b="1" dirty="0">
                <a:latin typeface="Times New Roman" panose="02020603050405020304" pitchFamily="2" charset="0"/>
                <a:ea typeface="楷体" panose="02010609060101010101" charset="-122"/>
                <a:cs typeface="Times New Roman" panose="02020603050405020304" pitchFamily="2" charset="0"/>
              </a:rPr>
              <a:t>±20</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solidFill>
                  <a:srgbClr val="0000CC"/>
                </a:solidFill>
                <a:latin typeface="Times New Roman" panose="02020603050405020304" pitchFamily="2" charset="0"/>
                <a:ea typeface="楷体" panose="02010609060101010101" charset="-122"/>
                <a:cs typeface="Times New Roman" panose="02020603050405020304" pitchFamily="2" charset="0"/>
              </a:rPr>
              <a:t> 。 </a:t>
            </a:r>
          </a:p>
          <a:p>
            <a:pPr lvl="2" indent="0" eaLnBrk="1" hangingPunct="1">
              <a:buClr>
                <a:srgbClr val="0000FF"/>
              </a:buClr>
              <a:buFont typeface="Wingdings" panose="05000000000000000000" pitchFamily="2" charset="2"/>
              <a:buNone/>
            </a:pPr>
            <a:endParaRPr lang="zh-CN" altLang="en-US" sz="2800" b="1" dirty="0">
              <a:latin typeface="Times New Roman" panose="02020603050405020304" pitchFamily="2" charset="0"/>
              <a:ea typeface="楷体" panose="02010609060101010101" charset="-122"/>
              <a:cs typeface="Times New Roman" panose="02020603050405020304" pitchFamily="2" charset="0"/>
            </a:endParaRPr>
          </a:p>
        </p:txBody>
      </p:sp>
      <p:sp>
        <p:nvSpPr>
          <p:cNvPr id="109570"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55</a:t>
            </a:fld>
            <a:endParaRPr lang="en-US" altLang="zh-CN" sz="1200" dirty="0">
              <a:latin typeface="Garamond" panose="02020404030301010803" pitchFamily="2" charset="0"/>
            </a:endParaRPr>
          </a:p>
        </p:txBody>
      </p:sp>
      <p:sp>
        <p:nvSpPr>
          <p:cNvPr id="109571" name="标题 1"/>
          <p:cNvSpPr txBox="1"/>
          <p:nvPr/>
        </p:nvSpPr>
        <p:spPr>
          <a:xfrm>
            <a:off x="514033" y="590233"/>
            <a:ext cx="8459787" cy="583565"/>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2.2.6.3</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 定时器 D </a:t>
            </a:r>
            <a:r>
              <a:rPr lang="en-US" altLang="zh-CN" sz="3200" b="1" dirty="0">
                <a:solidFill>
                  <a:schemeClr val="tx2"/>
                </a:solidFill>
                <a:latin typeface="Times New Roman" panose="02020603050405020304" pitchFamily="2" charset="0"/>
                <a:ea typeface="楷体_GB2312" charset="0"/>
                <a:sym typeface="仿宋_GB2312" charset="0"/>
              </a:rPr>
              <a:t>——</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 高分辨率发生器</a:t>
            </a:r>
            <a:endParaRPr lang="en-US" altLang="zh-CN"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4931"/>
                                        </p:tgtEl>
                                        <p:attrNameLst>
                                          <p:attrName>style.visibility</p:attrName>
                                        </p:attrNameLst>
                                      </p:cBhvr>
                                      <p:to>
                                        <p:strVal val="visible"/>
                                      </p:to>
                                    </p:set>
                                    <p:anim calcmode="lin" valueType="num">
                                      <p:cBhvr>
                                        <p:cTn id="7" dur="500" fill="hold"/>
                                        <p:tgtEl>
                                          <p:spTgt spid="124931"/>
                                        </p:tgtEl>
                                        <p:attrNameLst>
                                          <p:attrName>ppt_x</p:attrName>
                                        </p:attrNameLst>
                                      </p:cBhvr>
                                      <p:tavLst>
                                        <p:tav tm="0">
                                          <p:val>
                                            <p:strVal val="#ppt_x"/>
                                          </p:val>
                                        </p:tav>
                                        <p:tav tm="100000">
                                          <p:val>
                                            <p:strVal val="#ppt_x"/>
                                          </p:val>
                                        </p:tav>
                                      </p:tavLst>
                                    </p:anim>
                                    <p:anim calcmode="lin" valueType="num">
                                      <p:cBhvr>
                                        <p:cTn id="8" dur="500" fill="hold"/>
                                        <p:tgtEl>
                                          <p:spTgt spid="124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文本框 1"/>
          <p:cNvSpPr txBox="1"/>
          <p:nvPr/>
        </p:nvSpPr>
        <p:spPr>
          <a:xfrm>
            <a:off x="287655" y="1405255"/>
            <a:ext cx="7864475" cy="3538220"/>
          </a:xfrm>
          <a:prstGeom prst="rect">
            <a:avLst/>
          </a:prstGeom>
          <a:noFill/>
          <a:ln w="9525">
            <a:noFill/>
          </a:ln>
        </p:spPr>
        <p:txBody>
          <a:bodyPr wrap="square" anchor="t">
            <a:spAutoFit/>
          </a:bodyPr>
          <a:lstStyle/>
          <a:p>
            <a:pPr lvl="1" indent="0" algn="l" eaLnBrk="1" hangingPunct="1">
              <a:buClr>
                <a:srgbClr val="0000FF"/>
              </a:buClr>
              <a:buFont typeface="Wingdings" panose="05000000000000000000" pitchFamily="2" charset="2"/>
              <a:buNone/>
            </a:pPr>
            <a:r>
              <a:rPr lang="zh-CN" altLang="en-US" sz="2800" b="1" dirty="0">
                <a:solidFill>
                  <a:srgbClr val="0000CC"/>
                </a:solidFill>
                <a:latin typeface="Times New Roman" panose="02020603050405020304" pitchFamily="2" charset="0"/>
                <a:ea typeface="楷体" panose="02010609060101010101" charset="-122"/>
                <a:cs typeface="Times New Roman" panose="02020603050405020304" pitchFamily="2" charset="0"/>
              </a:rPr>
              <a:t>（</a:t>
            </a:r>
            <a:r>
              <a:rPr lang="en-US" altLang="zh-CN" sz="2800" b="1" dirty="0">
                <a:solidFill>
                  <a:srgbClr val="0000CC"/>
                </a:solidFill>
                <a:latin typeface="Times New Roman" panose="02020603050405020304" pitchFamily="2" charset="0"/>
                <a:ea typeface="楷体" panose="02010609060101010101" charset="-122"/>
                <a:cs typeface="Times New Roman" panose="02020603050405020304" pitchFamily="2" charset="0"/>
              </a:rPr>
              <a:t>2</a:t>
            </a:r>
            <a:r>
              <a:rPr lang="zh-CN" altLang="en-US" sz="2800" b="1" dirty="0">
                <a:solidFill>
                  <a:srgbClr val="0000CC"/>
                </a:solidFill>
                <a:latin typeface="Times New Roman" panose="02020603050405020304" pitchFamily="2" charset="0"/>
                <a:ea typeface="楷体" panose="02010609060101010101" charset="-122"/>
                <a:cs typeface="Times New Roman" panose="02020603050405020304" pitchFamily="2" charset="0"/>
              </a:rPr>
              <a:t>）调节模式</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调节模式下，通过设置高分辨率校准使能位</a:t>
            </a:r>
            <a:r>
              <a:rPr lang="en-US" altLang="zh-CN" sz="2800" b="1" dirty="0">
                <a:latin typeface="Times New Roman" panose="02020603050405020304" pitchFamily="2" charset="0"/>
                <a:ea typeface="楷体" panose="02010609060101010101" charset="-122"/>
                <a:cs typeface="Times New Roman" panose="02020603050405020304" pitchFamily="2" charset="0"/>
              </a:rPr>
              <a:t>TDHREGEN</a:t>
            </a:r>
            <a:r>
              <a:rPr lang="zh-CN" altLang="en-US" sz="2800" b="1" dirty="0">
                <a:latin typeface="Times New Roman" panose="02020603050405020304" pitchFamily="2" charset="0"/>
                <a:ea typeface="楷体" panose="02010609060101010101" charset="-122"/>
                <a:cs typeface="Times New Roman" panose="02020603050405020304" pitchFamily="2" charset="0"/>
              </a:rPr>
              <a:t>，启动时钟频率的调节。</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高分辨率发生器在对定时器输入时钟频率锁定后，开跟踪定时器输入时钟频率的变化。</a:t>
            </a:r>
          </a:p>
          <a:p>
            <a:pPr lvl="2" indent="0" eaLnBrk="1" hangingPunct="1">
              <a:buClr>
                <a:srgbClr val="0000FF"/>
              </a:buClr>
              <a:buFont typeface="Wingdings" panose="05000000000000000000" pitchFamily="2" charset="2"/>
              <a:buChar char="Ø"/>
            </a:pPr>
            <a:r>
              <a:rPr lang="zh-CN" altLang="en-US" sz="2800" b="1" dirty="0">
                <a:latin typeface="Times New Roman" panose="02020603050405020304" pitchFamily="2" charset="0"/>
                <a:ea typeface="楷体" panose="02010609060101010101" charset="-122"/>
                <a:cs typeface="Times New Roman" panose="02020603050405020304" pitchFamily="2" charset="0"/>
              </a:rPr>
              <a:t>在调节模式下，所选择的高分辨率生成器的频率由输入时钟频率决定。</a:t>
            </a:r>
            <a:endParaRPr lang="zh-CN" altLang="en-US" sz="2800">
              <a:latin typeface="Times New Roman" panose="02020603050405020304" pitchFamily="2" charset="0"/>
              <a:ea typeface="楷体" panose="02010609060101010101" charset="-122"/>
              <a:cs typeface="Times New Roman" panose="02020603050405020304" pitchFamily="2" charset="0"/>
            </a:endParaRPr>
          </a:p>
        </p:txBody>
      </p:sp>
      <p:sp>
        <p:nvSpPr>
          <p:cNvPr id="110594" name="标题 1"/>
          <p:cNvSpPr txBox="1"/>
          <p:nvPr/>
        </p:nvSpPr>
        <p:spPr>
          <a:xfrm>
            <a:off x="536258" y="597218"/>
            <a:ext cx="8459787" cy="583565"/>
          </a:xfrm>
          <a:prstGeom prst="rect">
            <a:avLst/>
          </a:prstGeom>
          <a:noFill/>
          <a:ln w="9525">
            <a:noFill/>
          </a:ln>
        </p:spPr>
        <p:txBody>
          <a:bodyPr wrap="square" anchor="t">
            <a:spAutoFit/>
          </a:bodyPr>
          <a:lstStyle/>
          <a:p>
            <a:r>
              <a:rPr lang="en-US" altLang="zh-CN" sz="3200" b="1" dirty="0">
                <a:solidFill>
                  <a:schemeClr val="tx2"/>
                </a:solidFill>
                <a:latin typeface="Times New Roman" panose="02020603050405020304" pitchFamily="2" charset="0"/>
                <a:ea typeface="宋体" panose="02010600030101010101" pitchFamily="2" charset="-122"/>
                <a:sym typeface="Arial" panose="020B0604020202020204" pitchFamily="34" charset="0"/>
              </a:rPr>
              <a:t>2.2.6.3</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 定时器 D </a:t>
            </a:r>
            <a:r>
              <a:rPr lang="en-US" altLang="zh-CN" sz="3200" b="1" dirty="0">
                <a:solidFill>
                  <a:schemeClr val="tx2"/>
                </a:solidFill>
                <a:latin typeface="Times New Roman" panose="02020603050405020304" pitchFamily="2" charset="0"/>
                <a:ea typeface="楷体_GB2312" charset="0"/>
                <a:sym typeface="仿宋_GB2312" charset="0"/>
              </a:rPr>
              <a:t>——</a:t>
            </a:r>
            <a:r>
              <a:rPr lang="en-US" altLang="zh-CN" sz="3200" b="1" dirty="0">
                <a:solidFill>
                  <a:schemeClr val="tx2"/>
                </a:solidFill>
                <a:latin typeface="Times New Roman" panose="02020603050405020304" pitchFamily="2" charset="0"/>
                <a:ea typeface="宋体" panose="02010600030101010101" pitchFamily="2" charset="-122"/>
                <a:sym typeface="仿宋_GB2312" charset="0"/>
              </a:rPr>
              <a:t> 高分辨率发生器</a:t>
            </a:r>
            <a:endParaRPr lang="en-US" altLang="zh-CN" sz="3200" b="1" dirty="0">
              <a:solidFill>
                <a:schemeClr val="tx2"/>
              </a:solidFill>
              <a:latin typeface="Times New Roman" panose="02020603050405020304" pitchFamily="2" charset="0"/>
              <a:ea typeface="楷体_GB2312" charset="0"/>
              <a:sym typeface="仿宋_GB2312"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2"/>
          <p:cNvSpPr>
            <a:spLocks noGrp="1"/>
          </p:cNvSpPr>
          <p:nvPr>
            <p:ph type="ctrTitle"/>
          </p:nvPr>
        </p:nvSpPr>
        <p:spPr>
          <a:xfrm>
            <a:off x="1257935" y="2474913"/>
            <a:ext cx="8177213" cy="1470025"/>
          </a:xfrm>
        </p:spPr>
        <p:txBody>
          <a:bodyPr wrap="square" anchor="ctr"/>
          <a:lstStyle>
            <a:lvl1pPr lvl="0">
              <a:defRPr/>
            </a:lvl1pPr>
          </a:lstStyle>
          <a:p>
            <a:pPr lvl="0" indent="0">
              <a:lnSpc>
                <a:spcPct val="150000"/>
              </a:lnSpc>
            </a:pPr>
            <a:r>
              <a:rPr lang="en-US" altLang="zh-CN" dirty="0"/>
              <a:t>2</a:t>
            </a:r>
            <a:r>
              <a:rPr lang="zh-CN" altLang="en-US" dirty="0"/>
              <a:t>.</a:t>
            </a:r>
            <a:r>
              <a:rPr lang="en-US" altLang="zh-CN" dirty="0"/>
              <a:t>3</a:t>
            </a:r>
            <a:r>
              <a:rPr lang="zh-CN" altLang="en-US" dirty="0"/>
              <a:t>  模数转换器</a:t>
            </a:r>
            <a:br>
              <a:rPr lang="zh-CN" altLang="en-US" dirty="0"/>
            </a:br>
            <a:r>
              <a:rPr lang="zh-CN" altLang="en-US" dirty="0"/>
              <a:t>（</a:t>
            </a:r>
            <a:r>
              <a:rPr lang="zh-CN" altLang="en-US" dirty="0">
                <a:solidFill>
                  <a:srgbClr val="FF0000"/>
                </a:solidFill>
              </a:rPr>
              <a:t>A</a:t>
            </a:r>
            <a:r>
              <a:rPr lang="zh-CN" altLang="en-US" dirty="0"/>
              <a:t>nalog-to-</a:t>
            </a:r>
            <a:r>
              <a:rPr lang="zh-CN" altLang="en-US" dirty="0">
                <a:solidFill>
                  <a:srgbClr val="FF0000"/>
                </a:solidFill>
              </a:rPr>
              <a:t>D</a:t>
            </a:r>
            <a:r>
              <a:rPr lang="zh-CN" altLang="en-US" dirty="0"/>
              <a:t>igital </a:t>
            </a:r>
            <a:r>
              <a:rPr lang="zh-CN" altLang="en-US" dirty="0">
                <a:solidFill>
                  <a:srgbClr val="FF0000"/>
                </a:solidFill>
              </a:rPr>
              <a:t>C</a:t>
            </a:r>
            <a:r>
              <a:rPr lang="zh-CN" altLang="en-US" dirty="0"/>
              <a:t>onverter）</a:t>
            </a:r>
            <a:endParaRPr lang="zh-CN" altLang="en-US" dirty="0">
              <a:ea typeface="Times New Roman" panose="02020603050405020304" pitchFamily="2" charset="0"/>
            </a:endParaRPr>
          </a:p>
        </p:txBody>
      </p:sp>
      <p:sp>
        <p:nvSpPr>
          <p:cNvPr id="111618"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57</a:t>
            </a:fld>
            <a:endParaRPr lang="en-US" altLang="zh-CN" sz="1200" dirty="0">
              <a:latin typeface="Garamond" panose="02020404030301010803" pitchFamily="2"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p:cNvSpPr>
          <p:nvPr>
            <p:ph type="title"/>
          </p:nvPr>
        </p:nvSpPr>
        <p:spPr>
          <a:xfrm>
            <a:off x="539750" y="438150"/>
            <a:ext cx="8229600" cy="908050"/>
          </a:xfrm>
        </p:spPr>
        <p:txBody>
          <a:bodyPr wrap="square" anchor="ctr"/>
          <a:lstStyle/>
          <a:p>
            <a:r>
              <a:rPr lang="en-US" altLang="zh-CN" sz="3200" dirty="0"/>
              <a:t>2.3.1 </a:t>
            </a:r>
            <a:r>
              <a:rPr lang="zh-CN" altLang="en-US" sz="3200" dirty="0"/>
              <a:t>ADC工作原理</a:t>
            </a:r>
            <a:endParaRPr lang="zh-CN" altLang="en-US" sz="3200" dirty="0">
              <a:ea typeface="Times New Roman" panose="02020603050405020304" pitchFamily="2" charset="0"/>
            </a:endParaRPr>
          </a:p>
        </p:txBody>
      </p:sp>
      <p:sp>
        <p:nvSpPr>
          <p:cNvPr id="160771" name="Rectangle 3"/>
          <p:cNvSpPr>
            <a:spLocks noGrp="1"/>
          </p:cNvSpPr>
          <p:nvPr>
            <p:ph idx="4294967295"/>
          </p:nvPr>
        </p:nvSpPr>
        <p:spPr>
          <a:xfrm>
            <a:off x="456883" y="1112203"/>
            <a:ext cx="8229600" cy="4525962"/>
          </a:xfrm>
        </p:spPr>
        <p:txBody>
          <a:bodyPr wrap="square" anchor="t"/>
          <a:lstStyle/>
          <a:p>
            <a:pPr marL="285750" indent="-285750">
              <a:lnSpc>
                <a:spcPct val="150000"/>
              </a:lnSpc>
              <a:spcBef>
                <a:spcPct val="0"/>
              </a:spcBef>
            </a:pPr>
            <a:r>
              <a:rPr lang="zh-CN" altLang="en-US" dirty="0">
                <a:solidFill>
                  <a:srgbClr val="C00000"/>
                </a:solidFill>
                <a:latin typeface="Times New Roman" panose="02020603050405020304" pitchFamily="2" charset="0"/>
                <a:ea typeface="楷体" panose="02010609060101010101" charset="-122"/>
                <a:cs typeface="Times New Roman" panose="02020603050405020304" pitchFamily="2" charset="0"/>
              </a:rPr>
              <a:t>模数转换器</a:t>
            </a:r>
            <a:r>
              <a:rPr lang="en-GB" altLang="en-US" dirty="0">
                <a:solidFill>
                  <a:srgbClr val="C00000"/>
                </a:solidFill>
                <a:latin typeface="Times New Roman" panose="02020603050405020304" pitchFamily="2" charset="0"/>
                <a:ea typeface="楷体" panose="02010609060101010101" charset="-122"/>
                <a:cs typeface="Times New Roman" panose="02020603050405020304" pitchFamily="2" charset="0"/>
              </a:rPr>
              <a:t>(ADC)</a:t>
            </a:r>
          </a:p>
          <a:p>
            <a:pPr marL="285750" indent="-285750">
              <a:lnSpc>
                <a:spcPct val="150000"/>
              </a:lnSpc>
              <a:spcBef>
                <a:spcPct val="0"/>
              </a:spcBef>
              <a:buNone/>
            </a:pPr>
            <a:r>
              <a:rPr lang="en-GB" altLang="en-US" dirty="0">
                <a:solidFill>
                  <a:srgbClr val="000000"/>
                </a:solidFill>
                <a:latin typeface="Times New Roman" panose="02020603050405020304" pitchFamily="2" charset="0"/>
                <a:ea typeface="楷体" panose="02010609060101010101" charset="-122"/>
                <a:cs typeface="Times New Roman" panose="02020603050405020304" pitchFamily="2" charset="0"/>
              </a:rPr>
              <a:t>      </a:t>
            </a:r>
            <a:r>
              <a:rPr lang="zh-CN" altLang="en-US" dirty="0">
                <a:solidFill>
                  <a:srgbClr val="000000"/>
                </a:solidFill>
                <a:latin typeface="Times New Roman" panose="02020603050405020304" pitchFamily="2" charset="0"/>
                <a:ea typeface="楷体" panose="02010609060101010101" charset="-122"/>
                <a:cs typeface="Times New Roman" panose="02020603050405020304" pitchFamily="2" charset="0"/>
              </a:rPr>
              <a:t>Analog-to-Digital Converter</a:t>
            </a:r>
          </a:p>
          <a:p>
            <a:pPr marL="285750" indent="-285750">
              <a:lnSpc>
                <a:spcPct val="150000"/>
              </a:lnSpc>
              <a:spcBef>
                <a:spcPct val="0"/>
              </a:spcBef>
              <a:buNone/>
            </a:pPr>
            <a:r>
              <a:rPr lang="zh-CN" altLang="en-US" dirty="0">
                <a:solidFill>
                  <a:srgbClr val="C00000"/>
                </a:solidFill>
                <a:latin typeface="Times New Roman" panose="02020603050405020304" pitchFamily="2" charset="0"/>
                <a:ea typeface="楷体" panose="02010609060101010101" charset="-122"/>
                <a:cs typeface="Times New Roman" panose="02020603050405020304" pitchFamily="2" charset="0"/>
              </a:rPr>
              <a:t>      模拟量--&gt;数字量</a:t>
            </a:r>
            <a:r>
              <a:rPr lang="zh-CN" altLang="en-US" dirty="0">
                <a:solidFill>
                  <a:srgbClr val="000000"/>
                </a:solidFill>
                <a:latin typeface="Times New Roman" panose="02020603050405020304" pitchFamily="2" charset="0"/>
                <a:ea typeface="楷体" panose="02010609060101010101" charset="-122"/>
                <a:cs typeface="Times New Roman" panose="02020603050405020304" pitchFamily="2" charset="0"/>
              </a:rPr>
              <a:t>的一种电子器件或电路</a:t>
            </a:r>
            <a:endParaRPr lang="en-GB" altLang="en-US" dirty="0">
              <a:solidFill>
                <a:srgbClr val="000000"/>
              </a:solidFill>
              <a:latin typeface="Times New Roman" panose="02020603050405020304" pitchFamily="2" charset="0"/>
              <a:ea typeface="楷体" panose="02010609060101010101" charset="-122"/>
              <a:cs typeface="Times New Roman" panose="02020603050405020304" pitchFamily="2" charset="0"/>
            </a:endParaRPr>
          </a:p>
          <a:p>
            <a:pPr marL="285750" indent="-285750">
              <a:lnSpc>
                <a:spcPct val="150000"/>
              </a:lnSpc>
            </a:pPr>
            <a:r>
              <a:rPr lang="zh-CN" altLang="en-US" dirty="0">
                <a:latin typeface="Times New Roman" panose="02020603050405020304" pitchFamily="2" charset="0"/>
                <a:ea typeface="楷体" panose="02010609060101010101" charset="-122"/>
                <a:cs typeface="Times New Roman" panose="02020603050405020304" pitchFamily="2" charset="0"/>
              </a:rPr>
              <a:t>模数转换器（ADC）从信号系统中采集信号</a:t>
            </a:r>
          </a:p>
          <a:p>
            <a:pPr marL="285750" indent="-285750">
              <a:lnSpc>
                <a:spcPct val="150000"/>
              </a:lnSpc>
              <a:buNone/>
            </a:pPr>
            <a:r>
              <a:rPr lang="zh-CN" altLang="en-US" dirty="0">
                <a:latin typeface="Times New Roman" panose="02020603050405020304" pitchFamily="2" charset="0"/>
                <a:ea typeface="楷体" panose="02010609060101010101" charset="-122"/>
                <a:cs typeface="Times New Roman" panose="02020603050405020304" pitchFamily="2" charset="0"/>
              </a:rPr>
              <a:t>电压，经过信号处理之后，</a:t>
            </a:r>
          </a:p>
          <a:p>
            <a:pPr marL="285750" indent="-285750">
              <a:lnSpc>
                <a:spcPct val="150000"/>
              </a:lnSpc>
              <a:buNone/>
            </a:pPr>
            <a:r>
              <a:rPr lang="zh-CN" altLang="en-US" dirty="0">
                <a:latin typeface="Times New Roman" panose="02020603050405020304" pitchFamily="2" charset="0"/>
                <a:ea typeface="楷体" panose="02010609060101010101" charset="-122"/>
                <a:cs typeface="Times New Roman" panose="02020603050405020304" pitchFamily="2" charset="0"/>
              </a:rPr>
              <a:t>将其转换为等效的数字量</a:t>
            </a:r>
            <a:endParaRPr lang="pt-PT" altLang="en-US" dirty="0">
              <a:latin typeface="Times New Roman" panose="02020603050405020304" pitchFamily="2" charset="0"/>
              <a:ea typeface="楷体" panose="02010609060101010101" charset="-122"/>
              <a:cs typeface="Times New Roman" panose="02020603050405020304" pitchFamily="2" charset="0"/>
            </a:endParaRPr>
          </a:p>
        </p:txBody>
      </p:sp>
      <p:pic>
        <p:nvPicPr>
          <p:cNvPr id="160772" name="Picture 10" descr="图片5"/>
          <p:cNvPicPr>
            <a:picLocks noChangeAspect="1"/>
          </p:cNvPicPr>
          <p:nvPr/>
        </p:nvPicPr>
        <p:blipFill>
          <a:blip r:embed="rId2"/>
          <a:stretch>
            <a:fillRect/>
          </a:stretch>
        </p:blipFill>
        <p:spPr>
          <a:xfrm>
            <a:off x="5003800" y="3789363"/>
            <a:ext cx="3600450" cy="3035300"/>
          </a:xfrm>
          <a:prstGeom prst="rect">
            <a:avLst/>
          </a:prstGeom>
          <a:noFill/>
          <a:ln w="9525">
            <a:noFill/>
          </a:ln>
        </p:spPr>
      </p:pic>
      <p:sp>
        <p:nvSpPr>
          <p:cNvPr id="112644"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58</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fade">
                                      <p:cBhvr>
                                        <p:cTn id="7" dur="1000"/>
                                        <p:tgtEl>
                                          <p:spTgt spid="160771">
                                            <p:txEl>
                                              <p:pRg st="0" end="0"/>
                                            </p:txEl>
                                          </p:spTgt>
                                        </p:tgtEl>
                                      </p:cBhvr>
                                    </p:animEffect>
                                    <p:anim calcmode="lin" valueType="num">
                                      <p:cBhvr>
                                        <p:cTn id="8" dur="10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07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0771">
                                            <p:txEl>
                                              <p:pRg st="1" end="1"/>
                                            </p:txEl>
                                          </p:spTgt>
                                        </p:tgtEl>
                                        <p:attrNameLst>
                                          <p:attrName>style.visibility</p:attrName>
                                        </p:attrNameLst>
                                      </p:cBhvr>
                                      <p:to>
                                        <p:strVal val="visible"/>
                                      </p:to>
                                    </p:set>
                                    <p:animEffect transition="in" filter="fade">
                                      <p:cBhvr>
                                        <p:cTn id="14" dur="1000"/>
                                        <p:tgtEl>
                                          <p:spTgt spid="160771">
                                            <p:txEl>
                                              <p:pRg st="1" end="1"/>
                                            </p:txEl>
                                          </p:spTgt>
                                        </p:tgtEl>
                                      </p:cBhvr>
                                    </p:animEffect>
                                    <p:anim calcmode="lin" valueType="num">
                                      <p:cBhvr>
                                        <p:cTn id="15" dur="1000" fill="hold"/>
                                        <p:tgtEl>
                                          <p:spTgt spid="16077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0771">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0771">
                                            <p:txEl>
                                              <p:pRg st="2" end="2"/>
                                            </p:txEl>
                                          </p:spTgt>
                                        </p:tgtEl>
                                        <p:attrNameLst>
                                          <p:attrName>style.visibility</p:attrName>
                                        </p:attrNameLst>
                                      </p:cBhvr>
                                      <p:to>
                                        <p:strVal val="visible"/>
                                      </p:to>
                                    </p:set>
                                    <p:animEffect transition="in" filter="fade">
                                      <p:cBhvr>
                                        <p:cTn id="19" dur="1000"/>
                                        <p:tgtEl>
                                          <p:spTgt spid="160771">
                                            <p:txEl>
                                              <p:pRg st="2" end="2"/>
                                            </p:txEl>
                                          </p:spTgt>
                                        </p:tgtEl>
                                      </p:cBhvr>
                                    </p:animEffect>
                                    <p:anim calcmode="lin" valueType="num">
                                      <p:cBhvr>
                                        <p:cTn id="20" dur="10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607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0771">
                                            <p:txEl>
                                              <p:pRg st="3" end="3"/>
                                            </p:txEl>
                                          </p:spTgt>
                                        </p:tgtEl>
                                        <p:attrNameLst>
                                          <p:attrName>style.visibility</p:attrName>
                                        </p:attrNameLst>
                                      </p:cBhvr>
                                      <p:to>
                                        <p:strVal val="visible"/>
                                      </p:to>
                                    </p:set>
                                    <p:animEffect transition="in" filter="fade">
                                      <p:cBhvr>
                                        <p:cTn id="26" dur="1000"/>
                                        <p:tgtEl>
                                          <p:spTgt spid="160771">
                                            <p:txEl>
                                              <p:pRg st="3" end="3"/>
                                            </p:txEl>
                                          </p:spTgt>
                                        </p:tgtEl>
                                      </p:cBhvr>
                                    </p:animEffect>
                                    <p:anim calcmode="lin" valueType="num">
                                      <p:cBhvr>
                                        <p:cTn id="27" dur="1000" fill="hold"/>
                                        <p:tgtEl>
                                          <p:spTgt spid="160771">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607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0771">
                                            <p:txEl>
                                              <p:pRg st="4" end="4"/>
                                            </p:txEl>
                                          </p:spTgt>
                                        </p:tgtEl>
                                        <p:attrNameLst>
                                          <p:attrName>style.visibility</p:attrName>
                                        </p:attrNameLst>
                                      </p:cBhvr>
                                      <p:to>
                                        <p:strVal val="visible"/>
                                      </p:to>
                                    </p:set>
                                    <p:animEffect transition="in" filter="fade">
                                      <p:cBhvr>
                                        <p:cTn id="33" dur="1000"/>
                                        <p:tgtEl>
                                          <p:spTgt spid="160771">
                                            <p:txEl>
                                              <p:pRg st="4" end="4"/>
                                            </p:txEl>
                                          </p:spTgt>
                                        </p:tgtEl>
                                      </p:cBhvr>
                                    </p:animEffect>
                                    <p:anim calcmode="lin" valueType="num">
                                      <p:cBhvr>
                                        <p:cTn id="34" dur="1000" fill="hold"/>
                                        <p:tgtEl>
                                          <p:spTgt spid="160771">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6077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60771">
                                            <p:txEl>
                                              <p:pRg st="5" end="5"/>
                                            </p:txEl>
                                          </p:spTgt>
                                        </p:tgtEl>
                                        <p:attrNameLst>
                                          <p:attrName>style.visibility</p:attrName>
                                        </p:attrNameLst>
                                      </p:cBhvr>
                                      <p:to>
                                        <p:strVal val="visible"/>
                                      </p:to>
                                    </p:set>
                                    <p:animEffect transition="in" filter="fade">
                                      <p:cBhvr>
                                        <p:cTn id="40" dur="1000"/>
                                        <p:tgtEl>
                                          <p:spTgt spid="160771">
                                            <p:txEl>
                                              <p:pRg st="5" end="5"/>
                                            </p:txEl>
                                          </p:spTgt>
                                        </p:tgtEl>
                                      </p:cBhvr>
                                    </p:animEffect>
                                    <p:anim calcmode="lin" valueType="num">
                                      <p:cBhvr>
                                        <p:cTn id="41" dur="1000" fill="hold"/>
                                        <p:tgtEl>
                                          <p:spTgt spid="160771">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60771">
                                            <p:txEl>
                                              <p:pRg st="5" end="5"/>
                                            </p:txEl>
                                          </p:spTgt>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nodeType="afterEffect">
                                  <p:stCondLst>
                                    <p:cond delay="0"/>
                                  </p:stCondLst>
                                  <p:childTnLst>
                                    <p:set>
                                      <p:cBhvr>
                                        <p:cTn id="45" dur="1" fill="hold">
                                          <p:stCondLst>
                                            <p:cond delay="0"/>
                                          </p:stCondLst>
                                        </p:cTn>
                                        <p:tgtEl>
                                          <p:spTgt spid="160772"/>
                                        </p:tgtEl>
                                        <p:attrNameLst>
                                          <p:attrName>style.visibility</p:attrName>
                                        </p:attrNameLst>
                                      </p:cBhvr>
                                      <p:to>
                                        <p:strVal val="visible"/>
                                      </p:to>
                                    </p:set>
                                    <p:animEffect transition="in" filter="fade">
                                      <p:cBhvr>
                                        <p:cTn id="46" dur="1000"/>
                                        <p:tgtEl>
                                          <p:spTgt spid="160772"/>
                                        </p:tgtEl>
                                      </p:cBhvr>
                                    </p:animEffect>
                                    <p:anim calcmode="lin" valueType="num">
                                      <p:cBhvr>
                                        <p:cTn id="47" dur="1000" fill="hold"/>
                                        <p:tgtEl>
                                          <p:spTgt spid="160772"/>
                                        </p:tgtEl>
                                        <p:attrNameLst>
                                          <p:attrName>ppt_x</p:attrName>
                                        </p:attrNameLst>
                                      </p:cBhvr>
                                      <p:tavLst>
                                        <p:tav tm="0">
                                          <p:val>
                                            <p:strVal val="#ppt_x"/>
                                          </p:val>
                                        </p:tav>
                                        <p:tav tm="100000">
                                          <p:val>
                                            <p:strVal val="#ppt_x"/>
                                          </p:val>
                                        </p:tav>
                                      </p:tavLst>
                                    </p:anim>
                                    <p:anim calcmode="lin" valueType="num">
                                      <p:cBhvr>
                                        <p:cTn id="48" dur="1000" fill="hold"/>
                                        <p:tgtEl>
                                          <p:spTgt spid="1607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6"/>
          <p:cNvSpPr/>
          <p:nvPr/>
        </p:nvSpPr>
        <p:spPr>
          <a:xfrm>
            <a:off x="401638" y="1501775"/>
            <a:ext cx="8027987" cy="2676525"/>
          </a:xfrm>
          <a:prstGeom prst="rect">
            <a:avLst/>
          </a:prstGeom>
          <a:noFill/>
          <a:ln w="9525">
            <a:noFill/>
          </a:ln>
        </p:spPr>
        <p:txBody>
          <a:bodyPr anchor="ctr">
            <a:spAutoFit/>
          </a:bodyPr>
          <a:lstStyle/>
          <a:p>
            <a:pPr marL="342900" indent="-342900">
              <a:lnSpc>
                <a:spcPct val="150000"/>
              </a:lnSpc>
              <a:buChar char="•"/>
            </a:pPr>
            <a:r>
              <a:rPr lang="zh-CN" altLang="en-US" sz="2800" b="1" dirty="0">
                <a:latin typeface="Times New Roman" panose="02020603050405020304" pitchFamily="2" charset="0"/>
                <a:ea typeface="楷体" panose="02010609060101010101" charset="-122"/>
                <a:cs typeface="Times New Roman" panose="02020603050405020304" pitchFamily="2" charset="0"/>
              </a:rPr>
              <a:t>模／数转换电路的作用是将输入连续变化的模拟信号变换为与其成正比的数字量信号输出。</a:t>
            </a:r>
            <a:endParaRPr lang="en-US" altLang="zh-CN" sz="2800" b="1" dirty="0">
              <a:latin typeface="Times New Roman" panose="02020603050405020304" pitchFamily="2" charset="0"/>
              <a:ea typeface="楷体" panose="02010609060101010101" charset="-122"/>
              <a:cs typeface="Times New Roman" panose="02020603050405020304" pitchFamily="2" charset="0"/>
            </a:endParaRPr>
          </a:p>
          <a:p>
            <a:pPr marL="342900" indent="-342900">
              <a:lnSpc>
                <a:spcPct val="150000"/>
              </a:lnSpc>
              <a:buChar char="•"/>
            </a:pPr>
            <a:r>
              <a:rPr lang="zh-CN" altLang="en-US" sz="2800" b="1" dirty="0">
                <a:latin typeface="Times New Roman" panose="02020603050405020304" pitchFamily="2" charset="0"/>
                <a:ea typeface="楷体" panose="02010609060101010101" charset="-122"/>
                <a:cs typeface="Times New Roman" panose="02020603050405020304" pitchFamily="2" charset="0"/>
              </a:rPr>
              <a:t>在进行模／数</a:t>
            </a:r>
            <a:r>
              <a:rPr lang="en-US" altLang="zh-CN"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latin typeface="Times New Roman" panose="02020603050405020304" pitchFamily="2" charset="0"/>
                <a:ea typeface="楷体" panose="02010609060101010101" charset="-122"/>
                <a:cs typeface="Times New Roman" panose="02020603050405020304" pitchFamily="2" charset="0"/>
              </a:rPr>
              <a:t>即</a:t>
            </a:r>
            <a:r>
              <a:rPr lang="en-US" altLang="zh-CN" sz="2800" b="1" dirty="0">
                <a:latin typeface="Times New Roman" panose="02020603050405020304" pitchFamily="2" charset="0"/>
                <a:ea typeface="楷体" panose="02010609060101010101" charset="-122"/>
                <a:cs typeface="Times New Roman" panose="02020603050405020304" pitchFamily="2" charset="0"/>
              </a:rPr>
              <a:t>A</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en-US" altLang="zh-CN" sz="2800" b="1" dirty="0">
                <a:latin typeface="Times New Roman" panose="02020603050405020304" pitchFamily="2" charset="0"/>
                <a:ea typeface="楷体" panose="02010609060101010101" charset="-122"/>
                <a:cs typeface="Times New Roman" panose="02020603050405020304" pitchFamily="2" charset="0"/>
              </a:rPr>
              <a:t>D)</a:t>
            </a:r>
            <a:r>
              <a:rPr lang="zh-CN" altLang="en-US" sz="2800" b="1" dirty="0">
                <a:latin typeface="Times New Roman" panose="02020603050405020304" pitchFamily="2" charset="0"/>
                <a:ea typeface="楷体" panose="02010609060101010101" charset="-122"/>
                <a:cs typeface="Times New Roman" panose="02020603050405020304" pitchFamily="2" charset="0"/>
              </a:rPr>
              <a:t>转换时，通常按</a:t>
            </a:r>
            <a:r>
              <a:rPr lang="zh-CN" altLang="en-US" sz="2800" b="1" dirty="0">
                <a:solidFill>
                  <a:srgbClr val="C00000"/>
                </a:solidFill>
                <a:latin typeface="Times New Roman" panose="02020603050405020304" pitchFamily="2" charset="0"/>
                <a:ea typeface="楷体" panose="02010609060101010101" charset="-122"/>
                <a:cs typeface="Times New Roman" panose="02020603050405020304" pitchFamily="2" charset="0"/>
              </a:rPr>
              <a:t>取样</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solidFill>
                  <a:srgbClr val="C00000"/>
                </a:solidFill>
                <a:latin typeface="Times New Roman" panose="02020603050405020304" pitchFamily="2" charset="0"/>
                <a:ea typeface="楷体" panose="02010609060101010101" charset="-122"/>
                <a:cs typeface="Times New Roman" panose="02020603050405020304" pitchFamily="2" charset="0"/>
              </a:rPr>
              <a:t>保持</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solidFill>
                  <a:srgbClr val="C00000"/>
                </a:solidFill>
                <a:latin typeface="Times New Roman" panose="02020603050405020304" pitchFamily="2" charset="0"/>
                <a:ea typeface="楷体" panose="02010609060101010101" charset="-122"/>
                <a:cs typeface="Times New Roman" panose="02020603050405020304" pitchFamily="2" charset="0"/>
              </a:rPr>
              <a:t>量化</a:t>
            </a:r>
            <a:r>
              <a:rPr lang="zh-CN" altLang="en-US" sz="2800" b="1" dirty="0">
                <a:latin typeface="Times New Roman" panose="02020603050405020304" pitchFamily="2" charset="0"/>
                <a:ea typeface="楷体" panose="02010609060101010101" charset="-122"/>
                <a:cs typeface="Times New Roman" panose="02020603050405020304" pitchFamily="2" charset="0"/>
              </a:rPr>
              <a:t>、</a:t>
            </a:r>
            <a:r>
              <a:rPr lang="zh-CN" altLang="en-US" sz="2800" b="1" dirty="0">
                <a:solidFill>
                  <a:srgbClr val="C00000"/>
                </a:solidFill>
                <a:latin typeface="Times New Roman" panose="02020603050405020304" pitchFamily="2" charset="0"/>
                <a:ea typeface="楷体" panose="02010609060101010101" charset="-122"/>
                <a:cs typeface="Times New Roman" panose="02020603050405020304" pitchFamily="2" charset="0"/>
              </a:rPr>
              <a:t>编码</a:t>
            </a:r>
            <a:r>
              <a:rPr lang="zh-CN" altLang="en-US" sz="2800" b="1" dirty="0">
                <a:latin typeface="Times New Roman" panose="02020603050405020304" pitchFamily="2" charset="0"/>
                <a:ea typeface="楷体" panose="02010609060101010101" charset="-122"/>
                <a:cs typeface="Times New Roman" panose="02020603050405020304" pitchFamily="2" charset="0"/>
              </a:rPr>
              <a:t>四个步骤进行。</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Times New Roman" panose="02020603050405020304" pitchFamily="2" charset="0"/>
            </a:endParaRPr>
          </a:p>
        </p:txBody>
      </p:sp>
      <p:sp>
        <p:nvSpPr>
          <p:cNvPr id="113666"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59</a:t>
            </a:fld>
            <a:endParaRPr lang="en-US" altLang="zh-CN" sz="1200" dirty="0">
              <a:latin typeface="Garamond" panose="02020404030301010803" pitchFamily="2" charset="0"/>
            </a:endParaRPr>
          </a:p>
        </p:txBody>
      </p:sp>
      <p:sp>
        <p:nvSpPr>
          <p:cNvPr id="113667" name="Rectangle 2"/>
          <p:cNvSpPr>
            <a:spLocks noGrp="1"/>
          </p:cNvSpPr>
          <p:nvPr/>
        </p:nvSpPr>
        <p:spPr>
          <a:xfrm>
            <a:off x="546100" y="506413"/>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3.2.1 </a:t>
            </a:r>
            <a:r>
              <a:rPr lang="zh-CN" altLang="en-US" sz="3200" b="1" dirty="0">
                <a:solidFill>
                  <a:schemeClr val="tx2"/>
                </a:solidFill>
                <a:latin typeface="Times New Roman" panose="02020603050405020304" pitchFamily="2" charset="0"/>
                <a:ea typeface="宋体" panose="02010600030101010101" pitchFamily="2" charset="-122"/>
              </a:rPr>
              <a:t>ADC工作原理</a:t>
            </a:r>
            <a:endParaRPr lang="zh-CN" altLang="en-US"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fade">
                                      <p:cBhvr>
                                        <p:cTn id="7" dur="1000"/>
                                        <p:tgtEl>
                                          <p:spTgt spid="161795">
                                            <p:txEl>
                                              <p:pRg st="0" end="0"/>
                                            </p:txEl>
                                          </p:spTgt>
                                        </p:tgtEl>
                                      </p:cBhvr>
                                    </p:animEffect>
                                    <p:anim calcmode="lin" valueType="num">
                                      <p:cBhvr>
                                        <p:cTn id="8" dur="1000" fill="hold"/>
                                        <p:tgtEl>
                                          <p:spTgt spid="1617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17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1795">
                                            <p:txEl>
                                              <p:pRg st="1" end="1"/>
                                            </p:txEl>
                                          </p:spTgt>
                                        </p:tgtEl>
                                        <p:attrNameLst>
                                          <p:attrName>style.visibility</p:attrName>
                                        </p:attrNameLst>
                                      </p:cBhvr>
                                      <p:to>
                                        <p:strVal val="visible"/>
                                      </p:to>
                                    </p:set>
                                    <p:animEffect transition="in" filter="fade">
                                      <p:cBhvr>
                                        <p:cTn id="14" dur="1000"/>
                                        <p:tgtEl>
                                          <p:spTgt spid="161795">
                                            <p:txEl>
                                              <p:pRg st="1" end="1"/>
                                            </p:txEl>
                                          </p:spTgt>
                                        </p:tgtEl>
                                      </p:cBhvr>
                                    </p:animEffect>
                                    <p:anim calcmode="lin" valueType="num">
                                      <p:cBhvr>
                                        <p:cTn id="15" dur="1000" fill="hold"/>
                                        <p:tgtEl>
                                          <p:spTgt spid="1617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179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0675" y="1565275"/>
            <a:ext cx="8502650" cy="4399915"/>
          </a:xfrm>
          <a:prstGeom prst="rect">
            <a:avLst/>
          </a:prstGeom>
          <a:noFill/>
        </p:spPr>
        <p:txBody>
          <a:bodyPr wrap="square" rtlCol="0" anchor="t">
            <a:spAutoFit/>
          </a:bodyPr>
          <a:lstStyle/>
          <a:p>
            <a:pPr marL="457200" indent="-457200">
              <a:buFont typeface="Wingdings" panose="05000000000000000000" charset="0"/>
              <a:buChar char=""/>
            </a:pPr>
            <a:r>
              <a:rPr lang="zh-CN" altLang="en-US" sz="2800" b="1" noProof="1">
                <a:latin typeface="Times New Roman" panose="02020603050405020304" pitchFamily="2" charset="0"/>
                <a:ea typeface="楷体" panose="02010609060101010101" charset="-122"/>
                <a:cs typeface="Times New Roman" panose="02020603050405020304" pitchFamily="2" charset="0"/>
              </a:rPr>
              <a:t>采样过程所应遵循的规律，又称采样定理（或抽样定理）。采样定理说明采样频率与信号频谱之间的关系，是连续信号离散化的基本依据。</a:t>
            </a:r>
          </a:p>
          <a:p>
            <a:pPr marL="457200" indent="-457200">
              <a:buFont typeface="Wingdings" panose="05000000000000000000" charset="0"/>
              <a:buChar char=""/>
            </a:pPr>
            <a:r>
              <a:rPr lang="zh-CN" altLang="en-US" sz="2800" b="1" noProof="1">
                <a:latin typeface="Times New Roman" panose="02020603050405020304" pitchFamily="2" charset="0"/>
                <a:ea typeface="楷体" panose="02010609060101010101" charset="-122"/>
                <a:cs typeface="Times New Roman" panose="02020603050405020304" pitchFamily="2" charset="0"/>
              </a:rPr>
              <a:t>采样定理内容：</a:t>
            </a:r>
          </a:p>
          <a:p>
            <a:pPr>
              <a:buFont typeface="Wingdings" panose="05000000000000000000" charset="0"/>
            </a:pPr>
            <a:r>
              <a:rPr lang="zh-CN" altLang="en-US" sz="2800" b="1" noProof="1">
                <a:latin typeface="Times New Roman" panose="02020603050405020304" pitchFamily="2" charset="0"/>
                <a:ea typeface="楷体" panose="02010609060101010101" charset="-122"/>
                <a:cs typeface="Times New Roman" panose="02020603050405020304" pitchFamily="2" charset="0"/>
                <a:sym typeface="+mn-ea"/>
              </a:rPr>
              <a:t>在进行模拟/数字信号的转换过程中，当采样频率f</a:t>
            </a:r>
            <a:r>
              <a:rPr lang="zh-CN" altLang="en-US" sz="2800" b="1" baseline="-25000" noProof="1">
                <a:latin typeface="Times New Roman" panose="02020603050405020304" pitchFamily="2" charset="0"/>
                <a:ea typeface="楷体" panose="02010609060101010101" charset="-122"/>
                <a:cs typeface="Times New Roman" panose="02020603050405020304" pitchFamily="2" charset="0"/>
                <a:sym typeface="+mn-ea"/>
              </a:rPr>
              <a:t>s</a:t>
            </a:r>
            <a:r>
              <a:rPr lang="zh-CN" altLang="en-US" sz="2800" b="1" noProof="1">
                <a:latin typeface="Times New Roman" panose="02020603050405020304" pitchFamily="2" charset="0"/>
                <a:ea typeface="楷体" panose="02010609060101010101" charset="-122"/>
                <a:cs typeface="Times New Roman" panose="02020603050405020304" pitchFamily="2" charset="0"/>
                <a:sym typeface="+mn-ea"/>
              </a:rPr>
              <a:t>大于信号中最高频率f</a:t>
            </a:r>
            <a:r>
              <a:rPr lang="zh-CN" altLang="en-US" sz="2800" b="1" baseline="-25000" noProof="1">
                <a:latin typeface="Times New Roman" panose="02020603050405020304" pitchFamily="2" charset="0"/>
                <a:ea typeface="楷体" panose="02010609060101010101" charset="-122"/>
                <a:cs typeface="Times New Roman" panose="02020603050405020304" pitchFamily="2" charset="0"/>
                <a:sym typeface="+mn-ea"/>
              </a:rPr>
              <a:t>max</a:t>
            </a:r>
            <a:r>
              <a:rPr lang="zh-CN" altLang="en-US" sz="2800" b="1" noProof="1">
                <a:latin typeface="Times New Roman" panose="02020603050405020304" pitchFamily="2" charset="0"/>
                <a:ea typeface="楷体" panose="02010609060101010101" charset="-122"/>
                <a:cs typeface="Times New Roman" panose="02020603050405020304" pitchFamily="2" charset="0"/>
                <a:sym typeface="+mn-ea"/>
              </a:rPr>
              <a:t>的2倍时(f</a:t>
            </a:r>
            <a:r>
              <a:rPr lang="zh-CN" altLang="en-US" sz="2800" b="1" baseline="-25000" noProof="1">
                <a:latin typeface="Times New Roman" panose="02020603050405020304" pitchFamily="2" charset="0"/>
                <a:ea typeface="楷体" panose="02010609060101010101" charset="-122"/>
                <a:cs typeface="Times New Roman" panose="02020603050405020304" pitchFamily="2" charset="0"/>
                <a:sym typeface="+mn-ea"/>
              </a:rPr>
              <a:t>s</a:t>
            </a:r>
            <a:r>
              <a:rPr lang="zh-CN" altLang="en-US" sz="2800" b="1" noProof="1">
                <a:latin typeface="Times New Roman" panose="02020603050405020304" pitchFamily="2" charset="0"/>
                <a:ea typeface="楷体" panose="02010609060101010101" charset="-122"/>
                <a:cs typeface="Times New Roman" panose="02020603050405020304" pitchFamily="2" charset="0"/>
                <a:sym typeface="+mn-ea"/>
              </a:rPr>
              <a:t>&gt;2f</a:t>
            </a:r>
            <a:r>
              <a:rPr lang="zh-CN" altLang="en-US" sz="2800" b="1" baseline="-25000" noProof="1">
                <a:latin typeface="Times New Roman" panose="02020603050405020304" pitchFamily="2" charset="0"/>
                <a:ea typeface="楷体" panose="02010609060101010101" charset="-122"/>
                <a:cs typeface="Times New Roman" panose="02020603050405020304" pitchFamily="2" charset="0"/>
                <a:sym typeface="+mn-ea"/>
              </a:rPr>
              <a:t>max</a:t>
            </a:r>
            <a:r>
              <a:rPr lang="zh-CN" altLang="en-US" sz="2800" b="1" noProof="1">
                <a:latin typeface="Times New Roman" panose="02020603050405020304" pitchFamily="2" charset="0"/>
                <a:ea typeface="楷体" panose="02010609060101010101" charset="-122"/>
                <a:cs typeface="Times New Roman" panose="02020603050405020304" pitchFamily="2" charset="0"/>
                <a:sym typeface="+mn-ea"/>
              </a:rPr>
              <a:t>)，采样之后的数字信号完整地保留了原始信号中的信息，一般实际应用中保证采样频率为信号最高频率的2.56～4倍；采样定理又称奈奎斯特定理。</a:t>
            </a:r>
            <a:endParaRPr lang="zh-CN" altLang="en-US" sz="2800" b="1" noProof="1">
              <a:latin typeface="Times New Roman" panose="02020603050405020304" pitchFamily="2" charset="0"/>
              <a:ea typeface="楷体" panose="02010609060101010101" charset="-122"/>
              <a:cs typeface="Times New Roman" panose="02020603050405020304" pitchFamily="2" charset="0"/>
            </a:endParaRPr>
          </a:p>
          <a:p>
            <a:pPr marL="457200" indent="-457200">
              <a:buFont typeface="Wingdings" panose="05000000000000000000" charset="0"/>
              <a:buChar char=""/>
            </a:pPr>
            <a:r>
              <a:rPr lang="en-US" altLang="zh-CN" sz="2800" b="1" noProof="1">
                <a:latin typeface="Times New Roman" panose="02020603050405020304" pitchFamily="2" charset="0"/>
                <a:ea typeface="楷体" panose="02010609060101010101" charset="-122"/>
                <a:cs typeface="Times New Roman" panose="02020603050405020304" pitchFamily="2" charset="0"/>
              </a:rPr>
              <a:t>Why</a:t>
            </a:r>
            <a:r>
              <a:rPr lang="zh-CN" altLang="en-US" sz="2800" b="1" noProof="1">
                <a:latin typeface="Times New Roman" panose="02020603050405020304" pitchFamily="2" charset="0"/>
                <a:ea typeface="楷体" panose="02010609060101010101" charset="-122"/>
                <a:cs typeface="Times New Roman" panose="02020603050405020304" pitchFamily="2" charset="0"/>
              </a:rPr>
              <a:t>？</a:t>
            </a:r>
            <a:endParaRPr lang="zh-CN" altLang="en-US" sz="2800" b="1" noProof="1">
              <a:latin typeface="Times New Roman" panose="02020603050405020304" pitchFamily="2" charset="0"/>
            </a:endParaRPr>
          </a:p>
        </p:txBody>
      </p:sp>
      <p:sp>
        <p:nvSpPr>
          <p:cNvPr id="61442" name="Rectangle 2"/>
          <p:cNvSpPr>
            <a:spLocks noGrp="1"/>
          </p:cNvSpPr>
          <p:nvPr/>
        </p:nvSpPr>
        <p:spPr>
          <a:xfrm>
            <a:off x="495300" y="422275"/>
            <a:ext cx="8229600" cy="908050"/>
          </a:xfrm>
          <a:prstGeom prst="rect">
            <a:avLst/>
          </a:prstGeom>
          <a:noFill/>
          <a:ln w="9525">
            <a:noFill/>
          </a:ln>
        </p:spPr>
        <p:txBody>
          <a:bodyPr wrap="square" anchor="ctr"/>
          <a:lstStyle/>
          <a:p>
            <a:pPr eaLnBrk="0" hangingPunct="0"/>
            <a:r>
              <a:rPr lang="en-US" altLang="zh-CN" sz="3600" b="1" dirty="0">
                <a:solidFill>
                  <a:schemeClr val="tx2"/>
                </a:solidFill>
                <a:latin typeface="Times New Roman" panose="02020603050405020304" pitchFamily="2" charset="0"/>
                <a:ea typeface="楷体_GB2312" pitchFamily="1" charset="-122"/>
              </a:rPr>
              <a:t>2.1.1 </a:t>
            </a:r>
            <a:r>
              <a:rPr lang="zh-CN" altLang="en-US" sz="3600" b="1" dirty="0">
                <a:solidFill>
                  <a:schemeClr val="tx2"/>
                </a:solidFill>
                <a:latin typeface="Times New Roman" panose="02020603050405020304" pitchFamily="2" charset="0"/>
                <a:ea typeface="楷体_GB2312" pitchFamily="1" charset="-122"/>
              </a:rPr>
              <a:t>采样的基本原理</a:t>
            </a:r>
            <a:endParaRPr lang="zh-CN" altLang="en-US" sz="36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内容占位符 2"/>
          <p:cNvSpPr>
            <a:spLocks noGrp="1"/>
          </p:cNvSpPr>
          <p:nvPr>
            <p:ph idx="4294967295"/>
          </p:nvPr>
        </p:nvSpPr>
        <p:spPr>
          <a:xfrm>
            <a:off x="466725" y="1341755"/>
            <a:ext cx="8158480" cy="1485265"/>
          </a:xfrm>
        </p:spPr>
        <p:txBody>
          <a:bodyPr wrap="square" anchor="t"/>
          <a:lstStyle/>
          <a:p>
            <a:pPr marL="0" indent="0">
              <a:buNone/>
            </a:pPr>
            <a:r>
              <a:rPr lang="zh-CN" altLang="en-US" dirty="0">
                <a:solidFill>
                  <a:srgbClr val="C00000"/>
                </a:solidFill>
                <a:latin typeface="Times New Roman" panose="02020603050405020304" pitchFamily="2" charset="0"/>
                <a:ea typeface="楷体" panose="02010609060101010101" charset="-122"/>
                <a:cs typeface="Times New Roman" panose="02020603050405020304" pitchFamily="2" charset="0"/>
              </a:rPr>
              <a:t>1、取样:</a:t>
            </a:r>
          </a:p>
          <a:p>
            <a:pPr marL="0" indent="0">
              <a:buNone/>
            </a:pPr>
            <a:r>
              <a:rPr lang="zh-CN" altLang="en-US" dirty="0">
                <a:latin typeface="Times New Roman" panose="02020603050405020304" pitchFamily="2" charset="0"/>
                <a:ea typeface="楷体" panose="02010609060101010101" charset="-122"/>
                <a:cs typeface="Times New Roman" panose="02020603050405020304" pitchFamily="2" charset="0"/>
              </a:rPr>
              <a:t>所谓取样，就是对模拟信号Ui(t) 进行周期性抽取样值的过程。</a:t>
            </a:r>
          </a:p>
          <a:p>
            <a:pPr marL="0" indent="0"/>
            <a:endParaRPr lang="zh-CN" altLang="en-US" sz="1800" dirty="0">
              <a:latin typeface="Times New Roman" panose="02020603050405020304" pitchFamily="2" charset="0"/>
              <a:ea typeface="楷体" panose="02010609060101010101" charset="-122"/>
              <a:cs typeface="Times New Roman" panose="02020603050405020304" pitchFamily="2" charset="0"/>
            </a:endParaRPr>
          </a:p>
        </p:txBody>
      </p:sp>
      <p:sp>
        <p:nvSpPr>
          <p:cNvPr id="162820" name="Text Box 7"/>
          <p:cNvSpPr txBox="1"/>
          <p:nvPr/>
        </p:nvSpPr>
        <p:spPr>
          <a:xfrm>
            <a:off x="1979613" y="5053013"/>
            <a:ext cx="1332230" cy="398780"/>
          </a:xfrm>
          <a:prstGeom prst="rect">
            <a:avLst/>
          </a:prstGeom>
          <a:noFill/>
          <a:ln w="9525">
            <a:noFill/>
          </a:ln>
        </p:spPr>
        <p:txBody>
          <a:bodyPr wrap="none" anchor="t">
            <a:spAutoFit/>
          </a:bodyPr>
          <a:lstStyle/>
          <a:p>
            <a:r>
              <a:rPr lang="zh-CN" altLang="en-US" sz="2000" b="1" dirty="0">
                <a:solidFill>
                  <a:schemeClr val="tx2"/>
                </a:solidFill>
                <a:latin typeface="楷体" panose="02010609060101010101" charset="-122"/>
                <a:ea typeface="楷体" panose="02010609060101010101" charset="-122"/>
              </a:rPr>
              <a:t>采样脉冲</a:t>
            </a:r>
            <a:r>
              <a:rPr lang="zh-CN" altLang="en-US" sz="2000" b="1" dirty="0">
                <a:solidFill>
                  <a:schemeClr val="tx2"/>
                </a:solidFill>
                <a:latin typeface="宋体" panose="02010600030101010101" pitchFamily="2" charset="-122"/>
                <a:ea typeface="宋体" panose="02010600030101010101" pitchFamily="2" charset="-122"/>
              </a:rPr>
              <a:t> </a:t>
            </a:r>
          </a:p>
        </p:txBody>
      </p:sp>
      <p:sp>
        <p:nvSpPr>
          <p:cNvPr id="162821" name="Text Box 8"/>
          <p:cNvSpPr txBox="1"/>
          <p:nvPr/>
        </p:nvSpPr>
        <p:spPr>
          <a:xfrm>
            <a:off x="755650" y="2997200"/>
            <a:ext cx="574675" cy="1938020"/>
          </a:xfrm>
          <a:prstGeom prst="rect">
            <a:avLst/>
          </a:prstGeom>
          <a:noFill/>
          <a:ln w="9525">
            <a:noFill/>
          </a:ln>
        </p:spPr>
        <p:txBody>
          <a:bodyPr anchor="t">
            <a:spAutoFit/>
          </a:bodyPr>
          <a:lstStyle/>
          <a:p>
            <a:r>
              <a:rPr lang="zh-CN" altLang="en-US" sz="2000" b="1" dirty="0">
                <a:solidFill>
                  <a:schemeClr val="tx2"/>
                </a:solidFill>
                <a:latin typeface="楷体" panose="02010609060101010101" charset="-122"/>
                <a:ea typeface="楷体" panose="02010609060101010101" charset="-122"/>
              </a:rPr>
              <a:t>输入模拟信号</a:t>
            </a:r>
            <a:r>
              <a:rPr lang="zh-CN" altLang="en-US" sz="2000" b="1" dirty="0">
                <a:solidFill>
                  <a:schemeClr val="tx2"/>
                </a:solidFill>
                <a:latin typeface="宋体" panose="02010600030101010101" pitchFamily="2" charset="-122"/>
                <a:ea typeface="宋体" panose="02010600030101010101" pitchFamily="2" charset="-122"/>
              </a:rPr>
              <a:t> </a:t>
            </a:r>
          </a:p>
        </p:txBody>
      </p:sp>
      <p:sp>
        <p:nvSpPr>
          <p:cNvPr id="162822" name="Text Box 9"/>
          <p:cNvSpPr txBox="1"/>
          <p:nvPr/>
        </p:nvSpPr>
        <p:spPr>
          <a:xfrm>
            <a:off x="3995738" y="3068638"/>
            <a:ext cx="503237" cy="1938020"/>
          </a:xfrm>
          <a:prstGeom prst="rect">
            <a:avLst/>
          </a:prstGeom>
          <a:noFill/>
          <a:ln w="9525">
            <a:noFill/>
          </a:ln>
        </p:spPr>
        <p:txBody>
          <a:bodyPr anchor="t">
            <a:spAutoFit/>
          </a:bodyPr>
          <a:lstStyle/>
          <a:p>
            <a:r>
              <a:rPr lang="zh-CN" altLang="en-US" sz="2000" b="1" dirty="0">
                <a:solidFill>
                  <a:schemeClr val="tx2"/>
                </a:solidFill>
                <a:latin typeface="楷体" panose="02010609060101010101" charset="-122"/>
                <a:ea typeface="楷体" panose="02010609060101010101" charset="-122"/>
              </a:rPr>
              <a:t>采样输出信号</a:t>
            </a:r>
            <a:r>
              <a:rPr lang="zh-CN" altLang="en-US" sz="2000" b="1" dirty="0">
                <a:solidFill>
                  <a:schemeClr val="tx2"/>
                </a:solidFill>
                <a:latin typeface="宋体" panose="02010600030101010101" pitchFamily="2" charset="-122"/>
                <a:ea typeface="宋体" panose="02010600030101010101" pitchFamily="2" charset="-122"/>
              </a:rPr>
              <a:t> </a:t>
            </a:r>
          </a:p>
        </p:txBody>
      </p:sp>
      <p:graphicFrame>
        <p:nvGraphicFramePr>
          <p:cNvPr id="162823" name="对象 162822"/>
          <p:cNvGraphicFramePr>
            <a:graphicFrameLocks noChangeAspect="1"/>
          </p:cNvGraphicFramePr>
          <p:nvPr/>
        </p:nvGraphicFramePr>
        <p:xfrm>
          <a:off x="1908175" y="5667375"/>
          <a:ext cx="1511300" cy="496888"/>
        </p:xfrm>
        <a:graphic>
          <a:graphicData uri="http://schemas.openxmlformats.org/presentationml/2006/ole">
            <mc:AlternateContent xmlns:mc="http://schemas.openxmlformats.org/markup-compatibility/2006">
              <mc:Choice xmlns:v="urn:schemas-microsoft-com:vml" Requires="v">
                <p:oleObj spid="_x0000_s5126" r:id="rId3" imgW="1003300" imgH="228600" progId="Equation.3">
                  <p:embed/>
                </p:oleObj>
              </mc:Choice>
              <mc:Fallback>
                <p:oleObj r:id="rId3" imgW="1003300" imgH="228600" progId="Equation.3">
                  <p:embed/>
                  <p:pic>
                    <p:nvPicPr>
                      <p:cNvPr id="0" name="图片 3076"/>
                      <p:cNvPicPr/>
                      <p:nvPr/>
                    </p:nvPicPr>
                    <p:blipFill>
                      <a:blip r:embed="rId4">
                        <a:clrChange>
                          <a:clrFrom>
                            <a:srgbClr val="000000"/>
                          </a:clrFrom>
                          <a:clrTo>
                            <a:srgbClr val="000000">
                              <a:alpha val="0"/>
                            </a:srgbClr>
                          </a:clrTo>
                        </a:clrChange>
                      </a:blip>
                      <a:stretch>
                        <a:fillRect/>
                      </a:stretch>
                    </p:blipFill>
                    <p:spPr>
                      <a:xfrm>
                        <a:off x="1908175" y="5667375"/>
                        <a:ext cx="1511300" cy="496888"/>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pic>
        <p:nvPicPr>
          <p:cNvPr id="162824" name="Picture 2"/>
          <p:cNvPicPr>
            <a:picLocks noChangeAspect="1"/>
          </p:cNvPicPr>
          <p:nvPr/>
        </p:nvPicPr>
        <p:blipFill>
          <a:blip r:embed="rId5"/>
          <a:stretch>
            <a:fillRect/>
          </a:stretch>
        </p:blipFill>
        <p:spPr>
          <a:xfrm>
            <a:off x="5103495" y="2526665"/>
            <a:ext cx="3143250" cy="3571875"/>
          </a:xfrm>
          <a:prstGeom prst="rect">
            <a:avLst/>
          </a:prstGeom>
          <a:noFill/>
          <a:ln w="9525">
            <a:noFill/>
          </a:ln>
        </p:spPr>
      </p:pic>
      <p:pic>
        <p:nvPicPr>
          <p:cNvPr id="162825" name="矩形 9"/>
          <p:cNvPicPr/>
          <p:nvPr/>
        </p:nvPicPr>
        <p:blipFill>
          <a:blip r:embed="rId6"/>
          <a:stretch>
            <a:fillRect/>
          </a:stretch>
        </p:blipFill>
        <p:spPr>
          <a:xfrm>
            <a:off x="1908175" y="3500438"/>
            <a:ext cx="1317625" cy="695325"/>
          </a:xfrm>
          <a:prstGeom prst="rect">
            <a:avLst/>
          </a:prstGeom>
          <a:noFill/>
          <a:ln w="9525">
            <a:noFill/>
          </a:ln>
        </p:spPr>
      </p:pic>
      <p:cxnSp>
        <p:nvCxnSpPr>
          <p:cNvPr id="162826" name="直接箭头连接符 11"/>
          <p:cNvCxnSpPr>
            <a:stCxn id="162825" idx="3"/>
          </p:cNvCxnSpPr>
          <p:nvPr/>
        </p:nvCxnSpPr>
        <p:spPr>
          <a:xfrm flipV="1">
            <a:off x="3225800" y="3841750"/>
            <a:ext cx="452438" cy="6350"/>
          </a:xfrm>
          <a:prstGeom prst="straightConnector1">
            <a:avLst/>
          </a:prstGeom>
          <a:ln w="9525" cap="flat" cmpd="sng">
            <a:solidFill>
              <a:srgbClr val="C00000"/>
            </a:solidFill>
            <a:prstDash val="solid"/>
            <a:round/>
            <a:headEnd type="none" w="med" len="med"/>
            <a:tailEnd type="arrow" w="med" len="med"/>
          </a:ln>
        </p:spPr>
      </p:cxnSp>
      <p:cxnSp>
        <p:nvCxnSpPr>
          <p:cNvPr id="162827" name="直接箭头连接符 13"/>
          <p:cNvCxnSpPr>
            <a:stCxn id="162831" idx="0"/>
            <a:endCxn id="162825" idx="2"/>
          </p:cNvCxnSpPr>
          <p:nvPr/>
        </p:nvCxnSpPr>
        <p:spPr>
          <a:xfrm flipH="1" flipV="1">
            <a:off x="2566988" y="4195763"/>
            <a:ext cx="15875" cy="400050"/>
          </a:xfrm>
          <a:prstGeom prst="straightConnector1">
            <a:avLst/>
          </a:prstGeom>
          <a:ln w="9525" cap="flat" cmpd="sng">
            <a:solidFill>
              <a:srgbClr val="C00000"/>
            </a:solidFill>
            <a:prstDash val="solid"/>
            <a:round/>
            <a:headEnd type="none" w="med" len="med"/>
            <a:tailEnd type="arrow" w="med" len="med"/>
          </a:ln>
        </p:spPr>
      </p:cxnSp>
      <p:cxnSp>
        <p:nvCxnSpPr>
          <p:cNvPr id="162828" name="直接箭头连接符 14"/>
          <p:cNvCxnSpPr>
            <a:stCxn id="162831" idx="0"/>
            <a:endCxn id="162825" idx="1"/>
          </p:cNvCxnSpPr>
          <p:nvPr/>
        </p:nvCxnSpPr>
        <p:spPr>
          <a:xfrm>
            <a:off x="1374775" y="3841750"/>
            <a:ext cx="533400" cy="6350"/>
          </a:xfrm>
          <a:prstGeom prst="straightConnector1">
            <a:avLst/>
          </a:prstGeom>
          <a:ln w="9525" cap="flat" cmpd="sng">
            <a:solidFill>
              <a:srgbClr val="C00000"/>
            </a:solidFill>
            <a:prstDash val="solid"/>
            <a:round/>
            <a:headEnd type="none" w="med" len="med"/>
            <a:tailEnd type="arrow" w="med" len="med"/>
          </a:ln>
        </p:spPr>
      </p:cxnSp>
      <p:sp>
        <p:nvSpPr>
          <p:cNvPr id="162829" name="TextBox 18"/>
          <p:cNvSpPr txBox="1"/>
          <p:nvPr/>
        </p:nvSpPr>
        <p:spPr>
          <a:xfrm>
            <a:off x="1258888" y="3465513"/>
            <a:ext cx="620712" cy="369887"/>
          </a:xfrm>
          <a:prstGeom prst="rect">
            <a:avLst/>
          </a:prstGeom>
          <a:noFill/>
          <a:ln w="9525">
            <a:noFill/>
          </a:ln>
        </p:spPr>
        <p:txBody>
          <a:bodyPr wrap="none" anchor="t">
            <a:spAutoFit/>
          </a:bodyPr>
          <a:lstStyle/>
          <a:p>
            <a:r>
              <a:rPr lang="en-US" altLang="zh-CN" dirty="0">
                <a:latin typeface="Arial" panose="020B0604020202020204" pitchFamily="34" charset="0"/>
                <a:ea typeface="宋体" panose="02010600030101010101" pitchFamily="2" charset="-122"/>
              </a:rPr>
              <a:t>Ui(t)</a:t>
            </a:r>
            <a:endParaRPr lang="zh-CN" altLang="en-US" dirty="0">
              <a:latin typeface="Arial" panose="020B0604020202020204" pitchFamily="34" charset="0"/>
              <a:ea typeface="宋体" panose="02010600030101010101" pitchFamily="2" charset="-122"/>
            </a:endParaRPr>
          </a:p>
        </p:txBody>
      </p:sp>
      <p:sp>
        <p:nvSpPr>
          <p:cNvPr id="162830" name="TextBox 19"/>
          <p:cNvSpPr txBox="1"/>
          <p:nvPr/>
        </p:nvSpPr>
        <p:spPr>
          <a:xfrm>
            <a:off x="3314700" y="3460750"/>
            <a:ext cx="685800" cy="369888"/>
          </a:xfrm>
          <a:prstGeom prst="rect">
            <a:avLst/>
          </a:prstGeom>
          <a:noFill/>
          <a:ln w="9525">
            <a:noFill/>
          </a:ln>
        </p:spPr>
        <p:txBody>
          <a:bodyPr wrap="none" anchor="t">
            <a:spAutoFit/>
          </a:bodyPr>
          <a:lstStyle/>
          <a:p>
            <a:r>
              <a:rPr lang="en-US" altLang="zh-CN" dirty="0">
                <a:latin typeface="Arial" panose="020B0604020202020204" pitchFamily="34" charset="0"/>
                <a:ea typeface="宋体" panose="02010600030101010101" pitchFamily="2" charset="-122"/>
              </a:rPr>
              <a:t>Us(t)</a:t>
            </a:r>
            <a:endParaRPr lang="zh-CN" altLang="en-US" dirty="0">
              <a:latin typeface="Arial" panose="020B0604020202020204" pitchFamily="34" charset="0"/>
              <a:ea typeface="宋体" panose="02010600030101010101" pitchFamily="2" charset="-122"/>
            </a:endParaRPr>
          </a:p>
        </p:txBody>
      </p:sp>
      <p:sp>
        <p:nvSpPr>
          <p:cNvPr id="162831" name="TextBox 20"/>
          <p:cNvSpPr txBox="1"/>
          <p:nvPr/>
        </p:nvSpPr>
        <p:spPr>
          <a:xfrm>
            <a:off x="2305050" y="4595813"/>
            <a:ext cx="555625" cy="369887"/>
          </a:xfrm>
          <a:prstGeom prst="rect">
            <a:avLst/>
          </a:prstGeom>
          <a:noFill/>
          <a:ln w="9525">
            <a:noFill/>
          </a:ln>
        </p:spPr>
        <p:txBody>
          <a:bodyPr wrap="none" anchor="t">
            <a:spAutoFit/>
          </a:bodyPr>
          <a:lstStyle/>
          <a:p>
            <a:r>
              <a:rPr lang="en-US" altLang="zh-CN" dirty="0">
                <a:latin typeface="Arial" panose="020B0604020202020204" pitchFamily="34" charset="0"/>
                <a:ea typeface="宋体" panose="02010600030101010101" pitchFamily="2" charset="-122"/>
              </a:rPr>
              <a:t>S(t)</a:t>
            </a:r>
            <a:endParaRPr lang="zh-CN" altLang="en-US" dirty="0">
              <a:latin typeface="Arial" panose="020B0604020202020204" pitchFamily="34" charset="0"/>
              <a:ea typeface="宋体" panose="02010600030101010101" pitchFamily="2" charset="-122"/>
            </a:endParaRPr>
          </a:p>
        </p:txBody>
      </p:sp>
      <p:sp>
        <p:nvSpPr>
          <p:cNvPr id="11470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60</a:t>
            </a:fld>
            <a:endParaRPr lang="en-US" altLang="zh-CN" sz="1200" dirty="0">
              <a:latin typeface="Garamond" panose="02020404030301010803" pitchFamily="2" charset="0"/>
            </a:endParaRPr>
          </a:p>
        </p:txBody>
      </p:sp>
      <p:sp>
        <p:nvSpPr>
          <p:cNvPr id="114703" name="Rectangle 2"/>
          <p:cNvSpPr>
            <a:spLocks noGrp="1"/>
          </p:cNvSpPr>
          <p:nvPr/>
        </p:nvSpPr>
        <p:spPr>
          <a:xfrm>
            <a:off x="552450" y="433388"/>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2.3.1 </a:t>
            </a:r>
            <a:r>
              <a:rPr lang="zh-CN" altLang="en-US" sz="3200" b="1" dirty="0">
                <a:solidFill>
                  <a:schemeClr val="tx2"/>
                </a:solidFill>
                <a:latin typeface="Times New Roman" panose="02020603050405020304" pitchFamily="2" charset="0"/>
                <a:ea typeface="宋体" panose="02010600030101010101" pitchFamily="2" charset="-122"/>
              </a:rPr>
              <a:t>ADC工作原理</a:t>
            </a:r>
            <a:endParaRPr lang="zh-CN" altLang="en-US"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fade">
                                      <p:cBhvr>
                                        <p:cTn id="7" dur="1000"/>
                                        <p:tgtEl>
                                          <p:spTgt spid="162819">
                                            <p:txEl>
                                              <p:pRg st="0" end="0"/>
                                            </p:txEl>
                                          </p:spTgt>
                                        </p:tgtEl>
                                      </p:cBhvr>
                                    </p:animEffect>
                                    <p:anim calcmode="lin" valueType="num">
                                      <p:cBhvr>
                                        <p:cTn id="8" dur="1000" fill="hold"/>
                                        <p:tgtEl>
                                          <p:spTgt spid="1628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28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2819">
                                            <p:txEl>
                                              <p:pRg st="1" end="1"/>
                                            </p:txEl>
                                          </p:spTgt>
                                        </p:tgtEl>
                                        <p:attrNameLst>
                                          <p:attrName>style.visibility</p:attrName>
                                        </p:attrNameLst>
                                      </p:cBhvr>
                                      <p:to>
                                        <p:strVal val="visible"/>
                                      </p:to>
                                    </p:set>
                                    <p:animEffect transition="in" filter="fade">
                                      <p:cBhvr>
                                        <p:cTn id="14" dur="1000"/>
                                        <p:tgtEl>
                                          <p:spTgt spid="162819">
                                            <p:txEl>
                                              <p:pRg st="1" end="1"/>
                                            </p:txEl>
                                          </p:spTgt>
                                        </p:tgtEl>
                                      </p:cBhvr>
                                    </p:animEffect>
                                    <p:anim calcmode="lin" valueType="num">
                                      <p:cBhvr>
                                        <p:cTn id="15" dur="1000" fill="hold"/>
                                        <p:tgtEl>
                                          <p:spTgt spid="1628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28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2821"/>
                                        </p:tgtEl>
                                        <p:attrNameLst>
                                          <p:attrName>style.visibility</p:attrName>
                                        </p:attrNameLst>
                                      </p:cBhvr>
                                      <p:to>
                                        <p:strVal val="visible"/>
                                      </p:to>
                                    </p:set>
                                    <p:animEffect transition="in" filter="fade">
                                      <p:cBhvr>
                                        <p:cTn id="21" dur="1000"/>
                                        <p:tgtEl>
                                          <p:spTgt spid="162821"/>
                                        </p:tgtEl>
                                      </p:cBhvr>
                                    </p:animEffect>
                                    <p:anim calcmode="lin" valueType="num">
                                      <p:cBhvr>
                                        <p:cTn id="22" dur="1000" fill="hold"/>
                                        <p:tgtEl>
                                          <p:spTgt spid="162821"/>
                                        </p:tgtEl>
                                        <p:attrNameLst>
                                          <p:attrName>ppt_x</p:attrName>
                                        </p:attrNameLst>
                                      </p:cBhvr>
                                      <p:tavLst>
                                        <p:tav tm="0">
                                          <p:val>
                                            <p:strVal val="#ppt_x"/>
                                          </p:val>
                                        </p:tav>
                                        <p:tav tm="100000">
                                          <p:val>
                                            <p:strVal val="#ppt_x"/>
                                          </p:val>
                                        </p:tav>
                                      </p:tavLst>
                                    </p:anim>
                                    <p:anim calcmode="lin" valueType="num">
                                      <p:cBhvr>
                                        <p:cTn id="23" dur="1000" fill="hold"/>
                                        <p:tgtEl>
                                          <p:spTgt spid="162821"/>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62829"/>
                                        </p:tgtEl>
                                        <p:attrNameLst>
                                          <p:attrName>style.visibility</p:attrName>
                                        </p:attrNameLst>
                                      </p:cBhvr>
                                      <p:to>
                                        <p:strVal val="visible"/>
                                      </p:to>
                                    </p:set>
                                    <p:animEffect transition="in" filter="wipe(left)">
                                      <p:cBhvr>
                                        <p:cTn id="27" dur="500"/>
                                        <p:tgtEl>
                                          <p:spTgt spid="162829"/>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162828"/>
                                        </p:tgtEl>
                                        <p:attrNameLst>
                                          <p:attrName>style.visibility</p:attrName>
                                        </p:attrNameLst>
                                      </p:cBhvr>
                                      <p:to>
                                        <p:strVal val="visible"/>
                                      </p:to>
                                    </p:set>
                                    <p:animEffect transition="in" filter="wipe(left)">
                                      <p:cBhvr>
                                        <p:cTn id="31" dur="500"/>
                                        <p:tgtEl>
                                          <p:spTgt spid="162828"/>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162825"/>
                                        </p:tgtEl>
                                        <p:attrNameLst>
                                          <p:attrName>style.visibility</p:attrName>
                                        </p:attrNameLst>
                                      </p:cBhvr>
                                      <p:to>
                                        <p:strVal val="visible"/>
                                      </p:to>
                                    </p:set>
                                    <p:animEffect transition="in" filter="wipe(left)">
                                      <p:cBhvr>
                                        <p:cTn id="35" dur="500"/>
                                        <p:tgtEl>
                                          <p:spTgt spid="162825"/>
                                        </p:tgtEl>
                                      </p:cBhvr>
                                    </p:animEffect>
                                  </p:childTnLst>
                                </p:cTn>
                              </p:par>
                            </p:childTnLst>
                          </p:cTn>
                        </p:par>
                        <p:par>
                          <p:cTn id="36" fill="hold">
                            <p:stCondLst>
                              <p:cond delay="2500"/>
                            </p:stCondLst>
                            <p:childTnLst>
                              <p:par>
                                <p:cTn id="37" presetID="42" presetClass="entr" presetSubtype="0" fill="hold" grpId="0" nodeType="afterEffect">
                                  <p:stCondLst>
                                    <p:cond delay="0"/>
                                  </p:stCondLst>
                                  <p:childTnLst>
                                    <p:set>
                                      <p:cBhvr>
                                        <p:cTn id="38" dur="1" fill="hold">
                                          <p:stCondLst>
                                            <p:cond delay="0"/>
                                          </p:stCondLst>
                                        </p:cTn>
                                        <p:tgtEl>
                                          <p:spTgt spid="162820"/>
                                        </p:tgtEl>
                                        <p:attrNameLst>
                                          <p:attrName>style.visibility</p:attrName>
                                        </p:attrNameLst>
                                      </p:cBhvr>
                                      <p:to>
                                        <p:strVal val="visible"/>
                                      </p:to>
                                    </p:set>
                                    <p:animEffect transition="in" filter="fade">
                                      <p:cBhvr>
                                        <p:cTn id="39" dur="1000"/>
                                        <p:tgtEl>
                                          <p:spTgt spid="162820"/>
                                        </p:tgtEl>
                                      </p:cBhvr>
                                    </p:animEffect>
                                    <p:anim calcmode="lin" valueType="num">
                                      <p:cBhvr>
                                        <p:cTn id="40" dur="1000" fill="hold"/>
                                        <p:tgtEl>
                                          <p:spTgt spid="162820"/>
                                        </p:tgtEl>
                                        <p:attrNameLst>
                                          <p:attrName>ppt_x</p:attrName>
                                        </p:attrNameLst>
                                      </p:cBhvr>
                                      <p:tavLst>
                                        <p:tav tm="0">
                                          <p:val>
                                            <p:strVal val="#ppt_x"/>
                                          </p:val>
                                        </p:tav>
                                        <p:tav tm="100000">
                                          <p:val>
                                            <p:strVal val="#ppt_x"/>
                                          </p:val>
                                        </p:tav>
                                      </p:tavLst>
                                    </p:anim>
                                    <p:anim calcmode="lin" valueType="num">
                                      <p:cBhvr>
                                        <p:cTn id="41" dur="1000" fill="hold"/>
                                        <p:tgtEl>
                                          <p:spTgt spid="162820"/>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22" presetClass="entr" presetSubtype="4" fill="hold" grpId="0" nodeType="afterEffect">
                                  <p:stCondLst>
                                    <p:cond delay="0"/>
                                  </p:stCondLst>
                                  <p:childTnLst>
                                    <p:set>
                                      <p:cBhvr>
                                        <p:cTn id="44" dur="1" fill="hold">
                                          <p:stCondLst>
                                            <p:cond delay="0"/>
                                          </p:stCondLst>
                                        </p:cTn>
                                        <p:tgtEl>
                                          <p:spTgt spid="162831"/>
                                        </p:tgtEl>
                                        <p:attrNameLst>
                                          <p:attrName>style.visibility</p:attrName>
                                        </p:attrNameLst>
                                      </p:cBhvr>
                                      <p:to>
                                        <p:strVal val="visible"/>
                                      </p:to>
                                    </p:set>
                                    <p:animEffect transition="in" filter="wipe(down)">
                                      <p:cBhvr>
                                        <p:cTn id="45" dur="500"/>
                                        <p:tgtEl>
                                          <p:spTgt spid="162831"/>
                                        </p:tgtEl>
                                      </p:cBhvr>
                                    </p:animEffect>
                                  </p:childTnLst>
                                </p:cTn>
                              </p:par>
                            </p:childTnLst>
                          </p:cTn>
                        </p:par>
                        <p:par>
                          <p:cTn id="46" fill="hold">
                            <p:stCondLst>
                              <p:cond delay="4000"/>
                            </p:stCondLst>
                            <p:childTnLst>
                              <p:par>
                                <p:cTn id="47" presetID="22" presetClass="entr" presetSubtype="4" fill="hold" nodeType="afterEffect">
                                  <p:stCondLst>
                                    <p:cond delay="0"/>
                                  </p:stCondLst>
                                  <p:childTnLst>
                                    <p:set>
                                      <p:cBhvr>
                                        <p:cTn id="48" dur="1" fill="hold">
                                          <p:stCondLst>
                                            <p:cond delay="0"/>
                                          </p:stCondLst>
                                        </p:cTn>
                                        <p:tgtEl>
                                          <p:spTgt spid="162827"/>
                                        </p:tgtEl>
                                        <p:attrNameLst>
                                          <p:attrName>style.visibility</p:attrName>
                                        </p:attrNameLst>
                                      </p:cBhvr>
                                      <p:to>
                                        <p:strVal val="visible"/>
                                      </p:to>
                                    </p:set>
                                    <p:animEffect transition="in" filter="wipe(down)">
                                      <p:cBhvr>
                                        <p:cTn id="49" dur="500"/>
                                        <p:tgtEl>
                                          <p:spTgt spid="162827"/>
                                        </p:tgtEl>
                                      </p:cBhvr>
                                    </p:animEffect>
                                  </p:childTnLst>
                                </p:cTn>
                              </p:par>
                            </p:childTnLst>
                          </p:cTn>
                        </p:par>
                        <p:par>
                          <p:cTn id="50" fill="hold">
                            <p:stCondLst>
                              <p:cond delay="4500"/>
                            </p:stCondLst>
                            <p:childTnLst>
                              <p:par>
                                <p:cTn id="51" presetID="22" presetClass="entr" presetSubtype="8" fill="hold" nodeType="afterEffect">
                                  <p:stCondLst>
                                    <p:cond delay="0"/>
                                  </p:stCondLst>
                                  <p:childTnLst>
                                    <p:set>
                                      <p:cBhvr>
                                        <p:cTn id="52" dur="1" fill="hold">
                                          <p:stCondLst>
                                            <p:cond delay="0"/>
                                          </p:stCondLst>
                                        </p:cTn>
                                        <p:tgtEl>
                                          <p:spTgt spid="162826"/>
                                        </p:tgtEl>
                                        <p:attrNameLst>
                                          <p:attrName>style.visibility</p:attrName>
                                        </p:attrNameLst>
                                      </p:cBhvr>
                                      <p:to>
                                        <p:strVal val="visible"/>
                                      </p:to>
                                    </p:set>
                                    <p:animEffect transition="in" filter="wipe(left)">
                                      <p:cBhvr>
                                        <p:cTn id="53" dur="500"/>
                                        <p:tgtEl>
                                          <p:spTgt spid="162826"/>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162830"/>
                                        </p:tgtEl>
                                        <p:attrNameLst>
                                          <p:attrName>style.visibility</p:attrName>
                                        </p:attrNameLst>
                                      </p:cBhvr>
                                      <p:to>
                                        <p:strVal val="visible"/>
                                      </p:to>
                                    </p:set>
                                    <p:animEffect transition="in" filter="wipe(left)">
                                      <p:cBhvr>
                                        <p:cTn id="57" dur="500"/>
                                        <p:tgtEl>
                                          <p:spTgt spid="162830"/>
                                        </p:tgtEl>
                                      </p:cBhvr>
                                    </p:animEffect>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162822"/>
                                        </p:tgtEl>
                                        <p:attrNameLst>
                                          <p:attrName>style.visibility</p:attrName>
                                        </p:attrNameLst>
                                      </p:cBhvr>
                                      <p:to>
                                        <p:strVal val="visible"/>
                                      </p:to>
                                    </p:set>
                                    <p:animEffect transition="in" filter="fade">
                                      <p:cBhvr>
                                        <p:cTn id="61" dur="1000"/>
                                        <p:tgtEl>
                                          <p:spTgt spid="162822"/>
                                        </p:tgtEl>
                                      </p:cBhvr>
                                    </p:animEffect>
                                    <p:anim calcmode="lin" valueType="num">
                                      <p:cBhvr>
                                        <p:cTn id="62" dur="1000" fill="hold"/>
                                        <p:tgtEl>
                                          <p:spTgt spid="162822"/>
                                        </p:tgtEl>
                                        <p:attrNameLst>
                                          <p:attrName>ppt_x</p:attrName>
                                        </p:attrNameLst>
                                      </p:cBhvr>
                                      <p:tavLst>
                                        <p:tav tm="0">
                                          <p:val>
                                            <p:strVal val="#ppt_x"/>
                                          </p:val>
                                        </p:tav>
                                        <p:tav tm="100000">
                                          <p:val>
                                            <p:strVal val="#ppt_x"/>
                                          </p:val>
                                        </p:tav>
                                      </p:tavLst>
                                    </p:anim>
                                    <p:anim calcmode="lin" valueType="num">
                                      <p:cBhvr>
                                        <p:cTn id="63" dur="1000" fill="hold"/>
                                        <p:tgtEl>
                                          <p:spTgt spid="162822"/>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42" presetClass="entr" presetSubtype="0" fill="hold" nodeType="afterEffect">
                                  <p:stCondLst>
                                    <p:cond delay="0"/>
                                  </p:stCondLst>
                                  <p:childTnLst>
                                    <p:set>
                                      <p:cBhvr>
                                        <p:cTn id="66" dur="1" fill="hold">
                                          <p:stCondLst>
                                            <p:cond delay="0"/>
                                          </p:stCondLst>
                                        </p:cTn>
                                        <p:tgtEl>
                                          <p:spTgt spid="162823"/>
                                        </p:tgtEl>
                                        <p:attrNameLst>
                                          <p:attrName>style.visibility</p:attrName>
                                        </p:attrNameLst>
                                      </p:cBhvr>
                                      <p:to>
                                        <p:strVal val="visible"/>
                                      </p:to>
                                    </p:set>
                                    <p:animEffect transition="in" filter="fade">
                                      <p:cBhvr>
                                        <p:cTn id="67" dur="1000"/>
                                        <p:tgtEl>
                                          <p:spTgt spid="162823"/>
                                        </p:tgtEl>
                                      </p:cBhvr>
                                    </p:animEffect>
                                    <p:anim calcmode="lin" valueType="num">
                                      <p:cBhvr>
                                        <p:cTn id="68" dur="1000" fill="hold"/>
                                        <p:tgtEl>
                                          <p:spTgt spid="162823"/>
                                        </p:tgtEl>
                                        <p:attrNameLst>
                                          <p:attrName>ppt_x</p:attrName>
                                        </p:attrNameLst>
                                      </p:cBhvr>
                                      <p:tavLst>
                                        <p:tav tm="0">
                                          <p:val>
                                            <p:strVal val="#ppt_x"/>
                                          </p:val>
                                        </p:tav>
                                        <p:tav tm="100000">
                                          <p:val>
                                            <p:strVal val="#ppt_x"/>
                                          </p:val>
                                        </p:tav>
                                      </p:tavLst>
                                    </p:anim>
                                    <p:anim calcmode="lin" valueType="num">
                                      <p:cBhvr>
                                        <p:cTn id="69" dur="1000" fill="hold"/>
                                        <p:tgtEl>
                                          <p:spTgt spid="162823"/>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62824"/>
                                        </p:tgtEl>
                                        <p:attrNameLst>
                                          <p:attrName>style.visibility</p:attrName>
                                        </p:attrNameLst>
                                      </p:cBhvr>
                                      <p:to>
                                        <p:strVal val="visible"/>
                                      </p:to>
                                    </p:set>
                                    <p:animEffect transition="in" filter="fade">
                                      <p:cBhvr>
                                        <p:cTn id="74" dur="1000"/>
                                        <p:tgtEl>
                                          <p:spTgt spid="162824"/>
                                        </p:tgtEl>
                                      </p:cBhvr>
                                    </p:animEffect>
                                    <p:anim calcmode="lin" valueType="num">
                                      <p:cBhvr>
                                        <p:cTn id="75" dur="1000" fill="hold"/>
                                        <p:tgtEl>
                                          <p:spTgt spid="162824"/>
                                        </p:tgtEl>
                                        <p:attrNameLst>
                                          <p:attrName>ppt_x</p:attrName>
                                        </p:attrNameLst>
                                      </p:cBhvr>
                                      <p:tavLst>
                                        <p:tav tm="0">
                                          <p:val>
                                            <p:strVal val="#ppt_x"/>
                                          </p:val>
                                        </p:tav>
                                        <p:tav tm="100000">
                                          <p:val>
                                            <p:strVal val="#ppt_x"/>
                                          </p:val>
                                        </p:tav>
                                      </p:tavLst>
                                    </p:anim>
                                    <p:anim calcmode="lin" valueType="num">
                                      <p:cBhvr>
                                        <p:cTn id="76" dur="1000" fill="hold"/>
                                        <p:tgtEl>
                                          <p:spTgt spid="1628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p:bldP spid="162821" grpId="0"/>
      <p:bldP spid="162822" grpId="0"/>
      <p:bldP spid="162829" grpId="0"/>
      <p:bldP spid="162830" grpId="0"/>
      <p:bldP spid="16283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内容占位符 2"/>
          <p:cNvSpPr>
            <a:spLocks noGrp="1"/>
          </p:cNvSpPr>
          <p:nvPr>
            <p:ph idx="4294967295"/>
          </p:nvPr>
        </p:nvSpPr>
        <p:spPr>
          <a:xfrm>
            <a:off x="577850" y="1445260"/>
            <a:ext cx="7988935" cy="4276725"/>
          </a:xfrm>
        </p:spPr>
        <p:txBody>
          <a:bodyPr wrap="square" anchor="t"/>
          <a:lstStyle/>
          <a:p>
            <a:pPr marL="0" indent="0">
              <a:lnSpc>
                <a:spcPct val="150000"/>
              </a:lnSpc>
              <a:buNone/>
            </a:pPr>
            <a:r>
              <a:rPr lang="zh-CN" altLang="en-US" dirty="0">
                <a:solidFill>
                  <a:srgbClr val="C00000"/>
                </a:solidFill>
                <a:latin typeface="Times New Roman" panose="02020603050405020304" pitchFamily="2" charset="0"/>
                <a:ea typeface="楷体" panose="02010609060101010101" charset="-122"/>
                <a:cs typeface="Times New Roman" panose="02020603050405020304" pitchFamily="2" charset="0"/>
              </a:rPr>
              <a:t>2、保持</a:t>
            </a:r>
          </a:p>
          <a:p>
            <a:pPr marL="0" indent="0">
              <a:lnSpc>
                <a:spcPct val="150000"/>
              </a:lnSpc>
              <a:buNone/>
            </a:pPr>
            <a:r>
              <a:rPr lang="zh-CN" altLang="en-US" dirty="0">
                <a:latin typeface="Times New Roman" panose="02020603050405020304" pitchFamily="2" charset="0"/>
                <a:ea typeface="楷体" panose="02010609060101010101" charset="-122"/>
                <a:cs typeface="Times New Roman" panose="02020603050405020304" pitchFamily="2" charset="0"/>
              </a:rPr>
              <a:t>    模拟信号经采样后，得到一系列样值脉冲。采样脉冲宽度τ一般是很短暂的，在下一个采样脉冲到来之前，应暂时保持所取得的样值脉冲幅度，以便进行转换。因此，在取样电路之后须加保持电路。</a:t>
            </a:r>
          </a:p>
        </p:txBody>
      </p:sp>
      <p:sp>
        <p:nvSpPr>
          <p:cNvPr id="115714"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61</a:t>
            </a:fld>
            <a:endParaRPr lang="en-US" altLang="zh-CN" sz="1200" dirty="0">
              <a:latin typeface="Garamond" panose="02020404030301010803" pitchFamily="2" charset="0"/>
            </a:endParaRPr>
          </a:p>
        </p:txBody>
      </p:sp>
      <p:sp>
        <p:nvSpPr>
          <p:cNvPr id="115715" name="Rectangle 2"/>
          <p:cNvSpPr>
            <a:spLocks noGrp="1"/>
          </p:cNvSpPr>
          <p:nvPr/>
        </p:nvSpPr>
        <p:spPr>
          <a:xfrm>
            <a:off x="546100" y="465138"/>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2.3.1 </a:t>
            </a:r>
            <a:r>
              <a:rPr lang="zh-CN" altLang="en-US" sz="3200" b="1" dirty="0">
                <a:solidFill>
                  <a:schemeClr val="tx2"/>
                </a:solidFill>
                <a:latin typeface="Times New Roman" panose="02020603050405020304" pitchFamily="2" charset="0"/>
                <a:ea typeface="宋体" panose="02010600030101010101" pitchFamily="2" charset="-122"/>
              </a:rPr>
              <a:t>ADC工作原理</a:t>
            </a:r>
            <a:endParaRPr lang="zh-CN" altLang="en-US"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fade">
                                      <p:cBhvr>
                                        <p:cTn id="7" dur="1000"/>
                                        <p:tgtEl>
                                          <p:spTgt spid="163843">
                                            <p:txEl>
                                              <p:pRg st="0" end="0"/>
                                            </p:txEl>
                                          </p:spTgt>
                                        </p:tgtEl>
                                      </p:cBhvr>
                                    </p:animEffect>
                                    <p:anim calcmode="lin" valueType="num">
                                      <p:cBhvr>
                                        <p:cTn id="8" dur="1000" fill="hold"/>
                                        <p:tgtEl>
                                          <p:spTgt spid="163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3843">
                                            <p:txEl>
                                              <p:pRg st="1" end="1"/>
                                            </p:txEl>
                                          </p:spTgt>
                                        </p:tgtEl>
                                        <p:attrNameLst>
                                          <p:attrName>style.visibility</p:attrName>
                                        </p:attrNameLst>
                                      </p:cBhvr>
                                      <p:to>
                                        <p:strVal val="visible"/>
                                      </p:to>
                                    </p:set>
                                    <p:animEffect transition="in" filter="fade">
                                      <p:cBhvr>
                                        <p:cTn id="14" dur="1000"/>
                                        <p:tgtEl>
                                          <p:spTgt spid="163843">
                                            <p:txEl>
                                              <p:pRg st="1" end="1"/>
                                            </p:txEl>
                                          </p:spTgt>
                                        </p:tgtEl>
                                      </p:cBhvr>
                                    </p:animEffect>
                                    <p:anim calcmode="lin" valueType="num">
                                      <p:cBhvr>
                                        <p:cTn id="15" dur="1000" fill="hold"/>
                                        <p:tgtEl>
                                          <p:spTgt spid="163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384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4"/>
          <p:cNvSpPr/>
          <p:nvPr/>
        </p:nvSpPr>
        <p:spPr>
          <a:xfrm>
            <a:off x="682625" y="3429000"/>
            <a:ext cx="7993063" cy="1420495"/>
          </a:xfrm>
          <a:prstGeom prst="rect">
            <a:avLst/>
          </a:prstGeom>
          <a:noFill/>
          <a:ln w="9525">
            <a:noFill/>
          </a:ln>
        </p:spPr>
        <p:txBody>
          <a:bodyPr anchor="t">
            <a:spAutoFit/>
          </a:bodyPr>
          <a:lstStyle/>
          <a:p>
            <a:pPr>
              <a:lnSpc>
                <a:spcPct val="120000"/>
              </a:lnSpc>
            </a:pPr>
            <a:r>
              <a:rPr lang="en-US" altLang="zh-CN" sz="2400" b="1" dirty="0">
                <a:latin typeface="Times New Roman" panose="02020603050405020304" pitchFamily="2" charset="0"/>
                <a:ea typeface="宋体" panose="02010600030101010101" pitchFamily="2" charset="-122"/>
              </a:rPr>
              <a:t>①</a:t>
            </a:r>
            <a:r>
              <a:rPr lang="zh-CN" altLang="en-US" sz="2400" b="1" dirty="0">
                <a:latin typeface="Times New Roman" panose="02020603050405020304" pitchFamily="2" charset="0"/>
                <a:ea typeface="楷体" panose="02010609060101010101" charset="-122"/>
                <a:cs typeface="Times New Roman" panose="02020603050405020304" pitchFamily="2" charset="0"/>
              </a:rPr>
              <a:t>在采样脉冲</a:t>
            </a:r>
            <a:r>
              <a:rPr lang="en-US" altLang="zh-CN" sz="2400" b="1" i="1" dirty="0">
                <a:latin typeface="Times New Roman" panose="02020603050405020304" pitchFamily="2" charset="0"/>
                <a:ea typeface="楷体" panose="02010609060101010101" charset="-122"/>
                <a:cs typeface="Times New Roman" panose="02020603050405020304" pitchFamily="2" charset="0"/>
              </a:rPr>
              <a:t>S(t</a:t>
            </a:r>
            <a:r>
              <a:rPr lang="en-US" altLang="zh-CN" sz="2400" b="1" dirty="0">
                <a:latin typeface="Times New Roman" panose="02020603050405020304" pitchFamily="2" charset="0"/>
                <a:ea typeface="楷体" panose="02010609060101010101" charset="-122"/>
                <a:cs typeface="Times New Roman" panose="02020603050405020304" pitchFamily="2" charset="0"/>
              </a:rPr>
              <a:t>)</a:t>
            </a:r>
            <a:r>
              <a:rPr lang="zh-CN" altLang="en-US" sz="2400" b="1" dirty="0">
                <a:latin typeface="Times New Roman" panose="02020603050405020304" pitchFamily="2" charset="0"/>
                <a:ea typeface="楷体" panose="02010609060101010101" charset="-122"/>
                <a:cs typeface="Times New Roman" panose="02020603050405020304" pitchFamily="2" charset="0"/>
              </a:rPr>
              <a:t>到来的时间</a:t>
            </a:r>
            <a:r>
              <a:rPr lang="en-US" altLang="zh-CN" sz="2400" b="1" i="1" dirty="0">
                <a:latin typeface="Times New Roman" panose="02020603050405020304" pitchFamily="2" charset="0"/>
                <a:ea typeface="楷体" panose="02010609060101010101" charset="-122"/>
                <a:cs typeface="Times New Roman" panose="02020603050405020304" pitchFamily="2" charset="0"/>
              </a:rPr>
              <a:t>τ</a:t>
            </a:r>
            <a:r>
              <a:rPr lang="zh-CN" altLang="en-US" sz="2400" b="1" dirty="0">
                <a:latin typeface="Times New Roman" panose="02020603050405020304" pitchFamily="2" charset="0"/>
                <a:ea typeface="楷体" panose="02010609060101010101" charset="-122"/>
                <a:cs typeface="Times New Roman" panose="02020603050405020304" pitchFamily="2" charset="0"/>
              </a:rPr>
              <a:t>内，</a:t>
            </a:r>
            <a:r>
              <a:rPr lang="en-US" altLang="zh-CN" sz="2400" b="1" dirty="0">
                <a:latin typeface="Times New Roman" panose="02020603050405020304" pitchFamily="2" charset="0"/>
                <a:ea typeface="楷体" panose="02010609060101010101" charset="-122"/>
                <a:cs typeface="Times New Roman" panose="02020603050405020304" pitchFamily="2" charset="0"/>
              </a:rPr>
              <a:t>VT</a:t>
            </a:r>
            <a:r>
              <a:rPr lang="zh-CN" altLang="en-US" sz="2400" b="1" dirty="0">
                <a:latin typeface="Times New Roman" panose="02020603050405020304" pitchFamily="2" charset="0"/>
                <a:ea typeface="楷体" panose="02010609060101010101" charset="-122"/>
                <a:cs typeface="Times New Roman" panose="02020603050405020304" pitchFamily="2" charset="0"/>
              </a:rPr>
              <a:t>导通，</a:t>
            </a:r>
            <a:r>
              <a:rPr lang="en-US" altLang="zh-CN" sz="2400" b="1" dirty="0">
                <a:latin typeface="Times New Roman" panose="02020603050405020304" pitchFamily="2" charset="0"/>
                <a:ea typeface="楷体" panose="02010609060101010101" charset="-122"/>
                <a:cs typeface="Times New Roman" panose="02020603050405020304" pitchFamily="2" charset="0"/>
              </a:rPr>
              <a:t>U</a:t>
            </a:r>
            <a:r>
              <a:rPr lang="en-US" altLang="zh-CN" sz="2400" b="1" baseline="-25000" dirty="0">
                <a:latin typeface="Times New Roman" panose="02020603050405020304" pitchFamily="2" charset="0"/>
                <a:ea typeface="楷体" panose="02010609060101010101" charset="-122"/>
                <a:cs typeface="Times New Roman" panose="02020603050405020304" pitchFamily="2" charset="0"/>
              </a:rPr>
              <a:t>I</a:t>
            </a:r>
            <a:r>
              <a:rPr lang="en-US" altLang="zh-CN" sz="2400" b="1" dirty="0">
                <a:latin typeface="Times New Roman" panose="02020603050405020304" pitchFamily="2" charset="0"/>
                <a:ea typeface="楷体" panose="02010609060101010101" charset="-122"/>
                <a:cs typeface="Times New Roman" panose="02020603050405020304" pitchFamily="2" charset="0"/>
              </a:rPr>
              <a:t>(</a:t>
            </a:r>
            <a:r>
              <a:rPr lang="en-US" altLang="zh-CN" sz="2400" b="1" i="1" dirty="0">
                <a:latin typeface="Times New Roman" panose="02020603050405020304" pitchFamily="2" charset="0"/>
                <a:ea typeface="楷体" panose="02010609060101010101" charset="-122"/>
                <a:cs typeface="Times New Roman" panose="02020603050405020304" pitchFamily="2" charset="0"/>
              </a:rPr>
              <a:t>t</a:t>
            </a:r>
            <a:r>
              <a:rPr lang="en-US" altLang="zh-CN" sz="2400" b="1" dirty="0">
                <a:latin typeface="Times New Roman" panose="02020603050405020304" pitchFamily="2" charset="0"/>
                <a:ea typeface="楷体" panose="02010609060101010101" charset="-122"/>
                <a:cs typeface="Times New Roman" panose="02020603050405020304" pitchFamily="2" charset="0"/>
              </a:rPr>
              <a:t>)</a:t>
            </a:r>
            <a:r>
              <a:rPr lang="zh-CN" altLang="en-US" sz="2400" b="1" dirty="0">
                <a:latin typeface="Times New Roman" panose="02020603050405020304" pitchFamily="2" charset="0"/>
                <a:ea typeface="楷体" panose="02010609060101010101" charset="-122"/>
                <a:cs typeface="Times New Roman" panose="02020603050405020304" pitchFamily="2" charset="0"/>
              </a:rPr>
              <a:t>向电容</a:t>
            </a:r>
            <a:r>
              <a:rPr lang="en-US" altLang="zh-CN" sz="2400" b="1" dirty="0">
                <a:latin typeface="Times New Roman" panose="02020603050405020304" pitchFamily="2" charset="0"/>
                <a:ea typeface="楷体" panose="02010609060101010101" charset="-122"/>
                <a:cs typeface="Times New Roman" panose="02020603050405020304" pitchFamily="2" charset="0"/>
              </a:rPr>
              <a:t>C</a:t>
            </a:r>
            <a:r>
              <a:rPr lang="zh-CN" altLang="en-US" sz="2400" b="1" dirty="0">
                <a:latin typeface="Times New Roman" panose="02020603050405020304" pitchFamily="2" charset="0"/>
                <a:ea typeface="楷体" panose="02010609060101010101" charset="-122"/>
                <a:cs typeface="Times New Roman" panose="02020603050405020304" pitchFamily="2" charset="0"/>
              </a:rPr>
              <a:t>充电，假定充电时间常数远小于</a:t>
            </a:r>
            <a:r>
              <a:rPr lang="en-US" altLang="zh-CN" sz="2400" b="1" i="1" dirty="0">
                <a:latin typeface="Times New Roman" panose="02020603050405020304" pitchFamily="2" charset="0"/>
                <a:ea typeface="楷体" panose="02010609060101010101" charset="-122"/>
                <a:cs typeface="Times New Roman" panose="02020603050405020304" pitchFamily="2" charset="0"/>
              </a:rPr>
              <a:t>τ</a:t>
            </a:r>
            <a:r>
              <a:rPr lang="zh-CN" altLang="en-US" sz="2400" b="1" i="1" dirty="0">
                <a:latin typeface="Times New Roman" panose="02020603050405020304" pitchFamily="2" charset="0"/>
                <a:ea typeface="楷体" panose="02010609060101010101" charset="-122"/>
                <a:cs typeface="Times New Roman" panose="02020603050405020304" pitchFamily="2" charset="0"/>
              </a:rPr>
              <a:t>，</a:t>
            </a:r>
            <a:r>
              <a:rPr lang="zh-CN" altLang="en-US" sz="2400" b="1" dirty="0">
                <a:latin typeface="Times New Roman" panose="02020603050405020304" pitchFamily="2" charset="0"/>
                <a:ea typeface="楷体" panose="02010609060101010101" charset="-122"/>
                <a:cs typeface="Times New Roman" panose="02020603050405020304" pitchFamily="2" charset="0"/>
              </a:rPr>
              <a:t>则有：</a:t>
            </a:r>
            <a:r>
              <a:rPr lang="en-US" altLang="zh-CN" sz="2400" b="1" dirty="0">
                <a:latin typeface="Times New Roman" panose="02020603050405020304" pitchFamily="2" charset="0"/>
                <a:ea typeface="楷体" panose="02010609060101010101" charset="-122"/>
                <a:cs typeface="Times New Roman" panose="02020603050405020304" pitchFamily="2" charset="0"/>
              </a:rPr>
              <a:t>U</a:t>
            </a:r>
            <a:r>
              <a:rPr lang="en-US" altLang="zh-CN" sz="2400" b="1" baseline="-25000" dirty="0">
                <a:latin typeface="Times New Roman" panose="02020603050405020304" pitchFamily="2" charset="0"/>
                <a:ea typeface="楷体" panose="02010609060101010101" charset="-122"/>
                <a:cs typeface="Times New Roman" panose="02020603050405020304" pitchFamily="2" charset="0"/>
              </a:rPr>
              <a:t>O</a:t>
            </a:r>
            <a:r>
              <a:rPr lang="en-US" altLang="zh-CN" sz="2400" b="1" dirty="0">
                <a:latin typeface="Times New Roman" panose="02020603050405020304" pitchFamily="2" charset="0"/>
                <a:ea typeface="楷体" panose="02010609060101010101" charset="-122"/>
                <a:cs typeface="Times New Roman" panose="02020603050405020304" pitchFamily="2" charset="0"/>
              </a:rPr>
              <a:t>(t)</a:t>
            </a:r>
            <a:r>
              <a:rPr lang="zh-CN" altLang="en-US" sz="2400" b="1" dirty="0">
                <a:latin typeface="Times New Roman" panose="02020603050405020304" pitchFamily="2" charset="0"/>
                <a:ea typeface="楷体" panose="02010609060101010101" charset="-122"/>
                <a:cs typeface="Times New Roman" panose="02020603050405020304" pitchFamily="2" charset="0"/>
              </a:rPr>
              <a:t>＝</a:t>
            </a:r>
            <a:r>
              <a:rPr lang="en-US" altLang="zh-CN" sz="2400" b="1" dirty="0">
                <a:latin typeface="Times New Roman" panose="02020603050405020304" pitchFamily="2" charset="0"/>
                <a:ea typeface="楷体" panose="02010609060101010101" charset="-122"/>
                <a:cs typeface="Times New Roman" panose="02020603050405020304" pitchFamily="2" charset="0"/>
              </a:rPr>
              <a:t>U</a:t>
            </a:r>
            <a:r>
              <a:rPr lang="en-US" altLang="zh-CN" sz="2400" b="1" baseline="-25000" dirty="0">
                <a:latin typeface="Times New Roman" panose="02020603050405020304" pitchFamily="2" charset="0"/>
                <a:ea typeface="楷体" panose="02010609060101010101" charset="-122"/>
                <a:cs typeface="Times New Roman" panose="02020603050405020304" pitchFamily="2" charset="0"/>
              </a:rPr>
              <a:t>S</a:t>
            </a:r>
            <a:r>
              <a:rPr lang="en-US" altLang="zh-CN" sz="2400" b="1" dirty="0">
                <a:latin typeface="Times New Roman" panose="02020603050405020304" pitchFamily="2" charset="0"/>
                <a:ea typeface="楷体" panose="02010609060101010101" charset="-122"/>
                <a:cs typeface="Times New Roman" panose="02020603050405020304" pitchFamily="2" charset="0"/>
              </a:rPr>
              <a:t>(t)</a:t>
            </a:r>
            <a:r>
              <a:rPr lang="zh-CN" altLang="en-US" sz="2400" b="1" dirty="0">
                <a:latin typeface="Times New Roman" panose="02020603050405020304" pitchFamily="2" charset="0"/>
                <a:ea typeface="楷体" panose="02010609060101010101" charset="-122"/>
                <a:cs typeface="Times New Roman" panose="02020603050405020304" pitchFamily="2" charset="0"/>
              </a:rPr>
              <a:t>＝</a:t>
            </a:r>
            <a:r>
              <a:rPr lang="en-US" altLang="zh-CN" sz="2400" b="1" dirty="0">
                <a:latin typeface="Times New Roman" panose="02020603050405020304" pitchFamily="2" charset="0"/>
                <a:ea typeface="楷体" panose="02010609060101010101" charset="-122"/>
                <a:cs typeface="Times New Roman" panose="02020603050405020304" pitchFamily="2" charset="0"/>
              </a:rPr>
              <a:t>U</a:t>
            </a:r>
            <a:r>
              <a:rPr lang="en-US" altLang="zh-CN" sz="2400" b="1" baseline="-25000" dirty="0">
                <a:latin typeface="Times New Roman" panose="02020603050405020304" pitchFamily="2" charset="0"/>
                <a:ea typeface="楷体" panose="02010609060101010101" charset="-122"/>
                <a:cs typeface="Times New Roman" panose="02020603050405020304" pitchFamily="2" charset="0"/>
              </a:rPr>
              <a:t>I</a:t>
            </a:r>
            <a:r>
              <a:rPr lang="en-US" altLang="zh-CN" sz="2400" b="1" dirty="0">
                <a:latin typeface="Times New Roman" panose="02020603050405020304" pitchFamily="2" charset="0"/>
                <a:ea typeface="楷体" panose="02010609060101010101" charset="-122"/>
                <a:cs typeface="Times New Roman" panose="02020603050405020304" pitchFamily="2" charset="0"/>
              </a:rPr>
              <a:t>(t)</a:t>
            </a:r>
            <a:r>
              <a:rPr lang="zh-CN" altLang="en-US" sz="2400" b="1" dirty="0">
                <a:latin typeface="Times New Roman" panose="02020603050405020304" pitchFamily="2" charset="0"/>
                <a:ea typeface="楷体" panose="02010609060101010101" charset="-122"/>
                <a:cs typeface="Times New Roman" panose="02020603050405020304" pitchFamily="2" charset="0"/>
              </a:rPr>
              <a:t>。</a:t>
            </a:r>
            <a:r>
              <a:rPr lang="zh-CN" altLang="en-US" sz="2400" b="1" dirty="0">
                <a:solidFill>
                  <a:srgbClr val="C00000"/>
                </a:solidFill>
                <a:latin typeface="Times New Roman" panose="02020603050405020304" pitchFamily="2" charset="0"/>
                <a:ea typeface="楷体" panose="02010609060101010101" charset="-122"/>
                <a:cs typeface="Times New Roman" panose="02020603050405020304" pitchFamily="2" charset="0"/>
              </a:rPr>
              <a:t>－－采样</a:t>
            </a:r>
            <a:endParaRPr lang="zh-CN" altLang="en-US" sz="2400" b="1" i="1" dirty="0">
              <a:solidFill>
                <a:srgbClr val="C00000"/>
              </a:solidFill>
              <a:latin typeface="Times New Roman" panose="02020603050405020304" pitchFamily="2" charset="0"/>
              <a:ea typeface="楷体" panose="02010609060101010101" charset="-122"/>
              <a:cs typeface="Times New Roman" panose="02020603050405020304" pitchFamily="2" charset="0"/>
            </a:endParaRPr>
          </a:p>
        </p:txBody>
      </p:sp>
      <p:sp>
        <p:nvSpPr>
          <p:cNvPr id="164868" name="Rectangle 5"/>
          <p:cNvSpPr/>
          <p:nvPr/>
        </p:nvSpPr>
        <p:spPr>
          <a:xfrm>
            <a:off x="660400" y="5716588"/>
            <a:ext cx="7993063" cy="977265"/>
          </a:xfrm>
          <a:prstGeom prst="rect">
            <a:avLst/>
          </a:prstGeom>
          <a:noFill/>
          <a:ln w="9525">
            <a:noFill/>
          </a:ln>
        </p:spPr>
        <p:txBody>
          <a:bodyPr anchor="t">
            <a:spAutoFit/>
          </a:bodyPr>
          <a:lstStyle/>
          <a:p>
            <a:pPr>
              <a:lnSpc>
                <a:spcPct val="120000"/>
              </a:lnSpc>
            </a:pPr>
            <a:r>
              <a:rPr lang="en-US" altLang="zh-CN" sz="2400" b="1" dirty="0">
                <a:latin typeface="宋体" panose="02010600030101010101" pitchFamily="2" charset="-122"/>
                <a:ea typeface="宋体" panose="02010600030101010101" pitchFamily="2" charset="-122"/>
              </a:rPr>
              <a:t>②</a:t>
            </a:r>
            <a:r>
              <a:rPr lang="zh-CN" altLang="en-US" sz="2400" b="1" dirty="0">
                <a:latin typeface="Times New Roman" panose="02020603050405020304" pitchFamily="2" charset="0"/>
                <a:ea typeface="楷体" panose="02010609060101010101" charset="-122"/>
                <a:cs typeface="Times New Roman" panose="02020603050405020304" pitchFamily="2" charset="0"/>
              </a:rPr>
              <a:t>采样结束，</a:t>
            </a:r>
            <a:r>
              <a:rPr lang="en-US" altLang="zh-CN" sz="2400" b="1" dirty="0">
                <a:latin typeface="Times New Roman" panose="02020603050405020304" pitchFamily="2" charset="0"/>
                <a:ea typeface="楷体" panose="02010609060101010101" charset="-122"/>
                <a:cs typeface="Times New Roman" panose="02020603050405020304" pitchFamily="2" charset="0"/>
              </a:rPr>
              <a:t>VT</a:t>
            </a:r>
            <a:r>
              <a:rPr lang="zh-CN" altLang="en-US" sz="2400" b="1" dirty="0">
                <a:latin typeface="Times New Roman" panose="02020603050405020304" pitchFamily="2" charset="0"/>
                <a:ea typeface="楷体" panose="02010609060101010101" charset="-122"/>
                <a:cs typeface="Times New Roman" panose="02020603050405020304" pitchFamily="2" charset="0"/>
              </a:rPr>
              <a:t>截止，而电容</a:t>
            </a:r>
            <a:r>
              <a:rPr lang="en-US" altLang="zh-CN" sz="2400" b="1" dirty="0">
                <a:latin typeface="Times New Roman" panose="02020603050405020304" pitchFamily="2" charset="0"/>
                <a:ea typeface="楷体" panose="02010609060101010101" charset="-122"/>
                <a:cs typeface="Times New Roman" panose="02020603050405020304" pitchFamily="2" charset="0"/>
              </a:rPr>
              <a:t>C</a:t>
            </a:r>
            <a:r>
              <a:rPr lang="zh-CN" altLang="en-US" sz="2400" b="1" dirty="0">
                <a:latin typeface="Times New Roman" panose="02020603050405020304" pitchFamily="2" charset="0"/>
                <a:ea typeface="楷体" panose="02010609060101010101" charset="-122"/>
                <a:cs typeface="Times New Roman" panose="02020603050405020304" pitchFamily="2" charset="0"/>
              </a:rPr>
              <a:t>上电压保持充电电压</a:t>
            </a:r>
            <a:r>
              <a:rPr lang="en-US" altLang="zh-CN" sz="2400" b="1" dirty="0">
                <a:latin typeface="Times New Roman" panose="02020603050405020304" pitchFamily="2" charset="0"/>
                <a:ea typeface="楷体" panose="02010609060101010101" charset="-122"/>
                <a:cs typeface="Times New Roman" panose="02020603050405020304" pitchFamily="2" charset="0"/>
              </a:rPr>
              <a:t>U</a:t>
            </a:r>
            <a:r>
              <a:rPr lang="en-US" altLang="zh-CN" sz="2400" b="1" baseline="-25000" dirty="0">
                <a:latin typeface="Times New Roman" panose="02020603050405020304" pitchFamily="2" charset="0"/>
                <a:ea typeface="楷体" panose="02010609060101010101" charset="-122"/>
                <a:cs typeface="Times New Roman" panose="02020603050405020304" pitchFamily="2" charset="0"/>
              </a:rPr>
              <a:t>I</a:t>
            </a:r>
            <a:r>
              <a:rPr lang="en-US" altLang="zh-CN" sz="2400" b="1" dirty="0">
                <a:latin typeface="Times New Roman" panose="02020603050405020304" pitchFamily="2" charset="0"/>
                <a:ea typeface="楷体" panose="02010609060101010101" charset="-122"/>
                <a:cs typeface="Times New Roman" panose="02020603050405020304" pitchFamily="2" charset="0"/>
              </a:rPr>
              <a:t>(t)</a:t>
            </a:r>
            <a:r>
              <a:rPr lang="zh-CN" altLang="en-US" sz="2400" b="1" dirty="0">
                <a:latin typeface="Times New Roman" panose="02020603050405020304" pitchFamily="2" charset="0"/>
                <a:ea typeface="楷体" panose="02010609060101010101" charset="-122"/>
                <a:cs typeface="Times New Roman" panose="02020603050405020304" pitchFamily="2" charset="0"/>
              </a:rPr>
              <a:t>不变，直到下一个采样脉冲到来为止。</a:t>
            </a:r>
            <a:r>
              <a:rPr lang="zh-CN" altLang="en-US" sz="2400" b="1" dirty="0">
                <a:solidFill>
                  <a:srgbClr val="C00000"/>
                </a:solidFill>
                <a:latin typeface="Times New Roman" panose="02020603050405020304" pitchFamily="2" charset="0"/>
                <a:ea typeface="楷体" panose="02010609060101010101" charset="-122"/>
                <a:cs typeface="Times New Roman" panose="02020603050405020304" pitchFamily="2" charset="0"/>
              </a:rPr>
              <a:t>－－保持</a:t>
            </a:r>
            <a:endParaRPr lang="zh-CN" altLang="en-US" sz="2400" b="1" i="1" dirty="0">
              <a:solidFill>
                <a:srgbClr val="C00000"/>
              </a:solidFill>
              <a:latin typeface="Times New Roman" panose="02020603050405020304" pitchFamily="2" charset="0"/>
              <a:ea typeface="楷体" panose="02010609060101010101" charset="-122"/>
              <a:cs typeface="Times New Roman" panose="02020603050405020304" pitchFamily="2" charset="0"/>
            </a:endParaRPr>
          </a:p>
        </p:txBody>
      </p:sp>
      <p:sp>
        <p:nvSpPr>
          <p:cNvPr id="164869" name="Rectangle 6"/>
          <p:cNvSpPr/>
          <p:nvPr/>
        </p:nvSpPr>
        <p:spPr>
          <a:xfrm>
            <a:off x="611188" y="4870450"/>
            <a:ext cx="8064500" cy="829945"/>
          </a:xfrm>
          <a:prstGeom prst="rect">
            <a:avLst/>
          </a:prstGeom>
          <a:noFill/>
          <a:ln w="9525">
            <a:noFill/>
          </a:ln>
        </p:spPr>
        <p:txBody>
          <a:bodyPr anchor="t">
            <a:spAutoFit/>
          </a:bodyPr>
          <a:lstStyle/>
          <a:p>
            <a:r>
              <a:rPr lang="en-US" altLang="zh-CN" sz="22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 </a:t>
            </a:r>
            <a:r>
              <a:rPr lang="zh-CN" altLang="en-US" sz="2400" b="1" dirty="0">
                <a:latin typeface="Times New Roman" panose="02020603050405020304" pitchFamily="2" charset="0"/>
                <a:ea typeface="楷体" panose="02010609060101010101" charset="-122"/>
                <a:cs typeface="Times New Roman" panose="02020603050405020304" pitchFamily="2" charset="0"/>
              </a:rPr>
              <a:t>场效应管</a:t>
            </a:r>
            <a:r>
              <a:rPr lang="en-US" altLang="zh-CN" sz="2400" b="1" dirty="0">
                <a:latin typeface="Times New Roman" panose="02020603050405020304" pitchFamily="2" charset="0"/>
                <a:ea typeface="楷体" panose="02010609060101010101" charset="-122"/>
                <a:cs typeface="Times New Roman" panose="02020603050405020304" pitchFamily="2" charset="0"/>
              </a:rPr>
              <a:t>VT</a:t>
            </a:r>
            <a:r>
              <a:rPr lang="zh-CN" altLang="en-US" sz="2400" b="1" dirty="0">
                <a:latin typeface="Times New Roman" panose="02020603050405020304" pitchFamily="2" charset="0"/>
                <a:ea typeface="楷体" panose="02010609060101010101" charset="-122"/>
                <a:cs typeface="Times New Roman" panose="02020603050405020304" pitchFamily="2" charset="0"/>
              </a:rPr>
              <a:t>为</a:t>
            </a:r>
            <a:r>
              <a:rPr lang="zh-CN" altLang="en-US" sz="2400" b="1" dirty="0">
                <a:solidFill>
                  <a:srgbClr val="C00000"/>
                </a:solidFill>
                <a:latin typeface="Times New Roman" panose="02020603050405020304" pitchFamily="2" charset="0"/>
                <a:ea typeface="楷体" panose="02010609060101010101" charset="-122"/>
                <a:cs typeface="Times New Roman" panose="02020603050405020304" pitchFamily="2" charset="0"/>
              </a:rPr>
              <a:t>采样门</a:t>
            </a:r>
            <a:r>
              <a:rPr lang="zh-CN" altLang="en-US" sz="2400" b="1" dirty="0">
                <a:latin typeface="Times New Roman" panose="02020603050405020304" pitchFamily="2" charset="0"/>
                <a:ea typeface="楷体" panose="02010609060101010101" charset="-122"/>
                <a:cs typeface="Times New Roman" panose="02020603050405020304" pitchFamily="2" charset="0"/>
              </a:rPr>
              <a:t>，电容</a:t>
            </a:r>
            <a:r>
              <a:rPr lang="en-US" altLang="zh-CN" sz="2400" b="1" i="1" dirty="0">
                <a:latin typeface="Times New Roman" panose="02020603050405020304" pitchFamily="2" charset="0"/>
                <a:ea typeface="楷体" panose="02010609060101010101" charset="-122"/>
                <a:cs typeface="Times New Roman" panose="02020603050405020304" pitchFamily="2" charset="0"/>
              </a:rPr>
              <a:t>C</a:t>
            </a:r>
            <a:r>
              <a:rPr lang="zh-CN" altLang="en-US" sz="2400" b="1" dirty="0">
                <a:latin typeface="Times New Roman" panose="02020603050405020304" pitchFamily="2" charset="0"/>
                <a:ea typeface="楷体" panose="02010609060101010101" charset="-122"/>
                <a:cs typeface="Times New Roman" panose="02020603050405020304" pitchFamily="2" charset="0"/>
              </a:rPr>
              <a:t>为</a:t>
            </a:r>
            <a:r>
              <a:rPr lang="zh-CN" altLang="en-US" sz="2400" b="1" dirty="0">
                <a:solidFill>
                  <a:srgbClr val="C00000"/>
                </a:solidFill>
                <a:latin typeface="Times New Roman" panose="02020603050405020304" pitchFamily="2" charset="0"/>
                <a:ea typeface="楷体" panose="02010609060101010101" charset="-122"/>
                <a:cs typeface="Times New Roman" panose="02020603050405020304" pitchFamily="2" charset="0"/>
              </a:rPr>
              <a:t>保持电容</a:t>
            </a:r>
            <a:r>
              <a:rPr lang="zh-CN" altLang="en-US" sz="2400" b="1" dirty="0">
                <a:latin typeface="Times New Roman" panose="02020603050405020304" pitchFamily="2" charset="0"/>
                <a:ea typeface="楷体" panose="02010609060101010101" charset="-122"/>
                <a:cs typeface="Times New Roman" panose="02020603050405020304" pitchFamily="2" charset="0"/>
              </a:rPr>
              <a:t>，运算放大器为</a:t>
            </a:r>
            <a:r>
              <a:rPr lang="zh-CN" altLang="en-US" sz="2400" b="1" dirty="0">
                <a:solidFill>
                  <a:srgbClr val="C00000"/>
                </a:solidFill>
                <a:latin typeface="Times New Roman" panose="02020603050405020304" pitchFamily="2" charset="0"/>
                <a:ea typeface="楷体" panose="02010609060101010101" charset="-122"/>
                <a:cs typeface="Times New Roman" panose="02020603050405020304" pitchFamily="2" charset="0"/>
              </a:rPr>
              <a:t>跟随器</a:t>
            </a:r>
            <a:r>
              <a:rPr lang="zh-CN" altLang="en-US" sz="2400" b="1" dirty="0">
                <a:latin typeface="Times New Roman" panose="02020603050405020304" pitchFamily="2" charset="0"/>
                <a:ea typeface="楷体" panose="02010609060101010101" charset="-122"/>
                <a:cs typeface="Times New Roman" panose="02020603050405020304" pitchFamily="2" charset="0"/>
              </a:rPr>
              <a:t>，起缓冲</a:t>
            </a:r>
            <a:r>
              <a:rPr lang="zh-CN" altLang="en-US" sz="2400" b="1" dirty="0">
                <a:solidFill>
                  <a:srgbClr val="C00000"/>
                </a:solidFill>
                <a:latin typeface="Times New Roman" panose="02020603050405020304" pitchFamily="2" charset="0"/>
                <a:ea typeface="楷体" panose="02010609060101010101" charset="-122"/>
                <a:cs typeface="Times New Roman" panose="02020603050405020304" pitchFamily="2" charset="0"/>
              </a:rPr>
              <a:t>隔离</a:t>
            </a:r>
            <a:r>
              <a:rPr lang="zh-CN" altLang="en-US" sz="2400" b="1" dirty="0">
                <a:latin typeface="Times New Roman" panose="02020603050405020304" pitchFamily="2" charset="0"/>
                <a:ea typeface="楷体" panose="02010609060101010101" charset="-122"/>
                <a:cs typeface="Times New Roman" panose="02020603050405020304" pitchFamily="2" charset="0"/>
              </a:rPr>
              <a:t>作用。</a:t>
            </a:r>
          </a:p>
        </p:txBody>
      </p:sp>
      <p:pic>
        <p:nvPicPr>
          <p:cNvPr id="164871" name="Picture 2"/>
          <p:cNvPicPr>
            <a:picLocks noChangeAspect="1"/>
          </p:cNvPicPr>
          <p:nvPr/>
        </p:nvPicPr>
        <p:blipFill>
          <a:blip r:embed="rId2"/>
          <a:stretch>
            <a:fillRect/>
          </a:stretch>
        </p:blipFill>
        <p:spPr>
          <a:xfrm>
            <a:off x="682625" y="1519238"/>
            <a:ext cx="3314700" cy="2066925"/>
          </a:xfrm>
          <a:prstGeom prst="rect">
            <a:avLst/>
          </a:prstGeom>
          <a:noFill/>
          <a:ln w="9525">
            <a:noFill/>
          </a:ln>
        </p:spPr>
      </p:pic>
      <p:pic>
        <p:nvPicPr>
          <p:cNvPr id="164872" name="Picture 3"/>
          <p:cNvPicPr>
            <a:picLocks noChangeAspect="1"/>
          </p:cNvPicPr>
          <p:nvPr/>
        </p:nvPicPr>
        <p:blipFill>
          <a:blip r:embed="rId3"/>
          <a:stretch>
            <a:fillRect/>
          </a:stretch>
        </p:blipFill>
        <p:spPr>
          <a:xfrm>
            <a:off x="4787900" y="1628775"/>
            <a:ext cx="3495675" cy="1847850"/>
          </a:xfrm>
          <a:prstGeom prst="rect">
            <a:avLst/>
          </a:prstGeom>
          <a:noFill/>
          <a:ln w="9525">
            <a:noFill/>
          </a:ln>
        </p:spPr>
      </p:pic>
      <p:sp>
        <p:nvSpPr>
          <p:cNvPr id="164873" name="TextBox 8"/>
          <p:cNvSpPr txBox="1"/>
          <p:nvPr/>
        </p:nvSpPr>
        <p:spPr>
          <a:xfrm>
            <a:off x="6459538" y="1557338"/>
            <a:ext cx="1203960" cy="398780"/>
          </a:xfrm>
          <a:prstGeom prst="rect">
            <a:avLst/>
          </a:prstGeom>
          <a:noFill/>
          <a:ln w="9525">
            <a:noFill/>
          </a:ln>
        </p:spPr>
        <p:txBody>
          <a:bodyPr wrap="none" anchor="t">
            <a:spAutoFit/>
          </a:bodyPr>
          <a:lstStyle/>
          <a:p>
            <a:r>
              <a:rPr lang="zh-CN" altLang="en-US" sz="2000" b="1" dirty="0">
                <a:solidFill>
                  <a:srgbClr val="C00000"/>
                </a:solidFill>
                <a:latin typeface="楷体" panose="02010609060101010101" charset="-122"/>
                <a:ea typeface="楷体" panose="02010609060101010101" charset="-122"/>
              </a:rPr>
              <a:t>输出波形</a:t>
            </a:r>
          </a:p>
        </p:txBody>
      </p:sp>
      <p:sp>
        <p:nvSpPr>
          <p:cNvPr id="164874" name="右箭头 9"/>
          <p:cNvSpPr/>
          <p:nvPr/>
        </p:nvSpPr>
        <p:spPr>
          <a:xfrm>
            <a:off x="4129088" y="2741613"/>
            <a:ext cx="574675" cy="257175"/>
          </a:xfrm>
          <a:prstGeom prst="rightArrow">
            <a:avLst>
              <a:gd name="adj1" fmla="val 50000"/>
              <a:gd name="adj2" fmla="val 49770"/>
            </a:avLst>
          </a:prstGeom>
          <a:noFill/>
          <a:ln w="25400" cap="flat" cmpd="sng">
            <a:solidFill>
              <a:srgbClr val="C00000"/>
            </a:solidFill>
            <a:prstDash val="solid"/>
            <a:miter/>
            <a:headEnd type="none" w="med" len="med"/>
            <a:tailEnd type="none" w="med" len="med"/>
          </a:ln>
        </p:spPr>
        <p:txBody>
          <a:bodyPr anchor="ctr"/>
          <a:lstStyle/>
          <a:p>
            <a:pPr algn="ctr"/>
            <a:endParaRPr lang="zh-CN" altLang="en-US" dirty="0">
              <a:solidFill>
                <a:srgbClr val="FFFFFF"/>
              </a:solidFill>
              <a:latin typeface="Arial" panose="020B0604020202020204" pitchFamily="34" charset="0"/>
              <a:ea typeface="微软雅黑" panose="020B0503020204020204" charset="-122"/>
            </a:endParaRPr>
          </a:p>
        </p:txBody>
      </p:sp>
      <p:sp>
        <p:nvSpPr>
          <p:cNvPr id="116744"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62</a:t>
            </a:fld>
            <a:endParaRPr lang="en-US" altLang="zh-CN" sz="1200" dirty="0">
              <a:latin typeface="Garamond" panose="02020404030301010803" pitchFamily="2" charset="0"/>
            </a:endParaRPr>
          </a:p>
        </p:txBody>
      </p:sp>
      <p:sp>
        <p:nvSpPr>
          <p:cNvPr id="116745" name="Rectangle 2"/>
          <p:cNvSpPr>
            <a:spLocks noGrp="1"/>
          </p:cNvSpPr>
          <p:nvPr/>
        </p:nvSpPr>
        <p:spPr>
          <a:xfrm>
            <a:off x="528638" y="449263"/>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2.3.1 </a:t>
            </a:r>
            <a:r>
              <a:rPr lang="zh-CN" altLang="en-US" sz="3200" b="1" dirty="0">
                <a:solidFill>
                  <a:schemeClr val="tx2"/>
                </a:solidFill>
                <a:latin typeface="Times New Roman" panose="02020603050405020304" pitchFamily="2" charset="0"/>
                <a:ea typeface="宋体" panose="02010600030101010101" pitchFamily="2" charset="-122"/>
              </a:rPr>
              <a:t>ADC工作原理</a:t>
            </a:r>
            <a:endParaRPr lang="zh-CN" altLang="en-US" sz="3200" b="1" dirty="0">
              <a:solidFill>
                <a:schemeClr val="tx2"/>
              </a:solidFill>
              <a:latin typeface="Times New Roman" panose="02020603050405020304" pitchFamily="2" charset="0"/>
              <a:ea typeface="Times New Roman" panose="02020603050405020304" pitchFamily="2" charset="0"/>
            </a:endParaRPr>
          </a:p>
        </p:txBody>
      </p:sp>
      <p:sp>
        <p:nvSpPr>
          <p:cNvPr id="164870" name="Text Box 7"/>
          <p:cNvSpPr txBox="1"/>
          <p:nvPr/>
        </p:nvSpPr>
        <p:spPr>
          <a:xfrm>
            <a:off x="620713" y="1519238"/>
            <a:ext cx="1714500" cy="398780"/>
          </a:xfrm>
          <a:prstGeom prst="rect">
            <a:avLst/>
          </a:prstGeom>
          <a:noFill/>
          <a:ln w="9525">
            <a:noFill/>
          </a:ln>
        </p:spPr>
        <p:txBody>
          <a:bodyPr wrap="none" anchor="t">
            <a:spAutoFit/>
          </a:bodyPr>
          <a:lstStyle/>
          <a:p>
            <a:pPr algn="ctr"/>
            <a:r>
              <a:rPr lang="zh-CN" altLang="en-US" sz="2000" b="1" dirty="0">
                <a:solidFill>
                  <a:srgbClr val="C00000"/>
                </a:solidFill>
                <a:latin typeface="楷体" panose="02010609060101010101" charset="-122"/>
                <a:ea typeface="楷体" panose="02010609060101010101" charset="-122"/>
              </a:rPr>
              <a:t>取样保持电路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4870"/>
                                        </p:tgtEl>
                                        <p:attrNameLst>
                                          <p:attrName>style.visibility</p:attrName>
                                        </p:attrNameLst>
                                      </p:cBhvr>
                                      <p:to>
                                        <p:strVal val="visible"/>
                                      </p:to>
                                    </p:set>
                                    <p:animEffect transition="in" filter="fade">
                                      <p:cBhvr>
                                        <p:cTn id="7" dur="1000"/>
                                        <p:tgtEl>
                                          <p:spTgt spid="164870"/>
                                        </p:tgtEl>
                                      </p:cBhvr>
                                    </p:animEffect>
                                    <p:anim calcmode="lin" valueType="num">
                                      <p:cBhvr>
                                        <p:cTn id="8" dur="1000" fill="hold"/>
                                        <p:tgtEl>
                                          <p:spTgt spid="164870"/>
                                        </p:tgtEl>
                                        <p:attrNameLst>
                                          <p:attrName>ppt_x</p:attrName>
                                        </p:attrNameLst>
                                      </p:cBhvr>
                                      <p:tavLst>
                                        <p:tav tm="0">
                                          <p:val>
                                            <p:strVal val="#ppt_x"/>
                                          </p:val>
                                        </p:tav>
                                        <p:tav tm="100000">
                                          <p:val>
                                            <p:strVal val="#ppt_x"/>
                                          </p:val>
                                        </p:tav>
                                      </p:tavLst>
                                    </p:anim>
                                    <p:anim calcmode="lin" valueType="num">
                                      <p:cBhvr>
                                        <p:cTn id="9" dur="1000" fill="hold"/>
                                        <p:tgtEl>
                                          <p:spTgt spid="16487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64871"/>
                                        </p:tgtEl>
                                        <p:attrNameLst>
                                          <p:attrName>style.visibility</p:attrName>
                                        </p:attrNameLst>
                                      </p:cBhvr>
                                      <p:to>
                                        <p:strVal val="visible"/>
                                      </p:to>
                                    </p:set>
                                    <p:animEffect transition="in" filter="fade">
                                      <p:cBhvr>
                                        <p:cTn id="13" dur="1000"/>
                                        <p:tgtEl>
                                          <p:spTgt spid="164871"/>
                                        </p:tgtEl>
                                      </p:cBhvr>
                                    </p:animEffect>
                                    <p:anim calcmode="lin" valueType="num">
                                      <p:cBhvr>
                                        <p:cTn id="14" dur="1000" fill="hold"/>
                                        <p:tgtEl>
                                          <p:spTgt spid="164871"/>
                                        </p:tgtEl>
                                        <p:attrNameLst>
                                          <p:attrName>ppt_x</p:attrName>
                                        </p:attrNameLst>
                                      </p:cBhvr>
                                      <p:tavLst>
                                        <p:tav tm="0">
                                          <p:val>
                                            <p:strVal val="#ppt_x"/>
                                          </p:val>
                                        </p:tav>
                                        <p:tav tm="100000">
                                          <p:val>
                                            <p:strVal val="#ppt_x"/>
                                          </p:val>
                                        </p:tav>
                                      </p:tavLst>
                                    </p:anim>
                                    <p:anim calcmode="lin" valueType="num">
                                      <p:cBhvr>
                                        <p:cTn id="15" dur="1000" fill="hold"/>
                                        <p:tgtEl>
                                          <p:spTgt spid="16487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4874"/>
                                        </p:tgtEl>
                                        <p:attrNameLst>
                                          <p:attrName>style.visibility</p:attrName>
                                        </p:attrNameLst>
                                      </p:cBhvr>
                                      <p:to>
                                        <p:strVal val="visible"/>
                                      </p:to>
                                    </p:set>
                                    <p:animEffect transition="in" filter="wipe(left)">
                                      <p:cBhvr>
                                        <p:cTn id="20" dur="500"/>
                                        <p:tgtEl>
                                          <p:spTgt spid="164874"/>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64873"/>
                                        </p:tgtEl>
                                        <p:attrNameLst>
                                          <p:attrName>style.visibility</p:attrName>
                                        </p:attrNameLst>
                                      </p:cBhvr>
                                      <p:to>
                                        <p:strVal val="visible"/>
                                      </p:to>
                                    </p:set>
                                    <p:animEffect transition="in" filter="fade">
                                      <p:cBhvr>
                                        <p:cTn id="24" dur="1000"/>
                                        <p:tgtEl>
                                          <p:spTgt spid="164873"/>
                                        </p:tgtEl>
                                      </p:cBhvr>
                                    </p:animEffect>
                                    <p:anim calcmode="lin" valueType="num">
                                      <p:cBhvr>
                                        <p:cTn id="25" dur="1000" fill="hold"/>
                                        <p:tgtEl>
                                          <p:spTgt spid="164873"/>
                                        </p:tgtEl>
                                        <p:attrNameLst>
                                          <p:attrName>ppt_x</p:attrName>
                                        </p:attrNameLst>
                                      </p:cBhvr>
                                      <p:tavLst>
                                        <p:tav tm="0">
                                          <p:val>
                                            <p:strVal val="#ppt_x"/>
                                          </p:val>
                                        </p:tav>
                                        <p:tav tm="100000">
                                          <p:val>
                                            <p:strVal val="#ppt_x"/>
                                          </p:val>
                                        </p:tav>
                                      </p:tavLst>
                                    </p:anim>
                                    <p:anim calcmode="lin" valueType="num">
                                      <p:cBhvr>
                                        <p:cTn id="26" dur="1000" fill="hold"/>
                                        <p:tgtEl>
                                          <p:spTgt spid="164873"/>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nodeType="afterEffect">
                                  <p:stCondLst>
                                    <p:cond delay="0"/>
                                  </p:stCondLst>
                                  <p:childTnLst>
                                    <p:set>
                                      <p:cBhvr>
                                        <p:cTn id="29" dur="1" fill="hold">
                                          <p:stCondLst>
                                            <p:cond delay="0"/>
                                          </p:stCondLst>
                                        </p:cTn>
                                        <p:tgtEl>
                                          <p:spTgt spid="164872"/>
                                        </p:tgtEl>
                                        <p:attrNameLst>
                                          <p:attrName>style.visibility</p:attrName>
                                        </p:attrNameLst>
                                      </p:cBhvr>
                                      <p:to>
                                        <p:strVal val="visible"/>
                                      </p:to>
                                    </p:set>
                                    <p:animEffect transition="in" filter="fade">
                                      <p:cBhvr>
                                        <p:cTn id="30" dur="1000"/>
                                        <p:tgtEl>
                                          <p:spTgt spid="164872"/>
                                        </p:tgtEl>
                                      </p:cBhvr>
                                    </p:animEffect>
                                    <p:anim calcmode="lin" valueType="num">
                                      <p:cBhvr>
                                        <p:cTn id="31" dur="1000" fill="hold"/>
                                        <p:tgtEl>
                                          <p:spTgt spid="164872"/>
                                        </p:tgtEl>
                                        <p:attrNameLst>
                                          <p:attrName>ppt_x</p:attrName>
                                        </p:attrNameLst>
                                      </p:cBhvr>
                                      <p:tavLst>
                                        <p:tav tm="0">
                                          <p:val>
                                            <p:strVal val="#ppt_x"/>
                                          </p:val>
                                        </p:tav>
                                        <p:tav tm="100000">
                                          <p:val>
                                            <p:strVal val="#ppt_x"/>
                                          </p:val>
                                        </p:tav>
                                      </p:tavLst>
                                    </p:anim>
                                    <p:anim calcmode="lin" valueType="num">
                                      <p:cBhvr>
                                        <p:cTn id="32" dur="1000" fill="hold"/>
                                        <p:tgtEl>
                                          <p:spTgt spid="16487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64867">
                                            <p:txEl>
                                              <p:pRg st="0" end="0"/>
                                            </p:txEl>
                                          </p:spTgt>
                                        </p:tgtEl>
                                        <p:attrNameLst>
                                          <p:attrName>style.visibility</p:attrName>
                                        </p:attrNameLst>
                                      </p:cBhvr>
                                      <p:to>
                                        <p:strVal val="visible"/>
                                      </p:to>
                                    </p:set>
                                    <p:animEffect transition="in" filter="fade">
                                      <p:cBhvr>
                                        <p:cTn id="37" dur="1000"/>
                                        <p:tgtEl>
                                          <p:spTgt spid="164867">
                                            <p:txEl>
                                              <p:pRg st="0" end="0"/>
                                            </p:txEl>
                                          </p:spTgt>
                                        </p:tgtEl>
                                      </p:cBhvr>
                                    </p:animEffect>
                                    <p:anim calcmode="lin" valueType="num">
                                      <p:cBhvr>
                                        <p:cTn id="38" dur="1000" fill="hold"/>
                                        <p:tgtEl>
                                          <p:spTgt spid="164867">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164867">
                                            <p:txEl>
                                              <p:pRg st="0" end="0"/>
                                            </p:txEl>
                                          </p:spTgt>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nodeType="afterEffect">
                                  <p:stCondLst>
                                    <p:cond delay="0"/>
                                  </p:stCondLst>
                                  <p:childTnLst>
                                    <p:set>
                                      <p:cBhvr>
                                        <p:cTn id="42" dur="1" fill="hold">
                                          <p:stCondLst>
                                            <p:cond delay="0"/>
                                          </p:stCondLst>
                                        </p:cTn>
                                        <p:tgtEl>
                                          <p:spTgt spid="164869">
                                            <p:txEl>
                                              <p:pRg st="0" end="0"/>
                                            </p:txEl>
                                          </p:spTgt>
                                        </p:tgtEl>
                                        <p:attrNameLst>
                                          <p:attrName>style.visibility</p:attrName>
                                        </p:attrNameLst>
                                      </p:cBhvr>
                                      <p:to>
                                        <p:strVal val="visible"/>
                                      </p:to>
                                    </p:set>
                                    <p:animEffect transition="in" filter="fade">
                                      <p:cBhvr>
                                        <p:cTn id="43" dur="1000"/>
                                        <p:tgtEl>
                                          <p:spTgt spid="164869">
                                            <p:txEl>
                                              <p:pRg st="0" end="0"/>
                                            </p:txEl>
                                          </p:spTgt>
                                        </p:tgtEl>
                                      </p:cBhvr>
                                    </p:animEffect>
                                    <p:anim calcmode="lin" valueType="num">
                                      <p:cBhvr>
                                        <p:cTn id="44" dur="1000" fill="hold"/>
                                        <p:tgtEl>
                                          <p:spTgt spid="164869">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6486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64868">
                                            <p:txEl>
                                              <p:pRg st="0" end="0"/>
                                            </p:txEl>
                                          </p:spTgt>
                                        </p:tgtEl>
                                        <p:attrNameLst>
                                          <p:attrName>style.visibility</p:attrName>
                                        </p:attrNameLst>
                                      </p:cBhvr>
                                      <p:to>
                                        <p:strVal val="visible"/>
                                      </p:to>
                                    </p:set>
                                    <p:animEffect transition="in" filter="fade">
                                      <p:cBhvr>
                                        <p:cTn id="50" dur="1000"/>
                                        <p:tgtEl>
                                          <p:spTgt spid="164868">
                                            <p:txEl>
                                              <p:pRg st="0" end="0"/>
                                            </p:txEl>
                                          </p:spTgt>
                                        </p:tgtEl>
                                      </p:cBhvr>
                                    </p:animEffect>
                                    <p:anim calcmode="lin" valueType="num">
                                      <p:cBhvr>
                                        <p:cTn id="51" dur="1000" fill="hold"/>
                                        <p:tgtEl>
                                          <p:spTgt spid="164868">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16486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3" grpId="0"/>
      <p:bldP spid="164874" grpId="0" bldLvl="0" animBg="1"/>
      <p:bldP spid="16487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内容占位符 2"/>
          <p:cNvSpPr>
            <a:spLocks noGrp="1"/>
          </p:cNvSpPr>
          <p:nvPr>
            <p:ph idx="4294967295"/>
          </p:nvPr>
        </p:nvSpPr>
        <p:spPr>
          <a:xfrm>
            <a:off x="539750" y="3070225"/>
            <a:ext cx="8229600" cy="1616075"/>
          </a:xfrm>
        </p:spPr>
        <p:txBody>
          <a:bodyPr wrap="square" anchor="t"/>
          <a:lstStyle/>
          <a:p>
            <a:pPr marL="0" indent="0">
              <a:lnSpc>
                <a:spcPct val="90000"/>
              </a:lnSpc>
              <a:buNone/>
            </a:pP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4、量化</a:t>
            </a:r>
          </a:p>
          <a:p>
            <a:pPr marL="0" indent="0">
              <a:lnSpc>
                <a:spcPct val="90000"/>
              </a:lnSpc>
              <a:buNone/>
            </a:pPr>
            <a:r>
              <a:rPr lang="zh-CN" altLang="en-US" sz="2400" dirty="0">
                <a:latin typeface="Times New Roman" panose="02020603050405020304" pitchFamily="2" charset="0"/>
                <a:ea typeface="楷体" panose="02010609060101010101" charset="-122"/>
                <a:cs typeface="Times New Roman" panose="02020603050405020304" pitchFamily="2" charset="0"/>
              </a:rPr>
              <a:t>    用数字信号的最低位1 (LSB)所对应的模拟电压作为量化单位，用</a:t>
            </a:r>
            <a:r>
              <a:rPr lang="el-GR" altLang="en-US" sz="2400" dirty="0">
                <a:latin typeface="Times New Roman" panose="02020603050405020304" pitchFamily="2" charset="0"/>
                <a:ea typeface="楷体" panose="02010609060101010101" charset="-122"/>
                <a:cs typeface="Times New Roman" panose="02020603050405020304" pitchFamily="2" charset="0"/>
              </a:rPr>
              <a:t>Δ</a:t>
            </a:r>
            <a:r>
              <a:rPr lang="zh-CN" altLang="en-US" sz="2400" dirty="0">
                <a:latin typeface="Times New Roman" panose="02020603050405020304" pitchFamily="2" charset="0"/>
                <a:ea typeface="楷体" panose="02010609060101010101" charset="-122"/>
                <a:cs typeface="Times New Roman" panose="02020603050405020304" pitchFamily="2" charset="0"/>
              </a:rPr>
              <a:t>表示，将样值电压变换为量化单位(</a:t>
            </a:r>
            <a:r>
              <a:rPr lang="el-GR" altLang="en-US" sz="2400" dirty="0">
                <a:latin typeface="Times New Roman" panose="02020603050405020304" pitchFamily="2" charset="0"/>
                <a:ea typeface="楷体" panose="02010609060101010101" charset="-122"/>
                <a:cs typeface="Times New Roman" panose="02020603050405020304" pitchFamily="2" charset="0"/>
              </a:rPr>
              <a:t>Δ</a:t>
            </a:r>
            <a:r>
              <a:rPr lang="zh-CN" altLang="en-US" sz="2400" dirty="0">
                <a:latin typeface="Times New Roman" panose="02020603050405020304" pitchFamily="2" charset="0"/>
                <a:ea typeface="楷体" panose="02010609060101010101" charset="-122"/>
                <a:cs typeface="Times New Roman" panose="02020603050405020304" pitchFamily="2" charset="0"/>
              </a:rPr>
              <a:t>)电压整数倍的过程。</a:t>
            </a:r>
            <a:endPar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endParaRPr>
          </a:p>
        </p:txBody>
      </p:sp>
      <p:sp>
        <p:nvSpPr>
          <p:cNvPr id="165892" name="Text Box 2"/>
          <p:cNvSpPr txBox="1"/>
          <p:nvPr/>
        </p:nvSpPr>
        <p:spPr>
          <a:xfrm>
            <a:off x="466725" y="1312863"/>
            <a:ext cx="8064500" cy="1753235"/>
          </a:xfrm>
          <a:prstGeom prst="rect">
            <a:avLst/>
          </a:prstGeom>
          <a:noFill/>
          <a:ln w="9525">
            <a:noFill/>
          </a:ln>
        </p:spPr>
        <p:txBody>
          <a:bodyPr anchor="t">
            <a:spAutoFit/>
          </a:bodyPr>
          <a:lstStyle/>
          <a:p>
            <a:pPr algn="just">
              <a:lnSpc>
                <a:spcPct val="150000"/>
              </a:lnSpc>
            </a:pPr>
            <a:r>
              <a:rPr lang="zh-CN" altLang="en-US" sz="1600" dirty="0">
                <a:solidFill>
                  <a:srgbClr val="000000"/>
                </a:solidFill>
                <a:latin typeface="宋体" panose="02010600030101010101" pitchFamily="2" charset="-122"/>
                <a:ea typeface="宋体" panose="02010600030101010101" pitchFamily="2" charset="-122"/>
              </a:rPr>
              <a:t>    </a:t>
            </a:r>
            <a:r>
              <a:rPr lang="zh-CN" altLang="en-US" sz="2400" b="1" dirty="0">
                <a:solidFill>
                  <a:srgbClr val="000000"/>
                </a:solidFill>
                <a:latin typeface="Times New Roman" panose="02020603050405020304" pitchFamily="2" charset="0"/>
                <a:ea typeface="楷体" panose="02010609060101010101" charset="-122"/>
                <a:cs typeface="Times New Roman" panose="02020603050405020304" pitchFamily="2" charset="0"/>
              </a:rPr>
              <a:t>取样保持后所得</a:t>
            </a:r>
            <a:r>
              <a:rPr lang="zh-CN" altLang="en-US" sz="2400" b="1" dirty="0">
                <a:solidFill>
                  <a:srgbClr val="C00000"/>
                </a:solidFill>
                <a:latin typeface="Times New Roman" panose="02020603050405020304" pitchFamily="2" charset="0"/>
                <a:ea typeface="楷体" panose="02010609060101010101" charset="-122"/>
                <a:cs typeface="Times New Roman" panose="02020603050405020304" pitchFamily="2" charset="0"/>
              </a:rPr>
              <a:t>阶梯波</a:t>
            </a:r>
            <a:r>
              <a:rPr lang="zh-CN" altLang="en-US" sz="2400" b="1" dirty="0">
                <a:solidFill>
                  <a:srgbClr val="000000"/>
                </a:solidFill>
                <a:latin typeface="Times New Roman" panose="02020603050405020304" pitchFamily="2" charset="0"/>
                <a:ea typeface="楷体" panose="02010609060101010101" charset="-122"/>
                <a:cs typeface="Times New Roman" panose="02020603050405020304" pitchFamily="2" charset="0"/>
              </a:rPr>
              <a:t>仍是一个可以连续取值的</a:t>
            </a:r>
            <a:r>
              <a:rPr lang="zh-CN" altLang="en-US" sz="2400" b="1" dirty="0">
                <a:solidFill>
                  <a:srgbClr val="C00000"/>
                </a:solidFill>
                <a:latin typeface="Times New Roman" panose="02020603050405020304" pitchFamily="2" charset="0"/>
                <a:ea typeface="楷体" panose="02010609060101010101" charset="-122"/>
                <a:cs typeface="Times New Roman" panose="02020603050405020304" pitchFamily="2" charset="0"/>
              </a:rPr>
              <a:t>模拟量</a:t>
            </a:r>
            <a:r>
              <a:rPr lang="zh-CN" altLang="en-US" sz="2400" b="1" dirty="0">
                <a:solidFill>
                  <a:srgbClr val="000000"/>
                </a:solidFill>
                <a:latin typeface="Times New Roman" panose="02020603050405020304" pitchFamily="2" charset="0"/>
                <a:ea typeface="楷体" panose="02010609060101010101" charset="-122"/>
                <a:cs typeface="Times New Roman" panose="02020603050405020304" pitchFamily="2" charset="0"/>
              </a:rPr>
              <a:t>，但</a:t>
            </a:r>
            <a:r>
              <a:rPr lang="en-US" altLang="zh-CN" sz="2400" b="1" i="1" dirty="0">
                <a:solidFill>
                  <a:srgbClr val="000000"/>
                </a:solidFill>
                <a:latin typeface="Times New Roman" panose="02020603050405020304" pitchFamily="2" charset="0"/>
                <a:ea typeface="楷体" panose="02010609060101010101" charset="-122"/>
                <a:cs typeface="Times New Roman" panose="02020603050405020304" pitchFamily="2" charset="0"/>
              </a:rPr>
              <a:t>n</a:t>
            </a:r>
            <a:r>
              <a:rPr lang="zh-CN" altLang="en-US" sz="2400" b="1" dirty="0">
                <a:solidFill>
                  <a:srgbClr val="000000"/>
                </a:solidFill>
                <a:latin typeface="Times New Roman" panose="02020603050405020304" pitchFamily="2" charset="0"/>
                <a:ea typeface="楷体" panose="02010609060101010101" charset="-122"/>
                <a:cs typeface="Times New Roman" panose="02020603050405020304" pitchFamily="2" charset="0"/>
              </a:rPr>
              <a:t>位数字量只能表示</a:t>
            </a:r>
            <a:r>
              <a:rPr lang="en-US" altLang="zh-CN" sz="2400" b="1" dirty="0">
                <a:solidFill>
                  <a:srgbClr val="000000"/>
                </a:solidFill>
                <a:latin typeface="Times New Roman" panose="02020603050405020304" pitchFamily="2" charset="0"/>
                <a:ea typeface="楷体" panose="02010609060101010101" charset="-122"/>
                <a:cs typeface="Times New Roman" panose="02020603050405020304" pitchFamily="2" charset="0"/>
              </a:rPr>
              <a:t>2</a:t>
            </a:r>
            <a:r>
              <a:rPr lang="en-US" altLang="zh-CN" sz="2400" b="1" i="1" baseline="30000" dirty="0">
                <a:solidFill>
                  <a:srgbClr val="000000"/>
                </a:solidFill>
                <a:latin typeface="Times New Roman" panose="02020603050405020304" pitchFamily="2" charset="0"/>
                <a:ea typeface="楷体" panose="02010609060101010101" charset="-122"/>
                <a:cs typeface="Times New Roman" panose="02020603050405020304" pitchFamily="2" charset="0"/>
              </a:rPr>
              <a:t>n</a:t>
            </a:r>
            <a:r>
              <a:rPr lang="zh-CN" altLang="en-US" sz="2400" b="1" dirty="0">
                <a:solidFill>
                  <a:srgbClr val="000000"/>
                </a:solidFill>
                <a:latin typeface="Times New Roman" panose="02020603050405020304" pitchFamily="2" charset="0"/>
                <a:ea typeface="楷体" panose="02010609060101010101" charset="-122"/>
                <a:cs typeface="Times New Roman" panose="02020603050405020304" pitchFamily="2" charset="0"/>
              </a:rPr>
              <a:t>个数值。因此，用数字量来表示连续变化的模拟量时就有一个类似于</a:t>
            </a:r>
            <a:r>
              <a:rPr lang="zh-CN" altLang="en-US" sz="2400" b="1" dirty="0">
                <a:solidFill>
                  <a:schemeClr val="tx2"/>
                </a:solidFill>
                <a:latin typeface="Times New Roman" panose="02020603050405020304" pitchFamily="2" charset="0"/>
                <a:ea typeface="楷体" panose="02010609060101010101" charset="-122"/>
                <a:cs typeface="Times New Roman" panose="02020603050405020304" pitchFamily="2" charset="0"/>
              </a:rPr>
              <a:t>四舍五入的近似问题</a:t>
            </a:r>
            <a:r>
              <a:rPr lang="zh-CN" altLang="en-US" sz="2400" b="1" dirty="0">
                <a:solidFill>
                  <a:srgbClr val="000000"/>
                </a:solidFill>
                <a:latin typeface="Times New Roman" panose="02020603050405020304" pitchFamily="2" charset="0"/>
                <a:ea typeface="楷体" panose="02010609060101010101" charset="-122"/>
                <a:cs typeface="Times New Roman" panose="02020603050405020304" pitchFamily="2" charset="0"/>
              </a:rPr>
              <a:t>。</a:t>
            </a:r>
          </a:p>
        </p:txBody>
      </p:sp>
      <p:sp>
        <p:nvSpPr>
          <p:cNvPr id="165893" name="内容占位符 2"/>
          <p:cNvSpPr txBox="1"/>
          <p:nvPr/>
        </p:nvSpPr>
        <p:spPr>
          <a:xfrm>
            <a:off x="539750" y="4654550"/>
            <a:ext cx="8229600" cy="1009650"/>
          </a:xfrm>
          <a:prstGeom prst="rect">
            <a:avLst/>
          </a:prstGeom>
          <a:noFill/>
          <a:ln w="9525">
            <a:noFill/>
          </a:ln>
        </p:spPr>
        <p:txBody>
          <a:bodyPr anchor="t"/>
          <a:lstStyle/>
          <a:p>
            <a:pPr>
              <a:spcBef>
                <a:spcPct val="20000"/>
              </a:spcBef>
            </a:pPr>
            <a:r>
              <a:rPr lang="en-US" altLang="zh-CN" sz="2400" b="1" dirty="0">
                <a:solidFill>
                  <a:srgbClr val="C00000"/>
                </a:solidFill>
                <a:latin typeface="Times New Roman" panose="02020603050405020304" pitchFamily="2" charset="0"/>
                <a:ea typeface="楷体" panose="02010609060101010101" charset="-122"/>
                <a:cs typeface="Times New Roman" panose="02020603050405020304" pitchFamily="2" charset="0"/>
              </a:rPr>
              <a:t>5</a:t>
            </a:r>
            <a:r>
              <a:rPr lang="zh-CN" altLang="en-US" sz="2400" b="1" dirty="0">
                <a:solidFill>
                  <a:srgbClr val="C00000"/>
                </a:solidFill>
                <a:latin typeface="Times New Roman" panose="02020603050405020304" pitchFamily="2" charset="0"/>
                <a:ea typeface="楷体" panose="02010609060101010101" charset="-122"/>
                <a:cs typeface="Times New Roman" panose="02020603050405020304" pitchFamily="2" charset="0"/>
              </a:rPr>
              <a:t>、编码</a:t>
            </a:r>
            <a:endParaRPr lang="en-US" altLang="zh-CN" sz="2400" b="1" dirty="0">
              <a:solidFill>
                <a:srgbClr val="C00000"/>
              </a:solidFill>
              <a:latin typeface="Times New Roman" panose="02020603050405020304" pitchFamily="2" charset="0"/>
              <a:ea typeface="楷体" panose="02010609060101010101" charset="-122"/>
              <a:cs typeface="Times New Roman" panose="02020603050405020304" pitchFamily="2" charset="0"/>
            </a:endParaRPr>
          </a:p>
          <a:p>
            <a:pPr>
              <a:spcBef>
                <a:spcPct val="20000"/>
              </a:spcBef>
            </a:pPr>
            <a:r>
              <a:rPr lang="zh-CN" altLang="en-US" sz="2400" b="1" dirty="0">
                <a:latin typeface="Times New Roman" panose="02020603050405020304" pitchFamily="2" charset="0"/>
                <a:ea typeface="楷体" panose="02010609060101010101" charset="-122"/>
                <a:cs typeface="Times New Roman" panose="02020603050405020304" pitchFamily="2" charset="0"/>
              </a:rPr>
              <a:t>    量化后的离散量用相应的二进制码表示，称作</a:t>
            </a:r>
            <a:r>
              <a:rPr lang="zh-CN" altLang="en-US" sz="2400" b="1" dirty="0">
                <a:solidFill>
                  <a:srgbClr val="C00000"/>
                </a:solidFill>
                <a:latin typeface="Times New Roman" panose="02020603050405020304" pitchFamily="2" charset="0"/>
                <a:ea typeface="楷体" panose="02010609060101010101" charset="-122"/>
                <a:cs typeface="Times New Roman" panose="02020603050405020304" pitchFamily="2" charset="0"/>
              </a:rPr>
              <a:t>编码</a:t>
            </a:r>
            <a:r>
              <a:rPr lang="zh-CN" altLang="en-US" sz="2400" b="1" dirty="0">
                <a:latin typeface="Times New Roman" panose="02020603050405020304" pitchFamily="2" charset="0"/>
                <a:ea typeface="楷体" panose="02010609060101010101" charset="-122"/>
                <a:cs typeface="Times New Roman" panose="02020603050405020304" pitchFamily="2" charset="0"/>
              </a:rPr>
              <a:t>。</a:t>
            </a:r>
            <a:r>
              <a:rPr lang="zh-CN" altLang="en-US" sz="2400" b="1" dirty="0">
                <a:latin typeface="宋体" panose="02010600030101010101" pitchFamily="2" charset="-122"/>
                <a:ea typeface="宋体" panose="02010600030101010101" pitchFamily="2" charset="-122"/>
              </a:rPr>
              <a:t>  </a:t>
            </a:r>
          </a:p>
          <a:p>
            <a:pPr>
              <a:spcBef>
                <a:spcPct val="20000"/>
              </a:spcBef>
            </a:pPr>
            <a:endParaRPr lang="zh-CN" altLang="en-US" sz="2400" b="1" dirty="0">
              <a:solidFill>
                <a:srgbClr val="C00000"/>
              </a:solidFill>
              <a:latin typeface="黑体" panose="02010609060101010101" pitchFamily="2" charset="-122"/>
              <a:ea typeface="黑体" panose="02010609060101010101" pitchFamily="2" charset="-122"/>
            </a:endParaRPr>
          </a:p>
        </p:txBody>
      </p:sp>
      <p:sp>
        <p:nvSpPr>
          <p:cNvPr id="117764"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63</a:t>
            </a:fld>
            <a:endParaRPr lang="en-US" altLang="zh-CN" sz="1200" dirty="0">
              <a:latin typeface="Garamond" panose="02020404030301010803" pitchFamily="2" charset="0"/>
            </a:endParaRPr>
          </a:p>
        </p:txBody>
      </p:sp>
      <p:sp>
        <p:nvSpPr>
          <p:cNvPr id="117765" name="Rectangle 2"/>
          <p:cNvSpPr>
            <a:spLocks noGrp="1"/>
          </p:cNvSpPr>
          <p:nvPr/>
        </p:nvSpPr>
        <p:spPr>
          <a:xfrm>
            <a:off x="539750" y="404813"/>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2.3.1 </a:t>
            </a:r>
            <a:r>
              <a:rPr lang="zh-CN" altLang="en-US" sz="3200" b="1" dirty="0">
                <a:solidFill>
                  <a:schemeClr val="tx2"/>
                </a:solidFill>
                <a:latin typeface="Times New Roman" panose="02020603050405020304" pitchFamily="2" charset="0"/>
                <a:ea typeface="宋体" panose="02010600030101010101" pitchFamily="2" charset="-122"/>
              </a:rPr>
              <a:t>ADC工作原理</a:t>
            </a:r>
            <a:endParaRPr lang="zh-CN" altLang="en-US"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892">
                                            <p:txEl>
                                              <p:pRg st="0" end="0"/>
                                            </p:txEl>
                                          </p:spTgt>
                                        </p:tgtEl>
                                        <p:attrNameLst>
                                          <p:attrName>style.visibility</p:attrName>
                                        </p:attrNameLst>
                                      </p:cBhvr>
                                      <p:to>
                                        <p:strVal val="visible"/>
                                      </p:to>
                                    </p:set>
                                    <p:animEffect transition="in" filter="fade">
                                      <p:cBhvr>
                                        <p:cTn id="7" dur="1000"/>
                                        <p:tgtEl>
                                          <p:spTgt spid="165892">
                                            <p:txEl>
                                              <p:pRg st="0" end="0"/>
                                            </p:txEl>
                                          </p:spTgt>
                                        </p:tgtEl>
                                      </p:cBhvr>
                                    </p:animEffect>
                                    <p:anim calcmode="lin" valueType="num">
                                      <p:cBhvr>
                                        <p:cTn id="8" dur="1000" fill="hold"/>
                                        <p:tgtEl>
                                          <p:spTgt spid="16589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89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891">
                                            <p:txEl>
                                              <p:pRg st="0" end="0"/>
                                            </p:txEl>
                                          </p:spTgt>
                                        </p:tgtEl>
                                        <p:attrNameLst>
                                          <p:attrName>style.visibility</p:attrName>
                                        </p:attrNameLst>
                                      </p:cBhvr>
                                      <p:to>
                                        <p:strVal val="visible"/>
                                      </p:to>
                                    </p:set>
                                    <p:animEffect transition="in" filter="fade">
                                      <p:cBhvr>
                                        <p:cTn id="12" dur="1000"/>
                                        <p:tgtEl>
                                          <p:spTgt spid="165891">
                                            <p:txEl>
                                              <p:pRg st="0" end="0"/>
                                            </p:txEl>
                                          </p:spTgt>
                                        </p:tgtEl>
                                      </p:cBhvr>
                                    </p:animEffect>
                                    <p:anim calcmode="lin" valueType="num">
                                      <p:cBhvr>
                                        <p:cTn id="13" dur="1000" fill="hold"/>
                                        <p:tgtEl>
                                          <p:spTgt spid="16589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65891">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893">
                                            <p:txEl>
                                              <p:pRg st="0" end="0"/>
                                            </p:txEl>
                                          </p:spTgt>
                                        </p:tgtEl>
                                        <p:attrNameLst>
                                          <p:attrName>style.visibility</p:attrName>
                                        </p:attrNameLst>
                                      </p:cBhvr>
                                      <p:to>
                                        <p:strVal val="visible"/>
                                      </p:to>
                                    </p:set>
                                    <p:animEffect transition="in" filter="fade">
                                      <p:cBhvr>
                                        <p:cTn id="17" dur="1000"/>
                                        <p:tgtEl>
                                          <p:spTgt spid="165893">
                                            <p:txEl>
                                              <p:pRg st="0" end="0"/>
                                            </p:txEl>
                                          </p:spTgt>
                                        </p:tgtEl>
                                      </p:cBhvr>
                                    </p:animEffect>
                                    <p:anim calcmode="lin" valueType="num">
                                      <p:cBhvr>
                                        <p:cTn id="18" dur="1000" fill="hold"/>
                                        <p:tgtEl>
                                          <p:spTgt spid="16589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65893">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5891">
                                            <p:txEl>
                                              <p:pRg st="1" end="1"/>
                                            </p:txEl>
                                          </p:spTgt>
                                        </p:tgtEl>
                                        <p:attrNameLst>
                                          <p:attrName>style.visibility</p:attrName>
                                        </p:attrNameLst>
                                      </p:cBhvr>
                                      <p:to>
                                        <p:strVal val="visible"/>
                                      </p:to>
                                    </p:set>
                                    <p:animEffect transition="in" filter="fade">
                                      <p:cBhvr>
                                        <p:cTn id="22" dur="1000"/>
                                        <p:tgtEl>
                                          <p:spTgt spid="165891">
                                            <p:txEl>
                                              <p:pRg st="1" end="1"/>
                                            </p:txEl>
                                          </p:spTgt>
                                        </p:tgtEl>
                                      </p:cBhvr>
                                    </p:animEffect>
                                    <p:anim calcmode="lin" valueType="num">
                                      <p:cBhvr>
                                        <p:cTn id="23" dur="1000" fill="hold"/>
                                        <p:tgtEl>
                                          <p:spTgt spid="165891">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65891">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5893">
                                            <p:txEl>
                                              <p:pRg st="1" end="1"/>
                                            </p:txEl>
                                          </p:spTgt>
                                        </p:tgtEl>
                                        <p:attrNameLst>
                                          <p:attrName>style.visibility</p:attrName>
                                        </p:attrNameLst>
                                      </p:cBhvr>
                                      <p:to>
                                        <p:strVal val="visible"/>
                                      </p:to>
                                    </p:set>
                                    <p:animEffect transition="in" filter="fade">
                                      <p:cBhvr>
                                        <p:cTn id="27" dur="1000"/>
                                        <p:tgtEl>
                                          <p:spTgt spid="165893">
                                            <p:txEl>
                                              <p:pRg st="1" end="1"/>
                                            </p:txEl>
                                          </p:spTgt>
                                        </p:tgtEl>
                                      </p:cBhvr>
                                    </p:animEffect>
                                    <p:anim calcmode="lin" valueType="num">
                                      <p:cBhvr>
                                        <p:cTn id="28" dur="1000" fill="hold"/>
                                        <p:tgtEl>
                                          <p:spTgt spid="165893">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16589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内容占位符 2"/>
          <p:cNvSpPr>
            <a:spLocks noGrp="1"/>
          </p:cNvSpPr>
          <p:nvPr>
            <p:ph idx="4294967295"/>
          </p:nvPr>
        </p:nvSpPr>
        <p:spPr>
          <a:xfrm>
            <a:off x="466725" y="1220788"/>
            <a:ext cx="8229600" cy="2327275"/>
          </a:xfrm>
        </p:spPr>
        <p:txBody>
          <a:bodyPr wrap="square" anchor="t"/>
          <a:lstStyle/>
          <a:p>
            <a:pPr marL="0" indent="0">
              <a:lnSpc>
                <a:spcPct val="150000"/>
              </a:lnSpc>
              <a:buNone/>
            </a:pP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数字量计算方法</a:t>
            </a:r>
          </a:p>
          <a:p>
            <a:pPr marL="0" indent="0">
              <a:lnSpc>
                <a:spcPct val="150000"/>
              </a:lnSpc>
              <a:buNone/>
            </a:pPr>
            <a:r>
              <a:rPr lang="zh-CN" altLang="en-US" sz="2400" dirty="0">
                <a:latin typeface="Times New Roman" panose="02020603050405020304" pitchFamily="2" charset="0"/>
                <a:ea typeface="楷体" panose="02010609060101010101" charset="-122"/>
                <a:cs typeface="Times New Roman" panose="02020603050405020304" pitchFamily="2" charset="0"/>
              </a:rPr>
              <a:t>    ADC内核一般要使用两个参考电压VR+ 和VR-，一般这两个电压可以是用户接入或者是使用内部参考电压。 VR+ 是定义的转换最大值， VR-则是转换的最小值。</a:t>
            </a:r>
          </a:p>
          <a:p>
            <a:pPr marL="0" indent="0">
              <a:lnSpc>
                <a:spcPct val="150000"/>
              </a:lnSpc>
              <a:buNone/>
            </a:pPr>
            <a:r>
              <a:rPr lang="zh-CN" altLang="en-US" sz="2400" dirty="0">
                <a:ea typeface="宋体" panose="02010600030101010101" pitchFamily="2" charset="-122"/>
              </a:rPr>
              <a:t>   </a:t>
            </a:r>
          </a:p>
          <a:p>
            <a:pPr marL="0" indent="0">
              <a:lnSpc>
                <a:spcPct val="150000"/>
              </a:lnSpc>
              <a:buNone/>
            </a:pPr>
            <a:endParaRPr lang="zh-CN" altLang="en-US" sz="2400" dirty="0">
              <a:ea typeface="Times New Roman" panose="02020603050405020304" pitchFamily="2" charset="0"/>
            </a:endParaRPr>
          </a:p>
        </p:txBody>
      </p:sp>
      <p:sp>
        <p:nvSpPr>
          <p:cNvPr id="118786" name="灯片编号占位符 1"/>
          <p:cNvSpPr>
            <a:spLocks noGrp="1"/>
          </p:cNvSpPr>
          <p:nvPr>
            <p:ph type="sldNum" sz="quarter" idx="12"/>
          </p:nvPr>
        </p:nvSpPr>
        <p:spPr>
          <a:xfrm>
            <a:off x="6562725" y="6243638"/>
            <a:ext cx="2133600" cy="457200"/>
          </a:xfrm>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64</a:t>
            </a:fld>
            <a:endParaRPr lang="en-US" altLang="zh-CN" sz="1200" dirty="0">
              <a:latin typeface="Garamond" panose="02020404030301010803" pitchFamily="2" charset="0"/>
            </a:endParaRPr>
          </a:p>
        </p:txBody>
      </p:sp>
      <p:sp>
        <p:nvSpPr>
          <p:cNvPr id="118787" name="Rectangle 2"/>
          <p:cNvSpPr>
            <a:spLocks noGrp="1"/>
          </p:cNvSpPr>
          <p:nvPr/>
        </p:nvSpPr>
        <p:spPr>
          <a:xfrm>
            <a:off x="560388" y="465138"/>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2.3.1 </a:t>
            </a:r>
            <a:r>
              <a:rPr lang="zh-CN" altLang="en-US" sz="3200" b="1" dirty="0">
                <a:solidFill>
                  <a:schemeClr val="tx2"/>
                </a:solidFill>
                <a:latin typeface="Times New Roman" panose="02020603050405020304" pitchFamily="2" charset="0"/>
                <a:ea typeface="宋体" panose="02010600030101010101" pitchFamily="2" charset="-122"/>
              </a:rPr>
              <a:t>ADC工作原理</a:t>
            </a:r>
            <a:endParaRPr lang="zh-CN" altLang="en-US" sz="3200" b="1" dirty="0">
              <a:solidFill>
                <a:schemeClr val="tx2"/>
              </a:solidFill>
              <a:latin typeface="Times New Roman" panose="02020603050405020304" pitchFamily="2" charset="0"/>
              <a:ea typeface="Times New Roman" panose="02020603050405020304" pitchFamily="2" charset="0"/>
            </a:endParaRPr>
          </a:p>
        </p:txBody>
      </p:sp>
      <p:sp>
        <p:nvSpPr>
          <p:cNvPr id="2" name="文本框 1"/>
          <p:cNvSpPr txBox="1"/>
          <p:nvPr/>
        </p:nvSpPr>
        <p:spPr>
          <a:xfrm>
            <a:off x="387350" y="3548063"/>
            <a:ext cx="3519488" cy="460375"/>
          </a:xfrm>
          <a:prstGeom prst="rect">
            <a:avLst/>
          </a:prstGeom>
          <a:noFill/>
          <a:ln w="9525">
            <a:noFill/>
          </a:ln>
        </p:spPr>
        <p:txBody>
          <a:bodyPr wrap="square" anchor="t">
            <a:spAutoFit/>
          </a:bodyPr>
          <a:lstStyle/>
          <a:p>
            <a:r>
              <a:rPr lang="zh-CN" altLang="en-US"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楷体" panose="02010609060101010101" charset="-122"/>
                <a:cs typeface="Times New Roman" panose="02020603050405020304" pitchFamily="2" charset="0"/>
              </a:rPr>
              <a:t>以12位分辨率为例。</a:t>
            </a:r>
          </a:p>
        </p:txBody>
      </p:sp>
      <p:sp>
        <p:nvSpPr>
          <p:cNvPr id="3" name="文本框 2"/>
          <p:cNvSpPr txBox="1"/>
          <p:nvPr/>
        </p:nvSpPr>
        <p:spPr>
          <a:xfrm>
            <a:off x="466725" y="4008438"/>
            <a:ext cx="8158163" cy="2306955"/>
          </a:xfrm>
          <a:prstGeom prst="rect">
            <a:avLst/>
          </a:prstGeom>
          <a:noFill/>
          <a:ln w="9525">
            <a:noFill/>
          </a:ln>
        </p:spPr>
        <p:txBody>
          <a:bodyPr wrap="square" anchor="t">
            <a:spAutoFit/>
          </a:bodyPr>
          <a:lstStyle/>
          <a:p>
            <a:pPr>
              <a:lnSpc>
                <a:spcPct val="150000"/>
              </a:lnSpc>
            </a:pPr>
            <a:r>
              <a:rPr lang="zh-CN" altLang="en-US" sz="2400" b="1" dirty="0">
                <a:latin typeface="Times New Roman" panose="02020603050405020304" pitchFamily="2" charset="0"/>
                <a:ea typeface="楷体" panose="02010609060101010101" charset="-122"/>
                <a:cs typeface="Times New Roman" panose="02020603050405020304" pitchFamily="2" charset="0"/>
              </a:rPr>
              <a:t>Vin&gt; =VR+     ADC12_A输出满量程值0x0FFF；</a:t>
            </a:r>
          </a:p>
          <a:p>
            <a:pPr>
              <a:lnSpc>
                <a:spcPct val="150000"/>
              </a:lnSpc>
            </a:pPr>
            <a:r>
              <a:rPr lang="zh-CN" altLang="en-US" sz="2400" b="1" dirty="0">
                <a:latin typeface="Times New Roman" panose="02020603050405020304" pitchFamily="2" charset="0"/>
                <a:ea typeface="楷体" panose="02010609060101010101" charset="-122"/>
                <a:cs typeface="Times New Roman" panose="02020603050405020304" pitchFamily="2" charset="0"/>
              </a:rPr>
              <a:t>Vin&lt; =VR-     ADC12_A输出0；</a:t>
            </a:r>
          </a:p>
          <a:p>
            <a:pPr>
              <a:lnSpc>
                <a:spcPct val="150000"/>
              </a:lnSpc>
            </a:pPr>
            <a:r>
              <a:rPr lang="zh-CN" altLang="en-US" sz="2400" b="1" dirty="0">
                <a:latin typeface="Times New Roman" panose="02020603050405020304" pitchFamily="2" charset="0"/>
                <a:ea typeface="楷体" panose="02010609060101010101" charset="-122"/>
                <a:cs typeface="Times New Roman" panose="02020603050405020304" pitchFamily="2" charset="0"/>
              </a:rPr>
              <a:t>VR-&lt;Vin&lt;VR+   ADC12_A的转换结果满足如下公式：</a:t>
            </a:r>
          </a:p>
          <a:p>
            <a:pPr>
              <a:lnSpc>
                <a:spcPct val="150000"/>
              </a:lnSpc>
            </a:pPr>
            <a:r>
              <a:rPr lang="zh-CN" altLang="en-US" sz="2400" b="1" dirty="0">
                <a:latin typeface="Times New Roman" panose="02020603050405020304" pitchFamily="2" charset="0"/>
                <a:ea typeface="楷体" panose="02010609060101010101" charset="-122"/>
                <a:cs typeface="Times New Roman" panose="02020603050405020304" pitchFamily="2" charset="0"/>
              </a:rPr>
              <a:t>		       NADC = 4095 * (Vin- VR-)/(VR+ - VR-)</a:t>
            </a:r>
            <a:endParaRPr lang="zh-CN" altLang="en-US" sz="2400" b="1">
              <a:latin typeface="Times New Roman" panose="02020603050405020304" pitchFamily="2" charset="0"/>
              <a:ea typeface="楷体" panose="02010609060101010101" charset="-122"/>
              <a:cs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915">
                                            <p:txEl>
                                              <p:pRg st="1" end="1"/>
                                            </p:txEl>
                                          </p:spTgt>
                                        </p:tgtEl>
                                        <p:attrNameLst>
                                          <p:attrName>style.visibility</p:attrName>
                                        </p:attrNameLst>
                                      </p:cBhvr>
                                      <p:to>
                                        <p:strVal val="visible"/>
                                      </p:to>
                                    </p:set>
                                    <p:animEffect transition="in" filter="fade">
                                      <p:cBhvr>
                                        <p:cTn id="7" dur="1000"/>
                                        <p:tgtEl>
                                          <p:spTgt spid="166915">
                                            <p:txEl>
                                              <p:pRg st="1" end="1"/>
                                            </p:txEl>
                                          </p:spTgt>
                                        </p:tgtEl>
                                      </p:cBhvr>
                                    </p:animEffect>
                                    <p:anim calcmode="lin" valueType="num">
                                      <p:cBhvr>
                                        <p:cTn id="8" dur="1000" fill="hold"/>
                                        <p:tgtEl>
                                          <p:spTgt spid="1669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6691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915">
                                            <p:txEl>
                                              <p:pRg st="0" end="0"/>
                                            </p:txEl>
                                          </p:spTgt>
                                        </p:tgtEl>
                                        <p:attrNameLst>
                                          <p:attrName>style.visibility</p:attrName>
                                        </p:attrNameLst>
                                      </p:cBhvr>
                                      <p:to>
                                        <p:strVal val="visible"/>
                                      </p:to>
                                    </p:set>
                                    <p:animEffect transition="in" filter="fade">
                                      <p:cBhvr>
                                        <p:cTn id="12" dur="1000"/>
                                        <p:tgtEl>
                                          <p:spTgt spid="166915">
                                            <p:txEl>
                                              <p:pRg st="0" end="0"/>
                                            </p:txEl>
                                          </p:spTgt>
                                        </p:tgtEl>
                                      </p:cBhvr>
                                    </p:animEffect>
                                    <p:anim calcmode="lin" valueType="num">
                                      <p:cBhvr>
                                        <p:cTn id="13" dur="1000" fill="hold"/>
                                        <p:tgtEl>
                                          <p:spTgt spid="16691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669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矩形 3"/>
          <p:cNvSpPr/>
          <p:nvPr/>
        </p:nvSpPr>
        <p:spPr>
          <a:xfrm>
            <a:off x="466725" y="1341438"/>
            <a:ext cx="7920038" cy="4892675"/>
          </a:xfrm>
          <a:prstGeom prst="rect">
            <a:avLst/>
          </a:prstGeom>
          <a:noFill/>
          <a:ln w="9525">
            <a:noFill/>
          </a:ln>
        </p:spPr>
        <p:txBody>
          <a:bodyPr anchor="t">
            <a:spAutoFit/>
          </a:bodyPr>
          <a:lstStyle/>
          <a:p>
            <a:r>
              <a:rPr lang="zh-CN" altLang="en-US" sz="2400" b="1" dirty="0">
                <a:solidFill>
                  <a:srgbClr val="C00000"/>
                </a:solidFill>
                <a:latin typeface="Times New Roman" panose="02020603050405020304" pitchFamily="2" charset="0"/>
                <a:ea typeface="宋体" panose="02010600030101010101" pitchFamily="2" charset="-122"/>
              </a:rPr>
              <a:t>分辨率 </a:t>
            </a:r>
            <a:r>
              <a:rPr lang="en-US" altLang="zh-CN" sz="2400" b="1" dirty="0">
                <a:solidFill>
                  <a:srgbClr val="C00000"/>
                </a:solidFill>
                <a:latin typeface="Times New Roman" panose="02020603050405020304" pitchFamily="2" charset="0"/>
                <a:ea typeface="宋体" panose="02010600030101010101" pitchFamily="2" charset="-122"/>
              </a:rPr>
              <a:t>R :</a:t>
            </a:r>
          </a:p>
          <a:p>
            <a:endParaRPr lang="en-US" altLang="zh-CN" sz="2400" b="1" dirty="0">
              <a:solidFill>
                <a:srgbClr val="C00000"/>
              </a:solidFill>
              <a:latin typeface="Times New Roman" panose="02020603050405020304" pitchFamily="2" charset="0"/>
              <a:ea typeface="宋体" panose="02010600030101010101" pitchFamily="2" charset="-122"/>
            </a:endParaRPr>
          </a:p>
          <a:p>
            <a:pPr>
              <a:buChar char="•"/>
            </a:pPr>
            <a:r>
              <a:rPr lang="zh-CN" altLang="en-US" sz="2400" b="1" dirty="0">
                <a:latin typeface="Times New Roman" panose="02020603050405020304" pitchFamily="2" charset="0"/>
                <a:ea typeface="宋体" panose="02010600030101010101" pitchFamily="2" charset="-122"/>
              </a:rPr>
              <a:t>可以转换成数字量的模拟电压量的最小值</a:t>
            </a:r>
            <a:endParaRPr lang="en-US" altLang="zh-CN" sz="2400" b="1" dirty="0">
              <a:latin typeface="Times New Roman" panose="02020603050405020304" pitchFamily="2" charset="0"/>
              <a:ea typeface="宋体" panose="02010600030101010101" pitchFamily="2" charset="-122"/>
            </a:endParaRPr>
          </a:p>
          <a:p>
            <a:endParaRPr lang="zh-CN" altLang="en-US" sz="2400" b="1" dirty="0">
              <a:latin typeface="Times New Roman" panose="02020603050405020304" pitchFamily="2" charset="0"/>
              <a:ea typeface="宋体" panose="02010600030101010101" pitchFamily="2" charset="-122"/>
            </a:endParaRPr>
          </a:p>
          <a:p>
            <a:pPr>
              <a:buChar char="•"/>
            </a:pPr>
            <a:r>
              <a:rPr lang="zh-CN" altLang="en-US" sz="2400" b="1" dirty="0">
                <a:latin typeface="Times New Roman" panose="02020603050405020304" pitchFamily="2" charset="0"/>
                <a:ea typeface="宋体" panose="02010600030101010101" pitchFamily="2" charset="-122"/>
              </a:rPr>
              <a:t>最低有效位（</a:t>
            </a:r>
            <a:r>
              <a:rPr lang="en-US" altLang="zh-CN" sz="2400" b="1" dirty="0">
                <a:latin typeface="Times New Roman" panose="02020603050405020304" pitchFamily="2" charset="0"/>
                <a:ea typeface="宋体" panose="02010600030101010101" pitchFamily="2" charset="-122"/>
              </a:rPr>
              <a:t>LSB</a:t>
            </a:r>
            <a:r>
              <a:rPr lang="zh-CN" altLang="en-US" sz="2400" b="1" dirty="0">
                <a:latin typeface="Times New Roman" panose="02020603050405020304" pitchFamily="2" charset="0"/>
                <a:ea typeface="宋体" panose="02010600030101010101" pitchFamily="2" charset="-122"/>
              </a:rPr>
              <a:t>），即分辨率单位：</a:t>
            </a:r>
          </a:p>
          <a:p>
            <a:endParaRPr lang="zh-CN" altLang="en-US" sz="2400" b="1" dirty="0">
              <a:latin typeface="Times New Roman" panose="02020603050405020304" pitchFamily="2" charset="0"/>
              <a:ea typeface="宋体" panose="02010600030101010101" pitchFamily="2" charset="-122"/>
            </a:endParaRPr>
          </a:p>
          <a:p>
            <a:pPr>
              <a:buChar char="•"/>
            </a:pPr>
            <a:r>
              <a:rPr lang="zh-CN" altLang="en-US" sz="2400" b="1" dirty="0">
                <a:latin typeface="Times New Roman" panose="02020603050405020304" pitchFamily="2" charset="0"/>
                <a:ea typeface="宋体" panose="02010600030101010101" pitchFamily="2" charset="-122"/>
              </a:rPr>
              <a:t>分辨率只是规定了数字量输出的位数，而不是</a:t>
            </a:r>
            <a:r>
              <a:rPr lang="en-US" altLang="zh-CN" sz="2400" b="1" dirty="0">
                <a:latin typeface="Times New Roman" panose="02020603050405020304" pitchFamily="2" charset="0"/>
                <a:ea typeface="宋体" panose="02010600030101010101" pitchFamily="2" charset="-122"/>
              </a:rPr>
              <a:t>ADC</a:t>
            </a:r>
            <a:r>
              <a:rPr lang="zh-CN" altLang="en-US" sz="2400" b="1" dirty="0">
                <a:latin typeface="Times New Roman" panose="02020603050405020304" pitchFamily="2" charset="0"/>
                <a:ea typeface="宋体" panose="02010600030101010101" pitchFamily="2" charset="-122"/>
              </a:rPr>
              <a:t>的性能；</a:t>
            </a:r>
          </a:p>
          <a:p>
            <a:endParaRPr lang="zh-CN" altLang="en-US" sz="2400" b="1" dirty="0">
              <a:latin typeface="Times New Roman" panose="02020603050405020304" pitchFamily="2" charset="0"/>
              <a:ea typeface="宋体" panose="02010600030101010101" pitchFamily="2" charset="-122"/>
            </a:endParaRPr>
          </a:p>
          <a:p>
            <a:pPr>
              <a:buChar char="•"/>
            </a:pPr>
            <a:r>
              <a:rPr lang="en-US" altLang="zh-CN" sz="2400" b="1" dirty="0">
                <a:latin typeface="Times New Roman" panose="02020603050405020304" pitchFamily="2" charset="0"/>
                <a:ea typeface="宋体" panose="02010600030101010101" pitchFamily="2" charset="-122"/>
              </a:rPr>
              <a:t>MSP430</a:t>
            </a:r>
            <a:r>
              <a:rPr lang="zh-CN" altLang="en-US" sz="2400" b="1" dirty="0">
                <a:latin typeface="Times New Roman" panose="02020603050405020304" pitchFamily="2" charset="0"/>
                <a:ea typeface="宋体" panose="02010600030101010101" pitchFamily="2" charset="-122"/>
              </a:rPr>
              <a:t>系列大部分芯片中，都提供了一个高精度</a:t>
            </a:r>
            <a:r>
              <a:rPr lang="en-US" altLang="zh-CN" sz="2400" b="1" dirty="0">
                <a:latin typeface="Times New Roman" panose="02020603050405020304" pitchFamily="2" charset="0"/>
                <a:ea typeface="宋体" panose="02010600030101010101" pitchFamily="2" charset="-122"/>
              </a:rPr>
              <a:t>ADC</a:t>
            </a:r>
            <a:r>
              <a:rPr lang="zh-CN" altLang="en-US" sz="2400" b="1" dirty="0">
                <a:latin typeface="Times New Roman" panose="02020603050405020304" pitchFamily="2" charset="0"/>
                <a:ea typeface="宋体" panose="02010600030101010101" pitchFamily="2" charset="-122"/>
              </a:rPr>
              <a:t>： </a:t>
            </a:r>
            <a:endParaRPr lang="en-US" altLang="zh-CN" sz="2400" b="1" dirty="0">
              <a:latin typeface="Times New Roman" panose="02020603050405020304" pitchFamily="2" charset="0"/>
              <a:ea typeface="宋体" panose="02010600030101010101" pitchFamily="2" charset="-122"/>
            </a:endParaRPr>
          </a:p>
          <a:p>
            <a:r>
              <a:rPr lang="en-US" altLang="zh-CN"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斜率 </a:t>
            </a:r>
            <a:r>
              <a:rPr lang="en-US" altLang="zh-CN" sz="2400" b="1" dirty="0">
                <a:latin typeface="Times New Roman" panose="02020603050405020304" pitchFamily="2" charset="0"/>
                <a:ea typeface="宋体" panose="02010600030101010101" pitchFamily="2" charset="-122"/>
              </a:rPr>
              <a:t>ADC</a:t>
            </a:r>
            <a:r>
              <a:rPr lang="zh-CN" altLang="en-US" sz="2400" b="1" dirty="0">
                <a:latin typeface="Times New Roman" panose="02020603050405020304" pitchFamily="2" charset="0"/>
                <a:ea typeface="宋体" panose="02010600030101010101" pitchFamily="2" charset="-122"/>
              </a:rPr>
              <a:t>；</a:t>
            </a:r>
          </a:p>
          <a:p>
            <a:r>
              <a:rPr lang="en-US" altLang="zh-CN" sz="2400" b="1" dirty="0">
                <a:latin typeface="Times New Roman" panose="02020603050405020304" pitchFamily="2" charset="0"/>
                <a:ea typeface="宋体" panose="02010600030101010101" pitchFamily="2" charset="-122"/>
              </a:rPr>
              <a:t>      10</a:t>
            </a:r>
            <a:r>
              <a:rPr lang="zh-CN" altLang="en-US" sz="2400" b="1" dirty="0">
                <a:latin typeface="Times New Roman" panose="02020603050405020304" pitchFamily="2" charset="0"/>
                <a:ea typeface="宋体" panose="02010600030101010101" pitchFamily="2" charset="-122"/>
              </a:rPr>
              <a:t>，</a:t>
            </a:r>
            <a:r>
              <a:rPr lang="en-US" altLang="zh-CN" sz="2400" b="1" dirty="0">
                <a:latin typeface="Times New Roman" panose="02020603050405020304" pitchFamily="2" charset="0"/>
                <a:ea typeface="宋体" panose="02010600030101010101" pitchFamily="2" charset="-122"/>
              </a:rPr>
              <a:t>12</a:t>
            </a:r>
            <a:r>
              <a:rPr lang="zh-CN" altLang="en-US" sz="2400" b="1" dirty="0">
                <a:latin typeface="Times New Roman" panose="02020603050405020304" pitchFamily="2" charset="0"/>
                <a:ea typeface="宋体" panose="02010600030101010101" pitchFamily="2" charset="-122"/>
              </a:rPr>
              <a:t>或</a:t>
            </a:r>
            <a:r>
              <a:rPr lang="en-US" altLang="zh-CN" sz="2400" b="1" dirty="0">
                <a:latin typeface="Times New Roman" panose="02020603050405020304" pitchFamily="2" charset="0"/>
                <a:ea typeface="宋体" panose="02010600030101010101" pitchFamily="2" charset="-122"/>
              </a:rPr>
              <a:t>14</a:t>
            </a:r>
            <a:r>
              <a:rPr lang="zh-CN" altLang="en-US" sz="2400" b="1" dirty="0">
                <a:latin typeface="Times New Roman" panose="02020603050405020304" pitchFamily="2" charset="0"/>
                <a:ea typeface="宋体" panose="02010600030101010101" pitchFamily="2" charset="-122"/>
              </a:rPr>
              <a:t>位 </a:t>
            </a:r>
            <a:r>
              <a:rPr lang="en-US" altLang="zh-CN" sz="2400" b="1" dirty="0">
                <a:latin typeface="Times New Roman" panose="02020603050405020304" pitchFamily="2" charset="0"/>
                <a:ea typeface="宋体" panose="02010600030101010101" pitchFamily="2" charset="-122"/>
              </a:rPr>
              <a:t>ADC</a:t>
            </a:r>
            <a:r>
              <a:rPr lang="zh-CN" altLang="en-US" sz="2400" b="1" dirty="0">
                <a:latin typeface="Times New Roman" panose="02020603050405020304" pitchFamily="2" charset="0"/>
                <a:ea typeface="宋体" panose="02010600030101010101" pitchFamily="2" charset="-122"/>
              </a:rPr>
              <a:t>；</a:t>
            </a:r>
          </a:p>
          <a:p>
            <a:r>
              <a:rPr lang="en-US" altLang="zh-CN" sz="2400" b="1" dirty="0">
                <a:latin typeface="Times New Roman" panose="02020603050405020304" pitchFamily="2" charset="0"/>
                <a:ea typeface="宋体" panose="02010600030101010101" pitchFamily="2" charset="-122"/>
              </a:rPr>
              <a:t>      16</a:t>
            </a:r>
            <a:r>
              <a:rPr lang="zh-CN" altLang="en-US" sz="2400" b="1" dirty="0">
                <a:latin typeface="Times New Roman" panose="02020603050405020304" pitchFamily="2" charset="0"/>
                <a:ea typeface="宋体" panose="02010600030101010101" pitchFamily="2" charset="-122"/>
              </a:rPr>
              <a:t>位</a:t>
            </a:r>
            <a:r>
              <a:rPr lang="en-US" altLang="zh-CN" sz="2400" b="1" dirty="0">
                <a:latin typeface="Times New Roman" panose="02020603050405020304" pitchFamily="2" charset="0"/>
                <a:ea typeface="宋体" panose="02010600030101010101" pitchFamily="2" charset="-122"/>
              </a:rPr>
              <a:t>Sigma-Delta</a:t>
            </a:r>
            <a:r>
              <a:rPr lang="zh-CN" altLang="en-US" sz="2400" b="1" dirty="0">
                <a:latin typeface="Times New Roman" panose="02020603050405020304" pitchFamily="2" charset="0"/>
                <a:ea typeface="宋体" panose="02010600030101010101" pitchFamily="2" charset="-122"/>
              </a:rPr>
              <a:t>（</a:t>
            </a:r>
            <a:r>
              <a:rPr lang="en-US" altLang="zh-CN" sz="2400" b="1" dirty="0">
                <a:latin typeface="Times New Roman" panose="02020603050405020304" pitchFamily="2" charset="0"/>
                <a:ea typeface="宋体" panose="02010600030101010101" pitchFamily="2" charset="-122"/>
              </a:rPr>
              <a:t>Σ-Δ</a:t>
            </a:r>
            <a:r>
              <a:rPr lang="zh-CN" altLang="en-US" sz="2400" b="1" dirty="0">
                <a:latin typeface="Times New Roman" panose="02020603050405020304" pitchFamily="2" charset="0"/>
                <a:ea typeface="宋体" panose="02010600030101010101" pitchFamily="2" charset="-122"/>
              </a:rPr>
              <a:t>）型 </a:t>
            </a:r>
            <a:r>
              <a:rPr lang="en-US" altLang="zh-CN" sz="2400" b="1" dirty="0">
                <a:latin typeface="Times New Roman" panose="02020603050405020304" pitchFamily="2" charset="0"/>
                <a:ea typeface="宋体" panose="02010600030101010101" pitchFamily="2" charset="-122"/>
              </a:rPr>
              <a:t>ADC</a:t>
            </a:r>
            <a:r>
              <a:rPr lang="zh-CN" altLang="en-US" sz="2400" b="1" dirty="0">
                <a:latin typeface="Times New Roman" panose="02020603050405020304" pitchFamily="2" charset="0"/>
                <a:ea typeface="宋体" panose="02010600030101010101" pitchFamily="2" charset="-122"/>
              </a:rPr>
              <a:t>。</a:t>
            </a:r>
            <a:endParaRPr lang="zh-CN" altLang="en-US" sz="2400" b="1" dirty="0">
              <a:latin typeface="Times New Roman" panose="02020603050405020304" pitchFamily="2" charset="0"/>
              <a:ea typeface="Times New Roman" panose="02020603050405020304" pitchFamily="2" charset="0"/>
            </a:endParaRPr>
          </a:p>
        </p:txBody>
      </p:sp>
      <p:graphicFrame>
        <p:nvGraphicFramePr>
          <p:cNvPr id="167940" name="对象 167939"/>
          <p:cNvGraphicFramePr>
            <a:graphicFrameLocks noGrp="1" noChangeAspect="1"/>
          </p:cNvGraphicFramePr>
          <p:nvPr/>
        </p:nvGraphicFramePr>
        <p:xfrm>
          <a:off x="5732463" y="2713038"/>
          <a:ext cx="884237" cy="625475"/>
        </p:xfrm>
        <a:graphic>
          <a:graphicData uri="http://schemas.openxmlformats.org/presentationml/2006/ole">
            <mc:AlternateContent xmlns:mc="http://schemas.openxmlformats.org/markup-compatibility/2006">
              <mc:Choice xmlns:v="urn:schemas-microsoft-com:vml" Requires="v">
                <p:oleObj spid="_x0000_s6150" r:id="rId3" imgW="523240" imgH="370205" progId="Equation.3">
                  <p:embed/>
                </p:oleObj>
              </mc:Choice>
              <mc:Fallback>
                <p:oleObj r:id="rId3" imgW="523240" imgH="370205" progId="Equation.3">
                  <p:embed/>
                  <p:pic>
                    <p:nvPicPr>
                      <p:cNvPr id="0" name="图片 3077"/>
                      <p:cNvPicPr/>
                      <p:nvPr/>
                    </p:nvPicPr>
                    <p:blipFill>
                      <a:blip r:embed="rId4"/>
                      <a:stretch>
                        <a:fillRect/>
                      </a:stretch>
                    </p:blipFill>
                    <p:spPr>
                      <a:xfrm>
                        <a:off x="5732463" y="2713038"/>
                        <a:ext cx="884237" cy="625475"/>
                      </a:xfrm>
                      <a:prstGeom prst="rect">
                        <a:avLst/>
                      </a:prstGeom>
                      <a:noFill/>
                      <a:ln w="38100">
                        <a:noFill/>
                        <a:miter/>
                      </a:ln>
                    </p:spPr>
                  </p:pic>
                </p:oleObj>
              </mc:Fallback>
            </mc:AlternateContent>
          </a:graphicData>
        </a:graphic>
      </p:graphicFrame>
      <p:sp>
        <p:nvSpPr>
          <p:cNvPr id="119811"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65</a:t>
            </a:fld>
            <a:endParaRPr lang="en-US" altLang="zh-CN" sz="1200" dirty="0">
              <a:latin typeface="Garamond" panose="02020404030301010803" pitchFamily="2" charset="0"/>
            </a:endParaRPr>
          </a:p>
        </p:txBody>
      </p:sp>
      <p:sp>
        <p:nvSpPr>
          <p:cNvPr id="119812" name="Rectangle 2"/>
          <p:cNvSpPr>
            <a:spLocks noGrp="1"/>
          </p:cNvSpPr>
          <p:nvPr/>
        </p:nvSpPr>
        <p:spPr>
          <a:xfrm>
            <a:off x="533400" y="433388"/>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2.3.2 </a:t>
            </a:r>
            <a:r>
              <a:rPr lang="zh-CN" altLang="en-US" sz="3200" b="1" dirty="0">
                <a:solidFill>
                  <a:schemeClr val="tx2"/>
                </a:solidFill>
                <a:latin typeface="Times New Roman" panose="02020603050405020304" pitchFamily="2" charset="0"/>
                <a:ea typeface="宋体" panose="02010600030101010101" pitchFamily="2" charset="-122"/>
              </a:rPr>
              <a:t>ADC主要性能指标</a:t>
            </a:r>
            <a:endParaRPr lang="en-US" altLang="zh-CN"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fade">
                                      <p:cBhvr>
                                        <p:cTn id="7" dur="1000"/>
                                        <p:tgtEl>
                                          <p:spTgt spid="167939">
                                            <p:txEl>
                                              <p:pRg st="0" end="0"/>
                                            </p:txEl>
                                          </p:spTgt>
                                        </p:tgtEl>
                                      </p:cBhvr>
                                    </p:animEffect>
                                    <p:anim calcmode="lin" valueType="num">
                                      <p:cBhvr>
                                        <p:cTn id="8" dur="1000" fill="hold"/>
                                        <p:tgtEl>
                                          <p:spTgt spid="167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79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7939">
                                            <p:txEl>
                                              <p:pRg st="2" end="2"/>
                                            </p:txEl>
                                          </p:spTgt>
                                        </p:tgtEl>
                                        <p:attrNameLst>
                                          <p:attrName>style.visibility</p:attrName>
                                        </p:attrNameLst>
                                      </p:cBhvr>
                                      <p:to>
                                        <p:strVal val="visible"/>
                                      </p:to>
                                    </p:set>
                                    <p:animEffect transition="in" filter="fade">
                                      <p:cBhvr>
                                        <p:cTn id="14" dur="1000"/>
                                        <p:tgtEl>
                                          <p:spTgt spid="167939">
                                            <p:txEl>
                                              <p:pRg st="2" end="2"/>
                                            </p:txEl>
                                          </p:spTgt>
                                        </p:tgtEl>
                                      </p:cBhvr>
                                    </p:animEffect>
                                    <p:anim calcmode="lin" valueType="num">
                                      <p:cBhvr>
                                        <p:cTn id="15" dur="1000" fill="hold"/>
                                        <p:tgtEl>
                                          <p:spTgt spid="1679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7939">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67939">
                                            <p:txEl>
                                              <p:pRg st="4" end="4"/>
                                            </p:txEl>
                                          </p:spTgt>
                                        </p:tgtEl>
                                        <p:attrNameLst>
                                          <p:attrName>style.visibility</p:attrName>
                                        </p:attrNameLst>
                                      </p:cBhvr>
                                      <p:to>
                                        <p:strVal val="visible"/>
                                      </p:to>
                                    </p:set>
                                    <p:animEffect transition="in" filter="fade">
                                      <p:cBhvr>
                                        <p:cTn id="20" dur="1000"/>
                                        <p:tgtEl>
                                          <p:spTgt spid="167939">
                                            <p:txEl>
                                              <p:pRg st="4" end="4"/>
                                            </p:txEl>
                                          </p:spTgt>
                                        </p:tgtEl>
                                      </p:cBhvr>
                                    </p:animEffect>
                                    <p:anim calcmode="lin" valueType="num">
                                      <p:cBhvr>
                                        <p:cTn id="21" dur="1000" fill="hold"/>
                                        <p:tgtEl>
                                          <p:spTgt spid="167939">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167939">
                                            <p:txEl>
                                              <p:pRg st="4" end="4"/>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67940"/>
                                        </p:tgtEl>
                                        <p:attrNameLst>
                                          <p:attrName>style.visibility</p:attrName>
                                        </p:attrNameLst>
                                      </p:cBhvr>
                                      <p:to>
                                        <p:strVal val="visible"/>
                                      </p:to>
                                    </p:set>
                                    <p:animEffect transition="in" filter="fade">
                                      <p:cBhvr>
                                        <p:cTn id="25" dur="1000"/>
                                        <p:tgtEl>
                                          <p:spTgt spid="167940"/>
                                        </p:tgtEl>
                                      </p:cBhvr>
                                    </p:animEffect>
                                    <p:anim calcmode="lin" valueType="num">
                                      <p:cBhvr>
                                        <p:cTn id="26" dur="1000" fill="hold"/>
                                        <p:tgtEl>
                                          <p:spTgt spid="167940"/>
                                        </p:tgtEl>
                                        <p:attrNameLst>
                                          <p:attrName>ppt_x</p:attrName>
                                        </p:attrNameLst>
                                      </p:cBhvr>
                                      <p:tavLst>
                                        <p:tav tm="0">
                                          <p:val>
                                            <p:strVal val="#ppt_x"/>
                                          </p:val>
                                        </p:tav>
                                        <p:tav tm="100000">
                                          <p:val>
                                            <p:strVal val="#ppt_x"/>
                                          </p:val>
                                        </p:tav>
                                      </p:tavLst>
                                    </p:anim>
                                    <p:anim calcmode="lin" valueType="num">
                                      <p:cBhvr>
                                        <p:cTn id="27" dur="1000" fill="hold"/>
                                        <p:tgtEl>
                                          <p:spTgt spid="167940"/>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167939">
                                            <p:txEl>
                                              <p:pRg st="6" end="6"/>
                                            </p:txEl>
                                          </p:spTgt>
                                        </p:tgtEl>
                                        <p:attrNameLst>
                                          <p:attrName>style.visibility</p:attrName>
                                        </p:attrNameLst>
                                      </p:cBhvr>
                                      <p:to>
                                        <p:strVal val="visible"/>
                                      </p:to>
                                    </p:set>
                                    <p:animEffect transition="in" filter="fade">
                                      <p:cBhvr>
                                        <p:cTn id="31" dur="1000"/>
                                        <p:tgtEl>
                                          <p:spTgt spid="167939">
                                            <p:txEl>
                                              <p:pRg st="6" end="6"/>
                                            </p:txEl>
                                          </p:spTgt>
                                        </p:tgtEl>
                                      </p:cBhvr>
                                    </p:animEffect>
                                    <p:anim calcmode="lin" valueType="num">
                                      <p:cBhvr>
                                        <p:cTn id="32" dur="1000" fill="hold"/>
                                        <p:tgtEl>
                                          <p:spTgt spid="167939">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67939">
                                            <p:txEl>
                                              <p:pRg st="6" end="6"/>
                                            </p:txEl>
                                          </p:spTgt>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nodeType="afterEffect">
                                  <p:stCondLst>
                                    <p:cond delay="0"/>
                                  </p:stCondLst>
                                  <p:childTnLst>
                                    <p:set>
                                      <p:cBhvr>
                                        <p:cTn id="36" dur="1" fill="hold">
                                          <p:stCondLst>
                                            <p:cond delay="0"/>
                                          </p:stCondLst>
                                        </p:cTn>
                                        <p:tgtEl>
                                          <p:spTgt spid="167939">
                                            <p:txEl>
                                              <p:charRg st="78" end="107"/>
                                            </p:txEl>
                                          </p:spTgt>
                                        </p:tgtEl>
                                        <p:attrNameLst>
                                          <p:attrName>style.visibility</p:attrName>
                                        </p:attrNameLst>
                                      </p:cBhvr>
                                      <p:to>
                                        <p:strVal val="visible"/>
                                      </p:to>
                                    </p:set>
                                    <p:animEffect transition="in" filter="fade">
                                      <p:cBhvr>
                                        <p:cTn id="37" dur="1000"/>
                                        <p:tgtEl>
                                          <p:spTgt spid="167939">
                                            <p:txEl>
                                              <p:charRg st="78" end="107"/>
                                            </p:txEl>
                                          </p:spTgt>
                                        </p:tgtEl>
                                      </p:cBhvr>
                                    </p:animEffect>
                                    <p:anim calcmode="lin" valueType="num">
                                      <p:cBhvr>
                                        <p:cTn id="38" dur="1000" fill="hold"/>
                                        <p:tgtEl>
                                          <p:spTgt spid="167939">
                                            <p:txEl>
                                              <p:charRg st="78" end="107"/>
                                            </p:txEl>
                                          </p:spTgt>
                                        </p:tgtEl>
                                        <p:attrNameLst>
                                          <p:attrName>ppt_x</p:attrName>
                                        </p:attrNameLst>
                                      </p:cBhvr>
                                      <p:tavLst>
                                        <p:tav tm="0">
                                          <p:val>
                                            <p:strVal val="#ppt_x"/>
                                          </p:val>
                                        </p:tav>
                                        <p:tav tm="100000">
                                          <p:val>
                                            <p:strVal val="#ppt_x"/>
                                          </p:val>
                                        </p:tav>
                                      </p:tavLst>
                                    </p:anim>
                                    <p:anim calcmode="lin" valueType="num">
                                      <p:cBhvr>
                                        <p:cTn id="39" dur="1000" fill="hold"/>
                                        <p:tgtEl>
                                          <p:spTgt spid="167939">
                                            <p:txEl>
                                              <p:charRg st="78" end="107"/>
                                            </p:txEl>
                                          </p:spTgt>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42" presetClass="entr" presetSubtype="0" fill="hold" nodeType="afterEffect">
                                  <p:stCondLst>
                                    <p:cond delay="0"/>
                                  </p:stCondLst>
                                  <p:childTnLst>
                                    <p:set>
                                      <p:cBhvr>
                                        <p:cTn id="42" dur="1" fill="hold">
                                          <p:stCondLst>
                                            <p:cond delay="0"/>
                                          </p:stCondLst>
                                        </p:cTn>
                                        <p:tgtEl>
                                          <p:spTgt spid="167939">
                                            <p:txEl>
                                              <p:charRg st="114" end="128"/>
                                            </p:txEl>
                                          </p:spTgt>
                                        </p:tgtEl>
                                        <p:attrNameLst>
                                          <p:attrName>style.visibility</p:attrName>
                                        </p:attrNameLst>
                                      </p:cBhvr>
                                      <p:to>
                                        <p:strVal val="visible"/>
                                      </p:to>
                                    </p:set>
                                    <p:animEffect transition="in" filter="fade">
                                      <p:cBhvr>
                                        <p:cTn id="43" dur="1000"/>
                                        <p:tgtEl>
                                          <p:spTgt spid="167939">
                                            <p:txEl>
                                              <p:charRg st="114" end="128"/>
                                            </p:txEl>
                                          </p:spTgt>
                                        </p:tgtEl>
                                      </p:cBhvr>
                                    </p:animEffect>
                                    <p:anim calcmode="lin" valueType="num">
                                      <p:cBhvr>
                                        <p:cTn id="44" dur="1000" fill="hold"/>
                                        <p:tgtEl>
                                          <p:spTgt spid="167939">
                                            <p:txEl>
                                              <p:charRg st="114" end="128"/>
                                            </p:txEl>
                                          </p:spTgt>
                                        </p:tgtEl>
                                        <p:attrNameLst>
                                          <p:attrName>ppt_x</p:attrName>
                                        </p:attrNameLst>
                                      </p:cBhvr>
                                      <p:tavLst>
                                        <p:tav tm="0">
                                          <p:val>
                                            <p:strVal val="#ppt_x"/>
                                          </p:val>
                                        </p:tav>
                                        <p:tav tm="100000">
                                          <p:val>
                                            <p:strVal val="#ppt_x"/>
                                          </p:val>
                                        </p:tav>
                                      </p:tavLst>
                                    </p:anim>
                                    <p:anim calcmode="lin" valueType="num">
                                      <p:cBhvr>
                                        <p:cTn id="45" dur="1000" fill="hold"/>
                                        <p:tgtEl>
                                          <p:spTgt spid="167939">
                                            <p:txEl>
                                              <p:charRg st="114" end="12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67939">
                                            <p:txEl>
                                              <p:charRg st="128" end="149"/>
                                            </p:txEl>
                                          </p:spTgt>
                                        </p:tgtEl>
                                        <p:attrNameLst>
                                          <p:attrName>style.visibility</p:attrName>
                                        </p:attrNameLst>
                                      </p:cBhvr>
                                      <p:to>
                                        <p:strVal val="visible"/>
                                      </p:to>
                                    </p:set>
                                    <p:animEffect transition="in" filter="fade">
                                      <p:cBhvr>
                                        <p:cTn id="48" dur="1000"/>
                                        <p:tgtEl>
                                          <p:spTgt spid="167939">
                                            <p:txEl>
                                              <p:charRg st="128" end="149"/>
                                            </p:txEl>
                                          </p:spTgt>
                                        </p:tgtEl>
                                      </p:cBhvr>
                                    </p:animEffect>
                                    <p:anim calcmode="lin" valueType="num">
                                      <p:cBhvr>
                                        <p:cTn id="49" dur="1000" fill="hold"/>
                                        <p:tgtEl>
                                          <p:spTgt spid="167939">
                                            <p:txEl>
                                              <p:charRg st="128" end="149"/>
                                            </p:txEl>
                                          </p:spTgt>
                                        </p:tgtEl>
                                        <p:attrNameLst>
                                          <p:attrName>ppt_x</p:attrName>
                                        </p:attrNameLst>
                                      </p:cBhvr>
                                      <p:tavLst>
                                        <p:tav tm="0">
                                          <p:val>
                                            <p:strVal val="#ppt_x"/>
                                          </p:val>
                                        </p:tav>
                                        <p:tav tm="100000">
                                          <p:val>
                                            <p:strVal val="#ppt_x"/>
                                          </p:val>
                                        </p:tav>
                                      </p:tavLst>
                                    </p:anim>
                                    <p:anim calcmode="lin" valueType="num">
                                      <p:cBhvr>
                                        <p:cTn id="50" dur="1000" fill="hold"/>
                                        <p:tgtEl>
                                          <p:spTgt spid="167939">
                                            <p:txEl>
                                              <p:charRg st="128" end="14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67939">
                                            <p:txEl>
                                              <p:charRg st="149" end="175"/>
                                            </p:txEl>
                                          </p:spTgt>
                                        </p:tgtEl>
                                        <p:attrNameLst>
                                          <p:attrName>style.visibility</p:attrName>
                                        </p:attrNameLst>
                                      </p:cBhvr>
                                      <p:to>
                                        <p:strVal val="visible"/>
                                      </p:to>
                                    </p:set>
                                    <p:animEffect transition="in" filter="fade">
                                      <p:cBhvr>
                                        <p:cTn id="53" dur="1000"/>
                                        <p:tgtEl>
                                          <p:spTgt spid="167939">
                                            <p:txEl>
                                              <p:charRg st="149" end="175"/>
                                            </p:txEl>
                                          </p:spTgt>
                                        </p:tgtEl>
                                      </p:cBhvr>
                                    </p:animEffect>
                                    <p:anim calcmode="lin" valueType="num">
                                      <p:cBhvr>
                                        <p:cTn id="54" dur="1000" fill="hold"/>
                                        <p:tgtEl>
                                          <p:spTgt spid="167939">
                                            <p:txEl>
                                              <p:charRg st="149" end="175"/>
                                            </p:txEl>
                                          </p:spTgt>
                                        </p:tgtEl>
                                        <p:attrNameLst>
                                          <p:attrName>ppt_x</p:attrName>
                                        </p:attrNameLst>
                                      </p:cBhvr>
                                      <p:tavLst>
                                        <p:tav tm="0">
                                          <p:val>
                                            <p:strVal val="#ppt_x"/>
                                          </p:val>
                                        </p:tav>
                                        <p:tav tm="100000">
                                          <p:val>
                                            <p:strVal val="#ppt_x"/>
                                          </p:val>
                                        </p:tav>
                                      </p:tavLst>
                                    </p:anim>
                                    <p:anim calcmode="lin" valueType="num">
                                      <p:cBhvr>
                                        <p:cTn id="55" dur="1000" fill="hold"/>
                                        <p:tgtEl>
                                          <p:spTgt spid="167939">
                                            <p:txEl>
                                              <p:charRg st="149" end="17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p:cNvSpPr>
          <p:nvPr>
            <p:ph type="body" sz="half"/>
          </p:nvPr>
        </p:nvSpPr>
        <p:spPr>
          <a:xfrm>
            <a:off x="395288" y="1196975"/>
            <a:ext cx="5353050" cy="2035175"/>
          </a:xfrm>
        </p:spPr>
        <p:txBody>
          <a:bodyPr wrap="square" anchor="t"/>
          <a:lstStyle>
            <a:lvl1pPr lvl="0">
              <a:defRPr sz="2800"/>
            </a:lvl1pPr>
            <a:lvl2pPr lvl="1">
              <a:defRPr sz="2400"/>
            </a:lvl2pPr>
            <a:lvl3pPr lvl="2">
              <a:defRPr sz="2000"/>
            </a:lvl3pPr>
            <a:lvl4pPr lvl="3">
              <a:defRPr sz="1800"/>
            </a:lvl4pPr>
            <a:lvl5pPr lvl="4">
              <a:defRPr sz="1800"/>
            </a:lvl5pPr>
          </a:lstStyle>
          <a:p>
            <a:pPr marL="0" lvl="0" indent="0" algn="just">
              <a:lnSpc>
                <a:spcPct val="150000"/>
              </a:lnSpc>
              <a:buNone/>
            </a:pPr>
            <a:r>
              <a:rPr lang="zh-CN" altLang="en-US" sz="2800" dirty="0">
                <a:solidFill>
                  <a:srgbClr val="C00000"/>
                </a:solidFill>
                <a:latin typeface="Times New Roman" panose="02020603050405020304" pitchFamily="2" charset="0"/>
                <a:ea typeface="楷体" panose="02010609060101010101" charset="-122"/>
              </a:rPr>
              <a:t>转换</a:t>
            </a:r>
            <a:r>
              <a:rPr lang="en-GB" altLang="en-US" sz="2800" dirty="0">
                <a:solidFill>
                  <a:srgbClr val="C00000"/>
                </a:solidFill>
                <a:latin typeface="Times New Roman" panose="02020603050405020304" pitchFamily="2" charset="0"/>
                <a:ea typeface="楷体" panose="02010609060101010101" charset="-122"/>
              </a:rPr>
              <a:t>精度</a:t>
            </a:r>
          </a:p>
          <a:p>
            <a:pPr marL="285750" lvl="1" indent="-285750" algn="just">
              <a:lnSpc>
                <a:spcPct val="150000"/>
              </a:lnSpc>
              <a:buFont typeface="Arial" panose="020B0604020202020204" pitchFamily="34" charset="0"/>
              <a:buChar char="•"/>
            </a:pPr>
            <a:r>
              <a:rPr lang="zh-CN" altLang="en-US" sz="2400" dirty="0">
                <a:latin typeface="Times New Roman" panose="02020603050405020304" pitchFamily="2" charset="0"/>
                <a:ea typeface="楷体" panose="02010609060101010101" charset="-122"/>
              </a:rPr>
              <a:t>表示模拟电压实际值与其对应数字量的相对误差。</a:t>
            </a:r>
          </a:p>
          <a:p>
            <a:pPr marL="285750" lvl="1" indent="-285750" algn="just">
              <a:lnSpc>
                <a:spcPct val="150000"/>
              </a:lnSpc>
              <a:buFont typeface="Arial" panose="020B0604020202020204" pitchFamily="34" charset="0"/>
              <a:buChar char="•"/>
            </a:pPr>
            <a:r>
              <a:rPr lang="zh-CN" altLang="en-US" sz="2400" dirty="0">
                <a:latin typeface="楷体" panose="02010609060101010101" charset="-122"/>
                <a:ea typeface="楷体" panose="02010609060101010101" charset="-122"/>
                <a:cs typeface="楷体" panose="02010609060101010101" charset="-122"/>
              </a:rPr>
              <a:t>可以表达为“真实度”。</a:t>
            </a:r>
          </a:p>
        </p:txBody>
      </p:sp>
      <p:grpSp>
        <p:nvGrpSpPr>
          <p:cNvPr id="168964" name="组合 168963"/>
          <p:cNvGrpSpPr/>
          <p:nvPr/>
        </p:nvGrpSpPr>
        <p:grpSpPr>
          <a:xfrm>
            <a:off x="466725" y="4005263"/>
            <a:ext cx="4754563" cy="1657350"/>
            <a:chOff x="0" y="0"/>
            <a:chExt cx="7487" cy="2610"/>
          </a:xfrm>
        </p:grpSpPr>
        <p:pic>
          <p:nvPicPr>
            <p:cNvPr id="120835" name="Picture 2"/>
            <p:cNvPicPr>
              <a:picLocks noChangeAspect="1"/>
            </p:cNvPicPr>
            <p:nvPr/>
          </p:nvPicPr>
          <p:blipFill>
            <a:blip r:embed="rId2"/>
            <a:stretch>
              <a:fillRect/>
            </a:stretch>
          </p:blipFill>
          <p:spPr>
            <a:xfrm>
              <a:off x="0" y="0"/>
              <a:ext cx="3015" cy="2610"/>
            </a:xfrm>
            <a:prstGeom prst="rect">
              <a:avLst/>
            </a:prstGeom>
            <a:noFill/>
            <a:ln w="9525">
              <a:noFill/>
            </a:ln>
          </p:spPr>
        </p:pic>
        <p:pic>
          <p:nvPicPr>
            <p:cNvPr id="120836" name="Picture 3"/>
            <p:cNvPicPr>
              <a:picLocks noChangeAspect="1"/>
            </p:cNvPicPr>
            <p:nvPr/>
          </p:nvPicPr>
          <p:blipFill>
            <a:blip r:embed="rId3"/>
            <a:stretch>
              <a:fillRect/>
            </a:stretch>
          </p:blipFill>
          <p:spPr>
            <a:xfrm>
              <a:off x="4083" y="0"/>
              <a:ext cx="3405" cy="2595"/>
            </a:xfrm>
            <a:prstGeom prst="rect">
              <a:avLst/>
            </a:prstGeom>
            <a:noFill/>
            <a:ln w="9525">
              <a:noFill/>
            </a:ln>
          </p:spPr>
        </p:pic>
        <p:sp>
          <p:nvSpPr>
            <p:cNvPr id="120837" name="左右箭头 1"/>
            <p:cNvSpPr/>
            <p:nvPr/>
          </p:nvSpPr>
          <p:spPr>
            <a:xfrm>
              <a:off x="3289" y="1248"/>
              <a:ext cx="550" cy="282"/>
            </a:xfrm>
            <a:prstGeom prst="leftRightArrow">
              <a:avLst>
                <a:gd name="adj1" fmla="val 50000"/>
                <a:gd name="adj2" fmla="val 51296"/>
              </a:avLst>
            </a:prstGeom>
            <a:noFill/>
            <a:ln w="25400" cap="flat" cmpd="sng">
              <a:solidFill>
                <a:srgbClr val="C00000"/>
              </a:solidFill>
              <a:prstDash val="solid"/>
              <a:miter/>
              <a:headEnd type="none" w="med" len="med"/>
              <a:tailEnd type="none" w="med" len="med"/>
            </a:ln>
          </p:spPr>
          <p:txBody>
            <a:bodyPr anchor="ctr"/>
            <a:lstStyle/>
            <a:p>
              <a:pPr algn="ctr"/>
              <a:endParaRPr lang="zh-CN" altLang="en-US" dirty="0">
                <a:solidFill>
                  <a:srgbClr val="000000"/>
                </a:solidFill>
                <a:latin typeface="Arial" panose="020B0604020202020204" pitchFamily="34" charset="0"/>
                <a:ea typeface="微软雅黑" panose="020B0503020204020204" charset="-122"/>
              </a:endParaRPr>
            </a:p>
          </p:txBody>
        </p:sp>
      </p:grpSp>
      <p:grpSp>
        <p:nvGrpSpPr>
          <p:cNvPr id="168968" name="组合 168967"/>
          <p:cNvGrpSpPr/>
          <p:nvPr/>
        </p:nvGrpSpPr>
        <p:grpSpPr>
          <a:xfrm>
            <a:off x="6156325" y="1485900"/>
            <a:ext cx="2455863" cy="4340225"/>
            <a:chOff x="0" y="0"/>
            <a:chExt cx="3867" cy="6836"/>
          </a:xfrm>
        </p:grpSpPr>
        <p:pic>
          <p:nvPicPr>
            <p:cNvPr id="120839" name="Picture 4"/>
            <p:cNvPicPr>
              <a:picLocks noChangeAspect="1"/>
            </p:cNvPicPr>
            <p:nvPr/>
          </p:nvPicPr>
          <p:blipFill>
            <a:blip r:embed="rId4"/>
            <a:stretch>
              <a:fillRect/>
            </a:stretch>
          </p:blipFill>
          <p:spPr>
            <a:xfrm>
              <a:off x="0" y="0"/>
              <a:ext cx="3180" cy="2715"/>
            </a:xfrm>
            <a:prstGeom prst="rect">
              <a:avLst/>
            </a:prstGeom>
            <a:noFill/>
            <a:ln w="9525">
              <a:noFill/>
            </a:ln>
          </p:spPr>
        </p:pic>
        <p:pic>
          <p:nvPicPr>
            <p:cNvPr id="120840" name="Picture 5"/>
            <p:cNvPicPr>
              <a:picLocks noChangeAspect="1"/>
            </p:cNvPicPr>
            <p:nvPr/>
          </p:nvPicPr>
          <p:blipFill>
            <a:blip r:embed="rId5"/>
            <a:stretch>
              <a:fillRect/>
            </a:stretch>
          </p:blipFill>
          <p:spPr>
            <a:xfrm>
              <a:off x="567" y="4196"/>
              <a:ext cx="3300" cy="2640"/>
            </a:xfrm>
            <a:prstGeom prst="rect">
              <a:avLst/>
            </a:prstGeom>
            <a:noFill/>
            <a:ln w="9525">
              <a:noFill/>
            </a:ln>
          </p:spPr>
        </p:pic>
        <p:sp>
          <p:nvSpPr>
            <p:cNvPr id="120841" name="上下箭头 2"/>
            <p:cNvSpPr/>
            <p:nvPr/>
          </p:nvSpPr>
          <p:spPr>
            <a:xfrm>
              <a:off x="1814" y="3175"/>
              <a:ext cx="228" cy="567"/>
            </a:xfrm>
            <a:prstGeom prst="upDownArrow">
              <a:avLst>
                <a:gd name="adj1" fmla="val 50000"/>
                <a:gd name="adj2" fmla="val 49598"/>
              </a:avLst>
            </a:prstGeom>
            <a:noFill/>
            <a:ln w="25400" cap="flat" cmpd="sng">
              <a:solidFill>
                <a:srgbClr val="C00000"/>
              </a:solidFill>
              <a:prstDash val="solid"/>
              <a:miter/>
              <a:headEnd type="none" w="med" len="med"/>
              <a:tailEnd type="none" w="med" len="med"/>
            </a:ln>
          </p:spPr>
          <p:txBody>
            <a:bodyPr anchor="ctr"/>
            <a:lstStyle/>
            <a:p>
              <a:pPr algn="ctr"/>
              <a:endParaRPr lang="zh-CN" altLang="en-US" dirty="0">
                <a:solidFill>
                  <a:srgbClr val="FFFFFF"/>
                </a:solidFill>
                <a:latin typeface="Arial" panose="020B0604020202020204" pitchFamily="34" charset="0"/>
                <a:ea typeface="微软雅黑" panose="020B0503020204020204" charset="-122"/>
              </a:endParaRPr>
            </a:p>
          </p:txBody>
        </p:sp>
      </p:grpSp>
      <p:sp>
        <p:nvSpPr>
          <p:cNvPr id="12084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66</a:t>
            </a:fld>
            <a:endParaRPr lang="en-US" altLang="zh-CN" sz="1200" dirty="0">
              <a:latin typeface="Garamond" panose="02020404030301010803" pitchFamily="2" charset="0"/>
            </a:endParaRPr>
          </a:p>
        </p:txBody>
      </p:sp>
      <p:sp>
        <p:nvSpPr>
          <p:cNvPr id="120843" name="Rectangle 2"/>
          <p:cNvSpPr>
            <a:spLocks noGrp="1"/>
          </p:cNvSpPr>
          <p:nvPr/>
        </p:nvSpPr>
        <p:spPr>
          <a:xfrm>
            <a:off x="546100" y="452438"/>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2.3.2 </a:t>
            </a:r>
            <a:r>
              <a:rPr lang="zh-CN" altLang="en-US" sz="3200" b="1" dirty="0">
                <a:solidFill>
                  <a:schemeClr val="tx2"/>
                </a:solidFill>
                <a:latin typeface="Times New Roman" panose="02020603050405020304" pitchFamily="2" charset="0"/>
                <a:ea typeface="宋体" panose="02010600030101010101" pitchFamily="2" charset="-122"/>
              </a:rPr>
              <a:t>ADC主要性能指标</a:t>
            </a:r>
            <a:endParaRPr lang="en-US" altLang="zh-CN"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clickPar">
                                  <p:stCondLst>
                                    <p:cond delay="0"/>
                                  </p:stCondLst>
                                  <p:childTnLst>
                                    <p:set>
                                      <p:cBhvr>
                                        <p:cTn id="6" dur="1000" fill="hold">
                                          <p:stCondLst>
                                            <p:cond delay="0"/>
                                          </p:stCondLst>
                                        </p:cTn>
                                        <p:tgtEl>
                                          <p:spTgt spid="168963">
                                            <p:txEl>
                                              <p:pRg st="0" end="0"/>
                                            </p:txEl>
                                          </p:spTgt>
                                        </p:tgtEl>
                                        <p:attrNameLst>
                                          <p:attrName>style.visibility</p:attrName>
                                        </p:attrNameLst>
                                      </p:cBhvr>
                                      <p:to>
                                        <p:strVal val="visible"/>
                                      </p:to>
                                    </p:set>
                                    <p:animEffect transition="in" filter="fade">
                                      <p:cBhvr>
                                        <p:cTn id="7" dur="1000"/>
                                        <p:tgtEl>
                                          <p:spTgt spid="168963">
                                            <p:txEl>
                                              <p:pRg st="0" end="0"/>
                                            </p:txEl>
                                          </p:spTgt>
                                        </p:tgtEl>
                                      </p:cBhvr>
                                    </p:animEffect>
                                    <p:anim calcmode="lin" valueType="num">
                                      <p:cBhvr>
                                        <p:cTn id="8" dur="1000" fill="hold"/>
                                        <p:tgtEl>
                                          <p:spTgt spid="168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89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Par">
                                  <p:stCondLst>
                                    <p:cond delay="0"/>
                                  </p:stCondLst>
                                  <p:childTnLst>
                                    <p:set>
                                      <p:cBhvr>
                                        <p:cTn id="13" dur="1000" fill="hold">
                                          <p:stCondLst>
                                            <p:cond delay="0"/>
                                          </p:stCondLst>
                                        </p:cTn>
                                        <p:tgtEl>
                                          <p:spTgt spid="168963">
                                            <p:txEl>
                                              <p:charRg st="5" end="31"/>
                                            </p:txEl>
                                          </p:spTgt>
                                        </p:tgtEl>
                                        <p:attrNameLst>
                                          <p:attrName>style.visibility</p:attrName>
                                        </p:attrNameLst>
                                      </p:cBhvr>
                                      <p:to>
                                        <p:strVal val="visible"/>
                                      </p:to>
                                    </p:set>
                                    <p:animEffect transition="in" filter="fade">
                                      <p:cBhvr>
                                        <p:cTn id="14" dur="1000"/>
                                        <p:tgtEl>
                                          <p:spTgt spid="168963">
                                            <p:txEl>
                                              <p:charRg st="5" end="31"/>
                                            </p:txEl>
                                          </p:spTgt>
                                        </p:tgtEl>
                                      </p:cBhvr>
                                    </p:animEffect>
                                    <p:anim calcmode="lin" valueType="num">
                                      <p:cBhvr>
                                        <p:cTn id="15" dur="1000" fill="hold"/>
                                        <p:tgtEl>
                                          <p:spTgt spid="168963">
                                            <p:txEl>
                                              <p:charRg st="5" end="31"/>
                                            </p:txEl>
                                          </p:spTgt>
                                        </p:tgtEl>
                                        <p:attrNameLst>
                                          <p:attrName>ppt_x</p:attrName>
                                        </p:attrNameLst>
                                      </p:cBhvr>
                                      <p:tavLst>
                                        <p:tav tm="0">
                                          <p:val>
                                            <p:strVal val="#ppt_x"/>
                                          </p:val>
                                        </p:tav>
                                        <p:tav tm="100000">
                                          <p:val>
                                            <p:strVal val="#ppt_x"/>
                                          </p:val>
                                        </p:tav>
                                      </p:tavLst>
                                    </p:anim>
                                    <p:anim calcmode="lin" valueType="num">
                                      <p:cBhvr>
                                        <p:cTn id="16" dur="1000" fill="hold"/>
                                        <p:tgtEl>
                                          <p:spTgt spid="168963">
                                            <p:txEl>
                                              <p:charRg st="5" end="3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Par">
                                  <p:stCondLst>
                                    <p:cond delay="0"/>
                                  </p:stCondLst>
                                  <p:childTnLst>
                                    <p:set>
                                      <p:cBhvr>
                                        <p:cTn id="20" dur="1000" fill="hold">
                                          <p:stCondLst>
                                            <p:cond delay="0"/>
                                          </p:stCondLst>
                                        </p:cTn>
                                        <p:tgtEl>
                                          <p:spTgt spid="168963">
                                            <p:txEl>
                                              <p:charRg st="31" end="40"/>
                                            </p:txEl>
                                          </p:spTgt>
                                        </p:tgtEl>
                                        <p:attrNameLst>
                                          <p:attrName>style.visibility</p:attrName>
                                        </p:attrNameLst>
                                      </p:cBhvr>
                                      <p:to>
                                        <p:strVal val="visible"/>
                                      </p:to>
                                    </p:set>
                                    <p:animEffect transition="in" filter="fade">
                                      <p:cBhvr>
                                        <p:cTn id="21" dur="1000"/>
                                        <p:tgtEl>
                                          <p:spTgt spid="168963">
                                            <p:txEl>
                                              <p:charRg st="31" end="40"/>
                                            </p:txEl>
                                          </p:spTgt>
                                        </p:tgtEl>
                                      </p:cBhvr>
                                    </p:animEffect>
                                    <p:anim calcmode="lin" valueType="num">
                                      <p:cBhvr>
                                        <p:cTn id="22" dur="1000" fill="hold"/>
                                        <p:tgtEl>
                                          <p:spTgt spid="168963">
                                            <p:txEl>
                                              <p:charRg st="31" end="40"/>
                                            </p:txEl>
                                          </p:spTgt>
                                        </p:tgtEl>
                                        <p:attrNameLst>
                                          <p:attrName>ppt_x</p:attrName>
                                        </p:attrNameLst>
                                      </p:cBhvr>
                                      <p:tavLst>
                                        <p:tav tm="0">
                                          <p:val>
                                            <p:strVal val="#ppt_x"/>
                                          </p:val>
                                        </p:tav>
                                        <p:tav tm="100000">
                                          <p:val>
                                            <p:strVal val="#ppt_x"/>
                                          </p:val>
                                        </p:tav>
                                      </p:tavLst>
                                    </p:anim>
                                    <p:anim calcmode="lin" valueType="num">
                                      <p:cBhvr>
                                        <p:cTn id="23" dur="1000" fill="hold"/>
                                        <p:tgtEl>
                                          <p:spTgt spid="168963">
                                            <p:txEl>
                                              <p:charRg st="31" end="4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8964"/>
                                        </p:tgtEl>
                                        <p:attrNameLst>
                                          <p:attrName>style.visibility</p:attrName>
                                        </p:attrNameLst>
                                      </p:cBhvr>
                                      <p:to>
                                        <p:strVal val="visible"/>
                                      </p:to>
                                    </p:set>
                                    <p:anim calcmode="lin" valueType="num">
                                      <p:cBhvr>
                                        <p:cTn id="28" dur="500" fill="hold"/>
                                        <p:tgtEl>
                                          <p:spTgt spid="168964"/>
                                        </p:tgtEl>
                                        <p:attrNameLst>
                                          <p:attrName>ppt_x</p:attrName>
                                        </p:attrNameLst>
                                      </p:cBhvr>
                                      <p:tavLst>
                                        <p:tav tm="0">
                                          <p:val>
                                            <p:strVal val="#ppt_x"/>
                                          </p:val>
                                        </p:tav>
                                        <p:tav tm="100000">
                                          <p:val>
                                            <p:strVal val="#ppt_x"/>
                                          </p:val>
                                        </p:tav>
                                      </p:tavLst>
                                    </p:anim>
                                    <p:anim calcmode="lin" valueType="num">
                                      <p:cBhvr>
                                        <p:cTn id="29" dur="500" fill="hold"/>
                                        <p:tgtEl>
                                          <p:spTgt spid="16896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68968"/>
                                        </p:tgtEl>
                                        <p:attrNameLst>
                                          <p:attrName>style.visibility</p:attrName>
                                        </p:attrNameLst>
                                      </p:cBhvr>
                                      <p:to>
                                        <p:strVal val="visible"/>
                                      </p:to>
                                    </p:set>
                                    <p:anim calcmode="lin" valueType="num">
                                      <p:cBhvr>
                                        <p:cTn id="34" dur="500" fill="hold"/>
                                        <p:tgtEl>
                                          <p:spTgt spid="168968"/>
                                        </p:tgtEl>
                                        <p:attrNameLst>
                                          <p:attrName>ppt_x</p:attrName>
                                        </p:attrNameLst>
                                      </p:cBhvr>
                                      <p:tavLst>
                                        <p:tav tm="0">
                                          <p:val>
                                            <p:strVal val="#ppt_x"/>
                                          </p:val>
                                        </p:tav>
                                        <p:tav tm="100000">
                                          <p:val>
                                            <p:strVal val="#ppt_x"/>
                                          </p:val>
                                        </p:tav>
                                      </p:tavLst>
                                    </p:anim>
                                    <p:anim calcmode="lin" valueType="num">
                                      <p:cBhvr>
                                        <p:cTn id="35" dur="500" fill="hold"/>
                                        <p:tgtEl>
                                          <p:spTgt spid="1689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p:cNvSpPr>
          <p:nvPr>
            <p:ph type="body" sz="half"/>
          </p:nvPr>
        </p:nvSpPr>
        <p:spPr>
          <a:xfrm>
            <a:off x="323850" y="1196975"/>
            <a:ext cx="8091805" cy="3514090"/>
          </a:xfrm>
        </p:spPr>
        <p:txBody>
          <a:bodyPr wrap="square" anchor="t"/>
          <a:lstStyle>
            <a:lvl1pPr lvl="0">
              <a:defRPr sz="2800"/>
            </a:lvl1pPr>
            <a:lvl2pPr lvl="1">
              <a:defRPr sz="2400"/>
            </a:lvl2pPr>
            <a:lvl3pPr lvl="2">
              <a:defRPr sz="2000"/>
            </a:lvl3pPr>
            <a:lvl4pPr lvl="3">
              <a:defRPr sz="1800"/>
            </a:lvl4pPr>
            <a:lvl5pPr lvl="4">
              <a:defRPr sz="1800"/>
            </a:lvl5pPr>
          </a:lstStyle>
          <a:p>
            <a:pPr marL="457200" lvl="1" indent="0">
              <a:lnSpc>
                <a:spcPct val="150000"/>
              </a:lnSpc>
              <a:buNone/>
            </a:pPr>
            <a:r>
              <a:rPr lang="zh-CN" altLang="en-US" sz="2800" dirty="0">
                <a:solidFill>
                  <a:srgbClr val="C00000"/>
                </a:solidFill>
                <a:latin typeface="Times New Roman" panose="02020603050405020304" pitchFamily="2" charset="0"/>
                <a:ea typeface="楷体" panose="02010609060101010101" charset="-122"/>
                <a:cs typeface="Times New Roman" panose="02020603050405020304" pitchFamily="2" charset="0"/>
              </a:rPr>
              <a:t>转换时间：</a:t>
            </a:r>
          </a:p>
          <a:p>
            <a:pPr marL="457200" lvl="1" indent="0">
              <a:lnSpc>
                <a:spcPct val="150000"/>
              </a:lnSpc>
              <a:buNone/>
            </a:pPr>
            <a:r>
              <a:rPr lang="zh-CN" altLang="en-US" sz="2800" dirty="0">
                <a:latin typeface="Times New Roman" panose="02020603050405020304" pitchFamily="2" charset="0"/>
                <a:ea typeface="楷体" panose="02010609060101010101" charset="-122"/>
                <a:cs typeface="Times New Roman" panose="02020603050405020304" pitchFamily="2" charset="0"/>
              </a:rPr>
              <a:t>指ADC模块完成一次模拟数字转换所需要的时间，转换时间越短越能适应输入信号的变化。转换时间与ADC模块的结构和位数有关。</a:t>
            </a:r>
          </a:p>
        </p:txBody>
      </p:sp>
      <p:sp>
        <p:nvSpPr>
          <p:cNvPr id="121858"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67</a:t>
            </a:fld>
            <a:endParaRPr lang="en-US" altLang="zh-CN" sz="1200" dirty="0">
              <a:latin typeface="Garamond" panose="02020404030301010803" pitchFamily="2" charset="0"/>
            </a:endParaRPr>
          </a:p>
        </p:txBody>
      </p:sp>
      <p:sp>
        <p:nvSpPr>
          <p:cNvPr id="121859" name="Rectangle 2"/>
          <p:cNvSpPr>
            <a:spLocks noGrp="1"/>
          </p:cNvSpPr>
          <p:nvPr/>
        </p:nvSpPr>
        <p:spPr>
          <a:xfrm>
            <a:off x="539750" y="404813"/>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2.3.2 </a:t>
            </a:r>
            <a:r>
              <a:rPr lang="zh-CN" altLang="en-US" sz="3200" b="1" dirty="0">
                <a:solidFill>
                  <a:schemeClr val="tx2"/>
                </a:solidFill>
                <a:latin typeface="Times New Roman" panose="02020603050405020304" pitchFamily="2" charset="0"/>
                <a:ea typeface="宋体" panose="02010600030101010101" pitchFamily="2" charset="-122"/>
              </a:rPr>
              <a:t>ADC主要性能指标</a:t>
            </a:r>
            <a:endParaRPr lang="en-US" altLang="zh-CN"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fade">
                                      <p:cBhvr>
                                        <p:cTn id="7" dur="1000"/>
                                        <p:tgtEl>
                                          <p:spTgt spid="169987">
                                            <p:txEl>
                                              <p:pRg st="0" end="0"/>
                                            </p:txEl>
                                          </p:spTgt>
                                        </p:tgtEl>
                                      </p:cBhvr>
                                    </p:animEffect>
                                    <p:anim calcmode="lin" valueType="num">
                                      <p:cBhvr>
                                        <p:cTn id="8" dur="1000" fill="hold"/>
                                        <p:tgtEl>
                                          <p:spTgt spid="169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99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9987">
                                            <p:txEl>
                                              <p:pRg st="1" end="1"/>
                                            </p:txEl>
                                          </p:spTgt>
                                        </p:tgtEl>
                                        <p:attrNameLst>
                                          <p:attrName>style.visibility</p:attrName>
                                        </p:attrNameLst>
                                      </p:cBhvr>
                                      <p:to>
                                        <p:strVal val="visible"/>
                                      </p:to>
                                    </p:set>
                                    <p:animEffect transition="in" filter="fade">
                                      <p:cBhvr>
                                        <p:cTn id="14" dur="1000"/>
                                        <p:tgtEl>
                                          <p:spTgt spid="169987">
                                            <p:txEl>
                                              <p:pRg st="1" end="1"/>
                                            </p:txEl>
                                          </p:spTgt>
                                        </p:tgtEl>
                                      </p:cBhvr>
                                    </p:animEffect>
                                    <p:anim calcmode="lin" valueType="num">
                                      <p:cBhvr>
                                        <p:cTn id="15" dur="1000" fill="hold"/>
                                        <p:tgtEl>
                                          <p:spTgt spid="1699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998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p:cNvSpPr>
          <p:nvPr>
            <p:ph type="body" sz="half"/>
          </p:nvPr>
        </p:nvSpPr>
        <p:spPr>
          <a:xfrm>
            <a:off x="106363" y="1125538"/>
            <a:ext cx="4687887" cy="2663825"/>
          </a:xfrm>
        </p:spPr>
        <p:txBody>
          <a:bodyPr wrap="square" anchor="t"/>
          <a:lstStyle>
            <a:lvl1pPr lvl="0">
              <a:defRPr sz="2800"/>
            </a:lvl1pPr>
            <a:lvl2pPr lvl="1">
              <a:defRPr sz="2400"/>
            </a:lvl2pPr>
            <a:lvl3pPr lvl="2">
              <a:defRPr sz="2000"/>
            </a:lvl3pPr>
            <a:lvl4pPr lvl="3">
              <a:defRPr sz="1800"/>
            </a:lvl4pPr>
            <a:lvl5pPr lvl="4">
              <a:defRPr sz="1800"/>
            </a:lvl5pPr>
          </a:lstStyle>
          <a:p>
            <a:pPr lvl="0" indent="-342900">
              <a:lnSpc>
                <a:spcPct val="150000"/>
              </a:lnSpc>
            </a:pPr>
            <a:r>
              <a:rPr lang="en-GB"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模数转换器(ADC)类别：</a:t>
            </a:r>
          </a:p>
          <a:p>
            <a:pPr lvl="1" indent="-325120">
              <a:lnSpc>
                <a:spcPct val="150000"/>
              </a:lnSpc>
            </a:pPr>
            <a:r>
              <a:rPr lang="en-GB" altLang="en-US" sz="2800" dirty="0">
                <a:latin typeface="Times New Roman" panose="02020603050405020304" pitchFamily="2" charset="0"/>
                <a:ea typeface="楷体" panose="02010609060101010101" charset="-122"/>
                <a:cs typeface="Times New Roman" panose="02020603050405020304" pitchFamily="2" charset="0"/>
              </a:rPr>
              <a:t>逐次逼近型（SAR）</a:t>
            </a:r>
            <a:r>
              <a:rPr lang="zh-CN" altLang="en-US" sz="2800" dirty="0">
                <a:latin typeface="Times New Roman" panose="02020603050405020304" pitchFamily="2" charset="0"/>
                <a:ea typeface="楷体" panose="02010609060101010101" charset="-122"/>
                <a:cs typeface="Times New Roman" panose="02020603050405020304" pitchFamily="2" charset="0"/>
              </a:rPr>
              <a:t>；</a:t>
            </a:r>
          </a:p>
          <a:p>
            <a:pPr lvl="1" indent="-325120">
              <a:lnSpc>
                <a:spcPct val="150000"/>
              </a:lnSpc>
            </a:pPr>
            <a:r>
              <a:rPr lang="en-GB" altLang="en-US" sz="2800" dirty="0">
                <a:latin typeface="Times New Roman" panose="02020603050405020304" pitchFamily="2" charset="0"/>
                <a:ea typeface="楷体" panose="02010609060101010101" charset="-122"/>
                <a:cs typeface="Times New Roman" panose="02020603050405020304" pitchFamily="2" charset="0"/>
              </a:rPr>
              <a:t>Sigma Delta</a:t>
            </a:r>
            <a:r>
              <a:rPr lang="zh-CN" altLang="en-US" sz="2800" dirty="0">
                <a:latin typeface="Times New Roman" panose="02020603050405020304" pitchFamily="2" charset="0"/>
                <a:ea typeface="楷体" panose="02010609060101010101" charset="-122"/>
                <a:cs typeface="Times New Roman" panose="02020603050405020304" pitchFamily="2" charset="0"/>
              </a:rPr>
              <a:t>型 </a:t>
            </a:r>
            <a:r>
              <a:rPr lang="en-GB" altLang="en-US" sz="2800" dirty="0">
                <a:latin typeface="Times New Roman" panose="02020603050405020304" pitchFamily="2" charset="0"/>
                <a:ea typeface="楷体" panose="02010609060101010101" charset="-122"/>
                <a:cs typeface="Times New Roman" panose="02020603050405020304" pitchFamily="2" charset="0"/>
              </a:rPr>
              <a:t>(SD </a:t>
            </a:r>
            <a:r>
              <a:rPr lang="zh-CN" altLang="en-US" sz="2800" dirty="0">
                <a:latin typeface="Times New Roman" panose="02020603050405020304" pitchFamily="2" charset="0"/>
                <a:ea typeface="楷体" panose="02010609060101010101" charset="-122"/>
                <a:cs typeface="Times New Roman" panose="02020603050405020304" pitchFamily="2" charset="0"/>
              </a:rPr>
              <a:t>或 </a:t>
            </a:r>
            <a:r>
              <a:rPr lang="zh-CN" altLang="en-US" sz="2800" dirty="0">
                <a:latin typeface="Times New Roman" panose="02020603050405020304" pitchFamily="2" charset="0"/>
                <a:ea typeface="楷体" panose="02010609060101010101" charset="-122"/>
                <a:cs typeface="Times New Roman" panose="02020603050405020304" pitchFamily="2" charset="0"/>
                <a:sym typeface="Symbol" panose="05050102010706020507" pitchFamily="2" charset="2"/>
              </a:rPr>
              <a:t>∑</a:t>
            </a:r>
            <a:r>
              <a:rPr lang="en-GB" altLang="en-US" sz="2800" dirty="0">
                <a:latin typeface="Times New Roman" panose="02020603050405020304" pitchFamily="2" charset="0"/>
                <a:ea typeface="楷体" panose="02010609060101010101" charset="-122"/>
                <a:cs typeface="Times New Roman" panose="02020603050405020304" pitchFamily="2" charset="0"/>
                <a:sym typeface="Symbol" panose="05050102010706020507" pitchFamily="2" charset="2"/>
              </a:rPr>
              <a:t>-Δ</a:t>
            </a:r>
            <a:r>
              <a:rPr lang="en-GB" altLang="en-US" sz="2800" dirty="0">
                <a:latin typeface="Times New Roman" panose="02020603050405020304" pitchFamily="2" charset="0"/>
                <a:ea typeface="楷体" panose="02010609060101010101" charset="-122"/>
                <a:cs typeface="Times New Roman" panose="02020603050405020304" pitchFamily="2" charset="0"/>
              </a:rPr>
              <a:t>);</a:t>
            </a:r>
          </a:p>
          <a:p>
            <a:pPr lvl="1" indent="-325120">
              <a:lnSpc>
                <a:spcPct val="150000"/>
              </a:lnSpc>
            </a:pPr>
            <a:r>
              <a:rPr lang="zh-CN" altLang="en-US" sz="2800" dirty="0">
                <a:latin typeface="Times New Roman" panose="02020603050405020304" pitchFamily="2" charset="0"/>
                <a:ea typeface="楷体" panose="02010609060101010101" charset="-122"/>
                <a:cs typeface="Times New Roman" panose="02020603050405020304" pitchFamily="2" charset="0"/>
              </a:rPr>
              <a:t>斜率或双斜率型 </a:t>
            </a:r>
            <a:r>
              <a:rPr lang="en-GB" altLang="en-US" sz="2800" dirty="0">
                <a:latin typeface="Times New Roman" panose="02020603050405020304" pitchFamily="2" charset="0"/>
                <a:ea typeface="楷体" panose="02010609060101010101" charset="-122"/>
                <a:cs typeface="Times New Roman" panose="02020603050405020304" pitchFamily="2" charset="0"/>
              </a:rPr>
              <a:t>(Slope </a:t>
            </a:r>
            <a:r>
              <a:rPr lang="zh-CN" altLang="en-US" sz="2800" dirty="0">
                <a:latin typeface="Times New Roman" panose="02020603050405020304" pitchFamily="2" charset="0"/>
                <a:ea typeface="楷体" panose="02010609060101010101" charset="-122"/>
                <a:cs typeface="Times New Roman" panose="02020603050405020304" pitchFamily="2" charset="0"/>
              </a:rPr>
              <a:t>或 </a:t>
            </a:r>
            <a:r>
              <a:rPr lang="en-GB" altLang="en-US" sz="2800" dirty="0">
                <a:latin typeface="Times New Roman" panose="02020603050405020304" pitchFamily="2" charset="0"/>
                <a:ea typeface="楷体" panose="02010609060101010101" charset="-122"/>
                <a:cs typeface="Times New Roman" panose="02020603050405020304" pitchFamily="2" charset="0"/>
              </a:rPr>
              <a:t>Dual Slope);</a:t>
            </a:r>
          </a:p>
          <a:p>
            <a:pPr lvl="1" indent="-325120">
              <a:lnSpc>
                <a:spcPct val="150000"/>
              </a:lnSpc>
            </a:pPr>
            <a:r>
              <a:rPr lang="en-GB" altLang="en-US" sz="2800" dirty="0">
                <a:latin typeface="Times New Roman" panose="02020603050405020304" pitchFamily="2" charset="0"/>
                <a:ea typeface="楷体" panose="02010609060101010101" charset="-122"/>
                <a:cs typeface="Times New Roman" panose="02020603050405020304" pitchFamily="2" charset="0"/>
              </a:rPr>
              <a:t>管道型 (Pipeline);</a:t>
            </a:r>
          </a:p>
          <a:p>
            <a:pPr lvl="1" indent="-325120">
              <a:lnSpc>
                <a:spcPct val="150000"/>
              </a:lnSpc>
            </a:pPr>
            <a:r>
              <a:rPr lang="zh-CN" altLang="en-US" sz="2800" dirty="0">
                <a:latin typeface="Times New Roman" panose="02020603050405020304" pitchFamily="2" charset="0"/>
                <a:ea typeface="楷体" panose="02010609060101010101" charset="-122"/>
                <a:cs typeface="Times New Roman" panose="02020603050405020304" pitchFamily="2" charset="0"/>
              </a:rPr>
              <a:t>闪存型 (</a:t>
            </a:r>
            <a:r>
              <a:rPr lang="en-GB" altLang="en-US" sz="2800" dirty="0">
                <a:latin typeface="Times New Roman" panose="02020603050405020304" pitchFamily="2" charset="0"/>
                <a:ea typeface="楷体" panose="02010609060101010101" charset="-122"/>
                <a:cs typeface="Times New Roman" panose="02020603050405020304" pitchFamily="2" charset="0"/>
              </a:rPr>
              <a:t>Flash</a:t>
            </a:r>
            <a:r>
              <a:rPr lang="zh-CN" altLang="en-US" sz="2800" dirty="0">
                <a:latin typeface="Times New Roman" panose="02020603050405020304" pitchFamily="2" charset="0"/>
                <a:ea typeface="楷体" panose="02010609060101010101" charset="-122"/>
                <a:cs typeface="Times New Roman" panose="02020603050405020304" pitchFamily="2" charset="0"/>
              </a:rPr>
              <a:t>) </a:t>
            </a:r>
            <a:r>
              <a:rPr lang="en-GB" altLang="en-US" sz="2800" dirty="0">
                <a:latin typeface="Times New Roman" panose="02020603050405020304" pitchFamily="2" charset="0"/>
                <a:ea typeface="楷体" panose="02010609060101010101" charset="-122"/>
                <a:cs typeface="Times New Roman" panose="02020603050405020304" pitchFamily="2" charset="0"/>
              </a:rPr>
              <a:t>...</a:t>
            </a:r>
            <a:endParaRPr lang="pt-PT" altLang="en-US" sz="2800" dirty="0">
              <a:latin typeface="Times New Roman" panose="02020603050405020304" pitchFamily="2" charset="0"/>
              <a:ea typeface="楷体" panose="02010609060101010101" charset="-122"/>
              <a:cs typeface="Times New Roman" panose="02020603050405020304" pitchFamily="2" charset="0"/>
            </a:endParaRPr>
          </a:p>
        </p:txBody>
      </p:sp>
      <p:pic>
        <p:nvPicPr>
          <p:cNvPr id="171012" name="Picture 9" descr="图片1"/>
          <p:cNvPicPr>
            <a:picLocks noChangeAspect="1"/>
          </p:cNvPicPr>
          <p:nvPr/>
        </p:nvPicPr>
        <p:blipFill>
          <a:blip r:embed="rId2"/>
          <a:stretch>
            <a:fillRect/>
          </a:stretch>
        </p:blipFill>
        <p:spPr>
          <a:xfrm>
            <a:off x="4448175" y="3333750"/>
            <a:ext cx="4602163" cy="2909888"/>
          </a:xfrm>
          <a:prstGeom prst="rect">
            <a:avLst/>
          </a:prstGeom>
          <a:noFill/>
          <a:ln w="9525">
            <a:noFill/>
          </a:ln>
        </p:spPr>
      </p:pic>
      <p:sp>
        <p:nvSpPr>
          <p:cNvPr id="12288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68</a:t>
            </a:fld>
            <a:endParaRPr lang="en-US" altLang="zh-CN" sz="1200" dirty="0">
              <a:latin typeface="Garamond" panose="02020404030301010803" pitchFamily="2" charset="0"/>
            </a:endParaRPr>
          </a:p>
        </p:txBody>
      </p:sp>
      <p:sp>
        <p:nvSpPr>
          <p:cNvPr id="122884" name="Rectangle 2"/>
          <p:cNvSpPr>
            <a:spLocks noGrp="1"/>
          </p:cNvSpPr>
          <p:nvPr/>
        </p:nvSpPr>
        <p:spPr>
          <a:xfrm>
            <a:off x="546100" y="458788"/>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2.3.3 </a:t>
            </a:r>
            <a:r>
              <a:rPr lang="zh-CN" altLang="en-US" sz="3200" b="1" dirty="0">
                <a:solidFill>
                  <a:schemeClr val="tx2"/>
                </a:solidFill>
                <a:latin typeface="Times New Roman" panose="02020603050405020304" pitchFamily="2" charset="0"/>
                <a:ea typeface="宋体" panose="02010600030101010101" pitchFamily="2" charset="-122"/>
              </a:rPr>
              <a:t>ADC的类型</a:t>
            </a:r>
            <a:endParaRPr lang="en-US" altLang="zh-CN"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fade">
                                      <p:cBhvr>
                                        <p:cTn id="7" dur="1000"/>
                                        <p:tgtEl>
                                          <p:spTgt spid="171011">
                                            <p:txEl>
                                              <p:pRg st="0" end="0"/>
                                            </p:txEl>
                                          </p:spTgt>
                                        </p:tgtEl>
                                      </p:cBhvr>
                                    </p:animEffect>
                                    <p:anim calcmode="lin" valueType="num">
                                      <p:cBhvr>
                                        <p:cTn id="8" dur="1000" fill="hold"/>
                                        <p:tgtEl>
                                          <p:spTgt spid="171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10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1011">
                                            <p:txEl>
                                              <p:pRg st="1" end="1"/>
                                            </p:txEl>
                                          </p:spTgt>
                                        </p:tgtEl>
                                        <p:attrNameLst>
                                          <p:attrName>style.visibility</p:attrName>
                                        </p:attrNameLst>
                                      </p:cBhvr>
                                      <p:to>
                                        <p:strVal val="visible"/>
                                      </p:to>
                                    </p:set>
                                    <p:animEffect transition="in" filter="fade">
                                      <p:cBhvr>
                                        <p:cTn id="14" dur="1000"/>
                                        <p:tgtEl>
                                          <p:spTgt spid="171011">
                                            <p:txEl>
                                              <p:pRg st="1" end="1"/>
                                            </p:txEl>
                                          </p:spTgt>
                                        </p:tgtEl>
                                      </p:cBhvr>
                                    </p:animEffect>
                                    <p:anim calcmode="lin" valueType="num">
                                      <p:cBhvr>
                                        <p:cTn id="15" dur="1000" fill="hold"/>
                                        <p:tgtEl>
                                          <p:spTgt spid="1710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1011">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71011">
                                            <p:txEl>
                                              <p:pRg st="2" end="2"/>
                                            </p:txEl>
                                          </p:spTgt>
                                        </p:tgtEl>
                                        <p:attrNameLst>
                                          <p:attrName>style.visibility</p:attrName>
                                        </p:attrNameLst>
                                      </p:cBhvr>
                                      <p:to>
                                        <p:strVal val="visible"/>
                                      </p:to>
                                    </p:set>
                                    <p:animEffect transition="in" filter="fade">
                                      <p:cBhvr>
                                        <p:cTn id="20" dur="1000"/>
                                        <p:tgtEl>
                                          <p:spTgt spid="171011">
                                            <p:txEl>
                                              <p:pRg st="2" end="2"/>
                                            </p:txEl>
                                          </p:spTgt>
                                        </p:tgtEl>
                                      </p:cBhvr>
                                    </p:animEffect>
                                    <p:anim calcmode="lin" valueType="num">
                                      <p:cBhvr>
                                        <p:cTn id="21" dur="10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71011">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171011">
                                            <p:txEl>
                                              <p:pRg st="3" end="3"/>
                                            </p:txEl>
                                          </p:spTgt>
                                        </p:tgtEl>
                                        <p:attrNameLst>
                                          <p:attrName>style.visibility</p:attrName>
                                        </p:attrNameLst>
                                      </p:cBhvr>
                                      <p:to>
                                        <p:strVal val="visible"/>
                                      </p:to>
                                    </p:set>
                                    <p:animEffect transition="in" filter="fade">
                                      <p:cBhvr>
                                        <p:cTn id="26" dur="1000"/>
                                        <p:tgtEl>
                                          <p:spTgt spid="171011">
                                            <p:txEl>
                                              <p:pRg st="3" end="3"/>
                                            </p:txEl>
                                          </p:spTgt>
                                        </p:tgtEl>
                                      </p:cBhvr>
                                    </p:animEffect>
                                    <p:anim calcmode="lin" valueType="num">
                                      <p:cBhvr>
                                        <p:cTn id="27" dur="1000" fill="hold"/>
                                        <p:tgtEl>
                                          <p:spTgt spid="171011">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71011">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171011">
                                            <p:txEl>
                                              <p:pRg st="4" end="4"/>
                                            </p:txEl>
                                          </p:spTgt>
                                        </p:tgtEl>
                                        <p:attrNameLst>
                                          <p:attrName>style.visibility</p:attrName>
                                        </p:attrNameLst>
                                      </p:cBhvr>
                                      <p:to>
                                        <p:strVal val="visible"/>
                                      </p:to>
                                    </p:set>
                                    <p:animEffect transition="in" filter="fade">
                                      <p:cBhvr>
                                        <p:cTn id="32" dur="1000"/>
                                        <p:tgtEl>
                                          <p:spTgt spid="171011">
                                            <p:txEl>
                                              <p:pRg st="4" end="4"/>
                                            </p:txEl>
                                          </p:spTgt>
                                        </p:tgtEl>
                                      </p:cBhvr>
                                    </p:animEffect>
                                    <p:anim calcmode="lin" valueType="num">
                                      <p:cBhvr>
                                        <p:cTn id="33" dur="1000" fill="hold"/>
                                        <p:tgtEl>
                                          <p:spTgt spid="171011">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71011">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171011">
                                            <p:txEl>
                                              <p:pRg st="5" end="5"/>
                                            </p:txEl>
                                          </p:spTgt>
                                        </p:tgtEl>
                                        <p:attrNameLst>
                                          <p:attrName>style.visibility</p:attrName>
                                        </p:attrNameLst>
                                      </p:cBhvr>
                                      <p:to>
                                        <p:strVal val="visible"/>
                                      </p:to>
                                    </p:set>
                                    <p:animEffect transition="in" filter="fade">
                                      <p:cBhvr>
                                        <p:cTn id="38" dur="1000"/>
                                        <p:tgtEl>
                                          <p:spTgt spid="171011">
                                            <p:txEl>
                                              <p:pRg st="5" end="5"/>
                                            </p:txEl>
                                          </p:spTgt>
                                        </p:tgtEl>
                                      </p:cBhvr>
                                    </p:animEffect>
                                    <p:anim calcmode="lin" valueType="num">
                                      <p:cBhvr>
                                        <p:cTn id="39" dur="1000" fill="hold"/>
                                        <p:tgtEl>
                                          <p:spTgt spid="171011">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710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71012"/>
                                        </p:tgtEl>
                                        <p:attrNameLst>
                                          <p:attrName>style.visibility</p:attrName>
                                        </p:attrNameLst>
                                      </p:cBhvr>
                                      <p:to>
                                        <p:strVal val="visible"/>
                                      </p:to>
                                    </p:set>
                                    <p:animEffect transition="in" filter="fade">
                                      <p:cBhvr>
                                        <p:cTn id="45" dur="1000"/>
                                        <p:tgtEl>
                                          <p:spTgt spid="171012"/>
                                        </p:tgtEl>
                                      </p:cBhvr>
                                    </p:animEffect>
                                    <p:anim calcmode="lin" valueType="num">
                                      <p:cBhvr>
                                        <p:cTn id="46" dur="1000" fill="hold"/>
                                        <p:tgtEl>
                                          <p:spTgt spid="171012"/>
                                        </p:tgtEl>
                                        <p:attrNameLst>
                                          <p:attrName>ppt_x</p:attrName>
                                        </p:attrNameLst>
                                      </p:cBhvr>
                                      <p:tavLst>
                                        <p:tav tm="0">
                                          <p:val>
                                            <p:strVal val="#ppt_x"/>
                                          </p:val>
                                        </p:tav>
                                        <p:tav tm="100000">
                                          <p:val>
                                            <p:strVal val="#ppt_x"/>
                                          </p:val>
                                        </p:tav>
                                      </p:tavLst>
                                    </p:anim>
                                    <p:anim calcmode="lin" valueType="num">
                                      <p:cBhvr>
                                        <p:cTn id="47" dur="1000" fill="hold"/>
                                        <p:tgtEl>
                                          <p:spTgt spid="1710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文本占位符 2"/>
          <p:cNvSpPr>
            <a:spLocks noGrp="1"/>
          </p:cNvSpPr>
          <p:nvPr>
            <p:ph type="body" sz="half"/>
          </p:nvPr>
        </p:nvSpPr>
        <p:spPr>
          <a:xfrm>
            <a:off x="395288" y="1196975"/>
            <a:ext cx="5180012" cy="1944688"/>
          </a:xfrm>
        </p:spPr>
        <p:txBody>
          <a:bodyPr wrap="square" anchor="t"/>
          <a:lstStyle>
            <a:lvl1pPr lvl="0">
              <a:defRPr sz="2800"/>
            </a:lvl1pPr>
            <a:lvl2pPr lvl="1">
              <a:defRPr sz="2400"/>
            </a:lvl2pPr>
            <a:lvl3pPr lvl="2">
              <a:defRPr sz="2000"/>
            </a:lvl3pPr>
            <a:lvl4pPr lvl="3">
              <a:defRPr sz="1800"/>
            </a:lvl4pPr>
            <a:lvl5pPr lvl="4">
              <a:defRPr sz="1800"/>
            </a:lvl5pPr>
          </a:lstStyle>
          <a:p>
            <a:pPr marL="0" lvl="0" indent="0">
              <a:lnSpc>
                <a:spcPct val="150000"/>
              </a:lnSpc>
              <a:buNone/>
            </a:pP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1</a:t>
            </a:r>
            <a:r>
              <a:rPr lang="zh-CN" altLang="en-US" sz="2800" dirty="0">
                <a:solidFill>
                  <a:srgbClr val="C00000"/>
                </a:solidFill>
                <a:latin typeface="Times New Roman" panose="02020603050405020304" pitchFamily="2" charset="0"/>
                <a:ea typeface="楷体" panose="02010609060101010101" charset="-122"/>
                <a:cs typeface="Times New Roman" panose="02020603050405020304" pitchFamily="2" charset="0"/>
              </a:rPr>
              <a:t>、逐次逼近型</a:t>
            </a:r>
            <a:r>
              <a:rPr lang="en-GB" altLang="en-US" sz="2800" dirty="0">
                <a:solidFill>
                  <a:srgbClr val="C00000"/>
                </a:solidFill>
                <a:latin typeface="Times New Roman" panose="02020603050405020304" pitchFamily="2" charset="0"/>
                <a:ea typeface="楷体" panose="02010609060101010101" charset="-122"/>
                <a:cs typeface="Times New Roman" panose="02020603050405020304" pitchFamily="2" charset="0"/>
              </a:rPr>
              <a:t>(SAR)</a:t>
            </a:r>
          </a:p>
          <a:p>
            <a:pPr marL="0" lvl="0" indent="0">
              <a:lnSpc>
                <a:spcPct val="150000"/>
              </a:lnSpc>
            </a:pPr>
            <a:r>
              <a:rPr lang="zh-CN" altLang="en-US" sz="2800" dirty="0">
                <a:latin typeface="Times New Roman" panose="02020603050405020304" pitchFamily="2" charset="0"/>
                <a:ea typeface="楷体" panose="02010609060101010101" charset="-122"/>
                <a:cs typeface="Times New Roman" panose="02020603050405020304" pitchFamily="2" charset="0"/>
              </a:rPr>
              <a:t>逐次逼近型ADC是应用最为广泛</a:t>
            </a:r>
          </a:p>
          <a:p>
            <a:pPr marL="0" lvl="0" indent="0">
              <a:lnSpc>
                <a:spcPct val="150000"/>
              </a:lnSpc>
            </a:pPr>
            <a:r>
              <a:rPr lang="zh-CN" altLang="en-US" sz="2800" dirty="0">
                <a:latin typeface="Times New Roman" panose="02020603050405020304" pitchFamily="2" charset="0"/>
                <a:ea typeface="楷体" panose="02010609060101010101" charset="-122"/>
                <a:cs typeface="Times New Roman" panose="02020603050405020304" pitchFamily="2" charset="0"/>
              </a:rPr>
              <a:t>它由比较器、D/A转换器、比较寄存器SAR、时钟发生器以及控制逻辑电路组成，将采样输入信号与已知电压不断进行比较，然后转换成二进制数。</a:t>
            </a:r>
            <a:endParaRPr lang="zh-CN" altLang="en-US" sz="2800" dirty="0">
              <a:ea typeface="宋体" panose="02010600030101010101" pitchFamily="2" charset="-122"/>
            </a:endParaRPr>
          </a:p>
          <a:p>
            <a:pPr marL="0" lvl="0" indent="0"/>
            <a:endParaRPr lang="zh-CN" altLang="en-US" sz="2800" dirty="0">
              <a:ea typeface="宋体" panose="02010600030101010101" pitchFamily="2" charset="-122"/>
            </a:endParaRPr>
          </a:p>
        </p:txBody>
      </p:sp>
      <p:pic>
        <p:nvPicPr>
          <p:cNvPr id="172036" name="Picture 5" descr="逐次比较"/>
          <p:cNvPicPr>
            <a:picLocks noGrp="1" noChangeAspect="1"/>
          </p:cNvPicPr>
          <p:nvPr>
            <p:ph sz="half" idx="4294967295"/>
          </p:nvPr>
        </p:nvPicPr>
        <p:blipFill>
          <a:blip r:embed="rId3"/>
          <a:stretch>
            <a:fillRect/>
          </a:stretch>
        </p:blipFill>
        <p:spPr>
          <a:xfrm>
            <a:off x="5441950" y="3141663"/>
            <a:ext cx="3614738" cy="3279775"/>
          </a:xfrm>
        </p:spPr>
      </p:pic>
      <p:sp>
        <p:nvSpPr>
          <p:cNvPr id="123907"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69</a:t>
            </a:fld>
            <a:endParaRPr lang="en-US" altLang="zh-CN" sz="1200" dirty="0">
              <a:latin typeface="Garamond" panose="02020404030301010803" pitchFamily="2" charset="0"/>
            </a:endParaRPr>
          </a:p>
        </p:txBody>
      </p:sp>
      <p:sp>
        <p:nvSpPr>
          <p:cNvPr id="123908" name="Rectangle 2"/>
          <p:cNvSpPr>
            <a:spLocks noGrp="1"/>
          </p:cNvSpPr>
          <p:nvPr/>
        </p:nvSpPr>
        <p:spPr>
          <a:xfrm>
            <a:off x="533400" y="458788"/>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2.3.3 </a:t>
            </a:r>
            <a:r>
              <a:rPr lang="zh-CN" altLang="en-US" sz="3200" b="1" dirty="0">
                <a:solidFill>
                  <a:schemeClr val="tx2"/>
                </a:solidFill>
                <a:latin typeface="Times New Roman" panose="02020603050405020304" pitchFamily="2" charset="0"/>
                <a:ea typeface="宋体" panose="02010600030101010101" pitchFamily="2" charset="-122"/>
              </a:rPr>
              <a:t>ADC的类型</a:t>
            </a:r>
            <a:endParaRPr lang="en-US" altLang="zh-CN"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fade">
                                      <p:cBhvr>
                                        <p:cTn id="7" dur="1000"/>
                                        <p:tgtEl>
                                          <p:spTgt spid="172035">
                                            <p:txEl>
                                              <p:pRg st="0" end="0"/>
                                            </p:txEl>
                                          </p:spTgt>
                                        </p:tgtEl>
                                      </p:cBhvr>
                                    </p:animEffect>
                                    <p:anim calcmode="lin" valueType="num">
                                      <p:cBhvr>
                                        <p:cTn id="8" dur="1000" fill="hold"/>
                                        <p:tgtEl>
                                          <p:spTgt spid="172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20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2035">
                                            <p:txEl>
                                              <p:pRg st="1" end="1"/>
                                            </p:txEl>
                                          </p:spTgt>
                                        </p:tgtEl>
                                        <p:attrNameLst>
                                          <p:attrName>style.visibility</p:attrName>
                                        </p:attrNameLst>
                                      </p:cBhvr>
                                      <p:to>
                                        <p:strVal val="visible"/>
                                      </p:to>
                                    </p:set>
                                    <p:animEffect transition="in" filter="fade">
                                      <p:cBhvr>
                                        <p:cTn id="14" dur="1000"/>
                                        <p:tgtEl>
                                          <p:spTgt spid="172035">
                                            <p:txEl>
                                              <p:pRg st="1" end="1"/>
                                            </p:txEl>
                                          </p:spTgt>
                                        </p:tgtEl>
                                      </p:cBhvr>
                                    </p:animEffect>
                                    <p:anim calcmode="lin" valueType="num">
                                      <p:cBhvr>
                                        <p:cTn id="15" dur="1000" fill="hold"/>
                                        <p:tgtEl>
                                          <p:spTgt spid="1720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203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72035">
                                            <p:txEl>
                                              <p:pRg st="2" end="2"/>
                                            </p:txEl>
                                          </p:spTgt>
                                        </p:tgtEl>
                                        <p:attrNameLst>
                                          <p:attrName>style.visibility</p:attrName>
                                        </p:attrNameLst>
                                      </p:cBhvr>
                                      <p:to>
                                        <p:strVal val="visible"/>
                                      </p:to>
                                    </p:set>
                                    <p:animEffect transition="in" filter="fade">
                                      <p:cBhvr>
                                        <p:cTn id="20" dur="1000"/>
                                        <p:tgtEl>
                                          <p:spTgt spid="172035">
                                            <p:txEl>
                                              <p:pRg st="2" end="2"/>
                                            </p:txEl>
                                          </p:spTgt>
                                        </p:tgtEl>
                                      </p:cBhvr>
                                    </p:animEffect>
                                    <p:anim calcmode="lin" valueType="num">
                                      <p:cBhvr>
                                        <p:cTn id="21" dur="1000" fill="hold"/>
                                        <p:tgtEl>
                                          <p:spTgt spid="17203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720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72036"/>
                                        </p:tgtEl>
                                        <p:attrNameLst>
                                          <p:attrName>style.visibility</p:attrName>
                                        </p:attrNameLst>
                                      </p:cBhvr>
                                      <p:to>
                                        <p:strVal val="visible"/>
                                      </p:to>
                                    </p:set>
                                    <p:animEffect transition="in" filter="fade">
                                      <p:cBhvr>
                                        <p:cTn id="27" dur="1000"/>
                                        <p:tgtEl>
                                          <p:spTgt spid="172036"/>
                                        </p:tgtEl>
                                      </p:cBhvr>
                                    </p:animEffect>
                                    <p:anim calcmode="lin" valueType="num">
                                      <p:cBhvr>
                                        <p:cTn id="28" dur="1000" fill="hold"/>
                                        <p:tgtEl>
                                          <p:spTgt spid="172036"/>
                                        </p:tgtEl>
                                        <p:attrNameLst>
                                          <p:attrName>ppt_x</p:attrName>
                                        </p:attrNameLst>
                                      </p:cBhvr>
                                      <p:tavLst>
                                        <p:tav tm="0">
                                          <p:val>
                                            <p:strVal val="#ppt_x"/>
                                          </p:val>
                                        </p:tav>
                                        <p:tav tm="100000">
                                          <p:val>
                                            <p:strVal val="#ppt_x"/>
                                          </p:val>
                                        </p:tav>
                                      </p:tavLst>
                                    </p:anim>
                                    <p:anim calcmode="lin" valueType="num">
                                      <p:cBhvr>
                                        <p:cTn id="29" dur="1000" fill="hold"/>
                                        <p:tgtEl>
                                          <p:spTgt spid="1720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2400" dirty="0">
                <a:latin typeface="Times New Roman" panose="02020603050405020304" pitchFamily="2" charset="0"/>
                <a:ea typeface="宋体" panose="02010600030101010101" pitchFamily="2" charset="-122"/>
              </a:rPr>
              <a:t>7</a:t>
            </a:fld>
            <a:endParaRPr lang="zh-CN" altLang="en-US" sz="2400" dirty="0">
              <a:latin typeface="Times New Roman" panose="02020603050405020304" pitchFamily="2" charset="0"/>
              <a:ea typeface="宋体" panose="02010600030101010101" pitchFamily="2" charset="-122"/>
            </a:endParaRPr>
          </a:p>
        </p:txBody>
      </p:sp>
      <p:grpSp>
        <p:nvGrpSpPr>
          <p:cNvPr id="4" name="组合 3"/>
          <p:cNvGrpSpPr/>
          <p:nvPr/>
        </p:nvGrpSpPr>
        <p:grpSpPr>
          <a:xfrm>
            <a:off x="1376363" y="1665288"/>
            <a:ext cx="4343400" cy="4197350"/>
            <a:chOff x="720" y="4200"/>
            <a:chExt cx="6840" cy="6610"/>
          </a:xfrm>
        </p:grpSpPr>
        <p:grpSp>
          <p:nvGrpSpPr>
            <p:cNvPr id="62467" name="组合 10257"/>
            <p:cNvGrpSpPr/>
            <p:nvPr/>
          </p:nvGrpSpPr>
          <p:grpSpPr>
            <a:xfrm>
              <a:off x="720" y="8440"/>
              <a:ext cx="6840" cy="2370"/>
              <a:chOff x="0" y="0"/>
              <a:chExt cx="2736" cy="948"/>
            </a:xfrm>
          </p:grpSpPr>
          <p:sp>
            <p:nvSpPr>
              <p:cNvPr id="62468" name="文本框 10258"/>
              <p:cNvSpPr txBox="1"/>
              <p:nvPr/>
            </p:nvSpPr>
            <p:spPr>
              <a:xfrm>
                <a:off x="0" y="396"/>
                <a:ext cx="432" cy="288"/>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2" charset="0"/>
                    <a:ea typeface="宋体" panose="02010600030101010101" pitchFamily="2" charset="-122"/>
                  </a:rPr>
                  <a:t>…</a:t>
                </a:r>
              </a:p>
            </p:txBody>
          </p:sp>
          <p:grpSp>
            <p:nvGrpSpPr>
              <p:cNvPr id="62469" name="组合 10259"/>
              <p:cNvGrpSpPr/>
              <p:nvPr/>
            </p:nvGrpSpPr>
            <p:grpSpPr>
              <a:xfrm>
                <a:off x="240" y="0"/>
                <a:ext cx="2496" cy="948"/>
                <a:chOff x="0" y="0"/>
                <a:chExt cx="2496" cy="948"/>
              </a:xfrm>
            </p:grpSpPr>
            <p:sp>
              <p:nvSpPr>
                <p:cNvPr id="62470" name="直接连接符 10260"/>
                <p:cNvSpPr/>
                <p:nvPr/>
              </p:nvSpPr>
              <p:spPr>
                <a:xfrm>
                  <a:off x="0" y="684"/>
                  <a:ext cx="2352"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471" name="直接连接符 10261"/>
                <p:cNvSpPr/>
                <p:nvPr/>
              </p:nvSpPr>
              <p:spPr>
                <a:xfrm flipV="1">
                  <a:off x="816" y="204"/>
                  <a:ext cx="0" cy="672"/>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472" name="文本框 10262"/>
                <p:cNvSpPr txBox="1"/>
                <p:nvPr/>
              </p:nvSpPr>
              <p:spPr>
                <a:xfrm>
                  <a:off x="624" y="684"/>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0</a:t>
                  </a:r>
                </a:p>
              </p:txBody>
            </p:sp>
            <p:graphicFrame>
              <p:nvGraphicFramePr>
                <p:cNvPr id="62473" name="对象 10263"/>
                <p:cNvGraphicFramePr>
                  <a:graphicFrameLocks noChangeAspect="1"/>
                </p:cNvGraphicFramePr>
                <p:nvPr/>
              </p:nvGraphicFramePr>
              <p:xfrm>
                <a:off x="2304" y="732"/>
                <a:ext cx="192" cy="192"/>
              </p:xfrm>
              <a:graphic>
                <a:graphicData uri="http://schemas.openxmlformats.org/presentationml/2006/ole">
                  <mc:AlternateContent xmlns:mc="http://schemas.openxmlformats.org/markup-compatibility/2006">
                    <mc:Choice xmlns:v="urn:schemas-microsoft-com:vml" Requires="v">
                      <p:oleObj spid="_x0000_s4157" r:id="rId3" imgW="165735" imgH="165735" progId="">
                        <p:embed/>
                      </p:oleObj>
                    </mc:Choice>
                    <mc:Fallback>
                      <p:oleObj r:id="rId3" imgW="165735" imgH="165735" progId="">
                        <p:embed/>
                        <p:pic>
                          <p:nvPicPr>
                            <p:cNvPr id="0" name="图片 3087"/>
                            <p:cNvPicPr/>
                            <p:nvPr/>
                          </p:nvPicPr>
                          <p:blipFill>
                            <a:blip r:embed="rId4"/>
                            <a:stretch>
                              <a:fillRect/>
                            </a:stretch>
                          </p:blipFill>
                          <p:spPr>
                            <a:xfrm>
                              <a:off x="2304" y="732"/>
                              <a:ext cx="192" cy="192"/>
                            </a:xfrm>
                            <a:prstGeom prst="rect">
                              <a:avLst/>
                            </a:prstGeom>
                            <a:noFill/>
                            <a:ln w="38100">
                              <a:noFill/>
                              <a:miter/>
                            </a:ln>
                          </p:spPr>
                        </p:pic>
                      </p:oleObj>
                    </mc:Fallback>
                  </mc:AlternateContent>
                </a:graphicData>
              </a:graphic>
            </p:graphicFrame>
            <p:grpSp>
              <p:nvGrpSpPr>
                <p:cNvPr id="62474" name="组合 10264"/>
                <p:cNvGrpSpPr/>
                <p:nvPr/>
              </p:nvGrpSpPr>
              <p:grpSpPr>
                <a:xfrm>
                  <a:off x="624" y="444"/>
                  <a:ext cx="384" cy="240"/>
                  <a:chOff x="0" y="0"/>
                  <a:chExt cx="384" cy="240"/>
                </a:xfrm>
              </p:grpSpPr>
              <p:sp>
                <p:nvSpPr>
                  <p:cNvPr id="62475" name="直接连接符 10265"/>
                  <p:cNvSpPr/>
                  <p:nvPr/>
                </p:nvSpPr>
                <p:spPr>
                  <a:xfrm>
                    <a:off x="192" y="0"/>
                    <a:ext cx="192" cy="24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476" name="直接连接符 10266"/>
                  <p:cNvSpPr/>
                  <p:nvPr/>
                </p:nvSpPr>
                <p:spPr>
                  <a:xfrm flipH="1">
                    <a:off x="0" y="0"/>
                    <a:ext cx="192" cy="24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aphicFrame>
              <p:nvGraphicFramePr>
                <p:cNvPr id="62477" name="对象 10267"/>
                <p:cNvGraphicFramePr>
                  <a:graphicFrameLocks noChangeAspect="1"/>
                </p:cNvGraphicFramePr>
                <p:nvPr/>
              </p:nvGraphicFramePr>
              <p:xfrm>
                <a:off x="288" y="0"/>
                <a:ext cx="528" cy="281"/>
              </p:xfrm>
              <a:graphic>
                <a:graphicData uri="http://schemas.openxmlformats.org/presentationml/2006/ole">
                  <mc:AlternateContent xmlns:mc="http://schemas.openxmlformats.org/markup-compatibility/2006">
                    <mc:Choice xmlns:v="urn:schemas-microsoft-com:vml" Requires="v">
                      <p:oleObj spid="_x0000_s4158" r:id="rId5" imgW="572135" imgH="280035" progId="">
                        <p:embed/>
                      </p:oleObj>
                    </mc:Choice>
                    <mc:Fallback>
                      <p:oleObj r:id="rId5" imgW="572135" imgH="280035" progId="">
                        <p:embed/>
                        <p:pic>
                          <p:nvPicPr>
                            <p:cNvPr id="0" name="图片 3084"/>
                            <p:cNvPicPr/>
                            <p:nvPr/>
                          </p:nvPicPr>
                          <p:blipFill>
                            <a:blip r:embed="rId6"/>
                            <a:stretch>
                              <a:fillRect/>
                            </a:stretch>
                          </p:blipFill>
                          <p:spPr>
                            <a:xfrm>
                              <a:off x="288" y="0"/>
                              <a:ext cx="528" cy="281"/>
                            </a:xfrm>
                            <a:prstGeom prst="rect">
                              <a:avLst/>
                            </a:prstGeom>
                            <a:noFill/>
                            <a:ln w="38100">
                              <a:noFill/>
                              <a:miter/>
                            </a:ln>
                          </p:spPr>
                        </p:pic>
                      </p:oleObj>
                    </mc:Fallback>
                  </mc:AlternateContent>
                </a:graphicData>
              </a:graphic>
            </p:graphicFrame>
            <p:grpSp>
              <p:nvGrpSpPr>
                <p:cNvPr id="62478" name="组合 10268"/>
                <p:cNvGrpSpPr/>
                <p:nvPr/>
              </p:nvGrpSpPr>
              <p:grpSpPr>
                <a:xfrm>
                  <a:off x="1104" y="444"/>
                  <a:ext cx="384" cy="240"/>
                  <a:chOff x="0" y="0"/>
                  <a:chExt cx="384" cy="240"/>
                </a:xfrm>
              </p:grpSpPr>
              <p:sp>
                <p:nvSpPr>
                  <p:cNvPr id="62479" name="直接连接符 10269"/>
                  <p:cNvSpPr/>
                  <p:nvPr/>
                </p:nvSpPr>
                <p:spPr>
                  <a:xfrm>
                    <a:off x="192" y="0"/>
                    <a:ext cx="192" cy="24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480" name="直接连接符 10270"/>
                  <p:cNvSpPr/>
                  <p:nvPr/>
                </p:nvSpPr>
                <p:spPr>
                  <a:xfrm flipH="1">
                    <a:off x="0" y="0"/>
                    <a:ext cx="192" cy="24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62481" name="组合 10271"/>
                <p:cNvGrpSpPr/>
                <p:nvPr/>
              </p:nvGrpSpPr>
              <p:grpSpPr>
                <a:xfrm>
                  <a:off x="1584" y="444"/>
                  <a:ext cx="384" cy="240"/>
                  <a:chOff x="0" y="0"/>
                  <a:chExt cx="384" cy="240"/>
                </a:xfrm>
              </p:grpSpPr>
              <p:sp>
                <p:nvSpPr>
                  <p:cNvPr id="62482" name="直接连接符 10272"/>
                  <p:cNvSpPr/>
                  <p:nvPr/>
                </p:nvSpPr>
                <p:spPr>
                  <a:xfrm>
                    <a:off x="192" y="0"/>
                    <a:ext cx="192" cy="24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483" name="直接连接符 10273"/>
                  <p:cNvSpPr/>
                  <p:nvPr/>
                </p:nvSpPr>
                <p:spPr>
                  <a:xfrm flipH="1">
                    <a:off x="0" y="0"/>
                    <a:ext cx="192" cy="24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62484" name="组合 10274"/>
                <p:cNvGrpSpPr/>
                <p:nvPr/>
              </p:nvGrpSpPr>
              <p:grpSpPr>
                <a:xfrm>
                  <a:off x="144" y="444"/>
                  <a:ext cx="384" cy="240"/>
                  <a:chOff x="0" y="0"/>
                  <a:chExt cx="384" cy="240"/>
                </a:xfrm>
              </p:grpSpPr>
              <p:sp>
                <p:nvSpPr>
                  <p:cNvPr id="62485" name="直接连接符 10275"/>
                  <p:cNvSpPr/>
                  <p:nvPr/>
                </p:nvSpPr>
                <p:spPr>
                  <a:xfrm>
                    <a:off x="192" y="0"/>
                    <a:ext cx="192" cy="24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486" name="直接连接符 10276"/>
                  <p:cNvSpPr/>
                  <p:nvPr/>
                </p:nvSpPr>
                <p:spPr>
                  <a:xfrm flipH="1">
                    <a:off x="0" y="0"/>
                    <a:ext cx="192" cy="24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62487" name="文本框 10277"/>
                <p:cNvSpPr txBox="1"/>
                <p:nvPr/>
              </p:nvSpPr>
              <p:spPr>
                <a:xfrm>
                  <a:off x="1968" y="396"/>
                  <a:ext cx="432" cy="288"/>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2" charset="0"/>
                      <a:ea typeface="宋体" panose="02010600030101010101" pitchFamily="2" charset="-122"/>
                    </a:rPr>
                    <a:t>…</a:t>
                  </a:r>
                </a:p>
              </p:txBody>
            </p:sp>
            <p:sp>
              <p:nvSpPr>
                <p:cNvPr id="62488" name="直接连接符 10278"/>
                <p:cNvSpPr/>
                <p:nvPr/>
              </p:nvSpPr>
              <p:spPr>
                <a:xfrm>
                  <a:off x="1296" y="636"/>
                  <a:ext cx="0" cy="4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489" name="直接连接符 10279"/>
                <p:cNvSpPr/>
                <p:nvPr/>
              </p:nvSpPr>
              <p:spPr>
                <a:xfrm>
                  <a:off x="1776" y="636"/>
                  <a:ext cx="0" cy="4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490" name="直接连接符 10280"/>
                <p:cNvSpPr/>
                <p:nvPr/>
              </p:nvSpPr>
              <p:spPr>
                <a:xfrm>
                  <a:off x="336" y="636"/>
                  <a:ext cx="0" cy="4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62491" name="对象 10281"/>
                <p:cNvGraphicFramePr>
                  <a:graphicFrameLocks noChangeAspect="1"/>
                </p:cNvGraphicFramePr>
                <p:nvPr/>
              </p:nvGraphicFramePr>
              <p:xfrm>
                <a:off x="1200" y="684"/>
                <a:ext cx="260" cy="264"/>
              </p:xfrm>
              <a:graphic>
                <a:graphicData uri="http://schemas.openxmlformats.org/presentationml/2006/ole">
                  <mc:AlternateContent xmlns:mc="http://schemas.openxmlformats.org/markup-compatibility/2006">
                    <mc:Choice xmlns:v="urn:schemas-microsoft-com:vml" Requires="v">
                      <p:oleObj spid="_x0000_s4159" r:id="rId7" imgW="216535" imgH="229235" progId="">
                        <p:embed/>
                      </p:oleObj>
                    </mc:Choice>
                    <mc:Fallback>
                      <p:oleObj r:id="rId7" imgW="216535" imgH="229235" progId="">
                        <p:embed/>
                        <p:pic>
                          <p:nvPicPr>
                            <p:cNvPr id="0" name="图片 3085"/>
                            <p:cNvPicPr/>
                            <p:nvPr/>
                          </p:nvPicPr>
                          <p:blipFill>
                            <a:blip r:embed="rId8"/>
                            <a:stretch>
                              <a:fillRect/>
                            </a:stretch>
                          </p:blipFill>
                          <p:spPr>
                            <a:xfrm>
                              <a:off x="1200" y="684"/>
                              <a:ext cx="260" cy="264"/>
                            </a:xfrm>
                            <a:prstGeom prst="rect">
                              <a:avLst/>
                            </a:prstGeom>
                            <a:noFill/>
                            <a:ln w="38100">
                              <a:noFill/>
                              <a:miter/>
                            </a:ln>
                          </p:spPr>
                        </p:pic>
                      </p:oleObj>
                    </mc:Fallback>
                  </mc:AlternateContent>
                </a:graphicData>
              </a:graphic>
            </p:graphicFrame>
            <p:graphicFrame>
              <p:nvGraphicFramePr>
                <p:cNvPr id="62492" name="对象 10282"/>
                <p:cNvGraphicFramePr>
                  <a:graphicFrameLocks noChangeAspect="1"/>
                </p:cNvGraphicFramePr>
                <p:nvPr/>
              </p:nvGraphicFramePr>
              <p:xfrm>
                <a:off x="1634" y="684"/>
                <a:ext cx="352" cy="264"/>
              </p:xfrm>
              <a:graphic>
                <a:graphicData uri="http://schemas.openxmlformats.org/presentationml/2006/ole">
                  <mc:AlternateContent xmlns:mc="http://schemas.openxmlformats.org/markup-compatibility/2006">
                    <mc:Choice xmlns:v="urn:schemas-microsoft-com:vml" Requires="v">
                      <p:oleObj spid="_x0000_s4160" r:id="rId9" imgW="292735" imgH="229235" progId="">
                        <p:embed/>
                      </p:oleObj>
                    </mc:Choice>
                    <mc:Fallback>
                      <p:oleObj r:id="rId9" imgW="292735" imgH="229235" progId="">
                        <p:embed/>
                        <p:pic>
                          <p:nvPicPr>
                            <p:cNvPr id="0" name="图片 3088"/>
                            <p:cNvPicPr/>
                            <p:nvPr/>
                          </p:nvPicPr>
                          <p:blipFill>
                            <a:blip r:embed="rId10"/>
                            <a:stretch>
                              <a:fillRect/>
                            </a:stretch>
                          </p:blipFill>
                          <p:spPr>
                            <a:xfrm>
                              <a:off x="1634" y="684"/>
                              <a:ext cx="352" cy="264"/>
                            </a:xfrm>
                            <a:prstGeom prst="rect">
                              <a:avLst/>
                            </a:prstGeom>
                            <a:noFill/>
                            <a:ln w="38100">
                              <a:noFill/>
                              <a:miter/>
                            </a:ln>
                          </p:spPr>
                        </p:pic>
                      </p:oleObj>
                    </mc:Fallback>
                  </mc:AlternateContent>
                </a:graphicData>
              </a:graphic>
            </p:graphicFrame>
            <p:graphicFrame>
              <p:nvGraphicFramePr>
                <p:cNvPr id="62493" name="对象 10283"/>
                <p:cNvGraphicFramePr>
                  <a:graphicFrameLocks noChangeAspect="1"/>
                </p:cNvGraphicFramePr>
                <p:nvPr/>
              </p:nvGraphicFramePr>
              <p:xfrm>
                <a:off x="192" y="684"/>
                <a:ext cx="382" cy="264"/>
              </p:xfrm>
              <a:graphic>
                <a:graphicData uri="http://schemas.openxmlformats.org/presentationml/2006/ole">
                  <mc:AlternateContent xmlns:mc="http://schemas.openxmlformats.org/markup-compatibility/2006">
                    <mc:Choice xmlns:v="urn:schemas-microsoft-com:vml" Requires="v">
                      <p:oleObj spid="_x0000_s4161" r:id="rId11" imgW="318135" imgH="229235" progId="">
                        <p:embed/>
                      </p:oleObj>
                    </mc:Choice>
                    <mc:Fallback>
                      <p:oleObj r:id="rId11" imgW="318135" imgH="229235" progId="">
                        <p:embed/>
                        <p:pic>
                          <p:nvPicPr>
                            <p:cNvPr id="0" name="图片 3089"/>
                            <p:cNvPicPr/>
                            <p:nvPr/>
                          </p:nvPicPr>
                          <p:blipFill>
                            <a:blip r:embed="rId12"/>
                            <a:stretch>
                              <a:fillRect/>
                            </a:stretch>
                          </p:blipFill>
                          <p:spPr>
                            <a:xfrm>
                              <a:off x="192" y="684"/>
                              <a:ext cx="382" cy="264"/>
                            </a:xfrm>
                            <a:prstGeom prst="rect">
                              <a:avLst/>
                            </a:prstGeom>
                            <a:noFill/>
                            <a:ln w="38100">
                              <a:noFill/>
                              <a:miter/>
                            </a:ln>
                          </p:spPr>
                        </p:pic>
                      </p:oleObj>
                    </mc:Fallback>
                  </mc:AlternateContent>
                </a:graphicData>
              </a:graphic>
            </p:graphicFrame>
          </p:grpSp>
        </p:grpSp>
        <p:grpSp>
          <p:nvGrpSpPr>
            <p:cNvPr id="62494" name="组合 10284"/>
            <p:cNvGrpSpPr/>
            <p:nvPr/>
          </p:nvGrpSpPr>
          <p:grpSpPr>
            <a:xfrm>
              <a:off x="840" y="6490"/>
              <a:ext cx="6600" cy="1920"/>
              <a:chOff x="0" y="0"/>
              <a:chExt cx="2640" cy="768"/>
            </a:xfrm>
          </p:grpSpPr>
          <p:sp>
            <p:nvSpPr>
              <p:cNvPr id="62495" name="直接连接符 10285"/>
              <p:cNvSpPr/>
              <p:nvPr/>
            </p:nvSpPr>
            <p:spPr>
              <a:xfrm flipV="1">
                <a:off x="1008" y="57"/>
                <a:ext cx="0" cy="672"/>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496" name="文本框 10286"/>
              <p:cNvSpPr txBox="1"/>
              <p:nvPr/>
            </p:nvSpPr>
            <p:spPr>
              <a:xfrm>
                <a:off x="816" y="537"/>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0</a:t>
                </a:r>
              </a:p>
            </p:txBody>
          </p:sp>
          <p:graphicFrame>
            <p:nvGraphicFramePr>
              <p:cNvPr id="62497" name="对象 10287"/>
              <p:cNvGraphicFramePr>
                <a:graphicFrameLocks noChangeAspect="1"/>
              </p:cNvGraphicFramePr>
              <p:nvPr/>
            </p:nvGraphicFramePr>
            <p:xfrm>
              <a:off x="2448" y="432"/>
              <a:ext cx="192" cy="192"/>
            </p:xfrm>
            <a:graphic>
              <a:graphicData uri="http://schemas.openxmlformats.org/presentationml/2006/ole">
                <mc:AlternateContent xmlns:mc="http://schemas.openxmlformats.org/markup-compatibility/2006">
                  <mc:Choice xmlns:v="urn:schemas-microsoft-com:vml" Requires="v">
                    <p:oleObj spid="_x0000_s4162" r:id="rId13" imgW="165735" imgH="165735" progId="">
                      <p:embed/>
                    </p:oleObj>
                  </mc:Choice>
                  <mc:Fallback>
                    <p:oleObj r:id="rId13" imgW="165735" imgH="165735" progId="">
                      <p:embed/>
                      <p:pic>
                        <p:nvPicPr>
                          <p:cNvPr id="0" name="图片 3094"/>
                          <p:cNvPicPr/>
                          <p:nvPr/>
                        </p:nvPicPr>
                        <p:blipFill>
                          <a:blip r:embed="rId4"/>
                          <a:stretch>
                            <a:fillRect/>
                          </a:stretch>
                        </p:blipFill>
                        <p:spPr>
                          <a:xfrm>
                            <a:off x="2448" y="432"/>
                            <a:ext cx="192" cy="192"/>
                          </a:xfrm>
                          <a:prstGeom prst="rect">
                            <a:avLst/>
                          </a:prstGeom>
                          <a:noFill/>
                          <a:ln w="38100">
                            <a:noFill/>
                            <a:miter/>
                          </a:ln>
                        </p:spPr>
                      </p:pic>
                    </p:oleObj>
                  </mc:Fallback>
                </mc:AlternateContent>
              </a:graphicData>
            </a:graphic>
          </p:graphicFrame>
          <p:sp>
            <p:nvSpPr>
              <p:cNvPr id="62498" name="直接连接符 10288"/>
              <p:cNvSpPr/>
              <p:nvPr/>
            </p:nvSpPr>
            <p:spPr>
              <a:xfrm flipV="1">
                <a:off x="1008" y="24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499" name="直接连接符 10289"/>
              <p:cNvSpPr/>
              <p:nvPr/>
            </p:nvSpPr>
            <p:spPr>
              <a:xfrm flipV="1">
                <a:off x="1536" y="24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500" name="直接连接符 10290"/>
              <p:cNvSpPr/>
              <p:nvPr/>
            </p:nvSpPr>
            <p:spPr>
              <a:xfrm flipV="1">
                <a:off x="480" y="24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501" name="文本框 10291"/>
              <p:cNvSpPr txBox="1"/>
              <p:nvPr/>
            </p:nvSpPr>
            <p:spPr>
              <a:xfrm>
                <a:off x="0" y="192"/>
                <a:ext cx="432" cy="288"/>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2" charset="0"/>
                    <a:ea typeface="宋体" panose="02010600030101010101" pitchFamily="2" charset="-122"/>
                  </a:rPr>
                  <a:t>…</a:t>
                </a:r>
              </a:p>
            </p:txBody>
          </p:sp>
          <p:sp>
            <p:nvSpPr>
              <p:cNvPr id="62502" name="文本框 10292"/>
              <p:cNvSpPr txBox="1"/>
              <p:nvPr/>
            </p:nvSpPr>
            <p:spPr>
              <a:xfrm>
                <a:off x="2208" y="240"/>
                <a:ext cx="432" cy="288"/>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2" charset="0"/>
                    <a:ea typeface="宋体" panose="02010600030101010101" pitchFamily="2" charset="-122"/>
                  </a:rPr>
                  <a:t>…</a:t>
                </a:r>
              </a:p>
            </p:txBody>
          </p:sp>
          <p:graphicFrame>
            <p:nvGraphicFramePr>
              <p:cNvPr id="62503" name="对象 10293"/>
              <p:cNvGraphicFramePr>
                <a:graphicFrameLocks noChangeAspect="1"/>
              </p:cNvGraphicFramePr>
              <p:nvPr/>
            </p:nvGraphicFramePr>
            <p:xfrm>
              <a:off x="1440" y="504"/>
              <a:ext cx="260" cy="264"/>
            </p:xfrm>
            <a:graphic>
              <a:graphicData uri="http://schemas.openxmlformats.org/presentationml/2006/ole">
                <mc:AlternateContent xmlns:mc="http://schemas.openxmlformats.org/markup-compatibility/2006">
                  <mc:Choice xmlns:v="urn:schemas-microsoft-com:vml" Requires="v">
                    <p:oleObj spid="_x0000_s4163" r:id="rId14" imgW="216535" imgH="229235" progId="">
                      <p:embed/>
                    </p:oleObj>
                  </mc:Choice>
                  <mc:Fallback>
                    <p:oleObj r:id="rId14" imgW="216535" imgH="229235" progId="">
                      <p:embed/>
                      <p:pic>
                        <p:nvPicPr>
                          <p:cNvPr id="0" name="图片 3090"/>
                          <p:cNvPicPr/>
                          <p:nvPr/>
                        </p:nvPicPr>
                        <p:blipFill>
                          <a:blip r:embed="rId15"/>
                          <a:stretch>
                            <a:fillRect/>
                          </a:stretch>
                        </p:blipFill>
                        <p:spPr>
                          <a:xfrm>
                            <a:off x="1440" y="504"/>
                            <a:ext cx="260" cy="264"/>
                          </a:xfrm>
                          <a:prstGeom prst="rect">
                            <a:avLst/>
                          </a:prstGeom>
                          <a:noFill/>
                          <a:ln w="38100">
                            <a:noFill/>
                            <a:miter/>
                          </a:ln>
                        </p:spPr>
                      </p:pic>
                    </p:oleObj>
                  </mc:Fallback>
                </mc:AlternateContent>
              </a:graphicData>
            </a:graphic>
          </p:graphicFrame>
          <p:graphicFrame>
            <p:nvGraphicFramePr>
              <p:cNvPr id="62504" name="对象 10294"/>
              <p:cNvGraphicFramePr>
                <a:graphicFrameLocks noChangeAspect="1"/>
              </p:cNvGraphicFramePr>
              <p:nvPr/>
            </p:nvGraphicFramePr>
            <p:xfrm>
              <a:off x="336" y="504"/>
              <a:ext cx="382" cy="264"/>
            </p:xfrm>
            <a:graphic>
              <a:graphicData uri="http://schemas.openxmlformats.org/presentationml/2006/ole">
                <mc:AlternateContent xmlns:mc="http://schemas.openxmlformats.org/markup-compatibility/2006">
                  <mc:Choice xmlns:v="urn:schemas-microsoft-com:vml" Requires="v">
                    <p:oleObj spid="_x0000_s4164" r:id="rId16" imgW="318135" imgH="229235" progId="">
                      <p:embed/>
                    </p:oleObj>
                  </mc:Choice>
                  <mc:Fallback>
                    <p:oleObj r:id="rId16" imgW="318135" imgH="229235" progId="">
                      <p:embed/>
                      <p:pic>
                        <p:nvPicPr>
                          <p:cNvPr id="0" name="图片 3091"/>
                          <p:cNvPicPr/>
                          <p:nvPr/>
                        </p:nvPicPr>
                        <p:blipFill>
                          <a:blip r:embed="rId17"/>
                          <a:stretch>
                            <a:fillRect/>
                          </a:stretch>
                        </p:blipFill>
                        <p:spPr>
                          <a:xfrm>
                            <a:off x="336" y="504"/>
                            <a:ext cx="382" cy="264"/>
                          </a:xfrm>
                          <a:prstGeom prst="rect">
                            <a:avLst/>
                          </a:prstGeom>
                          <a:noFill/>
                          <a:ln w="38100">
                            <a:noFill/>
                            <a:miter/>
                          </a:ln>
                        </p:spPr>
                      </p:pic>
                    </p:oleObj>
                  </mc:Fallback>
                </mc:AlternateContent>
              </a:graphicData>
            </a:graphic>
          </p:graphicFrame>
          <p:sp>
            <p:nvSpPr>
              <p:cNvPr id="62505" name="直接连接符 10295"/>
              <p:cNvSpPr/>
              <p:nvPr/>
            </p:nvSpPr>
            <p:spPr>
              <a:xfrm>
                <a:off x="48" y="528"/>
                <a:ext cx="2352"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506" name="直接连接符 10296"/>
              <p:cNvSpPr/>
              <p:nvPr/>
            </p:nvSpPr>
            <p:spPr>
              <a:xfrm flipV="1">
                <a:off x="2112" y="240"/>
                <a:ext cx="0" cy="288"/>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62507" name="对象 10297"/>
              <p:cNvGraphicFramePr>
                <a:graphicFrameLocks noChangeAspect="1"/>
              </p:cNvGraphicFramePr>
              <p:nvPr/>
            </p:nvGraphicFramePr>
            <p:xfrm>
              <a:off x="1970" y="504"/>
              <a:ext cx="352" cy="264"/>
            </p:xfrm>
            <a:graphic>
              <a:graphicData uri="http://schemas.openxmlformats.org/presentationml/2006/ole">
                <mc:AlternateContent xmlns:mc="http://schemas.openxmlformats.org/markup-compatibility/2006">
                  <mc:Choice xmlns:v="urn:schemas-microsoft-com:vml" Requires="v">
                    <p:oleObj spid="_x0000_s4165" r:id="rId18" imgW="292735" imgH="229235" progId="">
                      <p:embed/>
                    </p:oleObj>
                  </mc:Choice>
                  <mc:Fallback>
                    <p:oleObj r:id="rId18" imgW="292735" imgH="229235" progId="">
                      <p:embed/>
                      <p:pic>
                        <p:nvPicPr>
                          <p:cNvPr id="0" name="图片 3095"/>
                          <p:cNvPicPr/>
                          <p:nvPr/>
                        </p:nvPicPr>
                        <p:blipFill>
                          <a:blip r:embed="rId10"/>
                          <a:stretch>
                            <a:fillRect/>
                          </a:stretch>
                        </p:blipFill>
                        <p:spPr>
                          <a:xfrm>
                            <a:off x="1970" y="504"/>
                            <a:ext cx="352" cy="264"/>
                          </a:xfrm>
                          <a:prstGeom prst="rect">
                            <a:avLst/>
                          </a:prstGeom>
                          <a:noFill/>
                          <a:ln w="38100">
                            <a:noFill/>
                            <a:miter/>
                          </a:ln>
                        </p:spPr>
                      </p:pic>
                    </p:oleObj>
                  </mc:Fallback>
                </mc:AlternateContent>
              </a:graphicData>
            </a:graphic>
          </p:graphicFrame>
          <p:sp>
            <p:nvSpPr>
              <p:cNvPr id="62508" name="直接连接符 10298"/>
              <p:cNvSpPr/>
              <p:nvPr/>
            </p:nvSpPr>
            <p:spPr>
              <a:xfrm>
                <a:off x="144" y="240"/>
                <a:ext cx="2208" cy="0"/>
              </a:xfrm>
              <a:prstGeom prst="line">
                <a:avLst/>
              </a:prstGeom>
              <a:ln w="12700" cap="rnd" cmpd="sng">
                <a:solidFill>
                  <a:schemeClr val="tx1"/>
                </a:solidFill>
                <a:prstDash val="sys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62509" name="对象 10299"/>
              <p:cNvGraphicFramePr>
                <a:graphicFrameLocks noChangeAspect="1"/>
              </p:cNvGraphicFramePr>
              <p:nvPr/>
            </p:nvGraphicFramePr>
            <p:xfrm>
              <a:off x="1008" y="0"/>
              <a:ext cx="260" cy="264"/>
            </p:xfrm>
            <a:graphic>
              <a:graphicData uri="http://schemas.openxmlformats.org/presentationml/2006/ole">
                <mc:AlternateContent xmlns:mc="http://schemas.openxmlformats.org/markup-compatibility/2006">
                  <mc:Choice xmlns:v="urn:schemas-microsoft-com:vml" Requires="v">
                    <p:oleObj spid="_x0000_s4166" r:id="rId19" imgW="216535" imgH="229235" progId="">
                      <p:embed/>
                    </p:oleObj>
                  </mc:Choice>
                  <mc:Fallback>
                    <p:oleObj r:id="rId19" imgW="216535" imgH="229235" progId="">
                      <p:embed/>
                      <p:pic>
                        <p:nvPicPr>
                          <p:cNvPr id="0" name="图片 3096"/>
                          <p:cNvPicPr/>
                          <p:nvPr/>
                        </p:nvPicPr>
                        <p:blipFill>
                          <a:blip r:embed="rId20"/>
                          <a:stretch>
                            <a:fillRect/>
                          </a:stretch>
                        </p:blipFill>
                        <p:spPr>
                          <a:xfrm>
                            <a:off x="1008" y="0"/>
                            <a:ext cx="260" cy="264"/>
                          </a:xfrm>
                          <a:prstGeom prst="rect">
                            <a:avLst/>
                          </a:prstGeom>
                          <a:noFill/>
                          <a:ln w="38100">
                            <a:noFill/>
                            <a:miter/>
                          </a:ln>
                        </p:spPr>
                      </p:pic>
                    </p:oleObj>
                  </mc:Fallback>
                </mc:AlternateContent>
              </a:graphicData>
            </a:graphic>
          </p:graphicFrame>
          <p:sp>
            <p:nvSpPr>
              <p:cNvPr id="62510" name="文本框 10300"/>
              <p:cNvSpPr txBox="1"/>
              <p:nvPr/>
            </p:nvSpPr>
            <p:spPr>
              <a:xfrm>
                <a:off x="816" y="0"/>
                <a:ext cx="192" cy="288"/>
              </a:xfrm>
              <a:prstGeom prst="rect">
                <a:avLst/>
              </a:prstGeom>
              <a:noFill/>
              <a:ln w="9525">
                <a:noFill/>
              </a:ln>
            </p:spPr>
            <p:txBody>
              <a:bodyPr anchor="t">
                <a:spAutoFit/>
              </a:bodyPr>
              <a:lstStyle/>
              <a:p>
                <a:pPr>
                  <a:spcBef>
                    <a:spcPct val="50000"/>
                  </a:spcBef>
                </a:pPr>
                <a:endParaRPr lang="zh-CN" altLang="en-US" dirty="0">
                  <a:latin typeface="Times New Roman" panose="02020603050405020304" pitchFamily="2" charset="0"/>
                  <a:ea typeface="宋体" panose="02010600030101010101" pitchFamily="2" charset="-122"/>
                </a:endParaRPr>
              </a:p>
            </p:txBody>
          </p:sp>
        </p:grpSp>
        <p:grpSp>
          <p:nvGrpSpPr>
            <p:cNvPr id="62511" name="组合 10248"/>
            <p:cNvGrpSpPr/>
            <p:nvPr/>
          </p:nvGrpSpPr>
          <p:grpSpPr>
            <a:xfrm>
              <a:off x="1320" y="4200"/>
              <a:ext cx="4680" cy="2258"/>
              <a:chOff x="0" y="0"/>
              <a:chExt cx="1872" cy="903"/>
            </a:xfrm>
          </p:grpSpPr>
          <p:grpSp>
            <p:nvGrpSpPr>
              <p:cNvPr id="62512" name="组合 10249"/>
              <p:cNvGrpSpPr/>
              <p:nvPr/>
            </p:nvGrpSpPr>
            <p:grpSpPr>
              <a:xfrm>
                <a:off x="0" y="192"/>
                <a:ext cx="1872" cy="711"/>
                <a:chOff x="0" y="0"/>
                <a:chExt cx="1872" cy="711"/>
              </a:xfrm>
            </p:grpSpPr>
            <p:sp>
              <p:nvSpPr>
                <p:cNvPr id="62513" name="直接连接符 10250"/>
                <p:cNvSpPr/>
                <p:nvPr/>
              </p:nvSpPr>
              <p:spPr>
                <a:xfrm>
                  <a:off x="0" y="480"/>
                  <a:ext cx="1728" cy="0"/>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514" name="直接连接符 10251"/>
                <p:cNvSpPr/>
                <p:nvPr/>
              </p:nvSpPr>
              <p:spPr>
                <a:xfrm flipV="1">
                  <a:off x="816" y="0"/>
                  <a:ext cx="0" cy="672"/>
                </a:xfrm>
                <a:prstGeom prst="line">
                  <a:avLst/>
                </a:prstGeom>
                <a:ln w="12700" cap="flat" cmpd="sng">
                  <a:solidFill>
                    <a:schemeClr val="tx1"/>
                  </a:solidFill>
                  <a:prstDash val="solid"/>
                  <a:round/>
                  <a:headEnd type="none" w="med" len="med"/>
                  <a:tailEnd type="triangle" w="sm" len="sm"/>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515" name="文本框 10252"/>
                <p:cNvSpPr txBox="1"/>
                <p:nvPr/>
              </p:nvSpPr>
              <p:spPr>
                <a:xfrm>
                  <a:off x="624" y="480"/>
                  <a:ext cx="240" cy="231"/>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2" charset="0"/>
                      <a:ea typeface="宋体" panose="02010600030101010101" pitchFamily="2" charset="-122"/>
                    </a:rPr>
                    <a:t>0</a:t>
                  </a:r>
                </a:p>
              </p:txBody>
            </p:sp>
            <p:graphicFrame>
              <p:nvGraphicFramePr>
                <p:cNvPr id="62516" name="对象 10253"/>
                <p:cNvGraphicFramePr>
                  <a:graphicFrameLocks noChangeAspect="1"/>
                </p:cNvGraphicFramePr>
                <p:nvPr/>
              </p:nvGraphicFramePr>
              <p:xfrm>
                <a:off x="1680" y="288"/>
                <a:ext cx="192" cy="192"/>
              </p:xfrm>
              <a:graphic>
                <a:graphicData uri="http://schemas.openxmlformats.org/presentationml/2006/ole">
                  <mc:AlternateContent xmlns:mc="http://schemas.openxmlformats.org/markup-compatibility/2006">
                    <mc:Choice xmlns:v="urn:schemas-microsoft-com:vml" Requires="v">
                      <p:oleObj spid="_x0000_s4167" r:id="rId21" imgW="165735" imgH="165735" progId="">
                        <p:embed/>
                      </p:oleObj>
                    </mc:Choice>
                    <mc:Fallback>
                      <p:oleObj r:id="rId21" imgW="165735" imgH="165735" progId="">
                        <p:embed/>
                        <p:pic>
                          <p:nvPicPr>
                            <p:cNvPr id="0" name="图片 3092"/>
                            <p:cNvPicPr/>
                            <p:nvPr/>
                          </p:nvPicPr>
                          <p:blipFill>
                            <a:blip r:embed="rId4"/>
                            <a:stretch>
                              <a:fillRect/>
                            </a:stretch>
                          </p:blipFill>
                          <p:spPr>
                            <a:xfrm>
                              <a:off x="1680" y="288"/>
                              <a:ext cx="192" cy="192"/>
                            </a:xfrm>
                            <a:prstGeom prst="rect">
                              <a:avLst/>
                            </a:prstGeom>
                            <a:noFill/>
                            <a:ln w="38100">
                              <a:noFill/>
                              <a:miter/>
                            </a:ln>
                          </p:spPr>
                        </p:pic>
                      </p:oleObj>
                    </mc:Fallback>
                  </mc:AlternateContent>
                </a:graphicData>
              </a:graphic>
            </p:graphicFrame>
          </p:grpSp>
          <p:sp>
            <p:nvSpPr>
              <p:cNvPr id="62517" name="直接连接符 10254"/>
              <p:cNvSpPr/>
              <p:nvPr/>
            </p:nvSpPr>
            <p:spPr>
              <a:xfrm>
                <a:off x="816" y="432"/>
                <a:ext cx="192" cy="24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2518" name="直接连接符 10255"/>
              <p:cNvSpPr/>
              <p:nvPr/>
            </p:nvSpPr>
            <p:spPr>
              <a:xfrm flipH="1">
                <a:off x="624" y="432"/>
                <a:ext cx="192" cy="24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62519" name="对象 10256"/>
              <p:cNvGraphicFramePr>
                <a:graphicFrameLocks noChangeAspect="1"/>
              </p:cNvGraphicFramePr>
              <p:nvPr/>
            </p:nvGraphicFramePr>
            <p:xfrm>
              <a:off x="294" y="0"/>
              <a:ext cx="516" cy="256"/>
            </p:xfrm>
            <a:graphic>
              <a:graphicData uri="http://schemas.openxmlformats.org/presentationml/2006/ole">
                <mc:AlternateContent xmlns:mc="http://schemas.openxmlformats.org/markup-compatibility/2006">
                  <mc:Choice xmlns:v="urn:schemas-microsoft-com:vml" Requires="v">
                    <p:oleObj spid="_x0000_s4168" r:id="rId22" imgW="559435" imgH="254000" progId="">
                      <p:embed/>
                    </p:oleObj>
                  </mc:Choice>
                  <mc:Fallback>
                    <p:oleObj r:id="rId22" imgW="559435" imgH="254000" progId="">
                      <p:embed/>
                      <p:pic>
                        <p:nvPicPr>
                          <p:cNvPr id="0" name="图片 3093"/>
                          <p:cNvPicPr/>
                          <p:nvPr/>
                        </p:nvPicPr>
                        <p:blipFill>
                          <a:blip r:embed="rId23"/>
                          <a:stretch>
                            <a:fillRect/>
                          </a:stretch>
                        </p:blipFill>
                        <p:spPr>
                          <a:xfrm>
                            <a:off x="294" y="0"/>
                            <a:ext cx="516" cy="256"/>
                          </a:xfrm>
                          <a:prstGeom prst="rect">
                            <a:avLst/>
                          </a:prstGeom>
                          <a:noFill/>
                          <a:ln w="38100">
                            <a:noFill/>
                            <a:miter/>
                          </a:ln>
                        </p:spPr>
                      </p:pic>
                    </p:oleObj>
                  </mc:Fallback>
                </mc:AlternateContent>
              </a:graphicData>
            </a:graphic>
          </p:graphicFrame>
        </p:grpSp>
      </p:grpSp>
      <p:sp>
        <p:nvSpPr>
          <p:cNvPr id="62520" name="Rectangle 2"/>
          <p:cNvSpPr>
            <a:spLocks noGrp="1"/>
          </p:cNvSpPr>
          <p:nvPr/>
        </p:nvSpPr>
        <p:spPr>
          <a:xfrm>
            <a:off x="495300" y="422275"/>
            <a:ext cx="8229600" cy="908050"/>
          </a:xfrm>
          <a:prstGeom prst="rect">
            <a:avLst/>
          </a:prstGeom>
          <a:noFill/>
          <a:ln w="9525">
            <a:noFill/>
          </a:ln>
        </p:spPr>
        <p:txBody>
          <a:bodyPr wrap="square" anchor="ctr"/>
          <a:lstStyle/>
          <a:p>
            <a:pPr eaLnBrk="0" hangingPunct="0"/>
            <a:r>
              <a:rPr lang="en-US" altLang="zh-CN" sz="3600" b="1" dirty="0">
                <a:solidFill>
                  <a:schemeClr val="tx2"/>
                </a:solidFill>
                <a:latin typeface="Times New Roman" panose="02020603050405020304" pitchFamily="2" charset="0"/>
                <a:ea typeface="楷体_GB2312" pitchFamily="1" charset="-122"/>
              </a:rPr>
              <a:t>2.1.1 </a:t>
            </a:r>
            <a:r>
              <a:rPr lang="zh-CN" altLang="en-US" sz="3600" b="1" dirty="0">
                <a:solidFill>
                  <a:schemeClr val="tx2"/>
                </a:solidFill>
                <a:latin typeface="Times New Roman" panose="02020603050405020304" pitchFamily="2" charset="0"/>
                <a:ea typeface="楷体_GB2312" pitchFamily="1" charset="-122"/>
              </a:rPr>
              <a:t>采样的基本原理</a:t>
            </a:r>
            <a:endParaRPr lang="zh-CN" altLang="en-US" sz="3600" b="1" dirty="0">
              <a:solidFill>
                <a:schemeClr val="tx2"/>
              </a:solidFill>
              <a:latin typeface="Times New Roman" panose="02020603050405020304" pitchFamily="2" charset="0"/>
              <a:ea typeface="Times New Roman" panose="02020603050405020304" pitchFamily="2" charset="0"/>
            </a:endParaRPr>
          </a:p>
        </p:txBody>
      </p:sp>
      <p:sp>
        <p:nvSpPr>
          <p:cNvPr id="10243" name="内容占位符 10242"/>
          <p:cNvSpPr>
            <a:spLocks noGrp="1"/>
          </p:cNvSpPr>
          <p:nvPr/>
        </p:nvSpPr>
        <p:spPr>
          <a:xfrm>
            <a:off x="5262563" y="1589088"/>
            <a:ext cx="3460750" cy="1905000"/>
          </a:xfrm>
          <a:prstGeom prst="rect">
            <a:avLst/>
          </a:prstGeom>
          <a:noFill/>
          <a:ln w="9525">
            <a:noFill/>
          </a:ln>
        </p:spPr>
        <p:txBody>
          <a:bodyPr anchor="t"/>
          <a:lstStyle/>
          <a:p>
            <a:pPr marL="342900" indent="-342900">
              <a:spcBef>
                <a:spcPct val="20000"/>
              </a:spcBef>
              <a:buClr>
                <a:srgbClr val="CCFF33"/>
              </a:buClr>
              <a:buSzPct val="70000"/>
              <a:buFont typeface="Wingdings" panose="05000000000000000000" pitchFamily="2" charset="2"/>
              <a:buNone/>
            </a:pPr>
            <a:r>
              <a:rPr lang="en-US" altLang="zh-CN" sz="2800" b="1" dirty="0">
                <a:latin typeface="Times New Roman" panose="02020603050405020304" pitchFamily="2" charset="0"/>
                <a:ea typeface="仿宋_GB2312" pitchFamily="1" charset="-122"/>
              </a:rPr>
              <a:t> </a:t>
            </a:r>
            <a:r>
              <a:rPr lang="zh-CN" altLang="en-US" sz="2800" b="1" dirty="0">
                <a:solidFill>
                  <a:srgbClr val="0000FF"/>
                </a:solidFill>
                <a:latin typeface="楷体" panose="02010609060101010101" charset="-122"/>
                <a:ea typeface="楷体" panose="02010609060101010101" charset="-122"/>
              </a:rPr>
              <a:t>采样的频域变化情况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blinds(horizontal)">
                                      <p:cBhvr>
                                        <p:cTn id="12"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文本占位符 2"/>
          <p:cNvSpPr>
            <a:spLocks noGrp="1"/>
          </p:cNvSpPr>
          <p:nvPr>
            <p:ph type="body" sz="half"/>
          </p:nvPr>
        </p:nvSpPr>
        <p:spPr>
          <a:xfrm>
            <a:off x="381000" y="1324610"/>
            <a:ext cx="8081645" cy="5329555"/>
          </a:xfrm>
        </p:spPr>
        <p:txBody>
          <a:bodyPr wrap="square" anchor="t"/>
          <a:lstStyle>
            <a:lvl1pPr lvl="0">
              <a:defRPr sz="2800"/>
            </a:lvl1pPr>
            <a:lvl2pPr lvl="1">
              <a:defRPr sz="2400"/>
            </a:lvl2pPr>
            <a:lvl3pPr lvl="2">
              <a:defRPr sz="2000"/>
            </a:lvl3pPr>
            <a:lvl4pPr lvl="3">
              <a:defRPr sz="1800"/>
            </a:lvl4pPr>
            <a:lvl5pPr lvl="4">
              <a:defRPr sz="1800"/>
            </a:lvl5pPr>
          </a:lstStyle>
          <a:p>
            <a:pPr marL="0" lvl="0" indent="0">
              <a:lnSpc>
                <a:spcPct val="150000"/>
              </a:lnSpc>
              <a:buNone/>
            </a:pPr>
            <a:r>
              <a:rPr lang="zh-CN" altLang="en-US" sz="2800" dirty="0">
                <a:solidFill>
                  <a:srgbClr val="C00000"/>
                </a:solidFill>
                <a:latin typeface="Times New Roman" panose="02020603050405020304" pitchFamily="2" charset="0"/>
                <a:ea typeface="楷体" panose="02010609060101010101" charset="-122"/>
                <a:cs typeface="Times New Roman" panose="02020603050405020304" pitchFamily="2" charset="0"/>
              </a:rPr>
              <a:t>（</a:t>
            </a:r>
            <a:r>
              <a:rPr lang="en-US" altLang="zh-CN" sz="2800" dirty="0">
                <a:solidFill>
                  <a:srgbClr val="C00000"/>
                </a:solidFill>
                <a:latin typeface="Times New Roman" panose="02020603050405020304" pitchFamily="2" charset="0"/>
                <a:ea typeface="楷体" panose="02010609060101010101" charset="-122"/>
                <a:cs typeface="Times New Roman" panose="02020603050405020304" pitchFamily="2" charset="0"/>
              </a:rPr>
              <a:t>1</a:t>
            </a:r>
            <a:r>
              <a:rPr lang="zh-CN" altLang="en-US" sz="2800" dirty="0">
                <a:solidFill>
                  <a:srgbClr val="C00000"/>
                </a:solidFill>
                <a:latin typeface="Times New Roman" panose="02020603050405020304" pitchFamily="2" charset="0"/>
                <a:ea typeface="楷体" panose="02010609060101010101" charset="-122"/>
                <a:cs typeface="Times New Roman" panose="02020603050405020304" pitchFamily="2" charset="0"/>
              </a:rPr>
              <a:t>）逐次逼近型(SAR)--工作原理：</a:t>
            </a:r>
          </a:p>
          <a:p>
            <a:pPr marL="0" lvl="0" indent="0">
              <a:lnSpc>
                <a:spcPct val="150000"/>
              </a:lnSpc>
              <a:buNone/>
            </a:pPr>
            <a:r>
              <a:rPr lang="en-US" altLang="zh-CN" sz="2400" dirty="0">
                <a:latin typeface="Times New Roman" panose="02020603050405020304" pitchFamily="2" charset="0"/>
                <a:ea typeface="楷体" panose="02010609060101010101" charset="-122"/>
                <a:cs typeface="Times New Roman" panose="02020603050405020304" pitchFamily="2" charset="0"/>
              </a:rPr>
              <a:t>1</a:t>
            </a:r>
            <a:r>
              <a:rPr lang="zh-CN" altLang="en-US" sz="2400" dirty="0">
                <a:latin typeface="Times New Roman" panose="02020603050405020304" pitchFamily="2" charset="0"/>
                <a:ea typeface="楷体" panose="02010609060101010101" charset="-122"/>
                <a:cs typeface="Times New Roman" panose="02020603050405020304" pitchFamily="2" charset="0"/>
              </a:rPr>
              <a:t>、首先将DAC的最高有效位</a:t>
            </a: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MSB</a:t>
            </a:r>
            <a:r>
              <a:rPr lang="zh-CN" altLang="en-US" sz="2400" dirty="0">
                <a:latin typeface="Times New Roman" panose="02020603050405020304" pitchFamily="2" charset="0"/>
                <a:ea typeface="楷体" panose="02010609060101010101" charset="-122"/>
                <a:cs typeface="Times New Roman" panose="02020603050405020304" pitchFamily="2" charset="0"/>
              </a:rPr>
              <a:t>保存到</a:t>
            </a: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SAR</a:t>
            </a:r>
            <a:r>
              <a:rPr lang="zh-CN" altLang="en-US" sz="2400" dirty="0">
                <a:latin typeface="Times New Roman" panose="02020603050405020304" pitchFamily="2" charset="0"/>
                <a:ea typeface="楷体" panose="02010609060101010101" charset="-122"/>
                <a:cs typeface="Times New Roman" panose="02020603050405020304" pitchFamily="2" charset="0"/>
              </a:rPr>
              <a:t>；</a:t>
            </a:r>
          </a:p>
          <a:p>
            <a:pPr marL="0" lvl="0" indent="0">
              <a:lnSpc>
                <a:spcPct val="150000"/>
              </a:lnSpc>
              <a:buNone/>
            </a:pPr>
            <a:r>
              <a:rPr lang="en-US" altLang="zh-CN" sz="2400" dirty="0">
                <a:latin typeface="Times New Roman" panose="02020603050405020304" pitchFamily="2" charset="0"/>
                <a:ea typeface="楷体" panose="02010609060101010101" charset="-122"/>
                <a:cs typeface="Times New Roman" panose="02020603050405020304" pitchFamily="2" charset="0"/>
              </a:rPr>
              <a:t>2</a:t>
            </a:r>
            <a:r>
              <a:rPr lang="zh-CN" altLang="en-US" sz="2400" dirty="0">
                <a:latin typeface="Times New Roman" panose="02020603050405020304" pitchFamily="2" charset="0"/>
                <a:ea typeface="楷体" panose="02010609060101010101" charset="-122"/>
                <a:cs typeface="Times New Roman" panose="02020603050405020304" pitchFamily="2" charset="0"/>
              </a:rPr>
              <a:t>、接着将该值对应的电压与输入电压进行</a:t>
            </a: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比较</a:t>
            </a:r>
            <a:r>
              <a:rPr lang="zh-CN" altLang="en-US" sz="2400" dirty="0">
                <a:latin typeface="Times New Roman" panose="02020603050405020304" pitchFamily="2" charset="0"/>
                <a:ea typeface="楷体" panose="02010609060101010101" charset="-122"/>
                <a:cs typeface="Times New Roman" panose="02020603050405020304" pitchFamily="2" charset="0"/>
              </a:rPr>
              <a:t>。比较器输出被</a:t>
            </a: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反馈</a:t>
            </a:r>
            <a:r>
              <a:rPr lang="zh-CN" altLang="en-US" sz="2400" dirty="0">
                <a:latin typeface="Times New Roman" panose="02020603050405020304" pitchFamily="2" charset="0"/>
                <a:ea typeface="楷体" panose="02010609060101010101" charset="-122"/>
                <a:cs typeface="Times New Roman" panose="02020603050405020304" pitchFamily="2" charset="0"/>
              </a:rPr>
              <a:t>到DAC，并在一次比较前对其进行</a:t>
            </a: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修正</a:t>
            </a:r>
            <a:r>
              <a:rPr lang="zh-CN" altLang="en-US" sz="2400" dirty="0">
                <a:latin typeface="Times New Roman" panose="02020603050405020304" pitchFamily="2" charset="0"/>
                <a:ea typeface="楷体" panose="02010609060101010101" charset="-122"/>
                <a:cs typeface="Times New Roman" panose="02020603050405020304" pitchFamily="2" charset="0"/>
              </a:rPr>
              <a:t>；</a:t>
            </a:r>
          </a:p>
          <a:p>
            <a:pPr marL="0" lvl="0" indent="0">
              <a:lnSpc>
                <a:spcPct val="150000"/>
              </a:lnSpc>
              <a:buNone/>
            </a:pPr>
            <a:r>
              <a:rPr lang="en-US" altLang="zh-CN" sz="2400" dirty="0">
                <a:latin typeface="Times New Roman" panose="02020603050405020304" pitchFamily="2" charset="0"/>
                <a:ea typeface="楷体" panose="02010609060101010101" charset="-122"/>
                <a:cs typeface="Times New Roman" panose="02020603050405020304" pitchFamily="2" charset="0"/>
              </a:rPr>
              <a:t>3</a:t>
            </a:r>
            <a:r>
              <a:rPr lang="zh-CN" altLang="en-US" sz="2400" dirty="0">
                <a:latin typeface="Times New Roman" panose="02020603050405020304" pitchFamily="2" charset="0"/>
                <a:ea typeface="楷体" panose="02010609060101010101" charset="-122"/>
                <a:cs typeface="Times New Roman" panose="02020603050405020304" pitchFamily="2" charset="0"/>
              </a:rPr>
              <a:t>、在逻辑控制电路和时钟驱动下，SAR不断进行</a:t>
            </a: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比较和移位</a:t>
            </a:r>
            <a:r>
              <a:rPr lang="zh-CN" altLang="en-US" sz="2400" dirty="0">
                <a:latin typeface="Times New Roman" panose="02020603050405020304" pitchFamily="2" charset="0"/>
                <a:ea typeface="楷体" panose="02010609060101010101" charset="-122"/>
                <a:cs typeface="Times New Roman" panose="02020603050405020304" pitchFamily="2" charset="0"/>
              </a:rPr>
              <a:t>操作，直到完成LSB的转换。</a:t>
            </a:r>
          </a:p>
          <a:p>
            <a:pPr marL="0" lvl="0" indent="0">
              <a:lnSpc>
                <a:spcPct val="150000"/>
              </a:lnSpc>
              <a:buNone/>
            </a:pPr>
            <a:r>
              <a:rPr lang="en-US" altLang="zh-CN" sz="2400" dirty="0">
                <a:latin typeface="Times New Roman" panose="02020603050405020304" pitchFamily="2" charset="0"/>
                <a:ea typeface="楷体" panose="02010609060101010101" charset="-122"/>
                <a:cs typeface="Times New Roman" panose="02020603050405020304" pitchFamily="2" charset="0"/>
              </a:rPr>
              <a:t>4</a:t>
            </a:r>
            <a:r>
              <a:rPr lang="zh-CN" altLang="en-US" sz="2400" dirty="0">
                <a:latin typeface="Times New Roman" panose="02020603050405020304" pitchFamily="2" charset="0"/>
                <a:ea typeface="楷体" panose="02010609060101010101" charset="-122"/>
                <a:cs typeface="Times New Roman" panose="02020603050405020304" pitchFamily="2" charset="0"/>
              </a:rPr>
              <a:t>、所产生的 DAC输出逼近输入电压的±1/2LSB。当每一位都确定后，转换结果被</a:t>
            </a: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锁存到SAR</a:t>
            </a:r>
            <a:r>
              <a:rPr lang="zh-CN" altLang="en-US" sz="2400" dirty="0">
                <a:latin typeface="Times New Roman" panose="02020603050405020304" pitchFamily="2" charset="0"/>
                <a:ea typeface="楷体" panose="02010609060101010101" charset="-122"/>
                <a:cs typeface="Times New Roman" panose="02020603050405020304" pitchFamily="2" charset="0"/>
              </a:rPr>
              <a:t>并作为ADC输出。</a:t>
            </a:r>
            <a:r>
              <a:rPr lang="zh-CN" altLang="en-US" sz="2800" dirty="0">
                <a:ea typeface="宋体" panose="02010600030101010101" pitchFamily="2" charset="-122"/>
              </a:rPr>
              <a:t> </a:t>
            </a:r>
          </a:p>
          <a:p>
            <a:pPr marL="0" lvl="0" indent="0"/>
            <a:endParaRPr lang="zh-CN" altLang="en-US" sz="2800" dirty="0">
              <a:ea typeface="宋体" panose="02010600030101010101" pitchFamily="2" charset="-122"/>
            </a:endParaRPr>
          </a:p>
        </p:txBody>
      </p:sp>
      <p:sp>
        <p:nvSpPr>
          <p:cNvPr id="124930"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70</a:t>
            </a:fld>
            <a:endParaRPr lang="en-US" altLang="zh-CN" sz="1200" dirty="0">
              <a:latin typeface="Garamond" panose="02020404030301010803" pitchFamily="2" charset="0"/>
            </a:endParaRPr>
          </a:p>
        </p:txBody>
      </p:sp>
      <p:sp>
        <p:nvSpPr>
          <p:cNvPr id="124931" name="Rectangle 2"/>
          <p:cNvSpPr>
            <a:spLocks noGrp="1"/>
          </p:cNvSpPr>
          <p:nvPr/>
        </p:nvSpPr>
        <p:spPr>
          <a:xfrm>
            <a:off x="539750" y="485775"/>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2.3.3 </a:t>
            </a:r>
            <a:r>
              <a:rPr lang="zh-CN" altLang="en-US" sz="3200" b="1" dirty="0">
                <a:solidFill>
                  <a:schemeClr val="tx2"/>
                </a:solidFill>
                <a:latin typeface="Times New Roman" panose="02020603050405020304" pitchFamily="2" charset="0"/>
                <a:ea typeface="宋体" panose="02010600030101010101" pitchFamily="2" charset="-122"/>
              </a:rPr>
              <a:t>ADC的类型</a:t>
            </a:r>
            <a:endParaRPr lang="en-US" altLang="zh-CN"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000" fill="hold">
                                          <p:stCondLst>
                                            <p:cond delay="0"/>
                                          </p:stCondLst>
                                        </p:cTn>
                                        <p:tgtEl>
                                          <p:spTgt spid="173059">
                                            <p:txEl>
                                              <p:charRg st="0" end="20"/>
                                            </p:txEl>
                                          </p:spTgt>
                                        </p:tgtEl>
                                        <p:attrNameLst>
                                          <p:attrName>style.visibility</p:attrName>
                                        </p:attrNameLst>
                                      </p:cBhvr>
                                      <p:to>
                                        <p:strVal val="visible"/>
                                      </p:to>
                                    </p:set>
                                    <p:animEffect transition="in" filter="fade">
                                      <p:cBhvr>
                                        <p:cTn id="7" dur="1000"/>
                                        <p:tgtEl>
                                          <p:spTgt spid="173059">
                                            <p:txEl>
                                              <p:charRg st="0" end="20"/>
                                            </p:txEl>
                                          </p:spTgt>
                                        </p:tgtEl>
                                      </p:cBhvr>
                                    </p:animEffect>
                                    <p:anim calcmode="lin" valueType="num">
                                      <p:cBhvr>
                                        <p:cTn id="8" dur="1000" fill="hold"/>
                                        <p:tgtEl>
                                          <p:spTgt spid="173059">
                                            <p:txEl>
                                              <p:charRg st="0" end="20"/>
                                            </p:txEl>
                                          </p:spTgt>
                                        </p:tgtEl>
                                        <p:attrNameLst>
                                          <p:attrName>ppt_x</p:attrName>
                                        </p:attrNameLst>
                                      </p:cBhvr>
                                      <p:tavLst>
                                        <p:tav tm="0">
                                          <p:val>
                                            <p:strVal val="#ppt_x"/>
                                          </p:val>
                                        </p:tav>
                                        <p:tav tm="100000">
                                          <p:val>
                                            <p:strVal val="#ppt_x"/>
                                          </p:val>
                                        </p:tav>
                                      </p:tavLst>
                                    </p:anim>
                                    <p:anim calcmode="lin" valueType="num">
                                      <p:cBhvr>
                                        <p:cTn id="9" dur="1000" fill="hold"/>
                                        <p:tgtEl>
                                          <p:spTgt spid="173059">
                                            <p:txEl>
                                              <p:charRg st="0" end="2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000" fill="hold">
                                          <p:stCondLst>
                                            <p:cond delay="0"/>
                                          </p:stCondLst>
                                        </p:cTn>
                                        <p:tgtEl>
                                          <p:spTgt spid="173059">
                                            <p:txEl>
                                              <p:charRg st="20" end="43"/>
                                            </p:txEl>
                                          </p:spTgt>
                                        </p:tgtEl>
                                        <p:attrNameLst>
                                          <p:attrName>style.visibility</p:attrName>
                                        </p:attrNameLst>
                                      </p:cBhvr>
                                      <p:to>
                                        <p:strVal val="visible"/>
                                      </p:to>
                                    </p:set>
                                    <p:animEffect transition="in" filter="fade">
                                      <p:cBhvr>
                                        <p:cTn id="14" dur="1000"/>
                                        <p:tgtEl>
                                          <p:spTgt spid="173059">
                                            <p:txEl>
                                              <p:charRg st="20" end="43"/>
                                            </p:txEl>
                                          </p:spTgt>
                                        </p:tgtEl>
                                      </p:cBhvr>
                                    </p:animEffect>
                                    <p:anim calcmode="lin" valueType="num">
                                      <p:cBhvr>
                                        <p:cTn id="15" dur="1000" fill="hold"/>
                                        <p:tgtEl>
                                          <p:spTgt spid="173059">
                                            <p:txEl>
                                              <p:charRg st="20" end="43"/>
                                            </p:txEl>
                                          </p:spTgt>
                                        </p:tgtEl>
                                        <p:attrNameLst>
                                          <p:attrName>ppt_x</p:attrName>
                                        </p:attrNameLst>
                                      </p:cBhvr>
                                      <p:tavLst>
                                        <p:tav tm="0">
                                          <p:val>
                                            <p:strVal val="#ppt_x"/>
                                          </p:val>
                                        </p:tav>
                                        <p:tav tm="100000">
                                          <p:val>
                                            <p:strVal val="#ppt_x"/>
                                          </p:val>
                                        </p:tav>
                                      </p:tavLst>
                                    </p:anim>
                                    <p:anim calcmode="lin" valueType="num">
                                      <p:cBhvr>
                                        <p:cTn id="16" dur="1000" fill="hold"/>
                                        <p:tgtEl>
                                          <p:spTgt spid="173059">
                                            <p:txEl>
                                              <p:charRg st="20" end="43"/>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000" fill="hold">
                                          <p:stCondLst>
                                            <p:cond delay="0"/>
                                          </p:stCondLst>
                                        </p:cTn>
                                        <p:tgtEl>
                                          <p:spTgt spid="173059">
                                            <p:txEl>
                                              <p:charRg st="43" end="91"/>
                                            </p:txEl>
                                          </p:spTgt>
                                        </p:tgtEl>
                                        <p:attrNameLst>
                                          <p:attrName>style.visibility</p:attrName>
                                        </p:attrNameLst>
                                      </p:cBhvr>
                                      <p:to>
                                        <p:strVal val="visible"/>
                                      </p:to>
                                    </p:set>
                                    <p:animEffect transition="in" filter="fade">
                                      <p:cBhvr>
                                        <p:cTn id="20" dur="1000"/>
                                        <p:tgtEl>
                                          <p:spTgt spid="173059">
                                            <p:txEl>
                                              <p:charRg st="43" end="91"/>
                                            </p:txEl>
                                          </p:spTgt>
                                        </p:tgtEl>
                                      </p:cBhvr>
                                    </p:animEffect>
                                    <p:anim calcmode="lin" valueType="num">
                                      <p:cBhvr>
                                        <p:cTn id="21" dur="1000" fill="hold"/>
                                        <p:tgtEl>
                                          <p:spTgt spid="173059">
                                            <p:txEl>
                                              <p:charRg st="43" end="91"/>
                                            </p:txEl>
                                          </p:spTgt>
                                        </p:tgtEl>
                                        <p:attrNameLst>
                                          <p:attrName>ppt_x</p:attrName>
                                        </p:attrNameLst>
                                      </p:cBhvr>
                                      <p:tavLst>
                                        <p:tav tm="0">
                                          <p:val>
                                            <p:strVal val="#ppt_x"/>
                                          </p:val>
                                        </p:tav>
                                        <p:tav tm="100000">
                                          <p:val>
                                            <p:strVal val="#ppt_x"/>
                                          </p:val>
                                        </p:tav>
                                      </p:tavLst>
                                    </p:anim>
                                    <p:anim calcmode="lin" valueType="num">
                                      <p:cBhvr>
                                        <p:cTn id="22" dur="1000" fill="hold"/>
                                        <p:tgtEl>
                                          <p:spTgt spid="173059">
                                            <p:txEl>
                                              <p:charRg st="43" end="91"/>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000" fill="hold">
                                          <p:stCondLst>
                                            <p:cond delay="0"/>
                                          </p:stCondLst>
                                        </p:cTn>
                                        <p:tgtEl>
                                          <p:spTgt spid="173059">
                                            <p:txEl>
                                              <p:charRg st="91" end="132"/>
                                            </p:txEl>
                                          </p:spTgt>
                                        </p:tgtEl>
                                        <p:attrNameLst>
                                          <p:attrName>style.visibility</p:attrName>
                                        </p:attrNameLst>
                                      </p:cBhvr>
                                      <p:to>
                                        <p:strVal val="visible"/>
                                      </p:to>
                                    </p:set>
                                    <p:animEffect transition="in" filter="fade">
                                      <p:cBhvr>
                                        <p:cTn id="26" dur="1000"/>
                                        <p:tgtEl>
                                          <p:spTgt spid="173059">
                                            <p:txEl>
                                              <p:charRg st="91" end="132"/>
                                            </p:txEl>
                                          </p:spTgt>
                                        </p:tgtEl>
                                      </p:cBhvr>
                                    </p:animEffect>
                                    <p:anim calcmode="lin" valueType="num">
                                      <p:cBhvr>
                                        <p:cTn id="27" dur="1000" fill="hold"/>
                                        <p:tgtEl>
                                          <p:spTgt spid="173059">
                                            <p:txEl>
                                              <p:charRg st="91" end="132"/>
                                            </p:txEl>
                                          </p:spTgt>
                                        </p:tgtEl>
                                        <p:attrNameLst>
                                          <p:attrName>ppt_x</p:attrName>
                                        </p:attrNameLst>
                                      </p:cBhvr>
                                      <p:tavLst>
                                        <p:tav tm="0">
                                          <p:val>
                                            <p:strVal val="#ppt_x"/>
                                          </p:val>
                                        </p:tav>
                                        <p:tav tm="100000">
                                          <p:val>
                                            <p:strVal val="#ppt_x"/>
                                          </p:val>
                                        </p:tav>
                                      </p:tavLst>
                                    </p:anim>
                                    <p:anim calcmode="lin" valueType="num">
                                      <p:cBhvr>
                                        <p:cTn id="28" dur="1000" fill="hold"/>
                                        <p:tgtEl>
                                          <p:spTgt spid="173059">
                                            <p:txEl>
                                              <p:charRg st="91" end="132"/>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000" fill="hold">
                                          <p:stCondLst>
                                            <p:cond delay="0"/>
                                          </p:stCondLst>
                                        </p:cTn>
                                        <p:tgtEl>
                                          <p:spTgt spid="173059">
                                            <p:txEl>
                                              <p:charRg st="132" end="190"/>
                                            </p:txEl>
                                          </p:spTgt>
                                        </p:tgtEl>
                                        <p:attrNameLst>
                                          <p:attrName>style.visibility</p:attrName>
                                        </p:attrNameLst>
                                      </p:cBhvr>
                                      <p:to>
                                        <p:strVal val="visible"/>
                                      </p:to>
                                    </p:set>
                                    <p:animEffect transition="in" filter="fade">
                                      <p:cBhvr>
                                        <p:cTn id="32" dur="1000"/>
                                        <p:tgtEl>
                                          <p:spTgt spid="173059">
                                            <p:txEl>
                                              <p:charRg st="132" end="190"/>
                                            </p:txEl>
                                          </p:spTgt>
                                        </p:tgtEl>
                                      </p:cBhvr>
                                    </p:animEffect>
                                    <p:anim calcmode="lin" valueType="num">
                                      <p:cBhvr>
                                        <p:cTn id="33" dur="1000" fill="hold"/>
                                        <p:tgtEl>
                                          <p:spTgt spid="173059">
                                            <p:txEl>
                                              <p:charRg st="132" end="190"/>
                                            </p:txEl>
                                          </p:spTgt>
                                        </p:tgtEl>
                                        <p:attrNameLst>
                                          <p:attrName>ppt_x</p:attrName>
                                        </p:attrNameLst>
                                      </p:cBhvr>
                                      <p:tavLst>
                                        <p:tav tm="0">
                                          <p:val>
                                            <p:strVal val="#ppt_x"/>
                                          </p:val>
                                        </p:tav>
                                        <p:tav tm="100000">
                                          <p:val>
                                            <p:strVal val="#ppt_x"/>
                                          </p:val>
                                        </p:tav>
                                      </p:tavLst>
                                    </p:anim>
                                    <p:anim calcmode="lin" valueType="num">
                                      <p:cBhvr>
                                        <p:cTn id="34" dur="1000" fill="hold"/>
                                        <p:tgtEl>
                                          <p:spTgt spid="173059">
                                            <p:txEl>
                                              <p:charRg st="132" end="19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文本占位符 2"/>
          <p:cNvSpPr>
            <a:spLocks noGrp="1"/>
          </p:cNvSpPr>
          <p:nvPr>
            <p:ph type="body" sz="half"/>
          </p:nvPr>
        </p:nvSpPr>
        <p:spPr>
          <a:xfrm>
            <a:off x="466725" y="1125538"/>
            <a:ext cx="8524875" cy="5329237"/>
          </a:xfrm>
        </p:spPr>
        <p:txBody>
          <a:bodyPr wrap="square" anchor="t"/>
          <a:lstStyle>
            <a:lvl1pPr lvl="0">
              <a:defRPr sz="2800"/>
            </a:lvl1pPr>
            <a:lvl2pPr lvl="1">
              <a:defRPr sz="2400"/>
            </a:lvl2pPr>
            <a:lvl3pPr lvl="2">
              <a:defRPr sz="2000"/>
            </a:lvl3pPr>
            <a:lvl4pPr lvl="3">
              <a:defRPr sz="1800"/>
            </a:lvl4pPr>
            <a:lvl5pPr lvl="4">
              <a:defRPr sz="1800"/>
            </a:lvl5pPr>
          </a:lstStyle>
          <a:p>
            <a:pPr marL="0" lvl="0" indent="0">
              <a:lnSpc>
                <a:spcPct val="150000"/>
              </a:lnSpc>
              <a:buNone/>
            </a:pPr>
            <a:r>
              <a:rPr lang="zh-CN" altLang="en-US" sz="2800" dirty="0">
                <a:solidFill>
                  <a:srgbClr val="C00000"/>
                </a:solidFill>
                <a:latin typeface="Times New Roman" panose="02020603050405020304" pitchFamily="2" charset="0"/>
                <a:ea typeface="楷体" panose="02010609060101010101" charset="-122"/>
                <a:cs typeface="Times New Roman" panose="02020603050405020304" pitchFamily="2" charset="0"/>
              </a:rPr>
              <a:t>（</a:t>
            </a:r>
            <a:r>
              <a:rPr lang="en-US" altLang="zh-CN" sz="2800" dirty="0">
                <a:solidFill>
                  <a:srgbClr val="C00000"/>
                </a:solidFill>
                <a:latin typeface="Times New Roman" panose="02020603050405020304" pitchFamily="2" charset="0"/>
                <a:ea typeface="楷体" panose="02010609060101010101" charset="-122"/>
                <a:cs typeface="Times New Roman" panose="02020603050405020304" pitchFamily="2" charset="0"/>
              </a:rPr>
              <a:t>2</a:t>
            </a:r>
            <a:r>
              <a:rPr lang="zh-CN" altLang="en-US" sz="2800" dirty="0">
                <a:solidFill>
                  <a:srgbClr val="C00000"/>
                </a:solidFill>
                <a:latin typeface="Times New Roman" panose="02020603050405020304" pitchFamily="2" charset="0"/>
                <a:ea typeface="楷体" panose="02010609060101010101" charset="-122"/>
                <a:cs typeface="Times New Roman" panose="02020603050405020304" pitchFamily="2" charset="0"/>
              </a:rPr>
              <a:t>）逐次逼近型(SAR)—优缺点：</a:t>
            </a:r>
            <a:endParaRPr lang="zh-CN" altLang="en-US" sz="2800" dirty="0">
              <a:latin typeface="Times New Roman" panose="02020603050405020304" pitchFamily="2" charset="0"/>
              <a:ea typeface="楷体" panose="02010609060101010101" charset="-122"/>
              <a:cs typeface="Times New Roman" panose="02020603050405020304" pitchFamily="2" charset="0"/>
            </a:endParaRPr>
          </a:p>
          <a:p>
            <a:pPr marL="0" lvl="0" indent="0">
              <a:lnSpc>
                <a:spcPct val="150000"/>
              </a:lnSpc>
              <a:buNone/>
            </a:pPr>
            <a:r>
              <a:rPr lang="zh-CN" altLang="en-US" sz="2800" dirty="0">
                <a:latin typeface="Times New Roman" panose="02020603050405020304" pitchFamily="2" charset="0"/>
                <a:ea typeface="楷体" panose="02010609060101010101" charset="-122"/>
                <a:cs typeface="Times New Roman" panose="02020603050405020304" pitchFamily="2" charset="0"/>
              </a:rPr>
              <a:t>优点：高速，采样速率可达 1MSPS；与其它ADC相比，功耗相当低；在分辨率低于12位时，价格较低。 </a:t>
            </a:r>
          </a:p>
          <a:p>
            <a:pPr marL="0" lvl="0" indent="0">
              <a:lnSpc>
                <a:spcPct val="150000"/>
              </a:lnSpc>
              <a:buNone/>
            </a:pPr>
            <a:r>
              <a:rPr lang="zh-CN" altLang="en-US" sz="2800" dirty="0">
                <a:latin typeface="Times New Roman" panose="02020603050405020304" pitchFamily="2" charset="0"/>
                <a:ea typeface="楷体" panose="02010609060101010101" charset="-122"/>
                <a:cs typeface="Times New Roman" panose="02020603050405020304" pitchFamily="2" charset="0"/>
              </a:rPr>
              <a:t>缺点：</a:t>
            </a:r>
          </a:p>
          <a:p>
            <a:pPr marL="0" lvl="0" indent="0">
              <a:lnSpc>
                <a:spcPct val="150000"/>
              </a:lnSpc>
              <a:buNone/>
            </a:pPr>
            <a:r>
              <a:rPr lang="zh-CN" altLang="en-US" sz="2800" dirty="0">
                <a:latin typeface="Times New Roman" panose="02020603050405020304" pitchFamily="2" charset="0"/>
                <a:ea typeface="楷体" panose="02010609060101010101" charset="-122"/>
                <a:cs typeface="Times New Roman" panose="02020603050405020304" pitchFamily="2" charset="0"/>
              </a:rPr>
              <a:t>在高于14位分辨率情况下，价格较高；传感器产生的信号在进行模/数转换之前需要进行调理，包括增益级和滤波，这样会明显增加成本。</a:t>
            </a:r>
            <a:r>
              <a:rPr lang="zh-CN" altLang="en-US" sz="2800" dirty="0">
                <a:ea typeface="宋体" panose="02010600030101010101" pitchFamily="2" charset="-122"/>
              </a:rPr>
              <a:t> </a:t>
            </a:r>
          </a:p>
        </p:txBody>
      </p:sp>
      <p:sp>
        <p:nvSpPr>
          <p:cNvPr id="125954"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71</a:t>
            </a:fld>
            <a:endParaRPr lang="en-US" altLang="zh-CN" sz="1200" dirty="0">
              <a:latin typeface="Garamond" panose="02020404030301010803" pitchFamily="2" charset="0"/>
            </a:endParaRPr>
          </a:p>
        </p:txBody>
      </p:sp>
      <p:sp>
        <p:nvSpPr>
          <p:cNvPr id="125955" name="Rectangle 2"/>
          <p:cNvSpPr>
            <a:spLocks noGrp="1"/>
          </p:cNvSpPr>
          <p:nvPr/>
        </p:nvSpPr>
        <p:spPr>
          <a:xfrm>
            <a:off x="466725" y="431800"/>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2.3.3 </a:t>
            </a:r>
            <a:r>
              <a:rPr lang="zh-CN" altLang="en-US" sz="3200" b="1" dirty="0">
                <a:solidFill>
                  <a:schemeClr val="tx2"/>
                </a:solidFill>
                <a:latin typeface="Times New Roman" panose="02020603050405020304" pitchFamily="2" charset="0"/>
                <a:ea typeface="宋体" panose="02010600030101010101" pitchFamily="2" charset="-122"/>
              </a:rPr>
              <a:t>ADC的类型</a:t>
            </a:r>
            <a:endParaRPr lang="en-US" altLang="zh-CN"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blinds(horizontal)">
                                      <p:cBhvr>
                                        <p:cTn id="7" dur="500"/>
                                        <p:tgtEl>
                                          <p:spTgt spid="174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083">
                                            <p:txEl>
                                              <p:pRg st="1" end="1"/>
                                            </p:txEl>
                                          </p:spTgt>
                                        </p:tgtEl>
                                        <p:attrNameLst>
                                          <p:attrName>style.visibility</p:attrName>
                                        </p:attrNameLst>
                                      </p:cBhvr>
                                      <p:to>
                                        <p:strVal val="visible"/>
                                      </p:to>
                                    </p:set>
                                    <p:animEffect transition="in" filter="blinds(horizontal)">
                                      <p:cBhvr>
                                        <p:cTn id="12" dur="500"/>
                                        <p:tgtEl>
                                          <p:spTgt spid="174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083">
                                            <p:txEl>
                                              <p:pRg st="2" end="2"/>
                                            </p:txEl>
                                          </p:spTgt>
                                        </p:tgtEl>
                                        <p:attrNameLst>
                                          <p:attrName>style.visibility</p:attrName>
                                        </p:attrNameLst>
                                      </p:cBhvr>
                                      <p:to>
                                        <p:strVal val="visible"/>
                                      </p:to>
                                    </p:set>
                                    <p:animEffect transition="in" filter="blinds(horizontal)">
                                      <p:cBhvr>
                                        <p:cTn id="17" dur="500"/>
                                        <p:tgtEl>
                                          <p:spTgt spid="174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083">
                                            <p:txEl>
                                              <p:pRg st="3" end="3"/>
                                            </p:txEl>
                                          </p:spTgt>
                                        </p:tgtEl>
                                        <p:attrNameLst>
                                          <p:attrName>style.visibility</p:attrName>
                                        </p:attrNameLst>
                                      </p:cBhvr>
                                      <p:to>
                                        <p:strVal val="visible"/>
                                      </p:to>
                                    </p:set>
                                    <p:animEffect transition="in" filter="blinds(horizontal)">
                                      <p:cBhvr>
                                        <p:cTn id="22" dur="500"/>
                                        <p:tgtEl>
                                          <p:spTgt spid="174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文本占位符 2"/>
          <p:cNvSpPr>
            <a:spLocks noGrp="1"/>
          </p:cNvSpPr>
          <p:nvPr>
            <p:ph type="body" sz="half"/>
          </p:nvPr>
        </p:nvSpPr>
        <p:spPr>
          <a:xfrm>
            <a:off x="27305" y="1125855"/>
            <a:ext cx="4845685" cy="5255895"/>
          </a:xfrm>
        </p:spPr>
        <p:txBody>
          <a:bodyPr wrap="square" anchor="t"/>
          <a:lstStyle>
            <a:lvl1pPr lvl="0">
              <a:defRPr sz="2800"/>
            </a:lvl1pPr>
            <a:lvl2pPr lvl="1">
              <a:defRPr sz="2400"/>
            </a:lvl2pPr>
            <a:lvl3pPr lvl="2">
              <a:defRPr sz="2000"/>
            </a:lvl3pPr>
            <a:lvl4pPr lvl="3">
              <a:defRPr sz="1800"/>
            </a:lvl4pPr>
            <a:lvl5pPr lvl="4">
              <a:defRPr sz="1800"/>
            </a:lvl5pPr>
          </a:lstStyle>
          <a:p>
            <a:pPr marL="0" lvl="0" indent="0">
              <a:lnSpc>
                <a:spcPct val="150000"/>
              </a:lnSpc>
              <a:buNone/>
            </a:pP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2、并行比较型</a:t>
            </a:r>
            <a:endParaRPr lang="en-GB"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endParaRPr>
          </a:p>
          <a:p>
            <a:pPr marL="0" lvl="0" indent="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并行比较ADC是现今速度最快的模/数转换器，采样速率在1GSPS以上，通常称为“闪烁式”ADC。</a:t>
            </a:r>
          </a:p>
          <a:p>
            <a:pPr marL="0" lvl="0" indent="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由电阻分压器、比较器、缓冲器及编码器四部分组成。</a:t>
            </a:r>
          </a:p>
          <a:p>
            <a:pPr marL="0" lvl="0" indent="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ADC所有位的转换同时完成，其转换时间主要取决于比较器的开关速度、编码器的传输时间延迟等。</a:t>
            </a:r>
          </a:p>
        </p:txBody>
      </p:sp>
      <p:pic>
        <p:nvPicPr>
          <p:cNvPr id="175108" name="Picture 5" descr="并行比较"/>
          <p:cNvPicPr>
            <a:picLocks noGrp="1" noChangeAspect="1"/>
          </p:cNvPicPr>
          <p:nvPr>
            <p:ph sz="half" idx="4294967295"/>
          </p:nvPr>
        </p:nvPicPr>
        <p:blipFill>
          <a:blip r:embed="rId2"/>
          <a:stretch>
            <a:fillRect/>
          </a:stretch>
        </p:blipFill>
        <p:spPr>
          <a:xfrm>
            <a:off x="4730433" y="1504950"/>
            <a:ext cx="4356100" cy="4356100"/>
          </a:xfrm>
        </p:spPr>
      </p:pic>
      <p:sp>
        <p:nvSpPr>
          <p:cNvPr id="126979"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72</a:t>
            </a:fld>
            <a:endParaRPr lang="en-US" altLang="zh-CN" sz="1200" dirty="0">
              <a:latin typeface="Garamond" panose="02020404030301010803" pitchFamily="2" charset="0"/>
            </a:endParaRPr>
          </a:p>
        </p:txBody>
      </p:sp>
      <p:sp>
        <p:nvSpPr>
          <p:cNvPr id="126980" name="Rectangle 2"/>
          <p:cNvSpPr>
            <a:spLocks noGrp="1"/>
          </p:cNvSpPr>
          <p:nvPr/>
        </p:nvSpPr>
        <p:spPr>
          <a:xfrm>
            <a:off x="512763" y="438150"/>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2.3.3 </a:t>
            </a:r>
            <a:r>
              <a:rPr lang="zh-CN" altLang="en-US" sz="3200" b="1" dirty="0">
                <a:solidFill>
                  <a:schemeClr val="tx2"/>
                </a:solidFill>
                <a:latin typeface="Times New Roman" panose="02020603050405020304" pitchFamily="2" charset="0"/>
                <a:ea typeface="宋体" panose="02010600030101010101" pitchFamily="2" charset="-122"/>
              </a:rPr>
              <a:t>ADC的类型</a:t>
            </a:r>
            <a:endParaRPr lang="en-US" altLang="zh-CN"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fade">
                                      <p:cBhvr>
                                        <p:cTn id="7" dur="1000"/>
                                        <p:tgtEl>
                                          <p:spTgt spid="175107">
                                            <p:txEl>
                                              <p:pRg st="0" end="0"/>
                                            </p:txEl>
                                          </p:spTgt>
                                        </p:tgtEl>
                                      </p:cBhvr>
                                    </p:animEffect>
                                    <p:anim calcmode="lin" valueType="num">
                                      <p:cBhvr>
                                        <p:cTn id="8" dur="1000" fill="hold"/>
                                        <p:tgtEl>
                                          <p:spTgt spid="175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5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5107">
                                            <p:txEl>
                                              <p:pRg st="1" end="1"/>
                                            </p:txEl>
                                          </p:spTgt>
                                        </p:tgtEl>
                                        <p:attrNameLst>
                                          <p:attrName>style.visibility</p:attrName>
                                        </p:attrNameLst>
                                      </p:cBhvr>
                                      <p:to>
                                        <p:strVal val="visible"/>
                                      </p:to>
                                    </p:set>
                                    <p:animEffect transition="in" filter="fade">
                                      <p:cBhvr>
                                        <p:cTn id="14" dur="1000"/>
                                        <p:tgtEl>
                                          <p:spTgt spid="175107">
                                            <p:txEl>
                                              <p:pRg st="1" end="1"/>
                                            </p:txEl>
                                          </p:spTgt>
                                        </p:tgtEl>
                                      </p:cBhvr>
                                    </p:animEffect>
                                    <p:anim calcmode="lin" valueType="num">
                                      <p:cBhvr>
                                        <p:cTn id="15" dur="1000" fill="hold"/>
                                        <p:tgtEl>
                                          <p:spTgt spid="175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5107">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75107">
                                            <p:txEl>
                                              <p:pRg st="2" end="2"/>
                                            </p:txEl>
                                          </p:spTgt>
                                        </p:tgtEl>
                                        <p:attrNameLst>
                                          <p:attrName>style.visibility</p:attrName>
                                        </p:attrNameLst>
                                      </p:cBhvr>
                                      <p:to>
                                        <p:strVal val="visible"/>
                                      </p:to>
                                    </p:set>
                                    <p:animEffect transition="in" filter="fade">
                                      <p:cBhvr>
                                        <p:cTn id="20" dur="1000"/>
                                        <p:tgtEl>
                                          <p:spTgt spid="175107">
                                            <p:txEl>
                                              <p:pRg st="2" end="2"/>
                                            </p:txEl>
                                          </p:spTgt>
                                        </p:tgtEl>
                                      </p:cBhvr>
                                    </p:animEffect>
                                    <p:anim calcmode="lin" valueType="num">
                                      <p:cBhvr>
                                        <p:cTn id="21" dur="1000" fill="hold"/>
                                        <p:tgtEl>
                                          <p:spTgt spid="17510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75107">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175107">
                                            <p:txEl>
                                              <p:pRg st="3" end="3"/>
                                            </p:txEl>
                                          </p:spTgt>
                                        </p:tgtEl>
                                        <p:attrNameLst>
                                          <p:attrName>style.visibility</p:attrName>
                                        </p:attrNameLst>
                                      </p:cBhvr>
                                      <p:to>
                                        <p:strVal val="visible"/>
                                      </p:to>
                                    </p:set>
                                    <p:animEffect transition="in" filter="fade">
                                      <p:cBhvr>
                                        <p:cTn id="26" dur="1000"/>
                                        <p:tgtEl>
                                          <p:spTgt spid="175107">
                                            <p:txEl>
                                              <p:pRg st="3" end="3"/>
                                            </p:txEl>
                                          </p:spTgt>
                                        </p:tgtEl>
                                      </p:cBhvr>
                                    </p:animEffect>
                                    <p:anim calcmode="lin" valueType="num">
                                      <p:cBhvr>
                                        <p:cTn id="27" dur="1000" fill="hold"/>
                                        <p:tgtEl>
                                          <p:spTgt spid="17510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751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75108"/>
                                        </p:tgtEl>
                                        <p:attrNameLst>
                                          <p:attrName>style.visibility</p:attrName>
                                        </p:attrNameLst>
                                      </p:cBhvr>
                                      <p:to>
                                        <p:strVal val="visible"/>
                                      </p:to>
                                    </p:set>
                                    <p:anim calcmode="lin" valueType="num">
                                      <p:cBhvr>
                                        <p:cTn id="33" dur="500" fill="hold"/>
                                        <p:tgtEl>
                                          <p:spTgt spid="175108"/>
                                        </p:tgtEl>
                                        <p:attrNameLst>
                                          <p:attrName>ppt_x</p:attrName>
                                        </p:attrNameLst>
                                      </p:cBhvr>
                                      <p:tavLst>
                                        <p:tav tm="0">
                                          <p:val>
                                            <p:strVal val="1+#ppt_w/2"/>
                                          </p:val>
                                        </p:tav>
                                        <p:tav tm="100000">
                                          <p:val>
                                            <p:strVal val="#ppt_x"/>
                                          </p:val>
                                        </p:tav>
                                      </p:tavLst>
                                    </p:anim>
                                    <p:anim calcmode="lin" valueType="num">
                                      <p:cBhvr>
                                        <p:cTn id="34" dur="500" fill="hold"/>
                                        <p:tgtEl>
                                          <p:spTgt spid="175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文本占位符 2"/>
          <p:cNvSpPr>
            <a:spLocks noGrp="1"/>
          </p:cNvSpPr>
          <p:nvPr>
            <p:ph type="body" sz="half"/>
          </p:nvPr>
        </p:nvSpPr>
        <p:spPr>
          <a:xfrm>
            <a:off x="339725" y="1196975"/>
            <a:ext cx="8551863" cy="5254625"/>
          </a:xfrm>
        </p:spPr>
        <p:txBody>
          <a:bodyPr wrap="square" anchor="t"/>
          <a:lstStyle>
            <a:lvl1pPr lvl="0">
              <a:defRPr sz="2800"/>
            </a:lvl1pPr>
            <a:lvl2pPr lvl="1">
              <a:defRPr sz="2400"/>
            </a:lvl2pPr>
            <a:lvl3pPr lvl="2">
              <a:defRPr sz="2000"/>
            </a:lvl3pPr>
            <a:lvl4pPr lvl="3">
              <a:defRPr sz="1800"/>
            </a:lvl4pPr>
            <a:lvl5pPr lvl="4">
              <a:defRPr sz="1800"/>
            </a:lvl5pPr>
          </a:lstStyle>
          <a:p>
            <a:pPr marL="0" lvl="0" indent="0">
              <a:lnSpc>
                <a:spcPct val="150000"/>
              </a:lnSpc>
              <a:buNone/>
            </a:pPr>
            <a:r>
              <a:rPr lang="zh-CN" altLang="en-US" sz="2800" dirty="0">
                <a:solidFill>
                  <a:srgbClr val="C00000"/>
                </a:solidFill>
                <a:latin typeface="Times New Roman" panose="02020603050405020304" pitchFamily="2" charset="0"/>
                <a:ea typeface="楷体" panose="02010609060101010101" charset="-122"/>
                <a:cs typeface="Times New Roman" panose="02020603050405020304" pitchFamily="2" charset="0"/>
              </a:rPr>
              <a:t>并行比较型—优缺点</a:t>
            </a:r>
          </a:p>
          <a:p>
            <a:pPr marL="0" lvl="0" indent="0">
              <a:lnSpc>
                <a:spcPct val="150000"/>
              </a:lnSpc>
              <a:buNone/>
            </a:pPr>
            <a:r>
              <a:rPr lang="zh-CN" altLang="en-US" sz="2800" dirty="0">
                <a:latin typeface="Times New Roman" panose="02020603050405020304" pitchFamily="2" charset="0"/>
                <a:ea typeface="楷体" panose="02010609060101010101" charset="-122"/>
                <a:cs typeface="Times New Roman" panose="02020603050405020304" pitchFamily="2" charset="0"/>
              </a:rPr>
              <a:t>优点：模/数转换速度最高；</a:t>
            </a:r>
          </a:p>
          <a:p>
            <a:pPr marL="0" lvl="0" indent="0">
              <a:lnSpc>
                <a:spcPct val="150000"/>
              </a:lnSpc>
              <a:buNone/>
            </a:pPr>
            <a:r>
              <a:rPr lang="zh-CN" altLang="en-US" sz="2800" dirty="0">
                <a:latin typeface="Times New Roman" panose="02020603050405020304" pitchFamily="2" charset="0"/>
                <a:ea typeface="楷体" panose="02010609060101010101" charset="-122"/>
                <a:cs typeface="Times New Roman" panose="02020603050405020304" pitchFamily="2" charset="0"/>
              </a:rPr>
              <a:t>缺点：分辨率不高，功耗大，成本高；随着分辨率的提高，需要高密度的模拟设计以实现转换所必需的数量很大的精密分压电阻和比较器电路。输出数字增加一位，精密电阻数量就要增加一倍，比较器也近似增加一倍。  </a:t>
            </a:r>
          </a:p>
          <a:p>
            <a:pPr marL="0" lvl="0" indent="0">
              <a:lnSpc>
                <a:spcPct val="150000"/>
              </a:lnSpc>
              <a:buNone/>
            </a:pPr>
            <a:endParaRPr lang="en-GB" altLang="en-US" sz="2800" dirty="0">
              <a:solidFill>
                <a:srgbClr val="C00000"/>
              </a:solidFill>
              <a:latin typeface="Times New Roman" panose="02020603050405020304" pitchFamily="2" charset="0"/>
              <a:ea typeface="楷体" panose="02010609060101010101" charset="-122"/>
              <a:cs typeface="Times New Roman" panose="02020603050405020304" pitchFamily="2" charset="0"/>
            </a:endParaRPr>
          </a:p>
        </p:txBody>
      </p:sp>
      <p:sp>
        <p:nvSpPr>
          <p:cNvPr id="12800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73</a:t>
            </a:fld>
            <a:endParaRPr lang="en-US" altLang="zh-CN" sz="1200" dirty="0">
              <a:latin typeface="Garamond" panose="02020404030301010803" pitchFamily="2" charset="0"/>
            </a:endParaRPr>
          </a:p>
        </p:txBody>
      </p:sp>
      <p:sp>
        <p:nvSpPr>
          <p:cNvPr id="128003" name="Rectangle 2"/>
          <p:cNvSpPr>
            <a:spLocks noGrp="1"/>
          </p:cNvSpPr>
          <p:nvPr/>
        </p:nvSpPr>
        <p:spPr>
          <a:xfrm>
            <a:off x="501650" y="438150"/>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2.3.3</a:t>
            </a:r>
            <a:r>
              <a:rPr lang="zh-CN" altLang="en-US" sz="3200" b="1" dirty="0">
                <a:solidFill>
                  <a:schemeClr val="tx2"/>
                </a:solidFill>
                <a:latin typeface="Times New Roman" panose="02020603050405020304" pitchFamily="2" charset="0"/>
                <a:ea typeface="宋体" panose="02010600030101010101" pitchFamily="2" charset="-122"/>
              </a:rPr>
              <a:t>ADC的类型</a:t>
            </a:r>
            <a:endParaRPr lang="en-US" altLang="zh-CN"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linds(horizontal)">
                                      <p:cBhvr>
                                        <p:cTn id="7" dur="500"/>
                                        <p:tgtEl>
                                          <p:spTgt spid="176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blinds(horizontal)">
                                      <p:cBhvr>
                                        <p:cTn id="12" dur="500"/>
                                        <p:tgtEl>
                                          <p:spTgt spid="176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blinds(horizontal)">
                                      <p:cBhvr>
                                        <p:cTn id="17" dur="500"/>
                                        <p:tgtEl>
                                          <p:spTgt spid="176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文本占位符 2"/>
          <p:cNvSpPr>
            <a:spLocks noGrp="1"/>
          </p:cNvSpPr>
          <p:nvPr>
            <p:ph type="body" sz="half"/>
          </p:nvPr>
        </p:nvSpPr>
        <p:spPr>
          <a:xfrm>
            <a:off x="92075" y="1125538"/>
            <a:ext cx="4489450" cy="4824412"/>
          </a:xfrm>
        </p:spPr>
        <p:txBody>
          <a:bodyPr wrap="square" anchor="t"/>
          <a:lstStyle>
            <a:lvl1pPr lvl="0">
              <a:defRPr sz="2800"/>
            </a:lvl1pPr>
            <a:lvl2pPr lvl="1">
              <a:defRPr sz="2400"/>
            </a:lvl2pPr>
            <a:lvl3pPr lvl="2">
              <a:defRPr sz="2000"/>
            </a:lvl3pPr>
            <a:lvl4pPr lvl="3">
              <a:defRPr sz="1800"/>
            </a:lvl4pPr>
            <a:lvl5pPr lvl="4">
              <a:defRPr sz="1800"/>
            </a:lvl5pPr>
          </a:lstStyle>
          <a:p>
            <a:pPr marL="0" lvl="0" indent="0">
              <a:lnSpc>
                <a:spcPct val="150000"/>
              </a:lnSpc>
              <a:buNone/>
            </a:pP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3、积分型ADC</a:t>
            </a:r>
          </a:p>
          <a:p>
            <a:pPr marL="0" lvl="0" indent="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积分型ADC又称为双斜率或多斜率ADC，应用较为广泛。</a:t>
            </a:r>
          </a:p>
          <a:p>
            <a:pPr marL="0" lvl="0" indent="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基本原理：</a:t>
            </a:r>
          </a:p>
          <a:p>
            <a:pPr marL="0" lvl="0" indent="0">
              <a:lnSpc>
                <a:spcPct val="150000"/>
              </a:lnSpc>
              <a:buNone/>
            </a:pPr>
            <a:r>
              <a:rPr lang="zh-CN" altLang="en-US" sz="2400" dirty="0">
                <a:latin typeface="Times New Roman" panose="02020603050405020304" pitchFamily="2" charset="0"/>
                <a:ea typeface="楷体" panose="02010609060101010101" charset="-122"/>
                <a:cs typeface="Times New Roman" panose="02020603050405020304" pitchFamily="2" charset="0"/>
              </a:rPr>
              <a:t>   通过两次积分将输入的模拟电压转换成与其平均值成正比的时间间隔。在此时间间隔内利用计数器对时钟脉冲进行计数，从而实现A/D转换。</a:t>
            </a:r>
            <a:endParaRPr lang="en-GB"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endParaRPr>
          </a:p>
        </p:txBody>
      </p:sp>
      <p:pic>
        <p:nvPicPr>
          <p:cNvPr id="177156" name="Picture 5"/>
          <p:cNvPicPr>
            <a:picLocks noGrp="1" noChangeAspect="1"/>
          </p:cNvPicPr>
          <p:nvPr>
            <p:ph sz="half" idx="4294967295"/>
          </p:nvPr>
        </p:nvPicPr>
        <p:blipFill>
          <a:blip r:embed="rId2"/>
          <a:stretch>
            <a:fillRect/>
          </a:stretch>
        </p:blipFill>
        <p:spPr>
          <a:xfrm>
            <a:off x="4446588" y="1538288"/>
            <a:ext cx="4689475" cy="4203700"/>
          </a:xfrm>
        </p:spPr>
      </p:pic>
      <p:sp>
        <p:nvSpPr>
          <p:cNvPr id="129027"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74</a:t>
            </a:fld>
            <a:endParaRPr lang="en-US" altLang="zh-CN" sz="1200" dirty="0">
              <a:latin typeface="Garamond" panose="02020404030301010803" pitchFamily="2" charset="0"/>
            </a:endParaRPr>
          </a:p>
        </p:txBody>
      </p:sp>
      <p:sp>
        <p:nvSpPr>
          <p:cNvPr id="129028" name="Rectangle 2"/>
          <p:cNvSpPr>
            <a:spLocks noGrp="1"/>
          </p:cNvSpPr>
          <p:nvPr/>
        </p:nvSpPr>
        <p:spPr>
          <a:xfrm>
            <a:off x="539750" y="404813"/>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2.3.3 </a:t>
            </a:r>
            <a:r>
              <a:rPr lang="zh-CN" altLang="en-US" sz="3200" b="1" dirty="0">
                <a:solidFill>
                  <a:schemeClr val="tx2"/>
                </a:solidFill>
                <a:latin typeface="Times New Roman" panose="02020603050405020304" pitchFamily="2" charset="0"/>
                <a:ea typeface="宋体" panose="02010600030101010101" pitchFamily="2" charset="-122"/>
              </a:rPr>
              <a:t>ADC的类型</a:t>
            </a:r>
            <a:endParaRPr lang="en-US" altLang="zh-CN"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fade">
                                      <p:cBhvr>
                                        <p:cTn id="7" dur="1000"/>
                                        <p:tgtEl>
                                          <p:spTgt spid="177155">
                                            <p:txEl>
                                              <p:pRg st="0" end="0"/>
                                            </p:txEl>
                                          </p:spTgt>
                                        </p:tgtEl>
                                      </p:cBhvr>
                                    </p:animEffect>
                                    <p:anim calcmode="lin" valueType="num">
                                      <p:cBhvr>
                                        <p:cTn id="8" dur="1000" fill="hold"/>
                                        <p:tgtEl>
                                          <p:spTgt spid="1771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71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7155">
                                            <p:txEl>
                                              <p:pRg st="1" end="1"/>
                                            </p:txEl>
                                          </p:spTgt>
                                        </p:tgtEl>
                                        <p:attrNameLst>
                                          <p:attrName>style.visibility</p:attrName>
                                        </p:attrNameLst>
                                      </p:cBhvr>
                                      <p:to>
                                        <p:strVal val="visible"/>
                                      </p:to>
                                    </p:set>
                                    <p:animEffect transition="in" filter="fade">
                                      <p:cBhvr>
                                        <p:cTn id="14" dur="1000"/>
                                        <p:tgtEl>
                                          <p:spTgt spid="177155">
                                            <p:txEl>
                                              <p:pRg st="1" end="1"/>
                                            </p:txEl>
                                          </p:spTgt>
                                        </p:tgtEl>
                                      </p:cBhvr>
                                    </p:animEffect>
                                    <p:anim calcmode="lin" valueType="num">
                                      <p:cBhvr>
                                        <p:cTn id="15" dur="1000" fill="hold"/>
                                        <p:tgtEl>
                                          <p:spTgt spid="17715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71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7155">
                                            <p:txEl>
                                              <p:pRg st="2" end="2"/>
                                            </p:txEl>
                                          </p:spTgt>
                                        </p:tgtEl>
                                        <p:attrNameLst>
                                          <p:attrName>style.visibility</p:attrName>
                                        </p:attrNameLst>
                                      </p:cBhvr>
                                      <p:to>
                                        <p:strVal val="visible"/>
                                      </p:to>
                                    </p:set>
                                    <p:animEffect transition="in" filter="fade">
                                      <p:cBhvr>
                                        <p:cTn id="21" dur="1000"/>
                                        <p:tgtEl>
                                          <p:spTgt spid="177155">
                                            <p:txEl>
                                              <p:pRg st="2" end="2"/>
                                            </p:txEl>
                                          </p:spTgt>
                                        </p:tgtEl>
                                      </p:cBhvr>
                                    </p:animEffect>
                                    <p:anim calcmode="lin" valueType="num">
                                      <p:cBhvr>
                                        <p:cTn id="22" dur="1000" fill="hold"/>
                                        <p:tgtEl>
                                          <p:spTgt spid="17715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7155">
                                            <p:txEl>
                                              <p:pRg st="2" end="2"/>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177155">
                                            <p:txEl>
                                              <p:charRg st="43" end="78"/>
                                            </p:txEl>
                                          </p:spTgt>
                                        </p:tgtEl>
                                        <p:attrNameLst>
                                          <p:attrName>style.visibility</p:attrName>
                                        </p:attrNameLst>
                                      </p:cBhvr>
                                      <p:to>
                                        <p:strVal val="visible"/>
                                      </p:to>
                                    </p:set>
                                    <p:animEffect transition="in" filter="fade">
                                      <p:cBhvr>
                                        <p:cTn id="27" dur="1000"/>
                                        <p:tgtEl>
                                          <p:spTgt spid="177155">
                                            <p:txEl>
                                              <p:charRg st="43" end="78"/>
                                            </p:txEl>
                                          </p:spTgt>
                                        </p:tgtEl>
                                      </p:cBhvr>
                                    </p:animEffect>
                                    <p:anim calcmode="lin" valueType="num">
                                      <p:cBhvr>
                                        <p:cTn id="28" dur="1000" fill="hold"/>
                                        <p:tgtEl>
                                          <p:spTgt spid="177155">
                                            <p:txEl>
                                              <p:charRg st="43" end="78"/>
                                            </p:txEl>
                                          </p:spTgt>
                                        </p:tgtEl>
                                        <p:attrNameLst>
                                          <p:attrName>ppt_x</p:attrName>
                                        </p:attrNameLst>
                                      </p:cBhvr>
                                      <p:tavLst>
                                        <p:tav tm="0">
                                          <p:val>
                                            <p:strVal val="#ppt_x"/>
                                          </p:val>
                                        </p:tav>
                                        <p:tav tm="100000">
                                          <p:val>
                                            <p:strVal val="#ppt_x"/>
                                          </p:val>
                                        </p:tav>
                                      </p:tavLst>
                                    </p:anim>
                                    <p:anim calcmode="lin" valueType="num">
                                      <p:cBhvr>
                                        <p:cTn id="29" dur="1000" fill="hold"/>
                                        <p:tgtEl>
                                          <p:spTgt spid="177155">
                                            <p:txEl>
                                              <p:charRg st="43" end="78"/>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7156"/>
                                        </p:tgtEl>
                                        <p:attrNameLst>
                                          <p:attrName>style.visibility</p:attrName>
                                        </p:attrNameLst>
                                      </p:cBhvr>
                                      <p:to>
                                        <p:strVal val="visible"/>
                                      </p:to>
                                    </p:set>
                                    <p:animEffect transition="in" filter="fade">
                                      <p:cBhvr>
                                        <p:cTn id="34" dur="1000"/>
                                        <p:tgtEl>
                                          <p:spTgt spid="177156"/>
                                        </p:tgtEl>
                                      </p:cBhvr>
                                    </p:animEffect>
                                    <p:anim calcmode="lin" valueType="num">
                                      <p:cBhvr>
                                        <p:cTn id="35" dur="1000" fill="hold"/>
                                        <p:tgtEl>
                                          <p:spTgt spid="177156"/>
                                        </p:tgtEl>
                                        <p:attrNameLst>
                                          <p:attrName>ppt_x</p:attrName>
                                        </p:attrNameLst>
                                      </p:cBhvr>
                                      <p:tavLst>
                                        <p:tav tm="0">
                                          <p:val>
                                            <p:strVal val="#ppt_x"/>
                                          </p:val>
                                        </p:tav>
                                        <p:tav tm="100000">
                                          <p:val>
                                            <p:strVal val="#ppt_x"/>
                                          </p:val>
                                        </p:tav>
                                      </p:tavLst>
                                    </p:anim>
                                    <p:anim calcmode="lin" valueType="num">
                                      <p:cBhvr>
                                        <p:cTn id="36" dur="1000" fill="hold"/>
                                        <p:tgtEl>
                                          <p:spTgt spid="1771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文本占位符 2"/>
          <p:cNvSpPr>
            <a:spLocks noGrp="1"/>
          </p:cNvSpPr>
          <p:nvPr>
            <p:ph type="body" sz="half"/>
          </p:nvPr>
        </p:nvSpPr>
        <p:spPr>
          <a:xfrm>
            <a:off x="323850" y="1125538"/>
            <a:ext cx="8207375" cy="5256212"/>
          </a:xfrm>
        </p:spPr>
        <p:txBody>
          <a:bodyPr wrap="square" anchor="t"/>
          <a:lstStyle>
            <a:lvl1pPr lvl="0">
              <a:defRPr sz="2800"/>
            </a:lvl1pPr>
            <a:lvl2pPr lvl="1">
              <a:defRPr sz="2400"/>
            </a:lvl2pPr>
            <a:lvl3pPr lvl="2">
              <a:defRPr sz="2000"/>
            </a:lvl3pPr>
            <a:lvl4pPr lvl="3">
              <a:defRPr sz="1800"/>
            </a:lvl4pPr>
            <a:lvl5pPr lvl="4">
              <a:defRPr sz="1800"/>
            </a:lvl5pPr>
          </a:lstStyle>
          <a:p>
            <a:pPr marL="0" lvl="0" indent="0">
              <a:lnSpc>
                <a:spcPct val="150000"/>
              </a:lnSpc>
              <a:buNone/>
            </a:pPr>
            <a:r>
              <a:rPr lang="zh-CN" altLang="en-US" sz="2800" dirty="0">
                <a:solidFill>
                  <a:srgbClr val="C00000"/>
                </a:solidFill>
                <a:ea typeface="宋体" panose="02010600030101010101" pitchFamily="2" charset="-122"/>
              </a:rPr>
              <a:t>积分型ADC—优缺点</a:t>
            </a:r>
          </a:p>
          <a:p>
            <a:pPr marL="0" lvl="0" indent="0">
              <a:lnSpc>
                <a:spcPct val="150000"/>
              </a:lnSpc>
              <a:buNone/>
            </a:pPr>
            <a:r>
              <a:rPr lang="zh-CN" altLang="en-US" sz="2800" dirty="0">
                <a:ea typeface="宋体" panose="02010600030101010101" pitchFamily="2" charset="-122"/>
              </a:rPr>
              <a:t>    积分型ADC这类ADC主要应用于低速、精密测量等领域，如数字电压表。</a:t>
            </a:r>
          </a:p>
          <a:p>
            <a:pPr marL="0" lvl="0" indent="0">
              <a:lnSpc>
                <a:spcPct val="150000"/>
              </a:lnSpc>
              <a:buNone/>
            </a:pPr>
            <a:r>
              <a:rPr lang="zh-CN" altLang="en-US" sz="2800" dirty="0">
                <a:ea typeface="宋体" panose="02010600030101010101" pitchFamily="2" charset="-122"/>
              </a:rPr>
              <a:t>优点：分辨率高，可达22位；功耗低、成本低。</a:t>
            </a:r>
          </a:p>
          <a:p>
            <a:pPr marL="0" lvl="0" indent="0">
              <a:lnSpc>
                <a:spcPct val="150000"/>
              </a:lnSpc>
              <a:buNone/>
            </a:pPr>
            <a:r>
              <a:rPr lang="zh-CN" altLang="en-US" sz="2800" dirty="0">
                <a:ea typeface="宋体" panose="02010600030101010101" pitchFamily="2" charset="-122"/>
              </a:rPr>
              <a:t>缺点：转换速率低，转换速率在12位时为100～300</a:t>
            </a:r>
            <a:r>
              <a:rPr lang="en-US" altLang="zh-CN" sz="2800" dirty="0">
                <a:ea typeface="宋体" panose="02010600030101010101" pitchFamily="2" charset="-122"/>
              </a:rPr>
              <a:t>sps</a:t>
            </a:r>
            <a:r>
              <a:rPr lang="zh-CN" altLang="en-US" sz="2800" dirty="0">
                <a:ea typeface="宋体" panose="02010600030101010101" pitchFamily="2" charset="-122"/>
              </a:rPr>
              <a:t>。</a:t>
            </a:r>
            <a:r>
              <a:rPr lang="zh-CN" altLang="en-US" sz="2800" dirty="0">
                <a:solidFill>
                  <a:srgbClr val="C00000"/>
                </a:solidFill>
                <a:ea typeface="宋体" panose="02010600030101010101" pitchFamily="2" charset="-122"/>
              </a:rPr>
              <a:t> </a:t>
            </a:r>
          </a:p>
          <a:p>
            <a:pPr marL="0" lvl="0" indent="0">
              <a:lnSpc>
                <a:spcPct val="150000"/>
              </a:lnSpc>
              <a:buNone/>
            </a:pPr>
            <a:endParaRPr lang="zh-CN" altLang="en-US" sz="2800" dirty="0">
              <a:solidFill>
                <a:srgbClr val="C00000"/>
              </a:solidFill>
              <a:ea typeface="宋体" panose="02010600030101010101" pitchFamily="2" charset="-122"/>
            </a:endParaRPr>
          </a:p>
        </p:txBody>
      </p:sp>
      <p:sp>
        <p:nvSpPr>
          <p:cNvPr id="130050"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75</a:t>
            </a:fld>
            <a:endParaRPr lang="en-US" altLang="zh-CN" sz="1200" dirty="0">
              <a:latin typeface="Garamond" panose="02020404030301010803" pitchFamily="2" charset="0"/>
            </a:endParaRPr>
          </a:p>
        </p:txBody>
      </p:sp>
      <p:sp>
        <p:nvSpPr>
          <p:cNvPr id="130051" name="Rectangle 2"/>
          <p:cNvSpPr>
            <a:spLocks noGrp="1"/>
          </p:cNvSpPr>
          <p:nvPr/>
        </p:nvSpPr>
        <p:spPr>
          <a:xfrm>
            <a:off x="539750" y="404813"/>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宋体" panose="02010600030101010101" pitchFamily="2" charset="-122"/>
              </a:rPr>
              <a:t>2.3.3 </a:t>
            </a:r>
            <a:r>
              <a:rPr lang="zh-CN" altLang="en-US" sz="3200" b="1" dirty="0">
                <a:solidFill>
                  <a:schemeClr val="tx2"/>
                </a:solidFill>
                <a:latin typeface="Times New Roman" panose="02020603050405020304" pitchFamily="2" charset="0"/>
                <a:ea typeface="宋体" panose="02010600030101010101" pitchFamily="2" charset="-122"/>
              </a:rPr>
              <a:t>ADC的类型</a:t>
            </a:r>
            <a:endParaRPr lang="en-US" altLang="zh-CN" sz="3200" b="1" dirty="0">
              <a:solidFill>
                <a:schemeClr val="tx2"/>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2" dur="500"/>
                                        <p:tgtEl>
                                          <p:spTgt spid="178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7" dur="500"/>
                                        <p:tgtEl>
                                          <p:spTgt spid="178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22" dur="500"/>
                                        <p:tgtEl>
                                          <p:spTgt spid="178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p:cNvSpPr>
          <p:nvPr>
            <p:ph type="title"/>
          </p:nvPr>
        </p:nvSpPr>
        <p:spPr>
          <a:xfrm>
            <a:off x="395288" y="620713"/>
            <a:ext cx="7921625" cy="595312"/>
          </a:xfrm>
        </p:spPr>
        <p:txBody>
          <a:bodyPr wrap="square" lIns="91440" tIns="45720" rIns="91440" bIns="45720" anchor="ctr"/>
          <a:lstStyle/>
          <a:p>
            <a:br>
              <a:rPr lang="en-GB" altLang="en-US" sz="3200" dirty="0">
                <a:latin typeface="宋体" panose="02010600030101010101" pitchFamily="2" charset="-122"/>
              </a:rPr>
            </a:br>
            <a:r>
              <a:rPr lang="en-US" altLang="en-GB" sz="3200" dirty="0"/>
              <a:t>2.3.4 </a:t>
            </a:r>
            <a:r>
              <a:rPr lang="en-GB" altLang="en-US" sz="3200" dirty="0"/>
              <a:t>ADC12_A</a:t>
            </a:r>
            <a:r>
              <a:rPr lang="zh-CN" altLang="en-US" sz="3200" dirty="0"/>
              <a:t>简介</a:t>
            </a:r>
            <a:br>
              <a:rPr lang="en-GB" altLang="en-US" sz="3200" dirty="0"/>
            </a:br>
            <a:endParaRPr lang="pt-PT" altLang="en-US" sz="3200" dirty="0">
              <a:solidFill>
                <a:srgbClr val="EAEAEA"/>
              </a:solidFill>
              <a:ea typeface="Times New Roman" panose="02020603050405020304" pitchFamily="2" charset="0"/>
            </a:endParaRPr>
          </a:p>
        </p:txBody>
      </p:sp>
      <p:sp>
        <p:nvSpPr>
          <p:cNvPr id="179203" name="Rectangle 3"/>
          <p:cNvSpPr>
            <a:spLocks noGrp="1"/>
          </p:cNvSpPr>
          <p:nvPr>
            <p:ph type="body" sz="half"/>
          </p:nvPr>
        </p:nvSpPr>
        <p:spPr>
          <a:xfrm>
            <a:off x="539750" y="1196975"/>
            <a:ext cx="8208963" cy="5329238"/>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a:lnSpc>
                <a:spcPct val="150000"/>
              </a:lnSpc>
            </a:pPr>
            <a:r>
              <a:rPr lang="en-GB" altLang="en-US" sz="2800" dirty="0">
                <a:latin typeface="Times New Roman" panose="02020603050405020304" pitchFamily="2" charset="0"/>
                <a:ea typeface="楷体" panose="02010609060101010101" charset="-122"/>
                <a:cs typeface="Times New Roman" panose="02020603050405020304" pitchFamily="2" charset="0"/>
              </a:rPr>
              <a:t>MSP430F</a:t>
            </a:r>
            <a:r>
              <a:rPr lang="en-US" altLang="en-GB" sz="2800" dirty="0">
                <a:latin typeface="Times New Roman" panose="02020603050405020304" pitchFamily="2" charset="0"/>
                <a:ea typeface="楷体" panose="02010609060101010101" charset="-122"/>
                <a:cs typeface="Times New Roman" panose="02020603050405020304" pitchFamily="2" charset="0"/>
              </a:rPr>
              <a:t>5529</a:t>
            </a:r>
            <a:r>
              <a:rPr lang="zh-CN" altLang="en-US" sz="2800" dirty="0">
                <a:latin typeface="Times New Roman" panose="02020603050405020304" pitchFamily="2" charset="0"/>
                <a:ea typeface="楷体" panose="02010609060101010101" charset="-122"/>
                <a:cs typeface="Times New Roman" panose="02020603050405020304" pitchFamily="2" charset="0"/>
              </a:rPr>
              <a:t>的</a:t>
            </a:r>
            <a:r>
              <a:rPr lang="en-GB" altLang="en-US" sz="2800" dirty="0">
                <a:solidFill>
                  <a:srgbClr val="C00000"/>
                </a:solidFill>
                <a:latin typeface="Times New Roman" panose="02020603050405020304" pitchFamily="2" charset="0"/>
                <a:ea typeface="楷体" panose="02010609060101010101" charset="-122"/>
                <a:cs typeface="Times New Roman" panose="02020603050405020304" pitchFamily="2" charset="0"/>
              </a:rPr>
              <a:t>ADC12_A</a:t>
            </a:r>
            <a:r>
              <a:rPr lang="zh-CN" altLang="en-US" sz="2800" dirty="0">
                <a:solidFill>
                  <a:srgbClr val="C00000"/>
                </a:solidFill>
                <a:latin typeface="Times New Roman" panose="02020603050405020304" pitchFamily="2" charset="0"/>
                <a:ea typeface="楷体" panose="02010609060101010101" charset="-122"/>
                <a:cs typeface="Times New Roman" panose="02020603050405020304" pitchFamily="2" charset="0"/>
              </a:rPr>
              <a:t>模块</a:t>
            </a:r>
            <a:r>
              <a:rPr lang="zh-CN" altLang="en-US" sz="2800" dirty="0">
                <a:latin typeface="Times New Roman" panose="02020603050405020304" pitchFamily="2" charset="0"/>
                <a:ea typeface="楷体" panose="02010609060101010101" charset="-122"/>
                <a:cs typeface="Times New Roman" panose="02020603050405020304" pitchFamily="2" charset="0"/>
              </a:rPr>
              <a:t>支持快速12位模数转换</a:t>
            </a:r>
            <a:r>
              <a:rPr lang="en-GB" altLang="en-US" sz="2800" dirty="0">
                <a:latin typeface="Times New Roman" panose="02020603050405020304" pitchFamily="2" charset="0"/>
                <a:ea typeface="楷体" panose="02010609060101010101" charset="-122"/>
                <a:cs typeface="Times New Roman" panose="02020603050405020304" pitchFamily="2" charset="0"/>
              </a:rPr>
              <a:t>;</a:t>
            </a:r>
          </a:p>
          <a:p>
            <a:pPr lvl="0" indent="-342900">
              <a:lnSpc>
                <a:spcPct val="150000"/>
              </a:lnSpc>
            </a:pPr>
            <a:r>
              <a:rPr lang="zh-CN" altLang="en-US" sz="2800" dirty="0">
                <a:latin typeface="Times New Roman" panose="02020603050405020304" pitchFamily="2" charset="0"/>
                <a:ea typeface="楷体" panose="02010609060101010101" charset="-122"/>
                <a:cs typeface="Times New Roman" panose="02020603050405020304" pitchFamily="2" charset="0"/>
              </a:rPr>
              <a:t>该模块包含</a:t>
            </a:r>
            <a:r>
              <a:rPr lang="en-GB" altLang="en-US" sz="2800" dirty="0">
                <a:latin typeface="Times New Roman" panose="02020603050405020304" pitchFamily="2" charset="0"/>
                <a:ea typeface="楷体" panose="02010609060101010101" charset="-122"/>
                <a:cs typeface="Times New Roman" panose="02020603050405020304" pitchFamily="2" charset="0"/>
              </a:rPr>
              <a:t>:</a:t>
            </a:r>
          </a:p>
          <a:p>
            <a:pPr marL="1219200" lvl="2" indent="-304800">
              <a:lnSpc>
                <a:spcPct val="150000"/>
              </a:lnSpc>
            </a:pPr>
            <a:r>
              <a:rPr lang="en-GB" altLang="en-US" sz="2800" dirty="0">
                <a:latin typeface="Times New Roman" panose="02020603050405020304" pitchFamily="2" charset="0"/>
                <a:ea typeface="楷体" panose="02010609060101010101" charset="-122"/>
                <a:cs typeface="Times New Roman" panose="02020603050405020304" pitchFamily="2" charset="0"/>
              </a:rPr>
              <a:t>12</a:t>
            </a:r>
            <a:r>
              <a:rPr lang="zh-CN" altLang="en-US" sz="2800" dirty="0">
                <a:latin typeface="Times New Roman" panose="02020603050405020304" pitchFamily="2" charset="0"/>
                <a:ea typeface="楷体" panose="02010609060101010101" charset="-122"/>
                <a:cs typeface="Times New Roman" panose="02020603050405020304" pitchFamily="2" charset="0"/>
              </a:rPr>
              <a:t>位</a:t>
            </a:r>
            <a:r>
              <a:rPr lang="en-GB" altLang="en-US" sz="2800" dirty="0">
                <a:latin typeface="Times New Roman" panose="02020603050405020304" pitchFamily="2" charset="0"/>
                <a:ea typeface="楷体" panose="02010609060101010101" charset="-122"/>
                <a:cs typeface="Times New Roman" panose="02020603050405020304" pitchFamily="2" charset="0"/>
              </a:rPr>
              <a:t>SAR</a:t>
            </a:r>
            <a:r>
              <a:rPr lang="zh-CN" altLang="en-US" sz="2800" dirty="0">
                <a:latin typeface="Times New Roman" panose="02020603050405020304" pitchFamily="2" charset="0"/>
                <a:ea typeface="楷体" panose="02010609060101010101" charset="-122"/>
                <a:cs typeface="Times New Roman" panose="02020603050405020304" pitchFamily="2" charset="0"/>
              </a:rPr>
              <a:t>核</a:t>
            </a:r>
            <a:r>
              <a:rPr lang="en-GB" altLang="en-US" sz="2800" dirty="0">
                <a:latin typeface="Times New Roman" panose="02020603050405020304" pitchFamily="2" charset="0"/>
                <a:ea typeface="楷体" panose="02010609060101010101" charset="-122"/>
                <a:cs typeface="Times New Roman" panose="02020603050405020304" pitchFamily="2" charset="0"/>
              </a:rPr>
              <a:t>;</a:t>
            </a:r>
          </a:p>
          <a:p>
            <a:pPr marL="1219200" lvl="2" indent="-304800">
              <a:lnSpc>
                <a:spcPct val="150000"/>
              </a:lnSpc>
            </a:pPr>
            <a:r>
              <a:rPr lang="zh-CN" altLang="en-US" sz="2800" dirty="0">
                <a:latin typeface="Times New Roman" panose="02020603050405020304" pitchFamily="2" charset="0"/>
                <a:ea typeface="楷体" panose="02010609060101010101" charset="-122"/>
                <a:cs typeface="Times New Roman" panose="02020603050405020304" pitchFamily="2" charset="0"/>
              </a:rPr>
              <a:t>采样选择控制</a:t>
            </a:r>
            <a:r>
              <a:rPr lang="en-GB" altLang="en-US" sz="2800" dirty="0">
                <a:latin typeface="Times New Roman" panose="02020603050405020304" pitchFamily="2" charset="0"/>
                <a:ea typeface="楷体" panose="02010609060101010101" charset="-122"/>
                <a:cs typeface="Times New Roman" panose="02020603050405020304" pitchFamily="2" charset="0"/>
              </a:rPr>
              <a:t>;</a:t>
            </a:r>
          </a:p>
          <a:p>
            <a:pPr marL="1219200" lvl="2" indent="-304800">
              <a:lnSpc>
                <a:spcPct val="150000"/>
              </a:lnSpc>
            </a:pPr>
            <a:r>
              <a:rPr lang="zh-CN" altLang="en-US" sz="2800" dirty="0">
                <a:latin typeface="Times New Roman" panose="02020603050405020304" pitchFamily="2" charset="0"/>
                <a:ea typeface="楷体" panose="02010609060101010101" charset="-122"/>
                <a:cs typeface="Times New Roman" panose="02020603050405020304" pitchFamily="2" charset="0"/>
              </a:rPr>
              <a:t>参考电流发生器</a:t>
            </a:r>
            <a:r>
              <a:rPr lang="en-GB" altLang="en-US" sz="2800" dirty="0">
                <a:latin typeface="Times New Roman" panose="02020603050405020304" pitchFamily="2" charset="0"/>
                <a:ea typeface="楷体" panose="02010609060101010101" charset="-122"/>
                <a:cs typeface="Times New Roman" panose="02020603050405020304" pitchFamily="2" charset="0"/>
              </a:rPr>
              <a:t>.</a:t>
            </a:r>
          </a:p>
        </p:txBody>
      </p:sp>
      <p:sp>
        <p:nvSpPr>
          <p:cNvPr id="131075"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76</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blinds(horizontal)">
                                      <p:cBhvr>
                                        <p:cTn id="7" dur="500"/>
                                        <p:tgtEl>
                                          <p:spTgt spid="179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blinds(horizontal)">
                                      <p:cBhvr>
                                        <p:cTn id="12" dur="500"/>
                                        <p:tgtEl>
                                          <p:spTgt spid="17920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9203">
                                            <p:txEl>
                                              <p:pRg st="2" end="2"/>
                                            </p:txEl>
                                          </p:spTgt>
                                        </p:tgtEl>
                                        <p:attrNameLst>
                                          <p:attrName>style.visibility</p:attrName>
                                        </p:attrNameLst>
                                      </p:cBhvr>
                                      <p:to>
                                        <p:strVal val="visible"/>
                                      </p:to>
                                    </p:set>
                                    <p:animEffect transition="in" filter="blinds(horizontal)">
                                      <p:cBhvr>
                                        <p:cTn id="15" dur="500"/>
                                        <p:tgtEl>
                                          <p:spTgt spid="17920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9203">
                                            <p:txEl>
                                              <p:pRg st="3" end="3"/>
                                            </p:txEl>
                                          </p:spTgt>
                                        </p:tgtEl>
                                        <p:attrNameLst>
                                          <p:attrName>style.visibility</p:attrName>
                                        </p:attrNameLst>
                                      </p:cBhvr>
                                      <p:to>
                                        <p:strVal val="visible"/>
                                      </p:to>
                                    </p:set>
                                    <p:animEffect transition="in" filter="blinds(horizontal)">
                                      <p:cBhvr>
                                        <p:cTn id="18" dur="500"/>
                                        <p:tgtEl>
                                          <p:spTgt spid="17920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9203">
                                            <p:txEl>
                                              <p:pRg st="4" end="4"/>
                                            </p:txEl>
                                          </p:spTgt>
                                        </p:tgtEl>
                                        <p:attrNameLst>
                                          <p:attrName>style.visibility</p:attrName>
                                        </p:attrNameLst>
                                      </p:cBhvr>
                                      <p:to>
                                        <p:strVal val="visible"/>
                                      </p:to>
                                    </p:set>
                                    <p:animEffect transition="in" filter="blinds(horizontal)">
                                      <p:cBhvr>
                                        <p:cTn id="21" dur="500"/>
                                        <p:tgtEl>
                                          <p:spTgt spid="179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p:cNvSpPr>
          <p:nvPr>
            <p:ph type="body" sz="half"/>
          </p:nvPr>
        </p:nvSpPr>
        <p:spPr>
          <a:xfrm>
            <a:off x="0" y="2492375"/>
            <a:ext cx="1800225" cy="2076450"/>
          </a:xfrm>
        </p:spPr>
        <p:txBody>
          <a:bodyPr wrap="square" lIns="91440" tIns="45720" rIns="91440" bIns="45720" anchor="t"/>
          <a:lstStyle>
            <a:lvl1pPr lvl="0">
              <a:defRPr sz="2800"/>
            </a:lvl1pPr>
            <a:lvl2pPr lvl="1">
              <a:defRPr sz="2400"/>
            </a:lvl2pPr>
            <a:lvl3pPr lvl="2">
              <a:defRPr sz="2000"/>
            </a:lvl3pPr>
            <a:lvl4pPr lvl="3">
              <a:defRPr sz="1800"/>
            </a:lvl4pPr>
            <a:lvl5pPr lvl="4">
              <a:defRPr sz="1800"/>
            </a:lvl5pPr>
          </a:lstStyle>
          <a:p>
            <a:pPr marL="0" lvl="0" indent="0">
              <a:buNone/>
            </a:pPr>
            <a:r>
              <a:rPr lang="en-GB" altLang="en-US" sz="2600" dirty="0"/>
              <a:t>ADC12_A </a:t>
            </a:r>
            <a:r>
              <a:rPr lang="zh-CN" altLang="en-US" sz="2600" dirty="0"/>
              <a:t>框图</a:t>
            </a:r>
            <a:r>
              <a:rPr lang="en-GB" altLang="en-US" sz="2600" dirty="0"/>
              <a:t>:</a:t>
            </a:r>
            <a:endParaRPr lang="en-GB" altLang="en-US" sz="2600" dirty="0">
              <a:ea typeface="Times New Roman" panose="02020603050405020304" pitchFamily="2" charset="0"/>
            </a:endParaRPr>
          </a:p>
        </p:txBody>
      </p:sp>
      <p:pic>
        <p:nvPicPr>
          <p:cNvPr id="181252" name="Picture 5"/>
          <p:cNvPicPr>
            <a:picLocks noChangeAspect="1"/>
          </p:cNvPicPr>
          <p:nvPr/>
        </p:nvPicPr>
        <p:blipFill>
          <a:blip r:embed="rId2"/>
          <a:stretch>
            <a:fillRect/>
          </a:stretch>
        </p:blipFill>
        <p:spPr>
          <a:xfrm>
            <a:off x="1763713" y="1196975"/>
            <a:ext cx="6434137" cy="5611813"/>
          </a:xfrm>
          <a:prstGeom prst="rect">
            <a:avLst/>
          </a:prstGeom>
          <a:noFill/>
          <a:ln w="9525">
            <a:noFill/>
          </a:ln>
        </p:spPr>
      </p:pic>
      <p:sp>
        <p:nvSpPr>
          <p:cNvPr id="181253" name="椭圆 5"/>
          <p:cNvSpPr/>
          <p:nvPr/>
        </p:nvSpPr>
        <p:spPr>
          <a:xfrm>
            <a:off x="2379663" y="2524125"/>
            <a:ext cx="503237" cy="325438"/>
          </a:xfrm>
          <a:prstGeom prst="ellipse">
            <a:avLst/>
          </a:prstGeom>
          <a:noFill/>
          <a:ln w="25400" cap="flat" cmpd="sng">
            <a:solidFill>
              <a:srgbClr val="C00000"/>
            </a:solidFill>
            <a:prstDash val="solid"/>
            <a:round/>
            <a:headEnd type="none" w="med" len="med"/>
            <a:tailEnd type="none" w="med" len="med"/>
          </a:ln>
        </p:spPr>
        <p:txBody>
          <a:bodyPr anchor="ctr"/>
          <a:lstStyle/>
          <a:p>
            <a:pPr algn="ctr"/>
            <a:endParaRPr lang="zh-CN" altLang="en-US" dirty="0">
              <a:solidFill>
                <a:srgbClr val="000000"/>
              </a:solidFill>
              <a:latin typeface="Arial" panose="020B0604020202020204" pitchFamily="34" charset="0"/>
              <a:ea typeface="微软雅黑" panose="020B0503020204020204" charset="-122"/>
            </a:endParaRPr>
          </a:p>
        </p:txBody>
      </p:sp>
      <p:sp>
        <p:nvSpPr>
          <p:cNvPr id="181254" name="矩形 6"/>
          <p:cNvSpPr/>
          <p:nvPr/>
        </p:nvSpPr>
        <p:spPr>
          <a:xfrm>
            <a:off x="898525" y="1916113"/>
            <a:ext cx="900113" cy="323850"/>
          </a:xfrm>
          <a:prstGeom prst="rect">
            <a:avLst/>
          </a:prstGeom>
          <a:noFill/>
          <a:ln w="9525" cap="flat" cmpd="sng">
            <a:solidFill>
              <a:srgbClr val="C00000"/>
            </a:solidFill>
            <a:prstDash val="solid"/>
            <a:miter/>
            <a:headEnd type="none" w="med" len="med"/>
            <a:tailEnd type="none" w="med" len="med"/>
          </a:ln>
          <a:effectLst>
            <a:outerShdw dist="20000" dir="5400000" algn="ctr" rotWithShape="0">
              <a:srgbClr val="000000">
                <a:alpha val="29999"/>
              </a:srgbClr>
            </a:outerShdw>
          </a:effectLst>
        </p:spPr>
        <p:txBody>
          <a:bodyPr anchor="ctr"/>
          <a:lstStyle/>
          <a:p>
            <a:pPr algn="ctr"/>
            <a:r>
              <a:rPr lang="zh-CN" altLang="en-US" sz="1400" dirty="0">
                <a:solidFill>
                  <a:srgbClr val="000000"/>
                </a:solidFill>
                <a:latin typeface="Arial" panose="020B0604020202020204" pitchFamily="34" charset="0"/>
                <a:ea typeface="微软雅黑" panose="020B0503020204020204" charset="-122"/>
              </a:rPr>
              <a:t>采样通道</a:t>
            </a:r>
          </a:p>
        </p:txBody>
      </p:sp>
      <p:cxnSp>
        <p:nvCxnSpPr>
          <p:cNvPr id="181255" name="直接箭头连接符 7"/>
          <p:cNvCxnSpPr>
            <a:stCxn id="181253" idx="2"/>
            <a:endCxn id="181254" idx="3"/>
          </p:cNvCxnSpPr>
          <p:nvPr/>
        </p:nvCxnSpPr>
        <p:spPr>
          <a:xfrm flipH="1" flipV="1">
            <a:off x="1798638" y="2078038"/>
            <a:ext cx="581025" cy="609600"/>
          </a:xfrm>
          <a:prstGeom prst="straightConnector1">
            <a:avLst/>
          </a:prstGeom>
          <a:ln w="9525" cap="flat" cmpd="sng">
            <a:solidFill>
              <a:srgbClr val="C00000"/>
            </a:solidFill>
            <a:prstDash val="solid"/>
            <a:round/>
            <a:headEnd type="none" w="med" len="med"/>
            <a:tailEnd type="arrow" w="med" len="med"/>
          </a:ln>
        </p:spPr>
      </p:cxnSp>
      <p:sp>
        <p:nvSpPr>
          <p:cNvPr id="181256" name="椭圆 8"/>
          <p:cNvSpPr/>
          <p:nvPr/>
        </p:nvSpPr>
        <p:spPr>
          <a:xfrm>
            <a:off x="2978150" y="3248025"/>
            <a:ext cx="585788" cy="862013"/>
          </a:xfrm>
          <a:prstGeom prst="ellipse">
            <a:avLst/>
          </a:prstGeom>
          <a:noFill/>
          <a:ln w="25400" cap="flat" cmpd="sng">
            <a:solidFill>
              <a:srgbClr val="C00000"/>
            </a:solidFill>
            <a:prstDash val="solid"/>
            <a:round/>
            <a:headEnd type="none" w="med" len="med"/>
            <a:tailEnd type="none" w="med" len="med"/>
          </a:ln>
        </p:spPr>
        <p:txBody>
          <a:bodyPr anchor="ctr"/>
          <a:lstStyle/>
          <a:p>
            <a:pPr algn="ctr"/>
            <a:endParaRPr lang="zh-CN" altLang="en-US" dirty="0">
              <a:solidFill>
                <a:srgbClr val="000000"/>
              </a:solidFill>
              <a:latin typeface="Arial" panose="020B0604020202020204" pitchFamily="34" charset="0"/>
              <a:ea typeface="微软雅黑" panose="020B0503020204020204" charset="-122"/>
            </a:endParaRPr>
          </a:p>
        </p:txBody>
      </p:sp>
      <p:sp>
        <p:nvSpPr>
          <p:cNvPr id="181257" name="矩形 9"/>
          <p:cNvSpPr/>
          <p:nvPr/>
        </p:nvSpPr>
        <p:spPr>
          <a:xfrm>
            <a:off x="1149350" y="3843338"/>
            <a:ext cx="919163" cy="266700"/>
          </a:xfrm>
          <a:prstGeom prst="rect">
            <a:avLst/>
          </a:prstGeom>
          <a:noFill/>
          <a:ln w="9525" cap="flat" cmpd="sng">
            <a:solidFill>
              <a:srgbClr val="C00000"/>
            </a:solidFill>
            <a:prstDash val="solid"/>
            <a:miter/>
            <a:headEnd type="none" w="med" len="med"/>
            <a:tailEnd type="none" w="med" len="med"/>
          </a:ln>
          <a:effectLst>
            <a:outerShdw dist="20000" dir="5400000" algn="ctr" rotWithShape="0">
              <a:srgbClr val="000000">
                <a:alpha val="29999"/>
              </a:srgbClr>
            </a:outerShdw>
          </a:effectLst>
        </p:spPr>
        <p:txBody>
          <a:bodyPr anchor="ctr"/>
          <a:lstStyle/>
          <a:p>
            <a:pPr algn="ctr"/>
            <a:r>
              <a:rPr lang="zh-CN" altLang="en-US" sz="1400" dirty="0">
                <a:solidFill>
                  <a:srgbClr val="000000"/>
                </a:solidFill>
                <a:latin typeface="Arial" panose="020B0604020202020204" pitchFamily="34" charset="0"/>
                <a:ea typeface="微软雅黑" panose="020B0503020204020204" charset="-122"/>
              </a:rPr>
              <a:t>采样保持</a:t>
            </a:r>
          </a:p>
        </p:txBody>
      </p:sp>
      <p:cxnSp>
        <p:nvCxnSpPr>
          <p:cNvPr id="181258" name="直接箭头连接符 10"/>
          <p:cNvCxnSpPr>
            <a:stCxn id="181256" idx="2"/>
            <a:endCxn id="181257" idx="3"/>
          </p:cNvCxnSpPr>
          <p:nvPr/>
        </p:nvCxnSpPr>
        <p:spPr>
          <a:xfrm flipH="1">
            <a:off x="2068513" y="3679825"/>
            <a:ext cx="909637" cy="296863"/>
          </a:xfrm>
          <a:prstGeom prst="straightConnector1">
            <a:avLst/>
          </a:prstGeom>
          <a:ln w="9525" cap="flat" cmpd="sng">
            <a:solidFill>
              <a:srgbClr val="C00000"/>
            </a:solidFill>
            <a:prstDash val="solid"/>
            <a:round/>
            <a:headEnd type="none" w="med" len="med"/>
            <a:tailEnd type="arrow" w="med" len="med"/>
          </a:ln>
        </p:spPr>
      </p:cxnSp>
      <p:sp>
        <p:nvSpPr>
          <p:cNvPr id="181259" name="椭圆 11"/>
          <p:cNvSpPr/>
          <p:nvPr/>
        </p:nvSpPr>
        <p:spPr>
          <a:xfrm>
            <a:off x="4335463" y="4611688"/>
            <a:ext cx="936625" cy="287337"/>
          </a:xfrm>
          <a:prstGeom prst="ellipse">
            <a:avLst/>
          </a:prstGeom>
          <a:noFill/>
          <a:ln w="25400" cap="flat" cmpd="sng">
            <a:solidFill>
              <a:srgbClr val="C00000"/>
            </a:solidFill>
            <a:prstDash val="solid"/>
            <a:round/>
            <a:headEnd type="none" w="med" len="med"/>
            <a:tailEnd type="none" w="med" len="med"/>
          </a:ln>
        </p:spPr>
        <p:txBody>
          <a:bodyPr anchor="ctr"/>
          <a:lstStyle/>
          <a:p>
            <a:pPr algn="ctr"/>
            <a:endParaRPr lang="zh-CN" altLang="en-US" dirty="0">
              <a:solidFill>
                <a:srgbClr val="000000"/>
              </a:solidFill>
              <a:latin typeface="Arial" panose="020B0604020202020204" pitchFamily="34" charset="0"/>
              <a:ea typeface="微软雅黑" panose="020B0503020204020204" charset="-122"/>
            </a:endParaRPr>
          </a:p>
        </p:txBody>
      </p:sp>
      <p:sp>
        <p:nvSpPr>
          <p:cNvPr id="181260" name="矩形 12"/>
          <p:cNvSpPr/>
          <p:nvPr/>
        </p:nvSpPr>
        <p:spPr>
          <a:xfrm>
            <a:off x="7745413" y="5006975"/>
            <a:ext cx="1260475" cy="309563"/>
          </a:xfrm>
          <a:prstGeom prst="rect">
            <a:avLst/>
          </a:prstGeom>
          <a:noFill/>
          <a:ln w="9525" cap="flat" cmpd="sng">
            <a:solidFill>
              <a:srgbClr val="C00000"/>
            </a:solidFill>
            <a:prstDash val="solid"/>
            <a:miter/>
            <a:headEnd type="none" w="med" len="med"/>
            <a:tailEnd type="none" w="med" len="med"/>
          </a:ln>
          <a:effectLst>
            <a:outerShdw dist="20000" dir="5400000" algn="ctr" rotWithShape="0">
              <a:srgbClr val="000000">
                <a:alpha val="29999"/>
              </a:srgbClr>
            </a:outerShdw>
          </a:effectLst>
        </p:spPr>
        <p:txBody>
          <a:bodyPr anchor="ctr"/>
          <a:lstStyle/>
          <a:p>
            <a:pPr algn="ctr"/>
            <a:r>
              <a:rPr lang="zh-CN" altLang="en-US" sz="1400" dirty="0">
                <a:solidFill>
                  <a:srgbClr val="000000"/>
                </a:solidFill>
                <a:latin typeface="Arial" panose="020B0604020202020204" pitchFamily="34" charset="0"/>
                <a:ea typeface="微软雅黑" panose="020B0503020204020204" charset="-122"/>
              </a:rPr>
              <a:t>采样时钟周期</a:t>
            </a:r>
          </a:p>
        </p:txBody>
      </p:sp>
      <p:cxnSp>
        <p:nvCxnSpPr>
          <p:cNvPr id="181261" name="直接箭头连接符 13"/>
          <p:cNvCxnSpPr>
            <a:stCxn id="181259" idx="6"/>
            <a:endCxn id="181260" idx="1"/>
          </p:cNvCxnSpPr>
          <p:nvPr/>
        </p:nvCxnSpPr>
        <p:spPr>
          <a:xfrm>
            <a:off x="5272088" y="4754563"/>
            <a:ext cx="2473325" cy="406400"/>
          </a:xfrm>
          <a:prstGeom prst="straightConnector1">
            <a:avLst/>
          </a:prstGeom>
          <a:ln w="9525" cap="flat" cmpd="sng">
            <a:solidFill>
              <a:srgbClr val="C00000"/>
            </a:solidFill>
            <a:prstDash val="solid"/>
            <a:round/>
            <a:headEnd type="none" w="med" len="med"/>
            <a:tailEnd type="arrow" w="med" len="med"/>
          </a:ln>
        </p:spPr>
      </p:cxnSp>
      <p:sp>
        <p:nvSpPr>
          <p:cNvPr id="181262" name="椭圆 14"/>
          <p:cNvSpPr/>
          <p:nvPr/>
        </p:nvSpPr>
        <p:spPr>
          <a:xfrm>
            <a:off x="6648450" y="4110038"/>
            <a:ext cx="563563" cy="287337"/>
          </a:xfrm>
          <a:prstGeom prst="ellipse">
            <a:avLst/>
          </a:prstGeom>
          <a:noFill/>
          <a:ln w="25400" cap="flat" cmpd="sng">
            <a:solidFill>
              <a:srgbClr val="C00000"/>
            </a:solidFill>
            <a:prstDash val="solid"/>
            <a:round/>
            <a:headEnd type="none" w="med" len="med"/>
            <a:tailEnd type="none" w="med" len="med"/>
          </a:ln>
        </p:spPr>
        <p:txBody>
          <a:bodyPr anchor="ctr"/>
          <a:lstStyle/>
          <a:p>
            <a:pPr algn="ctr"/>
            <a:endParaRPr lang="zh-CN" altLang="en-US" dirty="0">
              <a:solidFill>
                <a:srgbClr val="000000"/>
              </a:solidFill>
              <a:latin typeface="Arial" panose="020B0604020202020204" pitchFamily="34" charset="0"/>
              <a:ea typeface="微软雅黑" panose="020B0503020204020204" charset="-122"/>
            </a:endParaRPr>
          </a:p>
        </p:txBody>
      </p:sp>
      <p:sp>
        <p:nvSpPr>
          <p:cNvPr id="181263" name="矩形 15"/>
          <p:cNvSpPr/>
          <p:nvPr/>
        </p:nvSpPr>
        <p:spPr>
          <a:xfrm>
            <a:off x="7880350" y="3459163"/>
            <a:ext cx="908050" cy="269875"/>
          </a:xfrm>
          <a:prstGeom prst="rect">
            <a:avLst/>
          </a:prstGeom>
          <a:noFill/>
          <a:ln w="9525" cap="flat" cmpd="sng">
            <a:solidFill>
              <a:srgbClr val="C00000"/>
            </a:solidFill>
            <a:prstDash val="solid"/>
            <a:miter/>
            <a:headEnd type="none" w="med" len="med"/>
            <a:tailEnd type="none" w="med" len="med"/>
          </a:ln>
          <a:effectLst>
            <a:outerShdw dist="20000" dir="5400000" algn="ctr" rotWithShape="0">
              <a:srgbClr val="000000">
                <a:alpha val="29999"/>
              </a:srgbClr>
            </a:outerShdw>
          </a:effectLst>
        </p:spPr>
        <p:txBody>
          <a:bodyPr anchor="ctr"/>
          <a:lstStyle/>
          <a:p>
            <a:pPr algn="ctr"/>
            <a:r>
              <a:rPr lang="zh-CN" altLang="en-US" sz="1400" dirty="0">
                <a:solidFill>
                  <a:srgbClr val="000000"/>
                </a:solidFill>
                <a:latin typeface="Arial" panose="020B0604020202020204" pitchFamily="34" charset="0"/>
                <a:ea typeface="微软雅黑" panose="020B0503020204020204" charset="-122"/>
              </a:rPr>
              <a:t>触发信号</a:t>
            </a:r>
          </a:p>
        </p:txBody>
      </p:sp>
      <p:cxnSp>
        <p:nvCxnSpPr>
          <p:cNvPr id="181264" name="直接箭头连接符 16"/>
          <p:cNvCxnSpPr>
            <a:stCxn id="181262" idx="0"/>
            <a:endCxn id="181263" idx="1"/>
          </p:cNvCxnSpPr>
          <p:nvPr/>
        </p:nvCxnSpPr>
        <p:spPr>
          <a:xfrm flipV="1">
            <a:off x="6931025" y="3594100"/>
            <a:ext cx="949325" cy="515938"/>
          </a:xfrm>
          <a:prstGeom prst="straightConnector1">
            <a:avLst/>
          </a:prstGeom>
          <a:ln w="9525" cap="flat" cmpd="sng">
            <a:solidFill>
              <a:srgbClr val="C00000"/>
            </a:solidFill>
            <a:prstDash val="solid"/>
            <a:round/>
            <a:headEnd type="none" w="med" len="med"/>
            <a:tailEnd type="arrow" w="med" len="med"/>
          </a:ln>
        </p:spPr>
      </p:cxnSp>
      <p:sp>
        <p:nvSpPr>
          <p:cNvPr id="181265" name="椭圆 17"/>
          <p:cNvSpPr/>
          <p:nvPr/>
        </p:nvSpPr>
        <p:spPr>
          <a:xfrm>
            <a:off x="4802188" y="5448300"/>
            <a:ext cx="936625" cy="287338"/>
          </a:xfrm>
          <a:prstGeom prst="ellipse">
            <a:avLst/>
          </a:prstGeom>
          <a:noFill/>
          <a:ln w="25400" cap="flat" cmpd="sng">
            <a:solidFill>
              <a:srgbClr val="C00000"/>
            </a:solidFill>
            <a:prstDash val="solid"/>
            <a:round/>
            <a:headEnd type="none" w="med" len="med"/>
            <a:tailEnd type="none" w="med" len="med"/>
          </a:ln>
        </p:spPr>
        <p:txBody>
          <a:bodyPr anchor="ctr"/>
          <a:lstStyle/>
          <a:p>
            <a:pPr algn="ctr"/>
            <a:endParaRPr lang="zh-CN" altLang="en-US" dirty="0">
              <a:solidFill>
                <a:srgbClr val="000000"/>
              </a:solidFill>
              <a:latin typeface="Arial" panose="020B0604020202020204" pitchFamily="34" charset="0"/>
              <a:ea typeface="微软雅黑" panose="020B0503020204020204" charset="-122"/>
            </a:endParaRPr>
          </a:p>
        </p:txBody>
      </p:sp>
      <p:sp>
        <p:nvSpPr>
          <p:cNvPr id="181266" name="矩形 18"/>
          <p:cNvSpPr/>
          <p:nvPr/>
        </p:nvSpPr>
        <p:spPr>
          <a:xfrm>
            <a:off x="3627438" y="6164263"/>
            <a:ext cx="914400" cy="309562"/>
          </a:xfrm>
          <a:prstGeom prst="rect">
            <a:avLst/>
          </a:prstGeom>
          <a:noFill/>
          <a:ln w="9525" cap="flat" cmpd="sng">
            <a:solidFill>
              <a:srgbClr val="C00000"/>
            </a:solidFill>
            <a:prstDash val="solid"/>
            <a:miter/>
            <a:headEnd type="none" w="med" len="med"/>
            <a:tailEnd type="none" w="med" len="med"/>
          </a:ln>
          <a:effectLst>
            <a:outerShdw dist="20000" dir="5400000" algn="ctr" rotWithShape="0">
              <a:srgbClr val="000000">
                <a:alpha val="29999"/>
              </a:srgbClr>
            </a:outerShdw>
          </a:effectLst>
        </p:spPr>
        <p:txBody>
          <a:bodyPr anchor="ctr"/>
          <a:lstStyle/>
          <a:p>
            <a:pPr algn="ctr"/>
            <a:r>
              <a:rPr lang="zh-CN" altLang="en-US" sz="1400" dirty="0">
                <a:solidFill>
                  <a:srgbClr val="000000"/>
                </a:solidFill>
                <a:latin typeface="Arial" panose="020B0604020202020204" pitchFamily="34" charset="0"/>
                <a:ea typeface="微软雅黑" panose="020B0503020204020204" charset="-122"/>
              </a:rPr>
              <a:t>转换数据</a:t>
            </a:r>
          </a:p>
        </p:txBody>
      </p:sp>
      <p:cxnSp>
        <p:nvCxnSpPr>
          <p:cNvPr id="181267" name="直接箭头连接符 19"/>
          <p:cNvCxnSpPr>
            <a:stCxn id="181265" idx="4"/>
            <a:endCxn id="181266" idx="3"/>
          </p:cNvCxnSpPr>
          <p:nvPr/>
        </p:nvCxnSpPr>
        <p:spPr>
          <a:xfrm flipH="1">
            <a:off x="4541838" y="5735638"/>
            <a:ext cx="730250" cy="584200"/>
          </a:xfrm>
          <a:prstGeom prst="straightConnector1">
            <a:avLst/>
          </a:prstGeom>
          <a:ln w="9525" cap="flat" cmpd="sng">
            <a:solidFill>
              <a:srgbClr val="C00000"/>
            </a:solidFill>
            <a:prstDash val="solid"/>
            <a:round/>
            <a:headEnd type="none" w="med" len="med"/>
            <a:tailEnd type="arrow" w="med" len="med"/>
          </a:ln>
        </p:spPr>
      </p:cxnSp>
      <p:sp>
        <p:nvSpPr>
          <p:cNvPr id="181268" name="椭圆 20"/>
          <p:cNvSpPr/>
          <p:nvPr/>
        </p:nvSpPr>
        <p:spPr>
          <a:xfrm>
            <a:off x="5949950" y="2970213"/>
            <a:ext cx="850900" cy="287337"/>
          </a:xfrm>
          <a:prstGeom prst="ellipse">
            <a:avLst/>
          </a:prstGeom>
          <a:noFill/>
          <a:ln w="25400" cap="flat" cmpd="sng">
            <a:solidFill>
              <a:srgbClr val="C00000"/>
            </a:solidFill>
            <a:prstDash val="solid"/>
            <a:round/>
            <a:headEnd type="none" w="med" len="med"/>
            <a:tailEnd type="none" w="med" len="med"/>
          </a:ln>
        </p:spPr>
        <p:txBody>
          <a:bodyPr anchor="ctr"/>
          <a:lstStyle/>
          <a:p>
            <a:pPr algn="ctr"/>
            <a:endParaRPr lang="zh-CN" altLang="en-US" dirty="0">
              <a:solidFill>
                <a:srgbClr val="000000"/>
              </a:solidFill>
              <a:latin typeface="Arial" panose="020B0604020202020204" pitchFamily="34" charset="0"/>
              <a:ea typeface="微软雅黑" panose="020B0503020204020204" charset="-122"/>
            </a:endParaRPr>
          </a:p>
        </p:txBody>
      </p:sp>
      <p:sp>
        <p:nvSpPr>
          <p:cNvPr id="181269" name="矩形 21"/>
          <p:cNvSpPr/>
          <p:nvPr/>
        </p:nvSpPr>
        <p:spPr>
          <a:xfrm>
            <a:off x="7967663" y="2654300"/>
            <a:ext cx="733425" cy="315913"/>
          </a:xfrm>
          <a:prstGeom prst="rect">
            <a:avLst/>
          </a:prstGeom>
          <a:noFill/>
          <a:ln w="9525" cap="flat" cmpd="sng">
            <a:solidFill>
              <a:srgbClr val="C00000"/>
            </a:solidFill>
            <a:prstDash val="solid"/>
            <a:miter/>
            <a:headEnd type="none" w="med" len="med"/>
            <a:tailEnd type="none" w="med" len="med"/>
          </a:ln>
          <a:effectLst>
            <a:outerShdw dist="20000" dir="5400000" algn="ctr" rotWithShape="0">
              <a:srgbClr val="000000">
                <a:alpha val="29999"/>
              </a:srgbClr>
            </a:outerShdw>
          </a:effectLst>
        </p:spPr>
        <p:txBody>
          <a:bodyPr anchor="ctr"/>
          <a:lstStyle/>
          <a:p>
            <a:pPr algn="ctr"/>
            <a:r>
              <a:rPr lang="zh-CN" altLang="en-US" sz="1400" dirty="0">
                <a:solidFill>
                  <a:srgbClr val="000000"/>
                </a:solidFill>
                <a:latin typeface="Arial" panose="020B0604020202020204" pitchFamily="34" charset="0"/>
                <a:ea typeface="微软雅黑" panose="020B0503020204020204" charset="-122"/>
              </a:rPr>
              <a:t>时钟源</a:t>
            </a:r>
          </a:p>
        </p:txBody>
      </p:sp>
      <p:cxnSp>
        <p:nvCxnSpPr>
          <p:cNvPr id="181270" name="直接箭头连接符 22"/>
          <p:cNvCxnSpPr>
            <a:stCxn id="181268" idx="6"/>
            <a:endCxn id="181269" idx="1"/>
          </p:cNvCxnSpPr>
          <p:nvPr/>
        </p:nvCxnSpPr>
        <p:spPr>
          <a:xfrm flipV="1">
            <a:off x="6800850" y="2811463"/>
            <a:ext cx="1166813" cy="301625"/>
          </a:xfrm>
          <a:prstGeom prst="straightConnector1">
            <a:avLst/>
          </a:prstGeom>
          <a:ln w="9525" cap="flat" cmpd="sng">
            <a:solidFill>
              <a:srgbClr val="C00000"/>
            </a:solidFill>
            <a:prstDash val="solid"/>
            <a:round/>
            <a:headEnd type="none" w="med" len="med"/>
            <a:tailEnd type="arrow" w="med" len="med"/>
          </a:ln>
        </p:spPr>
      </p:cxnSp>
      <p:sp>
        <p:nvSpPr>
          <p:cNvPr id="181271" name="椭圆 38"/>
          <p:cNvSpPr/>
          <p:nvPr/>
        </p:nvSpPr>
        <p:spPr>
          <a:xfrm>
            <a:off x="5175250" y="2205038"/>
            <a:ext cx="849313" cy="287337"/>
          </a:xfrm>
          <a:prstGeom prst="ellipse">
            <a:avLst/>
          </a:prstGeom>
          <a:noFill/>
          <a:ln w="25400" cap="flat" cmpd="sng">
            <a:solidFill>
              <a:srgbClr val="C00000"/>
            </a:solidFill>
            <a:prstDash val="solid"/>
            <a:round/>
            <a:headEnd type="none" w="med" len="med"/>
            <a:tailEnd type="none" w="med" len="med"/>
          </a:ln>
        </p:spPr>
        <p:txBody>
          <a:bodyPr anchor="ctr"/>
          <a:lstStyle/>
          <a:p>
            <a:pPr algn="ctr"/>
            <a:endParaRPr lang="zh-CN" altLang="en-US" dirty="0">
              <a:solidFill>
                <a:srgbClr val="000000"/>
              </a:solidFill>
              <a:latin typeface="Arial" panose="020B0604020202020204" pitchFamily="34" charset="0"/>
              <a:ea typeface="微软雅黑" panose="020B0503020204020204" charset="-122"/>
            </a:endParaRPr>
          </a:p>
        </p:txBody>
      </p:sp>
      <p:sp>
        <p:nvSpPr>
          <p:cNvPr id="181272" name="矩形 39"/>
          <p:cNvSpPr/>
          <p:nvPr/>
        </p:nvSpPr>
        <p:spPr>
          <a:xfrm>
            <a:off x="7534275" y="1863725"/>
            <a:ext cx="925513" cy="315913"/>
          </a:xfrm>
          <a:prstGeom prst="rect">
            <a:avLst/>
          </a:prstGeom>
          <a:noFill/>
          <a:ln w="9525" cap="flat" cmpd="sng">
            <a:solidFill>
              <a:srgbClr val="C00000"/>
            </a:solidFill>
            <a:prstDash val="solid"/>
            <a:miter/>
            <a:headEnd type="none" w="med" len="med"/>
            <a:tailEnd type="none" w="med" len="med"/>
          </a:ln>
          <a:effectLst>
            <a:outerShdw dist="20000" dir="5400000" algn="ctr" rotWithShape="0">
              <a:srgbClr val="000000">
                <a:alpha val="29999"/>
              </a:srgbClr>
            </a:outerShdw>
          </a:effectLst>
        </p:spPr>
        <p:txBody>
          <a:bodyPr anchor="ctr"/>
          <a:lstStyle/>
          <a:p>
            <a:pPr algn="ctr"/>
            <a:r>
              <a:rPr lang="zh-CN" altLang="en-US" sz="1400" dirty="0">
                <a:solidFill>
                  <a:srgbClr val="000000"/>
                </a:solidFill>
                <a:latin typeface="Arial" panose="020B0604020202020204" pitchFamily="34" charset="0"/>
                <a:ea typeface="微软雅黑" panose="020B0503020204020204" charset="-122"/>
              </a:rPr>
              <a:t>参考电压</a:t>
            </a:r>
          </a:p>
        </p:txBody>
      </p:sp>
      <p:cxnSp>
        <p:nvCxnSpPr>
          <p:cNvPr id="181273" name="直接箭头连接符 40"/>
          <p:cNvCxnSpPr>
            <a:stCxn id="181271" idx="0"/>
            <a:endCxn id="181272" idx="1"/>
          </p:cNvCxnSpPr>
          <p:nvPr/>
        </p:nvCxnSpPr>
        <p:spPr>
          <a:xfrm flipV="1">
            <a:off x="5599113" y="2020888"/>
            <a:ext cx="1935162" cy="184150"/>
          </a:xfrm>
          <a:prstGeom prst="straightConnector1">
            <a:avLst/>
          </a:prstGeom>
          <a:ln w="9525" cap="flat" cmpd="sng">
            <a:solidFill>
              <a:srgbClr val="C00000"/>
            </a:solidFill>
            <a:prstDash val="solid"/>
            <a:round/>
            <a:headEnd type="none" w="med" len="med"/>
            <a:tailEnd type="arrow" w="med" len="med"/>
          </a:ln>
        </p:spPr>
      </p:cxnSp>
      <p:sp>
        <p:nvSpPr>
          <p:cNvPr id="132120"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77</a:t>
            </a:fld>
            <a:endParaRPr lang="en-US" altLang="zh-CN" sz="1200" dirty="0">
              <a:latin typeface="Garamond" panose="02020404030301010803" pitchFamily="2" charset="0"/>
            </a:endParaRPr>
          </a:p>
        </p:txBody>
      </p:sp>
      <p:sp>
        <p:nvSpPr>
          <p:cNvPr id="132121" name="Rectangle 2"/>
          <p:cNvSpPr>
            <a:spLocks noGrp="1"/>
          </p:cNvSpPr>
          <p:nvPr/>
        </p:nvSpPr>
        <p:spPr>
          <a:xfrm>
            <a:off x="395288" y="620713"/>
            <a:ext cx="7921625" cy="595312"/>
          </a:xfrm>
          <a:prstGeom prst="rect">
            <a:avLst/>
          </a:prstGeom>
          <a:noFill/>
          <a:ln w="9525">
            <a:noFill/>
          </a:ln>
        </p:spPr>
        <p:txBody>
          <a:bodyPr anchor="ctr"/>
          <a:lstStyle/>
          <a:p>
            <a:pPr eaLnBrk="0" hangingPunct="0"/>
            <a:br>
              <a:rPr lang="en-GB" altLang="en-US" sz="3200" b="1" dirty="0">
                <a:solidFill>
                  <a:schemeClr val="tx2"/>
                </a:solidFill>
                <a:latin typeface="宋体" panose="02010600030101010101" pitchFamily="2" charset="-122"/>
                <a:ea typeface="宋体" panose="02010600030101010101" pitchFamily="2" charset="-122"/>
              </a:rPr>
            </a:br>
            <a:r>
              <a:rPr lang="en-US" altLang="en-GB" sz="3200" b="1" dirty="0">
                <a:solidFill>
                  <a:schemeClr val="tx2"/>
                </a:solidFill>
                <a:latin typeface="Times New Roman" panose="02020603050405020304" pitchFamily="2" charset="0"/>
                <a:ea typeface="宋体" panose="02010600030101010101" pitchFamily="2" charset="-122"/>
              </a:rPr>
              <a:t>2.3.4 </a:t>
            </a:r>
            <a:r>
              <a:rPr lang="en-GB" altLang="en-US" sz="3200" b="1" dirty="0">
                <a:solidFill>
                  <a:schemeClr val="tx2"/>
                </a:solidFill>
                <a:latin typeface="Times New Roman" panose="02020603050405020304" pitchFamily="2" charset="0"/>
                <a:ea typeface="宋体" panose="02010600030101010101" pitchFamily="2" charset="-122"/>
              </a:rPr>
              <a:t>ADC12_A</a:t>
            </a:r>
            <a:r>
              <a:rPr lang="zh-CN" altLang="en-US" sz="3200" b="1" dirty="0">
                <a:solidFill>
                  <a:schemeClr val="tx2"/>
                </a:solidFill>
                <a:latin typeface="Times New Roman" panose="02020603050405020304" pitchFamily="2" charset="0"/>
                <a:ea typeface="宋体" panose="02010600030101010101" pitchFamily="2" charset="-122"/>
              </a:rPr>
              <a:t>简介</a:t>
            </a:r>
            <a:br>
              <a:rPr lang="en-GB" altLang="en-US" sz="3200" b="1" dirty="0">
                <a:solidFill>
                  <a:schemeClr val="tx2"/>
                </a:solidFill>
                <a:latin typeface="Times New Roman" panose="02020603050405020304" pitchFamily="2" charset="0"/>
                <a:ea typeface="宋体" panose="02010600030101010101" pitchFamily="2" charset="-122"/>
              </a:rPr>
            </a:br>
            <a:endParaRPr lang="pt-PT" altLang="en-US" sz="3200" b="1" dirty="0">
              <a:solidFill>
                <a:srgbClr val="EAEAEA"/>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fade">
                                      <p:cBhvr>
                                        <p:cTn id="7" dur="1000"/>
                                        <p:tgtEl>
                                          <p:spTgt spid="181251">
                                            <p:txEl>
                                              <p:pRg st="0" end="0"/>
                                            </p:txEl>
                                          </p:spTgt>
                                        </p:tgtEl>
                                      </p:cBhvr>
                                    </p:animEffect>
                                    <p:anim calcmode="lin" valueType="num">
                                      <p:cBhvr>
                                        <p:cTn id="8" dur="1000" fill="hold"/>
                                        <p:tgtEl>
                                          <p:spTgt spid="1812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1251">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1252"/>
                                        </p:tgtEl>
                                        <p:attrNameLst>
                                          <p:attrName>style.visibility</p:attrName>
                                        </p:attrNameLst>
                                      </p:cBhvr>
                                      <p:to>
                                        <p:strVal val="visible"/>
                                      </p:to>
                                    </p:set>
                                    <p:animEffect transition="in" filter="fade">
                                      <p:cBhvr>
                                        <p:cTn id="13" dur="1000"/>
                                        <p:tgtEl>
                                          <p:spTgt spid="181252"/>
                                        </p:tgtEl>
                                      </p:cBhvr>
                                    </p:animEffect>
                                    <p:anim calcmode="lin" valueType="num">
                                      <p:cBhvr>
                                        <p:cTn id="14" dur="1000" fill="hold"/>
                                        <p:tgtEl>
                                          <p:spTgt spid="181252"/>
                                        </p:tgtEl>
                                        <p:attrNameLst>
                                          <p:attrName>ppt_x</p:attrName>
                                        </p:attrNameLst>
                                      </p:cBhvr>
                                      <p:tavLst>
                                        <p:tav tm="0">
                                          <p:val>
                                            <p:strVal val="#ppt_x"/>
                                          </p:val>
                                        </p:tav>
                                        <p:tav tm="100000">
                                          <p:val>
                                            <p:strVal val="#ppt_x"/>
                                          </p:val>
                                        </p:tav>
                                      </p:tavLst>
                                    </p:anim>
                                    <p:anim calcmode="lin" valueType="num">
                                      <p:cBhvr>
                                        <p:cTn id="15" dur="1000" fill="hold"/>
                                        <p:tgtEl>
                                          <p:spTgt spid="18125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81253"/>
                                        </p:tgtEl>
                                        <p:attrNameLst>
                                          <p:attrName>style.visibility</p:attrName>
                                        </p:attrNameLst>
                                      </p:cBhvr>
                                      <p:to>
                                        <p:strVal val="visible"/>
                                      </p:to>
                                    </p:set>
                                    <p:animEffect transition="in" filter="wipe(right)">
                                      <p:cBhvr>
                                        <p:cTn id="20" dur="500"/>
                                        <p:tgtEl>
                                          <p:spTgt spid="181253"/>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81255"/>
                                        </p:tgtEl>
                                        <p:attrNameLst>
                                          <p:attrName>style.visibility</p:attrName>
                                        </p:attrNameLst>
                                      </p:cBhvr>
                                      <p:to>
                                        <p:strVal val="visible"/>
                                      </p:to>
                                    </p:set>
                                    <p:animEffect transition="in" filter="wipe(right)">
                                      <p:cBhvr>
                                        <p:cTn id="24" dur="500"/>
                                        <p:tgtEl>
                                          <p:spTgt spid="181255"/>
                                        </p:tgtEl>
                                      </p:cBhvr>
                                    </p:animEffect>
                                  </p:childTnLst>
                                </p:cTn>
                              </p:par>
                            </p:childTnLst>
                          </p:cTn>
                        </p:par>
                        <p:par>
                          <p:cTn id="25" fill="hold">
                            <p:stCondLst>
                              <p:cond delay="1000"/>
                            </p:stCondLst>
                            <p:childTnLst>
                              <p:par>
                                <p:cTn id="26" presetID="22" presetClass="entr" presetSubtype="2" fill="hold" grpId="0" nodeType="afterEffect">
                                  <p:stCondLst>
                                    <p:cond delay="0"/>
                                  </p:stCondLst>
                                  <p:childTnLst>
                                    <p:set>
                                      <p:cBhvr>
                                        <p:cTn id="27" dur="1" fill="hold">
                                          <p:stCondLst>
                                            <p:cond delay="0"/>
                                          </p:stCondLst>
                                        </p:cTn>
                                        <p:tgtEl>
                                          <p:spTgt spid="181254"/>
                                        </p:tgtEl>
                                        <p:attrNameLst>
                                          <p:attrName>style.visibility</p:attrName>
                                        </p:attrNameLst>
                                      </p:cBhvr>
                                      <p:to>
                                        <p:strVal val="visible"/>
                                      </p:to>
                                    </p:set>
                                    <p:animEffect transition="in" filter="wipe(right)">
                                      <p:cBhvr>
                                        <p:cTn id="28" dur="500"/>
                                        <p:tgtEl>
                                          <p:spTgt spid="18125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181256"/>
                                        </p:tgtEl>
                                        <p:attrNameLst>
                                          <p:attrName>style.visibility</p:attrName>
                                        </p:attrNameLst>
                                      </p:cBhvr>
                                      <p:to>
                                        <p:strVal val="visible"/>
                                      </p:to>
                                    </p:set>
                                    <p:animEffect transition="in" filter="wipe(right)">
                                      <p:cBhvr>
                                        <p:cTn id="33" dur="500"/>
                                        <p:tgtEl>
                                          <p:spTgt spid="181256"/>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181258"/>
                                        </p:tgtEl>
                                        <p:attrNameLst>
                                          <p:attrName>style.visibility</p:attrName>
                                        </p:attrNameLst>
                                      </p:cBhvr>
                                      <p:to>
                                        <p:strVal val="visible"/>
                                      </p:to>
                                    </p:set>
                                    <p:animEffect transition="in" filter="wipe(right)">
                                      <p:cBhvr>
                                        <p:cTn id="37" dur="500"/>
                                        <p:tgtEl>
                                          <p:spTgt spid="181258"/>
                                        </p:tgtEl>
                                      </p:cBhvr>
                                    </p:animEffect>
                                  </p:childTnLst>
                                </p:cTn>
                              </p:par>
                            </p:childTnLst>
                          </p:cTn>
                        </p:par>
                        <p:par>
                          <p:cTn id="38" fill="hold">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181257"/>
                                        </p:tgtEl>
                                        <p:attrNameLst>
                                          <p:attrName>style.visibility</p:attrName>
                                        </p:attrNameLst>
                                      </p:cBhvr>
                                      <p:to>
                                        <p:strVal val="visible"/>
                                      </p:to>
                                    </p:set>
                                    <p:animEffect transition="in" filter="wipe(right)">
                                      <p:cBhvr>
                                        <p:cTn id="41" dur="500"/>
                                        <p:tgtEl>
                                          <p:spTgt spid="18125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81271"/>
                                        </p:tgtEl>
                                        <p:attrNameLst>
                                          <p:attrName>style.visibility</p:attrName>
                                        </p:attrNameLst>
                                      </p:cBhvr>
                                      <p:to>
                                        <p:strVal val="visible"/>
                                      </p:to>
                                    </p:set>
                                    <p:animEffect transition="in" filter="wipe(down)">
                                      <p:cBhvr>
                                        <p:cTn id="46" dur="500"/>
                                        <p:tgtEl>
                                          <p:spTgt spid="181271"/>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81273"/>
                                        </p:tgtEl>
                                        <p:attrNameLst>
                                          <p:attrName>style.visibility</p:attrName>
                                        </p:attrNameLst>
                                      </p:cBhvr>
                                      <p:to>
                                        <p:strVal val="visible"/>
                                      </p:to>
                                    </p:set>
                                    <p:animEffect transition="in" filter="wipe(left)">
                                      <p:cBhvr>
                                        <p:cTn id="50" dur="500"/>
                                        <p:tgtEl>
                                          <p:spTgt spid="181273"/>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81272"/>
                                        </p:tgtEl>
                                        <p:attrNameLst>
                                          <p:attrName>style.visibility</p:attrName>
                                        </p:attrNameLst>
                                      </p:cBhvr>
                                      <p:to>
                                        <p:strVal val="visible"/>
                                      </p:to>
                                    </p:set>
                                    <p:animEffect transition="in" filter="wipe(left)">
                                      <p:cBhvr>
                                        <p:cTn id="54" dur="500"/>
                                        <p:tgtEl>
                                          <p:spTgt spid="18127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81268"/>
                                        </p:tgtEl>
                                        <p:attrNameLst>
                                          <p:attrName>style.visibility</p:attrName>
                                        </p:attrNameLst>
                                      </p:cBhvr>
                                      <p:to>
                                        <p:strVal val="visible"/>
                                      </p:to>
                                    </p:set>
                                    <p:animEffect transition="in" filter="wipe(left)">
                                      <p:cBhvr>
                                        <p:cTn id="59" dur="500"/>
                                        <p:tgtEl>
                                          <p:spTgt spid="181268"/>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181270"/>
                                        </p:tgtEl>
                                        <p:attrNameLst>
                                          <p:attrName>style.visibility</p:attrName>
                                        </p:attrNameLst>
                                      </p:cBhvr>
                                      <p:to>
                                        <p:strVal val="visible"/>
                                      </p:to>
                                    </p:set>
                                    <p:animEffect transition="in" filter="wipe(left)">
                                      <p:cBhvr>
                                        <p:cTn id="63" dur="500"/>
                                        <p:tgtEl>
                                          <p:spTgt spid="181270"/>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181269"/>
                                        </p:tgtEl>
                                        <p:attrNameLst>
                                          <p:attrName>style.visibility</p:attrName>
                                        </p:attrNameLst>
                                      </p:cBhvr>
                                      <p:to>
                                        <p:strVal val="visible"/>
                                      </p:to>
                                    </p:set>
                                    <p:animEffect transition="in" filter="wipe(left)">
                                      <p:cBhvr>
                                        <p:cTn id="67" dur="500"/>
                                        <p:tgtEl>
                                          <p:spTgt spid="18126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81262"/>
                                        </p:tgtEl>
                                        <p:attrNameLst>
                                          <p:attrName>style.visibility</p:attrName>
                                        </p:attrNameLst>
                                      </p:cBhvr>
                                      <p:to>
                                        <p:strVal val="visible"/>
                                      </p:to>
                                    </p:set>
                                    <p:animEffect transition="in" filter="wipe(left)">
                                      <p:cBhvr>
                                        <p:cTn id="72" dur="500"/>
                                        <p:tgtEl>
                                          <p:spTgt spid="181262"/>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181264"/>
                                        </p:tgtEl>
                                        <p:attrNameLst>
                                          <p:attrName>style.visibility</p:attrName>
                                        </p:attrNameLst>
                                      </p:cBhvr>
                                      <p:to>
                                        <p:strVal val="visible"/>
                                      </p:to>
                                    </p:set>
                                    <p:animEffect transition="in" filter="wipe(left)">
                                      <p:cBhvr>
                                        <p:cTn id="76" dur="500"/>
                                        <p:tgtEl>
                                          <p:spTgt spid="181264"/>
                                        </p:tgtEl>
                                      </p:cBhvr>
                                    </p:animEffect>
                                  </p:childTnLst>
                                </p:cTn>
                              </p:par>
                            </p:childTnLst>
                          </p:cTn>
                        </p:par>
                        <p:par>
                          <p:cTn id="77" fill="hold">
                            <p:stCondLst>
                              <p:cond delay="1000"/>
                            </p:stCondLst>
                            <p:childTnLst>
                              <p:par>
                                <p:cTn id="78" presetID="22" presetClass="entr" presetSubtype="8" fill="hold" grpId="0" nodeType="afterEffect">
                                  <p:stCondLst>
                                    <p:cond delay="0"/>
                                  </p:stCondLst>
                                  <p:childTnLst>
                                    <p:set>
                                      <p:cBhvr>
                                        <p:cTn id="79" dur="1" fill="hold">
                                          <p:stCondLst>
                                            <p:cond delay="0"/>
                                          </p:stCondLst>
                                        </p:cTn>
                                        <p:tgtEl>
                                          <p:spTgt spid="181263"/>
                                        </p:tgtEl>
                                        <p:attrNameLst>
                                          <p:attrName>style.visibility</p:attrName>
                                        </p:attrNameLst>
                                      </p:cBhvr>
                                      <p:to>
                                        <p:strVal val="visible"/>
                                      </p:to>
                                    </p:set>
                                    <p:animEffect transition="in" filter="wipe(left)">
                                      <p:cBhvr>
                                        <p:cTn id="80" dur="500"/>
                                        <p:tgtEl>
                                          <p:spTgt spid="18126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81259"/>
                                        </p:tgtEl>
                                        <p:attrNameLst>
                                          <p:attrName>style.visibility</p:attrName>
                                        </p:attrNameLst>
                                      </p:cBhvr>
                                      <p:to>
                                        <p:strVal val="visible"/>
                                      </p:to>
                                    </p:set>
                                    <p:animEffect transition="in" filter="wipe(left)">
                                      <p:cBhvr>
                                        <p:cTn id="85" dur="500"/>
                                        <p:tgtEl>
                                          <p:spTgt spid="181259"/>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181261"/>
                                        </p:tgtEl>
                                        <p:attrNameLst>
                                          <p:attrName>style.visibility</p:attrName>
                                        </p:attrNameLst>
                                      </p:cBhvr>
                                      <p:to>
                                        <p:strVal val="visible"/>
                                      </p:to>
                                    </p:set>
                                    <p:animEffect transition="in" filter="wipe(left)">
                                      <p:cBhvr>
                                        <p:cTn id="89" dur="500"/>
                                        <p:tgtEl>
                                          <p:spTgt spid="181261"/>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181260"/>
                                        </p:tgtEl>
                                        <p:attrNameLst>
                                          <p:attrName>style.visibility</p:attrName>
                                        </p:attrNameLst>
                                      </p:cBhvr>
                                      <p:to>
                                        <p:strVal val="visible"/>
                                      </p:to>
                                    </p:set>
                                    <p:animEffect transition="in" filter="wipe(left)">
                                      <p:cBhvr>
                                        <p:cTn id="93" dur="500"/>
                                        <p:tgtEl>
                                          <p:spTgt spid="181260"/>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181265"/>
                                        </p:tgtEl>
                                        <p:attrNameLst>
                                          <p:attrName>style.visibility</p:attrName>
                                        </p:attrNameLst>
                                      </p:cBhvr>
                                      <p:to>
                                        <p:strVal val="visible"/>
                                      </p:to>
                                    </p:set>
                                    <p:animEffect transition="in" filter="wipe(up)">
                                      <p:cBhvr>
                                        <p:cTn id="98" dur="500"/>
                                        <p:tgtEl>
                                          <p:spTgt spid="181265"/>
                                        </p:tgtEl>
                                      </p:cBhvr>
                                    </p:animEffect>
                                  </p:childTnLst>
                                </p:cTn>
                              </p:par>
                            </p:childTnLst>
                          </p:cTn>
                        </p:par>
                        <p:par>
                          <p:cTn id="99" fill="hold">
                            <p:stCondLst>
                              <p:cond delay="500"/>
                            </p:stCondLst>
                            <p:childTnLst>
                              <p:par>
                                <p:cTn id="100" presetID="22" presetClass="entr" presetSubtype="1" fill="hold" nodeType="afterEffect">
                                  <p:stCondLst>
                                    <p:cond delay="0"/>
                                  </p:stCondLst>
                                  <p:childTnLst>
                                    <p:set>
                                      <p:cBhvr>
                                        <p:cTn id="101" dur="1" fill="hold">
                                          <p:stCondLst>
                                            <p:cond delay="0"/>
                                          </p:stCondLst>
                                        </p:cTn>
                                        <p:tgtEl>
                                          <p:spTgt spid="181267"/>
                                        </p:tgtEl>
                                        <p:attrNameLst>
                                          <p:attrName>style.visibility</p:attrName>
                                        </p:attrNameLst>
                                      </p:cBhvr>
                                      <p:to>
                                        <p:strVal val="visible"/>
                                      </p:to>
                                    </p:set>
                                    <p:animEffect transition="in" filter="wipe(up)">
                                      <p:cBhvr>
                                        <p:cTn id="102" dur="500"/>
                                        <p:tgtEl>
                                          <p:spTgt spid="181267"/>
                                        </p:tgtEl>
                                      </p:cBhvr>
                                    </p:animEffect>
                                  </p:childTnLst>
                                </p:cTn>
                              </p:par>
                            </p:childTnLst>
                          </p:cTn>
                        </p:par>
                        <p:par>
                          <p:cTn id="103" fill="hold">
                            <p:stCondLst>
                              <p:cond delay="1000"/>
                            </p:stCondLst>
                            <p:childTnLst>
                              <p:par>
                                <p:cTn id="104" presetID="22" presetClass="entr" presetSubtype="2" fill="hold" grpId="0" nodeType="afterEffect">
                                  <p:stCondLst>
                                    <p:cond delay="0"/>
                                  </p:stCondLst>
                                  <p:childTnLst>
                                    <p:set>
                                      <p:cBhvr>
                                        <p:cTn id="105" dur="1" fill="hold">
                                          <p:stCondLst>
                                            <p:cond delay="0"/>
                                          </p:stCondLst>
                                        </p:cTn>
                                        <p:tgtEl>
                                          <p:spTgt spid="181266"/>
                                        </p:tgtEl>
                                        <p:attrNameLst>
                                          <p:attrName>style.visibility</p:attrName>
                                        </p:attrNameLst>
                                      </p:cBhvr>
                                      <p:to>
                                        <p:strVal val="visible"/>
                                      </p:to>
                                    </p:set>
                                    <p:animEffect transition="in" filter="wipe(right)">
                                      <p:cBhvr>
                                        <p:cTn id="106" dur="500"/>
                                        <p:tgtEl>
                                          <p:spTgt spid="18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bldLvl="0" animBg="1"/>
      <p:bldP spid="181254" grpId="0" bldLvl="0" animBg="1"/>
      <p:bldP spid="181256" grpId="0" bldLvl="0" animBg="1"/>
      <p:bldP spid="181257" grpId="0" bldLvl="0" animBg="1"/>
      <p:bldP spid="181259" grpId="0" bldLvl="0" animBg="1"/>
      <p:bldP spid="181260" grpId="0" bldLvl="0" animBg="1"/>
      <p:bldP spid="181262" grpId="0" bldLvl="0" animBg="1"/>
      <p:bldP spid="181263" grpId="0" bldLvl="0" animBg="1"/>
      <p:bldP spid="181265" grpId="0" bldLvl="0" animBg="1"/>
      <p:bldP spid="181266" grpId="0" bldLvl="0" animBg="1"/>
      <p:bldP spid="181268" grpId="0" bldLvl="0" animBg="1"/>
      <p:bldP spid="181269" grpId="0" bldLvl="0" animBg="1"/>
      <p:bldP spid="181271" grpId="0" bldLvl="0" animBg="1"/>
      <p:bldP spid="181272"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p:cNvSpPr>
          <p:nvPr>
            <p:ph type="title"/>
          </p:nvPr>
        </p:nvSpPr>
        <p:spPr>
          <a:xfrm>
            <a:off x="395288" y="442913"/>
            <a:ext cx="7921625" cy="896937"/>
          </a:xfrm>
        </p:spPr>
        <p:txBody>
          <a:bodyPr wrap="square" anchor="ctr"/>
          <a:lstStyle/>
          <a:p>
            <a:r>
              <a:rPr lang="en-US" altLang="en-GB" sz="3200" dirty="0">
                <a:sym typeface="Arial" panose="020B0604020202020204" pitchFamily="34" charset="0"/>
              </a:rPr>
              <a:t>2.3.4  </a:t>
            </a:r>
            <a:r>
              <a:rPr lang="en-GB" altLang="en-US" sz="3200" dirty="0"/>
              <a:t>ADC12_A</a:t>
            </a:r>
            <a:r>
              <a:rPr lang="zh-CN" altLang="en-GB" sz="3200" dirty="0">
                <a:ea typeface="宋体" panose="02010600030101010101" pitchFamily="2" charset="-122"/>
              </a:rPr>
              <a:t>简介</a:t>
            </a:r>
            <a:r>
              <a:rPr lang="en-US" altLang="zh-CN" sz="3200" dirty="0">
                <a:ea typeface="宋体" panose="02010600030101010101" pitchFamily="2" charset="-122"/>
              </a:rPr>
              <a:t>--</a:t>
            </a:r>
            <a:r>
              <a:rPr lang="zh-CN" altLang="en-US" sz="3200" dirty="0"/>
              <a:t>特征</a:t>
            </a:r>
            <a:endParaRPr lang="pt-PT" altLang="en-US" sz="3200" dirty="0">
              <a:solidFill>
                <a:srgbClr val="EAEAEA"/>
              </a:solidFill>
              <a:ea typeface="Times New Roman" panose="02020603050405020304" pitchFamily="2" charset="0"/>
            </a:endParaRPr>
          </a:p>
        </p:txBody>
      </p:sp>
      <p:sp>
        <p:nvSpPr>
          <p:cNvPr id="182275" name="Rectangle 3"/>
          <p:cNvSpPr>
            <a:spLocks noGrp="1"/>
          </p:cNvSpPr>
          <p:nvPr>
            <p:ph type="body" sz="half"/>
          </p:nvPr>
        </p:nvSpPr>
        <p:spPr>
          <a:xfrm>
            <a:off x="350838" y="1339850"/>
            <a:ext cx="8691562" cy="5329238"/>
          </a:xfrm>
        </p:spPr>
        <p:txBody>
          <a:bodyPr wrap="square" anchor="t"/>
          <a:lstStyle>
            <a:lvl1pPr lvl="0">
              <a:defRPr sz="2800"/>
            </a:lvl1pPr>
            <a:lvl2pPr lvl="1">
              <a:defRPr sz="2400"/>
            </a:lvl2pPr>
            <a:lvl3pPr lvl="2">
              <a:defRPr sz="2000"/>
            </a:lvl3pPr>
            <a:lvl4pPr lvl="3">
              <a:defRPr sz="1800"/>
            </a:lvl4pPr>
            <a:lvl5pPr lvl="4">
              <a:defRPr sz="1800"/>
            </a:lvl5pPr>
          </a:lstStyle>
          <a:p>
            <a:pPr marL="0" lvl="2" indent="0">
              <a:lnSpc>
                <a:spcPct val="150000"/>
              </a:lnSpc>
              <a:spcBef>
                <a:spcPct val="0"/>
              </a:spcBef>
            </a:pPr>
            <a:r>
              <a:rPr lang="zh-CN" altLang="en-US" sz="2800" dirty="0">
                <a:latin typeface="Times New Roman" panose="02020603050405020304" pitchFamily="2" charset="0"/>
                <a:ea typeface="楷体" panose="02010609060101010101" charset="-122"/>
                <a:cs typeface="Times New Roman" panose="02020603050405020304" pitchFamily="2" charset="0"/>
              </a:rPr>
              <a:t>大于200 ksps的最大转换速率</a:t>
            </a:r>
          </a:p>
          <a:p>
            <a:pPr marL="0" lvl="2" indent="0">
              <a:lnSpc>
                <a:spcPct val="150000"/>
              </a:lnSpc>
              <a:spcBef>
                <a:spcPct val="0"/>
              </a:spcBef>
            </a:pPr>
            <a:r>
              <a:rPr lang="zh-CN" altLang="en-US" sz="2800" dirty="0">
                <a:latin typeface="Times New Roman" panose="02020603050405020304" pitchFamily="2" charset="0"/>
                <a:ea typeface="楷体" panose="02010609060101010101" charset="-122"/>
                <a:cs typeface="Times New Roman" panose="02020603050405020304" pitchFamily="2" charset="0"/>
              </a:rPr>
              <a:t>无失码的12位单调转换器</a:t>
            </a:r>
          </a:p>
          <a:p>
            <a:pPr marL="0" lvl="2" indent="0">
              <a:lnSpc>
                <a:spcPct val="150000"/>
              </a:lnSpc>
              <a:spcBef>
                <a:spcPct val="0"/>
              </a:spcBef>
            </a:pPr>
            <a:r>
              <a:rPr lang="zh-CN" altLang="en-US" sz="2800" dirty="0">
                <a:latin typeface="Times New Roman" panose="02020603050405020304" pitchFamily="2" charset="0"/>
                <a:ea typeface="楷体" panose="02010609060101010101" charset="-122"/>
                <a:cs typeface="Times New Roman" panose="02020603050405020304" pitchFamily="2" charset="0"/>
              </a:rPr>
              <a:t>软件或定时器控制的可编程采样保持周期</a:t>
            </a:r>
          </a:p>
          <a:p>
            <a:pPr marL="0" lvl="2" indent="0">
              <a:lnSpc>
                <a:spcPct val="150000"/>
              </a:lnSpc>
              <a:spcBef>
                <a:spcPct val="0"/>
              </a:spcBef>
            </a:pPr>
            <a:r>
              <a:rPr lang="zh-CN" altLang="en-US" sz="2800" dirty="0">
                <a:latin typeface="Times New Roman" panose="02020603050405020304" pitchFamily="2" charset="0"/>
                <a:ea typeface="楷体" panose="02010609060101010101" charset="-122"/>
                <a:cs typeface="Times New Roman" panose="02020603050405020304" pitchFamily="2" charset="0"/>
              </a:rPr>
              <a:t>通过软件或定时器控制转换开始</a:t>
            </a:r>
          </a:p>
          <a:p>
            <a:pPr marL="0" lvl="2" indent="0">
              <a:lnSpc>
                <a:spcPct val="150000"/>
              </a:lnSpc>
              <a:spcBef>
                <a:spcPct val="0"/>
              </a:spcBef>
            </a:pPr>
            <a:r>
              <a:rPr lang="zh-CN" altLang="en-US" sz="2800" dirty="0">
                <a:latin typeface="Times New Roman" panose="02020603050405020304" pitchFamily="2" charset="0"/>
                <a:ea typeface="楷体" panose="02010609060101010101" charset="-122"/>
                <a:cs typeface="Times New Roman" panose="02020603050405020304" pitchFamily="2" charset="0"/>
              </a:rPr>
              <a:t>软件可选择的片上参考电压生成器（MSP430F54xx：1.5 V或2.5 V，其他设备：1.5 V，2.0 V，2.5 V）</a:t>
            </a:r>
          </a:p>
          <a:p>
            <a:pPr marL="0" lvl="2" indent="0">
              <a:lnSpc>
                <a:spcPct val="150000"/>
              </a:lnSpc>
              <a:spcBef>
                <a:spcPct val="0"/>
              </a:spcBef>
            </a:pPr>
            <a:r>
              <a:rPr lang="zh-CN" altLang="en-US" sz="2800" dirty="0">
                <a:latin typeface="Times New Roman" panose="02020603050405020304" pitchFamily="2" charset="0"/>
                <a:ea typeface="楷体" panose="02010609060101010101" charset="-122"/>
                <a:cs typeface="Times New Roman" panose="02020603050405020304" pitchFamily="2" charset="0"/>
              </a:rPr>
              <a:t>软件选择的内部或外部参考</a:t>
            </a:r>
          </a:p>
          <a:p>
            <a:pPr marL="0" lvl="2" indent="0">
              <a:lnSpc>
                <a:spcPct val="150000"/>
              </a:lnSpc>
              <a:spcBef>
                <a:spcPct val="0"/>
              </a:spcBef>
            </a:pPr>
            <a:r>
              <a:rPr lang="zh-CN" altLang="en-US" sz="2800" dirty="0">
                <a:latin typeface="Times New Roman" panose="02020603050405020304" pitchFamily="2" charset="0"/>
                <a:ea typeface="楷体" panose="02010609060101010101" charset="-122"/>
                <a:cs typeface="Times New Roman" panose="02020603050405020304" pitchFamily="2" charset="0"/>
              </a:rPr>
              <a:t>多达12个可单独配置的外部输入通道</a:t>
            </a:r>
          </a:p>
          <a:p>
            <a:pPr marL="0" lvl="2" indent="0">
              <a:lnSpc>
                <a:spcPct val="150000"/>
              </a:lnSpc>
              <a:spcBef>
                <a:spcPct val="0"/>
              </a:spcBef>
            </a:pPr>
            <a:endParaRPr lang="en-GB" altLang="en-US" sz="2800" dirty="0">
              <a:latin typeface="Times New Roman" panose="02020603050405020304" pitchFamily="2" charset="0"/>
              <a:ea typeface="楷体" panose="02010609060101010101" charset="-122"/>
              <a:cs typeface="Times New Roman" panose="02020603050405020304" pitchFamily="2" charset="0"/>
            </a:endParaRPr>
          </a:p>
        </p:txBody>
      </p:sp>
      <p:sp>
        <p:nvSpPr>
          <p:cNvPr id="133123"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78</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fade">
                                      <p:cBhvr>
                                        <p:cTn id="7" dur="1000"/>
                                        <p:tgtEl>
                                          <p:spTgt spid="182275">
                                            <p:txEl>
                                              <p:pRg st="0" end="0"/>
                                            </p:txEl>
                                          </p:spTgt>
                                        </p:tgtEl>
                                      </p:cBhvr>
                                    </p:animEffect>
                                    <p:anim calcmode="lin" valueType="num">
                                      <p:cBhvr>
                                        <p:cTn id="8" dur="10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227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2275">
                                            <p:txEl>
                                              <p:pRg st="1" end="1"/>
                                            </p:txEl>
                                          </p:spTgt>
                                        </p:tgtEl>
                                        <p:attrNameLst>
                                          <p:attrName>style.visibility</p:attrName>
                                        </p:attrNameLst>
                                      </p:cBhvr>
                                      <p:to>
                                        <p:strVal val="visible"/>
                                      </p:to>
                                    </p:set>
                                    <p:animEffect transition="in" filter="fade">
                                      <p:cBhvr>
                                        <p:cTn id="13" dur="1000"/>
                                        <p:tgtEl>
                                          <p:spTgt spid="182275">
                                            <p:txEl>
                                              <p:pRg st="1" end="1"/>
                                            </p:txEl>
                                          </p:spTgt>
                                        </p:tgtEl>
                                      </p:cBhvr>
                                    </p:animEffect>
                                    <p:anim calcmode="lin" valueType="num">
                                      <p:cBhvr>
                                        <p:cTn id="14" dur="10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8227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82275">
                                            <p:txEl>
                                              <p:pRg st="2" end="2"/>
                                            </p:txEl>
                                          </p:spTgt>
                                        </p:tgtEl>
                                        <p:attrNameLst>
                                          <p:attrName>style.visibility</p:attrName>
                                        </p:attrNameLst>
                                      </p:cBhvr>
                                      <p:to>
                                        <p:strVal val="visible"/>
                                      </p:to>
                                    </p:set>
                                    <p:animEffect transition="in" filter="fade">
                                      <p:cBhvr>
                                        <p:cTn id="19" dur="1000"/>
                                        <p:tgtEl>
                                          <p:spTgt spid="182275">
                                            <p:txEl>
                                              <p:pRg st="2" end="2"/>
                                            </p:txEl>
                                          </p:spTgt>
                                        </p:tgtEl>
                                      </p:cBhvr>
                                    </p:animEffect>
                                    <p:anim calcmode="lin" valueType="num">
                                      <p:cBhvr>
                                        <p:cTn id="20" dur="10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8227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82275">
                                            <p:txEl>
                                              <p:pRg st="3" end="3"/>
                                            </p:txEl>
                                          </p:spTgt>
                                        </p:tgtEl>
                                        <p:attrNameLst>
                                          <p:attrName>style.visibility</p:attrName>
                                        </p:attrNameLst>
                                      </p:cBhvr>
                                      <p:to>
                                        <p:strVal val="visible"/>
                                      </p:to>
                                    </p:set>
                                    <p:animEffect transition="in" filter="fade">
                                      <p:cBhvr>
                                        <p:cTn id="25" dur="1000"/>
                                        <p:tgtEl>
                                          <p:spTgt spid="182275">
                                            <p:txEl>
                                              <p:pRg st="3" end="3"/>
                                            </p:txEl>
                                          </p:spTgt>
                                        </p:tgtEl>
                                      </p:cBhvr>
                                    </p:animEffect>
                                    <p:anim calcmode="lin" valueType="num">
                                      <p:cBhvr>
                                        <p:cTn id="26" dur="10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8227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82275">
                                            <p:txEl>
                                              <p:pRg st="4" end="4"/>
                                            </p:txEl>
                                          </p:spTgt>
                                        </p:tgtEl>
                                        <p:attrNameLst>
                                          <p:attrName>style.visibility</p:attrName>
                                        </p:attrNameLst>
                                      </p:cBhvr>
                                      <p:to>
                                        <p:strVal val="visible"/>
                                      </p:to>
                                    </p:set>
                                    <p:animEffect transition="in" filter="fade">
                                      <p:cBhvr>
                                        <p:cTn id="31" dur="1000"/>
                                        <p:tgtEl>
                                          <p:spTgt spid="182275">
                                            <p:txEl>
                                              <p:pRg st="4" end="4"/>
                                            </p:txEl>
                                          </p:spTgt>
                                        </p:tgtEl>
                                      </p:cBhvr>
                                    </p:animEffect>
                                    <p:anim calcmode="lin" valueType="num">
                                      <p:cBhvr>
                                        <p:cTn id="32" dur="10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82275">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82275">
                                            <p:txEl>
                                              <p:pRg st="5" end="5"/>
                                            </p:txEl>
                                          </p:spTgt>
                                        </p:tgtEl>
                                        <p:attrNameLst>
                                          <p:attrName>style.visibility</p:attrName>
                                        </p:attrNameLst>
                                      </p:cBhvr>
                                      <p:to>
                                        <p:strVal val="visible"/>
                                      </p:to>
                                    </p:set>
                                    <p:animEffect transition="in" filter="fade">
                                      <p:cBhvr>
                                        <p:cTn id="37" dur="1000"/>
                                        <p:tgtEl>
                                          <p:spTgt spid="182275">
                                            <p:txEl>
                                              <p:pRg st="5" end="5"/>
                                            </p:txEl>
                                          </p:spTgt>
                                        </p:tgtEl>
                                      </p:cBhvr>
                                    </p:animEffect>
                                    <p:anim calcmode="lin" valueType="num">
                                      <p:cBhvr>
                                        <p:cTn id="38" dur="1000" fill="hold"/>
                                        <p:tgtEl>
                                          <p:spTgt spid="182275">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82275">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182275">
                                            <p:txEl>
                                              <p:pRg st="6" end="6"/>
                                            </p:txEl>
                                          </p:spTgt>
                                        </p:tgtEl>
                                        <p:attrNameLst>
                                          <p:attrName>style.visibility</p:attrName>
                                        </p:attrNameLst>
                                      </p:cBhvr>
                                      <p:to>
                                        <p:strVal val="visible"/>
                                      </p:to>
                                    </p:set>
                                    <p:animEffect transition="in" filter="fade">
                                      <p:cBhvr>
                                        <p:cTn id="43" dur="1000"/>
                                        <p:tgtEl>
                                          <p:spTgt spid="182275">
                                            <p:txEl>
                                              <p:pRg st="6" end="6"/>
                                            </p:txEl>
                                          </p:spTgt>
                                        </p:tgtEl>
                                      </p:cBhvr>
                                    </p:animEffect>
                                    <p:anim calcmode="lin" valueType="num">
                                      <p:cBhvr>
                                        <p:cTn id="44" dur="1000" fill="hold"/>
                                        <p:tgtEl>
                                          <p:spTgt spid="182275">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8227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矩形 1"/>
          <p:cNvSpPr/>
          <p:nvPr/>
        </p:nvSpPr>
        <p:spPr>
          <a:xfrm>
            <a:off x="611188" y="1270000"/>
            <a:ext cx="8007350" cy="4908550"/>
          </a:xfrm>
          <a:prstGeom prst="rect">
            <a:avLst/>
          </a:prstGeom>
          <a:noFill/>
          <a:ln w="9525">
            <a:noFill/>
          </a:ln>
        </p:spPr>
        <p:txBody>
          <a:bodyPr wrap="square" anchor="t"/>
          <a:lstStyle/>
          <a:p>
            <a:pPr marL="0" lvl="2" indent="0" algn="l" eaLnBrk="0" fontAlgn="base" hangingPunct="0">
              <a:lnSpc>
                <a:spcPct val="130000"/>
              </a:lnSpc>
              <a:buClr>
                <a:schemeClr val="accent1"/>
              </a:buClr>
              <a:buSzPct val="65000"/>
              <a:buFont typeface="Wingdings" panose="05000000000000000000" pitchFamily="2" charset="2"/>
              <a:buChar char="n"/>
            </a:pPr>
            <a:r>
              <a:rPr lang="zh-CN"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pitchFamily="1" charset="-122"/>
              </a:rPr>
              <a:t>内部温度传感器的转换通道，AV</a:t>
            </a:r>
            <a:r>
              <a:rPr lang="zh-CN" altLang="en-US" sz="2800" b="1" baseline="-25000"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pitchFamily="1" charset="-122"/>
              </a:rPr>
              <a:t>CC</a:t>
            </a:r>
            <a:r>
              <a:rPr lang="zh-CN"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pitchFamily="1" charset="-122"/>
              </a:rPr>
              <a:t>，和外部参考</a:t>
            </a:r>
          </a:p>
          <a:p>
            <a:pPr marL="0" lvl="2" indent="0" algn="l" eaLnBrk="0" fontAlgn="base" hangingPunct="0">
              <a:lnSpc>
                <a:spcPct val="130000"/>
              </a:lnSpc>
              <a:buClr>
                <a:schemeClr val="accent1"/>
              </a:buClr>
              <a:buSzPct val="65000"/>
              <a:buFont typeface="Wingdings" panose="05000000000000000000" pitchFamily="2" charset="2"/>
              <a:buChar char="n"/>
            </a:pPr>
            <a:r>
              <a:rPr lang="zh-CN"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pitchFamily="1" charset="-122"/>
              </a:rPr>
              <a:t>独立的信道选择的正负电压参考源（仅限MSP430F54xx系列）</a:t>
            </a:r>
          </a:p>
          <a:p>
            <a:pPr marL="0" lvl="2" indent="0" algn="l" eaLnBrk="0" fontAlgn="base" hangingPunct="0">
              <a:lnSpc>
                <a:spcPct val="130000"/>
              </a:lnSpc>
              <a:buClr>
                <a:schemeClr val="accent1"/>
              </a:buClr>
              <a:buSzPct val="65000"/>
              <a:buFont typeface="Wingdings" panose="05000000000000000000" pitchFamily="2" charset="2"/>
              <a:buChar char="n"/>
            </a:pPr>
            <a:r>
              <a:rPr lang="zh-CN"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pitchFamily="1" charset="-122"/>
              </a:rPr>
              <a:t>可选择的转换时钟源</a:t>
            </a:r>
          </a:p>
          <a:p>
            <a:pPr marL="0" lvl="2" indent="0" algn="l" eaLnBrk="0" fontAlgn="base" hangingPunct="0">
              <a:lnSpc>
                <a:spcPct val="130000"/>
              </a:lnSpc>
              <a:buClr>
                <a:schemeClr val="accent1"/>
              </a:buClr>
              <a:buSzPct val="65000"/>
              <a:buFont typeface="Wingdings" panose="05000000000000000000" pitchFamily="2" charset="2"/>
              <a:buChar char="n"/>
            </a:pPr>
            <a:r>
              <a:rPr lang="zh-CN"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pitchFamily="1" charset="-122"/>
              </a:rPr>
              <a:t>单通道，重复单通道，序列（自动扫描），重复序列（重复自动扫描）转换模式</a:t>
            </a:r>
          </a:p>
          <a:p>
            <a:pPr marL="0" lvl="2" indent="0" algn="l" eaLnBrk="0" fontAlgn="base" hangingPunct="0">
              <a:lnSpc>
                <a:spcPct val="130000"/>
              </a:lnSpc>
              <a:buClr>
                <a:schemeClr val="accent1"/>
              </a:buClr>
              <a:buSzPct val="65000"/>
              <a:buFont typeface="Wingdings" panose="05000000000000000000" pitchFamily="2" charset="2"/>
              <a:buChar char="n"/>
            </a:pPr>
            <a:r>
              <a:rPr lang="zh-CN"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pitchFamily="1" charset="-122"/>
              </a:rPr>
              <a:t>ADC内核和参考电压可单独实现掉电</a:t>
            </a:r>
          </a:p>
          <a:p>
            <a:pPr marL="0" lvl="2" indent="0" algn="l" eaLnBrk="0" fontAlgn="base" hangingPunct="0">
              <a:lnSpc>
                <a:spcPct val="130000"/>
              </a:lnSpc>
              <a:buClr>
                <a:schemeClr val="accent1"/>
              </a:buClr>
              <a:buSzPct val="65000"/>
              <a:buFont typeface="Wingdings" panose="05000000000000000000" pitchFamily="2" charset="2"/>
              <a:buChar char="n"/>
            </a:pPr>
            <a:r>
              <a:rPr lang="zh-CN"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pitchFamily="1" charset="-122"/>
              </a:rPr>
              <a:t>快速解码的18位ADC中断的中断向量寄存器</a:t>
            </a:r>
          </a:p>
          <a:p>
            <a:pPr marL="0" lvl="2" indent="0" algn="l" eaLnBrk="0" fontAlgn="base" hangingPunct="0">
              <a:lnSpc>
                <a:spcPct val="130000"/>
              </a:lnSpc>
              <a:buClr>
                <a:schemeClr val="accent1"/>
              </a:buClr>
              <a:buSzPct val="65000"/>
              <a:buFont typeface="Wingdings" panose="05000000000000000000" pitchFamily="2" charset="2"/>
              <a:buChar char="n"/>
            </a:pPr>
            <a:r>
              <a:rPr lang="zh-CN"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pitchFamily="1" charset="-122"/>
              </a:rPr>
              <a:t>16个转换结果存储寄存器</a:t>
            </a:r>
          </a:p>
          <a:p>
            <a:pPr marL="342900" indent="-342900" eaLnBrk="0" hangingPunct="0">
              <a:lnSpc>
                <a:spcPct val="90000"/>
              </a:lnSpc>
              <a:spcBef>
                <a:spcPct val="18000"/>
              </a:spcBef>
              <a:buClr>
                <a:schemeClr val="accent1"/>
              </a:buClr>
              <a:buSzPct val="65000"/>
              <a:buFont typeface="Wingdings" panose="05000000000000000000" pitchFamily="2" charset="2"/>
              <a:buChar char="n"/>
            </a:pPr>
            <a:endParaRPr lang="zh-CN" altLang="en-US" sz="2800" b="1">
              <a:solidFill>
                <a:srgbClr val="000066"/>
              </a:solidFill>
              <a:latin typeface="Times New Roman" panose="02020603050405020304" pitchFamily="2" charset="0"/>
              <a:ea typeface="楷体" panose="02010609060101010101" charset="-122"/>
              <a:cs typeface="Times New Roman" panose="02020603050405020304" pitchFamily="2" charset="0"/>
              <a:sym typeface="仿宋_GB2312" pitchFamily="1" charset="-122"/>
            </a:endParaRPr>
          </a:p>
        </p:txBody>
      </p:sp>
      <p:sp>
        <p:nvSpPr>
          <p:cNvPr id="134146" name="Rectangle 2"/>
          <p:cNvSpPr>
            <a:spLocks noGrp="1"/>
          </p:cNvSpPr>
          <p:nvPr/>
        </p:nvSpPr>
        <p:spPr>
          <a:xfrm>
            <a:off x="395288" y="404813"/>
            <a:ext cx="7921625" cy="896937"/>
          </a:xfrm>
          <a:prstGeom prst="rect">
            <a:avLst/>
          </a:prstGeom>
          <a:noFill/>
          <a:ln w="9525">
            <a:noFill/>
          </a:ln>
        </p:spPr>
        <p:txBody>
          <a:bodyPr wrap="square" anchor="ctr"/>
          <a:lstStyle/>
          <a:p>
            <a:pPr eaLnBrk="0" hangingPunct="0"/>
            <a:r>
              <a:rPr lang="en-US" altLang="en-GB" sz="3200" b="1" dirty="0">
                <a:solidFill>
                  <a:schemeClr val="tx2"/>
                </a:solidFill>
                <a:latin typeface="Times New Roman" panose="02020603050405020304" pitchFamily="2" charset="0"/>
                <a:ea typeface="宋体" panose="02010600030101010101" pitchFamily="2" charset="-122"/>
                <a:sym typeface="仿宋_GB2312" charset="0"/>
              </a:rPr>
              <a:t>2.3.4  </a:t>
            </a:r>
            <a:r>
              <a:rPr lang="en-GB" altLang="en-US" sz="3200" b="1" dirty="0">
                <a:solidFill>
                  <a:schemeClr val="tx2"/>
                </a:solidFill>
                <a:latin typeface="Times New Roman" panose="02020603050405020304" pitchFamily="2" charset="0"/>
                <a:ea typeface="宋体" panose="02010600030101010101" pitchFamily="2" charset="-122"/>
              </a:rPr>
              <a:t>ADC12_A</a:t>
            </a:r>
            <a:r>
              <a:rPr lang="zh-CN" altLang="en-GB" sz="3200" b="1" dirty="0">
                <a:solidFill>
                  <a:schemeClr val="tx2"/>
                </a:solidFill>
                <a:latin typeface="Times New Roman" panose="02020603050405020304" pitchFamily="2" charset="0"/>
                <a:ea typeface="宋体" panose="02010600030101010101" pitchFamily="2" charset="-122"/>
              </a:rPr>
              <a:t>简介</a:t>
            </a:r>
            <a:r>
              <a:rPr lang="en-US" altLang="zh-CN" sz="3200" b="1" dirty="0">
                <a:solidFill>
                  <a:schemeClr val="tx2"/>
                </a:solidFill>
                <a:latin typeface="Times New Roman" panose="02020603050405020304" pitchFamily="2" charset="0"/>
                <a:ea typeface="宋体" panose="02010600030101010101" pitchFamily="2" charset="-122"/>
              </a:rPr>
              <a:t>--</a:t>
            </a:r>
            <a:r>
              <a:rPr lang="zh-CN" altLang="en-US" sz="3200" b="1" dirty="0">
                <a:solidFill>
                  <a:schemeClr val="tx2"/>
                </a:solidFill>
                <a:latin typeface="Times New Roman" panose="02020603050405020304" pitchFamily="2" charset="0"/>
                <a:ea typeface="宋体" panose="02010600030101010101" pitchFamily="2" charset="-122"/>
              </a:rPr>
              <a:t>特征</a:t>
            </a:r>
            <a:endParaRPr lang="pt-PT" altLang="en-US" sz="3200" b="1" dirty="0">
              <a:solidFill>
                <a:srgbClr val="EAEAEA"/>
              </a:solidFill>
              <a:latin typeface="Times New Roman" panose="02020603050405020304" pitchFamily="2" charset="0"/>
              <a:ea typeface="Times New Roman" panose="02020603050405020304"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1325" y="1390650"/>
            <a:ext cx="8502650" cy="3107690"/>
          </a:xfrm>
          <a:prstGeom prst="rect">
            <a:avLst/>
          </a:prstGeom>
          <a:noFill/>
        </p:spPr>
        <p:txBody>
          <a:bodyPr wrap="square" rtlCol="0" anchor="t">
            <a:spAutoFit/>
          </a:bodyPr>
          <a:lstStyle/>
          <a:p>
            <a:pPr marL="457200" indent="-457200">
              <a:buFont typeface="Wingdings" panose="05000000000000000000" charset="0"/>
              <a:buChar char=""/>
            </a:pPr>
            <a:r>
              <a:rPr lang="zh-CN" altLang="en-US" sz="2800" b="1" noProof="1">
                <a:latin typeface="Times New Roman" panose="02020603050405020304" pitchFamily="2" charset="0"/>
                <a:ea typeface="楷体" panose="02010609060101010101" charset="-122"/>
                <a:cs typeface="Times New Roman" panose="02020603050405020304" pitchFamily="2" charset="0"/>
              </a:rPr>
              <a:t>利用定时器产生</a:t>
            </a:r>
            <a:r>
              <a:rPr lang="en-US" altLang="zh-CN" sz="2800" b="1" noProof="1">
                <a:latin typeface="Times New Roman" panose="02020603050405020304" pitchFamily="2" charset="0"/>
                <a:ea typeface="楷体" panose="02010609060101010101" charset="-122"/>
                <a:cs typeface="Times New Roman" panose="02020603050405020304" pitchFamily="2" charset="0"/>
              </a:rPr>
              <a:t>25Hz</a:t>
            </a:r>
            <a:r>
              <a:rPr lang="zh-CN" altLang="en-US" sz="2800" b="1" noProof="1">
                <a:latin typeface="Times New Roman" panose="02020603050405020304" pitchFamily="2" charset="0"/>
                <a:ea typeface="楷体" panose="02010609060101010101" charset="-122"/>
                <a:cs typeface="Times New Roman" panose="02020603050405020304" pitchFamily="2" charset="0"/>
              </a:rPr>
              <a:t>方波信号方法：</a:t>
            </a:r>
          </a:p>
          <a:p>
            <a:pPr>
              <a:buFont typeface="Wingdings" panose="05000000000000000000" charset="0"/>
            </a:pPr>
            <a:r>
              <a:rPr lang="zh-CN" altLang="en-US" sz="2800" b="1" noProof="1">
                <a:latin typeface="Times New Roman" panose="02020603050405020304" pitchFamily="2" charset="0"/>
                <a:ea typeface="楷体" panose="02010609060101010101" charset="-122"/>
                <a:cs typeface="Times New Roman" panose="02020603050405020304" pitchFamily="2" charset="0"/>
              </a:rPr>
              <a:t>（</a:t>
            </a:r>
            <a:r>
              <a:rPr lang="en-US" altLang="zh-CN" sz="2800" b="1" noProof="1">
                <a:latin typeface="Times New Roman" panose="02020603050405020304" pitchFamily="2" charset="0"/>
                <a:ea typeface="楷体" panose="02010609060101010101" charset="-122"/>
                <a:cs typeface="Times New Roman" panose="02020603050405020304" pitchFamily="2" charset="0"/>
              </a:rPr>
              <a:t>1</a:t>
            </a:r>
            <a:r>
              <a:rPr lang="zh-CN" altLang="en-US" sz="2800" b="1" noProof="1">
                <a:latin typeface="Times New Roman" panose="02020603050405020304" pitchFamily="2" charset="0"/>
                <a:ea typeface="楷体" panose="02010609060101010101" charset="-122"/>
                <a:cs typeface="Times New Roman" panose="02020603050405020304" pitchFamily="2" charset="0"/>
              </a:rPr>
              <a:t>）选择合理的</a:t>
            </a:r>
            <a:r>
              <a:rPr lang="zh-CN" sz="2800" b="1" noProof="1">
                <a:latin typeface="Times New Roman" panose="02020603050405020304" pitchFamily="2" charset="0"/>
                <a:ea typeface="楷体" panose="02010609060101010101" charset="-122"/>
                <a:cs typeface="Times New Roman" panose="02020603050405020304" pitchFamily="2" charset="0"/>
              </a:rPr>
              <a:t>采样频率</a:t>
            </a:r>
            <a:r>
              <a:rPr lang="en-US" altLang="zh-CN" sz="2800" b="1" noProof="1">
                <a:latin typeface="Times New Roman" panose="02020603050405020304" pitchFamily="2" charset="0"/>
                <a:ea typeface="楷体" panose="02010609060101010101" charset="-122"/>
                <a:cs typeface="Times New Roman" panose="02020603050405020304" pitchFamily="2" charset="0"/>
              </a:rPr>
              <a:t>fs</a:t>
            </a:r>
            <a:r>
              <a:rPr lang="zh-CN" sz="2800" b="1" noProof="1">
                <a:latin typeface="Times New Roman" panose="02020603050405020304" pitchFamily="2" charset="0"/>
                <a:ea typeface="楷体" panose="02010609060101010101" charset="-122"/>
                <a:cs typeface="Times New Roman" panose="02020603050405020304" pitchFamily="2" charset="0"/>
              </a:rPr>
              <a:t>（高于</a:t>
            </a:r>
            <a:r>
              <a:rPr lang="en-US" altLang="zh-CN" sz="2800" b="1" noProof="1">
                <a:latin typeface="Times New Roman" panose="02020603050405020304" pitchFamily="2" charset="0"/>
                <a:ea typeface="楷体" panose="02010609060101010101" charset="-122"/>
                <a:cs typeface="Times New Roman" panose="02020603050405020304" pitchFamily="2" charset="0"/>
              </a:rPr>
              <a:t>25Hz</a:t>
            </a:r>
            <a:r>
              <a:rPr lang="zh-CN" altLang="en-US" sz="2800" b="1" noProof="1">
                <a:latin typeface="Times New Roman" panose="02020603050405020304" pitchFamily="2" charset="0"/>
                <a:ea typeface="楷体" panose="02010609060101010101" charset="-122"/>
                <a:cs typeface="Times New Roman" panose="02020603050405020304" pitchFamily="2" charset="0"/>
              </a:rPr>
              <a:t>的两倍以上）；</a:t>
            </a:r>
          </a:p>
          <a:p>
            <a:pPr>
              <a:buFont typeface="Wingdings" panose="05000000000000000000" charset="0"/>
            </a:pPr>
            <a:r>
              <a:rPr lang="zh-CN" altLang="en-US" sz="2800" b="1" noProof="1">
                <a:latin typeface="Times New Roman" panose="02020603050405020304" pitchFamily="2" charset="0"/>
                <a:ea typeface="楷体" panose="02010609060101010101" charset="-122"/>
                <a:cs typeface="Times New Roman" panose="02020603050405020304" pitchFamily="2" charset="0"/>
              </a:rPr>
              <a:t>（</a:t>
            </a:r>
            <a:r>
              <a:rPr lang="en-US" altLang="zh-CN" sz="2800" b="1" noProof="1">
                <a:latin typeface="Times New Roman" panose="02020603050405020304" pitchFamily="2" charset="0"/>
                <a:ea typeface="楷体" panose="02010609060101010101" charset="-122"/>
                <a:cs typeface="Times New Roman" panose="02020603050405020304" pitchFamily="2" charset="0"/>
              </a:rPr>
              <a:t>2</a:t>
            </a:r>
            <a:r>
              <a:rPr lang="zh-CN" altLang="en-US" sz="2800" b="1" noProof="1">
                <a:latin typeface="Times New Roman" panose="02020603050405020304" pitchFamily="2" charset="0"/>
                <a:ea typeface="楷体" panose="02010609060101010101" charset="-122"/>
                <a:cs typeface="Times New Roman" panose="02020603050405020304" pitchFamily="2" charset="0"/>
              </a:rPr>
              <a:t>）分析在一个采样周期</a:t>
            </a:r>
            <a:r>
              <a:rPr lang="en-US" altLang="zh-CN" sz="2800" b="1" noProof="1">
                <a:latin typeface="Times New Roman" panose="02020603050405020304" pitchFamily="2" charset="0"/>
                <a:ea typeface="楷体" panose="02010609060101010101" charset="-122"/>
                <a:cs typeface="Times New Roman" panose="02020603050405020304" pitchFamily="2" charset="0"/>
              </a:rPr>
              <a:t>T=1/fs</a:t>
            </a:r>
            <a:r>
              <a:rPr lang="zh-CN" altLang="en-US" sz="2800" b="1" noProof="1">
                <a:latin typeface="Times New Roman" panose="02020603050405020304" pitchFamily="2" charset="0"/>
                <a:ea typeface="楷体" panose="02010609060101010101" charset="-122"/>
                <a:cs typeface="Times New Roman" panose="02020603050405020304" pitchFamily="2" charset="0"/>
              </a:rPr>
              <a:t>内，要正确表示一个</a:t>
            </a:r>
            <a:r>
              <a:rPr lang="en-US" altLang="zh-CN" sz="2800" b="1" noProof="1">
                <a:latin typeface="Times New Roman" panose="02020603050405020304" pitchFamily="2" charset="0"/>
                <a:ea typeface="楷体" panose="02010609060101010101" charset="-122"/>
                <a:cs typeface="Times New Roman" panose="02020603050405020304" pitchFamily="2" charset="0"/>
              </a:rPr>
              <a:t>25Hz</a:t>
            </a:r>
            <a:r>
              <a:rPr lang="zh-CN" altLang="en-US" sz="2800" b="1" noProof="1">
                <a:latin typeface="Times New Roman" panose="02020603050405020304" pitchFamily="2" charset="0"/>
                <a:ea typeface="楷体" panose="02010609060101010101" charset="-122"/>
                <a:cs typeface="Times New Roman" panose="02020603050405020304" pitchFamily="2" charset="0"/>
              </a:rPr>
              <a:t>方波信号，应该包含多少正负电平采样值。</a:t>
            </a:r>
          </a:p>
          <a:p>
            <a:pPr>
              <a:buFont typeface="Wingdings" panose="05000000000000000000" charset="0"/>
            </a:pPr>
            <a:r>
              <a:rPr lang="zh-CN" altLang="en-US" sz="2800" b="1" noProof="1">
                <a:latin typeface="Times New Roman" panose="02020603050405020304" pitchFamily="2" charset="0"/>
                <a:ea typeface="楷体" panose="02010609060101010101" charset="-122"/>
                <a:cs typeface="Times New Roman" panose="02020603050405020304" pitchFamily="2" charset="0"/>
              </a:rPr>
              <a:t>（</a:t>
            </a:r>
            <a:r>
              <a:rPr lang="en-US" altLang="zh-CN" sz="2800" b="1" noProof="1">
                <a:latin typeface="Times New Roman" panose="02020603050405020304" pitchFamily="2" charset="0"/>
                <a:ea typeface="楷体" panose="02010609060101010101" charset="-122"/>
                <a:cs typeface="Times New Roman" panose="02020603050405020304" pitchFamily="2" charset="0"/>
              </a:rPr>
              <a:t>3</a:t>
            </a:r>
            <a:r>
              <a:rPr lang="zh-CN" altLang="en-US" sz="2800" b="1" noProof="1">
                <a:latin typeface="Times New Roman" panose="02020603050405020304" pitchFamily="2" charset="0"/>
                <a:ea typeface="楷体" panose="02010609060101010101" charset="-122"/>
                <a:cs typeface="Times New Roman" panose="02020603050405020304" pitchFamily="2" charset="0"/>
              </a:rPr>
              <a:t>）设置定时器按照采样频率</a:t>
            </a:r>
            <a:r>
              <a:rPr lang="en-US" altLang="zh-CN" sz="2800" b="1" noProof="1">
                <a:latin typeface="Times New Roman" panose="02020603050405020304" pitchFamily="2" charset="0"/>
                <a:ea typeface="楷体" panose="02010609060101010101" charset="-122"/>
                <a:cs typeface="Times New Roman" panose="02020603050405020304" pitchFamily="2" charset="0"/>
              </a:rPr>
              <a:t>fs</a:t>
            </a:r>
            <a:r>
              <a:rPr lang="zh-CN" altLang="en-US" sz="2800" b="1" noProof="1">
                <a:latin typeface="Times New Roman" panose="02020603050405020304" pitchFamily="2" charset="0"/>
                <a:ea typeface="楷体" panose="02010609060101010101" charset="-122"/>
                <a:cs typeface="Times New Roman" panose="02020603050405020304" pitchFamily="2" charset="0"/>
              </a:rPr>
              <a:t>进行工作，从指定</a:t>
            </a:r>
            <a:r>
              <a:rPr lang="en-US" altLang="zh-CN" sz="2800" b="1" noProof="1">
                <a:latin typeface="Times New Roman" panose="02020603050405020304" pitchFamily="2" charset="0"/>
                <a:ea typeface="楷体" panose="02010609060101010101" charset="-122"/>
                <a:cs typeface="Times New Roman" panose="02020603050405020304" pitchFamily="2" charset="0"/>
              </a:rPr>
              <a:t>IO</a:t>
            </a:r>
            <a:r>
              <a:rPr lang="zh-CN" altLang="en-US" sz="2800" b="1" noProof="1">
                <a:latin typeface="Times New Roman" panose="02020603050405020304" pitchFamily="2" charset="0"/>
                <a:ea typeface="楷体" panose="02010609060101010101" charset="-122"/>
                <a:cs typeface="Times New Roman" panose="02020603050405020304" pitchFamily="2" charset="0"/>
              </a:rPr>
              <a:t>口输出方波信号。</a:t>
            </a:r>
          </a:p>
        </p:txBody>
      </p:sp>
      <p:sp>
        <p:nvSpPr>
          <p:cNvPr id="63490" name="Rectangle 2"/>
          <p:cNvSpPr>
            <a:spLocks noGrp="1"/>
          </p:cNvSpPr>
          <p:nvPr/>
        </p:nvSpPr>
        <p:spPr>
          <a:xfrm>
            <a:off x="495300" y="422275"/>
            <a:ext cx="8229600" cy="908050"/>
          </a:xfrm>
          <a:prstGeom prst="rect">
            <a:avLst/>
          </a:prstGeom>
          <a:noFill/>
          <a:ln w="9525">
            <a:noFill/>
          </a:ln>
        </p:spPr>
        <p:txBody>
          <a:bodyPr wrap="square" anchor="ctr"/>
          <a:lstStyle/>
          <a:p>
            <a:pPr eaLnBrk="0" hangingPunct="0"/>
            <a:r>
              <a:rPr lang="en-US" altLang="zh-CN" sz="3200" b="1" dirty="0">
                <a:solidFill>
                  <a:schemeClr val="tx2"/>
                </a:solidFill>
                <a:latin typeface="Times New Roman" panose="02020603050405020304" pitchFamily="2" charset="0"/>
                <a:ea typeface="楷体_GB2312" pitchFamily="1" charset="-122"/>
              </a:rPr>
              <a:t>2.1.2 25Hz</a:t>
            </a:r>
            <a:r>
              <a:rPr lang="zh-CN" altLang="en-US" sz="3200" b="1" dirty="0">
                <a:solidFill>
                  <a:schemeClr val="tx2"/>
                </a:solidFill>
                <a:latin typeface="Times New Roman" panose="02020603050405020304" pitchFamily="2" charset="0"/>
                <a:ea typeface="楷体_GB2312" pitchFamily="1" charset="-122"/>
              </a:rPr>
              <a:t>方波产生的原理</a:t>
            </a:r>
          </a:p>
        </p:txBody>
      </p:sp>
      <p:cxnSp>
        <p:nvCxnSpPr>
          <p:cNvPr id="3" name="直接箭头连接符 2"/>
          <p:cNvCxnSpPr/>
          <p:nvPr/>
        </p:nvCxnSpPr>
        <p:spPr>
          <a:xfrm>
            <a:off x="1573213" y="5930900"/>
            <a:ext cx="6022975"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flipV="1">
            <a:off x="2763838" y="5053013"/>
            <a:ext cx="17463" cy="896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flipV="1">
            <a:off x="2992438" y="5033963"/>
            <a:ext cx="17463" cy="896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3175000" y="5033963"/>
            <a:ext cx="15875" cy="896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3368675" y="5033963"/>
            <a:ext cx="17463" cy="896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3543300" y="5033963"/>
            <a:ext cx="17463" cy="896938"/>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700338" y="49418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10" name="椭圆 9"/>
          <p:cNvSpPr/>
          <p:nvPr/>
        </p:nvSpPr>
        <p:spPr>
          <a:xfrm>
            <a:off x="2928938" y="49418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11" name="椭圆 10"/>
          <p:cNvSpPr/>
          <p:nvPr/>
        </p:nvSpPr>
        <p:spPr>
          <a:xfrm>
            <a:off x="3111500" y="49418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12" name="椭圆 11"/>
          <p:cNvSpPr/>
          <p:nvPr/>
        </p:nvSpPr>
        <p:spPr>
          <a:xfrm>
            <a:off x="3305175" y="49418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13" name="椭圆 12"/>
          <p:cNvSpPr/>
          <p:nvPr/>
        </p:nvSpPr>
        <p:spPr>
          <a:xfrm>
            <a:off x="3479800" y="49418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14" name="椭圆 13"/>
          <p:cNvSpPr/>
          <p:nvPr/>
        </p:nvSpPr>
        <p:spPr>
          <a:xfrm>
            <a:off x="3687763" y="58674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15" name="椭圆 14"/>
          <p:cNvSpPr/>
          <p:nvPr/>
        </p:nvSpPr>
        <p:spPr>
          <a:xfrm>
            <a:off x="3895725" y="58674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16" name="椭圆 15"/>
          <p:cNvSpPr/>
          <p:nvPr/>
        </p:nvSpPr>
        <p:spPr>
          <a:xfrm>
            <a:off x="4117975" y="5867400"/>
            <a:ext cx="142875"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17" name="椭圆 16"/>
          <p:cNvSpPr/>
          <p:nvPr/>
        </p:nvSpPr>
        <p:spPr>
          <a:xfrm>
            <a:off x="4341813" y="58674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18" name="椭圆 17"/>
          <p:cNvSpPr/>
          <p:nvPr/>
        </p:nvSpPr>
        <p:spPr>
          <a:xfrm>
            <a:off x="4538663" y="58674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cxnSp>
        <p:nvCxnSpPr>
          <p:cNvPr id="29" name="直接连接符 28"/>
          <p:cNvCxnSpPr/>
          <p:nvPr/>
        </p:nvCxnSpPr>
        <p:spPr>
          <a:xfrm flipH="1" flipV="1">
            <a:off x="4778375" y="5053013"/>
            <a:ext cx="15875" cy="896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006975" y="5033963"/>
            <a:ext cx="17463" cy="896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5187950" y="5033963"/>
            <a:ext cx="17463" cy="896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5383213" y="5033963"/>
            <a:ext cx="17463" cy="896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5557838" y="5033963"/>
            <a:ext cx="17463" cy="896938"/>
          </a:xfrm>
          <a:prstGeom prst="line">
            <a:avLst/>
          </a:prstGeom>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4714875" y="49418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35" name="椭圆 34"/>
          <p:cNvSpPr/>
          <p:nvPr/>
        </p:nvSpPr>
        <p:spPr>
          <a:xfrm>
            <a:off x="4943475" y="49418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36" name="椭圆 35"/>
          <p:cNvSpPr/>
          <p:nvPr/>
        </p:nvSpPr>
        <p:spPr>
          <a:xfrm>
            <a:off x="5124450" y="49418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37" name="椭圆 36"/>
          <p:cNvSpPr/>
          <p:nvPr/>
        </p:nvSpPr>
        <p:spPr>
          <a:xfrm>
            <a:off x="5319713" y="49418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38" name="椭圆 37"/>
          <p:cNvSpPr/>
          <p:nvPr/>
        </p:nvSpPr>
        <p:spPr>
          <a:xfrm>
            <a:off x="5494338" y="49418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39" name="椭圆 38"/>
          <p:cNvSpPr/>
          <p:nvPr/>
        </p:nvSpPr>
        <p:spPr>
          <a:xfrm>
            <a:off x="5735638" y="58674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40" name="椭圆 39"/>
          <p:cNvSpPr/>
          <p:nvPr/>
        </p:nvSpPr>
        <p:spPr>
          <a:xfrm>
            <a:off x="5943600" y="58674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41" name="椭圆 40"/>
          <p:cNvSpPr/>
          <p:nvPr/>
        </p:nvSpPr>
        <p:spPr>
          <a:xfrm>
            <a:off x="6165850" y="5867400"/>
            <a:ext cx="142875"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42" name="椭圆 41"/>
          <p:cNvSpPr/>
          <p:nvPr/>
        </p:nvSpPr>
        <p:spPr>
          <a:xfrm>
            <a:off x="6389688" y="58674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43" name="椭圆 42"/>
          <p:cNvSpPr/>
          <p:nvPr/>
        </p:nvSpPr>
        <p:spPr>
          <a:xfrm>
            <a:off x="6586538" y="58674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44" name="椭圆 43"/>
          <p:cNvSpPr/>
          <p:nvPr/>
        </p:nvSpPr>
        <p:spPr>
          <a:xfrm>
            <a:off x="1617663" y="58674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45" name="椭圆 44"/>
          <p:cNvSpPr/>
          <p:nvPr/>
        </p:nvSpPr>
        <p:spPr>
          <a:xfrm>
            <a:off x="1827213" y="58674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46" name="椭圆 45"/>
          <p:cNvSpPr/>
          <p:nvPr/>
        </p:nvSpPr>
        <p:spPr>
          <a:xfrm>
            <a:off x="2047875" y="58674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47" name="椭圆 46"/>
          <p:cNvSpPr/>
          <p:nvPr/>
        </p:nvSpPr>
        <p:spPr>
          <a:xfrm>
            <a:off x="2273300" y="5867400"/>
            <a:ext cx="142875"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sp>
        <p:nvSpPr>
          <p:cNvPr id="48" name="椭圆 47"/>
          <p:cNvSpPr/>
          <p:nvPr/>
        </p:nvSpPr>
        <p:spPr>
          <a:xfrm>
            <a:off x="2468563" y="58674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endParaRPr lang="zh-CN" altLang="en-US">
              <a:solidFill>
                <a:srgbClr val="FFFFFF"/>
              </a:solidFill>
              <a:latin typeface="Times New Roman" panose="02020603050405020304" pitchFamily="2" charset="0"/>
              <a:ea typeface="仿宋_GB2312" charset="0"/>
            </a:endParaRPr>
          </a:p>
        </p:txBody>
      </p:sp>
      <p:cxnSp>
        <p:nvCxnSpPr>
          <p:cNvPr id="49" name="直接连接符 48"/>
          <p:cNvCxnSpPr>
            <a:endCxn id="9" idx="0"/>
          </p:cNvCxnSpPr>
          <p:nvPr/>
        </p:nvCxnSpPr>
        <p:spPr>
          <a:xfrm>
            <a:off x="2762250" y="4486275"/>
            <a:ext cx="9525" cy="4556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8" idx="0"/>
            <a:endCxn id="9" idx="0"/>
          </p:cNvCxnSpPr>
          <p:nvPr/>
        </p:nvCxnSpPr>
        <p:spPr>
          <a:xfrm flipH="1" flipV="1">
            <a:off x="4572000" y="4437063"/>
            <a:ext cx="38100" cy="14303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18" idx="0"/>
            <a:endCxn id="9" idx="0"/>
          </p:cNvCxnSpPr>
          <p:nvPr/>
        </p:nvCxnSpPr>
        <p:spPr>
          <a:xfrm flipV="1">
            <a:off x="2762250" y="4724400"/>
            <a:ext cx="1809750" cy="79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368675" y="4364038"/>
            <a:ext cx="850900" cy="368300"/>
          </a:xfrm>
          <a:prstGeom prst="rect">
            <a:avLst/>
          </a:prstGeom>
          <a:noFill/>
          <a:ln w="9525">
            <a:noFill/>
          </a:ln>
        </p:spPr>
        <p:txBody>
          <a:bodyPr wrap="square" anchor="t">
            <a:spAutoFit/>
          </a:bodyPr>
          <a:lstStyle/>
          <a:p>
            <a:r>
              <a:rPr lang="en-US" altLang="zh-CN">
                <a:latin typeface="Times New Roman" panose="02020603050405020304" pitchFamily="2" charset="0"/>
                <a:ea typeface="宋体" panose="02010600030101010101" pitchFamily="2" charset="-122"/>
              </a:rPr>
              <a:t>T=0.4s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ppt_x"/>
                                          </p:val>
                                        </p:tav>
                                        <p:tav tm="100000">
                                          <p:val>
                                            <p:strVal val="#ppt_x"/>
                                          </p:val>
                                        </p:tav>
                                      </p:tavLst>
                                    </p:anim>
                                    <p:anim calcmode="lin" valueType="num">
                                      <p:cBhvr additive="base">
                                        <p:cTn id="53" dur="500" fill="hold"/>
                                        <p:tgtEl>
                                          <p:spTgt spid="13"/>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fill="hold"/>
                                        <p:tgtEl>
                                          <p:spTgt spid="15"/>
                                        </p:tgtEl>
                                        <p:attrNameLst>
                                          <p:attrName>ppt_x</p:attrName>
                                        </p:attrNameLst>
                                      </p:cBhvr>
                                      <p:tavLst>
                                        <p:tav tm="0">
                                          <p:val>
                                            <p:strVal val="#ppt_x"/>
                                          </p:val>
                                        </p:tav>
                                        <p:tav tm="100000">
                                          <p:val>
                                            <p:strVal val="#ppt_x"/>
                                          </p:val>
                                        </p:tav>
                                      </p:tavLst>
                                    </p:anim>
                                    <p:anim calcmode="lin" valueType="num">
                                      <p:cBhvr additive="base">
                                        <p:cTn id="61" dur="5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ppt_x"/>
                                          </p:val>
                                        </p:tav>
                                        <p:tav tm="100000">
                                          <p:val>
                                            <p:strVal val="#ppt_x"/>
                                          </p:val>
                                        </p:tav>
                                      </p:tavLst>
                                    </p:anim>
                                    <p:anim calcmode="lin" valueType="num">
                                      <p:cBhvr additive="base">
                                        <p:cTn id="65" dur="500" fill="hold"/>
                                        <p:tgtEl>
                                          <p:spTgt spid="16"/>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500" fill="hold"/>
                                        <p:tgtEl>
                                          <p:spTgt spid="17"/>
                                        </p:tgtEl>
                                        <p:attrNameLst>
                                          <p:attrName>ppt_x</p:attrName>
                                        </p:attrNameLst>
                                      </p:cBhvr>
                                      <p:tavLst>
                                        <p:tav tm="0">
                                          <p:val>
                                            <p:strVal val="#ppt_x"/>
                                          </p:val>
                                        </p:tav>
                                        <p:tav tm="100000">
                                          <p:val>
                                            <p:strVal val="#ppt_x"/>
                                          </p:val>
                                        </p:tav>
                                      </p:tavLst>
                                    </p:anim>
                                    <p:anim calcmode="lin" valueType="num">
                                      <p:cBhvr additive="base">
                                        <p:cTn id="69" dur="500" fill="hold"/>
                                        <p:tgtEl>
                                          <p:spTgt spid="17"/>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fill="hold"/>
                                        <p:tgtEl>
                                          <p:spTgt spid="18"/>
                                        </p:tgtEl>
                                        <p:attrNameLst>
                                          <p:attrName>ppt_x</p:attrName>
                                        </p:attrNameLst>
                                      </p:cBhvr>
                                      <p:tavLst>
                                        <p:tav tm="0">
                                          <p:val>
                                            <p:strVal val="#ppt_x"/>
                                          </p:val>
                                        </p:tav>
                                        <p:tav tm="100000">
                                          <p:val>
                                            <p:strVal val="#ppt_x"/>
                                          </p:val>
                                        </p:tav>
                                      </p:tavLst>
                                    </p:anim>
                                    <p:anim calcmode="lin" valueType="num">
                                      <p:cBhvr additive="base">
                                        <p:cTn id="73" dur="500" fill="hold"/>
                                        <p:tgtEl>
                                          <p:spTgt spid="18"/>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ppt_x"/>
                                          </p:val>
                                        </p:tav>
                                        <p:tav tm="100000">
                                          <p:val>
                                            <p:strVal val="#ppt_x"/>
                                          </p:val>
                                        </p:tav>
                                      </p:tavLst>
                                    </p:anim>
                                    <p:anim calcmode="lin" valueType="num">
                                      <p:cBhvr additive="base">
                                        <p:cTn id="77" dur="500" fill="hold"/>
                                        <p:tgtEl>
                                          <p:spTgt spid="29"/>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500" fill="hold"/>
                                        <p:tgtEl>
                                          <p:spTgt spid="30"/>
                                        </p:tgtEl>
                                        <p:attrNameLst>
                                          <p:attrName>ppt_x</p:attrName>
                                        </p:attrNameLst>
                                      </p:cBhvr>
                                      <p:tavLst>
                                        <p:tav tm="0">
                                          <p:val>
                                            <p:strVal val="#ppt_x"/>
                                          </p:val>
                                        </p:tav>
                                        <p:tav tm="100000">
                                          <p:val>
                                            <p:strVal val="#ppt_x"/>
                                          </p:val>
                                        </p:tav>
                                      </p:tavLst>
                                    </p:anim>
                                    <p:anim calcmode="lin" valueType="num">
                                      <p:cBhvr additive="base">
                                        <p:cTn id="81" dur="500" fill="hold"/>
                                        <p:tgtEl>
                                          <p:spTgt spid="30"/>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additive="base">
                                        <p:cTn id="84" dur="500" fill="hold"/>
                                        <p:tgtEl>
                                          <p:spTgt spid="31"/>
                                        </p:tgtEl>
                                        <p:attrNameLst>
                                          <p:attrName>ppt_x</p:attrName>
                                        </p:attrNameLst>
                                      </p:cBhvr>
                                      <p:tavLst>
                                        <p:tav tm="0">
                                          <p:val>
                                            <p:strVal val="#ppt_x"/>
                                          </p:val>
                                        </p:tav>
                                        <p:tav tm="100000">
                                          <p:val>
                                            <p:strVal val="#ppt_x"/>
                                          </p:val>
                                        </p:tav>
                                      </p:tavLst>
                                    </p:anim>
                                    <p:anim calcmode="lin" valueType="num">
                                      <p:cBhvr additive="base">
                                        <p:cTn id="85" dur="500" fill="hold"/>
                                        <p:tgtEl>
                                          <p:spTgt spid="31"/>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32"/>
                                        </p:tgtEl>
                                        <p:attrNameLst>
                                          <p:attrName>style.visibility</p:attrName>
                                        </p:attrNameLst>
                                      </p:cBhvr>
                                      <p:to>
                                        <p:strVal val="visible"/>
                                      </p:to>
                                    </p:set>
                                    <p:anim calcmode="lin" valueType="num">
                                      <p:cBhvr additive="base">
                                        <p:cTn id="88" dur="500" fill="hold"/>
                                        <p:tgtEl>
                                          <p:spTgt spid="32"/>
                                        </p:tgtEl>
                                        <p:attrNameLst>
                                          <p:attrName>ppt_x</p:attrName>
                                        </p:attrNameLst>
                                      </p:cBhvr>
                                      <p:tavLst>
                                        <p:tav tm="0">
                                          <p:val>
                                            <p:strVal val="#ppt_x"/>
                                          </p:val>
                                        </p:tav>
                                        <p:tav tm="100000">
                                          <p:val>
                                            <p:strVal val="#ppt_x"/>
                                          </p:val>
                                        </p:tav>
                                      </p:tavLst>
                                    </p:anim>
                                    <p:anim calcmode="lin" valueType="num">
                                      <p:cBhvr additive="base">
                                        <p:cTn id="89" dur="500" fill="hold"/>
                                        <p:tgtEl>
                                          <p:spTgt spid="32"/>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ppt_x"/>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 calcmode="lin" valueType="num">
                                      <p:cBhvr additive="base">
                                        <p:cTn id="96" dur="500" fill="hold"/>
                                        <p:tgtEl>
                                          <p:spTgt spid="34"/>
                                        </p:tgtEl>
                                        <p:attrNameLst>
                                          <p:attrName>ppt_x</p:attrName>
                                        </p:attrNameLst>
                                      </p:cBhvr>
                                      <p:tavLst>
                                        <p:tav tm="0">
                                          <p:val>
                                            <p:strVal val="#ppt_x"/>
                                          </p:val>
                                        </p:tav>
                                        <p:tav tm="100000">
                                          <p:val>
                                            <p:strVal val="#ppt_x"/>
                                          </p:val>
                                        </p:tav>
                                      </p:tavLst>
                                    </p:anim>
                                    <p:anim calcmode="lin" valueType="num">
                                      <p:cBhvr additive="base">
                                        <p:cTn id="97" dur="500" fill="hold"/>
                                        <p:tgtEl>
                                          <p:spTgt spid="34"/>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 calcmode="lin" valueType="num">
                                      <p:cBhvr additive="base">
                                        <p:cTn id="100" dur="500" fill="hold"/>
                                        <p:tgtEl>
                                          <p:spTgt spid="35"/>
                                        </p:tgtEl>
                                        <p:attrNameLst>
                                          <p:attrName>ppt_x</p:attrName>
                                        </p:attrNameLst>
                                      </p:cBhvr>
                                      <p:tavLst>
                                        <p:tav tm="0">
                                          <p:val>
                                            <p:strVal val="#ppt_x"/>
                                          </p:val>
                                        </p:tav>
                                        <p:tav tm="100000">
                                          <p:val>
                                            <p:strVal val="#ppt_x"/>
                                          </p:val>
                                        </p:tav>
                                      </p:tavLst>
                                    </p:anim>
                                    <p:anim calcmode="lin" valueType="num">
                                      <p:cBhvr additive="base">
                                        <p:cTn id="101" dur="500" fill="hold"/>
                                        <p:tgtEl>
                                          <p:spTgt spid="35"/>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additive="base">
                                        <p:cTn id="104" dur="500" fill="hold"/>
                                        <p:tgtEl>
                                          <p:spTgt spid="36"/>
                                        </p:tgtEl>
                                        <p:attrNameLst>
                                          <p:attrName>ppt_x</p:attrName>
                                        </p:attrNameLst>
                                      </p:cBhvr>
                                      <p:tavLst>
                                        <p:tav tm="0">
                                          <p:val>
                                            <p:strVal val="#ppt_x"/>
                                          </p:val>
                                        </p:tav>
                                        <p:tav tm="100000">
                                          <p:val>
                                            <p:strVal val="#ppt_x"/>
                                          </p:val>
                                        </p:tav>
                                      </p:tavLst>
                                    </p:anim>
                                    <p:anim calcmode="lin" valueType="num">
                                      <p:cBhvr additive="base">
                                        <p:cTn id="105" dur="500" fill="hold"/>
                                        <p:tgtEl>
                                          <p:spTgt spid="36"/>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 calcmode="lin" valueType="num">
                                      <p:cBhvr additive="base">
                                        <p:cTn id="108" dur="500" fill="hold"/>
                                        <p:tgtEl>
                                          <p:spTgt spid="37"/>
                                        </p:tgtEl>
                                        <p:attrNameLst>
                                          <p:attrName>ppt_x</p:attrName>
                                        </p:attrNameLst>
                                      </p:cBhvr>
                                      <p:tavLst>
                                        <p:tav tm="0">
                                          <p:val>
                                            <p:strVal val="#ppt_x"/>
                                          </p:val>
                                        </p:tav>
                                        <p:tav tm="100000">
                                          <p:val>
                                            <p:strVal val="#ppt_x"/>
                                          </p:val>
                                        </p:tav>
                                      </p:tavLst>
                                    </p:anim>
                                    <p:anim calcmode="lin" valueType="num">
                                      <p:cBhvr additive="base">
                                        <p:cTn id="109" dur="500" fill="hold"/>
                                        <p:tgtEl>
                                          <p:spTgt spid="37"/>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38"/>
                                        </p:tgtEl>
                                        <p:attrNameLst>
                                          <p:attrName>style.visibility</p:attrName>
                                        </p:attrNameLst>
                                      </p:cBhvr>
                                      <p:to>
                                        <p:strVal val="visible"/>
                                      </p:to>
                                    </p:set>
                                    <p:anim calcmode="lin" valueType="num">
                                      <p:cBhvr additive="base">
                                        <p:cTn id="112" dur="500" fill="hold"/>
                                        <p:tgtEl>
                                          <p:spTgt spid="38"/>
                                        </p:tgtEl>
                                        <p:attrNameLst>
                                          <p:attrName>ppt_x</p:attrName>
                                        </p:attrNameLst>
                                      </p:cBhvr>
                                      <p:tavLst>
                                        <p:tav tm="0">
                                          <p:val>
                                            <p:strVal val="#ppt_x"/>
                                          </p:val>
                                        </p:tav>
                                        <p:tav tm="100000">
                                          <p:val>
                                            <p:strVal val="#ppt_x"/>
                                          </p:val>
                                        </p:tav>
                                      </p:tavLst>
                                    </p:anim>
                                    <p:anim calcmode="lin" valueType="num">
                                      <p:cBhvr additive="base">
                                        <p:cTn id="113" dur="500" fill="hold"/>
                                        <p:tgtEl>
                                          <p:spTgt spid="38"/>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39"/>
                                        </p:tgtEl>
                                        <p:attrNameLst>
                                          <p:attrName>style.visibility</p:attrName>
                                        </p:attrNameLst>
                                      </p:cBhvr>
                                      <p:to>
                                        <p:strVal val="visible"/>
                                      </p:to>
                                    </p:set>
                                    <p:anim calcmode="lin" valueType="num">
                                      <p:cBhvr additive="base">
                                        <p:cTn id="116" dur="500" fill="hold"/>
                                        <p:tgtEl>
                                          <p:spTgt spid="39"/>
                                        </p:tgtEl>
                                        <p:attrNameLst>
                                          <p:attrName>ppt_x</p:attrName>
                                        </p:attrNameLst>
                                      </p:cBhvr>
                                      <p:tavLst>
                                        <p:tav tm="0">
                                          <p:val>
                                            <p:strVal val="#ppt_x"/>
                                          </p:val>
                                        </p:tav>
                                        <p:tav tm="100000">
                                          <p:val>
                                            <p:strVal val="#ppt_x"/>
                                          </p:val>
                                        </p:tav>
                                      </p:tavLst>
                                    </p:anim>
                                    <p:anim calcmode="lin" valueType="num">
                                      <p:cBhvr additive="base">
                                        <p:cTn id="117" dur="500" fill="hold"/>
                                        <p:tgtEl>
                                          <p:spTgt spid="39"/>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40"/>
                                        </p:tgtEl>
                                        <p:attrNameLst>
                                          <p:attrName>style.visibility</p:attrName>
                                        </p:attrNameLst>
                                      </p:cBhvr>
                                      <p:to>
                                        <p:strVal val="visible"/>
                                      </p:to>
                                    </p:set>
                                    <p:anim calcmode="lin" valueType="num">
                                      <p:cBhvr additive="base">
                                        <p:cTn id="120" dur="500" fill="hold"/>
                                        <p:tgtEl>
                                          <p:spTgt spid="40"/>
                                        </p:tgtEl>
                                        <p:attrNameLst>
                                          <p:attrName>ppt_x</p:attrName>
                                        </p:attrNameLst>
                                      </p:cBhvr>
                                      <p:tavLst>
                                        <p:tav tm="0">
                                          <p:val>
                                            <p:strVal val="#ppt_x"/>
                                          </p:val>
                                        </p:tav>
                                        <p:tav tm="100000">
                                          <p:val>
                                            <p:strVal val="#ppt_x"/>
                                          </p:val>
                                        </p:tav>
                                      </p:tavLst>
                                    </p:anim>
                                    <p:anim calcmode="lin" valueType="num">
                                      <p:cBhvr additive="base">
                                        <p:cTn id="121" dur="500" fill="hold"/>
                                        <p:tgtEl>
                                          <p:spTgt spid="40"/>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500" fill="hold"/>
                                        <p:tgtEl>
                                          <p:spTgt spid="41"/>
                                        </p:tgtEl>
                                        <p:attrNameLst>
                                          <p:attrName>ppt_x</p:attrName>
                                        </p:attrNameLst>
                                      </p:cBhvr>
                                      <p:tavLst>
                                        <p:tav tm="0">
                                          <p:val>
                                            <p:strVal val="#ppt_x"/>
                                          </p:val>
                                        </p:tav>
                                        <p:tav tm="100000">
                                          <p:val>
                                            <p:strVal val="#ppt_x"/>
                                          </p:val>
                                        </p:tav>
                                      </p:tavLst>
                                    </p:anim>
                                    <p:anim calcmode="lin" valueType="num">
                                      <p:cBhvr additive="base">
                                        <p:cTn id="125" dur="500" fill="hold"/>
                                        <p:tgtEl>
                                          <p:spTgt spid="41"/>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 calcmode="lin" valueType="num">
                                      <p:cBhvr additive="base">
                                        <p:cTn id="128" dur="500" fill="hold"/>
                                        <p:tgtEl>
                                          <p:spTgt spid="42"/>
                                        </p:tgtEl>
                                        <p:attrNameLst>
                                          <p:attrName>ppt_x</p:attrName>
                                        </p:attrNameLst>
                                      </p:cBhvr>
                                      <p:tavLst>
                                        <p:tav tm="0">
                                          <p:val>
                                            <p:strVal val="#ppt_x"/>
                                          </p:val>
                                        </p:tav>
                                        <p:tav tm="100000">
                                          <p:val>
                                            <p:strVal val="#ppt_x"/>
                                          </p:val>
                                        </p:tav>
                                      </p:tavLst>
                                    </p:anim>
                                    <p:anim calcmode="lin" valueType="num">
                                      <p:cBhvr additive="base">
                                        <p:cTn id="129" dur="500" fill="hold"/>
                                        <p:tgtEl>
                                          <p:spTgt spid="42"/>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43"/>
                                        </p:tgtEl>
                                        <p:attrNameLst>
                                          <p:attrName>style.visibility</p:attrName>
                                        </p:attrNameLst>
                                      </p:cBhvr>
                                      <p:to>
                                        <p:strVal val="visible"/>
                                      </p:to>
                                    </p:set>
                                    <p:anim calcmode="lin" valueType="num">
                                      <p:cBhvr additive="base">
                                        <p:cTn id="132" dur="500" fill="hold"/>
                                        <p:tgtEl>
                                          <p:spTgt spid="43"/>
                                        </p:tgtEl>
                                        <p:attrNameLst>
                                          <p:attrName>ppt_x</p:attrName>
                                        </p:attrNameLst>
                                      </p:cBhvr>
                                      <p:tavLst>
                                        <p:tav tm="0">
                                          <p:val>
                                            <p:strVal val="#ppt_x"/>
                                          </p:val>
                                        </p:tav>
                                        <p:tav tm="100000">
                                          <p:val>
                                            <p:strVal val="#ppt_x"/>
                                          </p:val>
                                        </p:tav>
                                      </p:tavLst>
                                    </p:anim>
                                    <p:anim calcmode="lin" valueType="num">
                                      <p:cBhvr additive="base">
                                        <p:cTn id="133" dur="500" fill="hold"/>
                                        <p:tgtEl>
                                          <p:spTgt spid="43"/>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44"/>
                                        </p:tgtEl>
                                        <p:attrNameLst>
                                          <p:attrName>style.visibility</p:attrName>
                                        </p:attrNameLst>
                                      </p:cBhvr>
                                      <p:to>
                                        <p:strVal val="visible"/>
                                      </p:to>
                                    </p:set>
                                    <p:anim calcmode="lin" valueType="num">
                                      <p:cBhvr additive="base">
                                        <p:cTn id="136" dur="500" fill="hold"/>
                                        <p:tgtEl>
                                          <p:spTgt spid="44"/>
                                        </p:tgtEl>
                                        <p:attrNameLst>
                                          <p:attrName>ppt_x</p:attrName>
                                        </p:attrNameLst>
                                      </p:cBhvr>
                                      <p:tavLst>
                                        <p:tav tm="0">
                                          <p:val>
                                            <p:strVal val="#ppt_x"/>
                                          </p:val>
                                        </p:tav>
                                        <p:tav tm="100000">
                                          <p:val>
                                            <p:strVal val="#ppt_x"/>
                                          </p:val>
                                        </p:tav>
                                      </p:tavLst>
                                    </p:anim>
                                    <p:anim calcmode="lin" valueType="num">
                                      <p:cBhvr additive="base">
                                        <p:cTn id="137" dur="500" fill="hold"/>
                                        <p:tgtEl>
                                          <p:spTgt spid="44"/>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45"/>
                                        </p:tgtEl>
                                        <p:attrNameLst>
                                          <p:attrName>style.visibility</p:attrName>
                                        </p:attrNameLst>
                                      </p:cBhvr>
                                      <p:to>
                                        <p:strVal val="visible"/>
                                      </p:to>
                                    </p:set>
                                    <p:anim calcmode="lin" valueType="num">
                                      <p:cBhvr additive="base">
                                        <p:cTn id="140" dur="500" fill="hold"/>
                                        <p:tgtEl>
                                          <p:spTgt spid="45"/>
                                        </p:tgtEl>
                                        <p:attrNameLst>
                                          <p:attrName>ppt_x</p:attrName>
                                        </p:attrNameLst>
                                      </p:cBhvr>
                                      <p:tavLst>
                                        <p:tav tm="0">
                                          <p:val>
                                            <p:strVal val="#ppt_x"/>
                                          </p:val>
                                        </p:tav>
                                        <p:tav tm="100000">
                                          <p:val>
                                            <p:strVal val="#ppt_x"/>
                                          </p:val>
                                        </p:tav>
                                      </p:tavLst>
                                    </p:anim>
                                    <p:anim calcmode="lin" valueType="num">
                                      <p:cBhvr additive="base">
                                        <p:cTn id="141" dur="500" fill="hold"/>
                                        <p:tgtEl>
                                          <p:spTgt spid="45"/>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46"/>
                                        </p:tgtEl>
                                        <p:attrNameLst>
                                          <p:attrName>style.visibility</p:attrName>
                                        </p:attrNameLst>
                                      </p:cBhvr>
                                      <p:to>
                                        <p:strVal val="visible"/>
                                      </p:to>
                                    </p:set>
                                    <p:anim calcmode="lin" valueType="num">
                                      <p:cBhvr additive="base">
                                        <p:cTn id="144" dur="500" fill="hold"/>
                                        <p:tgtEl>
                                          <p:spTgt spid="46"/>
                                        </p:tgtEl>
                                        <p:attrNameLst>
                                          <p:attrName>ppt_x</p:attrName>
                                        </p:attrNameLst>
                                      </p:cBhvr>
                                      <p:tavLst>
                                        <p:tav tm="0">
                                          <p:val>
                                            <p:strVal val="#ppt_x"/>
                                          </p:val>
                                        </p:tav>
                                        <p:tav tm="100000">
                                          <p:val>
                                            <p:strVal val="#ppt_x"/>
                                          </p:val>
                                        </p:tav>
                                      </p:tavLst>
                                    </p:anim>
                                    <p:anim calcmode="lin" valueType="num">
                                      <p:cBhvr additive="base">
                                        <p:cTn id="145" dur="500" fill="hold"/>
                                        <p:tgtEl>
                                          <p:spTgt spid="46"/>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47"/>
                                        </p:tgtEl>
                                        <p:attrNameLst>
                                          <p:attrName>style.visibility</p:attrName>
                                        </p:attrNameLst>
                                      </p:cBhvr>
                                      <p:to>
                                        <p:strVal val="visible"/>
                                      </p:to>
                                    </p:set>
                                    <p:anim calcmode="lin" valueType="num">
                                      <p:cBhvr additive="base">
                                        <p:cTn id="148" dur="500" fill="hold"/>
                                        <p:tgtEl>
                                          <p:spTgt spid="47"/>
                                        </p:tgtEl>
                                        <p:attrNameLst>
                                          <p:attrName>ppt_x</p:attrName>
                                        </p:attrNameLst>
                                      </p:cBhvr>
                                      <p:tavLst>
                                        <p:tav tm="0">
                                          <p:val>
                                            <p:strVal val="#ppt_x"/>
                                          </p:val>
                                        </p:tav>
                                        <p:tav tm="100000">
                                          <p:val>
                                            <p:strVal val="#ppt_x"/>
                                          </p:val>
                                        </p:tav>
                                      </p:tavLst>
                                    </p:anim>
                                    <p:anim calcmode="lin" valueType="num">
                                      <p:cBhvr additive="base">
                                        <p:cTn id="149" dur="500" fill="hold"/>
                                        <p:tgtEl>
                                          <p:spTgt spid="47"/>
                                        </p:tgtEl>
                                        <p:attrNameLst>
                                          <p:attrName>ppt_y</p:attrName>
                                        </p:attrNameLst>
                                      </p:cBhvr>
                                      <p:tavLst>
                                        <p:tav tm="0">
                                          <p:val>
                                            <p:strVal val="1+#ppt_h/2"/>
                                          </p:val>
                                        </p:tav>
                                        <p:tav tm="100000">
                                          <p:val>
                                            <p:strVal val="#ppt_y"/>
                                          </p:val>
                                        </p:tav>
                                      </p:tavLst>
                                    </p:anim>
                                  </p:childTnLst>
                                </p:cTn>
                              </p:par>
                              <p:par>
                                <p:cTn id="150" presetID="2" presetClass="entr" presetSubtype="4" fill="hold" grpId="0" nodeType="withEffect">
                                  <p:stCondLst>
                                    <p:cond delay="0"/>
                                  </p:stCondLst>
                                  <p:childTnLst>
                                    <p:set>
                                      <p:cBhvr>
                                        <p:cTn id="151" dur="1" fill="hold">
                                          <p:stCondLst>
                                            <p:cond delay="0"/>
                                          </p:stCondLst>
                                        </p:cTn>
                                        <p:tgtEl>
                                          <p:spTgt spid="48"/>
                                        </p:tgtEl>
                                        <p:attrNameLst>
                                          <p:attrName>style.visibility</p:attrName>
                                        </p:attrNameLst>
                                      </p:cBhvr>
                                      <p:to>
                                        <p:strVal val="visible"/>
                                      </p:to>
                                    </p:set>
                                    <p:anim calcmode="lin" valueType="num">
                                      <p:cBhvr additive="base">
                                        <p:cTn id="152" dur="500" fill="hold"/>
                                        <p:tgtEl>
                                          <p:spTgt spid="48"/>
                                        </p:tgtEl>
                                        <p:attrNameLst>
                                          <p:attrName>ppt_x</p:attrName>
                                        </p:attrNameLst>
                                      </p:cBhvr>
                                      <p:tavLst>
                                        <p:tav tm="0">
                                          <p:val>
                                            <p:strVal val="#ppt_x"/>
                                          </p:val>
                                        </p:tav>
                                        <p:tav tm="100000">
                                          <p:val>
                                            <p:strVal val="#ppt_x"/>
                                          </p:val>
                                        </p:tav>
                                      </p:tavLst>
                                    </p:anim>
                                    <p:anim calcmode="lin" valueType="num">
                                      <p:cBhvr additive="base">
                                        <p:cTn id="153" dur="500" fill="hold"/>
                                        <p:tgtEl>
                                          <p:spTgt spid="48"/>
                                        </p:tgtEl>
                                        <p:attrNameLst>
                                          <p:attrName>ppt_y</p:attrName>
                                        </p:attrNameLst>
                                      </p:cBhvr>
                                      <p:tavLst>
                                        <p:tav tm="0">
                                          <p:val>
                                            <p:strVal val="1+#ppt_h/2"/>
                                          </p:val>
                                        </p:tav>
                                        <p:tav tm="100000">
                                          <p:val>
                                            <p:strVal val="#ppt_y"/>
                                          </p:val>
                                        </p:tav>
                                      </p:tavLst>
                                    </p:anim>
                                  </p:childTnLst>
                                </p:cTn>
                              </p:par>
                              <p:par>
                                <p:cTn id="154" presetID="2" presetClass="entr" presetSubtype="4" fill="hold" nodeType="withEffect">
                                  <p:stCondLst>
                                    <p:cond delay="0"/>
                                  </p:stCondLst>
                                  <p:childTnLst>
                                    <p:set>
                                      <p:cBhvr>
                                        <p:cTn id="155" dur="1" fill="hold">
                                          <p:stCondLst>
                                            <p:cond delay="0"/>
                                          </p:stCondLst>
                                        </p:cTn>
                                        <p:tgtEl>
                                          <p:spTgt spid="49"/>
                                        </p:tgtEl>
                                        <p:attrNameLst>
                                          <p:attrName>style.visibility</p:attrName>
                                        </p:attrNameLst>
                                      </p:cBhvr>
                                      <p:to>
                                        <p:strVal val="visible"/>
                                      </p:to>
                                    </p:set>
                                    <p:anim calcmode="lin" valueType="num">
                                      <p:cBhvr additive="base">
                                        <p:cTn id="156" dur="500" fill="hold"/>
                                        <p:tgtEl>
                                          <p:spTgt spid="49"/>
                                        </p:tgtEl>
                                        <p:attrNameLst>
                                          <p:attrName>ppt_x</p:attrName>
                                        </p:attrNameLst>
                                      </p:cBhvr>
                                      <p:tavLst>
                                        <p:tav tm="0">
                                          <p:val>
                                            <p:strVal val="#ppt_x"/>
                                          </p:val>
                                        </p:tav>
                                        <p:tav tm="100000">
                                          <p:val>
                                            <p:strVal val="#ppt_x"/>
                                          </p:val>
                                        </p:tav>
                                      </p:tavLst>
                                    </p:anim>
                                    <p:anim calcmode="lin" valueType="num">
                                      <p:cBhvr additive="base">
                                        <p:cTn id="157" dur="500" fill="hold"/>
                                        <p:tgtEl>
                                          <p:spTgt spid="49"/>
                                        </p:tgtEl>
                                        <p:attrNameLst>
                                          <p:attrName>ppt_y</p:attrName>
                                        </p:attrNameLst>
                                      </p:cBhvr>
                                      <p:tavLst>
                                        <p:tav tm="0">
                                          <p:val>
                                            <p:strVal val="1+#ppt_h/2"/>
                                          </p:val>
                                        </p:tav>
                                        <p:tav tm="100000">
                                          <p:val>
                                            <p:strVal val="#ppt_y"/>
                                          </p:val>
                                        </p:tav>
                                      </p:tavLst>
                                    </p:anim>
                                  </p:childTnLst>
                                </p:cTn>
                              </p:par>
                              <p:par>
                                <p:cTn id="158" presetID="2" presetClass="entr" presetSubtype="4" fill="hold" nodeType="withEffect">
                                  <p:stCondLst>
                                    <p:cond delay="0"/>
                                  </p:stCondLst>
                                  <p:childTnLst>
                                    <p:set>
                                      <p:cBhvr>
                                        <p:cTn id="159" dur="1" fill="hold">
                                          <p:stCondLst>
                                            <p:cond delay="0"/>
                                          </p:stCondLst>
                                        </p:cTn>
                                        <p:tgtEl>
                                          <p:spTgt spid="50"/>
                                        </p:tgtEl>
                                        <p:attrNameLst>
                                          <p:attrName>style.visibility</p:attrName>
                                        </p:attrNameLst>
                                      </p:cBhvr>
                                      <p:to>
                                        <p:strVal val="visible"/>
                                      </p:to>
                                    </p:set>
                                    <p:anim calcmode="lin" valueType="num">
                                      <p:cBhvr additive="base">
                                        <p:cTn id="160" dur="500" fill="hold"/>
                                        <p:tgtEl>
                                          <p:spTgt spid="50"/>
                                        </p:tgtEl>
                                        <p:attrNameLst>
                                          <p:attrName>ppt_x</p:attrName>
                                        </p:attrNameLst>
                                      </p:cBhvr>
                                      <p:tavLst>
                                        <p:tav tm="0">
                                          <p:val>
                                            <p:strVal val="#ppt_x"/>
                                          </p:val>
                                        </p:tav>
                                        <p:tav tm="100000">
                                          <p:val>
                                            <p:strVal val="#ppt_x"/>
                                          </p:val>
                                        </p:tav>
                                      </p:tavLst>
                                    </p:anim>
                                    <p:anim calcmode="lin" valueType="num">
                                      <p:cBhvr additive="base">
                                        <p:cTn id="161" dur="500" fill="hold"/>
                                        <p:tgtEl>
                                          <p:spTgt spid="50"/>
                                        </p:tgtEl>
                                        <p:attrNameLst>
                                          <p:attrName>ppt_y</p:attrName>
                                        </p:attrNameLst>
                                      </p:cBhvr>
                                      <p:tavLst>
                                        <p:tav tm="0">
                                          <p:val>
                                            <p:strVal val="1+#ppt_h/2"/>
                                          </p:val>
                                        </p:tav>
                                        <p:tav tm="100000">
                                          <p:val>
                                            <p:strVal val="#ppt_y"/>
                                          </p:val>
                                        </p:tav>
                                      </p:tavLst>
                                    </p:anim>
                                  </p:childTnLst>
                                </p:cTn>
                              </p:par>
                              <p:par>
                                <p:cTn id="162" presetID="2" presetClass="entr" presetSubtype="4" fill="hold" nodeType="withEffect">
                                  <p:stCondLst>
                                    <p:cond delay="0"/>
                                  </p:stCondLst>
                                  <p:childTnLst>
                                    <p:set>
                                      <p:cBhvr>
                                        <p:cTn id="163" dur="1" fill="hold">
                                          <p:stCondLst>
                                            <p:cond delay="0"/>
                                          </p:stCondLst>
                                        </p:cTn>
                                        <p:tgtEl>
                                          <p:spTgt spid="51"/>
                                        </p:tgtEl>
                                        <p:attrNameLst>
                                          <p:attrName>style.visibility</p:attrName>
                                        </p:attrNameLst>
                                      </p:cBhvr>
                                      <p:to>
                                        <p:strVal val="visible"/>
                                      </p:to>
                                    </p:set>
                                    <p:anim calcmode="lin" valueType="num">
                                      <p:cBhvr additive="base">
                                        <p:cTn id="164" dur="500" fill="hold"/>
                                        <p:tgtEl>
                                          <p:spTgt spid="51"/>
                                        </p:tgtEl>
                                        <p:attrNameLst>
                                          <p:attrName>ppt_x</p:attrName>
                                        </p:attrNameLst>
                                      </p:cBhvr>
                                      <p:tavLst>
                                        <p:tav tm="0">
                                          <p:val>
                                            <p:strVal val="#ppt_x"/>
                                          </p:val>
                                        </p:tav>
                                        <p:tav tm="100000">
                                          <p:val>
                                            <p:strVal val="#ppt_x"/>
                                          </p:val>
                                        </p:tav>
                                      </p:tavLst>
                                    </p:anim>
                                    <p:anim calcmode="lin" valueType="num">
                                      <p:cBhvr additive="base">
                                        <p:cTn id="165" dur="500" fill="hold"/>
                                        <p:tgtEl>
                                          <p:spTgt spid="51"/>
                                        </p:tgtEl>
                                        <p:attrNameLst>
                                          <p:attrName>ppt_y</p:attrName>
                                        </p:attrNameLst>
                                      </p:cBhvr>
                                      <p:tavLst>
                                        <p:tav tm="0">
                                          <p:val>
                                            <p:strVal val="1+#ppt_h/2"/>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52"/>
                                        </p:tgtEl>
                                        <p:attrNameLst>
                                          <p:attrName>style.visibility</p:attrName>
                                        </p:attrNameLst>
                                      </p:cBhvr>
                                      <p:to>
                                        <p:strVal val="visible"/>
                                      </p:to>
                                    </p:set>
                                    <p:anim calcmode="lin" valueType="num">
                                      <p:cBhvr additive="base">
                                        <p:cTn id="168" dur="500" fill="hold"/>
                                        <p:tgtEl>
                                          <p:spTgt spid="52"/>
                                        </p:tgtEl>
                                        <p:attrNameLst>
                                          <p:attrName>ppt_x</p:attrName>
                                        </p:attrNameLst>
                                      </p:cBhvr>
                                      <p:tavLst>
                                        <p:tav tm="0">
                                          <p:val>
                                            <p:strVal val="#ppt_x"/>
                                          </p:val>
                                        </p:tav>
                                        <p:tav tm="100000">
                                          <p:val>
                                            <p:strVal val="#ppt_x"/>
                                          </p:val>
                                        </p:tav>
                                      </p:tavLst>
                                    </p:anim>
                                    <p:anim calcmode="lin" valueType="num">
                                      <p:cBhvr additive="base">
                                        <p:cTn id="169"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5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p:cNvSpPr>
          <p:nvPr>
            <p:ph type="title"/>
          </p:nvPr>
        </p:nvSpPr>
        <p:spPr>
          <a:xfrm>
            <a:off x="442913" y="411163"/>
            <a:ext cx="7921625" cy="908050"/>
          </a:xfrm>
        </p:spPr>
        <p:txBody>
          <a:bodyPr wrap="square" anchor="ctr"/>
          <a:lstStyle/>
          <a:p>
            <a:r>
              <a:rPr lang="en-US" altLang="en-GB" sz="3200" dirty="0"/>
              <a:t>2.3.4 </a:t>
            </a:r>
            <a:r>
              <a:rPr lang="en-GB" altLang="en-US" sz="3200" dirty="0"/>
              <a:t>ADC12_</a:t>
            </a:r>
            <a:r>
              <a:rPr lang="en-US" altLang="zh-CN" sz="3200" dirty="0">
                <a:ea typeface="宋体" panose="02010600030101010101" pitchFamily="2" charset="-122"/>
              </a:rPr>
              <a:t>A</a:t>
            </a:r>
            <a:r>
              <a:rPr lang="zh-CN" altLang="en-US" sz="3200" dirty="0">
                <a:ea typeface="宋体" panose="02010600030101010101" pitchFamily="2" charset="-122"/>
              </a:rPr>
              <a:t>简介</a:t>
            </a:r>
            <a:r>
              <a:rPr lang="en-US" altLang="en-GB" sz="3200" dirty="0"/>
              <a:t>--</a:t>
            </a:r>
            <a:r>
              <a:rPr lang="zh-CN" altLang="en-US" sz="3200" dirty="0"/>
              <a:t>内核</a:t>
            </a:r>
            <a:endParaRPr lang="pt-PT" altLang="en-US" sz="3200" dirty="0">
              <a:solidFill>
                <a:srgbClr val="EAEAEA"/>
              </a:solidFill>
              <a:ea typeface="Times New Roman" panose="02020603050405020304" pitchFamily="2" charset="0"/>
            </a:endParaRPr>
          </a:p>
        </p:txBody>
      </p:sp>
      <p:sp>
        <p:nvSpPr>
          <p:cNvPr id="183299" name="Rectangle 3"/>
          <p:cNvSpPr>
            <a:spLocks noGrp="1"/>
          </p:cNvSpPr>
          <p:nvPr>
            <p:ph type="body" sz="half"/>
          </p:nvPr>
        </p:nvSpPr>
        <p:spPr>
          <a:xfrm>
            <a:off x="179388" y="1196975"/>
            <a:ext cx="9144000" cy="5329238"/>
          </a:xfrm>
        </p:spPr>
        <p:txBody>
          <a:bodyPr wrap="square" anchor="t"/>
          <a:lstStyle>
            <a:lvl1pPr lvl="0">
              <a:defRPr sz="2800"/>
            </a:lvl1pPr>
            <a:lvl2pPr lvl="1">
              <a:defRPr sz="2400"/>
            </a:lvl2pPr>
            <a:lvl3pPr lvl="2">
              <a:defRPr sz="2000"/>
            </a:lvl3pPr>
            <a:lvl4pPr lvl="3">
              <a:defRPr sz="1800"/>
            </a:lvl4pPr>
            <a:lvl5pPr lvl="4">
              <a:defRPr sz="1800"/>
            </a:lvl5pPr>
          </a:lstStyle>
          <a:p>
            <a:pPr lvl="0" indent="-342900">
              <a:lnSpc>
                <a:spcPct val="150000"/>
              </a:lnSpc>
            </a:pPr>
            <a:r>
              <a:rPr lang="en-GB"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12</a:t>
            </a: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位</a:t>
            </a:r>
            <a:r>
              <a:rPr lang="en-GB"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ADC </a:t>
            </a: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核</a:t>
            </a:r>
            <a:r>
              <a:rPr lang="en-GB" altLang="en-US" sz="2400" dirty="0">
                <a:latin typeface="Times New Roman" panose="02020603050405020304" pitchFamily="2" charset="0"/>
                <a:ea typeface="楷体" panose="02010609060101010101" charset="-122"/>
                <a:cs typeface="Times New Roman" panose="02020603050405020304" pitchFamily="2" charset="0"/>
              </a:rPr>
              <a:t>(</a:t>
            </a:r>
            <a:r>
              <a:rPr lang="zh-CN" altLang="en-US" sz="2400" dirty="0">
                <a:latin typeface="Times New Roman" panose="02020603050405020304" pitchFamily="2" charset="0"/>
                <a:ea typeface="楷体" panose="02010609060101010101" charset="-122"/>
                <a:cs typeface="Times New Roman" panose="02020603050405020304" pitchFamily="2" charset="0"/>
              </a:rPr>
              <a:t>使能位为</a:t>
            </a:r>
            <a:r>
              <a:rPr lang="en-GB" altLang="en-US" sz="2400" dirty="0">
                <a:latin typeface="Times New Roman" panose="02020603050405020304" pitchFamily="2" charset="0"/>
                <a:ea typeface="楷体" panose="02010609060101010101" charset="-122"/>
                <a:cs typeface="Times New Roman" panose="02020603050405020304" pitchFamily="2" charset="0"/>
              </a:rPr>
              <a:t>ADC12_AON</a:t>
            </a:r>
            <a:r>
              <a:rPr lang="zh-CN" altLang="en-US" sz="2400" dirty="0">
                <a:latin typeface="Times New Roman" panose="02020603050405020304" pitchFamily="2" charset="0"/>
                <a:ea typeface="楷体" panose="02010609060101010101" charset="-122"/>
                <a:cs typeface="Times New Roman" panose="02020603050405020304" pitchFamily="2" charset="0"/>
              </a:rPr>
              <a:t>位</a:t>
            </a:r>
            <a:r>
              <a:rPr lang="en-GB" altLang="en-US" sz="2400" dirty="0">
                <a:latin typeface="Times New Roman" panose="02020603050405020304" pitchFamily="2" charset="0"/>
                <a:ea typeface="楷体" panose="02010609060101010101" charset="-122"/>
                <a:cs typeface="Times New Roman" panose="02020603050405020304" pitchFamily="2" charset="0"/>
              </a:rPr>
              <a:t>):</a:t>
            </a:r>
            <a:endParaRPr lang="pt-PT" altLang="en-US" sz="2400" dirty="0">
              <a:latin typeface="Times New Roman" panose="02020603050405020304" pitchFamily="2" charset="0"/>
              <a:ea typeface="楷体" panose="02010609060101010101" charset="-122"/>
              <a:cs typeface="Times New Roman" panose="02020603050405020304" pitchFamily="2" charset="0"/>
            </a:endParaRPr>
          </a:p>
          <a:p>
            <a:pPr marL="800100" lvl="1" indent="-34290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将模拟输入转化为12位数字表示</a:t>
            </a:r>
            <a:r>
              <a:rPr lang="en-GB" altLang="en-US" sz="2400" dirty="0">
                <a:latin typeface="Times New Roman" panose="02020603050405020304" pitchFamily="2" charset="0"/>
                <a:ea typeface="楷体" panose="02010609060101010101" charset="-122"/>
                <a:cs typeface="Times New Roman" panose="02020603050405020304" pitchFamily="2" charset="0"/>
              </a:rPr>
              <a:t>;</a:t>
            </a:r>
          </a:p>
          <a:p>
            <a:pPr marL="800100" lvl="1" indent="-34290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在</a:t>
            </a:r>
            <a:r>
              <a:rPr lang="en-GB" altLang="en-US" sz="2400" dirty="0">
                <a:latin typeface="Times New Roman" panose="02020603050405020304" pitchFamily="2" charset="0"/>
                <a:ea typeface="楷体" panose="02010609060101010101" charset="-122"/>
                <a:cs typeface="Times New Roman" panose="02020603050405020304" pitchFamily="2" charset="0"/>
              </a:rPr>
              <a:t>ADC12_AMEM</a:t>
            </a:r>
            <a:r>
              <a:rPr lang="zh-CN" altLang="en-US" sz="2400" dirty="0">
                <a:latin typeface="Times New Roman" panose="02020603050405020304" pitchFamily="2" charset="0"/>
                <a:ea typeface="楷体" panose="02010609060101010101" charset="-122"/>
                <a:cs typeface="Times New Roman" panose="02020603050405020304" pitchFamily="2" charset="0"/>
              </a:rPr>
              <a:t>x寄存器中存储结果</a:t>
            </a:r>
            <a:r>
              <a:rPr lang="en-GB" altLang="en-US" sz="2400" dirty="0">
                <a:latin typeface="Times New Roman" panose="02020603050405020304" pitchFamily="2" charset="0"/>
                <a:ea typeface="楷体" panose="02010609060101010101" charset="-122"/>
                <a:cs typeface="Times New Roman" panose="02020603050405020304" pitchFamily="2" charset="0"/>
              </a:rPr>
              <a:t>.</a:t>
            </a:r>
          </a:p>
          <a:p>
            <a:pPr marL="800100" lvl="1" indent="-34290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转换结果的上限和下限</a:t>
            </a:r>
            <a:r>
              <a:rPr lang="en-GB" altLang="en-US" sz="2400" dirty="0">
                <a:latin typeface="Times New Roman" panose="02020603050405020304" pitchFamily="2" charset="0"/>
                <a:ea typeface="楷体" panose="02010609060101010101" charset="-122"/>
                <a:cs typeface="Times New Roman" panose="02020603050405020304" pitchFamily="2" charset="0"/>
              </a:rPr>
              <a:t>: V</a:t>
            </a:r>
            <a:r>
              <a:rPr lang="en-GB" altLang="en-US" sz="2400" baseline="-15000" dirty="0">
                <a:latin typeface="Times New Roman" panose="02020603050405020304" pitchFamily="2" charset="0"/>
                <a:ea typeface="楷体" panose="02010609060101010101" charset="-122"/>
                <a:cs typeface="Times New Roman" panose="02020603050405020304" pitchFamily="2" charset="0"/>
              </a:rPr>
              <a:t>R+</a:t>
            </a:r>
            <a:r>
              <a:rPr lang="en-GB" altLang="en-US" sz="2400" dirty="0">
                <a:latin typeface="Times New Roman" panose="02020603050405020304" pitchFamily="2" charset="0"/>
                <a:ea typeface="楷体" panose="02010609060101010101" charset="-122"/>
                <a:cs typeface="Times New Roman" panose="02020603050405020304" pitchFamily="2" charset="0"/>
              </a:rPr>
              <a:t> ; V</a:t>
            </a:r>
            <a:r>
              <a:rPr lang="en-GB" altLang="en-US" sz="2400" baseline="-15000" dirty="0">
                <a:latin typeface="Times New Roman" panose="02020603050405020304" pitchFamily="2" charset="0"/>
                <a:ea typeface="楷体" panose="02010609060101010101" charset="-122"/>
                <a:cs typeface="Times New Roman" panose="02020603050405020304" pitchFamily="2" charset="0"/>
              </a:rPr>
              <a:t>R-</a:t>
            </a:r>
            <a:endParaRPr lang="en-GB" altLang="en-US" sz="2400" dirty="0">
              <a:latin typeface="Times New Roman" panose="02020603050405020304" pitchFamily="2" charset="0"/>
              <a:ea typeface="楷体" panose="02010609060101010101" charset="-122"/>
              <a:cs typeface="Times New Roman" panose="02020603050405020304" pitchFamily="2" charset="0"/>
            </a:endParaRPr>
          </a:p>
          <a:p>
            <a:pPr marL="800100" lvl="1" indent="-34290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数码输出</a:t>
            </a:r>
            <a:r>
              <a:rPr lang="en-GB" altLang="en-US" sz="2400" dirty="0">
                <a:latin typeface="Times New Roman" panose="02020603050405020304" pitchFamily="2" charset="0"/>
                <a:ea typeface="楷体" panose="02010609060101010101" charset="-122"/>
                <a:cs typeface="Times New Roman" panose="02020603050405020304" pitchFamily="2" charset="0"/>
              </a:rPr>
              <a:t>(</a:t>
            </a:r>
            <a:r>
              <a:rPr lang="en-GB" altLang="en-US" sz="2400" i="1" dirty="0">
                <a:latin typeface="Times New Roman" panose="02020603050405020304" pitchFamily="2" charset="0"/>
                <a:ea typeface="楷体" panose="02010609060101010101" charset="-122"/>
                <a:cs typeface="Times New Roman" panose="02020603050405020304" pitchFamily="2" charset="0"/>
              </a:rPr>
              <a:t>N</a:t>
            </a:r>
            <a:r>
              <a:rPr lang="en-GB" altLang="en-US" sz="2400" baseline="-15000" dirty="0">
                <a:latin typeface="Times New Roman" panose="02020603050405020304" pitchFamily="2" charset="0"/>
                <a:ea typeface="楷体" panose="02010609060101010101" charset="-122"/>
                <a:cs typeface="Times New Roman" panose="02020603050405020304" pitchFamily="2" charset="0"/>
              </a:rPr>
              <a:t>ADC</a:t>
            </a:r>
            <a:r>
              <a:rPr lang="en-GB" altLang="en-US" sz="2400" dirty="0">
                <a:latin typeface="Times New Roman" panose="02020603050405020304" pitchFamily="2" charset="0"/>
                <a:ea typeface="楷体" panose="02010609060101010101" charset="-122"/>
                <a:cs typeface="Times New Roman" panose="02020603050405020304" pitchFamily="2" charset="0"/>
              </a:rPr>
              <a:t>) </a:t>
            </a:r>
            <a:r>
              <a:rPr lang="zh-CN" altLang="en-US" sz="2400" dirty="0">
                <a:latin typeface="Times New Roman" panose="02020603050405020304" pitchFamily="2" charset="0"/>
                <a:ea typeface="楷体" panose="02010609060101010101" charset="-122"/>
                <a:cs typeface="Times New Roman" panose="02020603050405020304" pitchFamily="2" charset="0"/>
              </a:rPr>
              <a:t>结果</a:t>
            </a:r>
            <a:r>
              <a:rPr lang="en-GB" altLang="en-US" sz="2400" dirty="0">
                <a:latin typeface="Times New Roman" panose="02020603050405020304" pitchFamily="2" charset="0"/>
                <a:ea typeface="楷体" panose="02010609060101010101" charset="-122"/>
                <a:cs typeface="Times New Roman" panose="02020603050405020304" pitchFamily="2" charset="0"/>
              </a:rPr>
              <a:t>:</a:t>
            </a:r>
          </a:p>
          <a:p>
            <a:pPr marL="1676400" lvl="3" indent="-30480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最大值</a:t>
            </a:r>
            <a:r>
              <a:rPr lang="en-GB" altLang="en-US" sz="2400" dirty="0">
                <a:latin typeface="Times New Roman" panose="02020603050405020304" pitchFamily="2" charset="0"/>
                <a:ea typeface="楷体" panose="02010609060101010101" charset="-122"/>
                <a:cs typeface="Times New Roman" panose="02020603050405020304" pitchFamily="2" charset="0"/>
              </a:rPr>
              <a:t>: </a:t>
            </a:r>
            <a:r>
              <a:rPr lang="en-GB" altLang="en-US" sz="2400" i="1" dirty="0">
                <a:latin typeface="Times New Roman" panose="02020603050405020304" pitchFamily="2" charset="0"/>
                <a:ea typeface="楷体" panose="02010609060101010101" charset="-122"/>
                <a:cs typeface="Times New Roman" panose="02020603050405020304" pitchFamily="2" charset="0"/>
              </a:rPr>
              <a:t>N</a:t>
            </a:r>
            <a:r>
              <a:rPr lang="en-GB" altLang="en-US" sz="2400" baseline="-15000" dirty="0">
                <a:latin typeface="Times New Roman" panose="02020603050405020304" pitchFamily="2" charset="0"/>
                <a:ea typeface="楷体" panose="02010609060101010101" charset="-122"/>
                <a:cs typeface="Times New Roman" panose="02020603050405020304" pitchFamily="2" charset="0"/>
              </a:rPr>
              <a:t>ADC</a:t>
            </a:r>
            <a:r>
              <a:rPr lang="en-GB" altLang="en-US" sz="2400" dirty="0">
                <a:latin typeface="Times New Roman" panose="02020603050405020304" pitchFamily="2" charset="0"/>
                <a:ea typeface="楷体" panose="02010609060101010101" charset="-122"/>
                <a:cs typeface="Times New Roman" panose="02020603050405020304" pitchFamily="2" charset="0"/>
              </a:rPr>
              <a:t> = 0FFFh, </a:t>
            </a:r>
            <a:r>
              <a:rPr lang="zh-CN" altLang="en-US" sz="2400" dirty="0">
                <a:latin typeface="Times New Roman" panose="02020603050405020304" pitchFamily="2" charset="0"/>
                <a:ea typeface="楷体" panose="02010609060101010101" charset="-122"/>
                <a:cs typeface="Times New Roman" panose="02020603050405020304" pitchFamily="2" charset="0"/>
              </a:rPr>
              <a:t>输入信号</a:t>
            </a:r>
            <a:r>
              <a:rPr lang="en-GB" altLang="en-US" sz="2400" dirty="0">
                <a:latin typeface="Times New Roman" panose="02020603050405020304" pitchFamily="2" charset="0"/>
                <a:ea typeface="楷体" panose="02010609060101010101" charset="-122"/>
                <a:cs typeface="Times New Roman" panose="02020603050405020304" pitchFamily="2" charset="0"/>
                <a:sym typeface="Symbol" panose="05050102010706020507" pitchFamily="2" charset="2"/>
              </a:rPr>
              <a:t> </a:t>
            </a:r>
            <a:r>
              <a:rPr lang="en-GB" altLang="en-US" sz="2400" dirty="0">
                <a:latin typeface="Times New Roman" panose="02020603050405020304" pitchFamily="2" charset="0"/>
                <a:ea typeface="楷体" panose="02010609060101010101" charset="-122"/>
                <a:cs typeface="Times New Roman" panose="02020603050405020304" pitchFamily="2" charset="0"/>
              </a:rPr>
              <a:t>V</a:t>
            </a:r>
            <a:r>
              <a:rPr lang="en-GB" altLang="en-US" sz="2400" baseline="-15000" dirty="0">
                <a:latin typeface="Times New Roman" panose="02020603050405020304" pitchFamily="2" charset="0"/>
                <a:ea typeface="楷体" panose="02010609060101010101" charset="-122"/>
                <a:cs typeface="Times New Roman" panose="02020603050405020304" pitchFamily="2" charset="0"/>
              </a:rPr>
              <a:t>R+</a:t>
            </a:r>
            <a:r>
              <a:rPr lang="en-GB" altLang="en-US" sz="2400" dirty="0">
                <a:latin typeface="Times New Roman" panose="02020603050405020304" pitchFamily="2" charset="0"/>
                <a:ea typeface="楷体" panose="02010609060101010101" charset="-122"/>
                <a:cs typeface="Times New Roman" panose="02020603050405020304" pitchFamily="2" charset="0"/>
              </a:rPr>
              <a:t>;</a:t>
            </a:r>
          </a:p>
          <a:p>
            <a:pPr marL="1676400" lvl="3" indent="-30480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零</a:t>
            </a:r>
            <a:r>
              <a:rPr lang="en-GB" altLang="en-US" sz="2400" dirty="0">
                <a:latin typeface="Times New Roman" panose="02020603050405020304" pitchFamily="2" charset="0"/>
                <a:ea typeface="楷体" panose="02010609060101010101" charset="-122"/>
                <a:cs typeface="Times New Roman" panose="02020603050405020304" pitchFamily="2" charset="0"/>
              </a:rPr>
              <a:t>: </a:t>
            </a:r>
            <a:r>
              <a:rPr lang="en-GB" altLang="en-US" sz="2400" i="1" dirty="0">
                <a:latin typeface="Times New Roman" panose="02020603050405020304" pitchFamily="2" charset="0"/>
                <a:ea typeface="楷体" panose="02010609060101010101" charset="-122"/>
                <a:cs typeface="Times New Roman" panose="02020603050405020304" pitchFamily="2" charset="0"/>
              </a:rPr>
              <a:t>N</a:t>
            </a:r>
            <a:r>
              <a:rPr lang="en-GB" altLang="en-US" sz="2400" baseline="-15000" dirty="0">
                <a:latin typeface="Times New Roman" panose="02020603050405020304" pitchFamily="2" charset="0"/>
                <a:ea typeface="楷体" panose="02010609060101010101" charset="-122"/>
                <a:cs typeface="Times New Roman" panose="02020603050405020304" pitchFamily="2" charset="0"/>
              </a:rPr>
              <a:t>ADC</a:t>
            </a:r>
            <a:r>
              <a:rPr lang="en-GB" altLang="en-US" sz="2400" dirty="0">
                <a:latin typeface="Times New Roman" panose="02020603050405020304" pitchFamily="2" charset="0"/>
                <a:ea typeface="楷体" panose="02010609060101010101" charset="-122"/>
                <a:cs typeface="Times New Roman" panose="02020603050405020304" pitchFamily="2" charset="0"/>
              </a:rPr>
              <a:t> = 0000h, </a:t>
            </a:r>
            <a:r>
              <a:rPr lang="zh-CN" altLang="en-US" sz="2400" dirty="0">
                <a:latin typeface="Times New Roman" panose="02020603050405020304" pitchFamily="2" charset="0"/>
                <a:ea typeface="楷体" panose="02010609060101010101" charset="-122"/>
                <a:cs typeface="Times New Roman" panose="02020603050405020304" pitchFamily="2" charset="0"/>
              </a:rPr>
              <a:t>输入信号</a:t>
            </a:r>
            <a:r>
              <a:rPr lang="en-GB" altLang="en-US" sz="2400" dirty="0">
                <a:latin typeface="Times New Roman" panose="02020603050405020304" pitchFamily="2" charset="0"/>
                <a:ea typeface="楷体" panose="02010609060101010101" charset="-122"/>
                <a:cs typeface="Times New Roman" panose="02020603050405020304" pitchFamily="2" charset="0"/>
                <a:sym typeface="Symbol" panose="05050102010706020507" pitchFamily="2" charset="2"/>
              </a:rPr>
              <a:t></a:t>
            </a:r>
            <a:r>
              <a:rPr lang="en-GB" altLang="en-US" sz="2400" dirty="0">
                <a:latin typeface="Times New Roman" panose="02020603050405020304" pitchFamily="2" charset="0"/>
                <a:ea typeface="楷体" panose="02010609060101010101" charset="-122"/>
                <a:cs typeface="Times New Roman" panose="02020603050405020304" pitchFamily="2" charset="0"/>
              </a:rPr>
              <a:t> V</a:t>
            </a:r>
            <a:r>
              <a:rPr lang="en-GB" altLang="en-US" sz="2400" baseline="-15000" dirty="0">
                <a:latin typeface="Times New Roman" panose="02020603050405020304" pitchFamily="2" charset="0"/>
                <a:ea typeface="楷体" panose="02010609060101010101" charset="-122"/>
                <a:cs typeface="Times New Roman" panose="02020603050405020304" pitchFamily="2" charset="0"/>
              </a:rPr>
              <a:t>R-</a:t>
            </a:r>
            <a:r>
              <a:rPr lang="en-GB" altLang="en-US" sz="2400" dirty="0">
                <a:latin typeface="Times New Roman" panose="02020603050405020304" pitchFamily="2" charset="0"/>
                <a:ea typeface="楷体" panose="02010609060101010101" charset="-122"/>
                <a:cs typeface="Times New Roman" panose="02020603050405020304" pitchFamily="2" charset="0"/>
              </a:rPr>
              <a:t>.</a:t>
            </a:r>
          </a:p>
          <a:p>
            <a:pPr marL="800100" lvl="1" indent="-34290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转换结果</a:t>
            </a:r>
            <a:r>
              <a:rPr lang="en-GB" altLang="en-US" sz="2400" dirty="0">
                <a:latin typeface="Times New Roman" panose="02020603050405020304" pitchFamily="2" charset="0"/>
                <a:ea typeface="楷体" panose="02010609060101010101" charset="-122"/>
                <a:cs typeface="Times New Roman" panose="02020603050405020304" pitchFamily="2" charset="0"/>
              </a:rPr>
              <a:t>:</a:t>
            </a:r>
          </a:p>
        </p:txBody>
      </p:sp>
      <p:graphicFrame>
        <p:nvGraphicFramePr>
          <p:cNvPr id="183300" name="内容占位符 183299"/>
          <p:cNvGraphicFramePr>
            <a:graphicFrameLocks noGrp="1" noChangeAspect="1"/>
          </p:cNvGraphicFramePr>
          <p:nvPr>
            <p:ph sz="half" idx="4294967295"/>
          </p:nvPr>
        </p:nvGraphicFramePr>
        <p:xfrm>
          <a:off x="2627313" y="5632450"/>
          <a:ext cx="2447925" cy="611188"/>
        </p:xfrm>
        <a:graphic>
          <a:graphicData uri="http://schemas.openxmlformats.org/presentationml/2006/ole">
            <mc:AlternateContent xmlns:mc="http://schemas.openxmlformats.org/markup-compatibility/2006">
              <mc:Choice xmlns:v="urn:schemas-microsoft-com:vml" Requires="v">
                <p:oleObj spid="_x0000_s7174" r:id="rId3" imgW="1386840" imgH="381635" progId="Equation.3">
                  <p:embed/>
                </p:oleObj>
              </mc:Choice>
              <mc:Fallback>
                <p:oleObj r:id="rId3" imgW="1386840" imgH="381635" progId="Equation.3">
                  <p:embed/>
                  <p:pic>
                    <p:nvPicPr>
                      <p:cNvPr id="0" name="图片 3075"/>
                      <p:cNvPicPr/>
                      <p:nvPr/>
                    </p:nvPicPr>
                    <p:blipFill>
                      <a:blip r:embed="rId4"/>
                      <a:stretch>
                        <a:fillRect/>
                      </a:stretch>
                    </p:blipFill>
                    <p:spPr>
                      <a:xfrm>
                        <a:off x="2627313" y="5632450"/>
                        <a:ext cx="2447925" cy="611188"/>
                      </a:xfrm>
                      <a:prstGeom prst="rect">
                        <a:avLst/>
                      </a:prstGeom>
                      <a:noFill/>
                      <a:ln w="38100">
                        <a:miter/>
                      </a:ln>
                    </p:spPr>
                  </p:pic>
                </p:oleObj>
              </mc:Fallback>
            </mc:AlternateContent>
          </a:graphicData>
        </a:graphic>
      </p:graphicFrame>
      <p:sp>
        <p:nvSpPr>
          <p:cNvPr id="135172"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80</a:t>
            </a:fld>
            <a:endParaRPr lang="en-US" altLang="zh-CN" sz="1200" dirty="0">
              <a:latin typeface="Garamond" panose="02020404030301010803" pitchFamily="2" charset="0"/>
            </a:endParaRPr>
          </a:p>
        </p:txBody>
      </p:sp>
      <p:sp>
        <p:nvSpPr>
          <p:cNvPr id="3" name="文本框 2"/>
          <p:cNvSpPr txBox="1"/>
          <p:nvPr/>
        </p:nvSpPr>
        <p:spPr>
          <a:xfrm>
            <a:off x="625475" y="6243638"/>
            <a:ext cx="5730875" cy="460375"/>
          </a:xfrm>
          <a:prstGeom prst="rect">
            <a:avLst/>
          </a:prstGeom>
          <a:noFill/>
          <a:ln w="9525">
            <a:noFill/>
          </a:ln>
        </p:spPr>
        <p:txBody>
          <a:bodyPr wrap="square" anchor="t">
            <a:spAutoFit/>
          </a:bodyPr>
          <a:lstStyle/>
          <a:p>
            <a:pPr marL="285750" lvl="1" indent="-285750">
              <a:buFont typeface="Wingdings" panose="05000000000000000000" charset="0"/>
              <a:buChar char=""/>
            </a:pPr>
            <a:r>
              <a:rPr lang="zh-CN" altLang="en-US" sz="2400" b="1" dirty="0">
                <a:solidFill>
                  <a:srgbClr val="000066"/>
                </a:solidFill>
                <a:latin typeface="Times New Roman" panose="02020603050405020304" pitchFamily="2" charset="0"/>
                <a:ea typeface="楷体" panose="02010609060101010101" charset="-122"/>
                <a:cs typeface="Times New Roman" panose="02020603050405020304" pitchFamily="2" charset="0"/>
              </a:rPr>
              <a:t>二进制形式:补码形式</a:t>
            </a:r>
            <a:r>
              <a:rPr lang="en-GB" altLang="en-US" sz="2400" dirty="0">
                <a:latin typeface="Times New Roman" panose="02020603050405020304" pitchFamily="2" charset="0"/>
                <a:ea typeface="楷体" panose="02010609060101010101" charset="-122"/>
                <a:cs typeface="Times New Roman" panose="02020603050405020304" pitchFamily="2" charset="0"/>
              </a:rPr>
              <a:t>.</a:t>
            </a:r>
            <a:endParaRPr lang="zh-CN" altLang="en-US" sz="2400">
              <a:latin typeface="Times New Roman" panose="02020603050405020304" pitchFamily="2" charset="0"/>
              <a:ea typeface="楷体" panose="02010609060101010101" charset="-122"/>
              <a:cs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fade">
                                      <p:cBhvr>
                                        <p:cTn id="7" dur="1000"/>
                                        <p:tgtEl>
                                          <p:spTgt spid="183299">
                                            <p:txEl>
                                              <p:pRg st="0" end="0"/>
                                            </p:txEl>
                                          </p:spTgt>
                                        </p:tgtEl>
                                      </p:cBhvr>
                                    </p:animEffect>
                                    <p:anim calcmode="lin" valueType="num">
                                      <p:cBhvr>
                                        <p:cTn id="8" dur="1000" fill="hold"/>
                                        <p:tgtEl>
                                          <p:spTgt spid="1832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3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3299">
                                            <p:txEl>
                                              <p:pRg st="1" end="1"/>
                                            </p:txEl>
                                          </p:spTgt>
                                        </p:tgtEl>
                                        <p:attrNameLst>
                                          <p:attrName>style.visibility</p:attrName>
                                        </p:attrNameLst>
                                      </p:cBhvr>
                                      <p:to>
                                        <p:strVal val="visible"/>
                                      </p:to>
                                    </p:set>
                                    <p:animEffect transition="in" filter="fade">
                                      <p:cBhvr>
                                        <p:cTn id="14" dur="1000"/>
                                        <p:tgtEl>
                                          <p:spTgt spid="183299">
                                            <p:txEl>
                                              <p:pRg st="1" end="1"/>
                                            </p:txEl>
                                          </p:spTgt>
                                        </p:tgtEl>
                                      </p:cBhvr>
                                    </p:animEffect>
                                    <p:anim calcmode="lin" valueType="num">
                                      <p:cBhvr>
                                        <p:cTn id="15" dur="1000" fill="hold"/>
                                        <p:tgtEl>
                                          <p:spTgt spid="1832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32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3299">
                                            <p:txEl>
                                              <p:pRg st="2" end="2"/>
                                            </p:txEl>
                                          </p:spTgt>
                                        </p:tgtEl>
                                        <p:attrNameLst>
                                          <p:attrName>style.visibility</p:attrName>
                                        </p:attrNameLst>
                                      </p:cBhvr>
                                      <p:to>
                                        <p:strVal val="visible"/>
                                      </p:to>
                                    </p:set>
                                    <p:animEffect transition="in" filter="fade">
                                      <p:cBhvr>
                                        <p:cTn id="21" dur="1000"/>
                                        <p:tgtEl>
                                          <p:spTgt spid="183299">
                                            <p:txEl>
                                              <p:pRg st="2" end="2"/>
                                            </p:txEl>
                                          </p:spTgt>
                                        </p:tgtEl>
                                      </p:cBhvr>
                                    </p:animEffect>
                                    <p:anim calcmode="lin" valueType="num">
                                      <p:cBhvr>
                                        <p:cTn id="22" dur="1000" fill="hold"/>
                                        <p:tgtEl>
                                          <p:spTgt spid="1832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32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3299">
                                            <p:txEl>
                                              <p:pRg st="3" end="3"/>
                                            </p:txEl>
                                          </p:spTgt>
                                        </p:tgtEl>
                                        <p:attrNameLst>
                                          <p:attrName>style.visibility</p:attrName>
                                        </p:attrNameLst>
                                      </p:cBhvr>
                                      <p:to>
                                        <p:strVal val="visible"/>
                                      </p:to>
                                    </p:set>
                                    <p:animEffect transition="in" filter="fade">
                                      <p:cBhvr>
                                        <p:cTn id="28" dur="1000"/>
                                        <p:tgtEl>
                                          <p:spTgt spid="183299">
                                            <p:txEl>
                                              <p:pRg st="3" end="3"/>
                                            </p:txEl>
                                          </p:spTgt>
                                        </p:tgtEl>
                                      </p:cBhvr>
                                    </p:animEffect>
                                    <p:anim calcmode="lin" valueType="num">
                                      <p:cBhvr>
                                        <p:cTn id="29" dur="1000" fill="hold"/>
                                        <p:tgtEl>
                                          <p:spTgt spid="18329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32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3299">
                                            <p:txEl>
                                              <p:pRg st="4" end="4"/>
                                            </p:txEl>
                                          </p:spTgt>
                                        </p:tgtEl>
                                        <p:attrNameLst>
                                          <p:attrName>style.visibility</p:attrName>
                                        </p:attrNameLst>
                                      </p:cBhvr>
                                      <p:to>
                                        <p:strVal val="visible"/>
                                      </p:to>
                                    </p:set>
                                    <p:animEffect transition="in" filter="fade">
                                      <p:cBhvr>
                                        <p:cTn id="35" dur="1000"/>
                                        <p:tgtEl>
                                          <p:spTgt spid="183299">
                                            <p:txEl>
                                              <p:pRg st="4" end="4"/>
                                            </p:txEl>
                                          </p:spTgt>
                                        </p:tgtEl>
                                      </p:cBhvr>
                                    </p:animEffect>
                                    <p:anim calcmode="lin" valueType="num">
                                      <p:cBhvr>
                                        <p:cTn id="36" dur="1000" fill="hold"/>
                                        <p:tgtEl>
                                          <p:spTgt spid="18329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32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3299">
                                            <p:txEl>
                                              <p:pRg st="5" end="5"/>
                                            </p:txEl>
                                          </p:spTgt>
                                        </p:tgtEl>
                                        <p:attrNameLst>
                                          <p:attrName>style.visibility</p:attrName>
                                        </p:attrNameLst>
                                      </p:cBhvr>
                                      <p:to>
                                        <p:strVal val="visible"/>
                                      </p:to>
                                    </p:set>
                                    <p:animEffect transition="in" filter="fade">
                                      <p:cBhvr>
                                        <p:cTn id="42" dur="1000"/>
                                        <p:tgtEl>
                                          <p:spTgt spid="183299">
                                            <p:txEl>
                                              <p:pRg st="5" end="5"/>
                                            </p:txEl>
                                          </p:spTgt>
                                        </p:tgtEl>
                                      </p:cBhvr>
                                    </p:animEffect>
                                    <p:anim calcmode="lin" valueType="num">
                                      <p:cBhvr>
                                        <p:cTn id="43" dur="1000" fill="hold"/>
                                        <p:tgtEl>
                                          <p:spTgt spid="18329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32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3299">
                                            <p:txEl>
                                              <p:pRg st="6" end="6"/>
                                            </p:txEl>
                                          </p:spTgt>
                                        </p:tgtEl>
                                        <p:attrNameLst>
                                          <p:attrName>style.visibility</p:attrName>
                                        </p:attrNameLst>
                                      </p:cBhvr>
                                      <p:to>
                                        <p:strVal val="visible"/>
                                      </p:to>
                                    </p:set>
                                    <p:animEffect transition="in" filter="fade">
                                      <p:cBhvr>
                                        <p:cTn id="49" dur="1000"/>
                                        <p:tgtEl>
                                          <p:spTgt spid="183299">
                                            <p:txEl>
                                              <p:pRg st="6" end="6"/>
                                            </p:txEl>
                                          </p:spTgt>
                                        </p:tgtEl>
                                      </p:cBhvr>
                                    </p:animEffect>
                                    <p:anim calcmode="lin" valueType="num">
                                      <p:cBhvr>
                                        <p:cTn id="50" dur="1000" fill="hold"/>
                                        <p:tgtEl>
                                          <p:spTgt spid="18329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8329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3299">
                                            <p:txEl>
                                              <p:pRg st="7" end="7"/>
                                            </p:txEl>
                                          </p:spTgt>
                                        </p:tgtEl>
                                        <p:attrNameLst>
                                          <p:attrName>style.visibility</p:attrName>
                                        </p:attrNameLst>
                                      </p:cBhvr>
                                      <p:to>
                                        <p:strVal val="visible"/>
                                      </p:to>
                                    </p:set>
                                    <p:animEffect transition="in" filter="fade">
                                      <p:cBhvr>
                                        <p:cTn id="56" dur="1000"/>
                                        <p:tgtEl>
                                          <p:spTgt spid="183299">
                                            <p:txEl>
                                              <p:pRg st="7" end="7"/>
                                            </p:txEl>
                                          </p:spTgt>
                                        </p:tgtEl>
                                      </p:cBhvr>
                                    </p:animEffect>
                                    <p:anim calcmode="lin" valueType="num">
                                      <p:cBhvr>
                                        <p:cTn id="57" dur="1000" fill="hold"/>
                                        <p:tgtEl>
                                          <p:spTgt spid="183299">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8329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83300"/>
                                        </p:tgtEl>
                                        <p:attrNameLst>
                                          <p:attrName>style.visibility</p:attrName>
                                        </p:attrNameLst>
                                      </p:cBhvr>
                                      <p:to>
                                        <p:strVal val="visible"/>
                                      </p:to>
                                    </p:set>
                                    <p:animEffect transition="in" filter="blinds(horizontal)">
                                      <p:cBhvr>
                                        <p:cTn id="63" dur="500"/>
                                        <p:tgtEl>
                                          <p:spTgt spid="183300"/>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blinds(horizontal)">
                                      <p:cBhvr>
                                        <p:cTn id="6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3"/>
          <p:cNvSpPr>
            <a:spLocks noGrp="1"/>
          </p:cNvSpPr>
          <p:nvPr>
            <p:ph type="title"/>
          </p:nvPr>
        </p:nvSpPr>
        <p:spPr>
          <a:xfrm>
            <a:off x="323850" y="404813"/>
            <a:ext cx="7921625" cy="908050"/>
          </a:xfrm>
        </p:spPr>
        <p:txBody>
          <a:bodyPr wrap="square" anchor="ctr"/>
          <a:lstStyle/>
          <a:p>
            <a:r>
              <a:rPr lang="en-US" altLang="en-GB" sz="3200" dirty="0"/>
              <a:t>2.3.4 </a:t>
            </a:r>
            <a:r>
              <a:rPr lang="en-GB" altLang="en-US" sz="3200" dirty="0"/>
              <a:t>ADC12_A</a:t>
            </a:r>
            <a:r>
              <a:rPr lang="zh-CN" altLang="en-GB" sz="3200" dirty="0">
                <a:ea typeface="宋体" panose="02010600030101010101" pitchFamily="2" charset="-122"/>
              </a:rPr>
              <a:t>简介</a:t>
            </a:r>
            <a:r>
              <a:rPr lang="en-US" altLang="zh-CN" sz="3200" dirty="0">
                <a:ea typeface="宋体" panose="02010600030101010101" pitchFamily="2" charset="-122"/>
              </a:rPr>
              <a:t>--</a:t>
            </a:r>
            <a:r>
              <a:rPr lang="zh-CN" altLang="en-US" sz="3200" dirty="0"/>
              <a:t>采样和转换时序</a:t>
            </a:r>
            <a:endParaRPr lang="pt-PT" altLang="en-US" sz="3200" dirty="0">
              <a:solidFill>
                <a:srgbClr val="EAEAEA"/>
              </a:solidFill>
              <a:ea typeface="Times New Roman" panose="02020603050405020304" pitchFamily="2" charset="0"/>
            </a:endParaRPr>
          </a:p>
        </p:txBody>
      </p:sp>
      <p:sp>
        <p:nvSpPr>
          <p:cNvPr id="184323" name="Rectangle 4"/>
          <p:cNvSpPr>
            <a:spLocks noGrp="1"/>
          </p:cNvSpPr>
          <p:nvPr>
            <p:ph type="body" sz="half"/>
          </p:nvPr>
        </p:nvSpPr>
        <p:spPr>
          <a:xfrm>
            <a:off x="403225" y="1312863"/>
            <a:ext cx="8748713" cy="5111750"/>
          </a:xfrm>
        </p:spPr>
        <p:txBody>
          <a:bodyPr wrap="square" anchor="t"/>
          <a:lstStyle>
            <a:lvl1pPr lvl="0">
              <a:defRPr sz="2800"/>
            </a:lvl1pPr>
            <a:lvl2pPr lvl="1">
              <a:defRPr sz="2400"/>
            </a:lvl2pPr>
            <a:lvl3pPr lvl="2">
              <a:defRPr sz="2000"/>
            </a:lvl3pPr>
            <a:lvl4pPr lvl="3">
              <a:defRPr sz="1800"/>
            </a:lvl4pPr>
            <a:lvl5pPr lvl="4">
              <a:defRPr sz="1800"/>
            </a:lvl5pPr>
          </a:lstStyle>
          <a:p>
            <a:pPr lvl="0" indent="-342900">
              <a:lnSpc>
                <a:spcPct val="150000"/>
              </a:lnSpc>
            </a:pPr>
            <a:r>
              <a:rPr lang="zh-CN" altLang="en-US" sz="2800" dirty="0">
                <a:latin typeface="Times New Roman" panose="02020603050405020304" pitchFamily="2" charset="0"/>
                <a:ea typeface="楷体" panose="02010609060101010101" charset="-122"/>
                <a:cs typeface="Times New Roman" panose="02020603050405020304" pitchFamily="2" charset="0"/>
              </a:rPr>
              <a:t>数模转换由</a:t>
            </a:r>
            <a:r>
              <a:rPr lang="en-GB" altLang="en-US" sz="2800" dirty="0">
                <a:latin typeface="Times New Roman" panose="02020603050405020304" pitchFamily="2" charset="0"/>
                <a:ea typeface="楷体" panose="02010609060101010101" charset="-122"/>
                <a:cs typeface="Times New Roman" panose="02020603050405020304" pitchFamily="2" charset="0"/>
              </a:rPr>
              <a:t>SHI</a:t>
            </a:r>
            <a:r>
              <a:rPr lang="zh-CN" altLang="en-US" sz="2800" dirty="0">
                <a:latin typeface="Times New Roman" panose="02020603050405020304" pitchFamily="2" charset="0"/>
                <a:ea typeface="楷体" panose="02010609060101010101" charset="-122"/>
                <a:cs typeface="Times New Roman" panose="02020603050405020304" pitchFamily="2" charset="0"/>
              </a:rPr>
              <a:t>的上升沿启动</a:t>
            </a:r>
            <a:r>
              <a:rPr lang="en-GB" altLang="en-US" sz="2800" dirty="0">
                <a:latin typeface="Times New Roman" panose="02020603050405020304" pitchFamily="2" charset="0"/>
                <a:ea typeface="楷体" panose="02010609060101010101" charset="-122"/>
                <a:cs typeface="Times New Roman" panose="02020603050405020304" pitchFamily="2" charset="0"/>
              </a:rPr>
              <a:t>.</a:t>
            </a:r>
          </a:p>
          <a:p>
            <a:pPr lvl="0" indent="-342900">
              <a:lnSpc>
                <a:spcPct val="150000"/>
              </a:lnSpc>
            </a:pPr>
            <a:r>
              <a:rPr lang="en-GB" altLang="en-US" sz="2800" dirty="0">
                <a:latin typeface="Times New Roman" panose="02020603050405020304" pitchFamily="2" charset="0"/>
                <a:ea typeface="楷体" panose="02010609060101010101" charset="-122"/>
                <a:cs typeface="Times New Roman" panose="02020603050405020304" pitchFamily="2" charset="0"/>
              </a:rPr>
              <a:t> SHI (SHSx</a:t>
            </a:r>
            <a:r>
              <a:rPr lang="zh-CN" altLang="en-US" sz="2800" dirty="0">
                <a:latin typeface="Times New Roman" panose="02020603050405020304" pitchFamily="2" charset="0"/>
                <a:ea typeface="楷体" panose="02010609060101010101" charset="-122"/>
                <a:cs typeface="Times New Roman" panose="02020603050405020304" pitchFamily="2" charset="0"/>
              </a:rPr>
              <a:t>位选择</a:t>
            </a:r>
            <a:r>
              <a:rPr lang="en-GB" altLang="en-US" sz="2800" dirty="0">
                <a:latin typeface="Times New Roman" panose="02020603050405020304" pitchFamily="2" charset="0"/>
                <a:ea typeface="楷体" panose="02010609060101010101" charset="-122"/>
                <a:cs typeface="Times New Roman" panose="02020603050405020304" pitchFamily="2" charset="0"/>
              </a:rPr>
              <a:t>) </a:t>
            </a:r>
            <a:r>
              <a:rPr lang="zh-CN" altLang="en-US" sz="2800" dirty="0">
                <a:latin typeface="Times New Roman" panose="02020603050405020304" pitchFamily="2" charset="0"/>
                <a:ea typeface="楷体" panose="02010609060101010101" charset="-122"/>
                <a:cs typeface="Times New Roman" panose="02020603050405020304" pitchFamily="2" charset="0"/>
              </a:rPr>
              <a:t>的来源可以是</a:t>
            </a:r>
            <a:r>
              <a:rPr lang="en-GB" altLang="en-US" sz="2800" dirty="0">
                <a:latin typeface="Times New Roman" panose="02020603050405020304" pitchFamily="2" charset="0"/>
                <a:ea typeface="楷体" panose="02010609060101010101" charset="-122"/>
                <a:cs typeface="Times New Roman" panose="02020603050405020304" pitchFamily="2" charset="0"/>
              </a:rPr>
              <a:t>:</a:t>
            </a:r>
          </a:p>
          <a:p>
            <a:pPr marL="800100" lvl="1" indent="-342900">
              <a:lnSpc>
                <a:spcPct val="150000"/>
              </a:lnSpc>
            </a:pPr>
            <a:r>
              <a:rPr lang="en-GB" altLang="en-US" sz="2400" dirty="0">
                <a:latin typeface="Times New Roman" panose="02020603050405020304" pitchFamily="2" charset="0"/>
                <a:ea typeface="楷体" panose="02010609060101010101" charset="-122"/>
                <a:cs typeface="Times New Roman" panose="02020603050405020304" pitchFamily="2" charset="0"/>
              </a:rPr>
              <a:t>ADC12_ASC </a:t>
            </a:r>
            <a:r>
              <a:rPr lang="zh-CN" altLang="en-US" sz="2400" dirty="0">
                <a:latin typeface="Times New Roman" panose="02020603050405020304" pitchFamily="2" charset="0"/>
                <a:ea typeface="楷体" panose="02010609060101010101" charset="-122"/>
                <a:cs typeface="Times New Roman" panose="02020603050405020304" pitchFamily="2" charset="0"/>
              </a:rPr>
              <a:t>位</a:t>
            </a:r>
            <a:endParaRPr lang="en-GB" altLang="en-US" sz="2400" dirty="0">
              <a:latin typeface="Times New Roman" panose="02020603050405020304" pitchFamily="2" charset="0"/>
              <a:ea typeface="楷体" panose="02010609060101010101" charset="-122"/>
              <a:cs typeface="Times New Roman" panose="02020603050405020304" pitchFamily="2" charset="0"/>
            </a:endParaRPr>
          </a:p>
          <a:p>
            <a:pPr marL="800100" lvl="1" indent="-342900">
              <a:lnSpc>
                <a:spcPct val="150000"/>
              </a:lnSpc>
            </a:pPr>
            <a:r>
              <a:rPr lang="en-GB" altLang="en-US" sz="2400" dirty="0">
                <a:latin typeface="Times New Roman" panose="02020603050405020304" pitchFamily="2" charset="0"/>
                <a:ea typeface="楷体" panose="02010609060101010101" charset="-122"/>
                <a:cs typeface="Times New Roman" panose="02020603050405020304" pitchFamily="2" charset="0"/>
              </a:rPr>
              <a:t>Timer_A </a:t>
            </a:r>
            <a:r>
              <a:rPr lang="zh-CN" altLang="en-US" sz="2400" dirty="0">
                <a:latin typeface="Times New Roman" panose="02020603050405020304" pitchFamily="2" charset="0"/>
                <a:ea typeface="楷体" panose="02010609060101010101" charset="-122"/>
                <a:cs typeface="Times New Roman" panose="02020603050405020304" pitchFamily="2" charset="0"/>
              </a:rPr>
              <a:t>输出单元</a:t>
            </a:r>
            <a:r>
              <a:rPr lang="en-GB" altLang="en-US" sz="2400" dirty="0">
                <a:latin typeface="Times New Roman" panose="02020603050405020304" pitchFamily="2" charset="0"/>
                <a:ea typeface="楷体" panose="02010609060101010101" charset="-122"/>
                <a:cs typeface="Times New Roman" panose="02020603050405020304" pitchFamily="2" charset="0"/>
              </a:rPr>
              <a:t>1</a:t>
            </a:r>
          </a:p>
          <a:p>
            <a:pPr marL="800100" lvl="1" indent="-342900">
              <a:lnSpc>
                <a:spcPct val="150000"/>
              </a:lnSpc>
            </a:pPr>
            <a:r>
              <a:rPr lang="en-GB" altLang="en-US" sz="2400" dirty="0">
                <a:latin typeface="Times New Roman" panose="02020603050405020304" pitchFamily="2" charset="0"/>
                <a:ea typeface="楷体" panose="02010609060101010101" charset="-122"/>
                <a:cs typeface="Times New Roman" panose="02020603050405020304" pitchFamily="2" charset="0"/>
              </a:rPr>
              <a:t>Timer_B </a:t>
            </a:r>
            <a:r>
              <a:rPr lang="zh-CN" altLang="en-US" sz="2400" dirty="0">
                <a:latin typeface="Times New Roman" panose="02020603050405020304" pitchFamily="2" charset="0"/>
                <a:ea typeface="楷体" panose="02010609060101010101" charset="-122"/>
                <a:cs typeface="Times New Roman" panose="02020603050405020304" pitchFamily="2" charset="0"/>
              </a:rPr>
              <a:t>输出单元</a:t>
            </a:r>
            <a:r>
              <a:rPr lang="en-GB" altLang="en-US" sz="2400" dirty="0">
                <a:latin typeface="Times New Roman" panose="02020603050405020304" pitchFamily="2" charset="0"/>
                <a:ea typeface="楷体" panose="02010609060101010101" charset="-122"/>
                <a:cs typeface="Times New Roman" panose="02020603050405020304" pitchFamily="2" charset="0"/>
              </a:rPr>
              <a:t>0</a:t>
            </a:r>
          </a:p>
          <a:p>
            <a:pPr marL="800100" lvl="1" indent="-342900">
              <a:lnSpc>
                <a:spcPct val="150000"/>
              </a:lnSpc>
            </a:pPr>
            <a:r>
              <a:rPr lang="en-GB" altLang="en-US" sz="2400" dirty="0">
                <a:latin typeface="Times New Roman" panose="02020603050405020304" pitchFamily="2" charset="0"/>
                <a:ea typeface="楷体" panose="02010609060101010101" charset="-122"/>
                <a:cs typeface="Times New Roman" panose="02020603050405020304" pitchFamily="2" charset="0"/>
              </a:rPr>
              <a:t>Timer_B </a:t>
            </a:r>
            <a:r>
              <a:rPr lang="zh-CN" altLang="en-US" sz="2400" dirty="0">
                <a:latin typeface="Times New Roman" panose="02020603050405020304" pitchFamily="2" charset="0"/>
                <a:ea typeface="楷体" panose="02010609060101010101" charset="-122"/>
                <a:cs typeface="Times New Roman" panose="02020603050405020304" pitchFamily="2" charset="0"/>
              </a:rPr>
              <a:t>输出单元</a:t>
            </a:r>
            <a:r>
              <a:rPr lang="en-GB" altLang="en-US" sz="2400" dirty="0">
                <a:latin typeface="Times New Roman" panose="02020603050405020304" pitchFamily="2" charset="0"/>
                <a:ea typeface="楷体" panose="02010609060101010101" charset="-122"/>
                <a:cs typeface="Times New Roman" panose="02020603050405020304" pitchFamily="2" charset="0"/>
              </a:rPr>
              <a:t>1</a:t>
            </a:r>
          </a:p>
          <a:p>
            <a:pPr marL="800100" lvl="1" indent="-342900"/>
            <a:endParaRPr lang="en-GB" altLang="en-US" sz="2400" dirty="0">
              <a:ea typeface="宋体" panose="02010600030101010101" pitchFamily="2" charset="-122"/>
            </a:endParaRPr>
          </a:p>
          <a:p>
            <a:pPr lvl="0" indent="-342900">
              <a:buNone/>
            </a:pPr>
            <a:endParaRPr lang="en-GB" altLang="en-US" sz="2600" dirty="0"/>
          </a:p>
        </p:txBody>
      </p:sp>
      <p:sp>
        <p:nvSpPr>
          <p:cNvPr id="136195"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81</a:t>
            </a:fld>
            <a:endParaRPr lang="en-US" altLang="zh-CN" sz="12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fade">
                                      <p:cBhvr>
                                        <p:cTn id="7" dur="1000"/>
                                        <p:tgtEl>
                                          <p:spTgt spid="184323">
                                            <p:txEl>
                                              <p:pRg st="0" end="0"/>
                                            </p:txEl>
                                          </p:spTgt>
                                        </p:tgtEl>
                                      </p:cBhvr>
                                    </p:animEffect>
                                    <p:anim calcmode="lin" valueType="num">
                                      <p:cBhvr>
                                        <p:cTn id="8" dur="1000" fill="hold"/>
                                        <p:tgtEl>
                                          <p:spTgt spid="1843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43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23">
                                            <p:txEl>
                                              <p:pRg st="1" end="1"/>
                                            </p:txEl>
                                          </p:spTgt>
                                        </p:tgtEl>
                                        <p:attrNameLst>
                                          <p:attrName>style.visibility</p:attrName>
                                        </p:attrNameLst>
                                      </p:cBhvr>
                                      <p:to>
                                        <p:strVal val="visible"/>
                                      </p:to>
                                    </p:set>
                                    <p:animEffect transition="in" filter="fade">
                                      <p:cBhvr>
                                        <p:cTn id="14" dur="1000"/>
                                        <p:tgtEl>
                                          <p:spTgt spid="184323">
                                            <p:txEl>
                                              <p:pRg st="1" end="1"/>
                                            </p:txEl>
                                          </p:spTgt>
                                        </p:tgtEl>
                                      </p:cBhvr>
                                    </p:animEffect>
                                    <p:anim calcmode="lin" valueType="num">
                                      <p:cBhvr>
                                        <p:cTn id="15" dur="1000" fill="hold"/>
                                        <p:tgtEl>
                                          <p:spTgt spid="18432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432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84323">
                                            <p:txEl>
                                              <p:pRg st="2" end="2"/>
                                            </p:txEl>
                                          </p:spTgt>
                                        </p:tgtEl>
                                        <p:attrNameLst>
                                          <p:attrName>style.visibility</p:attrName>
                                        </p:attrNameLst>
                                      </p:cBhvr>
                                      <p:to>
                                        <p:strVal val="visible"/>
                                      </p:to>
                                    </p:set>
                                    <p:animEffect transition="in" filter="fade">
                                      <p:cBhvr>
                                        <p:cTn id="20" dur="1000"/>
                                        <p:tgtEl>
                                          <p:spTgt spid="184323">
                                            <p:txEl>
                                              <p:pRg st="2" end="2"/>
                                            </p:txEl>
                                          </p:spTgt>
                                        </p:tgtEl>
                                      </p:cBhvr>
                                    </p:animEffect>
                                    <p:anim calcmode="lin" valueType="num">
                                      <p:cBhvr>
                                        <p:cTn id="21" dur="1000" fill="hold"/>
                                        <p:tgtEl>
                                          <p:spTgt spid="18432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84323">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184323">
                                            <p:txEl>
                                              <p:pRg st="3" end="3"/>
                                            </p:txEl>
                                          </p:spTgt>
                                        </p:tgtEl>
                                        <p:attrNameLst>
                                          <p:attrName>style.visibility</p:attrName>
                                        </p:attrNameLst>
                                      </p:cBhvr>
                                      <p:to>
                                        <p:strVal val="visible"/>
                                      </p:to>
                                    </p:set>
                                    <p:animEffect transition="in" filter="fade">
                                      <p:cBhvr>
                                        <p:cTn id="26" dur="1000"/>
                                        <p:tgtEl>
                                          <p:spTgt spid="184323">
                                            <p:txEl>
                                              <p:pRg st="3" end="3"/>
                                            </p:txEl>
                                          </p:spTgt>
                                        </p:tgtEl>
                                      </p:cBhvr>
                                    </p:animEffect>
                                    <p:anim calcmode="lin" valueType="num">
                                      <p:cBhvr>
                                        <p:cTn id="27" dur="1000" fill="hold"/>
                                        <p:tgtEl>
                                          <p:spTgt spid="18432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84323">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184323">
                                            <p:txEl>
                                              <p:pRg st="4" end="4"/>
                                            </p:txEl>
                                          </p:spTgt>
                                        </p:tgtEl>
                                        <p:attrNameLst>
                                          <p:attrName>style.visibility</p:attrName>
                                        </p:attrNameLst>
                                      </p:cBhvr>
                                      <p:to>
                                        <p:strVal val="visible"/>
                                      </p:to>
                                    </p:set>
                                    <p:animEffect transition="in" filter="fade">
                                      <p:cBhvr>
                                        <p:cTn id="32" dur="1000"/>
                                        <p:tgtEl>
                                          <p:spTgt spid="184323">
                                            <p:txEl>
                                              <p:pRg st="4" end="4"/>
                                            </p:txEl>
                                          </p:spTgt>
                                        </p:tgtEl>
                                      </p:cBhvr>
                                    </p:animEffect>
                                    <p:anim calcmode="lin" valueType="num">
                                      <p:cBhvr>
                                        <p:cTn id="33" dur="1000" fill="hold"/>
                                        <p:tgtEl>
                                          <p:spTgt spid="18432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84323">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184323">
                                            <p:txEl>
                                              <p:pRg st="5" end="5"/>
                                            </p:txEl>
                                          </p:spTgt>
                                        </p:tgtEl>
                                        <p:attrNameLst>
                                          <p:attrName>style.visibility</p:attrName>
                                        </p:attrNameLst>
                                      </p:cBhvr>
                                      <p:to>
                                        <p:strVal val="visible"/>
                                      </p:to>
                                    </p:set>
                                    <p:animEffect transition="in" filter="fade">
                                      <p:cBhvr>
                                        <p:cTn id="38" dur="1000"/>
                                        <p:tgtEl>
                                          <p:spTgt spid="184323">
                                            <p:txEl>
                                              <p:pRg st="5" end="5"/>
                                            </p:txEl>
                                          </p:spTgt>
                                        </p:tgtEl>
                                      </p:cBhvr>
                                    </p:animEffect>
                                    <p:anim calcmode="lin" valueType="num">
                                      <p:cBhvr>
                                        <p:cTn id="39" dur="1000" fill="hold"/>
                                        <p:tgtEl>
                                          <p:spTgt spid="18432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8432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p:cNvSpPr>
          <p:nvPr>
            <p:ph type="body" sz="half"/>
          </p:nvPr>
        </p:nvSpPr>
        <p:spPr>
          <a:xfrm>
            <a:off x="468313" y="1287463"/>
            <a:ext cx="7777163" cy="5329238"/>
          </a:xfrm>
        </p:spPr>
        <p:txBody>
          <a:bodyPr wrap="square" anchor="t"/>
          <a:lstStyle>
            <a:lvl1pPr lvl="0">
              <a:defRPr sz="2800"/>
            </a:lvl1pPr>
            <a:lvl2pPr lvl="1">
              <a:defRPr sz="2400"/>
            </a:lvl2pPr>
            <a:lvl3pPr lvl="2">
              <a:defRPr sz="2000"/>
            </a:lvl3pPr>
            <a:lvl4pPr lvl="3">
              <a:defRPr sz="1800"/>
            </a:lvl4pPr>
            <a:lvl5pPr lvl="4">
              <a:defRPr sz="1800"/>
            </a:lvl5pPr>
          </a:lstStyle>
          <a:p>
            <a:pPr lvl="0" indent="-342900" fontAlgn="base">
              <a:lnSpc>
                <a:spcPct val="150000"/>
              </a:lnSpc>
            </a:pPr>
            <a:r>
              <a:rPr lang="en-GB" altLang="en-US" strike="noStrike" noProof="1">
                <a:latin typeface="Times New Roman" panose="02020603050405020304" pitchFamily="2" charset="0"/>
                <a:ea typeface="楷体" panose="02010609060101010101" charset="-122"/>
                <a:cs typeface="Times New Roman" panose="02020603050405020304" pitchFamily="2" charset="0"/>
              </a:rPr>
              <a:t>16 </a:t>
            </a:r>
            <a:r>
              <a:rPr lang="zh-CN" altLang="en-US" strike="noStrike" noProof="1">
                <a:latin typeface="Times New Roman" panose="02020603050405020304" pitchFamily="2" charset="0"/>
                <a:ea typeface="楷体" panose="02010609060101010101" charset="-122"/>
                <a:cs typeface="Times New Roman" panose="02020603050405020304" pitchFamily="2" charset="0"/>
              </a:rPr>
              <a:t>个</a:t>
            </a:r>
            <a:r>
              <a:rPr lang="en-GB" altLang="en-US" strike="noStrike" noProof="1">
                <a:latin typeface="Times New Roman" panose="02020603050405020304" pitchFamily="2" charset="0"/>
                <a:ea typeface="楷体" panose="02010609060101010101" charset="-122"/>
                <a:cs typeface="Times New Roman" panose="02020603050405020304" pitchFamily="2" charset="0"/>
              </a:rPr>
              <a:t>ADC12_AMEMx </a:t>
            </a:r>
            <a:r>
              <a:rPr lang="zh-CN" altLang="en-US" strike="noStrike" noProof="1">
                <a:latin typeface="Times New Roman" panose="02020603050405020304" pitchFamily="2" charset="0"/>
                <a:ea typeface="楷体" panose="02010609060101010101" charset="-122"/>
                <a:cs typeface="Times New Roman" panose="02020603050405020304" pitchFamily="2" charset="0"/>
              </a:rPr>
              <a:t>转换存储寄存器</a:t>
            </a:r>
            <a:r>
              <a:rPr lang="en-GB" altLang="en-US" strike="noStrike" noProof="1">
                <a:latin typeface="Times New Roman" panose="02020603050405020304" pitchFamily="2" charset="0"/>
                <a:ea typeface="楷体" panose="02010609060101010101" charset="-122"/>
                <a:cs typeface="Times New Roman" panose="02020603050405020304" pitchFamily="2" charset="0"/>
              </a:rPr>
              <a:t>(</a:t>
            </a:r>
            <a:r>
              <a:rPr lang="zh-CN" altLang="en-US" strike="noStrike" noProof="1">
                <a:latin typeface="Times New Roman" panose="02020603050405020304" pitchFamily="2" charset="0"/>
                <a:ea typeface="楷体" panose="02010609060101010101" charset="-122"/>
                <a:cs typeface="Times New Roman" panose="02020603050405020304" pitchFamily="2" charset="0"/>
              </a:rPr>
              <a:t>由相关的</a:t>
            </a:r>
            <a:r>
              <a:rPr lang="en-GB" altLang="en-US" strike="noStrike" noProof="1">
                <a:latin typeface="Times New Roman" panose="02020603050405020304" pitchFamily="2" charset="0"/>
                <a:ea typeface="楷体" panose="02010609060101010101" charset="-122"/>
                <a:cs typeface="Times New Roman" panose="02020603050405020304" pitchFamily="2" charset="0"/>
              </a:rPr>
              <a:t>ADC12_AMCTLx</a:t>
            </a:r>
            <a:r>
              <a:rPr lang="zh-CN" altLang="en-US" strike="noStrike" noProof="1">
                <a:latin typeface="Times New Roman" panose="02020603050405020304" pitchFamily="2" charset="0"/>
                <a:ea typeface="楷体" panose="02010609060101010101" charset="-122"/>
                <a:cs typeface="Times New Roman" panose="02020603050405020304" pitchFamily="2" charset="0"/>
              </a:rPr>
              <a:t>控制寄存器配置</a:t>
            </a:r>
            <a:r>
              <a:rPr lang="en-GB" altLang="en-US" strike="noStrike" noProof="1">
                <a:latin typeface="Times New Roman" panose="02020603050405020304" pitchFamily="2" charset="0"/>
                <a:ea typeface="楷体" panose="02010609060101010101" charset="-122"/>
                <a:cs typeface="Times New Roman" panose="02020603050405020304" pitchFamily="2" charset="0"/>
              </a:rPr>
              <a:t>)</a:t>
            </a:r>
            <a:r>
              <a:rPr lang="zh-CN" altLang="en-US" strike="noStrike" noProof="1">
                <a:latin typeface="Times New Roman" panose="02020603050405020304" pitchFamily="2" charset="0"/>
                <a:ea typeface="楷体" panose="02010609060101010101" charset="-122"/>
                <a:cs typeface="Times New Roman" panose="02020603050405020304" pitchFamily="2" charset="0"/>
              </a:rPr>
              <a:t>存储转换结果</a:t>
            </a:r>
            <a:r>
              <a:rPr lang="en-GB" altLang="en-US" strike="noStrike" noProof="1">
                <a:latin typeface="Times New Roman" panose="02020603050405020304" pitchFamily="2" charset="0"/>
                <a:ea typeface="楷体" panose="02010609060101010101" charset="-122"/>
                <a:cs typeface="Times New Roman" panose="02020603050405020304" pitchFamily="2" charset="0"/>
              </a:rPr>
              <a:t>.</a:t>
            </a:r>
          </a:p>
          <a:p>
            <a:pPr lvl="0" indent="-342900" fontAlgn="base">
              <a:lnSpc>
                <a:spcPct val="150000"/>
              </a:lnSpc>
            </a:pPr>
            <a:r>
              <a:rPr lang="zh-CN" altLang="en-US" strike="noStrike" noProof="1">
                <a:solidFill>
                  <a:srgbClr val="C00000"/>
                </a:solidFill>
                <a:latin typeface="Times New Roman" panose="02020603050405020304" pitchFamily="2" charset="0"/>
                <a:ea typeface="楷体" panose="02010609060101010101" charset="-122"/>
                <a:cs typeface="Times New Roman" panose="02020603050405020304" pitchFamily="2" charset="0"/>
              </a:rPr>
              <a:t>非连续转换</a:t>
            </a:r>
            <a:r>
              <a:rPr lang="en-GB" altLang="en-US" strike="noStrike" noProof="1">
                <a:latin typeface="Times New Roman" panose="02020603050405020304" pitchFamily="2" charset="0"/>
                <a:ea typeface="楷体" panose="02010609060101010101" charset="-122"/>
                <a:cs typeface="Times New Roman" panose="02020603050405020304" pitchFamily="2" charset="0"/>
              </a:rPr>
              <a:t>(</a:t>
            </a:r>
            <a:r>
              <a:rPr lang="zh-CN" altLang="en-US" strike="noStrike" noProof="1">
                <a:latin typeface="Times New Roman" panose="02020603050405020304" pitchFamily="2" charset="0"/>
                <a:ea typeface="楷体" panose="02010609060101010101" charset="-122"/>
                <a:cs typeface="Times New Roman" panose="02020603050405020304" pitchFamily="2" charset="0"/>
              </a:rPr>
              <a:t>单一或重复单一通道</a:t>
            </a:r>
            <a:r>
              <a:rPr lang="en-GB" altLang="en-US" strike="noStrike" noProof="1">
                <a:latin typeface="Times New Roman" panose="02020603050405020304" pitchFamily="2" charset="0"/>
                <a:ea typeface="楷体" panose="02010609060101010101" charset="-122"/>
                <a:cs typeface="Times New Roman" panose="02020603050405020304" pitchFamily="2" charset="0"/>
              </a:rPr>
              <a:t>):</a:t>
            </a:r>
          </a:p>
          <a:p>
            <a:pPr marL="800100" lvl="1" indent="-342900" fontAlgn="base">
              <a:lnSpc>
                <a:spcPct val="150000"/>
              </a:lnSpc>
            </a:pPr>
            <a:r>
              <a:rPr lang="en-GB" altLang="en-US" strike="noStrike" noProof="1">
                <a:latin typeface="Times New Roman" panose="02020603050405020304" pitchFamily="2" charset="0"/>
                <a:ea typeface="楷体" panose="02010609060101010101" charset="-122"/>
                <a:cs typeface="Times New Roman" panose="02020603050405020304" pitchFamily="2" charset="0"/>
              </a:rPr>
              <a:t>ADC12_ACSTARTADDx </a:t>
            </a:r>
            <a:r>
              <a:rPr lang="zh-CN" altLang="en-US" strike="noStrike" noProof="1">
                <a:latin typeface="Times New Roman" panose="02020603050405020304" pitchFamily="2" charset="0"/>
                <a:ea typeface="楷体" panose="02010609060101010101" charset="-122"/>
                <a:cs typeface="Times New Roman" panose="02020603050405020304" pitchFamily="2" charset="0"/>
              </a:rPr>
              <a:t>定义转换的第一个和单个的</a:t>
            </a:r>
            <a:r>
              <a:rPr lang="en-GB" altLang="en-US" strike="noStrike" noProof="1">
                <a:latin typeface="Times New Roman" panose="02020603050405020304" pitchFamily="2" charset="0"/>
                <a:ea typeface="楷体" panose="02010609060101010101" charset="-122"/>
                <a:cs typeface="Times New Roman" panose="02020603050405020304" pitchFamily="2" charset="0"/>
              </a:rPr>
              <a:t>ADC12_AMCTLx.</a:t>
            </a:r>
          </a:p>
          <a:p>
            <a:pPr marL="0" lvl="0" indent="0" fontAlgn="base">
              <a:lnSpc>
                <a:spcPct val="150000"/>
              </a:lnSpc>
              <a:buNone/>
            </a:pPr>
            <a:endParaRPr lang="en-GB" altLang="en-US" strike="noStrike" noProof="1">
              <a:latin typeface="Times New Roman" panose="02020603050405020304" pitchFamily="2" charset="0"/>
              <a:ea typeface="楷体" panose="02010609060101010101" charset="-122"/>
              <a:cs typeface="Times New Roman" panose="02020603050405020304" pitchFamily="2" charset="0"/>
            </a:endParaRPr>
          </a:p>
        </p:txBody>
      </p:sp>
      <p:sp>
        <p:nvSpPr>
          <p:cNvPr id="137218"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82</a:t>
            </a:fld>
            <a:endParaRPr lang="en-US" altLang="zh-CN" sz="1200" dirty="0">
              <a:latin typeface="Garamond" panose="02020404030301010803" pitchFamily="2" charset="0"/>
            </a:endParaRPr>
          </a:p>
        </p:txBody>
      </p:sp>
      <p:sp>
        <p:nvSpPr>
          <p:cNvPr id="137219" name="Rectangle 3"/>
          <p:cNvSpPr>
            <a:spLocks noGrp="1"/>
          </p:cNvSpPr>
          <p:nvPr/>
        </p:nvSpPr>
        <p:spPr>
          <a:xfrm>
            <a:off x="323850" y="333375"/>
            <a:ext cx="7921625" cy="908050"/>
          </a:xfrm>
          <a:prstGeom prst="rect">
            <a:avLst/>
          </a:prstGeom>
          <a:noFill/>
          <a:ln w="9525">
            <a:noFill/>
          </a:ln>
        </p:spPr>
        <p:txBody>
          <a:bodyPr wrap="square" anchor="ctr"/>
          <a:lstStyle/>
          <a:p>
            <a:pPr eaLnBrk="0" hangingPunct="0"/>
            <a:r>
              <a:rPr lang="en-US" altLang="en-GB" sz="3200" b="1" dirty="0">
                <a:solidFill>
                  <a:schemeClr val="tx2"/>
                </a:solidFill>
                <a:latin typeface="Times New Roman" panose="02020603050405020304" pitchFamily="2" charset="0"/>
                <a:ea typeface="宋体" panose="02010600030101010101" pitchFamily="2" charset="-122"/>
              </a:rPr>
              <a:t>2.3.4 </a:t>
            </a:r>
            <a:r>
              <a:rPr lang="en-GB" altLang="en-US" sz="3200" b="1" dirty="0">
                <a:solidFill>
                  <a:schemeClr val="tx2"/>
                </a:solidFill>
                <a:latin typeface="Times New Roman" panose="02020603050405020304" pitchFamily="2" charset="0"/>
                <a:ea typeface="宋体" panose="02010600030101010101" pitchFamily="2" charset="-122"/>
              </a:rPr>
              <a:t>ADC12_A</a:t>
            </a:r>
            <a:r>
              <a:rPr lang="zh-CN" altLang="en-GB" sz="3200" b="1" dirty="0">
                <a:solidFill>
                  <a:schemeClr val="tx2"/>
                </a:solidFill>
                <a:latin typeface="Times New Roman" panose="02020603050405020304" pitchFamily="2" charset="0"/>
                <a:ea typeface="宋体" panose="02010600030101010101" pitchFamily="2" charset="-122"/>
              </a:rPr>
              <a:t>简介</a:t>
            </a:r>
            <a:r>
              <a:rPr lang="en-US" altLang="zh-CN" sz="3200" b="1" dirty="0">
                <a:solidFill>
                  <a:schemeClr val="tx2"/>
                </a:solidFill>
                <a:latin typeface="Times New Roman" panose="02020603050405020304" pitchFamily="2" charset="0"/>
                <a:ea typeface="宋体" panose="02010600030101010101" pitchFamily="2" charset="-122"/>
              </a:rPr>
              <a:t>--</a:t>
            </a:r>
            <a:r>
              <a:rPr lang="zh-CN" altLang="en-US" sz="3200" b="1" dirty="0">
                <a:solidFill>
                  <a:schemeClr val="tx2"/>
                </a:solidFill>
                <a:latin typeface="Times New Roman" panose="02020603050405020304" pitchFamily="2" charset="0"/>
                <a:ea typeface="宋体" panose="02010600030101010101" pitchFamily="2" charset="-122"/>
              </a:rPr>
              <a:t>转换存储</a:t>
            </a:r>
            <a:endParaRPr lang="pt-PT" altLang="en-US" sz="3200" b="1" dirty="0">
              <a:solidFill>
                <a:srgbClr val="EAEAEA"/>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000" fill="hold">
                                          <p:stCondLst>
                                            <p:cond delay="0"/>
                                          </p:stCondLst>
                                        </p:cTn>
                                        <p:tgtEl>
                                          <p:spTgt spid="187395">
                                            <p:txEl>
                                              <p:pRg st="0" end="0"/>
                                            </p:txEl>
                                          </p:spTgt>
                                        </p:tgtEl>
                                        <p:attrNameLst>
                                          <p:attrName>style.visibility</p:attrName>
                                        </p:attrNameLst>
                                      </p:cBhvr>
                                      <p:to>
                                        <p:strVal val="visible"/>
                                      </p:to>
                                    </p:set>
                                    <p:animEffect transition="in" filter="fade">
                                      <p:cBhvr>
                                        <p:cTn id="7" dur="1000"/>
                                        <p:tgtEl>
                                          <p:spTgt spid="187395">
                                            <p:txEl>
                                              <p:pRg st="0" end="0"/>
                                            </p:txEl>
                                          </p:spTgt>
                                        </p:tgtEl>
                                      </p:cBhvr>
                                    </p:animEffect>
                                    <p:anim calcmode="lin" valueType="num">
                                      <p:cBhvr>
                                        <p:cTn id="8" dur="1000" fill="hold"/>
                                        <p:tgtEl>
                                          <p:spTgt spid="1873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73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000" fill="hold">
                                          <p:stCondLst>
                                            <p:cond delay="0"/>
                                          </p:stCondLst>
                                        </p:cTn>
                                        <p:tgtEl>
                                          <p:spTgt spid="187395">
                                            <p:txEl>
                                              <p:pRg st="1" end="1"/>
                                            </p:txEl>
                                          </p:spTgt>
                                        </p:tgtEl>
                                        <p:attrNameLst>
                                          <p:attrName>style.visibility</p:attrName>
                                        </p:attrNameLst>
                                      </p:cBhvr>
                                      <p:to>
                                        <p:strVal val="visible"/>
                                      </p:to>
                                    </p:set>
                                    <p:animEffect transition="in" filter="fade">
                                      <p:cBhvr>
                                        <p:cTn id="14" dur="1000"/>
                                        <p:tgtEl>
                                          <p:spTgt spid="187395">
                                            <p:txEl>
                                              <p:pRg st="1" end="1"/>
                                            </p:txEl>
                                          </p:spTgt>
                                        </p:tgtEl>
                                      </p:cBhvr>
                                    </p:animEffect>
                                    <p:anim calcmode="lin" valueType="num">
                                      <p:cBhvr>
                                        <p:cTn id="15" dur="1000" fill="hold"/>
                                        <p:tgtEl>
                                          <p:spTgt spid="1873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739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000" fill="hold">
                                          <p:stCondLst>
                                            <p:cond delay="0"/>
                                          </p:stCondLst>
                                        </p:cTn>
                                        <p:tgtEl>
                                          <p:spTgt spid="187395">
                                            <p:txEl>
                                              <p:pRg st="2" end="2"/>
                                            </p:txEl>
                                          </p:spTgt>
                                        </p:tgtEl>
                                        <p:attrNameLst>
                                          <p:attrName>style.visibility</p:attrName>
                                        </p:attrNameLst>
                                      </p:cBhvr>
                                      <p:to>
                                        <p:strVal val="visible"/>
                                      </p:to>
                                    </p:set>
                                    <p:animEffect transition="in" filter="fade">
                                      <p:cBhvr>
                                        <p:cTn id="20" dur="1000"/>
                                        <p:tgtEl>
                                          <p:spTgt spid="187395">
                                            <p:txEl>
                                              <p:pRg st="2" end="2"/>
                                            </p:txEl>
                                          </p:spTgt>
                                        </p:tgtEl>
                                      </p:cBhvr>
                                    </p:animEffect>
                                    <p:anim calcmode="lin" valueType="num">
                                      <p:cBhvr>
                                        <p:cTn id="21" dur="1000" fill="hold"/>
                                        <p:tgtEl>
                                          <p:spTgt spid="18739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8739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文本框 1"/>
          <p:cNvSpPr txBox="1"/>
          <p:nvPr/>
        </p:nvSpPr>
        <p:spPr>
          <a:xfrm>
            <a:off x="350838" y="1214438"/>
            <a:ext cx="8442325" cy="5538470"/>
          </a:xfrm>
          <a:prstGeom prst="rect">
            <a:avLst/>
          </a:prstGeom>
          <a:noFill/>
          <a:ln w="9525">
            <a:noFill/>
          </a:ln>
        </p:spPr>
        <p:txBody>
          <a:bodyPr wrap="square" anchor="t">
            <a:spAutoFit/>
          </a:bodyPr>
          <a:lstStyle/>
          <a:p>
            <a:pPr marL="342900" indent="-342900" eaLnBrk="0" hangingPunct="0">
              <a:lnSpc>
                <a:spcPct val="150000"/>
              </a:lnSpc>
              <a:spcBef>
                <a:spcPct val="20000"/>
              </a:spcBef>
              <a:buClr>
                <a:schemeClr val="accent1"/>
              </a:buClr>
              <a:buFont typeface="Wingdings" panose="05000000000000000000" pitchFamily="2" charset="2"/>
              <a:buChar char="n"/>
            </a:pPr>
            <a:r>
              <a:rPr lang="zh-CN" altLang="en-US" sz="2800" b="1" dirty="0">
                <a:solidFill>
                  <a:srgbClr val="C00000"/>
                </a:solidFill>
                <a:latin typeface="Times New Roman" panose="02020603050405020304" pitchFamily="2" charset="0"/>
                <a:ea typeface="楷体" panose="02010609060101010101" charset="-122"/>
                <a:cs typeface="Times New Roman" panose="02020603050405020304" pitchFamily="2" charset="0"/>
              </a:rPr>
              <a:t>连续转换</a:t>
            </a:r>
            <a:r>
              <a:rPr lang="en-GB" altLang="en-US" sz="2800" b="1" dirty="0">
                <a:solidFill>
                  <a:srgbClr val="000066"/>
                </a:solidFill>
                <a:latin typeface="Times New Roman" panose="02020603050405020304" pitchFamily="2" charset="0"/>
                <a:ea typeface="楷体" panose="02010609060101010101" charset="-122"/>
                <a:cs typeface="Times New Roman" panose="02020603050405020304" pitchFamily="2" charset="0"/>
              </a:rPr>
              <a:t>(序列或重复序列通道):</a:t>
            </a:r>
          </a:p>
          <a:p>
            <a:pPr marL="800100" lvl="1" indent="-342900" algn="l" eaLnBrk="0" hangingPunct="0">
              <a:lnSpc>
                <a:spcPct val="150000"/>
              </a:lnSpc>
              <a:spcBef>
                <a:spcPct val="20000"/>
              </a:spcBef>
              <a:buClr>
                <a:schemeClr val="accent1"/>
              </a:buClr>
              <a:buFont typeface="Wingdings" panose="05000000000000000000" pitchFamily="2" charset="2"/>
              <a:buChar char="q"/>
            </a:pPr>
            <a:r>
              <a:rPr lang="en-GB" altLang="en-US" sz="2400" b="1" dirty="0">
                <a:solidFill>
                  <a:srgbClr val="000066"/>
                </a:solidFill>
                <a:latin typeface="Times New Roman" panose="02020603050405020304" pitchFamily="2" charset="0"/>
                <a:ea typeface="楷体" panose="02010609060101010101" charset="-122"/>
                <a:cs typeface="Times New Roman" panose="02020603050405020304" pitchFamily="2" charset="0"/>
              </a:rPr>
              <a:t>序列从ADC12_AMCTLx 寄存器中的值开始，该值由ADC12_ACSTARTADDx指定;</a:t>
            </a:r>
          </a:p>
          <a:p>
            <a:pPr marL="800100" lvl="1" indent="-342900" algn="l" eaLnBrk="0" hangingPunct="0">
              <a:lnSpc>
                <a:spcPct val="150000"/>
              </a:lnSpc>
              <a:spcBef>
                <a:spcPct val="20000"/>
              </a:spcBef>
              <a:buClr>
                <a:schemeClr val="accent1"/>
              </a:buClr>
              <a:buFont typeface="Wingdings" panose="05000000000000000000" pitchFamily="2" charset="2"/>
              <a:buChar char="q"/>
            </a:pPr>
            <a:r>
              <a:rPr lang="en-GB" altLang="en-US" sz="2400" b="1" dirty="0">
                <a:solidFill>
                  <a:srgbClr val="000066"/>
                </a:solidFill>
                <a:latin typeface="Times New Roman" panose="02020603050405020304" pitchFamily="2" charset="0"/>
                <a:ea typeface="楷体" panose="02010609060101010101" charset="-122"/>
                <a:cs typeface="Times New Roman" panose="02020603050405020304" pitchFamily="2" charset="0"/>
              </a:rPr>
              <a:t>指针自动递增到下一个ADC12_AMCTLx，从而开启下一次转换;</a:t>
            </a:r>
          </a:p>
          <a:p>
            <a:pPr marL="800100" lvl="1" indent="-342900" algn="l" eaLnBrk="0" hangingPunct="0">
              <a:lnSpc>
                <a:spcPct val="150000"/>
              </a:lnSpc>
              <a:spcBef>
                <a:spcPct val="20000"/>
              </a:spcBef>
              <a:buClr>
                <a:schemeClr val="accent1"/>
              </a:buClr>
              <a:buFont typeface="Wingdings" panose="05000000000000000000" pitchFamily="2" charset="2"/>
              <a:buChar char="q"/>
            </a:pPr>
            <a:r>
              <a:rPr lang="en-GB" altLang="en-US" sz="2400" b="1" dirty="0">
                <a:solidFill>
                  <a:srgbClr val="000066"/>
                </a:solidFill>
                <a:latin typeface="Times New Roman" panose="02020603050405020304" pitchFamily="2" charset="0"/>
                <a:ea typeface="楷体" panose="02010609060101010101" charset="-122"/>
                <a:cs typeface="Times New Roman" panose="02020603050405020304" pitchFamily="2" charset="0"/>
              </a:rPr>
              <a:t>ADC12_AMCTL15 之后的转换是 ADC12_AMCTL0;</a:t>
            </a:r>
          </a:p>
          <a:p>
            <a:pPr marL="800100" lvl="1" indent="-342900" algn="l" eaLnBrk="0" hangingPunct="0">
              <a:lnSpc>
                <a:spcPct val="150000"/>
              </a:lnSpc>
              <a:spcBef>
                <a:spcPct val="20000"/>
              </a:spcBef>
              <a:buClr>
                <a:schemeClr val="accent1"/>
              </a:buClr>
              <a:buFont typeface="Wingdings" panose="05000000000000000000" pitchFamily="2" charset="2"/>
              <a:buChar char="q"/>
            </a:pPr>
            <a:r>
              <a:rPr lang="en-GB" altLang="en-US" sz="2400" b="1" dirty="0">
                <a:solidFill>
                  <a:srgbClr val="000066"/>
                </a:solidFill>
                <a:latin typeface="Times New Roman" panose="02020603050405020304" pitchFamily="2" charset="0"/>
                <a:ea typeface="楷体" panose="02010609060101010101" charset="-122"/>
                <a:cs typeface="Times New Roman" panose="02020603050405020304" pitchFamily="2" charset="0"/>
              </a:rPr>
              <a:t>序列保持运行直至EOS 位信号出现,此信号是实际运行序列最后一次转换;</a:t>
            </a:r>
          </a:p>
          <a:p>
            <a:pPr marL="800100" lvl="1" indent="-342900" algn="l" eaLnBrk="0" hangingPunct="0">
              <a:lnSpc>
                <a:spcPct val="150000"/>
              </a:lnSpc>
              <a:spcBef>
                <a:spcPct val="20000"/>
              </a:spcBef>
              <a:buClr>
                <a:schemeClr val="accent1"/>
              </a:buClr>
              <a:buFont typeface="Wingdings" panose="05000000000000000000" pitchFamily="2" charset="2"/>
              <a:buChar char="q"/>
            </a:pPr>
            <a:r>
              <a:rPr lang="en-GB" altLang="en-US" sz="2400" b="1" dirty="0">
                <a:solidFill>
                  <a:srgbClr val="000066"/>
                </a:solidFill>
                <a:latin typeface="Times New Roman" panose="02020603050405020304" pitchFamily="2" charset="0"/>
                <a:ea typeface="楷体" panose="02010609060101010101" charset="-122"/>
                <a:cs typeface="Times New Roman" panose="02020603050405020304" pitchFamily="2" charset="0"/>
              </a:rPr>
              <a:t>16个 ADC12_AMCTLx 寄存器可以包含多个序列. </a:t>
            </a:r>
          </a:p>
        </p:txBody>
      </p:sp>
      <p:sp>
        <p:nvSpPr>
          <p:cNvPr id="139266" name="Rectangle 3"/>
          <p:cNvSpPr>
            <a:spLocks noGrp="1"/>
          </p:cNvSpPr>
          <p:nvPr/>
        </p:nvSpPr>
        <p:spPr>
          <a:xfrm>
            <a:off x="323850" y="400050"/>
            <a:ext cx="7921625" cy="908050"/>
          </a:xfrm>
          <a:prstGeom prst="rect">
            <a:avLst/>
          </a:prstGeom>
          <a:noFill/>
          <a:ln w="9525">
            <a:noFill/>
          </a:ln>
        </p:spPr>
        <p:txBody>
          <a:bodyPr wrap="square" anchor="ctr"/>
          <a:lstStyle/>
          <a:p>
            <a:pPr eaLnBrk="0" hangingPunct="0"/>
            <a:r>
              <a:rPr lang="en-US" altLang="en-GB" sz="3200" b="1" dirty="0">
                <a:solidFill>
                  <a:schemeClr val="tx2"/>
                </a:solidFill>
                <a:latin typeface="Times New Roman" panose="02020603050405020304" pitchFamily="2" charset="0"/>
                <a:ea typeface="宋体" panose="02010600030101010101" pitchFamily="2" charset="-122"/>
              </a:rPr>
              <a:t>2.3.4 </a:t>
            </a:r>
            <a:r>
              <a:rPr lang="en-GB" altLang="en-US" sz="3200" b="1" dirty="0">
                <a:solidFill>
                  <a:schemeClr val="tx2"/>
                </a:solidFill>
                <a:latin typeface="Times New Roman" panose="02020603050405020304" pitchFamily="2" charset="0"/>
                <a:ea typeface="宋体" panose="02010600030101010101" pitchFamily="2" charset="-122"/>
              </a:rPr>
              <a:t>ADC12_A</a:t>
            </a:r>
            <a:r>
              <a:rPr lang="zh-CN" altLang="en-GB" sz="3200" b="1" dirty="0">
                <a:solidFill>
                  <a:schemeClr val="tx2"/>
                </a:solidFill>
                <a:latin typeface="Times New Roman" panose="02020603050405020304" pitchFamily="2" charset="0"/>
                <a:ea typeface="宋体" panose="02010600030101010101" pitchFamily="2" charset="-122"/>
              </a:rPr>
              <a:t>简介</a:t>
            </a:r>
            <a:r>
              <a:rPr lang="en-US" altLang="zh-CN" sz="3200" b="1" dirty="0">
                <a:solidFill>
                  <a:schemeClr val="tx2"/>
                </a:solidFill>
                <a:latin typeface="Times New Roman" panose="02020603050405020304" pitchFamily="2" charset="0"/>
                <a:ea typeface="宋体" panose="02010600030101010101" pitchFamily="2" charset="-122"/>
              </a:rPr>
              <a:t>--</a:t>
            </a:r>
            <a:r>
              <a:rPr lang="zh-CN" altLang="en-US" sz="3200" b="1" dirty="0">
                <a:solidFill>
                  <a:schemeClr val="tx2"/>
                </a:solidFill>
                <a:latin typeface="Times New Roman" panose="02020603050405020304" pitchFamily="2" charset="0"/>
                <a:ea typeface="宋体" panose="02010600030101010101" pitchFamily="2" charset="-122"/>
              </a:rPr>
              <a:t>转换存储</a:t>
            </a:r>
            <a:endParaRPr lang="pt-PT" altLang="en-US" sz="3200" b="1" dirty="0">
              <a:solidFill>
                <a:srgbClr val="EAEAEA"/>
              </a:solidFill>
              <a:latin typeface="Times New Roman" panose="02020603050405020304" pitchFamily="2" charset="0"/>
              <a:ea typeface="Times New Roman" panose="02020603050405020304" pitchFamily="2"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p:cNvSpPr>
          <p:nvPr>
            <p:ph type="body" sz="half"/>
          </p:nvPr>
        </p:nvSpPr>
        <p:spPr>
          <a:xfrm>
            <a:off x="250825" y="1341438"/>
            <a:ext cx="8569325" cy="5329237"/>
          </a:xfrm>
        </p:spPr>
        <p:txBody>
          <a:bodyPr wrap="square" anchor="t"/>
          <a:lstStyle>
            <a:lvl1pPr lvl="0">
              <a:defRPr sz="2800"/>
            </a:lvl1pPr>
            <a:lvl2pPr lvl="1">
              <a:defRPr sz="2400"/>
            </a:lvl2pPr>
            <a:lvl3pPr lvl="2">
              <a:defRPr sz="2000"/>
            </a:lvl3pPr>
            <a:lvl4pPr lvl="3">
              <a:defRPr sz="1800"/>
            </a:lvl4pPr>
            <a:lvl5pPr lvl="4">
              <a:defRPr sz="1800"/>
            </a:lvl5pPr>
          </a:lstStyle>
          <a:p>
            <a:pPr lvl="0" indent="-342900">
              <a:lnSpc>
                <a:spcPct val="150000"/>
              </a:lnSpc>
            </a:pPr>
            <a:r>
              <a:rPr lang="en-GB" altLang="en-US" sz="2400" dirty="0">
                <a:latin typeface="Times New Roman" panose="02020603050405020304" pitchFamily="2" charset="0"/>
                <a:ea typeface="楷体" panose="02010609060101010101" charset="-122"/>
                <a:cs typeface="Times New Roman" panose="02020603050405020304" pitchFamily="2" charset="0"/>
              </a:rPr>
              <a:t>ADC12_A </a:t>
            </a:r>
            <a:r>
              <a:rPr lang="zh-CN" altLang="en-US" sz="2400" dirty="0">
                <a:latin typeface="Times New Roman" panose="02020603050405020304" pitchFamily="2" charset="0"/>
                <a:ea typeface="楷体" panose="02010609060101010101" charset="-122"/>
                <a:cs typeface="Times New Roman" panose="02020603050405020304" pitchFamily="2" charset="0"/>
              </a:rPr>
              <a:t>包含</a:t>
            </a:r>
            <a:r>
              <a:rPr lang="en-GB" altLang="en-US" sz="2400" dirty="0">
                <a:latin typeface="Times New Roman" panose="02020603050405020304" pitchFamily="2" charset="0"/>
                <a:ea typeface="楷体" panose="02010609060101010101" charset="-122"/>
                <a:cs typeface="Times New Roman" panose="02020603050405020304" pitchFamily="2" charset="0"/>
              </a:rPr>
              <a:t> </a:t>
            </a:r>
            <a:r>
              <a:rPr lang="en-GB"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18 </a:t>
            </a: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个中断源</a:t>
            </a:r>
            <a:r>
              <a:rPr lang="en-GB" altLang="en-US" sz="2400" dirty="0">
                <a:latin typeface="Times New Roman" panose="02020603050405020304" pitchFamily="2" charset="0"/>
                <a:ea typeface="楷体" panose="02010609060101010101" charset="-122"/>
                <a:cs typeface="Times New Roman" panose="02020603050405020304" pitchFamily="2" charset="0"/>
              </a:rPr>
              <a:t>:</a:t>
            </a:r>
          </a:p>
          <a:p>
            <a:pPr marL="800100" lvl="1" indent="-342900">
              <a:lnSpc>
                <a:spcPct val="150000"/>
              </a:lnSpc>
            </a:pPr>
            <a:r>
              <a:rPr lang="en-GB" altLang="en-US" sz="1800" dirty="0">
                <a:latin typeface="Times New Roman" panose="02020603050405020304" pitchFamily="2" charset="0"/>
                <a:ea typeface="楷体" panose="02010609060101010101" charset="-122"/>
                <a:cs typeface="Times New Roman" panose="02020603050405020304" pitchFamily="2" charset="0"/>
              </a:rPr>
              <a:t>ADC12_AIFG0-ADC12_AIFG15: </a:t>
            </a:r>
            <a:r>
              <a:rPr lang="zh-CN" altLang="en-US" sz="1800" dirty="0">
                <a:latin typeface="Times New Roman" panose="02020603050405020304" pitchFamily="2" charset="0"/>
                <a:ea typeface="楷体" panose="02010609060101010101" charset="-122"/>
                <a:cs typeface="Times New Roman" panose="02020603050405020304" pitchFamily="2" charset="0"/>
              </a:rPr>
              <a:t>当</a:t>
            </a:r>
            <a:r>
              <a:rPr lang="en-GB" altLang="en-US" sz="1800" dirty="0">
                <a:latin typeface="Times New Roman" panose="02020603050405020304" pitchFamily="2" charset="0"/>
                <a:ea typeface="楷体" panose="02010609060101010101" charset="-122"/>
                <a:cs typeface="Times New Roman" panose="02020603050405020304" pitchFamily="2" charset="0"/>
              </a:rPr>
              <a:t>ADC12_AMEMx</a:t>
            </a:r>
            <a:r>
              <a:rPr lang="zh-CN" altLang="en-US" sz="1800" dirty="0">
                <a:latin typeface="Times New Roman" panose="02020603050405020304" pitchFamily="2" charset="0"/>
                <a:ea typeface="楷体" panose="02010609060101010101" charset="-122"/>
                <a:cs typeface="Times New Roman" panose="02020603050405020304" pitchFamily="2" charset="0"/>
              </a:rPr>
              <a:t>存储寄存器加载转化结果时，其对应的</a:t>
            </a:r>
            <a:r>
              <a:rPr lang="en-GB" altLang="en-US" sz="1800" dirty="0">
                <a:latin typeface="Times New Roman" panose="02020603050405020304" pitchFamily="2" charset="0"/>
                <a:ea typeface="楷体" panose="02010609060101010101" charset="-122"/>
                <a:cs typeface="Times New Roman" panose="02020603050405020304" pitchFamily="2" charset="0"/>
              </a:rPr>
              <a:t>ADC12_AIFGx</a:t>
            </a:r>
            <a:r>
              <a:rPr lang="zh-CN" altLang="en-US" sz="1800" dirty="0">
                <a:latin typeface="Times New Roman" panose="02020603050405020304" pitchFamily="2" charset="0"/>
                <a:ea typeface="楷体" panose="02010609060101010101" charset="-122"/>
                <a:cs typeface="Times New Roman" panose="02020603050405020304" pitchFamily="2" charset="0"/>
              </a:rPr>
              <a:t>位将会置位</a:t>
            </a:r>
            <a:r>
              <a:rPr lang="en-GB" altLang="en-US" sz="1800" dirty="0">
                <a:latin typeface="Times New Roman" panose="02020603050405020304" pitchFamily="2" charset="0"/>
                <a:ea typeface="楷体" panose="02010609060101010101" charset="-122"/>
                <a:cs typeface="Times New Roman" panose="02020603050405020304" pitchFamily="2" charset="0"/>
              </a:rPr>
              <a:t>;</a:t>
            </a:r>
          </a:p>
          <a:p>
            <a:pPr marL="800100" lvl="1" indent="-342900">
              <a:lnSpc>
                <a:spcPct val="150000"/>
              </a:lnSpc>
            </a:pPr>
            <a:r>
              <a:rPr lang="en-GB" altLang="en-US" sz="1800" dirty="0">
                <a:latin typeface="Times New Roman" panose="02020603050405020304" pitchFamily="2" charset="0"/>
                <a:ea typeface="楷体" panose="02010609060101010101" charset="-122"/>
                <a:cs typeface="Times New Roman" panose="02020603050405020304" pitchFamily="2" charset="0"/>
              </a:rPr>
              <a:t>ADC12_AOV, ADC12_AMEMx </a:t>
            </a:r>
            <a:r>
              <a:rPr lang="zh-CN" altLang="en-US" sz="1800" dirty="0">
                <a:latin typeface="Times New Roman" panose="02020603050405020304" pitchFamily="2" charset="0"/>
                <a:ea typeface="楷体" panose="02010609060101010101" charset="-122"/>
                <a:cs typeface="Times New Roman" panose="02020603050405020304" pitchFamily="2" charset="0"/>
              </a:rPr>
              <a:t>溢出位</a:t>
            </a:r>
            <a:r>
              <a:rPr lang="en-GB" altLang="en-US" sz="1800" dirty="0">
                <a:latin typeface="Times New Roman" panose="02020603050405020304" pitchFamily="2" charset="0"/>
                <a:ea typeface="楷体" panose="02010609060101010101" charset="-122"/>
                <a:cs typeface="Times New Roman" panose="02020603050405020304" pitchFamily="2" charset="0"/>
              </a:rPr>
              <a:t>:</a:t>
            </a:r>
            <a:r>
              <a:rPr lang="zh-CN" altLang="en-US" sz="1800" dirty="0">
                <a:latin typeface="Times New Roman" panose="02020603050405020304" pitchFamily="2" charset="0"/>
                <a:ea typeface="楷体" panose="02010609060101010101" charset="-122"/>
                <a:cs typeface="Times New Roman" panose="02020603050405020304" pitchFamily="2" charset="0"/>
              </a:rPr>
              <a:t>在上一个转换结果未被读取之前，向任意一个ADC12_AMEMx写入新的转换结果时，ADC12_AOV位将会置位</a:t>
            </a:r>
            <a:r>
              <a:rPr lang="en-GB" altLang="en-US" sz="1800" dirty="0">
                <a:latin typeface="Times New Roman" panose="02020603050405020304" pitchFamily="2" charset="0"/>
                <a:ea typeface="楷体" panose="02010609060101010101" charset="-122"/>
                <a:cs typeface="Times New Roman" panose="02020603050405020304" pitchFamily="2" charset="0"/>
              </a:rPr>
              <a:t>;</a:t>
            </a:r>
          </a:p>
          <a:p>
            <a:pPr marL="800100" lvl="1" indent="-342900">
              <a:lnSpc>
                <a:spcPct val="150000"/>
              </a:lnSpc>
            </a:pPr>
            <a:r>
              <a:rPr lang="en-GB" altLang="en-US" sz="1800" dirty="0">
                <a:latin typeface="Times New Roman" panose="02020603050405020304" pitchFamily="2" charset="0"/>
                <a:ea typeface="楷体" panose="02010609060101010101" charset="-122"/>
                <a:cs typeface="Times New Roman" panose="02020603050405020304" pitchFamily="2" charset="0"/>
              </a:rPr>
              <a:t>ADC12_ATOV, ADC12_A </a:t>
            </a:r>
            <a:r>
              <a:rPr lang="zh-CN" altLang="en-US" sz="1800" dirty="0">
                <a:latin typeface="Times New Roman" panose="02020603050405020304" pitchFamily="2" charset="0"/>
                <a:ea typeface="楷体" panose="02010609060101010101" charset="-122"/>
                <a:cs typeface="Times New Roman" panose="02020603050405020304" pitchFamily="2" charset="0"/>
              </a:rPr>
              <a:t>转换时间溢出位</a:t>
            </a:r>
            <a:r>
              <a:rPr lang="en-GB" altLang="en-US" sz="1800" dirty="0">
                <a:latin typeface="Times New Roman" panose="02020603050405020304" pitchFamily="2" charset="0"/>
                <a:ea typeface="楷体" panose="02010609060101010101" charset="-122"/>
                <a:cs typeface="Times New Roman" panose="02020603050405020304" pitchFamily="2" charset="0"/>
              </a:rPr>
              <a:t>:</a:t>
            </a:r>
            <a:r>
              <a:rPr lang="zh-CN" altLang="en-US" sz="1800" dirty="0">
                <a:latin typeface="Times New Roman" panose="02020603050405020304" pitchFamily="2" charset="0"/>
                <a:ea typeface="楷体" panose="02010609060101010101" charset="-122"/>
                <a:cs typeface="Times New Roman" panose="02020603050405020304" pitchFamily="2" charset="0"/>
              </a:rPr>
              <a:t>当前转换未完成就请求另一个采样和转换时，ADC12_ATOV位将会置位</a:t>
            </a:r>
            <a:r>
              <a:rPr lang="en-GB" altLang="en-US" sz="1800" dirty="0">
                <a:latin typeface="Times New Roman" panose="02020603050405020304" pitchFamily="2" charset="0"/>
                <a:ea typeface="楷体" panose="02010609060101010101" charset="-122"/>
                <a:cs typeface="Times New Roman" panose="02020603050405020304" pitchFamily="2" charset="0"/>
              </a:rPr>
              <a:t>.</a:t>
            </a:r>
          </a:p>
          <a:p>
            <a:pPr lvl="0" indent="-34290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在单通道模式的转换 ,或序列通道模式完成后，可以触发DMA传输 </a:t>
            </a:r>
            <a:endParaRPr lang="pt-PT" altLang="en-US" sz="2400" dirty="0">
              <a:latin typeface="Times New Roman" panose="02020603050405020304" pitchFamily="2" charset="0"/>
              <a:ea typeface="楷体" panose="02010609060101010101" charset="-122"/>
              <a:cs typeface="Times New Roman" panose="02020603050405020304" pitchFamily="2" charset="0"/>
            </a:endParaRPr>
          </a:p>
        </p:txBody>
      </p:sp>
      <p:sp>
        <p:nvSpPr>
          <p:cNvPr id="140290"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84</a:t>
            </a:fld>
            <a:endParaRPr lang="en-US" altLang="zh-CN" sz="1200" dirty="0">
              <a:latin typeface="Garamond" panose="02020404030301010803" pitchFamily="2" charset="0"/>
            </a:endParaRPr>
          </a:p>
        </p:txBody>
      </p:sp>
      <p:sp>
        <p:nvSpPr>
          <p:cNvPr id="140291" name="Rectangle 3"/>
          <p:cNvSpPr>
            <a:spLocks noGrp="1"/>
          </p:cNvSpPr>
          <p:nvPr/>
        </p:nvSpPr>
        <p:spPr>
          <a:xfrm>
            <a:off x="411163" y="549275"/>
            <a:ext cx="7921625" cy="908050"/>
          </a:xfrm>
          <a:prstGeom prst="rect">
            <a:avLst/>
          </a:prstGeom>
          <a:noFill/>
          <a:ln w="9525">
            <a:noFill/>
          </a:ln>
        </p:spPr>
        <p:txBody>
          <a:bodyPr wrap="square" anchor="ctr"/>
          <a:lstStyle/>
          <a:p>
            <a:pPr eaLnBrk="0" hangingPunct="0"/>
            <a:r>
              <a:rPr lang="en-US" altLang="en-GB" sz="3200" b="1" dirty="0">
                <a:solidFill>
                  <a:schemeClr val="tx2"/>
                </a:solidFill>
                <a:latin typeface="Times New Roman" panose="02020603050405020304" pitchFamily="2" charset="0"/>
                <a:ea typeface="宋体" panose="02010600030101010101" pitchFamily="2" charset="-122"/>
              </a:rPr>
              <a:t>2.3.4 </a:t>
            </a:r>
            <a:r>
              <a:rPr lang="en-GB" altLang="en-US" sz="3200" b="1" dirty="0">
                <a:solidFill>
                  <a:schemeClr val="tx2"/>
                </a:solidFill>
                <a:latin typeface="Times New Roman" panose="02020603050405020304" pitchFamily="2" charset="0"/>
                <a:ea typeface="宋体" panose="02010600030101010101" pitchFamily="2" charset="-122"/>
              </a:rPr>
              <a:t>ADC12_A</a:t>
            </a:r>
            <a:r>
              <a:rPr lang="zh-CN" altLang="en-GB" sz="3200" b="1" dirty="0">
                <a:solidFill>
                  <a:schemeClr val="tx2"/>
                </a:solidFill>
                <a:latin typeface="Times New Roman" panose="02020603050405020304" pitchFamily="2" charset="0"/>
                <a:ea typeface="宋体" panose="02010600030101010101" pitchFamily="2" charset="-122"/>
              </a:rPr>
              <a:t>简介</a:t>
            </a:r>
            <a:r>
              <a:rPr lang="en-US" altLang="zh-CN" sz="3200" b="1" dirty="0">
                <a:solidFill>
                  <a:schemeClr val="tx2"/>
                </a:solidFill>
                <a:latin typeface="Times New Roman" panose="02020603050405020304" pitchFamily="2" charset="0"/>
                <a:ea typeface="宋体" panose="02010600030101010101" pitchFamily="2" charset="-122"/>
              </a:rPr>
              <a:t>--</a:t>
            </a:r>
            <a:r>
              <a:rPr lang="zh-CN" altLang="en-US" sz="3200" b="1" dirty="0">
                <a:solidFill>
                  <a:schemeClr val="tx2"/>
                </a:solidFill>
                <a:latin typeface="Times New Roman" panose="02020603050405020304" pitchFamily="2" charset="0"/>
                <a:ea typeface="宋体" panose="02010600030101010101" pitchFamily="2" charset="-122"/>
              </a:rPr>
              <a:t>中断</a:t>
            </a:r>
            <a:endParaRPr lang="pt-PT" altLang="en-US" sz="3200" b="1" dirty="0">
              <a:solidFill>
                <a:srgbClr val="EAEAEA"/>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fade">
                                      <p:cBhvr>
                                        <p:cTn id="7" dur="1000"/>
                                        <p:tgtEl>
                                          <p:spTgt spid="188419">
                                            <p:txEl>
                                              <p:pRg st="0" end="0"/>
                                            </p:txEl>
                                          </p:spTgt>
                                        </p:tgtEl>
                                      </p:cBhvr>
                                    </p:animEffect>
                                    <p:anim calcmode="lin" valueType="num">
                                      <p:cBhvr>
                                        <p:cTn id="8" dur="1000" fill="hold"/>
                                        <p:tgtEl>
                                          <p:spTgt spid="1884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84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8419">
                                            <p:txEl>
                                              <p:pRg st="1" end="1"/>
                                            </p:txEl>
                                          </p:spTgt>
                                        </p:tgtEl>
                                        <p:attrNameLst>
                                          <p:attrName>style.visibility</p:attrName>
                                        </p:attrNameLst>
                                      </p:cBhvr>
                                      <p:to>
                                        <p:strVal val="visible"/>
                                      </p:to>
                                    </p:set>
                                    <p:animEffect transition="in" filter="fade">
                                      <p:cBhvr>
                                        <p:cTn id="14" dur="1000"/>
                                        <p:tgtEl>
                                          <p:spTgt spid="188419">
                                            <p:txEl>
                                              <p:pRg st="1" end="1"/>
                                            </p:txEl>
                                          </p:spTgt>
                                        </p:tgtEl>
                                      </p:cBhvr>
                                    </p:animEffect>
                                    <p:anim calcmode="lin" valueType="num">
                                      <p:cBhvr>
                                        <p:cTn id="15" dur="1000" fill="hold"/>
                                        <p:tgtEl>
                                          <p:spTgt spid="1884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8419">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88419">
                                            <p:txEl>
                                              <p:pRg st="2" end="2"/>
                                            </p:txEl>
                                          </p:spTgt>
                                        </p:tgtEl>
                                        <p:attrNameLst>
                                          <p:attrName>style.visibility</p:attrName>
                                        </p:attrNameLst>
                                      </p:cBhvr>
                                      <p:to>
                                        <p:strVal val="visible"/>
                                      </p:to>
                                    </p:set>
                                    <p:animEffect transition="in" filter="fade">
                                      <p:cBhvr>
                                        <p:cTn id="20" dur="1000"/>
                                        <p:tgtEl>
                                          <p:spTgt spid="188419">
                                            <p:txEl>
                                              <p:pRg st="2" end="2"/>
                                            </p:txEl>
                                          </p:spTgt>
                                        </p:tgtEl>
                                      </p:cBhvr>
                                    </p:animEffect>
                                    <p:anim calcmode="lin" valueType="num">
                                      <p:cBhvr>
                                        <p:cTn id="21" dur="1000" fill="hold"/>
                                        <p:tgtEl>
                                          <p:spTgt spid="188419">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88419">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188419">
                                            <p:txEl>
                                              <p:pRg st="3" end="3"/>
                                            </p:txEl>
                                          </p:spTgt>
                                        </p:tgtEl>
                                        <p:attrNameLst>
                                          <p:attrName>style.visibility</p:attrName>
                                        </p:attrNameLst>
                                      </p:cBhvr>
                                      <p:to>
                                        <p:strVal val="visible"/>
                                      </p:to>
                                    </p:set>
                                    <p:animEffect transition="in" filter="fade">
                                      <p:cBhvr>
                                        <p:cTn id="26" dur="1000"/>
                                        <p:tgtEl>
                                          <p:spTgt spid="188419">
                                            <p:txEl>
                                              <p:pRg st="3" end="3"/>
                                            </p:txEl>
                                          </p:spTgt>
                                        </p:tgtEl>
                                      </p:cBhvr>
                                    </p:animEffect>
                                    <p:anim calcmode="lin" valueType="num">
                                      <p:cBhvr>
                                        <p:cTn id="27" dur="1000" fill="hold"/>
                                        <p:tgtEl>
                                          <p:spTgt spid="18841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884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88419">
                                            <p:txEl>
                                              <p:pRg st="4" end="4"/>
                                            </p:txEl>
                                          </p:spTgt>
                                        </p:tgtEl>
                                        <p:attrNameLst>
                                          <p:attrName>style.visibility</p:attrName>
                                        </p:attrNameLst>
                                      </p:cBhvr>
                                      <p:to>
                                        <p:strVal val="visible"/>
                                      </p:to>
                                    </p:set>
                                    <p:animEffect transition="in" filter="fade">
                                      <p:cBhvr>
                                        <p:cTn id="33" dur="1000"/>
                                        <p:tgtEl>
                                          <p:spTgt spid="188419">
                                            <p:txEl>
                                              <p:pRg st="4" end="4"/>
                                            </p:txEl>
                                          </p:spTgt>
                                        </p:tgtEl>
                                      </p:cBhvr>
                                    </p:animEffect>
                                    <p:anim calcmode="lin" valueType="num">
                                      <p:cBhvr>
                                        <p:cTn id="34" dur="1000" fill="hold"/>
                                        <p:tgtEl>
                                          <p:spTgt spid="188419">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884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p:cNvSpPr>
          <p:nvPr>
            <p:ph type="body" sz="half"/>
          </p:nvPr>
        </p:nvSpPr>
        <p:spPr>
          <a:xfrm>
            <a:off x="250825" y="1196975"/>
            <a:ext cx="8754745" cy="5329555"/>
          </a:xfrm>
        </p:spPr>
        <p:txBody>
          <a:bodyPr wrap="square" anchor="t"/>
          <a:lstStyle>
            <a:lvl1pPr lvl="0">
              <a:defRPr sz="2800"/>
            </a:lvl1pPr>
            <a:lvl2pPr lvl="1">
              <a:defRPr sz="2400"/>
            </a:lvl2pPr>
            <a:lvl3pPr lvl="2">
              <a:defRPr sz="2000"/>
            </a:lvl3pPr>
            <a:lvl4pPr lvl="3">
              <a:defRPr sz="1800"/>
            </a:lvl4pPr>
            <a:lvl5pPr lvl="4">
              <a:defRPr sz="1800"/>
            </a:lvl5pPr>
          </a:lstStyle>
          <a:p>
            <a:pPr lvl="0" indent="-342900">
              <a:lnSpc>
                <a:spcPct val="150000"/>
              </a:lnSpc>
            </a:pPr>
            <a:r>
              <a:rPr lang="zh-CN"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中断向量寄存器</a:t>
            </a:r>
            <a:r>
              <a:rPr lang="en-GB" altLang="en-US" sz="2400" dirty="0">
                <a:solidFill>
                  <a:srgbClr val="C00000"/>
                </a:solidFill>
                <a:latin typeface="Times New Roman" panose="02020603050405020304" pitchFamily="2" charset="0"/>
                <a:ea typeface="楷体" panose="02010609060101010101" charset="-122"/>
                <a:cs typeface="Times New Roman" panose="02020603050405020304" pitchFamily="2" charset="0"/>
              </a:rPr>
              <a:t>ADC12_AIV </a:t>
            </a:r>
            <a:r>
              <a:rPr lang="zh-CN" altLang="en-US" sz="2400" dirty="0">
                <a:latin typeface="Times New Roman" panose="02020603050405020304" pitchFamily="2" charset="0"/>
                <a:ea typeface="楷体" panose="02010609060101010101" charset="-122"/>
                <a:cs typeface="Times New Roman" panose="02020603050405020304" pitchFamily="2" charset="0"/>
              </a:rPr>
              <a:t>用来确定是哪个</a:t>
            </a:r>
            <a:r>
              <a:rPr lang="en-GB" altLang="en-US" sz="2400" dirty="0">
                <a:latin typeface="Times New Roman" panose="02020603050405020304" pitchFamily="2" charset="0"/>
                <a:ea typeface="楷体" panose="02010609060101010101" charset="-122"/>
                <a:cs typeface="Times New Roman" panose="02020603050405020304" pitchFamily="2" charset="0"/>
              </a:rPr>
              <a:t>ADC12_A </a:t>
            </a:r>
            <a:r>
              <a:rPr lang="zh-CN" altLang="en-US" sz="2400" dirty="0">
                <a:latin typeface="Times New Roman" panose="02020603050405020304" pitchFamily="2" charset="0"/>
                <a:ea typeface="楷体" panose="02010609060101010101" charset="-122"/>
                <a:cs typeface="Times New Roman" panose="02020603050405020304" pitchFamily="2" charset="0"/>
              </a:rPr>
              <a:t>中断源发出了中断请求</a:t>
            </a:r>
            <a:r>
              <a:rPr lang="en-GB" altLang="en-US" sz="2400" dirty="0">
                <a:latin typeface="Times New Roman" panose="02020603050405020304" pitchFamily="2" charset="0"/>
                <a:ea typeface="楷体" panose="02010609060101010101" charset="-122"/>
                <a:cs typeface="Times New Roman" panose="02020603050405020304" pitchFamily="2" charset="0"/>
              </a:rPr>
              <a:t>.</a:t>
            </a:r>
          </a:p>
          <a:p>
            <a:pPr lvl="0" indent="-342900">
              <a:lnSpc>
                <a:spcPct val="150000"/>
              </a:lnSpc>
            </a:pPr>
            <a:r>
              <a:rPr lang="zh-CN" altLang="en-US" sz="2400" dirty="0">
                <a:latin typeface="Times New Roman" panose="02020603050405020304" pitchFamily="2" charset="0"/>
                <a:ea typeface="楷体" panose="02010609060101010101" charset="-122"/>
                <a:cs typeface="Times New Roman" panose="02020603050405020304" pitchFamily="2" charset="0"/>
              </a:rPr>
              <a:t>注意事项</a:t>
            </a:r>
            <a:r>
              <a:rPr lang="en-GB" altLang="en-US" sz="2400" dirty="0">
                <a:latin typeface="Times New Roman" panose="02020603050405020304" pitchFamily="2" charset="0"/>
                <a:ea typeface="楷体" panose="02010609060101010101" charset="-122"/>
                <a:cs typeface="Times New Roman" panose="02020603050405020304" pitchFamily="2" charset="0"/>
              </a:rPr>
              <a:t>:</a:t>
            </a:r>
          </a:p>
          <a:p>
            <a:pPr marL="1219200" lvl="2" indent="-304800">
              <a:lnSpc>
                <a:spcPct val="150000"/>
              </a:lnSpc>
            </a:pPr>
            <a:r>
              <a:rPr lang="zh-CN" altLang="en-US" sz="1800" dirty="0">
                <a:latin typeface="Times New Roman" panose="02020603050405020304" pitchFamily="2" charset="0"/>
                <a:ea typeface="楷体" panose="02010609060101010101" charset="-122"/>
                <a:cs typeface="Times New Roman" panose="02020603050405020304" pitchFamily="2" charset="0"/>
              </a:rPr>
              <a:t>最高优先级的中断将其中断向量号存储到ADC12_AIV寄存器(计算或添加到程序计数器以自动调用正确的响应程序)</a:t>
            </a:r>
            <a:r>
              <a:rPr lang="en-GB" altLang="en-US" sz="1800" dirty="0">
                <a:latin typeface="Times New Roman" panose="02020603050405020304" pitchFamily="2" charset="0"/>
                <a:ea typeface="楷体" panose="02010609060101010101" charset="-122"/>
                <a:cs typeface="Times New Roman" panose="02020603050405020304" pitchFamily="2" charset="0"/>
              </a:rPr>
              <a:t>;</a:t>
            </a:r>
          </a:p>
          <a:p>
            <a:pPr marL="1219200" lvl="2" indent="-304800">
              <a:lnSpc>
                <a:spcPct val="150000"/>
              </a:lnSpc>
            </a:pPr>
            <a:r>
              <a:rPr lang="zh-CN" altLang="en-US" sz="1800" dirty="0">
                <a:latin typeface="Times New Roman" panose="02020603050405020304" pitchFamily="2" charset="0"/>
                <a:ea typeface="楷体" panose="02010609060101010101" charset="-122"/>
                <a:cs typeface="Times New Roman" panose="02020603050405020304" pitchFamily="2" charset="0"/>
              </a:rPr>
              <a:t>任何对ADC12_AIV寄存器的访问、读或写操作，都将自动重新设置</a:t>
            </a:r>
            <a:r>
              <a:rPr lang="en-GB" altLang="en-US" sz="1800" dirty="0">
                <a:latin typeface="Times New Roman" panose="02020603050405020304" pitchFamily="2" charset="0"/>
                <a:ea typeface="楷体" panose="02010609060101010101" charset="-122"/>
                <a:cs typeface="Times New Roman" panose="02020603050405020304" pitchFamily="2" charset="0"/>
              </a:rPr>
              <a:t>ADC12_AOV </a:t>
            </a:r>
            <a:r>
              <a:rPr lang="zh-CN" altLang="en-US" sz="1800" dirty="0">
                <a:latin typeface="Times New Roman" panose="02020603050405020304" pitchFamily="2" charset="0"/>
                <a:ea typeface="楷体" panose="02010609060101010101" charset="-122"/>
                <a:cs typeface="Times New Roman" panose="02020603050405020304" pitchFamily="2" charset="0"/>
              </a:rPr>
              <a:t>或</a:t>
            </a:r>
            <a:r>
              <a:rPr lang="en-GB" altLang="en-US" sz="1800" dirty="0">
                <a:latin typeface="Times New Roman" panose="02020603050405020304" pitchFamily="2" charset="0"/>
                <a:ea typeface="楷体" panose="02010609060101010101" charset="-122"/>
                <a:cs typeface="Times New Roman" panose="02020603050405020304" pitchFamily="2" charset="0"/>
              </a:rPr>
              <a:t>ADC12_ATOV</a:t>
            </a:r>
            <a:r>
              <a:rPr lang="zh-CN" altLang="en-US" sz="1800" dirty="0">
                <a:latin typeface="Times New Roman" panose="02020603050405020304" pitchFamily="2" charset="0"/>
                <a:ea typeface="楷体" panose="02010609060101010101" charset="-122"/>
                <a:cs typeface="Times New Roman" panose="02020603050405020304" pitchFamily="2" charset="0"/>
              </a:rPr>
              <a:t>的置位条件，如果二者之一是最高优先级挂起中断</a:t>
            </a:r>
            <a:r>
              <a:rPr lang="en-GB" altLang="en-US" sz="1800" dirty="0">
                <a:latin typeface="Times New Roman" panose="02020603050405020304" pitchFamily="2" charset="0"/>
                <a:ea typeface="楷体" panose="02010609060101010101" charset="-122"/>
                <a:cs typeface="Times New Roman" panose="02020603050405020304" pitchFamily="2" charset="0"/>
              </a:rPr>
              <a:t>;</a:t>
            </a:r>
          </a:p>
          <a:p>
            <a:pPr marL="1219200" lvl="2" indent="-304800">
              <a:lnSpc>
                <a:spcPct val="150000"/>
              </a:lnSpc>
            </a:pPr>
            <a:r>
              <a:rPr lang="en-GB" altLang="en-US" sz="1800" dirty="0">
                <a:latin typeface="Times New Roman" panose="02020603050405020304" pitchFamily="2" charset="0"/>
                <a:ea typeface="楷体" panose="02010609060101010101" charset="-122"/>
                <a:cs typeface="Times New Roman" panose="02020603050405020304" pitchFamily="2" charset="0"/>
              </a:rPr>
              <a:t>ADC12_AIFGx </a:t>
            </a:r>
            <a:r>
              <a:rPr lang="zh-CN" altLang="en-US" sz="1800" dirty="0">
                <a:latin typeface="Times New Roman" panose="02020603050405020304" pitchFamily="2" charset="0"/>
                <a:ea typeface="楷体" panose="02010609060101010101" charset="-122"/>
                <a:cs typeface="Times New Roman" panose="02020603050405020304" pitchFamily="2" charset="0"/>
              </a:rPr>
              <a:t>位可通过访问其对应的ADC12_AMEMx寄存器而被自动重置，或者可由软件重置</a:t>
            </a:r>
            <a:r>
              <a:rPr lang="en-GB" altLang="en-US" sz="1800" dirty="0">
                <a:latin typeface="Times New Roman" panose="02020603050405020304" pitchFamily="2" charset="0"/>
                <a:ea typeface="楷体" panose="02010609060101010101" charset="-122"/>
                <a:cs typeface="Times New Roman" panose="02020603050405020304" pitchFamily="2" charset="0"/>
              </a:rPr>
              <a:t>;</a:t>
            </a:r>
          </a:p>
          <a:p>
            <a:pPr marL="1219200" lvl="2" indent="-304800">
              <a:lnSpc>
                <a:spcPct val="150000"/>
              </a:lnSpc>
            </a:pPr>
            <a:r>
              <a:rPr lang="zh-CN" altLang="en-US" sz="1800" dirty="0">
                <a:latin typeface="Times New Roman" panose="02020603050405020304" pitchFamily="2" charset="0"/>
                <a:ea typeface="楷体" panose="02010609060101010101" charset="-122"/>
                <a:cs typeface="Times New Roman" panose="02020603050405020304" pitchFamily="2" charset="0"/>
              </a:rPr>
              <a:t>如果在一个中断服务完成后有另一个中断挂起了，那么将产生另一个中断</a:t>
            </a:r>
            <a:r>
              <a:rPr lang="en-GB" altLang="en-US" sz="1800" dirty="0">
                <a:latin typeface="Times New Roman" panose="02020603050405020304" pitchFamily="2" charset="0"/>
                <a:ea typeface="楷体" panose="02010609060101010101" charset="-122"/>
                <a:cs typeface="Times New Roman" panose="02020603050405020304" pitchFamily="2" charset="0"/>
              </a:rPr>
              <a:t>.</a:t>
            </a:r>
            <a:endParaRPr lang="pt-PT" altLang="en-US" sz="1800" dirty="0">
              <a:latin typeface="Times New Roman" panose="02020603050405020304" pitchFamily="2" charset="0"/>
              <a:ea typeface="楷体" panose="02010609060101010101" charset="-122"/>
              <a:cs typeface="Times New Roman" panose="02020603050405020304" pitchFamily="2" charset="0"/>
            </a:endParaRPr>
          </a:p>
        </p:txBody>
      </p:sp>
      <p:sp>
        <p:nvSpPr>
          <p:cNvPr id="141314"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85</a:t>
            </a:fld>
            <a:endParaRPr lang="en-US" altLang="zh-CN" sz="1200" dirty="0">
              <a:latin typeface="Garamond" panose="02020404030301010803" pitchFamily="2" charset="0"/>
            </a:endParaRPr>
          </a:p>
        </p:txBody>
      </p:sp>
      <p:sp>
        <p:nvSpPr>
          <p:cNvPr id="141315" name="Rectangle 3"/>
          <p:cNvSpPr>
            <a:spLocks noGrp="1"/>
          </p:cNvSpPr>
          <p:nvPr/>
        </p:nvSpPr>
        <p:spPr>
          <a:xfrm>
            <a:off x="430213" y="438150"/>
            <a:ext cx="7827962" cy="908050"/>
          </a:xfrm>
          <a:prstGeom prst="rect">
            <a:avLst/>
          </a:prstGeom>
          <a:noFill/>
          <a:ln w="9525">
            <a:noFill/>
          </a:ln>
        </p:spPr>
        <p:txBody>
          <a:bodyPr wrap="square" anchor="ctr"/>
          <a:lstStyle/>
          <a:p>
            <a:pPr eaLnBrk="0" hangingPunct="0"/>
            <a:r>
              <a:rPr lang="en-US" altLang="en-GB" sz="3200" b="1" dirty="0">
                <a:solidFill>
                  <a:schemeClr val="tx2"/>
                </a:solidFill>
                <a:latin typeface="Times New Roman" panose="02020603050405020304" pitchFamily="2" charset="0"/>
                <a:ea typeface="宋体" panose="02010600030101010101" pitchFamily="2" charset="-122"/>
              </a:rPr>
              <a:t>2.3.4 </a:t>
            </a:r>
            <a:r>
              <a:rPr lang="en-GB" altLang="en-US" sz="3200" b="1" dirty="0">
                <a:solidFill>
                  <a:schemeClr val="tx2"/>
                </a:solidFill>
                <a:latin typeface="Times New Roman" panose="02020603050405020304" pitchFamily="2" charset="0"/>
                <a:ea typeface="宋体" panose="02010600030101010101" pitchFamily="2" charset="-122"/>
              </a:rPr>
              <a:t>ADC12_A</a:t>
            </a:r>
            <a:r>
              <a:rPr lang="zh-CN" altLang="en-GB" sz="3200" b="1" dirty="0">
                <a:solidFill>
                  <a:schemeClr val="tx2"/>
                </a:solidFill>
                <a:latin typeface="Times New Roman" panose="02020603050405020304" pitchFamily="2" charset="0"/>
                <a:ea typeface="宋体" panose="02010600030101010101" pitchFamily="2" charset="-122"/>
              </a:rPr>
              <a:t>简介</a:t>
            </a:r>
            <a:r>
              <a:rPr lang="en-US" altLang="zh-CN" sz="3200" b="1" dirty="0">
                <a:solidFill>
                  <a:schemeClr val="tx2"/>
                </a:solidFill>
                <a:latin typeface="Times New Roman" panose="02020603050405020304" pitchFamily="2" charset="0"/>
                <a:ea typeface="宋体" panose="02010600030101010101" pitchFamily="2" charset="-122"/>
              </a:rPr>
              <a:t>--</a:t>
            </a:r>
            <a:r>
              <a:rPr lang="zh-CN" altLang="en-US" sz="3200" b="1" dirty="0">
                <a:solidFill>
                  <a:schemeClr val="tx2"/>
                </a:solidFill>
                <a:latin typeface="Times New Roman" panose="02020603050405020304" pitchFamily="2" charset="0"/>
                <a:ea typeface="宋体" panose="02010600030101010101" pitchFamily="2" charset="-122"/>
              </a:rPr>
              <a:t>中断向量发生器</a:t>
            </a:r>
            <a:endParaRPr lang="pt-PT" altLang="en-US" sz="3200" b="1" dirty="0">
              <a:solidFill>
                <a:srgbClr val="EAEAEA"/>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000" fill="hold">
                                          <p:stCondLst>
                                            <p:cond delay="0"/>
                                          </p:stCondLst>
                                        </p:cTn>
                                        <p:tgtEl>
                                          <p:spTgt spid="189443">
                                            <p:txEl>
                                              <p:pRg st="0" end="0"/>
                                            </p:txEl>
                                          </p:spTgt>
                                        </p:tgtEl>
                                        <p:attrNameLst>
                                          <p:attrName>style.visibility</p:attrName>
                                        </p:attrNameLst>
                                      </p:cBhvr>
                                      <p:to>
                                        <p:strVal val="visible"/>
                                      </p:to>
                                    </p:set>
                                    <p:animEffect transition="in" filter="fade">
                                      <p:cBhvr>
                                        <p:cTn id="7" dur="1000"/>
                                        <p:tgtEl>
                                          <p:spTgt spid="189443">
                                            <p:txEl>
                                              <p:pRg st="0" end="0"/>
                                            </p:txEl>
                                          </p:spTgt>
                                        </p:tgtEl>
                                      </p:cBhvr>
                                    </p:animEffect>
                                    <p:anim calcmode="lin" valueType="num">
                                      <p:cBhvr>
                                        <p:cTn id="8" dur="1000" fill="hold"/>
                                        <p:tgtEl>
                                          <p:spTgt spid="1894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94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000" fill="hold">
                                          <p:stCondLst>
                                            <p:cond delay="0"/>
                                          </p:stCondLst>
                                        </p:cTn>
                                        <p:tgtEl>
                                          <p:spTgt spid="189443">
                                            <p:txEl>
                                              <p:pRg st="1" end="1"/>
                                            </p:txEl>
                                          </p:spTgt>
                                        </p:tgtEl>
                                        <p:attrNameLst>
                                          <p:attrName>style.visibility</p:attrName>
                                        </p:attrNameLst>
                                      </p:cBhvr>
                                      <p:to>
                                        <p:strVal val="visible"/>
                                      </p:to>
                                    </p:set>
                                    <p:animEffect transition="in" filter="fade">
                                      <p:cBhvr>
                                        <p:cTn id="14" dur="1000"/>
                                        <p:tgtEl>
                                          <p:spTgt spid="189443">
                                            <p:txEl>
                                              <p:pRg st="1" end="1"/>
                                            </p:txEl>
                                          </p:spTgt>
                                        </p:tgtEl>
                                      </p:cBhvr>
                                    </p:animEffect>
                                    <p:anim calcmode="lin" valueType="num">
                                      <p:cBhvr>
                                        <p:cTn id="15" dur="10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944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000" fill="hold">
                                          <p:stCondLst>
                                            <p:cond delay="0"/>
                                          </p:stCondLst>
                                        </p:cTn>
                                        <p:tgtEl>
                                          <p:spTgt spid="189443">
                                            <p:txEl>
                                              <p:pRg st="2" end="2"/>
                                            </p:txEl>
                                          </p:spTgt>
                                        </p:tgtEl>
                                        <p:attrNameLst>
                                          <p:attrName>style.visibility</p:attrName>
                                        </p:attrNameLst>
                                      </p:cBhvr>
                                      <p:to>
                                        <p:strVal val="visible"/>
                                      </p:to>
                                    </p:set>
                                    <p:animEffect transition="in" filter="fade">
                                      <p:cBhvr>
                                        <p:cTn id="20" dur="1000"/>
                                        <p:tgtEl>
                                          <p:spTgt spid="189443">
                                            <p:txEl>
                                              <p:pRg st="2" end="2"/>
                                            </p:txEl>
                                          </p:spTgt>
                                        </p:tgtEl>
                                      </p:cBhvr>
                                    </p:animEffect>
                                    <p:anim calcmode="lin" valueType="num">
                                      <p:cBhvr>
                                        <p:cTn id="21" dur="1000" fill="hold"/>
                                        <p:tgtEl>
                                          <p:spTgt spid="18944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89443">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000" fill="hold">
                                          <p:stCondLst>
                                            <p:cond delay="0"/>
                                          </p:stCondLst>
                                        </p:cTn>
                                        <p:tgtEl>
                                          <p:spTgt spid="189443">
                                            <p:txEl>
                                              <p:pRg st="3" end="3"/>
                                            </p:txEl>
                                          </p:spTgt>
                                        </p:tgtEl>
                                        <p:attrNameLst>
                                          <p:attrName>style.visibility</p:attrName>
                                        </p:attrNameLst>
                                      </p:cBhvr>
                                      <p:to>
                                        <p:strVal val="visible"/>
                                      </p:to>
                                    </p:set>
                                    <p:animEffect transition="in" filter="fade">
                                      <p:cBhvr>
                                        <p:cTn id="26" dur="1000"/>
                                        <p:tgtEl>
                                          <p:spTgt spid="189443">
                                            <p:txEl>
                                              <p:pRg st="3" end="3"/>
                                            </p:txEl>
                                          </p:spTgt>
                                        </p:tgtEl>
                                      </p:cBhvr>
                                    </p:animEffect>
                                    <p:anim calcmode="lin" valueType="num">
                                      <p:cBhvr>
                                        <p:cTn id="27" dur="1000" fill="hold"/>
                                        <p:tgtEl>
                                          <p:spTgt spid="18944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89443">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000" fill="hold">
                                          <p:stCondLst>
                                            <p:cond delay="0"/>
                                          </p:stCondLst>
                                        </p:cTn>
                                        <p:tgtEl>
                                          <p:spTgt spid="189443">
                                            <p:txEl>
                                              <p:pRg st="4" end="4"/>
                                            </p:txEl>
                                          </p:spTgt>
                                        </p:tgtEl>
                                        <p:attrNameLst>
                                          <p:attrName>style.visibility</p:attrName>
                                        </p:attrNameLst>
                                      </p:cBhvr>
                                      <p:to>
                                        <p:strVal val="visible"/>
                                      </p:to>
                                    </p:set>
                                    <p:animEffect transition="in" filter="fade">
                                      <p:cBhvr>
                                        <p:cTn id="32" dur="1000"/>
                                        <p:tgtEl>
                                          <p:spTgt spid="189443">
                                            <p:txEl>
                                              <p:pRg st="4" end="4"/>
                                            </p:txEl>
                                          </p:spTgt>
                                        </p:tgtEl>
                                      </p:cBhvr>
                                    </p:animEffect>
                                    <p:anim calcmode="lin" valueType="num">
                                      <p:cBhvr>
                                        <p:cTn id="33" dur="1000" fill="hold"/>
                                        <p:tgtEl>
                                          <p:spTgt spid="18944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89443">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000" fill="hold">
                                          <p:stCondLst>
                                            <p:cond delay="0"/>
                                          </p:stCondLst>
                                        </p:cTn>
                                        <p:tgtEl>
                                          <p:spTgt spid="189443">
                                            <p:txEl>
                                              <p:pRg st="5" end="5"/>
                                            </p:txEl>
                                          </p:spTgt>
                                        </p:tgtEl>
                                        <p:attrNameLst>
                                          <p:attrName>style.visibility</p:attrName>
                                        </p:attrNameLst>
                                      </p:cBhvr>
                                      <p:to>
                                        <p:strVal val="visible"/>
                                      </p:to>
                                    </p:set>
                                    <p:animEffect transition="in" filter="fade">
                                      <p:cBhvr>
                                        <p:cTn id="38" dur="1000"/>
                                        <p:tgtEl>
                                          <p:spTgt spid="189443">
                                            <p:txEl>
                                              <p:pRg st="5" end="5"/>
                                            </p:txEl>
                                          </p:spTgt>
                                        </p:tgtEl>
                                      </p:cBhvr>
                                    </p:animEffect>
                                    <p:anim calcmode="lin" valueType="num">
                                      <p:cBhvr>
                                        <p:cTn id="39" dur="1000" fill="hold"/>
                                        <p:tgtEl>
                                          <p:spTgt spid="18944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894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ctrTitle"/>
          </p:nvPr>
        </p:nvSpPr>
        <p:spPr>
          <a:xfrm>
            <a:off x="404813" y="2427923"/>
            <a:ext cx="8281987" cy="1655762"/>
          </a:xfrm>
        </p:spPr>
        <p:txBody>
          <a:bodyPr wrap="square" anchor="ctr"/>
          <a:lstStyle>
            <a:lvl1pPr lvl="0">
              <a:defRPr/>
            </a:lvl1pPr>
          </a:lstStyle>
          <a:p>
            <a:pPr lvl="0" indent="0" algn="ctr">
              <a:lnSpc>
                <a:spcPct val="150000"/>
              </a:lnSpc>
            </a:pPr>
            <a:r>
              <a:rPr lang="en-US" altLang="zh-CN" dirty="0"/>
              <a:t>2</a:t>
            </a:r>
            <a:r>
              <a:rPr lang="zh-CN" altLang="en-US" dirty="0"/>
              <a:t>.</a:t>
            </a:r>
            <a:r>
              <a:rPr lang="en-US" altLang="zh-CN" dirty="0"/>
              <a:t>4</a:t>
            </a:r>
            <a:r>
              <a:rPr lang="zh-CN" altLang="en-US" dirty="0"/>
              <a:t> </a:t>
            </a:r>
            <a:r>
              <a:rPr lang="zh-CN" altLang="zh-CN" dirty="0"/>
              <a:t>程序设计思路</a:t>
            </a:r>
            <a:br>
              <a:rPr lang="zh-CN" altLang="en-US" dirty="0"/>
            </a:br>
            <a:endParaRPr lang="zh-CN" altLang="en-US" dirty="0">
              <a:ea typeface="Times New Roman" panose="02020603050405020304" pitchFamily="2" charset="0"/>
            </a:endParaRPr>
          </a:p>
        </p:txBody>
      </p:sp>
      <p:sp>
        <p:nvSpPr>
          <p:cNvPr id="49154"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86</a:t>
            </a:fld>
            <a:endParaRPr lang="en-US" altLang="zh-CN" sz="1200" dirty="0">
              <a:latin typeface="Garamond" panose="02020404030301010803" pitchFamily="2"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5121"/>
          <p:cNvSpPr>
            <a:spLocks noGrp="1"/>
          </p:cNvSpPr>
          <p:nvPr>
            <p:ph type="title"/>
          </p:nvPr>
        </p:nvSpPr>
        <p:spPr>
          <a:xfrm>
            <a:off x="494665" y="701993"/>
            <a:ext cx="6172200" cy="533400"/>
          </a:xfrm>
          <a:noFill/>
          <a:ln w="9525">
            <a:noFill/>
          </a:ln>
        </p:spPr>
        <p:txBody>
          <a:bodyPr wrap="square" anchor="ctr">
            <a:noAutofit/>
          </a:bodyPr>
          <a:lstStyle/>
          <a:p>
            <a:pPr lvl="0" algn="l">
              <a:buFont typeface="Arial" panose="020B0604020202020204" pitchFamily="34" charset="0"/>
            </a:pPr>
            <a:r>
              <a:rPr lang="en-US" altLang="en-GB" sz="3200" dirty="0">
                <a:latin typeface="Times New Roman" panose="02020603050405020304" pitchFamily="2" charset="0"/>
                <a:ea typeface="宋体" panose="02010600030101010101" pitchFamily="2" charset="-122"/>
                <a:cs typeface="+mn-cs"/>
                <a:sym typeface="+mn-ea"/>
              </a:rPr>
              <a:t>2.4 程序设计思路</a:t>
            </a:r>
          </a:p>
        </p:txBody>
      </p:sp>
      <p:sp>
        <p:nvSpPr>
          <p:cNvPr id="5123" name="内容占位符 5122"/>
          <p:cNvSpPr>
            <a:spLocks noGrp="1"/>
          </p:cNvSpPr>
          <p:nvPr>
            <p:ph idx="1"/>
          </p:nvPr>
        </p:nvSpPr>
        <p:spPr>
          <a:xfrm>
            <a:off x="536416" y="1529080"/>
            <a:ext cx="6179820" cy="3215640"/>
          </a:xfrm>
        </p:spPr>
        <p:txBody>
          <a:bodyPr anchor="t"/>
          <a:lstStyle/>
          <a:p>
            <a:pPr>
              <a:buFont typeface="Wingdings" panose="05000000000000000000" charset="0"/>
              <a:buChar char="l"/>
              <a:defRPr/>
            </a:pPr>
            <a:r>
              <a:rPr lang="zh-CN" altLang="en-US" dirty="0">
                <a:latin typeface="Times New Roman" panose="02020603050405020304" pitchFamily="2" charset="0"/>
                <a:ea typeface="楷体" panose="02010609060101010101" charset="-122"/>
                <a:cs typeface="Times New Roman" panose="02020603050405020304" pitchFamily="2" charset="0"/>
              </a:rPr>
              <a:t>利用定时器和</a:t>
            </a:r>
            <a:r>
              <a:rPr lang="en-US" altLang="zh-CN" dirty="0">
                <a:latin typeface="Times New Roman" panose="02020603050405020304" pitchFamily="2" charset="0"/>
                <a:ea typeface="楷体" panose="02010609060101010101" charset="-122"/>
                <a:cs typeface="Times New Roman" panose="02020603050405020304" pitchFamily="2" charset="0"/>
              </a:rPr>
              <a:t>IO</a:t>
            </a:r>
            <a:r>
              <a:rPr lang="zh-CN" altLang="en-US" dirty="0">
                <a:latin typeface="Times New Roman" panose="02020603050405020304" pitchFamily="2" charset="0"/>
                <a:ea typeface="楷体" panose="02010609060101010101" charset="-122"/>
                <a:cs typeface="Times New Roman" panose="02020603050405020304" pitchFamily="2" charset="0"/>
              </a:rPr>
              <a:t>口产生方波</a:t>
            </a:r>
          </a:p>
          <a:p>
            <a:pPr marL="0" indent="0">
              <a:buFont typeface="Wingdings" panose="05000000000000000000" charset="0"/>
              <a:buNone/>
              <a:defRPr/>
            </a:pPr>
            <a:endParaRPr lang="zh-CN" altLang="en-US" dirty="0">
              <a:latin typeface="Times New Roman" panose="02020603050405020304" pitchFamily="2" charset="0"/>
              <a:ea typeface="楷体" panose="02010609060101010101" charset="-122"/>
              <a:cs typeface="Times New Roman" panose="02020603050405020304" pitchFamily="2" charset="0"/>
            </a:endParaRPr>
          </a:p>
          <a:p>
            <a:pPr>
              <a:buFont typeface="Wingdings" panose="05000000000000000000" charset="0"/>
              <a:buChar char="l"/>
              <a:defRPr/>
            </a:pPr>
            <a:r>
              <a:rPr lang="zh-CN" altLang="en-US" dirty="0">
                <a:latin typeface="Times New Roman" panose="02020603050405020304" pitchFamily="2" charset="0"/>
                <a:ea typeface="楷体" panose="02010609060101010101" charset="-122"/>
                <a:cs typeface="Times New Roman" panose="02020603050405020304" pitchFamily="2" charset="0"/>
              </a:rPr>
              <a:t>利用</a:t>
            </a:r>
            <a:r>
              <a:rPr lang="en-US" altLang="zh-CN" dirty="0">
                <a:latin typeface="Times New Roman" panose="02020603050405020304" pitchFamily="2" charset="0"/>
                <a:ea typeface="楷体" panose="02010609060101010101" charset="-122"/>
                <a:cs typeface="Times New Roman" panose="02020603050405020304" pitchFamily="2" charset="0"/>
              </a:rPr>
              <a:t>AD</a:t>
            </a:r>
            <a:r>
              <a:rPr lang="zh-CN" altLang="en-US" dirty="0">
                <a:latin typeface="Times New Roman" panose="02020603050405020304" pitchFamily="2" charset="0"/>
                <a:ea typeface="楷体" panose="02010609060101010101" charset="-122"/>
                <a:cs typeface="Times New Roman" panose="02020603050405020304" pitchFamily="2" charset="0"/>
              </a:rPr>
              <a:t>测量方波的峰值幅度</a:t>
            </a:r>
          </a:p>
          <a:p>
            <a:pPr marL="0" indent="0">
              <a:buFont typeface="Wingdings" panose="05000000000000000000" charset="0"/>
              <a:buNone/>
              <a:defRPr/>
            </a:pPr>
            <a:endParaRPr lang="zh-CN" altLang="en-US" dirty="0">
              <a:latin typeface="Times New Roman" panose="02020603050405020304" pitchFamily="2" charset="0"/>
              <a:ea typeface="楷体" panose="02010609060101010101" charset="-122"/>
              <a:cs typeface="Times New Roman" panose="02020603050405020304" pitchFamily="2" charset="0"/>
            </a:endParaRPr>
          </a:p>
          <a:p>
            <a:pPr>
              <a:buFont typeface="Wingdings" panose="05000000000000000000" charset="0"/>
              <a:buChar char="l"/>
              <a:defRPr/>
            </a:pPr>
            <a:r>
              <a:rPr lang="zh-CN" altLang="en-US" dirty="0">
                <a:latin typeface="Times New Roman" panose="02020603050405020304" pitchFamily="2" charset="0"/>
                <a:ea typeface="楷体" panose="02010609060101010101" charset="-122"/>
                <a:cs typeface="Times New Roman" panose="02020603050405020304" pitchFamily="2" charset="0"/>
              </a:rPr>
              <a:t>方波频率变化实现</a:t>
            </a:r>
          </a:p>
          <a:p>
            <a:pPr marL="0" indent="0">
              <a:buFont typeface="Wingdings" panose="05000000000000000000" charset="0"/>
              <a:buNone/>
              <a:defRPr/>
            </a:pPr>
            <a:endParaRPr lang="zh-CN" altLang="en-US" dirty="0">
              <a:latin typeface="Times New Roman" panose="02020603050405020304" pitchFamily="2" charset="0"/>
              <a:ea typeface="楷体" panose="02010609060101010101" charset="-122"/>
              <a:cs typeface="Times New Roman" panose="02020603050405020304" pitchFamily="2" charset="0"/>
            </a:endParaRPr>
          </a:p>
          <a:p>
            <a:pPr>
              <a:buFont typeface="Wingdings" panose="05000000000000000000" charset="0"/>
              <a:buChar char="l"/>
              <a:defRPr/>
            </a:pPr>
            <a:r>
              <a:rPr lang="zh-CN" altLang="en-US" dirty="0">
                <a:latin typeface="Times New Roman" panose="02020603050405020304" pitchFamily="2" charset="0"/>
                <a:ea typeface="楷体" panose="02010609060101010101" charset="-122"/>
                <a:cs typeface="Times New Roman" panose="02020603050405020304" pitchFamily="2" charset="0"/>
              </a:rPr>
              <a:t>方波频率的测量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2" dur="500"/>
                                        <p:tgtEl>
                                          <p:spTgt spid="51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17" dur="500"/>
                                        <p:tgtEl>
                                          <p:spTgt spid="51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6" end="6"/>
                                            </p:txEl>
                                          </p:spTgt>
                                        </p:tgtEl>
                                        <p:attrNameLst>
                                          <p:attrName>style.visibility</p:attrName>
                                        </p:attrNameLst>
                                      </p:cBhvr>
                                      <p:to>
                                        <p:strVal val="visible"/>
                                      </p:to>
                                    </p:set>
                                    <p:animEffect transition="in" filter="blinds(horizontal)">
                                      <p:cBhvr>
                                        <p:cTn id="22"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5121"/>
          <p:cNvSpPr>
            <a:spLocks noGrp="1"/>
          </p:cNvSpPr>
          <p:nvPr>
            <p:ph type="title"/>
          </p:nvPr>
        </p:nvSpPr>
        <p:spPr>
          <a:xfrm>
            <a:off x="498475" y="655638"/>
            <a:ext cx="6172200" cy="533400"/>
          </a:xfrm>
        </p:spPr>
        <p:txBody>
          <a:bodyPr anchor="t"/>
          <a:lstStyle/>
          <a:p>
            <a:r>
              <a:rPr lang="en-US" altLang="en-GB" dirty="0">
                <a:latin typeface="Times New Roman" panose="02020603050405020304" pitchFamily="2" charset="0"/>
                <a:ea typeface="宋体" panose="02010600030101010101" pitchFamily="2" charset="-122"/>
                <a:cs typeface="+mn-cs"/>
                <a:sym typeface="+mn-ea"/>
              </a:rPr>
              <a:t>2.4 程序设计思路</a:t>
            </a:r>
            <a:br>
              <a:rPr lang="en-US" altLang="en-GB" dirty="0">
                <a:latin typeface="Times New Roman" panose="02020603050405020304" pitchFamily="2" charset="0"/>
                <a:ea typeface="宋体" panose="02010600030101010101" pitchFamily="2" charset="-122"/>
                <a:cs typeface="+mn-cs"/>
                <a:sym typeface="+mn-ea"/>
              </a:rPr>
            </a:br>
            <a:endParaRPr lang="zh-CN" altLang="en-US" dirty="0">
              <a:solidFill>
                <a:srgbClr val="FF3300"/>
              </a:solidFill>
              <a:latin typeface="Times New Roman" panose="02020603050405020304" pitchFamily="2" charset="0"/>
              <a:ea typeface="宋体" panose="02010600030101010101" pitchFamily="2" charset="-122"/>
              <a:cs typeface="Times New Roman" panose="02020603050405020304" pitchFamily="2" charset="0"/>
              <a:sym typeface="+mn-ea"/>
            </a:endParaRPr>
          </a:p>
        </p:txBody>
      </p:sp>
      <p:sp>
        <p:nvSpPr>
          <p:cNvPr id="5123" name="内容占位符 5122"/>
          <p:cNvSpPr>
            <a:spLocks noGrp="1"/>
          </p:cNvSpPr>
          <p:nvPr>
            <p:ph idx="1"/>
          </p:nvPr>
        </p:nvSpPr>
        <p:spPr>
          <a:xfrm>
            <a:off x="419894" y="1425734"/>
            <a:ext cx="6179820" cy="502920"/>
          </a:xfrm>
        </p:spPr>
        <p:txBody>
          <a:bodyPr anchor="t"/>
          <a:lstStyle/>
          <a:p>
            <a:pPr>
              <a:buFont typeface="Wingdings" panose="05000000000000000000" charset="0"/>
              <a:buChar char="l"/>
              <a:defRPr/>
            </a:pPr>
            <a:r>
              <a:rPr lang="zh-CN" altLang="en-US" dirty="0">
                <a:latin typeface="Times New Roman" panose="02020603050405020304" pitchFamily="2" charset="0"/>
                <a:ea typeface="楷体" panose="02010609060101010101" charset="-122"/>
                <a:cs typeface="Times New Roman" panose="02020603050405020304" pitchFamily="2" charset="0"/>
              </a:rPr>
              <a:t>利用定时器和</a:t>
            </a:r>
            <a:r>
              <a:rPr lang="en-US" altLang="zh-CN" dirty="0">
                <a:latin typeface="Times New Roman" panose="02020603050405020304" pitchFamily="2" charset="0"/>
                <a:ea typeface="楷体" panose="02010609060101010101" charset="-122"/>
                <a:cs typeface="Times New Roman" panose="02020603050405020304" pitchFamily="2" charset="0"/>
              </a:rPr>
              <a:t>IO</a:t>
            </a:r>
            <a:r>
              <a:rPr lang="zh-CN" altLang="en-US" dirty="0">
                <a:latin typeface="Times New Roman" panose="02020603050405020304" pitchFamily="2" charset="0"/>
                <a:ea typeface="楷体" panose="02010609060101010101" charset="-122"/>
                <a:cs typeface="Times New Roman" panose="02020603050405020304" pitchFamily="2" charset="0"/>
              </a:rPr>
              <a:t>口产生方波</a:t>
            </a:r>
          </a:p>
        </p:txBody>
      </p:sp>
      <p:sp>
        <p:nvSpPr>
          <p:cNvPr id="15" name="圆角矩形 14"/>
          <p:cNvSpPr/>
          <p:nvPr/>
        </p:nvSpPr>
        <p:spPr>
          <a:xfrm>
            <a:off x="2561749" y="2298859"/>
            <a:ext cx="756285" cy="35004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ctr" anchorCtr="1" compatLnSpc="1"/>
          <a:lstStyle/>
          <a:p>
            <a:pPr marL="0" marR="0" indent="0" algn="l" defTabSz="914400" rtl="0" eaLnBrk="1" fontAlgn="base" latinLnBrk="0" hangingPunct="1">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开始</a:t>
            </a:r>
          </a:p>
        </p:txBody>
      </p:sp>
      <p:sp>
        <p:nvSpPr>
          <p:cNvPr id="16" name="矩形 15"/>
          <p:cNvSpPr/>
          <p:nvPr/>
        </p:nvSpPr>
        <p:spPr>
          <a:xfrm>
            <a:off x="1363980" y="2865596"/>
            <a:ext cx="3329464" cy="54006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68580" tIns="34290" rIns="68580" bIns="34290" numCol="1" spcCol="0" rtlCol="0" fromWordArt="0" anchor="ctr" anchorCtr="1" forceAA="0" compatLnSpc="1">
            <a:noAutofit/>
          </a:bodyPr>
          <a:lstStyle/>
          <a:p>
            <a:pPr lvl="0" algn="l">
              <a:buClrTx/>
              <a:buSzTx/>
              <a:buFontTx/>
            </a:pP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初始化</a:t>
            </a:r>
            <a:r>
              <a:rPr lang="en-US" altLang="zh-CN"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I/O</a:t>
            </a: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口设置（通用</a:t>
            </a:r>
            <a:r>
              <a:rPr lang="en-US" altLang="zh-CN"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IO</a:t>
            </a: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a:t>
            </a:r>
          </a:p>
        </p:txBody>
      </p:sp>
      <p:sp>
        <p:nvSpPr>
          <p:cNvPr id="18" name="矩形 17"/>
          <p:cNvSpPr/>
          <p:nvPr/>
        </p:nvSpPr>
        <p:spPr>
          <a:xfrm>
            <a:off x="1274921" y="3627120"/>
            <a:ext cx="3329464" cy="54006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68580" tIns="34290" rIns="68580" bIns="34290" numCol="1" spcCol="0" rtlCol="0" fromWordArt="0" anchor="ctr" anchorCtr="1" forceAA="0" compatLnSpc="1">
            <a:noAutofit/>
          </a:bodyPr>
          <a:lstStyle/>
          <a:p>
            <a:pPr lvl="0" algn="l">
              <a:buClrTx/>
              <a:buSzTx/>
              <a:buFontTx/>
            </a:pPr>
            <a:r>
              <a:rPr lang="zh-CN" altLang="en-US" sz="1500" b="1">
                <a:ln>
                  <a:noFill/>
                </a:ln>
                <a:solidFill>
                  <a:schemeClr val="tx1"/>
                </a:solidFill>
                <a:effectLst/>
                <a:latin typeface="Arial" panose="020B0604020202020204" pitchFamily="34" charset="0"/>
                <a:ea typeface="宋体" panose="02010600030101010101" pitchFamily="2" charset="-122"/>
                <a:sym typeface="+mn-ea"/>
              </a:rPr>
              <a:t>初始化定时器设置并使能中断</a:t>
            </a:r>
          </a:p>
        </p:txBody>
      </p:sp>
      <p:sp>
        <p:nvSpPr>
          <p:cNvPr id="20" name="矩形 19"/>
          <p:cNvSpPr/>
          <p:nvPr/>
        </p:nvSpPr>
        <p:spPr>
          <a:xfrm>
            <a:off x="1275398" y="4397693"/>
            <a:ext cx="3329464" cy="54006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68580" tIns="34290" rIns="68580" bIns="34290" numCol="1" spcCol="0" rtlCol="0" fromWordArt="0" anchor="ctr" anchorCtr="1" forceAA="0" compatLnSpc="1">
            <a:noAutofit/>
          </a:bodyPr>
          <a:lstStyle/>
          <a:p>
            <a:pPr lvl="0" algn="l">
              <a:buClrTx/>
              <a:buSzTx/>
              <a:buFontTx/>
            </a:pP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编写中断函数内改变</a:t>
            </a:r>
            <a:r>
              <a:rPr lang="en-US" altLang="zh-CN"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I/O</a:t>
            </a: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口的高低电平</a:t>
            </a:r>
          </a:p>
        </p:txBody>
      </p:sp>
      <p:sp>
        <p:nvSpPr>
          <p:cNvPr id="21" name="圆角矩形 20"/>
          <p:cNvSpPr/>
          <p:nvPr/>
        </p:nvSpPr>
        <p:spPr>
          <a:xfrm>
            <a:off x="2563178" y="5154454"/>
            <a:ext cx="756285" cy="35004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ctr" anchorCtr="1" compatLnSpc="1"/>
          <a:lstStyle/>
          <a:p>
            <a:pPr marL="0" marR="0" indent="0" algn="l" defTabSz="914400" rtl="0" eaLnBrk="1" fontAlgn="base" latinLnBrk="0" hangingPunct="1">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结束</a:t>
            </a:r>
          </a:p>
        </p:txBody>
      </p:sp>
      <p:cxnSp>
        <p:nvCxnSpPr>
          <p:cNvPr id="22" name="直接箭头连接符 21"/>
          <p:cNvCxnSpPr/>
          <p:nvPr/>
        </p:nvCxnSpPr>
        <p:spPr>
          <a:xfrm>
            <a:off x="2938463" y="2648903"/>
            <a:ext cx="476" cy="216694"/>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3" name="直接箭头连接符 22"/>
          <p:cNvCxnSpPr/>
          <p:nvPr/>
        </p:nvCxnSpPr>
        <p:spPr>
          <a:xfrm>
            <a:off x="2938939" y="3405664"/>
            <a:ext cx="476" cy="216694"/>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4" name="直接箭头连接符 23"/>
          <p:cNvCxnSpPr/>
          <p:nvPr/>
        </p:nvCxnSpPr>
        <p:spPr>
          <a:xfrm>
            <a:off x="2940368" y="4167188"/>
            <a:ext cx="476" cy="216694"/>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5" name="直接箭头连接符 24"/>
          <p:cNvCxnSpPr/>
          <p:nvPr/>
        </p:nvCxnSpPr>
        <p:spPr>
          <a:xfrm>
            <a:off x="2940844" y="4937760"/>
            <a:ext cx="476" cy="216694"/>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sp>
        <p:nvSpPr>
          <p:cNvPr id="26" name="文本框 25"/>
          <p:cNvSpPr txBox="1"/>
          <p:nvPr/>
        </p:nvSpPr>
        <p:spPr>
          <a:xfrm>
            <a:off x="5136515" y="2760345"/>
            <a:ext cx="3507105" cy="645160"/>
          </a:xfrm>
          <a:prstGeom prst="rect">
            <a:avLst/>
          </a:prstGeom>
          <a:noFill/>
          <a:ln w="19050">
            <a:solidFill>
              <a:schemeClr val="accent1">
                <a:lumMod val="50000"/>
              </a:schemeClr>
            </a:solidFill>
          </a:ln>
        </p:spPr>
        <p:txBody>
          <a:bodyPr wrap="square" rtlCol="0">
            <a:spAutoFit/>
          </a:bodyPr>
          <a:lstStyle/>
          <a:p>
            <a:pPr algn="ctr"/>
            <a:r>
              <a:rPr lang="en-US" altLang="zh-CN" sz="1800" b="1">
                <a:latin typeface="Times New Roman" panose="02020603050405020304" pitchFamily="2" charset="0"/>
                <a:cs typeface="Times New Roman" panose="02020603050405020304" pitchFamily="2" charset="0"/>
              </a:rPr>
              <a:t>PxDIR</a:t>
            </a:r>
            <a:r>
              <a:rPr lang="zh-CN" altLang="en-US" sz="1800" b="1">
                <a:latin typeface="Times New Roman" panose="02020603050405020304" pitchFamily="2" charset="0"/>
                <a:cs typeface="Times New Roman" panose="02020603050405020304" pitchFamily="2" charset="0"/>
              </a:rPr>
              <a:t>寄存器配置</a:t>
            </a:r>
            <a:r>
              <a:rPr lang="en-US" altLang="zh-CN" sz="1800" b="1">
                <a:latin typeface="Times New Roman" panose="02020603050405020304" pitchFamily="2" charset="0"/>
                <a:cs typeface="Times New Roman" panose="02020603050405020304" pitchFamily="2" charset="0"/>
              </a:rPr>
              <a:t>I/O</a:t>
            </a:r>
            <a:r>
              <a:rPr lang="zh-CN" altLang="en-US" sz="1800" b="1">
                <a:latin typeface="Times New Roman" panose="02020603050405020304" pitchFamily="2" charset="0"/>
                <a:cs typeface="Times New Roman" panose="02020603050405020304" pitchFamily="2" charset="0"/>
              </a:rPr>
              <a:t>口为输出模式</a:t>
            </a:r>
          </a:p>
        </p:txBody>
      </p:sp>
      <p:sp>
        <p:nvSpPr>
          <p:cNvPr id="27" name="文本框 26"/>
          <p:cNvSpPr txBox="1"/>
          <p:nvPr/>
        </p:nvSpPr>
        <p:spPr>
          <a:xfrm>
            <a:off x="5137150" y="3521075"/>
            <a:ext cx="3505835" cy="922020"/>
          </a:xfrm>
          <a:prstGeom prst="rect">
            <a:avLst/>
          </a:prstGeom>
          <a:noFill/>
          <a:ln w="19050">
            <a:solidFill>
              <a:schemeClr val="accent1">
                <a:lumMod val="50000"/>
              </a:schemeClr>
            </a:solidFill>
          </a:ln>
        </p:spPr>
        <p:txBody>
          <a:bodyPr wrap="square" rtlCol="0">
            <a:spAutoFit/>
          </a:bodyPr>
          <a:lstStyle/>
          <a:p>
            <a:pPr lvl="0" algn="l"/>
            <a:r>
              <a:rPr lang="en-US" altLang="zh-CN" sz="1800" b="1">
                <a:latin typeface="Times New Roman" panose="02020603050405020304" pitchFamily="2" charset="0"/>
                <a:cs typeface="Times New Roman" panose="02020603050405020304" pitchFamily="2" charset="0"/>
                <a:sym typeface="+mn-ea"/>
              </a:rPr>
              <a:t>配置TAxCCTLx使能定时器中断</a:t>
            </a:r>
          </a:p>
          <a:p>
            <a:pPr lvl="0" algn="l"/>
            <a:r>
              <a:rPr lang="en-US" altLang="zh-CN" sz="1800" b="1">
                <a:latin typeface="Times New Roman" panose="02020603050405020304" pitchFamily="2" charset="0"/>
                <a:cs typeface="Times New Roman" panose="02020603050405020304" pitchFamily="2" charset="0"/>
                <a:sym typeface="+mn-ea"/>
              </a:rPr>
              <a:t>配置TAxCCRx配置计数器溢出值</a:t>
            </a:r>
          </a:p>
          <a:p>
            <a:pPr lvl="0" algn="l"/>
            <a:r>
              <a:rPr lang="en-US" altLang="zh-CN" sz="1800" b="1">
                <a:latin typeface="Times New Roman" panose="02020603050405020304" pitchFamily="2" charset="0"/>
                <a:cs typeface="Times New Roman" panose="02020603050405020304" pitchFamily="2" charset="0"/>
                <a:sym typeface="+mn-ea"/>
              </a:rPr>
              <a:t>配置TAxCTL选择定时器时钟源</a:t>
            </a:r>
          </a:p>
        </p:txBody>
      </p:sp>
      <p:cxnSp>
        <p:nvCxnSpPr>
          <p:cNvPr id="28" name="直接箭头连接符 27"/>
          <p:cNvCxnSpPr>
            <a:endCxn id="26" idx="1"/>
          </p:cNvCxnSpPr>
          <p:nvPr/>
        </p:nvCxnSpPr>
        <p:spPr>
          <a:xfrm>
            <a:off x="4692809" y="3077528"/>
            <a:ext cx="443389" cy="5239"/>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30" name="直接箭头连接符 29"/>
          <p:cNvCxnSpPr/>
          <p:nvPr/>
        </p:nvCxnSpPr>
        <p:spPr>
          <a:xfrm>
            <a:off x="4604861" y="3876675"/>
            <a:ext cx="531971" cy="40958"/>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sp>
        <p:nvSpPr>
          <p:cNvPr id="31" name="文本框 30"/>
          <p:cNvSpPr txBox="1"/>
          <p:nvPr/>
        </p:nvSpPr>
        <p:spPr>
          <a:xfrm>
            <a:off x="5137150" y="4549140"/>
            <a:ext cx="3564255" cy="645160"/>
          </a:xfrm>
          <a:prstGeom prst="rect">
            <a:avLst/>
          </a:prstGeom>
          <a:noFill/>
          <a:ln w="19050">
            <a:solidFill>
              <a:schemeClr val="accent1">
                <a:lumMod val="50000"/>
              </a:schemeClr>
            </a:solidFill>
          </a:ln>
        </p:spPr>
        <p:txBody>
          <a:bodyPr wrap="square" rtlCol="0">
            <a:spAutoFit/>
          </a:bodyPr>
          <a:lstStyle/>
          <a:p>
            <a:r>
              <a:rPr lang="zh-CN" altLang="en-US" sz="1800" b="1">
                <a:latin typeface="Times New Roman" panose="02020603050405020304" pitchFamily="2" charset="0"/>
                <a:cs typeface="Times New Roman" panose="02020603050405020304" pitchFamily="2" charset="0"/>
              </a:rPr>
              <a:t>配置中断向量，在中断函数内更改寄存器</a:t>
            </a:r>
            <a:r>
              <a:rPr lang="en-US" altLang="zh-CN" sz="1800" b="1">
                <a:latin typeface="Times New Roman" panose="02020603050405020304" pitchFamily="2" charset="0"/>
                <a:cs typeface="Times New Roman" panose="02020603050405020304" pitchFamily="2" charset="0"/>
              </a:rPr>
              <a:t>PxOUT</a:t>
            </a:r>
            <a:r>
              <a:rPr lang="zh-CN" altLang="en-US" sz="1800" b="1">
                <a:latin typeface="Times New Roman" panose="02020603050405020304" pitchFamily="2" charset="0"/>
                <a:cs typeface="Times New Roman" panose="02020603050405020304" pitchFamily="2" charset="0"/>
              </a:rPr>
              <a:t>的值</a:t>
            </a:r>
          </a:p>
        </p:txBody>
      </p:sp>
      <p:cxnSp>
        <p:nvCxnSpPr>
          <p:cNvPr id="32" name="直接箭头连接符 31"/>
          <p:cNvCxnSpPr/>
          <p:nvPr/>
        </p:nvCxnSpPr>
        <p:spPr>
          <a:xfrm>
            <a:off x="4604861" y="4667726"/>
            <a:ext cx="561499" cy="3334"/>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500"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500"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ppt_x"/>
                                          </p:val>
                                        </p:tav>
                                        <p:tav tm="100000">
                                          <p:val>
                                            <p:strVal val="#ppt_x"/>
                                          </p:val>
                                        </p:tav>
                                      </p:tavLst>
                                    </p:anim>
                                    <p:anim calcmode="lin" valueType="num">
                                      <p:cBhvr additive="base">
                                        <p:cTn id="34" dur="500" fill="hold"/>
                                        <p:tgtEl>
                                          <p:spTgt spid="2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ppt_x"/>
                                          </p:val>
                                        </p:tav>
                                        <p:tav tm="100000">
                                          <p:val>
                                            <p:strVal val="#ppt_x"/>
                                          </p:val>
                                        </p:tav>
                                      </p:tavLst>
                                    </p:anim>
                                    <p:anim calcmode="lin" valueType="num">
                                      <p:cBhvr additive="base">
                                        <p:cTn id="64" dur="5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fill="hold"/>
                                        <p:tgtEl>
                                          <p:spTgt spid="31"/>
                                        </p:tgtEl>
                                        <p:attrNameLst>
                                          <p:attrName>ppt_x</p:attrName>
                                        </p:attrNameLst>
                                      </p:cBhvr>
                                      <p:tavLst>
                                        <p:tav tm="0">
                                          <p:val>
                                            <p:strVal val="#ppt_x"/>
                                          </p:val>
                                        </p:tav>
                                        <p:tav tm="100000">
                                          <p:val>
                                            <p:strVal val="#ppt_x"/>
                                          </p:val>
                                        </p:tav>
                                      </p:tavLst>
                                    </p:anim>
                                    <p:anim calcmode="lin" valueType="num">
                                      <p:cBhvr additive="base">
                                        <p:cTn id="6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ppt_x"/>
                                          </p:val>
                                        </p:tav>
                                        <p:tav tm="100000">
                                          <p:val>
                                            <p:strVal val="#ppt_x"/>
                                          </p:val>
                                        </p:tav>
                                      </p:tavLst>
                                    </p:anim>
                                    <p:anim calcmode="lin" valueType="num">
                                      <p:cBhvr additive="base">
                                        <p:cTn id="7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8" grpId="0" bldLvl="0" animBg="1"/>
      <p:bldP spid="20" grpId="0" bldLvl="0" animBg="1"/>
      <p:bldP spid="21" grpId="0" bldLvl="0" animBg="1"/>
      <p:bldP spid="26" grpId="0" bldLvl="0" animBg="1"/>
      <p:bldP spid="27" grpId="0" bldLvl="0" animBg="1"/>
      <p:bldP spid="31"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5121"/>
          <p:cNvSpPr>
            <a:spLocks noGrp="1"/>
          </p:cNvSpPr>
          <p:nvPr>
            <p:ph type="title"/>
          </p:nvPr>
        </p:nvSpPr>
        <p:spPr>
          <a:xfrm>
            <a:off x="462598" y="658336"/>
            <a:ext cx="6172200" cy="533400"/>
          </a:xfrm>
        </p:spPr>
        <p:txBody>
          <a:bodyPr anchor="t"/>
          <a:lstStyle/>
          <a:p>
            <a:r>
              <a:rPr lang="en-US" altLang="en-GB" dirty="0">
                <a:latin typeface="Times New Roman" panose="02020603050405020304" pitchFamily="2" charset="0"/>
                <a:ea typeface="宋体" panose="02010600030101010101" pitchFamily="2" charset="-122"/>
                <a:cs typeface="+mn-cs"/>
                <a:sym typeface="+mn-ea"/>
              </a:rPr>
              <a:t>2.4 程序设计思路</a:t>
            </a:r>
            <a:endParaRPr lang="zh-CN" altLang="en-US" dirty="0">
              <a:solidFill>
                <a:srgbClr val="FF3300"/>
              </a:solidFill>
              <a:latin typeface="Times New Roman" panose="02020603050405020304" pitchFamily="2" charset="0"/>
              <a:ea typeface="宋体" panose="02010600030101010101" pitchFamily="2" charset="-122"/>
              <a:cs typeface="Times New Roman" panose="02020603050405020304" pitchFamily="2" charset="0"/>
              <a:sym typeface="+mn-ea"/>
            </a:endParaRPr>
          </a:p>
        </p:txBody>
      </p:sp>
      <p:sp>
        <p:nvSpPr>
          <p:cNvPr id="5123" name="内容占位符 5122"/>
          <p:cNvSpPr>
            <a:spLocks noGrp="1"/>
          </p:cNvSpPr>
          <p:nvPr>
            <p:ph idx="1"/>
          </p:nvPr>
        </p:nvSpPr>
        <p:spPr>
          <a:xfrm>
            <a:off x="462598" y="1494314"/>
            <a:ext cx="6179820" cy="502920"/>
          </a:xfrm>
        </p:spPr>
        <p:txBody>
          <a:bodyPr anchor="t"/>
          <a:lstStyle/>
          <a:p>
            <a:pPr>
              <a:buFont typeface="Wingdings" panose="05000000000000000000" charset="0"/>
              <a:buChar char="l"/>
              <a:defRPr/>
            </a:pPr>
            <a:r>
              <a:rPr lang="zh-CN" altLang="en-US" dirty="0">
                <a:latin typeface="Times New Roman" panose="02020603050405020304" pitchFamily="2" charset="0"/>
                <a:ea typeface="楷体" panose="02010609060101010101" charset="-122"/>
                <a:cs typeface="Times New Roman" panose="02020603050405020304" pitchFamily="2" charset="0"/>
                <a:sym typeface="+mn-ea"/>
              </a:rPr>
              <a:t>利用</a:t>
            </a:r>
            <a:r>
              <a:rPr lang="en-US" altLang="zh-CN" dirty="0">
                <a:latin typeface="Times New Roman" panose="02020603050405020304" pitchFamily="2" charset="0"/>
                <a:ea typeface="楷体" panose="02010609060101010101" charset="-122"/>
                <a:cs typeface="Times New Roman" panose="02020603050405020304" pitchFamily="2" charset="0"/>
                <a:sym typeface="+mn-ea"/>
              </a:rPr>
              <a:t>AD</a:t>
            </a:r>
            <a:r>
              <a:rPr lang="zh-CN" altLang="en-US" dirty="0">
                <a:latin typeface="Times New Roman" panose="02020603050405020304" pitchFamily="2" charset="0"/>
                <a:ea typeface="楷体" panose="02010609060101010101" charset="-122"/>
                <a:cs typeface="Times New Roman" panose="02020603050405020304" pitchFamily="2" charset="0"/>
                <a:sym typeface="+mn-ea"/>
              </a:rPr>
              <a:t>测量方波的峰值幅度</a:t>
            </a:r>
            <a:endParaRPr lang="zh-CN" altLang="en-US" dirty="0">
              <a:latin typeface="Times New Roman" panose="02020603050405020304" pitchFamily="2" charset="0"/>
              <a:ea typeface="楷体" panose="02010609060101010101" charset="-122"/>
              <a:cs typeface="Times New Roman" panose="02020603050405020304" pitchFamily="2" charset="0"/>
            </a:endParaRPr>
          </a:p>
        </p:txBody>
      </p:sp>
      <p:sp>
        <p:nvSpPr>
          <p:cNvPr id="15" name="圆角矩形 14"/>
          <p:cNvSpPr/>
          <p:nvPr/>
        </p:nvSpPr>
        <p:spPr>
          <a:xfrm>
            <a:off x="2561749" y="2298859"/>
            <a:ext cx="756285" cy="35004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ctr" anchorCtr="1" compatLnSpc="1"/>
          <a:lstStyle/>
          <a:p>
            <a:pPr marL="0" marR="0" indent="0" algn="l" defTabSz="914400" rtl="0" eaLnBrk="1" fontAlgn="base" latinLnBrk="0" hangingPunct="1">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开始</a:t>
            </a:r>
          </a:p>
        </p:txBody>
      </p:sp>
      <p:sp>
        <p:nvSpPr>
          <p:cNvPr id="16" name="矩形 15"/>
          <p:cNvSpPr/>
          <p:nvPr/>
        </p:nvSpPr>
        <p:spPr>
          <a:xfrm>
            <a:off x="1283494" y="2865596"/>
            <a:ext cx="3329464" cy="42338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68580" tIns="34290" rIns="68580" bIns="34290" numCol="1" spcCol="0" rtlCol="0" fromWordArt="0" anchor="ctr" anchorCtr="1" forceAA="0" compatLnSpc="1">
            <a:noAutofit/>
          </a:bodyPr>
          <a:lstStyle/>
          <a:p>
            <a:pPr lvl="0" algn="l">
              <a:buClrTx/>
              <a:buSzTx/>
              <a:buFontTx/>
            </a:pPr>
            <a:r>
              <a:rPr lang="zh-CN" altLang="en-US" sz="1500" b="1"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设置</a:t>
            </a:r>
            <a:r>
              <a:rPr lang="en-US" altLang="zh-CN" sz="1500" b="1"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ADC</a:t>
            </a:r>
            <a:r>
              <a:rPr lang="zh-CN" altLang="en-US" sz="1500" b="1"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对应</a:t>
            </a:r>
            <a:r>
              <a:rPr lang="en-US" altLang="zh-CN" sz="1500" b="1"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I/O</a:t>
            </a:r>
            <a:r>
              <a:rPr lang="zh-CN" altLang="en-US" sz="1500" b="1"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口为复用输入模式</a:t>
            </a:r>
          </a:p>
        </p:txBody>
      </p:sp>
      <p:sp>
        <p:nvSpPr>
          <p:cNvPr id="18" name="矩形 17"/>
          <p:cNvSpPr/>
          <p:nvPr/>
        </p:nvSpPr>
        <p:spPr>
          <a:xfrm>
            <a:off x="1283018" y="3506629"/>
            <a:ext cx="3321368" cy="74771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68580" tIns="34290" rIns="68580" bIns="34290" numCol="1" spcCol="0" rtlCol="0" fromWordArt="0" anchor="ctr" anchorCtr="1" forceAA="0" compatLnSpc="1">
            <a:noAutofit/>
          </a:bodyPr>
          <a:lstStyle/>
          <a:p>
            <a:pPr lvl="0" algn="ctr">
              <a:buClrTx/>
              <a:buSzTx/>
              <a:buFontTx/>
            </a:pP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使能参考电压、打开</a:t>
            </a:r>
            <a:r>
              <a:rPr lang="en-US" altLang="zh-CN"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AD</a:t>
            </a: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转换功能；设置采样时钟源、采样时钟参数、参考电压大小；使能中断、使能转换</a:t>
            </a:r>
          </a:p>
        </p:txBody>
      </p:sp>
      <p:sp>
        <p:nvSpPr>
          <p:cNvPr id="20" name="矩形 19"/>
          <p:cNvSpPr/>
          <p:nvPr/>
        </p:nvSpPr>
        <p:spPr>
          <a:xfrm>
            <a:off x="1283494" y="4430554"/>
            <a:ext cx="3320891" cy="66817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68580" tIns="34290" rIns="68580" bIns="34290" numCol="1" spcCol="0" rtlCol="0" fromWordArt="0" anchor="ctr" anchorCtr="1" forceAA="0" compatLnSpc="1">
            <a:noAutofit/>
          </a:bodyPr>
          <a:lstStyle/>
          <a:p>
            <a:pPr lvl="0" algn="ctr">
              <a:buClrTx/>
              <a:buSzTx/>
              <a:buFontTx/>
            </a:pP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编写</a:t>
            </a:r>
            <a:r>
              <a:rPr lang="en-US" altLang="zh-CN"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ADC12</a:t>
            </a: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中断函数，在中断函数中读取</a:t>
            </a:r>
            <a:r>
              <a:rPr lang="en-US" altLang="zh-CN"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ADC</a:t>
            </a: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采样值并对采样值进行转换得到电压实际值</a:t>
            </a:r>
          </a:p>
        </p:txBody>
      </p:sp>
      <p:sp>
        <p:nvSpPr>
          <p:cNvPr id="21" name="圆角矩形 20"/>
          <p:cNvSpPr/>
          <p:nvPr/>
        </p:nvSpPr>
        <p:spPr>
          <a:xfrm>
            <a:off x="2558891" y="5274469"/>
            <a:ext cx="756285" cy="312896"/>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ctr" anchorCtr="1" compatLnSpc="1"/>
          <a:lstStyle/>
          <a:p>
            <a:pPr marL="0" marR="0" indent="0" algn="l" defTabSz="914400" rtl="0" eaLnBrk="1" fontAlgn="base" latinLnBrk="0" hangingPunct="1">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结束</a:t>
            </a:r>
          </a:p>
        </p:txBody>
      </p:sp>
      <p:cxnSp>
        <p:nvCxnSpPr>
          <p:cNvPr id="22" name="直接箭头连接符 21"/>
          <p:cNvCxnSpPr/>
          <p:nvPr/>
        </p:nvCxnSpPr>
        <p:spPr>
          <a:xfrm>
            <a:off x="2939891" y="2648903"/>
            <a:ext cx="476" cy="216694"/>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3" name="直接箭头连接符 22"/>
          <p:cNvCxnSpPr/>
          <p:nvPr/>
        </p:nvCxnSpPr>
        <p:spPr>
          <a:xfrm>
            <a:off x="2947988" y="3320891"/>
            <a:ext cx="476" cy="216694"/>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4" name="直接箭头连接符 23"/>
          <p:cNvCxnSpPr>
            <a:endCxn id="20" idx="0"/>
          </p:cNvCxnSpPr>
          <p:nvPr/>
        </p:nvCxnSpPr>
        <p:spPr>
          <a:xfrm>
            <a:off x="2938463" y="4254341"/>
            <a:ext cx="5715" cy="176213"/>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5" name="直接箭头连接符 24"/>
          <p:cNvCxnSpPr/>
          <p:nvPr/>
        </p:nvCxnSpPr>
        <p:spPr>
          <a:xfrm flipH="1">
            <a:off x="2935129" y="5098256"/>
            <a:ext cx="3334" cy="176213"/>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sp>
        <p:nvSpPr>
          <p:cNvPr id="26" name="文本框 25"/>
          <p:cNvSpPr txBox="1"/>
          <p:nvPr/>
        </p:nvSpPr>
        <p:spPr>
          <a:xfrm>
            <a:off x="4779645" y="2233295"/>
            <a:ext cx="3841115" cy="368300"/>
          </a:xfrm>
          <a:prstGeom prst="rect">
            <a:avLst/>
          </a:prstGeom>
          <a:noFill/>
          <a:ln w="19050">
            <a:solidFill>
              <a:schemeClr val="accent1">
                <a:lumMod val="50000"/>
              </a:schemeClr>
            </a:solidFill>
          </a:ln>
        </p:spPr>
        <p:txBody>
          <a:bodyPr wrap="square" rtlCol="0">
            <a:spAutoFit/>
          </a:bodyPr>
          <a:lstStyle/>
          <a:p>
            <a:r>
              <a:rPr lang="zh-CN" altLang="en-US" sz="1800" b="1">
                <a:latin typeface="Times New Roman" panose="02020603050405020304" pitchFamily="2" charset="0"/>
                <a:cs typeface="Times New Roman" panose="02020603050405020304" pitchFamily="2" charset="0"/>
              </a:rPr>
              <a:t>配置</a:t>
            </a:r>
            <a:r>
              <a:rPr lang="en-US" altLang="zh-CN" sz="1800" b="1">
                <a:latin typeface="Times New Roman" panose="02020603050405020304" pitchFamily="2" charset="0"/>
                <a:cs typeface="Times New Roman" panose="02020603050405020304" pitchFamily="2" charset="0"/>
              </a:rPr>
              <a:t>PxSEL</a:t>
            </a:r>
            <a:r>
              <a:rPr lang="zh-CN" altLang="en-US" sz="1800" b="1">
                <a:latin typeface="Times New Roman" panose="02020603050405020304" pitchFamily="2" charset="0"/>
                <a:cs typeface="Times New Roman" panose="02020603050405020304" pitchFamily="2" charset="0"/>
              </a:rPr>
              <a:t>寄存器、</a:t>
            </a:r>
            <a:r>
              <a:rPr lang="en-US" altLang="zh-CN" sz="1800" b="1">
                <a:latin typeface="Times New Roman" panose="02020603050405020304" pitchFamily="2" charset="0"/>
                <a:cs typeface="Times New Roman" panose="02020603050405020304" pitchFamily="2" charset="0"/>
              </a:rPr>
              <a:t>PxDIR</a:t>
            </a:r>
            <a:r>
              <a:rPr lang="zh-CN" altLang="en-US" sz="1800" b="1">
                <a:latin typeface="Times New Roman" panose="02020603050405020304" pitchFamily="2" charset="0"/>
                <a:cs typeface="Times New Roman" panose="02020603050405020304" pitchFamily="2" charset="0"/>
              </a:rPr>
              <a:t>寄存</a:t>
            </a:r>
            <a:r>
              <a:rPr lang="zh-CN" altLang="en-US" sz="1800">
                <a:latin typeface="Times New Roman" panose="02020603050405020304" pitchFamily="2" charset="0"/>
                <a:cs typeface="Times New Roman" panose="02020603050405020304" pitchFamily="2" charset="0"/>
              </a:rPr>
              <a:t>器</a:t>
            </a:r>
          </a:p>
        </p:txBody>
      </p:sp>
      <p:sp>
        <p:nvSpPr>
          <p:cNvPr id="27" name="文本框 26"/>
          <p:cNvSpPr txBox="1"/>
          <p:nvPr/>
        </p:nvSpPr>
        <p:spPr>
          <a:xfrm>
            <a:off x="4787900" y="2689860"/>
            <a:ext cx="3841115" cy="2584450"/>
          </a:xfrm>
          <a:prstGeom prst="rect">
            <a:avLst/>
          </a:prstGeom>
          <a:noFill/>
          <a:ln w="19050">
            <a:solidFill>
              <a:srgbClr val="FF0066"/>
            </a:solidFill>
          </a:ln>
        </p:spPr>
        <p:txBody>
          <a:bodyPr wrap="square" rtlCol="0">
            <a:spAutoFit/>
          </a:bodyPr>
          <a:lstStyle/>
          <a:p>
            <a:pPr marL="285750" lvl="0" indent="-285750" algn="l">
              <a:buFont typeface="Wingdings" panose="05000000000000000000" charset="0"/>
              <a:buChar char=""/>
            </a:pPr>
            <a:r>
              <a:rPr lang="zh-CN" altLang="en-US" sz="1800" b="1" dirty="0">
                <a:latin typeface="Times New Roman" panose="02020603050405020304" pitchFamily="2" charset="0"/>
                <a:cs typeface="Times New Roman" panose="02020603050405020304" pitchFamily="2" charset="0"/>
                <a:sym typeface="+mn-ea"/>
              </a:rPr>
              <a:t>配置</a:t>
            </a:r>
            <a:r>
              <a:rPr lang="en-US" altLang="zh-CN" sz="1800" b="1" dirty="0">
                <a:latin typeface="Times New Roman" panose="02020603050405020304" pitchFamily="2" charset="0"/>
                <a:cs typeface="Times New Roman" panose="02020603050405020304" pitchFamily="2" charset="0"/>
                <a:sym typeface="+mn-ea"/>
              </a:rPr>
              <a:t>ADC12CTLx</a:t>
            </a:r>
            <a:r>
              <a:rPr lang="zh-CN" altLang="en-US" sz="1800" b="1" dirty="0">
                <a:latin typeface="Times New Roman" panose="02020603050405020304" pitchFamily="2" charset="0"/>
                <a:cs typeface="Times New Roman" panose="02020603050405020304" pitchFamily="2" charset="0"/>
                <a:sym typeface="+mn-ea"/>
              </a:rPr>
              <a:t>使能参考电压</a:t>
            </a:r>
          </a:p>
          <a:p>
            <a:pPr marL="285750" lvl="0" indent="-285750" algn="l">
              <a:buFont typeface="Wingdings" panose="05000000000000000000" charset="0"/>
              <a:buChar char=""/>
            </a:pPr>
            <a:r>
              <a:rPr lang="zh-CN" altLang="en-US" sz="1800" b="1" dirty="0">
                <a:latin typeface="Times New Roman" panose="02020603050405020304" pitchFamily="2" charset="0"/>
                <a:cs typeface="Times New Roman" panose="02020603050405020304" pitchFamily="2" charset="0"/>
                <a:sym typeface="+mn-ea"/>
              </a:rPr>
              <a:t>配置</a:t>
            </a:r>
            <a:r>
              <a:rPr lang="en-US" altLang="zh-CN" sz="1800" b="1" dirty="0">
                <a:latin typeface="Times New Roman" panose="02020603050405020304" pitchFamily="2" charset="0"/>
                <a:cs typeface="Times New Roman" panose="02020603050405020304" pitchFamily="2" charset="0"/>
                <a:sym typeface="+mn-ea"/>
              </a:rPr>
              <a:t>ADC12CTLx</a:t>
            </a:r>
            <a:r>
              <a:rPr lang="zh-CN" altLang="en-US" sz="1800" b="1" dirty="0">
                <a:latin typeface="Times New Roman" panose="02020603050405020304" pitchFamily="2" charset="0"/>
                <a:cs typeface="Times New Roman" panose="02020603050405020304" pitchFamily="2" charset="0"/>
                <a:sym typeface="+mn-ea"/>
              </a:rPr>
              <a:t>打开</a:t>
            </a:r>
            <a:r>
              <a:rPr lang="en-US" altLang="zh-CN" sz="1800" b="1" dirty="0">
                <a:latin typeface="Times New Roman" panose="02020603050405020304" pitchFamily="2" charset="0"/>
                <a:cs typeface="Times New Roman" panose="02020603050405020304" pitchFamily="2" charset="0"/>
                <a:sym typeface="+mn-ea"/>
              </a:rPr>
              <a:t>AD</a:t>
            </a:r>
            <a:r>
              <a:rPr lang="zh-CN" altLang="en-US" sz="1800" b="1" dirty="0">
                <a:latin typeface="Times New Roman" panose="02020603050405020304" pitchFamily="2" charset="0"/>
                <a:cs typeface="Times New Roman" panose="02020603050405020304" pitchFamily="2" charset="0"/>
                <a:sym typeface="+mn-ea"/>
              </a:rPr>
              <a:t>，设置采样时钟</a:t>
            </a:r>
          </a:p>
          <a:p>
            <a:pPr marL="285750" lvl="0" indent="-285750" algn="l">
              <a:buFont typeface="Wingdings" panose="05000000000000000000" charset="0"/>
              <a:buChar char=""/>
            </a:pPr>
            <a:r>
              <a:rPr lang="zh-CN" altLang="en-US" sz="1800" b="1" dirty="0">
                <a:latin typeface="Times New Roman" panose="02020603050405020304" pitchFamily="2" charset="0"/>
                <a:cs typeface="Times New Roman" panose="02020603050405020304" pitchFamily="2" charset="0"/>
                <a:sym typeface="+mn-ea"/>
              </a:rPr>
              <a:t>配置</a:t>
            </a:r>
            <a:r>
              <a:rPr lang="en-US" altLang="zh-CN" sz="1800" b="1" dirty="0">
                <a:latin typeface="Times New Roman" panose="02020603050405020304" pitchFamily="2" charset="0"/>
                <a:cs typeface="Times New Roman" panose="02020603050405020304" pitchFamily="2" charset="0"/>
                <a:sym typeface="+mn-ea"/>
              </a:rPr>
              <a:t>ADC12CTLx</a:t>
            </a:r>
            <a:r>
              <a:rPr lang="zh-CN" altLang="en-US" sz="1800" b="1" dirty="0">
                <a:latin typeface="Times New Roman" panose="02020603050405020304" pitchFamily="2" charset="0"/>
                <a:cs typeface="Times New Roman" panose="02020603050405020304" pitchFamily="2" charset="0"/>
                <a:sym typeface="+mn-ea"/>
              </a:rPr>
              <a:t>配置采样保持、分频系数、时钟源、转换序列</a:t>
            </a:r>
          </a:p>
          <a:p>
            <a:pPr marL="285750" lvl="0" indent="-285750" algn="l">
              <a:buFont typeface="Wingdings" panose="05000000000000000000" charset="0"/>
              <a:buChar char=""/>
            </a:pPr>
            <a:r>
              <a:rPr lang="zh-CN" altLang="en-US" sz="1800" b="1" dirty="0">
                <a:latin typeface="Times New Roman" panose="02020603050405020304" pitchFamily="2" charset="0"/>
                <a:cs typeface="Times New Roman" panose="02020603050405020304" pitchFamily="2" charset="0"/>
                <a:sym typeface="+mn-ea"/>
              </a:rPr>
              <a:t>配置</a:t>
            </a:r>
            <a:r>
              <a:rPr lang="en-US" altLang="zh-CN" sz="1800" b="1" dirty="0">
                <a:latin typeface="Times New Roman" panose="02020603050405020304" pitchFamily="2" charset="0"/>
                <a:cs typeface="Times New Roman" panose="02020603050405020304" pitchFamily="2" charset="0"/>
                <a:sym typeface="+mn-ea"/>
              </a:rPr>
              <a:t>ADC12MCTLx</a:t>
            </a:r>
            <a:r>
              <a:rPr lang="zh-CN" altLang="en-US" sz="1800" b="1" dirty="0">
                <a:latin typeface="Times New Roman" panose="02020603050405020304" pitchFamily="2" charset="0"/>
                <a:cs typeface="Times New Roman" panose="02020603050405020304" pitchFamily="2" charset="0"/>
                <a:sym typeface="+mn-ea"/>
              </a:rPr>
              <a:t>设置参考电压源以及参考电压大小</a:t>
            </a:r>
          </a:p>
          <a:p>
            <a:pPr marL="285750" lvl="0" indent="-285750" algn="l">
              <a:buFont typeface="Wingdings" panose="05000000000000000000" charset="0"/>
              <a:buChar char=""/>
            </a:pPr>
            <a:r>
              <a:rPr lang="zh-CN" altLang="en-US" sz="1800" b="1" dirty="0">
                <a:latin typeface="Times New Roman" panose="02020603050405020304" pitchFamily="2" charset="0"/>
                <a:cs typeface="Times New Roman" panose="02020603050405020304" pitchFamily="2" charset="0"/>
                <a:sym typeface="+mn-ea"/>
              </a:rPr>
              <a:t>配置</a:t>
            </a:r>
            <a:r>
              <a:rPr lang="en-US" altLang="zh-CN" sz="1800" b="1" dirty="0">
                <a:latin typeface="Times New Roman" panose="02020603050405020304" pitchFamily="2" charset="0"/>
                <a:cs typeface="Times New Roman" panose="02020603050405020304" pitchFamily="2" charset="0"/>
                <a:sym typeface="+mn-ea"/>
              </a:rPr>
              <a:t>ADC12IE</a:t>
            </a:r>
            <a:r>
              <a:rPr lang="zh-CN" altLang="en-US" sz="1800" b="1" dirty="0">
                <a:latin typeface="Times New Roman" panose="02020603050405020304" pitchFamily="2" charset="0"/>
                <a:cs typeface="Times New Roman" panose="02020603050405020304" pitchFamily="2" charset="0"/>
                <a:sym typeface="+mn-ea"/>
              </a:rPr>
              <a:t>使能</a:t>
            </a:r>
            <a:r>
              <a:rPr lang="en-US" altLang="zh-CN" sz="1800" b="1" dirty="0">
                <a:latin typeface="Times New Roman" panose="02020603050405020304" pitchFamily="2" charset="0"/>
                <a:cs typeface="Times New Roman" panose="02020603050405020304" pitchFamily="2" charset="0"/>
                <a:sym typeface="+mn-ea"/>
              </a:rPr>
              <a:t>AD</a:t>
            </a:r>
            <a:r>
              <a:rPr lang="zh-CN" altLang="en-US" sz="1800" b="1" dirty="0">
                <a:latin typeface="Times New Roman" panose="02020603050405020304" pitchFamily="2" charset="0"/>
                <a:cs typeface="Times New Roman" panose="02020603050405020304" pitchFamily="2" charset="0"/>
                <a:sym typeface="+mn-ea"/>
              </a:rPr>
              <a:t>中断</a:t>
            </a:r>
          </a:p>
          <a:p>
            <a:pPr marL="285750" lvl="0" indent="-285750" algn="l">
              <a:buFont typeface="Wingdings" panose="05000000000000000000" charset="0"/>
              <a:buChar char=""/>
            </a:pPr>
            <a:r>
              <a:rPr lang="zh-CN" altLang="en-US" sz="1800" b="1" dirty="0">
                <a:latin typeface="Times New Roman" panose="02020603050405020304" pitchFamily="2" charset="0"/>
                <a:cs typeface="Times New Roman" panose="02020603050405020304" pitchFamily="2" charset="0"/>
                <a:sym typeface="+mn-ea"/>
              </a:rPr>
              <a:t>配置</a:t>
            </a:r>
            <a:r>
              <a:rPr lang="en-US" altLang="zh-CN" sz="1800" b="1" dirty="0">
                <a:latin typeface="Times New Roman" panose="02020603050405020304" pitchFamily="2" charset="0"/>
                <a:cs typeface="Times New Roman" panose="02020603050405020304" pitchFamily="2" charset="0"/>
                <a:sym typeface="+mn-ea"/>
              </a:rPr>
              <a:t>ADC12CTLx</a:t>
            </a:r>
            <a:r>
              <a:rPr lang="zh-CN" altLang="en-US" sz="1800" b="1" dirty="0">
                <a:latin typeface="Times New Roman" panose="02020603050405020304" pitchFamily="2" charset="0"/>
                <a:cs typeface="Times New Roman" panose="02020603050405020304" pitchFamily="2" charset="0"/>
                <a:sym typeface="+mn-ea"/>
              </a:rPr>
              <a:t>使能</a:t>
            </a:r>
            <a:r>
              <a:rPr lang="en-US" altLang="zh-CN" sz="1800" b="1" dirty="0">
                <a:latin typeface="Times New Roman" panose="02020603050405020304" pitchFamily="2" charset="0"/>
                <a:cs typeface="Times New Roman" panose="02020603050405020304" pitchFamily="2" charset="0"/>
                <a:sym typeface="+mn-ea"/>
              </a:rPr>
              <a:t>AD</a:t>
            </a:r>
            <a:r>
              <a:rPr lang="zh-CN" altLang="en-US" sz="1800" b="1" dirty="0">
                <a:latin typeface="Times New Roman" panose="02020603050405020304" pitchFamily="2" charset="0"/>
                <a:cs typeface="Times New Roman" panose="02020603050405020304" pitchFamily="2" charset="0"/>
                <a:sym typeface="+mn-ea"/>
              </a:rPr>
              <a:t>转换</a:t>
            </a:r>
          </a:p>
        </p:txBody>
      </p:sp>
      <p:cxnSp>
        <p:nvCxnSpPr>
          <p:cNvPr id="30" name="直接箭头连接符 29"/>
          <p:cNvCxnSpPr/>
          <p:nvPr/>
        </p:nvCxnSpPr>
        <p:spPr>
          <a:xfrm>
            <a:off x="4604861" y="3897154"/>
            <a:ext cx="174308" cy="0"/>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 name="肘形连接符 1"/>
          <p:cNvCxnSpPr/>
          <p:nvPr/>
        </p:nvCxnSpPr>
        <p:spPr>
          <a:xfrm flipV="1">
            <a:off x="4609148" y="2479834"/>
            <a:ext cx="165735" cy="55530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w="med" len="med"/>
          </a:ln>
          <a:effectLst/>
        </p:spPr>
      </p:cxnSp>
      <p:sp>
        <p:nvSpPr>
          <p:cNvPr id="3" name="文本框 2"/>
          <p:cNvSpPr txBox="1"/>
          <p:nvPr/>
        </p:nvSpPr>
        <p:spPr>
          <a:xfrm>
            <a:off x="4787900" y="5346700"/>
            <a:ext cx="3832860" cy="923330"/>
          </a:xfrm>
          <a:prstGeom prst="rect">
            <a:avLst/>
          </a:prstGeom>
          <a:noFill/>
          <a:ln w="19050">
            <a:solidFill>
              <a:schemeClr val="accent1">
                <a:lumMod val="50000"/>
              </a:schemeClr>
            </a:solidFill>
          </a:ln>
        </p:spPr>
        <p:txBody>
          <a:bodyPr wrap="square" rtlCol="0">
            <a:spAutoFit/>
          </a:bodyPr>
          <a:lstStyle/>
          <a:p>
            <a:r>
              <a:rPr lang="zh-CN" altLang="en-US" sz="1800" b="1" dirty="0">
                <a:latin typeface="Times New Roman" panose="02020603050405020304" pitchFamily="2" charset="0"/>
                <a:cs typeface="Times New Roman" panose="02020603050405020304" pitchFamily="2" charset="0"/>
              </a:rPr>
              <a:t>从值，并根据</a:t>
            </a:r>
            <a:r>
              <a:rPr lang="zh-CN" altLang="en-US" b="1" dirty="0">
                <a:latin typeface="Times New Roman" panose="02020603050405020304" pitchFamily="2" charset="0"/>
                <a:cs typeface="Times New Roman" panose="02020603050405020304" pitchFamily="2" charset="0"/>
              </a:rPr>
              <a:t>公式寄存器</a:t>
            </a:r>
            <a:r>
              <a:rPr lang="en-US" altLang="zh-CN" b="1" dirty="0">
                <a:latin typeface="Times New Roman" panose="02020603050405020304" pitchFamily="2" charset="0"/>
                <a:cs typeface="Times New Roman" panose="02020603050405020304" pitchFamily="2" charset="0"/>
              </a:rPr>
              <a:t>ADC12MEM0</a:t>
            </a:r>
            <a:r>
              <a:rPr lang="zh-CN" altLang="en-US" b="1" dirty="0">
                <a:latin typeface="Times New Roman" panose="02020603050405020304" pitchFamily="2" charset="0"/>
                <a:cs typeface="Times New Roman" panose="02020603050405020304" pitchFamily="2" charset="0"/>
              </a:rPr>
              <a:t>中读取</a:t>
            </a:r>
            <a:r>
              <a:rPr lang="en-US" altLang="zh-CN" b="1" dirty="0">
                <a:latin typeface="Times New Roman" panose="02020603050405020304" pitchFamily="2" charset="0"/>
                <a:cs typeface="Times New Roman" panose="02020603050405020304" pitchFamily="2" charset="0"/>
              </a:rPr>
              <a:t>AD</a:t>
            </a:r>
            <a:r>
              <a:rPr lang="zh-CN" altLang="en-US" b="1" dirty="0">
                <a:latin typeface="Times New Roman" panose="02020603050405020304" pitchFamily="2" charset="0"/>
                <a:cs typeface="Times New Roman" panose="02020603050405020304" pitchFamily="2" charset="0"/>
              </a:rPr>
              <a:t>转换转换</a:t>
            </a:r>
            <a:r>
              <a:rPr lang="zh-CN" altLang="en-US" sz="1800" b="1" dirty="0">
                <a:latin typeface="Times New Roman" panose="02020603050405020304" pitchFamily="2" charset="0"/>
                <a:cs typeface="Times New Roman" panose="02020603050405020304" pitchFamily="2" charset="0"/>
              </a:rPr>
              <a:t>为真实电压</a:t>
            </a:r>
          </a:p>
        </p:txBody>
      </p:sp>
      <p:cxnSp>
        <p:nvCxnSpPr>
          <p:cNvPr id="5" name="肘形连接符 4"/>
          <p:cNvCxnSpPr/>
          <p:nvPr/>
        </p:nvCxnSpPr>
        <p:spPr>
          <a:xfrm>
            <a:off x="4612958" y="4962208"/>
            <a:ext cx="174784" cy="551974"/>
          </a:xfrm>
          <a:prstGeom prst="bentConnector3">
            <a:avLst>
              <a:gd name="adj1" fmla="val 50136"/>
            </a:avLst>
          </a:prstGeom>
          <a:solidFill>
            <a:schemeClr val="accent1"/>
          </a:solidFill>
          <a:ln w="9525" cap="flat" cmpd="sng" algn="ctr">
            <a:solidFill>
              <a:schemeClr val="tx1"/>
            </a:solidFill>
            <a:prstDash val="solid"/>
            <a:round/>
            <a:headEnd type="none" w="med" len="med"/>
            <a:tailEnd type="arrow"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ppt_x"/>
                                          </p:val>
                                        </p:tav>
                                        <p:tav tm="100000">
                                          <p:val>
                                            <p:strVal val="#ppt_x"/>
                                          </p:val>
                                        </p:tav>
                                      </p:tavLst>
                                    </p:anim>
                                    <p:anim calcmode="lin" valueType="num">
                                      <p:cBhvr additive="base">
                                        <p:cTn id="34" dur="500" fill="hold"/>
                                        <p:tgtEl>
                                          <p:spTgt spid="2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500"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500"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8" grpId="0" bldLvl="0" animBg="1"/>
      <p:bldP spid="20" grpId="0" bldLvl="0" animBg="1"/>
      <p:bldP spid="21" grpId="0" bldLvl="0" animBg="1"/>
      <p:bldP spid="26" grpId="0" bldLvl="0" animBg="1"/>
      <p:bldP spid="27" grpId="0" bldLvl="0" animBg="1"/>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ctrTitle"/>
          </p:nvPr>
        </p:nvSpPr>
        <p:spPr>
          <a:xfrm>
            <a:off x="348298" y="2420938"/>
            <a:ext cx="8281987" cy="1655762"/>
          </a:xfrm>
        </p:spPr>
        <p:txBody>
          <a:bodyPr wrap="square" anchor="ctr"/>
          <a:lstStyle>
            <a:lvl1pPr lvl="0">
              <a:defRPr/>
            </a:lvl1pPr>
          </a:lstStyle>
          <a:p>
            <a:pPr lvl="0" indent="0" algn="ctr">
              <a:lnSpc>
                <a:spcPct val="150000"/>
              </a:lnSpc>
            </a:pPr>
            <a:r>
              <a:rPr lang="en-US" altLang="zh-CN" dirty="0"/>
              <a:t>2</a:t>
            </a:r>
            <a:r>
              <a:rPr lang="zh-CN" altLang="en-US" dirty="0"/>
              <a:t>.</a:t>
            </a:r>
            <a:r>
              <a:rPr lang="en-US" altLang="zh-CN" dirty="0"/>
              <a:t>2</a:t>
            </a:r>
            <a:r>
              <a:rPr lang="zh-CN" altLang="en-US" dirty="0"/>
              <a:t>  定时器</a:t>
            </a:r>
            <a:br>
              <a:rPr lang="zh-CN" altLang="en-US" dirty="0"/>
            </a:br>
            <a:r>
              <a:rPr lang="zh-CN" altLang="en-US" dirty="0"/>
              <a:t>（</a:t>
            </a:r>
            <a:r>
              <a:rPr lang="en-US" altLang="zh-CN" dirty="0"/>
              <a:t>Timer</a:t>
            </a:r>
            <a:r>
              <a:rPr lang="zh-CN" altLang="en-US" dirty="0"/>
              <a:t>）</a:t>
            </a:r>
            <a:br>
              <a:rPr lang="zh-CN" altLang="en-US" dirty="0"/>
            </a:br>
            <a:endParaRPr lang="zh-CN" altLang="en-US" dirty="0">
              <a:ea typeface="Times New Roman" panose="02020603050405020304" pitchFamily="2" charset="0"/>
            </a:endParaRPr>
          </a:p>
        </p:txBody>
      </p:sp>
      <p:sp>
        <p:nvSpPr>
          <p:cNvPr id="65538" name="灯片编号占位符 1"/>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Garamond" panose="02020404030301010803" pitchFamily="2" charset="0"/>
              </a:rPr>
              <a:t>9</a:t>
            </a:fld>
            <a:endParaRPr lang="en-US" altLang="zh-CN" sz="1200" dirty="0">
              <a:latin typeface="Garamond" panose="02020404030301010803" pitchFamily="2"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5121"/>
          <p:cNvSpPr>
            <a:spLocks noGrp="1"/>
          </p:cNvSpPr>
          <p:nvPr>
            <p:ph type="title"/>
          </p:nvPr>
        </p:nvSpPr>
        <p:spPr>
          <a:xfrm>
            <a:off x="468948" y="665321"/>
            <a:ext cx="6172200" cy="533400"/>
          </a:xfrm>
        </p:spPr>
        <p:txBody>
          <a:bodyPr anchor="t"/>
          <a:lstStyle/>
          <a:p>
            <a:r>
              <a:rPr lang="en-US" altLang="en-GB" dirty="0">
                <a:latin typeface="Times New Roman" panose="02020603050405020304" pitchFamily="2" charset="0"/>
                <a:ea typeface="宋体" panose="02010600030101010101" pitchFamily="2" charset="-122"/>
                <a:cs typeface="+mn-cs"/>
                <a:sym typeface="+mn-ea"/>
              </a:rPr>
              <a:t>2.4 程序设计思路</a:t>
            </a:r>
            <a:endParaRPr lang="zh-CN" altLang="en-US" dirty="0">
              <a:solidFill>
                <a:srgbClr val="FF3300"/>
              </a:solidFill>
              <a:latin typeface="Times New Roman" panose="02020603050405020304" pitchFamily="2" charset="0"/>
              <a:ea typeface="宋体" panose="02010600030101010101" pitchFamily="2" charset="-122"/>
              <a:cs typeface="Times New Roman" panose="02020603050405020304" pitchFamily="2" charset="0"/>
              <a:sym typeface="+mn-ea"/>
            </a:endParaRPr>
          </a:p>
        </p:txBody>
      </p:sp>
      <p:sp>
        <p:nvSpPr>
          <p:cNvPr id="5123" name="内容占位符 5122"/>
          <p:cNvSpPr>
            <a:spLocks noGrp="1"/>
          </p:cNvSpPr>
          <p:nvPr>
            <p:ph idx="1"/>
          </p:nvPr>
        </p:nvSpPr>
        <p:spPr>
          <a:xfrm>
            <a:off x="556578" y="1442561"/>
            <a:ext cx="6179820" cy="502920"/>
          </a:xfrm>
        </p:spPr>
        <p:txBody>
          <a:bodyPr anchor="t"/>
          <a:lstStyle/>
          <a:p>
            <a:pPr>
              <a:buFont typeface="Wingdings" panose="05000000000000000000" charset="0"/>
              <a:buChar char="l"/>
              <a:defRPr/>
            </a:pPr>
            <a:r>
              <a:rPr lang="zh-CN" altLang="en-US" dirty="0">
                <a:latin typeface="Times New Roman" panose="02020603050405020304" pitchFamily="2" charset="0"/>
                <a:ea typeface="楷体" panose="02010609060101010101" charset="-122"/>
                <a:cs typeface="Times New Roman" panose="02020603050405020304" pitchFamily="2" charset="0"/>
                <a:sym typeface="+mn-ea"/>
              </a:rPr>
              <a:t>方波频率变化实现</a:t>
            </a:r>
          </a:p>
        </p:txBody>
      </p:sp>
      <p:sp>
        <p:nvSpPr>
          <p:cNvPr id="15" name="圆角矩形 14"/>
          <p:cNvSpPr/>
          <p:nvPr/>
        </p:nvSpPr>
        <p:spPr>
          <a:xfrm>
            <a:off x="2561749" y="2514124"/>
            <a:ext cx="756285" cy="35004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ctr" anchorCtr="1" compatLnSpc="1"/>
          <a:lstStyle/>
          <a:p>
            <a:pPr marL="0" marR="0" indent="0" algn="l" defTabSz="914400" rtl="0" eaLnBrk="1" fontAlgn="base" latinLnBrk="0" hangingPunct="1">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开始</a:t>
            </a:r>
          </a:p>
        </p:txBody>
      </p:sp>
      <p:sp>
        <p:nvSpPr>
          <p:cNvPr id="16" name="矩形 15"/>
          <p:cNvSpPr/>
          <p:nvPr/>
        </p:nvSpPr>
        <p:spPr>
          <a:xfrm>
            <a:off x="1275874" y="3080861"/>
            <a:ext cx="3329464" cy="54006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68580" tIns="34290" rIns="68580" bIns="34290" numCol="1" spcCol="0" rtlCol="0" fromWordArt="0" anchor="ctr" anchorCtr="1" forceAA="0" compatLnSpc="1">
            <a:noAutofit/>
          </a:bodyPr>
          <a:lstStyle/>
          <a:p>
            <a:pPr lvl="0" algn="l">
              <a:buClrTx/>
              <a:buSzTx/>
              <a:buFontTx/>
            </a:pP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配置</a:t>
            </a:r>
            <a:r>
              <a:rPr lang="en-US" altLang="zh-CN"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I/O</a:t>
            </a: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口作为按键检测的输入</a:t>
            </a:r>
          </a:p>
        </p:txBody>
      </p:sp>
      <p:sp>
        <p:nvSpPr>
          <p:cNvPr id="18" name="矩形 17"/>
          <p:cNvSpPr/>
          <p:nvPr/>
        </p:nvSpPr>
        <p:spPr>
          <a:xfrm>
            <a:off x="1274921" y="3842385"/>
            <a:ext cx="3329464" cy="54006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68580" tIns="34290" rIns="68580" bIns="34290" numCol="1" spcCol="0" rtlCol="0" fromWordArt="0" anchor="ctr" anchorCtr="1" forceAA="0" compatLnSpc="1">
            <a:noAutofit/>
          </a:bodyPr>
          <a:lstStyle/>
          <a:p>
            <a:pPr lvl="0" algn="ctr">
              <a:buClrTx/>
              <a:buSzTx/>
              <a:buFontTx/>
            </a:pP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在定时器中断中更改</a:t>
            </a:r>
            <a:r>
              <a:rPr lang="en-US" altLang="zh-CN"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I/O</a:t>
            </a:r>
            <a:r>
              <a:rPr lang="zh-CN" altLang="en-US" sz="1500" b="1">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口高低电平转换的中断次数</a:t>
            </a:r>
          </a:p>
        </p:txBody>
      </p:sp>
      <p:sp>
        <p:nvSpPr>
          <p:cNvPr id="21" name="圆角矩形 20"/>
          <p:cNvSpPr/>
          <p:nvPr/>
        </p:nvSpPr>
        <p:spPr>
          <a:xfrm>
            <a:off x="2562225" y="4604385"/>
            <a:ext cx="756285" cy="35004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ctr" anchorCtr="1" compatLnSpc="1"/>
          <a:lstStyle/>
          <a:p>
            <a:pPr marL="0" marR="0" indent="0" algn="l" defTabSz="914400" rtl="0" eaLnBrk="1" fontAlgn="base" latinLnBrk="0" hangingPunct="1">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结束</a:t>
            </a:r>
          </a:p>
        </p:txBody>
      </p:sp>
      <p:cxnSp>
        <p:nvCxnSpPr>
          <p:cNvPr id="22" name="直接箭头连接符 21"/>
          <p:cNvCxnSpPr/>
          <p:nvPr/>
        </p:nvCxnSpPr>
        <p:spPr>
          <a:xfrm>
            <a:off x="2939891" y="2864168"/>
            <a:ext cx="476" cy="216694"/>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3" name="直接箭头连接符 22"/>
          <p:cNvCxnSpPr/>
          <p:nvPr/>
        </p:nvCxnSpPr>
        <p:spPr>
          <a:xfrm>
            <a:off x="2938939" y="3620929"/>
            <a:ext cx="476" cy="216694"/>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4" name="直接箭头连接符 23"/>
          <p:cNvCxnSpPr/>
          <p:nvPr/>
        </p:nvCxnSpPr>
        <p:spPr>
          <a:xfrm>
            <a:off x="2939891" y="4382453"/>
            <a:ext cx="476" cy="216694"/>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sp>
        <p:nvSpPr>
          <p:cNvPr id="26" name="文本框 25"/>
          <p:cNvSpPr txBox="1"/>
          <p:nvPr/>
        </p:nvSpPr>
        <p:spPr>
          <a:xfrm>
            <a:off x="4779010" y="2778760"/>
            <a:ext cx="3699510" cy="645160"/>
          </a:xfrm>
          <a:prstGeom prst="rect">
            <a:avLst/>
          </a:prstGeom>
          <a:noFill/>
          <a:ln w="19050">
            <a:solidFill>
              <a:schemeClr val="accent1">
                <a:lumMod val="50000"/>
              </a:schemeClr>
            </a:solidFill>
          </a:ln>
        </p:spPr>
        <p:txBody>
          <a:bodyPr wrap="square" rtlCol="0">
            <a:spAutoFit/>
          </a:bodyPr>
          <a:lstStyle/>
          <a:p>
            <a:r>
              <a:rPr lang="zh-CN" altLang="en-US" sz="1800" b="1">
                <a:latin typeface="Times New Roman" panose="02020603050405020304" pitchFamily="2" charset="0"/>
                <a:cs typeface="Times New Roman" panose="02020603050405020304" pitchFamily="2" charset="0"/>
              </a:rPr>
              <a:t>配置</a:t>
            </a:r>
            <a:r>
              <a:rPr lang="en-US" altLang="zh-CN" sz="1800" b="1">
                <a:latin typeface="Times New Roman" panose="02020603050405020304" pitchFamily="2" charset="0"/>
                <a:cs typeface="Times New Roman" panose="02020603050405020304" pitchFamily="2" charset="0"/>
              </a:rPr>
              <a:t>PxDIR</a:t>
            </a:r>
            <a:r>
              <a:rPr lang="zh-CN" altLang="en-US" sz="1800" b="1">
                <a:latin typeface="Times New Roman" panose="02020603050405020304" pitchFamily="2" charset="0"/>
                <a:cs typeface="Times New Roman" panose="02020603050405020304" pitchFamily="2" charset="0"/>
              </a:rPr>
              <a:t>，读取</a:t>
            </a:r>
            <a:r>
              <a:rPr lang="en-US" altLang="zh-CN" sz="1800" b="1">
                <a:latin typeface="Times New Roman" panose="02020603050405020304" pitchFamily="2" charset="0"/>
                <a:cs typeface="Times New Roman" panose="02020603050405020304" pitchFamily="2" charset="0"/>
              </a:rPr>
              <a:t>PxIN</a:t>
            </a:r>
            <a:r>
              <a:rPr lang="zh-CN" altLang="en-US" sz="1800" b="1">
                <a:latin typeface="Times New Roman" panose="02020603050405020304" pitchFamily="2" charset="0"/>
                <a:cs typeface="Times New Roman" panose="02020603050405020304" pitchFamily="2" charset="0"/>
              </a:rPr>
              <a:t>寄存器的值来进行按键检测</a:t>
            </a:r>
          </a:p>
        </p:txBody>
      </p:sp>
      <p:sp>
        <p:nvSpPr>
          <p:cNvPr id="27" name="文本框 26"/>
          <p:cNvSpPr txBox="1"/>
          <p:nvPr/>
        </p:nvSpPr>
        <p:spPr>
          <a:xfrm>
            <a:off x="4789170" y="3578860"/>
            <a:ext cx="3689350" cy="1476375"/>
          </a:xfrm>
          <a:prstGeom prst="rect">
            <a:avLst/>
          </a:prstGeom>
          <a:noFill/>
          <a:ln w="19050">
            <a:solidFill>
              <a:schemeClr val="accent1">
                <a:lumMod val="50000"/>
              </a:schemeClr>
            </a:solidFill>
          </a:ln>
        </p:spPr>
        <p:txBody>
          <a:bodyPr wrap="square" rtlCol="0">
            <a:spAutoFit/>
          </a:bodyPr>
          <a:lstStyle/>
          <a:p>
            <a:pPr lvl="0" algn="l"/>
            <a:r>
              <a:rPr lang="zh-CN" altLang="en-US" sz="1800" b="1">
                <a:latin typeface="Times New Roman" panose="02020603050405020304" pitchFamily="2" charset="0"/>
                <a:cs typeface="Times New Roman" panose="02020603050405020304" pitchFamily="2" charset="0"/>
                <a:sym typeface="+mn-ea"/>
              </a:rPr>
              <a:t>修改中断函数中给</a:t>
            </a:r>
            <a:r>
              <a:rPr lang="en-US" altLang="zh-CN" sz="1800" b="1">
                <a:latin typeface="Times New Roman" panose="02020603050405020304" pitchFamily="2" charset="0"/>
                <a:cs typeface="Times New Roman" panose="02020603050405020304" pitchFamily="2" charset="0"/>
                <a:sym typeface="+mn-ea"/>
              </a:rPr>
              <a:t>PxOUT</a:t>
            </a:r>
            <a:r>
              <a:rPr lang="zh-CN" altLang="en-US" sz="1800" b="1">
                <a:latin typeface="Times New Roman" panose="02020603050405020304" pitchFamily="2" charset="0"/>
                <a:cs typeface="Times New Roman" panose="02020603050405020304" pitchFamily="2" charset="0"/>
                <a:sym typeface="+mn-ea"/>
              </a:rPr>
              <a:t>赋值的中断触发次数（例如本来</a:t>
            </a:r>
            <a:r>
              <a:rPr lang="en-US" altLang="zh-CN" sz="1800" b="1">
                <a:latin typeface="Times New Roman" panose="02020603050405020304" pitchFamily="2" charset="0"/>
                <a:cs typeface="Times New Roman" panose="02020603050405020304" pitchFamily="2" charset="0"/>
                <a:sym typeface="+mn-ea"/>
              </a:rPr>
              <a:t>50</a:t>
            </a:r>
            <a:r>
              <a:rPr lang="zh-CN" altLang="en-US" sz="1800" b="1">
                <a:latin typeface="Times New Roman" panose="02020603050405020304" pitchFamily="2" charset="0"/>
                <a:cs typeface="Times New Roman" panose="02020603050405020304" pitchFamily="2" charset="0"/>
                <a:sym typeface="+mn-ea"/>
              </a:rPr>
              <a:t>次中断修改一次高低电平，现在</a:t>
            </a:r>
            <a:r>
              <a:rPr lang="en-US" altLang="zh-CN" sz="1800" b="1">
                <a:latin typeface="Times New Roman" panose="02020603050405020304" pitchFamily="2" charset="0"/>
                <a:cs typeface="Times New Roman" panose="02020603050405020304" pitchFamily="2" charset="0"/>
                <a:sym typeface="+mn-ea"/>
              </a:rPr>
              <a:t>25</a:t>
            </a:r>
            <a:r>
              <a:rPr lang="zh-CN" altLang="en-US" sz="1800" b="1">
                <a:latin typeface="Times New Roman" panose="02020603050405020304" pitchFamily="2" charset="0"/>
                <a:cs typeface="Times New Roman" panose="02020603050405020304" pitchFamily="2" charset="0"/>
                <a:sym typeface="+mn-ea"/>
              </a:rPr>
              <a:t>次中断修改一次高低电平，那么输出的方波频率将翻倍</a:t>
            </a:r>
            <a:endParaRPr lang="en-US" altLang="zh-CN" sz="1800" b="1">
              <a:latin typeface="Times New Roman" panose="02020603050405020304" pitchFamily="2" charset="0"/>
              <a:cs typeface="Times New Roman" panose="02020603050405020304" pitchFamily="2" charset="0"/>
              <a:sym typeface="+mn-ea"/>
            </a:endParaRPr>
          </a:p>
        </p:txBody>
      </p:sp>
      <p:cxnSp>
        <p:nvCxnSpPr>
          <p:cNvPr id="2" name="肘形连接符 1"/>
          <p:cNvCxnSpPr/>
          <p:nvPr/>
        </p:nvCxnSpPr>
        <p:spPr>
          <a:xfrm flipV="1">
            <a:off x="4615339" y="3001328"/>
            <a:ext cx="173831" cy="307181"/>
          </a:xfrm>
          <a:prstGeom prst="bentConnector3">
            <a:avLst>
              <a:gd name="adj1" fmla="val 50137"/>
            </a:avLst>
          </a:prstGeom>
          <a:solidFill>
            <a:schemeClr val="accent1"/>
          </a:solidFill>
          <a:ln w="9525" cap="flat" cmpd="sng" algn="ctr">
            <a:solidFill>
              <a:schemeClr val="tx1"/>
            </a:solidFill>
            <a:prstDash val="solid"/>
            <a:round/>
            <a:headEnd type="none" w="med" len="med"/>
            <a:tailEnd type="arrow" w="med" len="med"/>
          </a:ln>
          <a:effectLst/>
        </p:spPr>
      </p:cxnSp>
      <p:cxnSp>
        <p:nvCxnSpPr>
          <p:cNvPr id="3" name="直接箭头连接符 2"/>
          <p:cNvCxnSpPr/>
          <p:nvPr/>
        </p:nvCxnSpPr>
        <p:spPr>
          <a:xfrm>
            <a:off x="4605338" y="4103370"/>
            <a:ext cx="183833" cy="18574"/>
          </a:xfrm>
          <a:prstGeom prst="straightConnector1">
            <a:avLst/>
          </a:prstGeom>
          <a:solidFill>
            <a:schemeClr val="accent1"/>
          </a:solidFill>
          <a:ln w="9525" cap="flat" cmpd="sng" algn="ctr">
            <a:solidFill>
              <a:schemeClr val="tx1"/>
            </a:solidFill>
            <a:prstDash val="solid"/>
            <a:round/>
            <a:headEnd type="none" w="med" len="med"/>
            <a:tailEnd type="arrow" w="med" len="med"/>
          </a:ln>
          <a:effectLst>
            <a:prstShdw prst="shdw11">
              <a:schemeClr val="bg2">
                <a:alpha val="50000"/>
              </a:schemeClr>
            </a:prst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ppt_x"/>
                                          </p:val>
                                        </p:tav>
                                        <p:tav tm="100000">
                                          <p:val>
                                            <p:strVal val="#ppt_x"/>
                                          </p:val>
                                        </p:tav>
                                      </p:tavLst>
                                    </p:anim>
                                    <p:anim calcmode="lin" valueType="num">
                                      <p:cBhvr additive="base">
                                        <p:cTn id="34" dur="500" fill="hold"/>
                                        <p:tgtEl>
                                          <p:spTgt spid="2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8" grpId="0" bldLvl="0" animBg="1"/>
      <p:bldP spid="21" grpId="0" bldLvl="0" animBg="1"/>
      <p:bldP spid="26" grpId="0" bldLvl="0" animBg="1"/>
      <p:bldP spid="27"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5121"/>
          <p:cNvSpPr>
            <a:spLocks noGrp="1"/>
          </p:cNvSpPr>
          <p:nvPr>
            <p:ph type="title"/>
          </p:nvPr>
        </p:nvSpPr>
        <p:spPr>
          <a:xfrm>
            <a:off x="447199" y="634524"/>
            <a:ext cx="6172200" cy="533400"/>
          </a:xfrm>
        </p:spPr>
        <p:txBody>
          <a:bodyPr anchor="t"/>
          <a:lstStyle/>
          <a:p>
            <a:r>
              <a:rPr lang="en-US" altLang="en-GB" dirty="0">
                <a:latin typeface="Times New Roman" panose="02020603050405020304" pitchFamily="2" charset="0"/>
                <a:ea typeface="宋体" panose="02010600030101010101" pitchFamily="2" charset="-122"/>
                <a:cs typeface="+mn-cs"/>
                <a:sym typeface="+mn-ea"/>
              </a:rPr>
              <a:t>2.4 程序设计思路</a:t>
            </a:r>
            <a:endParaRPr lang="zh-CN" altLang="en-US" dirty="0">
              <a:solidFill>
                <a:srgbClr val="FF3300"/>
              </a:solidFill>
              <a:latin typeface="Times New Roman" panose="02020603050405020304" pitchFamily="2" charset="0"/>
              <a:ea typeface="宋体" panose="02010600030101010101" pitchFamily="2" charset="-122"/>
              <a:cs typeface="Times New Roman" panose="02020603050405020304" pitchFamily="2" charset="0"/>
              <a:sym typeface="+mn-ea"/>
            </a:endParaRPr>
          </a:p>
        </p:txBody>
      </p:sp>
      <p:sp>
        <p:nvSpPr>
          <p:cNvPr id="5123" name="内容占位符 5122"/>
          <p:cNvSpPr>
            <a:spLocks noGrp="1"/>
          </p:cNvSpPr>
          <p:nvPr>
            <p:ph idx="1"/>
          </p:nvPr>
        </p:nvSpPr>
        <p:spPr>
          <a:xfrm>
            <a:off x="506889" y="1419384"/>
            <a:ext cx="6179820" cy="502920"/>
          </a:xfrm>
        </p:spPr>
        <p:txBody>
          <a:bodyPr anchor="t"/>
          <a:lstStyle/>
          <a:p>
            <a:pPr>
              <a:buFont typeface="Wingdings" panose="05000000000000000000" charset="0"/>
              <a:buChar char="l"/>
              <a:defRPr/>
            </a:pPr>
            <a:r>
              <a:rPr lang="zh-CN" altLang="en-US" dirty="0">
                <a:latin typeface="Times New Roman" panose="02020603050405020304" pitchFamily="2" charset="0"/>
                <a:ea typeface="楷体" panose="02010609060101010101" charset="-122"/>
                <a:cs typeface="Times New Roman" panose="02020603050405020304" pitchFamily="2" charset="0"/>
                <a:sym typeface="+mn-ea"/>
              </a:rPr>
              <a:t>方波频率的测量</a:t>
            </a:r>
          </a:p>
        </p:txBody>
      </p:sp>
      <p:sp>
        <p:nvSpPr>
          <p:cNvPr id="15" name="圆角矩形 14"/>
          <p:cNvSpPr/>
          <p:nvPr/>
        </p:nvSpPr>
        <p:spPr>
          <a:xfrm>
            <a:off x="2561273" y="2298859"/>
            <a:ext cx="756285" cy="35004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ctr" anchorCtr="1" compatLnSpc="1"/>
          <a:lstStyle/>
          <a:p>
            <a:pPr marL="0" marR="0" indent="0" algn="l" defTabSz="914400" rtl="0" eaLnBrk="1" fontAlgn="base" latinLnBrk="0" hangingPunct="1">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开始</a:t>
            </a:r>
          </a:p>
        </p:txBody>
      </p:sp>
      <p:sp>
        <p:nvSpPr>
          <p:cNvPr id="16" name="矩形 15"/>
          <p:cNvSpPr/>
          <p:nvPr/>
        </p:nvSpPr>
        <p:spPr>
          <a:xfrm>
            <a:off x="1275398" y="2821305"/>
            <a:ext cx="3329464" cy="64722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68580" tIns="34290" rIns="68580" bIns="34290" numCol="1" spcCol="0" rtlCol="0" fromWordArt="0" anchor="ctr" anchorCtr="1" forceAA="0" compatLnSpc="1">
            <a:noAutofit/>
          </a:bodyPr>
          <a:lstStyle/>
          <a:p>
            <a:pPr lvl="0" algn="ctr">
              <a:buClrTx/>
              <a:buSzTx/>
              <a:buFontTx/>
            </a:pPr>
            <a:r>
              <a:rPr lang="zh-CN" altLang="en-US" sz="1500" b="1"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定时器中设置一个新的变量用于在一段时间内通过</a:t>
            </a:r>
            <a:r>
              <a:rPr lang="en-US" altLang="zh-CN" sz="1500" b="1"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AD</a:t>
            </a:r>
            <a:r>
              <a:rPr lang="zh-CN" altLang="en-US" sz="1500" b="1"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不断采集方波输出</a:t>
            </a:r>
            <a:r>
              <a:rPr lang="en-US" altLang="zh-CN" sz="1500" b="1"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I/O</a:t>
            </a:r>
            <a:r>
              <a:rPr lang="zh-CN" altLang="en-US" sz="1500" b="1" dirty="0">
                <a:ln>
                  <a:noFill/>
                </a:ln>
                <a:solidFill>
                  <a:schemeClr val="tx1"/>
                </a:solidFill>
                <a:effectLst/>
                <a:latin typeface="Times New Roman" panose="02020603050405020304" pitchFamily="2" charset="0"/>
                <a:ea typeface="宋体" panose="02010600030101010101" pitchFamily="2" charset="-122"/>
                <a:cs typeface="Times New Roman" panose="02020603050405020304" pitchFamily="2" charset="0"/>
                <a:sym typeface="+mn-ea"/>
              </a:rPr>
              <a:t>口的电压值</a:t>
            </a:r>
          </a:p>
        </p:txBody>
      </p:sp>
      <p:sp>
        <p:nvSpPr>
          <p:cNvPr id="18" name="矩形 17"/>
          <p:cNvSpPr/>
          <p:nvPr/>
        </p:nvSpPr>
        <p:spPr>
          <a:xfrm>
            <a:off x="1274445" y="3627120"/>
            <a:ext cx="3329464" cy="54006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68580" tIns="34290" rIns="68580" bIns="34290" numCol="1" spcCol="0" rtlCol="0" fromWordArt="0" anchor="ctr" anchorCtr="1" forceAA="0" compatLnSpc="1">
            <a:noAutofit/>
          </a:bodyPr>
          <a:lstStyle/>
          <a:p>
            <a:pPr lvl="0" algn="ctr">
              <a:buClrTx/>
              <a:buSzTx/>
              <a:buFontTx/>
            </a:pPr>
            <a:r>
              <a:rPr lang="zh-CN" altLang="en-US" sz="1500" b="1" dirty="0">
                <a:ln>
                  <a:noFill/>
                </a:ln>
                <a:solidFill>
                  <a:schemeClr val="tx1"/>
                </a:solidFill>
                <a:effectLst/>
                <a:latin typeface="Arial" panose="020B0604020202020204" pitchFamily="34" charset="0"/>
                <a:ea typeface="宋体" panose="02010600030101010101" pitchFamily="2" charset="-122"/>
                <a:sym typeface="+mn-ea"/>
              </a:rPr>
              <a:t>在这段时间内不断采集输出电压，找到电压跳变的次数</a:t>
            </a:r>
          </a:p>
        </p:txBody>
      </p:sp>
      <p:sp>
        <p:nvSpPr>
          <p:cNvPr id="20" name="矩形 19"/>
          <p:cNvSpPr/>
          <p:nvPr/>
        </p:nvSpPr>
        <p:spPr>
          <a:xfrm>
            <a:off x="1275398" y="4397693"/>
            <a:ext cx="3329464" cy="54006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68580" tIns="34290" rIns="68580" bIns="34290" numCol="1" spcCol="0" rtlCol="0" fromWordArt="0" anchor="ctr" anchorCtr="1" forceAA="0" compatLnSpc="1">
            <a:noAutofit/>
          </a:bodyPr>
          <a:lstStyle/>
          <a:p>
            <a:pPr lvl="0" algn="ctr">
              <a:buClrTx/>
              <a:buSzTx/>
              <a:buFontTx/>
            </a:pPr>
            <a:r>
              <a:rPr lang="zh-CN" altLang="en-US" sz="1500" b="1" dirty="0">
                <a:ln>
                  <a:noFill/>
                </a:ln>
                <a:solidFill>
                  <a:schemeClr val="tx1"/>
                </a:solidFill>
                <a:effectLst/>
                <a:latin typeface="Arial" panose="020B0604020202020204" pitchFamily="34" charset="0"/>
                <a:ea typeface="宋体" panose="02010600030101010101" pitchFamily="2" charset="-122"/>
                <a:sym typeface="+mn-ea"/>
              </a:rPr>
              <a:t>通过采集到的电压跳变次数计算方波频率</a:t>
            </a:r>
          </a:p>
        </p:txBody>
      </p:sp>
      <p:sp>
        <p:nvSpPr>
          <p:cNvPr id="21" name="圆角矩形 20"/>
          <p:cNvSpPr/>
          <p:nvPr/>
        </p:nvSpPr>
        <p:spPr>
          <a:xfrm>
            <a:off x="2561273" y="5152549"/>
            <a:ext cx="756285" cy="35004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ctr" anchorCtr="1" compatLnSpc="1"/>
          <a:lstStyle/>
          <a:p>
            <a:pPr marL="0" marR="0" indent="0" algn="l" defTabSz="914400" rtl="0" eaLnBrk="1" fontAlgn="base" latinLnBrk="0" hangingPunct="1">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结束</a:t>
            </a:r>
          </a:p>
        </p:txBody>
      </p:sp>
      <p:cxnSp>
        <p:nvCxnSpPr>
          <p:cNvPr id="23" name="直接箭头连接符 22"/>
          <p:cNvCxnSpPr/>
          <p:nvPr/>
        </p:nvCxnSpPr>
        <p:spPr>
          <a:xfrm flipH="1">
            <a:off x="2938939" y="3468529"/>
            <a:ext cx="953" cy="158591"/>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4" name="直接箭头连接符 23"/>
          <p:cNvCxnSpPr/>
          <p:nvPr/>
        </p:nvCxnSpPr>
        <p:spPr>
          <a:xfrm>
            <a:off x="2938463" y="4167188"/>
            <a:ext cx="476" cy="216694"/>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5" name="直接箭头连接符 24"/>
          <p:cNvCxnSpPr/>
          <p:nvPr/>
        </p:nvCxnSpPr>
        <p:spPr>
          <a:xfrm>
            <a:off x="2940368" y="4937760"/>
            <a:ext cx="476" cy="216694"/>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sp>
        <p:nvSpPr>
          <p:cNvPr id="26" name="文本框 25"/>
          <p:cNvSpPr txBox="1"/>
          <p:nvPr/>
        </p:nvSpPr>
        <p:spPr>
          <a:xfrm>
            <a:off x="4779010" y="2705100"/>
            <a:ext cx="3686810" cy="922020"/>
          </a:xfrm>
          <a:prstGeom prst="rect">
            <a:avLst/>
          </a:prstGeom>
          <a:noFill/>
          <a:ln w="19050">
            <a:solidFill>
              <a:schemeClr val="accent1">
                <a:lumMod val="50000"/>
              </a:schemeClr>
            </a:solidFill>
          </a:ln>
        </p:spPr>
        <p:txBody>
          <a:bodyPr wrap="square" rtlCol="0">
            <a:spAutoFit/>
          </a:bodyPr>
          <a:lstStyle/>
          <a:p>
            <a:r>
              <a:rPr lang="zh-CN" altLang="en-US" sz="1800" b="1">
                <a:latin typeface="Times New Roman" panose="02020603050405020304" pitchFamily="2" charset="0"/>
                <a:cs typeface="Times New Roman" panose="02020603050405020304" pitchFamily="2" charset="0"/>
              </a:rPr>
              <a:t>在定时器中断函数中设置一个变量用于控制采集时间（推荐采集时间达到</a:t>
            </a:r>
            <a:r>
              <a:rPr lang="en-US" altLang="zh-CN" sz="1800" b="1">
                <a:latin typeface="Times New Roman" panose="02020603050405020304" pitchFamily="2" charset="0"/>
                <a:cs typeface="Times New Roman" panose="02020603050405020304" pitchFamily="2" charset="0"/>
              </a:rPr>
              <a:t>1s</a:t>
            </a:r>
            <a:r>
              <a:rPr lang="zh-CN" altLang="en-US" sz="1800" b="1">
                <a:latin typeface="Times New Roman" panose="02020603050405020304" pitchFamily="2" charset="0"/>
                <a:cs typeface="Times New Roman" panose="02020603050405020304" pitchFamily="2" charset="0"/>
              </a:rPr>
              <a:t>以上）</a:t>
            </a:r>
          </a:p>
        </p:txBody>
      </p:sp>
      <p:sp>
        <p:nvSpPr>
          <p:cNvPr id="27" name="文本框 26"/>
          <p:cNvSpPr txBox="1"/>
          <p:nvPr/>
        </p:nvSpPr>
        <p:spPr>
          <a:xfrm>
            <a:off x="4779010" y="3703955"/>
            <a:ext cx="3687445" cy="645160"/>
          </a:xfrm>
          <a:prstGeom prst="rect">
            <a:avLst/>
          </a:prstGeom>
          <a:noFill/>
          <a:ln w="19050">
            <a:solidFill>
              <a:schemeClr val="accent1">
                <a:lumMod val="50000"/>
              </a:schemeClr>
            </a:solidFill>
          </a:ln>
        </p:spPr>
        <p:txBody>
          <a:bodyPr wrap="square" rtlCol="0">
            <a:spAutoFit/>
          </a:bodyPr>
          <a:lstStyle/>
          <a:p>
            <a:pPr lvl="0" algn="ctr"/>
            <a:r>
              <a:rPr lang="zh-CN" altLang="en-US" sz="1800" b="1" dirty="0">
                <a:latin typeface="Times New Roman" panose="02020603050405020304" pitchFamily="2" charset="0"/>
                <a:sym typeface="+mn-ea"/>
              </a:rPr>
              <a:t>电压跳变：电压从高电平降为低电平或电压从低电平升为高电平</a:t>
            </a:r>
          </a:p>
        </p:txBody>
      </p:sp>
      <p:cxnSp>
        <p:nvCxnSpPr>
          <p:cNvPr id="28" name="直接箭头连接符 27"/>
          <p:cNvCxnSpPr/>
          <p:nvPr/>
        </p:nvCxnSpPr>
        <p:spPr>
          <a:xfrm>
            <a:off x="4605814" y="3116580"/>
            <a:ext cx="173355" cy="56674"/>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30" name="直接箭头连接符 29"/>
          <p:cNvCxnSpPr/>
          <p:nvPr/>
        </p:nvCxnSpPr>
        <p:spPr>
          <a:xfrm>
            <a:off x="4604861" y="3897154"/>
            <a:ext cx="174308" cy="0"/>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sp>
        <p:nvSpPr>
          <p:cNvPr id="31" name="文本框 30"/>
          <p:cNvSpPr txBox="1"/>
          <p:nvPr/>
        </p:nvSpPr>
        <p:spPr>
          <a:xfrm>
            <a:off x="4779010" y="4425950"/>
            <a:ext cx="3686810" cy="645160"/>
          </a:xfrm>
          <a:prstGeom prst="rect">
            <a:avLst/>
          </a:prstGeom>
          <a:noFill/>
          <a:ln w="19050">
            <a:solidFill>
              <a:schemeClr val="accent1">
                <a:lumMod val="50000"/>
              </a:schemeClr>
            </a:solidFill>
          </a:ln>
        </p:spPr>
        <p:txBody>
          <a:bodyPr wrap="square" rtlCol="0">
            <a:spAutoFit/>
          </a:bodyPr>
          <a:lstStyle/>
          <a:p>
            <a:pPr algn="ctr"/>
            <a:r>
              <a:rPr lang="zh-CN" altLang="en-US" sz="1800" b="1" dirty="0">
                <a:latin typeface="Times New Roman" panose="02020603050405020304" pitchFamily="2" charset="0"/>
                <a:cs typeface="Times New Roman" panose="02020603050405020304" pitchFamily="2" charset="0"/>
              </a:rPr>
              <a:t>采集时间内方波经历的周期数为跳变次数</a:t>
            </a:r>
            <a:r>
              <a:rPr lang="en-US" altLang="zh-CN" sz="1800" b="1" dirty="0">
                <a:latin typeface="Times New Roman" panose="02020603050405020304" pitchFamily="2" charset="0"/>
                <a:cs typeface="Times New Roman" panose="02020603050405020304" pitchFamily="2" charset="0"/>
              </a:rPr>
              <a:t>/2</a:t>
            </a:r>
          </a:p>
        </p:txBody>
      </p:sp>
      <p:cxnSp>
        <p:nvCxnSpPr>
          <p:cNvPr id="32" name="直接箭头连接符 31"/>
          <p:cNvCxnSpPr/>
          <p:nvPr/>
        </p:nvCxnSpPr>
        <p:spPr>
          <a:xfrm>
            <a:off x="4604385" y="4667726"/>
            <a:ext cx="174308" cy="0"/>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sp>
        <p:nvSpPr>
          <p:cNvPr id="2" name="文本框 1"/>
          <p:cNvSpPr txBox="1"/>
          <p:nvPr/>
        </p:nvSpPr>
        <p:spPr>
          <a:xfrm>
            <a:off x="4779645" y="1372235"/>
            <a:ext cx="3775075" cy="1322070"/>
          </a:xfrm>
          <a:prstGeom prst="rect">
            <a:avLst/>
          </a:prstGeom>
          <a:noFill/>
        </p:spPr>
        <p:txBody>
          <a:bodyPr wrap="square" rtlCol="0">
            <a:spAutoFit/>
          </a:bodyPr>
          <a:lstStyle/>
          <a:p>
            <a:r>
              <a:rPr lang="zh-CN" altLang="en-US" sz="2000" b="1">
                <a:solidFill>
                  <a:srgbClr val="FF0000"/>
                </a:solidFill>
                <a:latin typeface="Times New Roman" panose="02020603050405020304" pitchFamily="2" charset="0"/>
                <a:cs typeface="Times New Roman" panose="02020603050405020304" pitchFamily="2" charset="0"/>
              </a:rPr>
              <a:t>注：根据采样定理，</a:t>
            </a:r>
            <a:r>
              <a:rPr lang="en-US" altLang="zh-CN" sz="2000" b="1">
                <a:solidFill>
                  <a:srgbClr val="FF0000"/>
                </a:solidFill>
                <a:latin typeface="Times New Roman" panose="02020603050405020304" pitchFamily="2" charset="0"/>
                <a:cs typeface="Times New Roman" panose="02020603050405020304" pitchFamily="2" charset="0"/>
              </a:rPr>
              <a:t>AD</a:t>
            </a:r>
            <a:r>
              <a:rPr lang="zh-CN" altLang="en-US" sz="2000" b="1">
                <a:solidFill>
                  <a:srgbClr val="FF0000"/>
                </a:solidFill>
                <a:latin typeface="Times New Roman" panose="02020603050405020304" pitchFamily="2" charset="0"/>
                <a:cs typeface="Times New Roman" panose="02020603050405020304" pitchFamily="2" charset="0"/>
              </a:rPr>
              <a:t>的采样率必须大于</a:t>
            </a:r>
            <a:r>
              <a:rPr lang="en-US" altLang="zh-CN" sz="2000" b="1">
                <a:solidFill>
                  <a:srgbClr val="FF0000"/>
                </a:solidFill>
                <a:latin typeface="Times New Roman" panose="02020603050405020304" pitchFamily="2" charset="0"/>
                <a:cs typeface="Times New Roman" panose="02020603050405020304" pitchFamily="2" charset="0"/>
              </a:rPr>
              <a:t>2</a:t>
            </a:r>
            <a:r>
              <a:rPr lang="zh-CN" altLang="en-US" sz="2000" b="1">
                <a:solidFill>
                  <a:srgbClr val="FF0000"/>
                </a:solidFill>
                <a:latin typeface="Times New Roman" panose="02020603050405020304" pitchFamily="2" charset="0"/>
                <a:cs typeface="Times New Roman" panose="02020603050405020304" pitchFamily="2" charset="0"/>
              </a:rPr>
              <a:t>倍的信号频率才能保证还原信号的完整性，因此</a:t>
            </a:r>
            <a:r>
              <a:rPr lang="en-US" altLang="zh-CN" sz="2000" b="1">
                <a:solidFill>
                  <a:srgbClr val="FF0000"/>
                </a:solidFill>
                <a:latin typeface="Times New Roman" panose="02020603050405020304" pitchFamily="2" charset="0"/>
                <a:cs typeface="Times New Roman" panose="02020603050405020304" pitchFamily="2" charset="0"/>
              </a:rPr>
              <a:t>AD</a:t>
            </a:r>
            <a:r>
              <a:rPr lang="zh-CN" altLang="en-US" sz="2000" b="1">
                <a:solidFill>
                  <a:srgbClr val="FF0000"/>
                </a:solidFill>
                <a:latin typeface="Times New Roman" panose="02020603050405020304" pitchFamily="2" charset="0"/>
                <a:cs typeface="Times New Roman" panose="02020603050405020304" pitchFamily="2" charset="0"/>
              </a:rPr>
              <a:t>采样率设置不宜过低</a:t>
            </a:r>
          </a:p>
        </p:txBody>
      </p:sp>
      <p:cxnSp>
        <p:nvCxnSpPr>
          <p:cNvPr id="3" name="直接箭头连接符 2"/>
          <p:cNvCxnSpPr/>
          <p:nvPr/>
        </p:nvCxnSpPr>
        <p:spPr>
          <a:xfrm>
            <a:off x="2940844" y="2648903"/>
            <a:ext cx="953" cy="172403"/>
          </a:xfrm>
          <a:prstGeom prst="straightConnector1">
            <a:avLst/>
          </a:prstGeom>
          <a:solidFill>
            <a:schemeClr val="accent1"/>
          </a:solidFill>
          <a:ln w="9525" cap="flat" cmpd="sng" algn="ctr">
            <a:solidFill>
              <a:schemeClr val="tx1"/>
            </a:solidFill>
            <a:prstDash val="solid"/>
            <a:round/>
            <a:headEnd type="none" w="med" len="med"/>
            <a:tailEnd type="arrow" w="med" len="med"/>
          </a:ln>
          <a:effectLst>
            <a:prstShdw prst="shdw11">
              <a:schemeClr val="bg2">
                <a:alpha val="50000"/>
              </a:schemeClr>
            </a:prst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ppt_x"/>
                                          </p:val>
                                        </p:tav>
                                        <p:tav tm="100000">
                                          <p:val>
                                            <p:strVal val="#ppt_x"/>
                                          </p:val>
                                        </p:tav>
                                      </p:tavLst>
                                    </p:anim>
                                    <p:anim calcmode="lin" valueType="num">
                                      <p:cBhvr additive="base">
                                        <p:cTn id="34" dur="500" fill="hold"/>
                                        <p:tgtEl>
                                          <p:spTgt spid="2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500"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500"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ppt_x"/>
                                          </p:val>
                                        </p:tav>
                                        <p:tav tm="100000">
                                          <p:val>
                                            <p:strVal val="#ppt_x"/>
                                          </p:val>
                                        </p:tav>
                                      </p:tavLst>
                                    </p:anim>
                                    <p:anim calcmode="lin" valueType="num">
                                      <p:cBhvr additive="base">
                                        <p:cTn id="64" dur="5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fill="hold"/>
                                        <p:tgtEl>
                                          <p:spTgt spid="31"/>
                                        </p:tgtEl>
                                        <p:attrNameLst>
                                          <p:attrName>ppt_x</p:attrName>
                                        </p:attrNameLst>
                                      </p:cBhvr>
                                      <p:tavLst>
                                        <p:tav tm="0">
                                          <p:val>
                                            <p:strVal val="#ppt_x"/>
                                          </p:val>
                                        </p:tav>
                                        <p:tav tm="100000">
                                          <p:val>
                                            <p:strVal val="#ppt_x"/>
                                          </p:val>
                                        </p:tav>
                                      </p:tavLst>
                                    </p:anim>
                                    <p:anim calcmode="lin" valueType="num">
                                      <p:cBhvr additive="base">
                                        <p:cTn id="6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ppt_x"/>
                                          </p:val>
                                        </p:tav>
                                        <p:tav tm="100000">
                                          <p:val>
                                            <p:strVal val="#ppt_x"/>
                                          </p:val>
                                        </p:tav>
                                      </p:tavLst>
                                    </p:anim>
                                    <p:anim calcmode="lin" valueType="num">
                                      <p:cBhvr additive="base">
                                        <p:cTn id="7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blinds(horizontal)">
                                      <p:cBhvr>
                                        <p:cTn id="8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8" grpId="0" bldLvl="0" animBg="1"/>
      <p:bldP spid="20" grpId="0" bldLvl="0" animBg="1"/>
      <p:bldP spid="21" grpId="0" bldLvl="0" animBg="1"/>
      <p:bldP spid="26" grpId="0" bldLvl="0" animBg="1"/>
      <p:bldP spid="27" grpId="0" bldLvl="0" animBg="1"/>
      <p:bldP spid="31" grpId="0" bldLvl="0" animBg="1"/>
      <p:bldP spid="2" grpId="0"/>
    </p:bldLst>
  </p:timing>
</p:sld>
</file>

<file path=ppt/theme/theme1.xml><?xml version="1.0" encoding="utf-8"?>
<a:theme xmlns:a="http://schemas.openxmlformats.org/drawingml/2006/main" name="Edge">
  <a:themeElements>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fontScheme name="">
      <a:majorFont>
        <a:latin typeface="Times New Roman"/>
        <a:ea typeface="楷体_GB2312"/>
        <a:cs typeface=""/>
      </a:majorFont>
      <a:minorFont>
        <a:latin typeface="Times New Roman"/>
        <a:ea typeface="仿宋_GB2312"/>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820000"/>
        </a:lt1>
        <a:dk2>
          <a:srgbClr val="FFFFFF"/>
        </a:dk2>
        <a:lt2>
          <a:srgbClr val="333333"/>
        </a:lt2>
        <a:accent1>
          <a:srgbClr val="FF9900"/>
        </a:accent1>
        <a:accent2>
          <a:srgbClr val="CC3300"/>
        </a:accent2>
        <a:accent3>
          <a:srgbClr val="C1AAAA"/>
        </a:accent3>
        <a:accent4>
          <a:srgbClr val="DCDCDC"/>
        </a:accent4>
        <a:accent5>
          <a:srgbClr val="FFCAAA"/>
        </a:accent5>
        <a:accent6>
          <a:srgbClr val="B72D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CCCCFF"/>
        </a:dk1>
        <a:lt1>
          <a:srgbClr val="0B0506"/>
        </a:lt1>
        <a:dk2>
          <a:srgbClr val="FFFFFF"/>
        </a:dk2>
        <a:lt2>
          <a:srgbClr val="333333"/>
        </a:lt2>
        <a:accent1>
          <a:srgbClr val="3366CC"/>
        </a:accent1>
        <a:accent2>
          <a:srgbClr val="3333CC"/>
        </a:accent2>
        <a:accent3>
          <a:srgbClr val="AAAAAA"/>
        </a:accent3>
        <a:accent4>
          <a:srgbClr val="AFAFDC"/>
        </a:accent4>
        <a:accent5>
          <a:srgbClr val="ADB9E2"/>
        </a:accent5>
        <a:accent6>
          <a:srgbClr val="2D2DB7"/>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221013"/>
        </a:lt1>
        <a:dk2>
          <a:srgbClr val="FFFFFF"/>
        </a:dk2>
        <a:lt2>
          <a:srgbClr val="333333"/>
        </a:lt2>
        <a:accent1>
          <a:srgbClr val="CC3300"/>
        </a:accent1>
        <a:accent2>
          <a:srgbClr val="CC9900"/>
        </a:accent2>
        <a:accent3>
          <a:srgbClr val="ABAAAA"/>
        </a:accent3>
        <a:accent4>
          <a:srgbClr val="DCDCDC"/>
        </a:accent4>
        <a:accent5>
          <a:srgbClr val="E2ADAA"/>
        </a:accent5>
        <a:accent6>
          <a:srgbClr val="B789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FF"/>
        </a:dk2>
        <a:lt2>
          <a:srgbClr val="11054B"/>
        </a:lt2>
        <a:accent1>
          <a:srgbClr val="FF6600"/>
        </a:accent1>
        <a:accent2>
          <a:srgbClr val="FF3300"/>
        </a:accent2>
        <a:accent3>
          <a:srgbClr val="AAAAE2"/>
        </a:accent3>
        <a:accent4>
          <a:srgbClr val="DCDCDC"/>
        </a:accent4>
        <a:accent5>
          <a:srgbClr val="FFB9AA"/>
        </a:accent5>
        <a:accent6>
          <a:srgbClr val="E52D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
        <a:dk1>
          <a:srgbClr val="F8F8F8"/>
        </a:dk1>
        <a:lt1>
          <a:srgbClr val="002600"/>
        </a:lt1>
        <a:dk2>
          <a:srgbClr val="FAFACC"/>
        </a:dk2>
        <a:lt2>
          <a:srgbClr val="9B8D65"/>
        </a:lt2>
        <a:accent1>
          <a:srgbClr val="CC9933"/>
        </a:accent1>
        <a:accent2>
          <a:srgbClr val="8F9967"/>
        </a:accent2>
        <a:accent3>
          <a:srgbClr val="AAABAA"/>
        </a:accent3>
        <a:accent4>
          <a:srgbClr val="D6D6D6"/>
        </a:accent4>
        <a:accent5>
          <a:srgbClr val="E2CAAD"/>
        </a:accent5>
        <a:accent6>
          <a:srgbClr val="80895C"/>
        </a:accent6>
        <a:hlink>
          <a:srgbClr val="336600"/>
        </a:hlink>
        <a:folHlink>
          <a:srgbClr val="808000"/>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333333"/>
        </a:lt2>
        <a:accent1>
          <a:srgbClr val="CC9900"/>
        </a:accent1>
        <a:accent2>
          <a:srgbClr val="FF9900"/>
        </a:accent2>
        <a:accent3>
          <a:srgbClr val="AAB9CA"/>
        </a:accent3>
        <a:accent4>
          <a:srgbClr val="DCDCDC"/>
        </a:accent4>
        <a:accent5>
          <a:srgbClr val="E2CAAA"/>
        </a:accent5>
        <a:accent6>
          <a:srgbClr val="E58900"/>
        </a:accent6>
        <a:hlink>
          <a:srgbClr val="FFCC00"/>
        </a:hlink>
        <a:folHlink>
          <a:srgbClr val="706F37"/>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1C1C1"/>
        </a:accent5>
        <a:accent6>
          <a:srgbClr val="8989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36145"/>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dge">
  <a:themeElements>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fontScheme name="">
      <a:majorFont>
        <a:latin typeface="Times New Roman"/>
        <a:ea typeface="楷体_GB2312"/>
        <a:cs typeface=""/>
      </a:majorFont>
      <a:minorFont>
        <a:latin typeface="Times New Roman"/>
        <a:ea typeface="仿宋_GB2312"/>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820000"/>
        </a:lt1>
        <a:dk2>
          <a:srgbClr val="FFFFFF"/>
        </a:dk2>
        <a:lt2>
          <a:srgbClr val="333333"/>
        </a:lt2>
        <a:accent1>
          <a:srgbClr val="FF9900"/>
        </a:accent1>
        <a:accent2>
          <a:srgbClr val="CC3300"/>
        </a:accent2>
        <a:accent3>
          <a:srgbClr val="C1AAAA"/>
        </a:accent3>
        <a:accent4>
          <a:srgbClr val="DCDCDC"/>
        </a:accent4>
        <a:accent5>
          <a:srgbClr val="FFCAAA"/>
        </a:accent5>
        <a:accent6>
          <a:srgbClr val="B72D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CCCCFF"/>
        </a:dk1>
        <a:lt1>
          <a:srgbClr val="0B0506"/>
        </a:lt1>
        <a:dk2>
          <a:srgbClr val="FFFFFF"/>
        </a:dk2>
        <a:lt2>
          <a:srgbClr val="333333"/>
        </a:lt2>
        <a:accent1>
          <a:srgbClr val="3366CC"/>
        </a:accent1>
        <a:accent2>
          <a:srgbClr val="3333CC"/>
        </a:accent2>
        <a:accent3>
          <a:srgbClr val="AAAAAA"/>
        </a:accent3>
        <a:accent4>
          <a:srgbClr val="AFAFDC"/>
        </a:accent4>
        <a:accent5>
          <a:srgbClr val="ADB9E2"/>
        </a:accent5>
        <a:accent6>
          <a:srgbClr val="2D2DB7"/>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221013"/>
        </a:lt1>
        <a:dk2>
          <a:srgbClr val="FFFFFF"/>
        </a:dk2>
        <a:lt2>
          <a:srgbClr val="333333"/>
        </a:lt2>
        <a:accent1>
          <a:srgbClr val="CC3300"/>
        </a:accent1>
        <a:accent2>
          <a:srgbClr val="CC9900"/>
        </a:accent2>
        <a:accent3>
          <a:srgbClr val="ABAAAA"/>
        </a:accent3>
        <a:accent4>
          <a:srgbClr val="DCDCDC"/>
        </a:accent4>
        <a:accent5>
          <a:srgbClr val="E2ADAA"/>
        </a:accent5>
        <a:accent6>
          <a:srgbClr val="B789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FF"/>
        </a:dk2>
        <a:lt2>
          <a:srgbClr val="11054B"/>
        </a:lt2>
        <a:accent1>
          <a:srgbClr val="FF6600"/>
        </a:accent1>
        <a:accent2>
          <a:srgbClr val="FF3300"/>
        </a:accent2>
        <a:accent3>
          <a:srgbClr val="AAAAE2"/>
        </a:accent3>
        <a:accent4>
          <a:srgbClr val="DCDCDC"/>
        </a:accent4>
        <a:accent5>
          <a:srgbClr val="FFB9AA"/>
        </a:accent5>
        <a:accent6>
          <a:srgbClr val="E52D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
        <a:dk1>
          <a:srgbClr val="F8F8F8"/>
        </a:dk1>
        <a:lt1>
          <a:srgbClr val="002600"/>
        </a:lt1>
        <a:dk2>
          <a:srgbClr val="FAFACC"/>
        </a:dk2>
        <a:lt2>
          <a:srgbClr val="9B8D65"/>
        </a:lt2>
        <a:accent1>
          <a:srgbClr val="CC9933"/>
        </a:accent1>
        <a:accent2>
          <a:srgbClr val="8F9967"/>
        </a:accent2>
        <a:accent3>
          <a:srgbClr val="AAABAA"/>
        </a:accent3>
        <a:accent4>
          <a:srgbClr val="D6D6D6"/>
        </a:accent4>
        <a:accent5>
          <a:srgbClr val="E2CAAD"/>
        </a:accent5>
        <a:accent6>
          <a:srgbClr val="80895C"/>
        </a:accent6>
        <a:hlink>
          <a:srgbClr val="336600"/>
        </a:hlink>
        <a:folHlink>
          <a:srgbClr val="808000"/>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333333"/>
        </a:lt2>
        <a:accent1>
          <a:srgbClr val="CC9900"/>
        </a:accent1>
        <a:accent2>
          <a:srgbClr val="FF9900"/>
        </a:accent2>
        <a:accent3>
          <a:srgbClr val="AAB9CA"/>
        </a:accent3>
        <a:accent4>
          <a:srgbClr val="DCDCDC"/>
        </a:accent4>
        <a:accent5>
          <a:srgbClr val="E2CAAA"/>
        </a:accent5>
        <a:accent6>
          <a:srgbClr val="E58900"/>
        </a:accent6>
        <a:hlink>
          <a:srgbClr val="FFCC00"/>
        </a:hlink>
        <a:folHlink>
          <a:srgbClr val="706F37"/>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1C1C1"/>
        </a:accent5>
        <a:accent6>
          <a:srgbClr val="8989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36145"/>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Edge">
  <a:themeElements>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fontScheme name="">
      <a:majorFont>
        <a:latin typeface="Times New Roman"/>
        <a:ea typeface="楷体_GB2312"/>
        <a:cs typeface=""/>
      </a:majorFont>
      <a:minorFont>
        <a:latin typeface="Times New Roman"/>
        <a:ea typeface="仿宋_GB2312"/>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820000"/>
        </a:lt1>
        <a:dk2>
          <a:srgbClr val="FFFFFF"/>
        </a:dk2>
        <a:lt2>
          <a:srgbClr val="333333"/>
        </a:lt2>
        <a:accent1>
          <a:srgbClr val="FF9900"/>
        </a:accent1>
        <a:accent2>
          <a:srgbClr val="CC3300"/>
        </a:accent2>
        <a:accent3>
          <a:srgbClr val="C1AAAA"/>
        </a:accent3>
        <a:accent4>
          <a:srgbClr val="DCDCDC"/>
        </a:accent4>
        <a:accent5>
          <a:srgbClr val="FFCAAA"/>
        </a:accent5>
        <a:accent6>
          <a:srgbClr val="B72D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CCCCFF"/>
        </a:dk1>
        <a:lt1>
          <a:srgbClr val="0B0506"/>
        </a:lt1>
        <a:dk2>
          <a:srgbClr val="FFFFFF"/>
        </a:dk2>
        <a:lt2>
          <a:srgbClr val="333333"/>
        </a:lt2>
        <a:accent1>
          <a:srgbClr val="3366CC"/>
        </a:accent1>
        <a:accent2>
          <a:srgbClr val="3333CC"/>
        </a:accent2>
        <a:accent3>
          <a:srgbClr val="AAAAAA"/>
        </a:accent3>
        <a:accent4>
          <a:srgbClr val="AFAFDC"/>
        </a:accent4>
        <a:accent5>
          <a:srgbClr val="ADB9E2"/>
        </a:accent5>
        <a:accent6>
          <a:srgbClr val="2D2DB7"/>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221013"/>
        </a:lt1>
        <a:dk2>
          <a:srgbClr val="FFFFFF"/>
        </a:dk2>
        <a:lt2>
          <a:srgbClr val="333333"/>
        </a:lt2>
        <a:accent1>
          <a:srgbClr val="CC3300"/>
        </a:accent1>
        <a:accent2>
          <a:srgbClr val="CC9900"/>
        </a:accent2>
        <a:accent3>
          <a:srgbClr val="ABAAAA"/>
        </a:accent3>
        <a:accent4>
          <a:srgbClr val="DCDCDC"/>
        </a:accent4>
        <a:accent5>
          <a:srgbClr val="E2ADAA"/>
        </a:accent5>
        <a:accent6>
          <a:srgbClr val="B789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FF"/>
        </a:dk2>
        <a:lt2>
          <a:srgbClr val="11054B"/>
        </a:lt2>
        <a:accent1>
          <a:srgbClr val="FF6600"/>
        </a:accent1>
        <a:accent2>
          <a:srgbClr val="FF3300"/>
        </a:accent2>
        <a:accent3>
          <a:srgbClr val="AAAAE2"/>
        </a:accent3>
        <a:accent4>
          <a:srgbClr val="DCDCDC"/>
        </a:accent4>
        <a:accent5>
          <a:srgbClr val="FFB9AA"/>
        </a:accent5>
        <a:accent6>
          <a:srgbClr val="E52D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
        <a:dk1>
          <a:srgbClr val="F8F8F8"/>
        </a:dk1>
        <a:lt1>
          <a:srgbClr val="002600"/>
        </a:lt1>
        <a:dk2>
          <a:srgbClr val="FAFACC"/>
        </a:dk2>
        <a:lt2>
          <a:srgbClr val="9B8D65"/>
        </a:lt2>
        <a:accent1>
          <a:srgbClr val="CC9933"/>
        </a:accent1>
        <a:accent2>
          <a:srgbClr val="8F9967"/>
        </a:accent2>
        <a:accent3>
          <a:srgbClr val="AAABAA"/>
        </a:accent3>
        <a:accent4>
          <a:srgbClr val="D6D6D6"/>
        </a:accent4>
        <a:accent5>
          <a:srgbClr val="E2CAAD"/>
        </a:accent5>
        <a:accent6>
          <a:srgbClr val="80895C"/>
        </a:accent6>
        <a:hlink>
          <a:srgbClr val="336600"/>
        </a:hlink>
        <a:folHlink>
          <a:srgbClr val="808000"/>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333333"/>
        </a:lt2>
        <a:accent1>
          <a:srgbClr val="CC9900"/>
        </a:accent1>
        <a:accent2>
          <a:srgbClr val="FF9900"/>
        </a:accent2>
        <a:accent3>
          <a:srgbClr val="AAB9CA"/>
        </a:accent3>
        <a:accent4>
          <a:srgbClr val="DCDCDC"/>
        </a:accent4>
        <a:accent5>
          <a:srgbClr val="E2CAAA"/>
        </a:accent5>
        <a:accent6>
          <a:srgbClr val="E58900"/>
        </a:accent6>
        <a:hlink>
          <a:srgbClr val="FFCC00"/>
        </a:hlink>
        <a:folHlink>
          <a:srgbClr val="706F37"/>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1C1C1"/>
        </a:accent5>
        <a:accent6>
          <a:srgbClr val="8989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36145"/>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314</TotalTime>
  <Words>5825</Words>
  <Application>Microsoft Office PowerPoint</Application>
  <PresentationFormat>全屏显示(4:3)</PresentationFormat>
  <Paragraphs>644</Paragraphs>
  <Slides>91</Slides>
  <Notes>10</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1</vt:i4>
      </vt:variant>
      <vt:variant>
        <vt:lpstr>幻灯片标题</vt:lpstr>
      </vt:variant>
      <vt:variant>
        <vt:i4>91</vt:i4>
      </vt:variant>
    </vt:vector>
  </HeadingPairs>
  <TitlesOfParts>
    <vt:vector size="107" baseType="lpstr">
      <vt:lpstr>仿宋_GB2312</vt:lpstr>
      <vt:lpstr>黑体</vt:lpstr>
      <vt:lpstr>楷体</vt:lpstr>
      <vt:lpstr>楷体_GB2312</vt:lpstr>
      <vt:lpstr>宋体</vt:lpstr>
      <vt:lpstr>微软雅黑</vt:lpstr>
      <vt:lpstr>Arial</vt:lpstr>
      <vt:lpstr>Calibri</vt:lpstr>
      <vt:lpstr>Garamond</vt:lpstr>
      <vt:lpstr>Symbol</vt:lpstr>
      <vt:lpstr>Times New Roman</vt:lpstr>
      <vt:lpstr>Wingdings</vt:lpstr>
      <vt:lpstr>Edge</vt:lpstr>
      <vt:lpstr>1_Edge</vt:lpstr>
      <vt:lpstr>4_Edge</vt:lpstr>
      <vt:lpstr>Equation.3</vt:lpstr>
      <vt:lpstr> MSP430实验二 </vt:lpstr>
      <vt:lpstr>实验二 25Hz方波发生器及方波幅值测量</vt:lpstr>
      <vt:lpstr>本节内容</vt:lpstr>
      <vt:lpstr>PowerPoint 演示文稿</vt:lpstr>
      <vt:lpstr>2.1.1 采样的基本原理</vt:lpstr>
      <vt:lpstr>PowerPoint 演示文稿</vt:lpstr>
      <vt:lpstr>PowerPoint 演示文稿</vt:lpstr>
      <vt:lpstr>PowerPoint 演示文稿</vt:lpstr>
      <vt:lpstr>2.2  定时器 （Timer）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模数转换器 （Analog-to-Digital Converter）</vt:lpstr>
      <vt:lpstr>2.3.1 ADC工作原理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2.3.4 ADC12_A简介 </vt:lpstr>
      <vt:lpstr>PowerPoint 演示文稿</vt:lpstr>
      <vt:lpstr>2.3.4  ADC12_A简介--特征</vt:lpstr>
      <vt:lpstr>PowerPoint 演示文稿</vt:lpstr>
      <vt:lpstr>2.3.4 ADC12_A简介--内核</vt:lpstr>
      <vt:lpstr>2.3.4 ADC12_A简介--采样和转换时序</vt:lpstr>
      <vt:lpstr>PowerPoint 演示文稿</vt:lpstr>
      <vt:lpstr>PowerPoint 演示文稿</vt:lpstr>
      <vt:lpstr>PowerPoint 演示文稿</vt:lpstr>
      <vt:lpstr>PowerPoint 演示文稿</vt:lpstr>
      <vt:lpstr>2.4 程序设计思路 </vt:lpstr>
      <vt:lpstr>2.4 程序设计思路</vt:lpstr>
      <vt:lpstr>2.4 程序设计思路 </vt:lpstr>
      <vt:lpstr>2.4 程序设计思路</vt:lpstr>
      <vt:lpstr>2.4 程序设计思路</vt:lpstr>
      <vt:lpstr>2.4 程序设计思路</vt:lpstr>
    </vt:vector>
  </TitlesOfParts>
  <Company>www.ftpdown.com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2010年INTEL嵌入式邀请赛 测试情况汇报</dc:title>
  <dc:creator>李玉柏</dc:creator>
  <cp:lastModifiedBy>lI Onion</cp:lastModifiedBy>
  <cp:revision>216</cp:revision>
  <dcterms:created xsi:type="dcterms:W3CDTF">2010-07-24T10:47:00Z</dcterms:created>
  <dcterms:modified xsi:type="dcterms:W3CDTF">2022-11-17T13:29:30Z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