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25"/>
  </p:notesMasterIdLst>
  <p:sldIdLst>
    <p:sldId id="256" r:id="rId4"/>
    <p:sldId id="367" r:id="rId5"/>
    <p:sldId id="563" r:id="rId6"/>
    <p:sldId id="564" r:id="rId7"/>
    <p:sldId id="565" r:id="rId8"/>
    <p:sldId id="566" r:id="rId9"/>
    <p:sldId id="474" r:id="rId10"/>
    <p:sldId id="475" r:id="rId11"/>
    <p:sldId id="476" r:id="rId12"/>
    <p:sldId id="567" r:id="rId13"/>
    <p:sldId id="885" r:id="rId14"/>
    <p:sldId id="886" r:id="rId15"/>
    <p:sldId id="887" r:id="rId16"/>
    <p:sldId id="888" r:id="rId17"/>
    <p:sldId id="889" r:id="rId18"/>
    <p:sldId id="896" r:id="rId19"/>
    <p:sldId id="891" r:id="rId20"/>
    <p:sldId id="892" r:id="rId21"/>
    <p:sldId id="893" r:id="rId22"/>
    <p:sldId id="894" r:id="rId23"/>
    <p:sldId id="895" r:id="rId2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FF0000"/>
    <a:srgbClr val="6600CC"/>
    <a:srgbClr val="660066"/>
    <a:srgbClr val="990033"/>
    <a:srgbClr val="0033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1" d="100"/>
          <a:sy n="61" d="100"/>
        </p:scale>
        <p:origin x="-1003" y="-86"/>
      </p:cViewPr>
      <p:guideLst>
        <p:guide orient="horz" pos="2180"/>
        <p:guide pos="2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fontAlgn="base" hangingPunct="1"/>
            <a:endParaRPr lang="en-US" altLang="x-none" sz="1200" strike="noStrike" noProof="1"/>
          </a:p>
        </p:txBody>
      </p:sp>
      <p:sp>
        <p:nvSpPr>
          <p:cNvPr id="3075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fontAlgn="base" hangingPunct="1"/>
            <a:endParaRPr lang="zh-CN" altLang="en-US" sz="1200" strike="noStrike" noProof="1"/>
          </a:p>
        </p:txBody>
      </p:sp>
      <p:sp>
        <p:nvSpPr>
          <p:cNvPr id="5124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5125" name="Rectangle 5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 dirty="0"/>
              <a:t>单击此处编辑母版文本样式</a:t>
            </a:r>
          </a:p>
          <a:p>
            <a:pPr lvl="1" indent="0"/>
            <a:r>
              <a:rPr lang="zh-CN" altLang="en-US" dirty="0"/>
              <a:t>第二级</a:t>
            </a:r>
          </a:p>
          <a:p>
            <a:pPr lvl="2" indent="0"/>
            <a:r>
              <a:rPr lang="zh-CN" altLang="en-US" dirty="0"/>
              <a:t>第三级</a:t>
            </a:r>
          </a:p>
          <a:p>
            <a:pPr lvl="3" indent="0"/>
            <a:r>
              <a:rPr lang="zh-CN" altLang="en-US" dirty="0"/>
              <a:t>第四级</a:t>
            </a:r>
          </a:p>
          <a:p>
            <a:pPr lvl="4" indent="0"/>
            <a:r>
              <a:rPr lang="zh-CN" altLang="en-US" dirty="0"/>
              <a:t>第五级</a:t>
            </a:r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fontAlgn="base" hangingPunct="1"/>
            <a:endParaRPr lang="en-US" altLang="x-none" sz="1200" strike="noStrike" noProof="1"/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fontAlgn="base" hangingPunct="1"/>
            <a:fld id="{9A0DB2DC-4C9A-4742-B13C-FB6460FD3503}" type="slidenum">
              <a:rPr lang="en-US" altLang="x-none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z="1200" strike="noStrike" noProof="1"/>
          </a:p>
        </p:txBody>
      </p:sp>
    </p:spTree>
    <p:extLst>
      <p:ext uri="{BB962C8B-B14F-4D97-AF65-F5344CB8AC3E}">
        <p14:creationId xmlns:p14="http://schemas.microsoft.com/office/powerpoint/2010/main" val="39866319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46434" name="文本占位符 2"/>
          <p:cNvSpPr>
            <a:spLocks noGrp="1"/>
          </p:cNvSpPr>
          <p:nvPr>
            <p:ph type="body"/>
          </p:nvPr>
        </p:nvSpPr>
        <p:spPr/>
        <p:txBody>
          <a:bodyPr anchor="ctr"/>
          <a:lstStyle/>
          <a:p>
            <a:pPr lvl="0" indent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735" y="549275"/>
            <a:ext cx="2060178" cy="55816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5"/>
            <a:ext cx="6061104" cy="55816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2504" cy="47180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412875"/>
            <a:ext cx="4032504" cy="47180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735" y="549275"/>
            <a:ext cx="2060178" cy="55816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5"/>
            <a:ext cx="6061104" cy="55816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2504" cy="47180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412875"/>
            <a:ext cx="4032504" cy="47180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735" y="549275"/>
            <a:ext cx="2060178" cy="55816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5"/>
            <a:ext cx="6061104" cy="55816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2504" cy="47180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412875"/>
            <a:ext cx="4032504" cy="47180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6477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412875"/>
            <a:ext cx="8229600" cy="47180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325120"/>
            <a:r>
              <a:rPr lang="zh-CN" altLang="en-US"/>
              <a:t>第二级</a:t>
            </a:r>
          </a:p>
          <a:p>
            <a:pPr lvl="2" indent="-350520"/>
            <a:r>
              <a:rPr lang="zh-CN" altLang="en-US"/>
              <a:t>第三级</a:t>
            </a:r>
          </a:p>
          <a:p>
            <a:pPr lvl="3" indent="-315595"/>
            <a:r>
              <a:rPr lang="zh-CN" altLang="en-US"/>
              <a:t>第四级</a:t>
            </a:r>
          </a:p>
          <a:p>
            <a:pPr lvl="4" indent="-339725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>
                <a:latin typeface="Garamond" panose="02020404030301010803" pitchFamily="2" charset="0"/>
              </a:defRPr>
            </a:lvl1pPr>
          </a:lstStyle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>
                <a:latin typeface="Garamond" panose="02020404030301010803" pitchFamily="2" charset="0"/>
              </a:defRPr>
            </a:lvl1pPr>
          </a:lstStyle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Garamond" panose="02020404030301010803" pitchFamily="2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  <p:sp>
        <p:nvSpPr>
          <p:cNvPr id="1031" name="Freeform 7"/>
          <p:cNvSpPr/>
          <p:nvPr/>
        </p:nvSpPr>
        <p:spPr>
          <a:xfrm>
            <a:off x="395288" y="476250"/>
            <a:ext cx="8229600" cy="104775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0" b="0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3" name="Rectangle 9"/>
          <p:cNvSpPr/>
          <p:nvPr userDrawn="1"/>
        </p:nvSpPr>
        <p:spPr>
          <a:xfrm>
            <a:off x="468313" y="1268413"/>
            <a:ext cx="8280400" cy="71437"/>
          </a:xfrm>
          <a:prstGeom prst="rect">
            <a:avLst/>
          </a:prstGeom>
          <a:gradFill rotWithShape="0">
            <a:gsLst>
              <a:gs pos="0">
                <a:srgbClr val="5E4700"/>
              </a:gs>
              <a:gs pos="50000">
                <a:schemeClr val="accent1"/>
              </a:gs>
              <a:gs pos="100000">
                <a:srgbClr val="5E4700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4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700463" y="0"/>
            <a:ext cx="5443537" cy="5905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669925" lvl="1" indent="-32512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022350" lvl="2" indent="-35052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39850" lvl="3" indent="-315595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681480" lvl="4" indent="-339725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7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0" b="0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1" name="Line 8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pitchFamily="2" charset="0"/>
              <a:ea typeface="仿宋_GB2312" charset="0"/>
            </a:endParaRPr>
          </a:p>
        </p:txBody>
      </p:sp>
      <p:pic>
        <p:nvPicPr>
          <p:cNvPr id="2052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950" y="115888"/>
            <a:ext cx="5076825" cy="1038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3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6477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2054" name="Rectangle 3"/>
          <p:cNvSpPr>
            <a:spLocks noGrp="1"/>
          </p:cNvSpPr>
          <p:nvPr>
            <p:ph type="body"/>
          </p:nvPr>
        </p:nvSpPr>
        <p:spPr>
          <a:xfrm>
            <a:off x="457200" y="1412875"/>
            <a:ext cx="8229600" cy="47180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325120"/>
            <a:r>
              <a:rPr lang="zh-CN" altLang="en-US"/>
              <a:t>第二级</a:t>
            </a:r>
          </a:p>
          <a:p>
            <a:pPr lvl="2" indent="-350520"/>
            <a:r>
              <a:rPr lang="zh-CN" altLang="en-US"/>
              <a:t>第三级</a:t>
            </a:r>
          </a:p>
          <a:p>
            <a:pPr lvl="3" indent="-315595"/>
            <a:r>
              <a:rPr lang="zh-CN" altLang="en-US"/>
              <a:t>第四级</a:t>
            </a:r>
          </a:p>
          <a:p>
            <a:pPr lvl="4" indent="-339725"/>
            <a:r>
              <a:rPr lang="zh-CN" altLang="en-US"/>
              <a:t>第五级</a:t>
            </a:r>
          </a:p>
        </p:txBody>
      </p:sp>
      <p:sp>
        <p:nvSpPr>
          <p:cNvPr id="2055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>
                <a:latin typeface="Garamond" panose="02020404030301010803" pitchFamily="2" charset="0"/>
              </a:defRPr>
            </a:lvl1pPr>
          </a:lstStyle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2056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>
                <a:latin typeface="Garamond" panose="02020404030301010803" pitchFamily="2" charset="0"/>
              </a:defRPr>
            </a:lvl1pPr>
          </a:lstStyle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2057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Garamond" panose="02020404030301010803" pitchFamily="2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669925" lvl="1" indent="-32512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022350" lvl="2" indent="-35052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39850" lvl="3" indent="-315595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681480" lvl="4" indent="-339725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6477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/>
          </p:nvPr>
        </p:nvSpPr>
        <p:spPr>
          <a:xfrm>
            <a:off x="457200" y="1412875"/>
            <a:ext cx="8229600" cy="47180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325120"/>
            <a:r>
              <a:rPr lang="zh-CN" altLang="en-US"/>
              <a:t>第二级</a:t>
            </a:r>
          </a:p>
          <a:p>
            <a:pPr lvl="2" indent="-350520"/>
            <a:r>
              <a:rPr lang="zh-CN" altLang="en-US"/>
              <a:t>第三级</a:t>
            </a:r>
          </a:p>
          <a:p>
            <a:pPr lvl="3" indent="-315595"/>
            <a:r>
              <a:rPr lang="zh-CN" altLang="en-US"/>
              <a:t>第四级</a:t>
            </a:r>
          </a:p>
          <a:p>
            <a:pPr lvl="4" indent="-339725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>
                <a:latin typeface="Garamond" panose="02020404030301010803" pitchFamily="2" charset="0"/>
              </a:defRPr>
            </a:lvl1pPr>
          </a:lstStyle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>
                <a:latin typeface="Garamond" panose="02020404030301010803" pitchFamily="2" charset="0"/>
              </a:defRPr>
            </a:lvl1pPr>
          </a:lstStyle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Garamond" panose="02020404030301010803" pitchFamily="2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  <p:sp>
        <p:nvSpPr>
          <p:cNvPr id="4103" name="Freeform 7"/>
          <p:cNvSpPr/>
          <p:nvPr/>
        </p:nvSpPr>
        <p:spPr>
          <a:xfrm>
            <a:off x="395288" y="476250"/>
            <a:ext cx="8229600" cy="104775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0" b="0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4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5" name="Rectangle 9"/>
          <p:cNvSpPr/>
          <p:nvPr userDrawn="1"/>
        </p:nvSpPr>
        <p:spPr>
          <a:xfrm>
            <a:off x="468313" y="1268413"/>
            <a:ext cx="8280400" cy="71437"/>
          </a:xfrm>
          <a:prstGeom prst="rect">
            <a:avLst/>
          </a:prstGeom>
          <a:gradFill rotWithShape="0">
            <a:gsLst>
              <a:gs pos="0">
                <a:srgbClr val="5E4700"/>
              </a:gs>
              <a:gs pos="50000">
                <a:schemeClr val="accent1"/>
              </a:gs>
              <a:gs pos="100000">
                <a:srgbClr val="5E4700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106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700463" y="0"/>
            <a:ext cx="5443537" cy="5905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669925" lvl="1" indent="-32512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022350" lvl="2" indent="-35052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39850" lvl="3" indent="-315595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681480" lvl="4" indent="-339725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xiang@uestc.edu.cn" TargetMode="Externa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/>
          </p:cNvSpPr>
          <p:nvPr>
            <p:ph type="ctrTitle"/>
          </p:nvPr>
        </p:nvSpPr>
        <p:spPr>
          <a:xfrm>
            <a:off x="1258888" y="2565400"/>
            <a:ext cx="7129462" cy="1082675"/>
          </a:xfrm>
        </p:spPr>
        <p:txBody>
          <a:bodyPr wrap="square" anchor="t"/>
          <a:lstStyle>
            <a:lvl1pPr lvl="0">
              <a:defRPr/>
            </a:lvl1pPr>
          </a:lstStyle>
          <a:p>
            <a:pPr lvl="0" indent="0" algn="ctr" eaLnBrk="1" hangingPunct="1"/>
            <a:r>
              <a:rPr lang="zh-CN" altLang="en-US" sz="4400" dirty="0"/>
              <a:t>MSP430实验四 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subTitle"/>
          </p:nvPr>
        </p:nvSpPr>
        <p:spPr>
          <a:xfrm>
            <a:off x="1258888" y="4437063"/>
            <a:ext cx="6553200" cy="1897062"/>
          </a:xfrm>
        </p:spPr>
        <p:txBody>
          <a:bodyPr wrap="square" anchor="t"/>
          <a:lstStyle>
            <a:lvl1pPr marL="0" lvl="0" indent="0" algn="ctr">
              <a:defRPr/>
            </a:lvl1pPr>
            <a:lvl2pPr marL="457200" lvl="1" indent="-112395" algn="ctr">
              <a:defRPr/>
            </a:lvl2pPr>
            <a:lvl3pPr marL="914400" lvl="2" indent="-242570" algn="ctr">
              <a:defRPr/>
            </a:lvl3pPr>
            <a:lvl4pPr marL="1371600" lvl="3" indent="-347345" algn="ctr">
              <a:defRPr/>
            </a:lvl4pPr>
            <a:lvl5pPr marL="1828800" lvl="4" indent="-487045" algn="ctr">
              <a:defRPr/>
            </a:lvl5pPr>
          </a:lstStyle>
          <a:p>
            <a:pPr marL="0" lvl="0" indent="0" algn="ctr" eaLnBrk="1" hangingPunct="1">
              <a:buNone/>
            </a:pPr>
            <a:r>
              <a:rPr lang="zh-CN" altLang="en-US" sz="3200" dirty="0">
                <a:ea typeface="楷体_GB2312" pitchFamily="1" charset="-122"/>
              </a:rPr>
              <a:t>电子科技大学通信学院</a:t>
            </a:r>
            <a:r>
              <a:rPr lang="zh-CN" altLang="en-US" sz="3200" dirty="0" smtClean="0">
                <a:ea typeface="楷体_GB2312" pitchFamily="1" charset="-122"/>
              </a:rPr>
              <a:t>：向超</a:t>
            </a:r>
            <a:endParaRPr lang="en-US" altLang="zh-CN" sz="3200" dirty="0">
              <a:ea typeface="楷体_GB2312" pitchFamily="1" charset="-122"/>
            </a:endParaRPr>
          </a:p>
          <a:p>
            <a:pPr marL="0" lvl="0" indent="0" algn="ctr" eaLnBrk="1" hangingPunct="1">
              <a:buNone/>
            </a:pPr>
            <a:r>
              <a:rPr lang="en-US" altLang="zh-CN" sz="3200" dirty="0" smtClean="0">
                <a:hlinkClick r:id="rId2"/>
              </a:rPr>
              <a:t>cxiang</a:t>
            </a:r>
            <a:r>
              <a:rPr lang="en-US" altLang="zh-CN" sz="3200" dirty="0" smtClean="0">
                <a:hlinkClick r:id="rId2"/>
              </a:rPr>
              <a:t>@uestc.edu.cn</a:t>
            </a:r>
            <a:endParaRPr lang="en-US" altLang="zh-CN" sz="3200" dirty="0"/>
          </a:p>
          <a:p>
            <a:pPr marL="0" lvl="0" indent="0" algn="ctr" eaLnBrk="1" hangingPunct="1">
              <a:buNone/>
            </a:pPr>
            <a:r>
              <a:rPr lang="en-US" altLang="zh-CN" sz="3200" dirty="0" smtClean="0"/>
              <a:t>13008194476</a:t>
            </a:r>
            <a:endParaRPr lang="en-US" altLang="zh-CN" sz="3200" dirty="0"/>
          </a:p>
        </p:txBody>
      </p:sp>
      <p:sp>
        <p:nvSpPr>
          <p:cNvPr id="614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0" hangingPunct="0"/>
            <a:fld id="{9A0DB2DC-4C9A-4742-B13C-FB6460FD3503}" type="slidenum">
              <a:rPr lang="en-US" altLang="zh-CN" sz="1200" dirty="0">
                <a:latin typeface="Garamond" panose="02020404030301010803" pitchFamily="2" charset="0"/>
              </a:rPr>
              <a:t>1</a:t>
            </a:fld>
            <a:endParaRPr lang="en-US" altLang="zh-CN" sz="1200" dirty="0">
              <a:latin typeface="Garamond" panose="02020404030301010803" pitchFamily="2" charset="0"/>
              <a:ea typeface="仿宋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2"/>
          <p:cNvSpPr>
            <a:spLocks noGrp="1"/>
          </p:cNvSpPr>
          <p:nvPr>
            <p:ph type="ctrTitle"/>
          </p:nvPr>
        </p:nvSpPr>
        <p:spPr>
          <a:xfrm>
            <a:off x="266700" y="2307273"/>
            <a:ext cx="8420100" cy="1470025"/>
          </a:xfrm>
        </p:spPr>
        <p:txBody>
          <a:bodyPr wrap="square" anchor="ctr"/>
          <a:lstStyle>
            <a:lvl1pPr lvl="0">
              <a:defRPr/>
            </a:lvl1pPr>
          </a:lstStyle>
          <a:p>
            <a:pPr lvl="0" indent="0" algn="ctr"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.</a:t>
            </a:r>
            <a:r>
              <a:rPr lang="en-US" altLang="zh-CN" dirty="0"/>
              <a:t>2</a:t>
            </a:r>
            <a:r>
              <a:rPr lang="zh-CN" altLang="en-US" dirty="0"/>
              <a:t>  捕获</a:t>
            </a:r>
            <a:r>
              <a:rPr lang="en-US" altLang="zh-CN" dirty="0"/>
              <a:t>/</a:t>
            </a:r>
            <a:r>
              <a:rPr lang="zh-CN" altLang="en-US" dirty="0"/>
              <a:t>比较模块</a:t>
            </a:r>
            <a:br>
              <a:rPr lang="zh-CN" altLang="en-US" dirty="0"/>
            </a:br>
            <a:r>
              <a:rPr lang="zh-CN" altLang="en-US" dirty="0"/>
              <a:t>  </a:t>
            </a:r>
            <a:endParaRPr lang="zh-CN" altLang="en-US" dirty="0">
              <a:ea typeface="Times New Roman" panose="02020603050405020304" pitchFamily="2" charset="0"/>
            </a:endParaRPr>
          </a:p>
        </p:txBody>
      </p:sp>
      <p:sp>
        <p:nvSpPr>
          <p:cNvPr id="14336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200" dirty="0">
                <a:latin typeface="Garamond" panose="02020404030301010803" pitchFamily="2" charset="0"/>
              </a:rPr>
              <a:t>10</a:t>
            </a:fld>
            <a:endParaRPr lang="en-US" altLang="zh-CN" sz="1200" dirty="0">
              <a:latin typeface="Garamond" panose="02020404030301010803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标题 1"/>
          <p:cNvSpPr txBox="1"/>
          <p:nvPr/>
        </p:nvSpPr>
        <p:spPr>
          <a:xfrm>
            <a:off x="560388" y="549275"/>
            <a:ext cx="8450262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4.2.1 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定时器的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捕获/比较模块</a:t>
            </a:r>
            <a:endParaRPr lang="en-US" altLang="zh-CN" sz="3200" b="1" dirty="0">
              <a:solidFill>
                <a:schemeClr val="tx2"/>
              </a:solidFill>
              <a:latin typeface="Times New Roman" panose="02020603050405020304" pitchFamily="2" charset="0"/>
              <a:ea typeface="楷体_GB2312" charset="0"/>
              <a:sym typeface="Arial" panose="020B0604020202020204" pitchFamily="34" charset="0"/>
            </a:endParaRPr>
          </a:p>
        </p:txBody>
      </p:sp>
      <p:sp>
        <p:nvSpPr>
          <p:cNvPr id="92163" name="Rectangle 3"/>
          <p:cNvSpPr/>
          <p:nvPr/>
        </p:nvSpPr>
        <p:spPr>
          <a:xfrm>
            <a:off x="-6350" y="1259205"/>
            <a:ext cx="8497888" cy="4984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1" indent="0" eaLnBrk="1" hangingPunct="1">
              <a:buClr>
                <a:srgbClr val="0000FF"/>
              </a:buClr>
              <a:buFont typeface="Wingdings" panose="05000000000000000000" pitchFamily="2" charset="2"/>
              <a:buNone/>
            </a:pPr>
            <a:endParaRPr lang="zh-CN" altLang="en-US" sz="1000" dirty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2" indent="0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定时器有多个相同的捕获</a:t>
            </a:r>
            <a:r>
              <a:rPr lang="en-US" altLang="zh-CN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/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比较模块，为实时处理提供灵活的手段，每个模块都可用于捕获事件发生的时间或产生定时间隔。</a:t>
            </a:r>
          </a:p>
          <a:p>
            <a:pPr lvl="2" indent="0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2" indent="0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通过</a:t>
            </a:r>
            <a:r>
              <a:rPr lang="en-US" altLang="zh-CN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TACCTLx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中的</a:t>
            </a:r>
            <a:r>
              <a:rPr lang="en-US" altLang="zh-CN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CAP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位选择模式，该模块既可用于捕获模式，也可用于比较模式。</a:t>
            </a:r>
          </a:p>
          <a:p>
            <a:pPr lvl="2" indent="0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2" indent="0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当发生捕获事件或定时时间到都将引起中断。</a:t>
            </a:r>
          </a:p>
          <a:p>
            <a:pPr lvl="2" indent="0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2" indent="0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捕获</a:t>
            </a:r>
            <a:r>
              <a:rPr lang="en-US" altLang="zh-CN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/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比较模块的结构，如下图所示。</a:t>
            </a:r>
          </a:p>
          <a:p>
            <a:pPr lvl="2" indent="0" eaLnBrk="1" hangingPunct="1">
              <a:buClr>
                <a:srgbClr val="0000FF"/>
              </a:buClr>
              <a:buFont typeface="Wingdings" panose="05000000000000000000" pitchFamily="2" charset="2"/>
              <a:buNone/>
            </a:pPr>
            <a:endParaRPr lang="zh-CN" altLang="en-US" sz="28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4438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200" dirty="0">
                <a:latin typeface="Garamond" panose="02020404030301010803" pitchFamily="2" charset="0"/>
              </a:rPr>
              <a:t>11</a:t>
            </a:fld>
            <a:endParaRPr lang="en-US" altLang="zh-CN" sz="1200" dirty="0">
              <a:latin typeface="Garamond" panose="020204040303010108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标题 1"/>
          <p:cNvSpPr txBox="1"/>
          <p:nvPr/>
        </p:nvSpPr>
        <p:spPr>
          <a:xfrm>
            <a:off x="560388" y="549275"/>
            <a:ext cx="8450262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4.2.1 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定时器的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捕获/比较模块</a:t>
            </a:r>
            <a:endParaRPr lang="en-US" altLang="zh-CN" sz="3200" b="1" dirty="0">
              <a:solidFill>
                <a:schemeClr val="tx2"/>
              </a:solidFill>
              <a:latin typeface="Times New Roman" panose="02020603050405020304" pitchFamily="2" charset="0"/>
              <a:ea typeface="楷体_GB2312" charset="0"/>
              <a:sym typeface="仿宋_GB2312" charset="0"/>
            </a:endParaRPr>
          </a:p>
        </p:txBody>
      </p:sp>
      <p:pic>
        <p:nvPicPr>
          <p:cNvPr id="145410" name="Picture 4" descr="图4-22 捕获比较模块的逻辑结构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" y="1289368"/>
            <a:ext cx="8642350" cy="5400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4"/>
          <p:cNvSpPr/>
          <p:nvPr/>
        </p:nvSpPr>
        <p:spPr>
          <a:xfrm>
            <a:off x="287020" y="1377950"/>
            <a:ext cx="7813040" cy="53232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1" indent="0" eaLnBrk="1" hangingPunct="1"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◆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捕获模式</a:t>
            </a:r>
          </a:p>
          <a:p>
            <a:pPr lvl="2" indent="0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当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TACCTLx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中的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CAP = 1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，该模块工作在捕获模式。</a:t>
            </a:r>
          </a:p>
          <a:p>
            <a:pPr lvl="2" indent="0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每个捕获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比较寄存器可以用来记录时间事件，例如：</a:t>
            </a:r>
          </a:p>
          <a:p>
            <a:pPr lvl="2" indent="0" eaLnBrk="1" hangingPunct="1"/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▲ 测量软件程序所用时间</a:t>
            </a:r>
          </a:p>
          <a:p>
            <a:pPr lvl="2" indent="0" eaLnBrk="1" hangingPunct="1"/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▲ 测量硬件事件之间的时间</a:t>
            </a:r>
          </a:p>
          <a:p>
            <a:pPr lvl="2" indent="0" eaLnBrk="1" hangingPunct="1"/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▲ 测量系统频率</a:t>
            </a:r>
          </a:p>
          <a:p>
            <a:pPr lvl="2" indent="0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用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CM1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和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CM0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位选择捕获条件，可以选择禁止捕获、上升沿捕获、下降沿捕获或者上升沿下降沿都捕获。</a:t>
            </a:r>
          </a:p>
          <a:p>
            <a:pPr lvl="2" indent="0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当捕获完成后，定时器的值被复制到 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TAxCCRn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寄存器，并且中断标志 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CCIFG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置位。</a:t>
            </a:r>
          </a:p>
          <a:p>
            <a:pPr lvl="1" indent="0" eaLnBrk="1" hangingPunct="1">
              <a:buClr>
                <a:srgbClr val="0000FF"/>
              </a:buClr>
              <a:buFont typeface="Wingdings" panose="05000000000000000000" pitchFamily="2" charset="2"/>
              <a:buNone/>
            </a:pPr>
            <a:endParaRPr lang="zh-CN" altLang="en-US" sz="24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47458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200" dirty="0">
                <a:latin typeface="Garamond" panose="02020404030301010803" pitchFamily="2" charset="0"/>
              </a:rPr>
              <a:t>13</a:t>
            </a:fld>
            <a:endParaRPr lang="en-US" altLang="zh-CN" sz="1200" dirty="0">
              <a:latin typeface="Garamond" panose="02020404030301010803" pitchFamily="2" charset="0"/>
            </a:endParaRPr>
          </a:p>
        </p:txBody>
      </p:sp>
      <p:sp>
        <p:nvSpPr>
          <p:cNvPr id="147459" name="标题 1"/>
          <p:cNvSpPr txBox="1"/>
          <p:nvPr/>
        </p:nvSpPr>
        <p:spPr>
          <a:xfrm>
            <a:off x="566738" y="617855"/>
            <a:ext cx="8450262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4.2.1 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定时器的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捕获/比较模块</a:t>
            </a:r>
            <a:endParaRPr lang="en-US" altLang="zh-CN" sz="3200" b="1" dirty="0">
              <a:solidFill>
                <a:schemeClr val="tx2"/>
              </a:solidFill>
              <a:latin typeface="Times New Roman" panose="02020603050405020304" pitchFamily="2" charset="0"/>
              <a:ea typeface="楷体_GB2312" charset="0"/>
              <a:sym typeface="仿宋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/>
          <p:nvPr/>
        </p:nvSpPr>
        <p:spPr>
          <a:xfrm>
            <a:off x="34925" y="884238"/>
            <a:ext cx="9109075" cy="1339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1" indent="0" eaLnBrk="1" hangingPunct="1">
              <a:buClr>
                <a:srgbClr val="0000FF"/>
              </a:buClr>
              <a:buFont typeface="Wingdings" panose="05000000000000000000" pitchFamily="2" charset="2"/>
              <a:buNone/>
            </a:pPr>
            <a:endParaRPr lang="zh-CN" altLang="en-US" sz="1000" dirty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2" indent="0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  <a:p>
            <a:pPr lvl="2" indent="0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  <a:p>
            <a:pPr lvl="2" indent="0" eaLnBrk="1" hangingPunct="1">
              <a:buClr>
                <a:srgbClr val="0000FF"/>
              </a:buClr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48482" name="Picture 10" descr="捕获模式的信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" y="1745615"/>
            <a:ext cx="8351838" cy="2663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5237" name="Rectangle 11"/>
          <p:cNvSpPr/>
          <p:nvPr/>
        </p:nvSpPr>
        <p:spPr>
          <a:xfrm>
            <a:off x="3140075" y="4659630"/>
            <a:ext cx="2433638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捕获模式的信号 </a:t>
            </a:r>
            <a:endParaRPr lang="en-US" altLang="zh-CN" sz="24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4848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200" dirty="0">
                <a:latin typeface="Garamond" panose="02020404030301010803" pitchFamily="2" charset="0"/>
              </a:rPr>
              <a:t>14</a:t>
            </a:fld>
            <a:endParaRPr lang="en-US" altLang="zh-CN" sz="1200" dirty="0">
              <a:latin typeface="Garamond" panose="02020404030301010803" pitchFamily="2" charset="0"/>
            </a:endParaRPr>
          </a:p>
        </p:txBody>
      </p:sp>
      <p:sp>
        <p:nvSpPr>
          <p:cNvPr id="148485" name="标题 1"/>
          <p:cNvSpPr txBox="1"/>
          <p:nvPr/>
        </p:nvSpPr>
        <p:spPr>
          <a:xfrm>
            <a:off x="567373" y="621030"/>
            <a:ext cx="8450262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4.2.1 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定时器的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捕获/比较模块</a:t>
            </a:r>
            <a:endParaRPr lang="en-US" altLang="zh-CN" sz="3200" b="1" dirty="0">
              <a:solidFill>
                <a:schemeClr val="tx2"/>
              </a:solidFill>
              <a:latin typeface="Times New Roman" panose="02020603050405020304" pitchFamily="2" charset="0"/>
              <a:ea typeface="楷体_GB2312" charset="0"/>
              <a:sym typeface="仿宋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/>
      <p:bldP spid="952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3"/>
          <p:cNvSpPr/>
          <p:nvPr/>
        </p:nvSpPr>
        <p:spPr>
          <a:xfrm>
            <a:off x="34925" y="884238"/>
            <a:ext cx="9109075" cy="1339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1" indent="0" eaLnBrk="1" hangingPunct="1">
              <a:buClr>
                <a:srgbClr val="0000FF"/>
              </a:buClr>
              <a:buFont typeface="Wingdings" panose="05000000000000000000" pitchFamily="2" charset="2"/>
              <a:buNone/>
            </a:pPr>
            <a:endParaRPr lang="zh-CN" altLang="en-US" sz="1000" dirty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2" indent="0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  <a:p>
            <a:pPr lvl="2" indent="0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  <a:p>
            <a:pPr lvl="2" indent="0" eaLnBrk="1" hangingPunct="1">
              <a:buClr>
                <a:srgbClr val="0000FF"/>
              </a:buClr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6260" name="Rectangle 4"/>
          <p:cNvSpPr/>
          <p:nvPr/>
        </p:nvSpPr>
        <p:spPr>
          <a:xfrm>
            <a:off x="34925" y="1445895"/>
            <a:ext cx="8587105" cy="46462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1" indent="0" eaLnBrk="1" hangingPunct="1"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◆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比较模式</a:t>
            </a:r>
          </a:p>
          <a:p>
            <a:pPr lvl="2" indent="0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当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TACCTLx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中的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CAP = 0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，该模块工作在比较模式。</a:t>
            </a:r>
          </a:p>
          <a:p>
            <a:pPr lvl="2" indent="0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比较方式主要用于为软件或应用硬件产生定时，还可为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D/A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转换功能或者马达控制等各种用途产生脉宽调制（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PWM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）输出信号。</a:t>
            </a:r>
          </a:p>
          <a:p>
            <a:pPr lvl="2" indent="0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在计数器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TAxR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计数到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TAxCCRn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n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代表具体的捕获比较寄存器）的值时：</a:t>
            </a:r>
          </a:p>
          <a:p>
            <a:pPr lvl="2" indent="0" eaLnBrk="1" hangingPunct="1"/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		▲ 中断标志 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CCIFG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置位</a:t>
            </a:r>
          </a:p>
          <a:p>
            <a:pPr lvl="2" indent="0" eaLnBrk="1" hangingPunct="1"/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		▲ 内部信号 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EQUx=1</a:t>
            </a:r>
            <a:endParaRPr lang="zh-CN" altLang="en-US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2" indent="0" eaLnBrk="1" hangingPunct="1"/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		▲ 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EQUx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根据输出模式影响输出</a:t>
            </a:r>
          </a:p>
          <a:p>
            <a:pPr lvl="2" indent="0" eaLnBrk="1" hangingPunct="1"/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		▲ 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输入信号 CCI 被锁存在 SCCI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2" indent="0" eaLnBrk="1" hangingPunct="1"/>
            <a:endParaRPr lang="zh-CN" altLang="en-US" sz="28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950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200" dirty="0">
                <a:latin typeface="Garamond" panose="02020404030301010803" pitchFamily="2" charset="0"/>
              </a:rPr>
              <a:t>15</a:t>
            </a:fld>
            <a:endParaRPr lang="en-US" altLang="zh-CN" sz="1200" dirty="0">
              <a:latin typeface="Garamond" panose="02020404030301010803" pitchFamily="2" charset="0"/>
            </a:endParaRPr>
          </a:p>
        </p:txBody>
      </p:sp>
      <p:sp>
        <p:nvSpPr>
          <p:cNvPr id="149508" name="标题 1"/>
          <p:cNvSpPr txBox="1"/>
          <p:nvPr/>
        </p:nvSpPr>
        <p:spPr>
          <a:xfrm>
            <a:off x="566738" y="659765"/>
            <a:ext cx="8450262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4.2.1 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定时器的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捕获/比较模块</a:t>
            </a:r>
            <a:endParaRPr lang="en-US" altLang="zh-CN" sz="3200" b="1" dirty="0">
              <a:solidFill>
                <a:schemeClr val="tx2"/>
              </a:solidFill>
              <a:latin typeface="Times New Roman" panose="02020603050405020304" pitchFamily="2" charset="0"/>
              <a:ea typeface="楷体_GB2312" charset="0"/>
              <a:sym typeface="仿宋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/>
          </p:cNvSpPr>
          <p:nvPr>
            <p:ph type="ctrTitle"/>
          </p:nvPr>
        </p:nvSpPr>
        <p:spPr>
          <a:xfrm>
            <a:off x="404813" y="2427923"/>
            <a:ext cx="8281987" cy="1655762"/>
          </a:xfrm>
        </p:spPr>
        <p:txBody>
          <a:bodyPr wrap="square" anchor="ctr"/>
          <a:lstStyle>
            <a:lvl1pPr lvl="0">
              <a:defRPr/>
            </a:lvl1pPr>
          </a:lstStyle>
          <a:p>
            <a:pPr lvl="0" indent="0" algn="ctr"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.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zh-CN" altLang="zh-CN" dirty="0"/>
              <a:t>程序设计思路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>
              <a:ea typeface="Times New Roman" panose="02020603050405020304" pitchFamily="2" charset="0"/>
            </a:endParaRPr>
          </a:p>
        </p:txBody>
      </p:sp>
      <p:sp>
        <p:nvSpPr>
          <p:cNvPr id="4915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200" dirty="0">
                <a:latin typeface="Garamond" panose="02020404030301010803" pitchFamily="2" charset="0"/>
              </a:rPr>
              <a:t>16</a:t>
            </a:fld>
            <a:endParaRPr lang="en-US" altLang="zh-CN" sz="1200" dirty="0">
              <a:latin typeface="Garamond" panose="02020404030301010803" pitchFamily="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5121"/>
          <p:cNvSpPr txBox="1">
            <a:spLocks noGrp="1"/>
          </p:cNvSpPr>
          <p:nvPr>
            <p:ph type="title"/>
          </p:nvPr>
        </p:nvSpPr>
        <p:spPr>
          <a:xfrm>
            <a:off x="487839" y="627539"/>
            <a:ext cx="6172200" cy="583565"/>
          </a:xfr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eaLnBrk="1" hangingPunct="1">
              <a:buFont typeface="Arial" panose="020B0604020202020204" pitchFamily="34" charset="0"/>
            </a:pPr>
            <a:r>
              <a:rPr lang="en-US" altLang="zh-CN" sz="3200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+mn-ea"/>
              </a:rPr>
              <a:t>4.3 程序设计思路</a:t>
            </a:r>
          </a:p>
        </p:txBody>
      </p:sp>
      <p:sp>
        <p:nvSpPr>
          <p:cNvPr id="5123" name="内容占位符 5122"/>
          <p:cNvSpPr>
            <a:spLocks noGrp="1"/>
          </p:cNvSpPr>
          <p:nvPr>
            <p:ph idx="1"/>
          </p:nvPr>
        </p:nvSpPr>
        <p:spPr>
          <a:xfrm>
            <a:off x="629920" y="1528763"/>
            <a:ext cx="6179820" cy="3598545"/>
          </a:xfrm>
        </p:spPr>
        <p:txBody>
          <a:bodyPr anchor="t"/>
          <a:lstStyle/>
          <a:p>
            <a:pPr>
              <a:buFont typeface="Wingdings" panose="05000000000000000000" charset="0"/>
              <a:buChar char="l"/>
              <a:defRPr/>
            </a:pPr>
            <a:r>
              <a:rPr lang="zh-CN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利用定时器产生</a:t>
            </a:r>
            <a:r>
              <a:rPr lang="en-US" altLang="zh-CN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PWM</a:t>
            </a:r>
            <a:r>
              <a:rPr lang="zh-CN" altLang="en-US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信号</a:t>
            </a:r>
          </a:p>
          <a:p>
            <a:pPr marL="0" indent="0">
              <a:buFont typeface="Wingdings" panose="05000000000000000000" charset="0"/>
              <a:buNone/>
              <a:defRPr/>
            </a:pPr>
            <a:endParaRPr lang="zh-CN" altLang="en-US" dirty="0">
              <a:latin typeface="Times New Roman" panose="02020603050405020304" pitchFamily="2" charset="0"/>
              <a:ea typeface="楷体" panose="02010609060101010101" charset="-122"/>
              <a:cs typeface="Times New Roman" panose="02020603050405020304" pitchFamily="2" charset="0"/>
            </a:endParaRPr>
          </a:p>
          <a:p>
            <a:pPr>
              <a:buFont typeface="Wingdings" panose="05000000000000000000" charset="0"/>
              <a:buChar char="l"/>
              <a:defRPr/>
            </a:pPr>
            <a:r>
              <a:rPr lang="zh-CN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调整</a:t>
            </a:r>
            <a:r>
              <a:rPr lang="en-US" altLang="zh-CN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PWM</a:t>
            </a:r>
            <a:r>
              <a:rPr lang="zh-CN" altLang="en-US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信号频率</a:t>
            </a:r>
          </a:p>
          <a:p>
            <a:pPr marL="0" indent="0">
              <a:buFont typeface="Wingdings" panose="05000000000000000000" charset="0"/>
              <a:buNone/>
              <a:defRPr/>
            </a:pPr>
            <a:endParaRPr lang="zh-CN" altLang="en-US" dirty="0">
              <a:latin typeface="Times New Roman" panose="02020603050405020304" pitchFamily="2" charset="0"/>
              <a:ea typeface="楷体" panose="02010609060101010101" charset="-122"/>
              <a:cs typeface="Times New Roman" panose="02020603050405020304" pitchFamily="2" charset="0"/>
            </a:endParaRPr>
          </a:p>
          <a:p>
            <a:pPr>
              <a:buFont typeface="Wingdings" panose="05000000000000000000" charset="0"/>
              <a:buChar char="l"/>
              <a:defRPr/>
            </a:pPr>
            <a:r>
              <a:rPr lang="zh-CN" altLang="en-US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调整</a:t>
            </a:r>
            <a:r>
              <a:rPr lang="en-US" altLang="zh-CN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PWM</a:t>
            </a:r>
            <a:r>
              <a:rPr lang="zh-CN" altLang="en-US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信号占空比</a:t>
            </a:r>
          </a:p>
          <a:p>
            <a:pPr marL="0" indent="0">
              <a:buFont typeface="Wingdings" panose="05000000000000000000" charset="0"/>
              <a:buNone/>
              <a:defRPr/>
            </a:pPr>
            <a:endParaRPr lang="zh-CN" altLang="en-US" dirty="0">
              <a:latin typeface="Times New Roman" panose="02020603050405020304" pitchFamily="2" charset="0"/>
              <a:ea typeface="楷体" panose="02010609060101010101" charset="-122"/>
              <a:cs typeface="Times New Roman" panose="02020603050405020304" pitchFamily="2" charset="0"/>
            </a:endParaRPr>
          </a:p>
          <a:p>
            <a:pPr>
              <a:buFont typeface="Wingdings" panose="05000000000000000000" charset="0"/>
              <a:buChar char="l"/>
              <a:defRPr/>
            </a:pPr>
            <a:r>
              <a:rPr lang="zh-CN" altLang="en-US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利用捕获</a:t>
            </a:r>
            <a:r>
              <a:rPr lang="en-US" altLang="zh-CN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/</a:t>
            </a:r>
            <a:r>
              <a:rPr lang="zh-CN" altLang="en-US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比较单元测量</a:t>
            </a:r>
            <a:r>
              <a:rPr lang="en-US" altLang="zh-CN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PWM</a:t>
            </a:r>
            <a:r>
              <a:rPr lang="zh-CN" altLang="en-US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波形瞬时频率及占空比</a:t>
            </a:r>
          </a:p>
          <a:p>
            <a:pPr marL="0" indent="0">
              <a:buFont typeface="Wingdings" panose="05000000000000000000" charset="0"/>
              <a:buNone/>
              <a:defRPr/>
            </a:pPr>
            <a:endParaRPr lang="zh-CN" altLang="en-US" dirty="0">
              <a:latin typeface="Times New Roman" panose="02020603050405020304" pitchFamily="2" charset="0"/>
              <a:ea typeface="楷体" panose="02010609060101010101" charset="-122"/>
              <a:cs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5121"/>
          <p:cNvSpPr>
            <a:spLocks noGrp="1"/>
          </p:cNvSpPr>
          <p:nvPr>
            <p:ph type="title"/>
          </p:nvPr>
        </p:nvSpPr>
        <p:spPr>
          <a:xfrm>
            <a:off x="484823" y="661988"/>
            <a:ext cx="6172200" cy="533400"/>
          </a:xfrm>
        </p:spPr>
        <p:txBody>
          <a:bodyPr anchor="t"/>
          <a:lstStyle/>
          <a:p>
            <a:r>
              <a:rPr lang="en-US" altLang="zh-CN" sz="3200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+mn-ea"/>
              </a:rPr>
              <a:t>4.3 程序设计思路</a:t>
            </a:r>
            <a:endParaRPr lang="en-US" altLang="zh-CN" sz="3200" dirty="0">
              <a:solidFill>
                <a:srgbClr val="FF3300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5123" name="内容占位符 5122"/>
          <p:cNvSpPr>
            <a:spLocks noGrp="1"/>
          </p:cNvSpPr>
          <p:nvPr>
            <p:ph idx="1"/>
          </p:nvPr>
        </p:nvSpPr>
        <p:spPr>
          <a:xfrm>
            <a:off x="484823" y="1442085"/>
            <a:ext cx="6179820" cy="502920"/>
          </a:xfrm>
        </p:spPr>
        <p:txBody>
          <a:bodyPr anchor="t"/>
          <a:lstStyle/>
          <a:p>
            <a:pPr>
              <a:buFont typeface="Wingdings" panose="05000000000000000000" charset="0"/>
              <a:buChar char="l"/>
              <a:defRPr/>
            </a:pPr>
            <a:r>
              <a:rPr lang="zh-CN" altLang="en-US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利用定时器产生</a:t>
            </a:r>
            <a:r>
              <a:rPr lang="en-US" altLang="zh-CN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PWM</a:t>
            </a:r>
            <a:r>
              <a:rPr lang="zh-CN" altLang="en-US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信号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80280" y="2901315"/>
            <a:ext cx="3623945" cy="34544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vert="horz" wrap="square" lIns="68580" tIns="34290" rIns="68580" bIns="34290" numCol="1" spcCol="0" rtlCol="0" fromWordArt="0" anchor="t" anchorCtr="0" forceAA="0" compatLnSpc="0">
            <a:spAutoFit/>
          </a:bodyPr>
          <a:lstStyle/>
          <a:p>
            <a:pPr lvl="0" algn="l"/>
            <a:r>
              <a:rPr lang="en-US" altLang="zh-CN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配置PxSEL寄存器、PxDIR寄存器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561749" y="2298859"/>
            <a:ext cx="756285" cy="3500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1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开始</a:t>
            </a:r>
          </a:p>
        </p:txBody>
      </p:sp>
      <p:sp>
        <p:nvSpPr>
          <p:cNvPr id="5" name="矩形 4"/>
          <p:cNvSpPr/>
          <p:nvPr/>
        </p:nvSpPr>
        <p:spPr>
          <a:xfrm>
            <a:off x="1275398" y="2865596"/>
            <a:ext cx="3329464" cy="5400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68580" tIns="34290" rIns="68580" bIns="34290" numCol="1" spcCol="0" rtlCol="0" fromWordArt="0" anchor="ctr" anchorCtr="1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500" b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将用于</a:t>
            </a:r>
            <a:r>
              <a:rPr lang="en-US" altLang="zh-CN" sz="1500" b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PWM</a:t>
            </a:r>
            <a:r>
              <a:rPr lang="zh-CN" altLang="en-US" sz="1500" b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输出的</a:t>
            </a:r>
            <a:r>
              <a:rPr lang="en-US" altLang="zh-CN" sz="1500" b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IO</a:t>
            </a:r>
            <a:r>
              <a:rPr lang="zh-CN" altLang="en-US" sz="1500" b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口设置为复用模式</a:t>
            </a:r>
          </a:p>
        </p:txBody>
      </p:sp>
      <p:sp>
        <p:nvSpPr>
          <p:cNvPr id="6" name="矩形 5"/>
          <p:cNvSpPr/>
          <p:nvPr/>
        </p:nvSpPr>
        <p:spPr>
          <a:xfrm>
            <a:off x="1275874" y="3707130"/>
            <a:ext cx="3329464" cy="4143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68580" tIns="34290" rIns="68580" bIns="34290" numCol="1" spcCol="0" rtlCol="0" fromWordArt="0" anchor="ctr" anchorCtr="1" forceAA="0" compatLnSpc="1">
            <a:no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500" b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配置定时器参数</a:t>
            </a:r>
          </a:p>
        </p:txBody>
      </p:sp>
      <p:sp>
        <p:nvSpPr>
          <p:cNvPr id="7" name="矩形 6"/>
          <p:cNvSpPr/>
          <p:nvPr/>
        </p:nvSpPr>
        <p:spPr>
          <a:xfrm>
            <a:off x="1274921" y="4390549"/>
            <a:ext cx="3329464" cy="5400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68580" tIns="34290" rIns="68580" bIns="34290" numCol="1" spcCol="0" rtlCol="0" fromWordArt="0" anchor="ctr" anchorCtr="1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500" b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设置计数寄存器以确定输出</a:t>
            </a:r>
            <a:r>
              <a:rPr lang="en-US" altLang="zh-CN" sz="1500" b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PWM</a:t>
            </a:r>
            <a:r>
              <a:rPr lang="zh-CN" altLang="en-US" sz="1500" b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波的频率以及占空比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563178" y="5147310"/>
            <a:ext cx="756285" cy="3500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1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结束</a:t>
            </a:r>
          </a:p>
        </p:txBody>
      </p: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>
            <a:off x="2939891" y="2648903"/>
            <a:ext cx="476" cy="2166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" name="直接箭头连接符 9"/>
          <p:cNvCxnSpPr>
            <a:endCxn id="6" idx="0"/>
          </p:cNvCxnSpPr>
          <p:nvPr/>
        </p:nvCxnSpPr>
        <p:spPr>
          <a:xfrm>
            <a:off x="2939891" y="3405664"/>
            <a:ext cx="953" cy="3014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直接箭头连接符 10"/>
          <p:cNvCxnSpPr>
            <a:stCxn id="6" idx="2"/>
          </p:cNvCxnSpPr>
          <p:nvPr/>
        </p:nvCxnSpPr>
        <p:spPr>
          <a:xfrm>
            <a:off x="2940844" y="4121468"/>
            <a:ext cx="953" cy="2690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直接箭头连接符 11"/>
          <p:cNvCxnSpPr/>
          <p:nvPr/>
        </p:nvCxnSpPr>
        <p:spPr>
          <a:xfrm>
            <a:off x="2939415" y="4930616"/>
            <a:ext cx="476" cy="2166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3" name="文本框 12"/>
          <p:cNvSpPr txBox="1"/>
          <p:nvPr/>
        </p:nvSpPr>
        <p:spPr>
          <a:xfrm>
            <a:off x="4779010" y="3311525"/>
            <a:ext cx="3624580" cy="117602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vert="horz" wrap="square" lIns="68580" tIns="34290" rIns="68580" bIns="34290" numCol="1" spcCol="0" rtlCol="0" fromWordArt="0" anchor="t" anchorCtr="0" forceAA="0" compatLnSpc="0">
            <a:spAutoFit/>
          </a:bodyPr>
          <a:lstStyle/>
          <a:p>
            <a:pPr lvl="0" algn="ctr"/>
            <a:r>
              <a:rPr lang="en-US" altLang="zh-CN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配置TA0CTL寄存器（选择时钟源、计数模式、分频比例等参数）</a:t>
            </a:r>
          </a:p>
          <a:p>
            <a:pPr lvl="0" algn="ctr"/>
            <a:r>
              <a:rPr lang="en-US" altLang="zh-CN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配置TA0CCTL1寄存器（配置为输出模式）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779010" y="4545965"/>
            <a:ext cx="3624580" cy="6223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vert="horz" wrap="square" lIns="68580" tIns="34290" rIns="68580" bIns="34290" numCol="1" spcCol="0" rtlCol="0" fromWordArt="0" anchor="t" anchorCtr="0" forceAA="0" compatLnSpc="0">
            <a:spAutoFit/>
          </a:bodyPr>
          <a:lstStyle/>
          <a:p>
            <a:pPr lvl="0" algn="ctr"/>
            <a:r>
              <a:rPr lang="en-US" altLang="zh-CN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配置TA0CCR0寄存器、TA0CCR1寄存器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4604385" y="3135630"/>
            <a:ext cx="1743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直接箭头连接符 14"/>
          <p:cNvCxnSpPr/>
          <p:nvPr/>
        </p:nvCxnSpPr>
        <p:spPr>
          <a:xfrm>
            <a:off x="4605338" y="3884295"/>
            <a:ext cx="1743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6" name="直接箭头连接符 15"/>
          <p:cNvCxnSpPr/>
          <p:nvPr/>
        </p:nvCxnSpPr>
        <p:spPr>
          <a:xfrm>
            <a:off x="4605814" y="4721066"/>
            <a:ext cx="1743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13" grpId="0" bldLvl="0" animBg="1"/>
      <p:bldP spid="1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5121"/>
          <p:cNvSpPr>
            <a:spLocks noGrp="1"/>
          </p:cNvSpPr>
          <p:nvPr>
            <p:ph type="title"/>
          </p:nvPr>
        </p:nvSpPr>
        <p:spPr>
          <a:xfrm>
            <a:off x="497840" y="694690"/>
            <a:ext cx="6172200" cy="533400"/>
          </a:xfrm>
        </p:spPr>
        <p:txBody>
          <a:bodyPr anchor="t"/>
          <a:lstStyle/>
          <a:p>
            <a:r>
              <a:rPr lang="en-US" altLang="zh-CN" sz="3200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+mn-ea"/>
              </a:rPr>
              <a:t>4.3 程序设计思路</a:t>
            </a:r>
            <a:endParaRPr lang="en-US" altLang="zh-CN" sz="3200" dirty="0">
              <a:solidFill>
                <a:srgbClr val="FF3300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5123" name="内容占位符 5122"/>
          <p:cNvSpPr>
            <a:spLocks noGrp="1"/>
          </p:cNvSpPr>
          <p:nvPr>
            <p:ph idx="1"/>
          </p:nvPr>
        </p:nvSpPr>
        <p:spPr>
          <a:xfrm>
            <a:off x="490220" y="1443990"/>
            <a:ext cx="6179820" cy="502920"/>
          </a:xfrm>
        </p:spPr>
        <p:txBody>
          <a:bodyPr anchor="t"/>
          <a:lstStyle/>
          <a:p>
            <a:pPr>
              <a:buFont typeface="Wingdings" panose="05000000000000000000" charset="0"/>
              <a:buChar char="l"/>
              <a:defRPr/>
            </a:pPr>
            <a:r>
              <a:rPr lang="zh-CN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  <a:sym typeface="+mn-ea"/>
              </a:rPr>
              <a:t>调整</a:t>
            </a:r>
            <a:r>
              <a:rPr lang="en-US" altLang="zh-CN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  <a:sym typeface="+mn-ea"/>
              </a:rPr>
              <a:t>PWM</a:t>
            </a:r>
            <a:r>
              <a:rPr lang="zh-CN" altLang="en-US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  <a:sym typeface="+mn-ea"/>
              </a:rPr>
              <a:t>信号频率</a:t>
            </a:r>
            <a:endParaRPr lang="zh-CN" altLang="en-US" dirty="0">
              <a:latin typeface="Times New Roman" panose="02020603050405020304" pitchFamily="2" charset="0"/>
              <a:ea typeface="楷体" panose="02010609060101010101" charset="-122"/>
              <a:cs typeface="Times New Roman" panose="02020603050405020304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79010" y="2893695"/>
            <a:ext cx="3328035" cy="6223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vert="horz" wrap="square" lIns="68580" tIns="34290" rIns="68580" bIns="34290" numCol="1" spcCol="0" rtlCol="0" fromWordArt="0" anchor="t" anchorCtr="0" forceAA="0" compatLnSpc="0">
            <a:spAutoFit/>
          </a:bodyPr>
          <a:lstStyle/>
          <a:p>
            <a:pPr lvl="0" algn="ctr"/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配置</a:t>
            </a:r>
            <a:r>
              <a:rPr lang="en-US" altLang="zh-CN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PxDIR</a:t>
            </a:r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，读取</a:t>
            </a:r>
            <a:r>
              <a:rPr lang="en-US" altLang="zh-CN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PxIN</a:t>
            </a:r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寄存器的值来进行按键检测</a:t>
            </a:r>
            <a:endParaRPr lang="en-US" altLang="zh-CN" sz="1800" b="1">
              <a:latin typeface="Times New Roman" panose="02020603050405020304" pitchFamily="2" charset="0"/>
              <a:cs typeface="Times New Roman" panose="02020603050405020304" pitchFamily="2" charset="0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561749" y="2298859"/>
            <a:ext cx="756285" cy="3500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1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开始</a:t>
            </a:r>
          </a:p>
        </p:txBody>
      </p:sp>
      <p:sp>
        <p:nvSpPr>
          <p:cNvPr id="5" name="矩形 4"/>
          <p:cNvSpPr/>
          <p:nvPr/>
        </p:nvSpPr>
        <p:spPr>
          <a:xfrm>
            <a:off x="1275874" y="2865596"/>
            <a:ext cx="3329464" cy="5400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68580" tIns="34290" rIns="68580" bIns="34290" numCol="1" spcCol="0" rtlCol="0" fromWordArt="0" anchor="ctr" anchorCtr="1" forceAA="0" compatLnSpc="1">
            <a:no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500" b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配置</a:t>
            </a:r>
            <a:r>
              <a:rPr lang="en-US" altLang="zh-CN" sz="1500" b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I/O</a:t>
            </a:r>
            <a:r>
              <a:rPr lang="zh-CN" altLang="en-US" sz="1500" b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口作为按键检测的输入</a:t>
            </a:r>
          </a:p>
        </p:txBody>
      </p:sp>
      <p:sp>
        <p:nvSpPr>
          <p:cNvPr id="7" name="矩形 6"/>
          <p:cNvSpPr/>
          <p:nvPr/>
        </p:nvSpPr>
        <p:spPr>
          <a:xfrm>
            <a:off x="1275874" y="3795236"/>
            <a:ext cx="3329464" cy="5400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68580" tIns="34290" rIns="68580" bIns="34290" numCol="1" spcCol="0" rtlCol="0" fromWordArt="0" anchor="ctr" anchorCtr="1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500" b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同时配置两个计数寄存器以改变</a:t>
            </a:r>
            <a:r>
              <a:rPr lang="en-US" altLang="zh-CN" sz="1500" b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PWM</a:t>
            </a:r>
            <a:r>
              <a:rPr lang="zh-CN" altLang="en-US" sz="1500" b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信号的频率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562701" y="4732496"/>
            <a:ext cx="756285" cy="3500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1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结束</a:t>
            </a:r>
          </a:p>
        </p:txBody>
      </p: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>
            <a:off x="2939891" y="2648903"/>
            <a:ext cx="953" cy="2166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" name="直接箭头连接符 9"/>
          <p:cNvCxnSpPr>
            <a:endCxn id="7" idx="0"/>
          </p:cNvCxnSpPr>
          <p:nvPr/>
        </p:nvCxnSpPr>
        <p:spPr>
          <a:xfrm>
            <a:off x="2938939" y="3405664"/>
            <a:ext cx="1905" cy="3895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直接箭头连接符 11"/>
          <p:cNvCxnSpPr/>
          <p:nvPr/>
        </p:nvCxnSpPr>
        <p:spPr>
          <a:xfrm flipH="1">
            <a:off x="2938463" y="4335304"/>
            <a:ext cx="953" cy="3971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4" name="文本框 13"/>
          <p:cNvSpPr txBox="1"/>
          <p:nvPr/>
        </p:nvSpPr>
        <p:spPr>
          <a:xfrm>
            <a:off x="4779010" y="3684905"/>
            <a:ext cx="3328670" cy="89916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vert="horz" wrap="square" lIns="68580" tIns="34290" rIns="68580" bIns="34290" numCol="1" spcCol="0" rtlCol="0" fromWordArt="0" anchor="t" anchorCtr="0" forceAA="0" compatLnSpc="0">
            <a:spAutoFit/>
          </a:bodyPr>
          <a:lstStyle/>
          <a:p>
            <a:pPr lvl="0" algn="ctr"/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配置</a:t>
            </a:r>
            <a:r>
              <a:rPr lang="en-US" altLang="zh-CN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TAxCCR0</a:t>
            </a:r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作为计数器计数上限，配置</a:t>
            </a:r>
            <a:r>
              <a:rPr lang="en-US" altLang="zh-CN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TAxCCR1</a:t>
            </a:r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保持占空比不变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4604385" y="3135630"/>
            <a:ext cx="1743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6" name="直接箭头连接符 15"/>
          <p:cNvCxnSpPr/>
          <p:nvPr/>
        </p:nvCxnSpPr>
        <p:spPr>
          <a:xfrm>
            <a:off x="4604385" y="4065270"/>
            <a:ext cx="1743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7" grpId="0" bldLvl="0" animBg="1"/>
      <p:bldP spid="8" grpId="0" bldLvl="0" animBg="1"/>
      <p:bldP spid="1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标题 8193"/>
          <p:cNvSpPr>
            <a:spLocks noGrp="1"/>
          </p:cNvSpPr>
          <p:nvPr>
            <p:ph type="title"/>
          </p:nvPr>
        </p:nvSpPr>
        <p:spPr>
          <a:xfrm>
            <a:off x="468313" y="692150"/>
            <a:ext cx="8229600" cy="647700"/>
          </a:xfrm>
        </p:spPr>
        <p:txBody>
          <a:bodyPr anchor="t"/>
          <a:lstStyle/>
          <a:p>
            <a:r>
              <a:rPr lang="zh-CN" altLang="en-US" sz="2800" dirty="0"/>
              <a:t>实验四 PWM波发生器及PWM波占空比频率测量</a:t>
            </a:r>
          </a:p>
        </p:txBody>
      </p:sp>
      <p:sp>
        <p:nvSpPr>
          <p:cNvPr id="8195" name="内容占位符 8194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5256213"/>
          </a:xfrm>
        </p:spPr>
        <p:txBody>
          <a:bodyPr anchor="t"/>
          <a:lstStyle/>
          <a:p>
            <a:pPr>
              <a:lnSpc>
                <a:spcPct val="90000"/>
              </a:lnSpc>
            </a:pP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利用</a:t>
            </a:r>
            <a:r>
              <a:rPr lang="zh-CN" altLang="en-US" sz="3200" dirty="0">
                <a:ea typeface="楷体" panose="02010609060101010101" charset="-122"/>
                <a:sym typeface="Arial" panose="020B0604020202020204" pitchFamily="34" charset="0"/>
              </a:rPr>
              <a:t>MSP430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内部</a:t>
            </a:r>
            <a:r>
              <a:rPr lang="zh-CN" altLang="en-US" sz="3200" dirty="0">
                <a:ea typeface="楷体" panose="02010609060101010101" charset="-122"/>
                <a:sym typeface="Arial" panose="020B0604020202020204" pitchFamily="34" charset="0"/>
              </a:rPr>
              <a:t>PWM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波发生器产生频率为</a:t>
            </a:r>
            <a:r>
              <a:rPr lang="zh-CN" altLang="en-US" sz="3200" dirty="0">
                <a:ea typeface="楷体" panose="02010609060101010101" charset="-122"/>
                <a:sym typeface="Arial" panose="020B0604020202020204" pitchFamily="34" charset="0"/>
              </a:rPr>
              <a:t>50~1</a:t>
            </a:r>
            <a:r>
              <a:rPr lang="en-US" altLang="zh-CN" sz="3200" dirty="0">
                <a:ea typeface="楷体" panose="02010609060101010101" charset="-122"/>
                <a:sym typeface="Arial" panose="020B0604020202020204" pitchFamily="34" charset="0"/>
              </a:rPr>
              <a:t>k</a:t>
            </a:r>
            <a:r>
              <a:rPr lang="zh-CN" altLang="en-US" sz="3200" dirty="0">
                <a:ea typeface="楷体" panose="02010609060101010101" charset="-122"/>
                <a:sym typeface="Arial" panose="020B0604020202020204" pitchFamily="34" charset="0"/>
              </a:rPr>
              <a:t>H</a:t>
            </a:r>
            <a:r>
              <a:rPr lang="en-US" altLang="zh-CN" sz="3200" dirty="0">
                <a:ea typeface="楷体" panose="02010609060101010101" charset="-122"/>
                <a:sym typeface="Arial" panose="020B0604020202020204" pitchFamily="34" charset="0"/>
              </a:rPr>
              <a:t>z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，占空比为</a:t>
            </a:r>
            <a:r>
              <a:rPr lang="zh-CN" altLang="en-US" sz="3200" dirty="0">
                <a:ea typeface="楷体" panose="02010609060101010101" charset="-122"/>
                <a:sym typeface="Arial" panose="020B0604020202020204" pitchFamily="34" charset="0"/>
              </a:rPr>
              <a:t>10%~90%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的</a:t>
            </a:r>
            <a:r>
              <a:rPr lang="zh-CN" altLang="en-US" sz="3200" dirty="0">
                <a:ea typeface="楷体" panose="02010609060101010101" charset="-122"/>
                <a:sym typeface="Arial" panose="020B0604020202020204" pitchFamily="34" charset="0"/>
              </a:rPr>
              <a:t>PWM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波，频率和占空比通过按键设置，并利用</a:t>
            </a:r>
            <a:r>
              <a:rPr lang="zh-CN" altLang="en-US" sz="3200" dirty="0">
                <a:ea typeface="楷体" panose="02010609060101010101" charset="-122"/>
                <a:sym typeface="Arial" panose="020B0604020202020204" pitchFamily="34" charset="0"/>
              </a:rPr>
              <a:t>MSP430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单片机的捕获/比较器测量该</a:t>
            </a:r>
            <a:r>
              <a:rPr lang="zh-CN" altLang="en-US" sz="3200" dirty="0">
                <a:ea typeface="楷体" panose="02010609060101010101" charset="-122"/>
                <a:sym typeface="Arial" panose="020B0604020202020204" pitchFamily="34" charset="0"/>
              </a:rPr>
              <a:t>PWM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波的频率和占空比，且显示于</a:t>
            </a:r>
            <a:r>
              <a:rPr lang="en-US" altLang="zh-CN" sz="3200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  <a:sym typeface="Arial" panose="020B0604020202020204" pitchFamily="34" charset="0"/>
              </a:rPr>
              <a:t>OLED</a:t>
            </a:r>
            <a:r>
              <a:rPr lang="zh-CN" altLang="en-US" sz="3200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  <a:sym typeface="Arial" panose="020B0604020202020204" pitchFamily="34" charset="0"/>
              </a:rPr>
              <a:t>上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使用资源：</a:t>
            </a:r>
            <a:r>
              <a:rPr lang="zh-CN" altLang="en-US" sz="3200" dirty="0">
                <a:ea typeface="楷体" panose="02010609060101010101" charset="-122"/>
                <a:sym typeface="Arial" panose="020B0604020202020204" pitchFamily="34" charset="0"/>
              </a:rPr>
              <a:t>MSP430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内部</a:t>
            </a:r>
            <a:r>
              <a:rPr lang="zh-CN" altLang="en-US" sz="3200" dirty="0">
                <a:ea typeface="楷体" panose="02010609060101010101" charset="-122"/>
                <a:sym typeface="Arial" panose="020B0604020202020204" pitchFamily="34" charset="0"/>
              </a:rPr>
              <a:t>PWM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波发生器，内部捕获/比较器，按键，</a:t>
            </a:r>
            <a:r>
              <a:rPr lang="zh-CN" altLang="en-US" sz="3200" dirty="0">
                <a:ea typeface="楷体" panose="02010609060101010101" charset="-122"/>
                <a:sym typeface="Arial" panose="020B0604020202020204" pitchFamily="34" charset="0"/>
              </a:rPr>
              <a:t>OLED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要求学习：</a:t>
            </a:r>
            <a:r>
              <a:rPr lang="zh-CN" altLang="en-US" sz="3200" dirty="0">
                <a:ea typeface="楷体" panose="02010609060101010101" charset="-122"/>
                <a:sym typeface="Arial" panose="020B0604020202020204" pitchFamily="34" charset="0"/>
              </a:rPr>
              <a:t>MSP430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内部</a:t>
            </a:r>
            <a:r>
              <a:rPr lang="zh-CN" altLang="en-US" sz="3200" dirty="0">
                <a:ea typeface="楷体" panose="02010609060101010101" charset="-122"/>
                <a:sym typeface="Arial" panose="020B0604020202020204" pitchFamily="34" charset="0"/>
              </a:rPr>
              <a:t>PWM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波发生器，内部捕获/比较器</a:t>
            </a:r>
          </a:p>
          <a:p>
            <a:pPr>
              <a:lnSpc>
                <a:spcPct val="90000"/>
              </a:lnSpc>
            </a:pP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学习使用实验板外设资源：独立按键，</a:t>
            </a:r>
            <a:r>
              <a:rPr lang="zh-CN" altLang="en-US" sz="3200" dirty="0">
                <a:ea typeface="楷体" panose="02010609060101010101" charset="-122"/>
                <a:sym typeface="Arial" panose="020B0604020202020204" pitchFamily="34" charset="0"/>
              </a:rPr>
              <a:t>OLED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3517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200" dirty="0">
                <a:latin typeface="Garamond" panose="02020404030301010803" pitchFamily="2" charset="0"/>
              </a:rPr>
              <a:t>2</a:t>
            </a:fld>
            <a:endParaRPr lang="en-US" altLang="zh-CN" sz="1200" dirty="0">
              <a:latin typeface="Garamond" panose="020204040303010108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5121"/>
          <p:cNvSpPr>
            <a:spLocks noGrp="1"/>
          </p:cNvSpPr>
          <p:nvPr>
            <p:ph type="title"/>
          </p:nvPr>
        </p:nvSpPr>
        <p:spPr>
          <a:xfrm>
            <a:off x="473234" y="688499"/>
            <a:ext cx="6172200" cy="533400"/>
          </a:xfrm>
        </p:spPr>
        <p:txBody>
          <a:bodyPr anchor="t"/>
          <a:lstStyle/>
          <a:p>
            <a:r>
              <a:rPr lang="en-US" altLang="zh-CN" sz="3200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+mn-ea"/>
              </a:rPr>
              <a:t>4.3 程序设计思路</a:t>
            </a:r>
            <a:endParaRPr lang="en-US" altLang="zh-CN" sz="3200" dirty="0">
              <a:solidFill>
                <a:srgbClr val="FF3300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5123" name="内容占位符 5122"/>
          <p:cNvSpPr>
            <a:spLocks noGrp="1"/>
          </p:cNvSpPr>
          <p:nvPr>
            <p:ph idx="1"/>
          </p:nvPr>
        </p:nvSpPr>
        <p:spPr>
          <a:xfrm>
            <a:off x="465614" y="1418431"/>
            <a:ext cx="6179820" cy="502920"/>
          </a:xfrm>
        </p:spPr>
        <p:txBody>
          <a:bodyPr anchor="t"/>
          <a:lstStyle/>
          <a:p>
            <a:pPr>
              <a:buFont typeface="Wingdings" panose="05000000000000000000" charset="0"/>
              <a:buChar char="l"/>
              <a:defRPr/>
            </a:pPr>
            <a:r>
              <a:rPr lang="zh-CN" altLang="en-US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  <a:sym typeface="+mn-ea"/>
              </a:rPr>
              <a:t>调整</a:t>
            </a:r>
            <a:r>
              <a:rPr lang="en-US" altLang="zh-CN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  <a:sym typeface="+mn-ea"/>
              </a:rPr>
              <a:t>PWM</a:t>
            </a:r>
            <a:r>
              <a:rPr lang="zh-CN" altLang="en-US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  <a:sym typeface="+mn-ea"/>
              </a:rPr>
              <a:t>信号占空比</a:t>
            </a:r>
            <a:endParaRPr lang="zh-CN" altLang="en-US" dirty="0">
              <a:latin typeface="Times New Roman" panose="02020603050405020304" pitchFamily="2" charset="0"/>
              <a:ea typeface="楷体" panose="02010609060101010101" charset="-122"/>
              <a:cs typeface="Times New Roman" panose="02020603050405020304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79010" y="2942590"/>
            <a:ext cx="3402965" cy="6223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vert="horz" wrap="square" lIns="68580" tIns="34290" rIns="68580" bIns="34290" numCol="1" spcCol="0" rtlCol="0" fromWordArt="0" anchor="t" anchorCtr="0" forceAA="0" compatLnSpc="0">
            <a:spAutoFit/>
          </a:bodyPr>
          <a:lstStyle/>
          <a:p>
            <a:pPr lvl="0" algn="l"/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配置</a:t>
            </a:r>
            <a:r>
              <a:rPr lang="en-US" altLang="zh-CN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PxDIR</a:t>
            </a:r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，读取</a:t>
            </a:r>
            <a:r>
              <a:rPr lang="en-US" altLang="zh-CN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PxIN</a:t>
            </a:r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寄存器的值来进行按键检测</a:t>
            </a:r>
            <a:endParaRPr lang="en-US" altLang="zh-CN" sz="1800" b="1">
              <a:latin typeface="Times New Roman" panose="02020603050405020304" pitchFamily="2" charset="0"/>
              <a:cs typeface="Times New Roman" panose="02020603050405020304" pitchFamily="2" charset="0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561749" y="2298859"/>
            <a:ext cx="756285" cy="3500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1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开始</a:t>
            </a:r>
          </a:p>
        </p:txBody>
      </p:sp>
      <p:sp>
        <p:nvSpPr>
          <p:cNvPr id="5" name="矩形 4"/>
          <p:cNvSpPr/>
          <p:nvPr/>
        </p:nvSpPr>
        <p:spPr>
          <a:xfrm>
            <a:off x="1273969" y="2920841"/>
            <a:ext cx="3329464" cy="5400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68580" tIns="34290" rIns="68580" bIns="34290" numCol="1" spcCol="0" rtlCol="0" fromWordArt="0" anchor="ctr" anchorCtr="1" forceAA="0" compatLnSpc="1">
            <a:no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500" b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配置</a:t>
            </a:r>
            <a:r>
              <a:rPr lang="en-US" altLang="zh-CN" sz="1500" b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I/O</a:t>
            </a:r>
            <a:r>
              <a:rPr lang="zh-CN" altLang="en-US" sz="1500" b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口作为按键检测的输入</a:t>
            </a:r>
          </a:p>
        </p:txBody>
      </p:sp>
      <p:sp>
        <p:nvSpPr>
          <p:cNvPr id="7" name="矩形 6"/>
          <p:cNvSpPr/>
          <p:nvPr/>
        </p:nvSpPr>
        <p:spPr>
          <a:xfrm>
            <a:off x="1293019" y="3754279"/>
            <a:ext cx="3329464" cy="5400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68580" tIns="34290" rIns="68580" bIns="34290" numCol="1" spcCol="0" rtlCol="0" fromWordArt="0" anchor="ctr" anchorCtr="1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500" b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配置</a:t>
            </a:r>
            <a:r>
              <a:rPr lang="en-US" altLang="zh-CN" sz="1500" b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TAxCCR1</a:t>
            </a:r>
            <a:r>
              <a:rPr lang="zh-CN" altLang="en-US" sz="1500" b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以修改占空比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560796" y="4661535"/>
            <a:ext cx="756285" cy="3500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1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结束</a:t>
            </a:r>
          </a:p>
        </p:txBody>
      </p:sp>
      <p:cxnSp>
        <p:nvCxnSpPr>
          <p:cNvPr id="9" name="直接箭头连接符 8"/>
          <p:cNvCxnSpPr>
            <a:stCxn id="4" idx="2"/>
          </p:cNvCxnSpPr>
          <p:nvPr/>
        </p:nvCxnSpPr>
        <p:spPr>
          <a:xfrm>
            <a:off x="2939891" y="2648903"/>
            <a:ext cx="11906" cy="2938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" name="直接箭头连接符 9"/>
          <p:cNvCxnSpPr/>
          <p:nvPr/>
        </p:nvCxnSpPr>
        <p:spPr>
          <a:xfrm>
            <a:off x="2919413" y="3460909"/>
            <a:ext cx="12859" cy="2933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直接箭头连接符 11"/>
          <p:cNvCxnSpPr/>
          <p:nvPr/>
        </p:nvCxnSpPr>
        <p:spPr>
          <a:xfrm flipH="1">
            <a:off x="2951798" y="4294346"/>
            <a:ext cx="11430" cy="3671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4" name="文本框 13"/>
          <p:cNvSpPr txBox="1"/>
          <p:nvPr/>
        </p:nvSpPr>
        <p:spPr>
          <a:xfrm>
            <a:off x="4779010" y="3754120"/>
            <a:ext cx="3403600" cy="6223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vert="horz" wrap="square" lIns="68580" tIns="34290" rIns="68580" bIns="34290" numCol="1" spcCol="0" rtlCol="0" fromWordArt="0" anchor="t" anchorCtr="0" forceAA="0" compatLnSpc="0">
            <a:spAutoFit/>
          </a:bodyPr>
          <a:lstStyle/>
          <a:p>
            <a:pPr lvl="0" algn="ctr"/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改变</a:t>
            </a:r>
            <a:r>
              <a:rPr lang="en-US" altLang="zh-CN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TAxCCR1</a:t>
            </a:r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的值来更改占空比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4611053" y="3190875"/>
            <a:ext cx="1743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6" name="直接箭头连接符 15"/>
          <p:cNvCxnSpPr/>
          <p:nvPr/>
        </p:nvCxnSpPr>
        <p:spPr>
          <a:xfrm>
            <a:off x="4604385" y="3892391"/>
            <a:ext cx="1743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7" grpId="0" bldLvl="0" animBg="1"/>
      <p:bldP spid="8" grpId="0" bldLvl="0" animBg="1"/>
      <p:bldP spid="14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5121"/>
          <p:cNvSpPr>
            <a:spLocks noGrp="1"/>
          </p:cNvSpPr>
          <p:nvPr>
            <p:ph type="title"/>
          </p:nvPr>
        </p:nvSpPr>
        <p:spPr>
          <a:xfrm>
            <a:off x="451168" y="688181"/>
            <a:ext cx="6172200" cy="533400"/>
          </a:xfrm>
        </p:spPr>
        <p:txBody>
          <a:bodyPr anchor="t"/>
          <a:lstStyle/>
          <a:p>
            <a:r>
              <a:rPr lang="en-US" altLang="zh-CN" sz="3200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  <a:sym typeface="+mn-ea"/>
              </a:rPr>
              <a:t>4.3 程序设计思路</a:t>
            </a:r>
            <a:endParaRPr lang="en-US" altLang="zh-CN" sz="3200" dirty="0">
              <a:solidFill>
                <a:srgbClr val="FF3300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5123" name="内容占位符 5122"/>
          <p:cNvSpPr>
            <a:spLocks noGrp="1"/>
          </p:cNvSpPr>
          <p:nvPr>
            <p:ph idx="1"/>
          </p:nvPr>
        </p:nvSpPr>
        <p:spPr>
          <a:xfrm>
            <a:off x="288925" y="1372235"/>
            <a:ext cx="7973060" cy="923290"/>
          </a:xfrm>
        </p:spPr>
        <p:txBody>
          <a:bodyPr anchor="t"/>
          <a:lstStyle/>
          <a:p>
            <a:pPr algn="l">
              <a:buFont typeface="Wingdings" panose="05000000000000000000" charset="0"/>
              <a:buChar char="l"/>
              <a:defRPr/>
            </a:pPr>
            <a:r>
              <a:rPr lang="zh-CN" altLang="en-US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  <a:sym typeface="+mn-ea"/>
              </a:rPr>
              <a:t>利用捕获</a:t>
            </a:r>
            <a:r>
              <a:rPr lang="en-US" altLang="zh-CN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  <a:sym typeface="+mn-ea"/>
              </a:rPr>
              <a:t>/</a:t>
            </a:r>
            <a:r>
              <a:rPr lang="zh-CN" altLang="en-US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  <a:sym typeface="+mn-ea"/>
              </a:rPr>
              <a:t>比较单元测量</a:t>
            </a:r>
            <a:r>
              <a:rPr lang="en-US" altLang="zh-CN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  <a:sym typeface="+mn-ea"/>
              </a:rPr>
              <a:t>PWM</a:t>
            </a:r>
            <a:r>
              <a:rPr lang="zh-CN" altLang="en-US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  <a:sym typeface="+mn-ea"/>
              </a:rPr>
              <a:t>波形瞬时频率及占空比</a:t>
            </a:r>
            <a:endParaRPr lang="zh-CN" altLang="en-US" dirty="0">
              <a:latin typeface="Times New Roman" panose="02020603050405020304" pitchFamily="2" charset="0"/>
              <a:ea typeface="楷体" panose="02010609060101010101" charset="-122"/>
              <a:cs typeface="Times New Roman" panose="02020603050405020304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92245" y="1956435"/>
            <a:ext cx="4843145" cy="1730375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vert="horz" wrap="square" lIns="68580" tIns="34290" rIns="68580" bIns="34290" numCol="1" spcCol="0" rtlCol="0" fromWordArt="0" anchor="t" anchorCtr="0" forceAA="0" compatLnSpc="0">
            <a:spAutoFit/>
          </a:bodyPr>
          <a:lstStyle/>
          <a:p>
            <a:pPr marL="285750" lvl="0" indent="-285750" algn="l">
              <a:buFont typeface="Wingdings" panose="05000000000000000000" charset="0"/>
              <a:buChar char=""/>
            </a:pPr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配置</a:t>
            </a:r>
            <a:r>
              <a:rPr lang="en-US" altLang="zh-CN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PxSEL</a:t>
            </a:r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寄存器配置</a:t>
            </a:r>
            <a:r>
              <a:rPr lang="en-US" altLang="zh-CN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I/O</a:t>
            </a:r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口为复用模式</a:t>
            </a:r>
          </a:p>
          <a:p>
            <a:pPr marL="285750" lvl="0" indent="-285750" algn="l">
              <a:buFont typeface="Wingdings" panose="05000000000000000000" charset="0"/>
              <a:buChar char=""/>
            </a:pPr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配置</a:t>
            </a:r>
            <a:r>
              <a:rPr lang="en-US" altLang="zh-CN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TAxCTL</a:t>
            </a:r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寄存器（使用</a:t>
            </a:r>
            <a:r>
              <a:rPr lang="en-US" altLang="zh-CN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SMCLK</a:t>
            </a:r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为时钟源、连续计数模式、</a:t>
            </a:r>
            <a:r>
              <a:rPr lang="en-US" altLang="zh-CN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8</a:t>
            </a:r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分频）</a:t>
            </a:r>
          </a:p>
          <a:p>
            <a:pPr marL="285750" lvl="0" indent="-285750" algn="l">
              <a:buFont typeface="Wingdings" panose="05000000000000000000" charset="0"/>
              <a:buChar char=""/>
            </a:pPr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配置</a:t>
            </a:r>
            <a:r>
              <a:rPr lang="en-US" altLang="zh-CN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TAxCCTL1</a:t>
            </a:r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寄存器</a:t>
            </a:r>
            <a:r>
              <a:rPr lang="zh-CN" altLang="en-US" sz="1800" b="1">
                <a:cs typeface="Times New Roman" panose="02020603050405020304" pitchFamily="2" charset="0"/>
                <a:sym typeface="+mn-ea"/>
              </a:rPr>
              <a:t>（捕获模式、上升沿捕获、同步、中断使能、选择</a:t>
            </a:r>
            <a:r>
              <a:rPr lang="en-US" altLang="zh-CN" sz="1800" b="1">
                <a:cs typeface="Times New Roman" panose="02020603050405020304" pitchFamily="2" charset="0"/>
                <a:sym typeface="+mn-ea"/>
              </a:rPr>
              <a:t>CCIx</a:t>
            </a:r>
            <a:r>
              <a:rPr lang="zh-CN" altLang="en-US" sz="1800" b="1">
                <a:cs typeface="Times New Roman" panose="02020603050405020304" pitchFamily="2" charset="0"/>
                <a:sym typeface="+mn-ea"/>
              </a:rPr>
              <a:t>作为输入）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730851" y="2024063"/>
            <a:ext cx="756285" cy="3500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1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35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开始</a:t>
            </a:r>
          </a:p>
        </p:txBody>
      </p:sp>
      <p:sp>
        <p:nvSpPr>
          <p:cNvPr id="5" name="矩形 4"/>
          <p:cNvSpPr/>
          <p:nvPr/>
        </p:nvSpPr>
        <p:spPr>
          <a:xfrm>
            <a:off x="444024" y="2590800"/>
            <a:ext cx="3329464" cy="5400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68580" tIns="34290" rIns="68580" bIns="34290" numCol="1" spcCol="0" rtlCol="0" fromWordArt="0" anchor="ctr" anchorCtr="1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350" b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配置作为输入的</a:t>
            </a:r>
            <a:r>
              <a:rPr lang="en-US" altLang="zh-CN" sz="1350" b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I/O</a:t>
            </a:r>
            <a:r>
              <a:rPr lang="zh-CN" altLang="en-US" sz="1350" b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口为复用模式、设置定时器为捕获</a:t>
            </a:r>
            <a:r>
              <a:rPr lang="en-US" altLang="zh-CN" sz="1350" b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/</a:t>
            </a:r>
            <a:r>
              <a:rPr lang="zh-CN" altLang="en-US" sz="1350" b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比较模式、开启系统中断</a:t>
            </a:r>
          </a:p>
        </p:txBody>
      </p:sp>
      <p:sp>
        <p:nvSpPr>
          <p:cNvPr id="6" name="矩形 5"/>
          <p:cNvSpPr/>
          <p:nvPr/>
        </p:nvSpPr>
        <p:spPr>
          <a:xfrm>
            <a:off x="443071" y="3353276"/>
            <a:ext cx="3329464" cy="89439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68580" tIns="34290" rIns="68580" bIns="34290" numCol="1" spcCol="0" rtlCol="0" fromWordArt="0" anchor="ctr" anchorCtr="1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350" b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在定时器输入</a:t>
            </a:r>
            <a:r>
              <a:rPr lang="en-US" altLang="zh-CN" sz="1350" b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/</a:t>
            </a:r>
            <a:r>
              <a:rPr lang="zh-CN" altLang="en-US" sz="1350" b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捕获模式的中断函数中分别记录第一次捕获到上升沿的时间</a:t>
            </a:r>
            <a:r>
              <a:rPr lang="en-US" altLang="zh-CN" sz="1350" b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t</a:t>
            </a:r>
            <a:r>
              <a:rPr lang="en-US" altLang="zh-CN" sz="1350" b="1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1</a:t>
            </a:r>
            <a:r>
              <a:rPr lang="zh-CN" altLang="en-US" sz="1350" b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、第一次捕获到下降沿的时间</a:t>
            </a:r>
            <a:r>
              <a:rPr lang="en-US" altLang="zh-CN" sz="1350" b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t</a:t>
            </a:r>
            <a:r>
              <a:rPr lang="en-US" altLang="zh-CN" sz="1350" b="1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2</a:t>
            </a:r>
            <a:r>
              <a:rPr lang="zh-CN" altLang="en-US" sz="1350" b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、第二次捕获到上升沿的时间</a:t>
            </a:r>
            <a:r>
              <a:rPr lang="en-US" altLang="zh-CN" sz="1350" b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t</a:t>
            </a:r>
            <a:r>
              <a:rPr lang="en-US" altLang="zh-CN" sz="1350" b="1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3</a:t>
            </a:r>
          </a:p>
        </p:txBody>
      </p:sp>
      <p:sp>
        <p:nvSpPr>
          <p:cNvPr id="7" name="矩形 6"/>
          <p:cNvSpPr/>
          <p:nvPr/>
        </p:nvSpPr>
        <p:spPr>
          <a:xfrm>
            <a:off x="444500" y="4466273"/>
            <a:ext cx="3329464" cy="5400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68580" tIns="34290" rIns="68580" bIns="34290" numCol="1" spcCol="0" rtlCol="0" fromWordArt="0" anchor="ctr" anchorCtr="1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350" b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通过捕获到的三个时间分别计算频率和占空比并显示在</a:t>
            </a:r>
            <a:r>
              <a:rPr lang="en-US" altLang="zh-CN" sz="1350" b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OLED</a:t>
            </a:r>
            <a:r>
              <a:rPr lang="zh-CN" altLang="en-US" sz="1350" b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上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727994" y="5223034"/>
            <a:ext cx="756285" cy="3500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1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</a:rPr>
              <a:t>结束</a:t>
            </a:r>
          </a:p>
        </p:txBody>
      </p: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 flipH="1">
            <a:off x="2108994" y="2374106"/>
            <a:ext cx="635" cy="2165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" name="直接箭头连接符 9"/>
          <p:cNvCxnSpPr/>
          <p:nvPr/>
        </p:nvCxnSpPr>
        <p:spPr>
          <a:xfrm>
            <a:off x="2107089" y="3130868"/>
            <a:ext cx="476" cy="2166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直接箭头连接符 10"/>
          <p:cNvCxnSpPr/>
          <p:nvPr/>
        </p:nvCxnSpPr>
        <p:spPr>
          <a:xfrm>
            <a:off x="2105660" y="5006340"/>
            <a:ext cx="476" cy="2166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7" name="直接箭头连接符 16"/>
          <p:cNvCxnSpPr/>
          <p:nvPr/>
        </p:nvCxnSpPr>
        <p:spPr>
          <a:xfrm>
            <a:off x="2108994" y="4249579"/>
            <a:ext cx="476" cy="2166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8" name="文本框 17"/>
          <p:cNvSpPr txBox="1"/>
          <p:nvPr/>
        </p:nvSpPr>
        <p:spPr>
          <a:xfrm>
            <a:off x="3992880" y="5329555"/>
            <a:ext cx="3340100" cy="89916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vert="horz" wrap="square" lIns="68580" tIns="34290" rIns="68580" bIns="34290" numCol="1" spcCol="0" rtlCol="0" fromWordArt="0" anchor="t" anchorCtr="0" forceAA="0" compatLnSpc="0">
            <a:spAutoFit/>
          </a:bodyPr>
          <a:lstStyle/>
          <a:p>
            <a:pPr marL="285750" lvl="0" indent="-285750" algn="l">
              <a:buFont typeface="Wingdings" panose="05000000000000000000" charset="0"/>
              <a:buChar char=""/>
            </a:pPr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方波周期 </a:t>
            </a:r>
            <a:r>
              <a:rPr lang="en-US" altLang="zh-CN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T = t</a:t>
            </a:r>
            <a:r>
              <a:rPr lang="en-US" altLang="zh-CN" sz="1800" b="1" baseline="-25000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3</a:t>
            </a:r>
            <a:r>
              <a:rPr lang="en-US" altLang="zh-CN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 - t</a:t>
            </a:r>
            <a:r>
              <a:rPr lang="en-US" altLang="zh-CN" sz="1800" b="1" baseline="-25000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1</a:t>
            </a:r>
            <a:endParaRPr lang="en-US" altLang="zh-CN" sz="1800" b="1">
              <a:latin typeface="Times New Roman" panose="02020603050405020304" pitchFamily="2" charset="0"/>
              <a:cs typeface="Times New Roman" panose="02020603050405020304" pitchFamily="2" charset="0"/>
              <a:sym typeface="+mn-ea"/>
            </a:endParaRPr>
          </a:p>
          <a:p>
            <a:pPr marL="285750" lvl="0" indent="-285750" algn="l">
              <a:buFont typeface="Wingdings" panose="05000000000000000000" charset="0"/>
              <a:buChar char=""/>
            </a:pPr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方波正脉宽 </a:t>
            </a:r>
            <a:r>
              <a:rPr lang="en-US" altLang="zh-CN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T</a:t>
            </a:r>
            <a:r>
              <a:rPr lang="en-US" altLang="zh-CN" sz="1800" b="1" baseline="-25000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p</a:t>
            </a:r>
            <a:r>
              <a:rPr lang="en-US" altLang="zh-CN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 = t</a:t>
            </a:r>
            <a:r>
              <a:rPr lang="en-US" altLang="zh-CN" sz="1800" b="1" baseline="-25000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2</a:t>
            </a:r>
            <a:r>
              <a:rPr lang="en-US" altLang="zh-CN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 - t</a:t>
            </a:r>
            <a:r>
              <a:rPr lang="en-US" altLang="zh-CN" sz="1800" b="1" baseline="-25000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1</a:t>
            </a:r>
            <a:endParaRPr lang="en-US" altLang="zh-CN" sz="1800" b="1">
              <a:latin typeface="Times New Roman" panose="02020603050405020304" pitchFamily="2" charset="0"/>
              <a:cs typeface="Times New Roman" panose="02020603050405020304" pitchFamily="2" charset="0"/>
              <a:sym typeface="+mn-ea"/>
            </a:endParaRPr>
          </a:p>
          <a:p>
            <a:pPr marL="285750" lvl="0" indent="-285750" algn="l">
              <a:buFont typeface="Wingdings" panose="05000000000000000000" charset="0"/>
              <a:buChar char=""/>
            </a:pPr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方波占空比 </a:t>
            </a:r>
            <a:r>
              <a:rPr lang="en-US" altLang="zh-CN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duty = T</a:t>
            </a:r>
            <a:r>
              <a:rPr lang="en-US" altLang="zh-CN" sz="1800" b="1" baseline="-25000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p </a:t>
            </a:r>
            <a:r>
              <a:rPr lang="en-US" altLang="zh-CN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/ T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987800" y="3769360"/>
            <a:ext cx="4842510" cy="1453515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vert="horz" wrap="square" lIns="68580" tIns="34290" rIns="68580" bIns="34290" numCol="1" spcCol="0" rtlCol="0" fromWordArt="0" anchor="t" anchorCtr="0" forceAA="0" compatLnSpc="0">
            <a:spAutoFit/>
          </a:bodyPr>
          <a:lstStyle/>
          <a:p>
            <a:pPr lvl="0" algn="ctr"/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读取</a:t>
            </a:r>
            <a:r>
              <a:rPr lang="en-US" altLang="zh-CN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TAxCCR1</a:t>
            </a:r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即可获取当前计数器数值，在读取到</a:t>
            </a:r>
            <a:r>
              <a:rPr lang="en-US" altLang="zh-CN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t</a:t>
            </a:r>
            <a:r>
              <a:rPr lang="en-US" altLang="zh-CN" sz="1800" b="1" baseline="-25000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1</a:t>
            </a:r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后改变触发方式为下降沿触发，在读取到</a:t>
            </a:r>
            <a:r>
              <a:rPr lang="en-US" altLang="zh-CN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t</a:t>
            </a:r>
            <a:r>
              <a:rPr lang="en-US" altLang="zh-CN" sz="1800" b="1" baseline="-25000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2</a:t>
            </a:r>
            <a:r>
              <a:rPr lang="zh-CN" altLang="en-US" sz="1800" b="1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后改变触发方式为上升沿触发（可使用额外变量来表示当前的状态，在中断函数中进行判断）</a:t>
            </a:r>
          </a:p>
        </p:txBody>
      </p:sp>
      <p:cxnSp>
        <p:nvCxnSpPr>
          <p:cNvPr id="20" name="肘形连接符 19"/>
          <p:cNvCxnSpPr/>
          <p:nvPr/>
        </p:nvCxnSpPr>
        <p:spPr>
          <a:xfrm flipV="1">
            <a:off x="3770154" y="2713673"/>
            <a:ext cx="218123" cy="1428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1" name="肘形连接符 20"/>
          <p:cNvCxnSpPr/>
          <p:nvPr/>
        </p:nvCxnSpPr>
        <p:spPr>
          <a:xfrm>
            <a:off x="3773964" y="3638550"/>
            <a:ext cx="219075" cy="32385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2" name="肘形连接符 21"/>
          <p:cNvCxnSpPr/>
          <p:nvPr/>
        </p:nvCxnSpPr>
        <p:spPr>
          <a:xfrm>
            <a:off x="3769678" y="4899343"/>
            <a:ext cx="217646" cy="430054"/>
          </a:xfrm>
          <a:prstGeom prst="bentConnector3">
            <a:avLst>
              <a:gd name="adj1" fmla="val 5010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18" grpId="0" bldLvl="0" animBg="1"/>
      <p:bldP spid="1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标题 2"/>
          <p:cNvSpPr>
            <a:spLocks noGrp="1"/>
          </p:cNvSpPr>
          <p:nvPr>
            <p:ph type="ctrTitle"/>
          </p:nvPr>
        </p:nvSpPr>
        <p:spPr>
          <a:xfrm>
            <a:off x="1981835" y="2548890"/>
            <a:ext cx="6197600" cy="1470025"/>
          </a:xfrm>
        </p:spPr>
        <p:txBody>
          <a:bodyPr wrap="square" anchor="ctr"/>
          <a:lstStyle>
            <a:lvl1pPr lvl="0">
              <a:defRPr/>
            </a:lvl1pPr>
          </a:lstStyle>
          <a:p>
            <a:pPr lvl="0" indent="0"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.</a:t>
            </a:r>
            <a:r>
              <a:rPr lang="en-US" altLang="zh-CN" dirty="0"/>
              <a:t>1</a:t>
            </a:r>
            <a:r>
              <a:rPr lang="zh-CN" altLang="en-US" dirty="0"/>
              <a:t>  </a:t>
            </a:r>
            <a:r>
              <a:rPr lang="en-US" altLang="zh-CN" dirty="0"/>
              <a:t>PWM</a:t>
            </a:r>
            <a:r>
              <a:rPr lang="zh-CN" altLang="en-US" dirty="0">
                <a:ea typeface="宋体" panose="02010600030101010101" pitchFamily="2" charset="-122"/>
              </a:rPr>
              <a:t>信号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/>
              <a:t>ulse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idth 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en-US" altLang="zh-CN" dirty="0"/>
              <a:t>odulation</a:t>
            </a:r>
            <a:r>
              <a:rPr lang="zh-CN" altLang="en-US" dirty="0"/>
              <a:t>）</a:t>
            </a:r>
            <a:endParaRPr lang="zh-CN" altLang="en-US" dirty="0">
              <a:ea typeface="Times New Roman" panose="02020603050405020304" pitchFamily="2" charset="0"/>
            </a:endParaRPr>
          </a:p>
        </p:txBody>
      </p:sp>
      <p:sp>
        <p:nvSpPr>
          <p:cNvPr id="13619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200" dirty="0">
                <a:latin typeface="Garamond" panose="02020404030301010803" pitchFamily="2" charset="0"/>
              </a:rPr>
              <a:t>3</a:t>
            </a:fld>
            <a:endParaRPr lang="en-US" altLang="zh-CN" sz="1200" dirty="0">
              <a:latin typeface="Garamond" panose="02020404030301010803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3"/>
          <p:cNvSpPr>
            <a:spLocks noGrp="1"/>
          </p:cNvSpPr>
          <p:nvPr/>
        </p:nvSpPr>
        <p:spPr>
          <a:xfrm>
            <a:off x="369570" y="475933"/>
            <a:ext cx="7921625" cy="90805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/>
          <a:p>
            <a:pPr eaLnBrk="0" hangingPunct="0"/>
            <a:r>
              <a:rPr lang="en-US" altLang="en-GB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4.1.1 </a:t>
            </a:r>
            <a:r>
              <a:rPr lang="en-US" altLang="en-US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PWM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信号的意义</a:t>
            </a:r>
            <a:endParaRPr lang="zh-CN" altLang="en-US" sz="3200" b="1" dirty="0">
              <a:solidFill>
                <a:srgbClr val="EAEAEA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31074" name="文本框 1"/>
          <p:cNvSpPr txBox="1"/>
          <p:nvPr/>
        </p:nvSpPr>
        <p:spPr>
          <a:xfrm>
            <a:off x="369570" y="1480820"/>
            <a:ext cx="8435975" cy="43592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457200" indent="-457200">
              <a:buChar char="•"/>
            </a:pPr>
            <a:r>
              <a:rPr lang="zh-CN" altLang="en-US" sz="2800" b="1">
                <a:latin typeface="Times New Roman" panose="02020603050405020304" pitchFamily="2" charset="0"/>
                <a:ea typeface="宋体" panose="02010600030101010101" pitchFamily="2" charset="-122"/>
              </a:rPr>
              <a:t>PWM就是脉冲宽度调制，也就是占空比可变的脉冲波形.</a:t>
            </a:r>
          </a:p>
          <a:p>
            <a:pPr marL="457200" indent="-457200">
              <a:buChar char="•"/>
            </a:pP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PWM</a:t>
            </a:r>
            <a:r>
              <a:rPr lang="zh-CN" altLang="en-US" sz="2800" b="1">
                <a:latin typeface="Times New Roman" panose="02020603050405020304" pitchFamily="2" charset="0"/>
                <a:ea typeface="宋体" panose="02010600030101010101" pitchFamily="2" charset="-122"/>
              </a:rPr>
              <a:t>是一种对模拟信号电平进行数字编码的方法。</a:t>
            </a:r>
          </a:p>
          <a:p>
            <a:pPr marL="457200" indent="-457200">
              <a:buChar char="•"/>
            </a:pPr>
            <a:r>
              <a:rPr lang="zh-CN" altLang="en-US" sz="2800" b="1">
                <a:latin typeface="Times New Roman" panose="02020603050405020304" pitchFamily="2" charset="0"/>
                <a:ea typeface="宋体" panose="02010600030101010101" pitchFamily="2" charset="-122"/>
              </a:rPr>
              <a:t>PWM信号仍然是数字的，因为在给定的任何时刻，满幅值的直流供电要么完全有（ON），要么完全无（OFF）。</a:t>
            </a:r>
          </a:p>
          <a:p>
            <a:pPr marL="457200" indent="-457200">
              <a:buChar char="•"/>
            </a:pPr>
            <a:r>
              <a:rPr lang="zh-CN" altLang="en-US" sz="2800" b="1">
                <a:latin typeface="Times New Roman" panose="02020603050405020304" pitchFamily="2" charset="0"/>
                <a:ea typeface="宋体" panose="02010600030101010101" pitchFamily="2" charset="-122"/>
              </a:rPr>
              <a:t>电压或电流源是以一种通（ON）或断（OFF）的重复脉冲序列被加到模拟负载上去的。通的时候即是直流供电被加到负载上的时候，断的时候即是供电被断开的时候。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文本框 1"/>
          <p:cNvSpPr txBox="1"/>
          <p:nvPr/>
        </p:nvSpPr>
        <p:spPr>
          <a:xfrm>
            <a:off x="585470" y="1546225"/>
            <a:ext cx="7670800" cy="30781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latin typeface="Times New Roman" panose="02020603050405020304" pitchFamily="2" charset="0"/>
                <a:ea typeface="宋体" panose="02010600030101010101" pitchFamily="2" charset="-122"/>
              </a:rPr>
              <a:t>PWM控制技术就是对半导体开关器件的导通和关断进行控制，使输出端得到一系列幅值相等而宽度不相等的脉冲。</a:t>
            </a:r>
          </a:p>
          <a:p>
            <a:r>
              <a:rPr lang="zh-CN" altLang="en-US" sz="2800" b="1">
                <a:latin typeface="Times New Roman" panose="02020603050405020304" pitchFamily="2" charset="0"/>
                <a:ea typeface="宋体" panose="02010600030101010101" pitchFamily="2" charset="-122"/>
              </a:rPr>
              <a:t>用这些脉冲来代替正弦波或其他所需要的波形。按一定的规则对各脉冲的宽度进行调制，既可改变逆变电路输出电压的大小，也可改变输出频率。</a:t>
            </a:r>
          </a:p>
        </p:txBody>
      </p:sp>
      <p:sp>
        <p:nvSpPr>
          <p:cNvPr id="138242" name="Rectangle 3"/>
          <p:cNvSpPr>
            <a:spLocks noGrp="1"/>
          </p:cNvSpPr>
          <p:nvPr/>
        </p:nvSpPr>
        <p:spPr>
          <a:xfrm>
            <a:off x="387985" y="455613"/>
            <a:ext cx="7921625" cy="90805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/>
          <a:p>
            <a:pPr eaLnBrk="0" hangingPunct="0"/>
            <a:r>
              <a:rPr lang="en-US" altLang="en-GB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4.1.1 </a:t>
            </a:r>
            <a:r>
              <a:rPr lang="en-US" altLang="en-US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PWM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信号的意义</a:t>
            </a:r>
            <a:endParaRPr lang="zh-CN" altLang="en-US" sz="3200" b="1" dirty="0">
              <a:solidFill>
                <a:srgbClr val="EAEAEA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3"/>
          <p:cNvSpPr>
            <a:spLocks noGrp="1"/>
          </p:cNvSpPr>
          <p:nvPr/>
        </p:nvSpPr>
        <p:spPr>
          <a:xfrm>
            <a:off x="387985" y="433388"/>
            <a:ext cx="7921625" cy="90805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/>
          <a:p>
            <a:pPr eaLnBrk="0" hangingPunct="0"/>
            <a:r>
              <a:rPr lang="en-US" altLang="en-GB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4.1.2 </a:t>
            </a:r>
            <a:r>
              <a:rPr lang="en-US" altLang="en-US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PWM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信号的波形举例</a:t>
            </a:r>
            <a:endParaRPr lang="zh-CN" altLang="en-US" sz="3200" b="1" dirty="0">
              <a:solidFill>
                <a:srgbClr val="EAEAEA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pic>
        <p:nvPicPr>
          <p:cNvPr id="128002" name="图片 2" descr="US4MD[R)5[G8ITS9O1$A`[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4005263"/>
            <a:ext cx="6191250" cy="2079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451" name="Rectangle 3"/>
          <p:cNvSpPr/>
          <p:nvPr/>
        </p:nvSpPr>
        <p:spPr>
          <a:xfrm>
            <a:off x="34925" y="1341438"/>
            <a:ext cx="8893175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1" indent="0" eaLnBrk="1" hangingPunct="1"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◆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PWM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信号是一种具有固定周期不定占空比的数字信号，如下图所示：</a:t>
            </a:r>
            <a:endParaRPr lang="zh-CN" altLang="en-US" sz="24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pic>
        <p:nvPicPr>
          <p:cNvPr id="104452" name="Picture 3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8713" y="1844675"/>
            <a:ext cx="6623050" cy="18716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标题 1"/>
          <p:cNvSpPr/>
          <p:nvPr/>
        </p:nvSpPr>
        <p:spPr>
          <a:xfrm>
            <a:off x="454343" y="489585"/>
            <a:ext cx="9144000" cy="863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0" hangingPunct="0">
              <a:lnSpc>
                <a:spcPct val="90000"/>
              </a:lnSpc>
            </a:pPr>
            <a:r>
              <a:rPr lang="en-US" altLang="en-GB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4.1.3 定时器 A典型应用</a:t>
            </a:r>
            <a:r>
              <a:rPr lang="en-US" altLang="en-GB" sz="3200" b="1" dirty="0">
                <a:solidFill>
                  <a:schemeClr val="tx2"/>
                </a:solidFill>
                <a:latin typeface="Times New Roman" panose="02020603050405020304" pitchFamily="2" charset="0"/>
              </a:rPr>
              <a:t>——</a:t>
            </a:r>
            <a:r>
              <a:rPr lang="en-US" altLang="en-GB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实现PWM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04453" name="Rectangle 35"/>
          <p:cNvSpPr/>
          <p:nvPr/>
        </p:nvSpPr>
        <p:spPr>
          <a:xfrm>
            <a:off x="172085" y="1353185"/>
            <a:ext cx="827532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1" indent="0" eaLnBrk="1" hangingPunct="1"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◆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如果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Timer_A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定时器的计数器工作在增计数方式，输出采用输出模式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7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（复位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置位模式），则可利用寄存器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TAxCCR0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控制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PWM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波形的周期，用某个寄存器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TAxCCRx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控制占空比。这样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Timer_A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就可以产生出任意占空比的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PWM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波形。如下图所示：</a:t>
            </a:r>
          </a:p>
          <a:p>
            <a:pPr lvl="1" indent="0" eaLnBrk="1" hangingPunct="1">
              <a:buClr>
                <a:srgbClr val="0000FF"/>
              </a:buClr>
              <a:buFont typeface="Wingdings" panose="05000000000000000000" pitchFamily="2" charset="2"/>
              <a:buNone/>
            </a:pPr>
            <a:endParaRPr lang="zh-CN" altLang="en-US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eaLnBrk="1" hangingPunct="1">
              <a:buClr>
                <a:srgbClr val="0000FF"/>
              </a:buClr>
              <a:buFont typeface="Wingdings" panose="05000000000000000000" pitchFamily="2" charset="2"/>
              <a:buNone/>
            </a:pP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04454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357563"/>
            <a:ext cx="6911975" cy="2319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029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200" dirty="0">
                <a:latin typeface="Garamond" panose="02020404030301010803" pitchFamily="2" charset="0"/>
              </a:rPr>
              <a:t>7</a:t>
            </a:fld>
            <a:endParaRPr lang="en-US" altLang="zh-CN" sz="1200" dirty="0">
              <a:latin typeface="Garamond" panose="020204040303010108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6"/>
          <p:cNvSpPr/>
          <p:nvPr/>
        </p:nvSpPr>
        <p:spPr>
          <a:xfrm>
            <a:off x="107950" y="1412875"/>
            <a:ext cx="8893175" cy="2225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1" indent="0" eaLnBrk="1" hangingPunct="1"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◆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可以随时间变化任意改变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PWM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信号的占空比，具体做法：</a:t>
            </a:r>
          </a:p>
          <a:p>
            <a:pPr lvl="1" indent="0" eaLnBrk="1" hangingPunct="1">
              <a:buClr>
                <a:srgbClr val="0000FF"/>
              </a:buClr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0000FF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2" indent="0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保持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CCR0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值（周期不变）；</a:t>
            </a:r>
          </a:p>
          <a:p>
            <a:pPr lvl="2" indent="0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改变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CCRx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值（改变占空比）。</a:t>
            </a:r>
          </a:p>
          <a:p>
            <a:pPr lvl="2" indent="0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zh-CN" altLang="en-US" sz="10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2" indent="0" eaLnBrk="1" hangingPunct="1"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如下图所示：</a:t>
            </a:r>
          </a:p>
          <a:p>
            <a:pPr lvl="1" indent="0" eaLnBrk="1" hangingPunct="1">
              <a:buClr>
                <a:srgbClr val="0000FF"/>
              </a:buClr>
              <a:buFont typeface="Wingdings" panose="05000000000000000000" pitchFamily="2" charset="2"/>
              <a:buNone/>
            </a:pPr>
            <a:endParaRPr lang="zh-CN" altLang="en-US" sz="24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pic>
        <p:nvPicPr>
          <p:cNvPr id="105476" name="图片 57" descr="C:\Documents and Settings\yqyang\桌面\未命名.gi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7996"/>
          </a:blip>
          <a:stretch>
            <a:fillRect/>
          </a:stretch>
        </p:blipFill>
        <p:spPr>
          <a:xfrm>
            <a:off x="1042988" y="3213100"/>
            <a:ext cx="7200900" cy="34972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131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200" dirty="0">
                <a:latin typeface="Garamond" panose="02020404030301010803" pitchFamily="2" charset="0"/>
              </a:rPr>
              <a:t>8</a:t>
            </a:fld>
            <a:endParaRPr lang="en-US" altLang="zh-CN" sz="1200" dirty="0">
              <a:latin typeface="Garamond" panose="02020404030301010803" pitchFamily="2" charset="0"/>
            </a:endParaRPr>
          </a:p>
        </p:txBody>
      </p:sp>
      <p:sp>
        <p:nvSpPr>
          <p:cNvPr id="141316" name="标题 1"/>
          <p:cNvSpPr/>
          <p:nvPr/>
        </p:nvSpPr>
        <p:spPr>
          <a:xfrm>
            <a:off x="395288" y="476250"/>
            <a:ext cx="9144000" cy="863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0" hangingPunct="0">
              <a:lnSpc>
                <a:spcPct val="90000"/>
              </a:lnSpc>
            </a:pPr>
            <a:r>
              <a:rPr lang="en-US" altLang="en-GB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4.1.3 定时器 A典型应用</a:t>
            </a:r>
            <a:r>
              <a:rPr lang="en-US" altLang="en-GB" sz="3200" b="1" dirty="0">
                <a:solidFill>
                  <a:schemeClr val="tx2"/>
                </a:solidFill>
                <a:latin typeface="Times New Roman" panose="02020603050405020304" pitchFamily="2" charset="0"/>
              </a:rPr>
              <a:t>——</a:t>
            </a:r>
            <a:r>
              <a:rPr lang="en-US" altLang="en-GB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实现PWM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/>
          <p:nvPr/>
        </p:nvSpPr>
        <p:spPr>
          <a:xfrm>
            <a:off x="19050" y="1393825"/>
            <a:ext cx="8893175" cy="1920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1" indent="0" eaLnBrk="1" hangingPunct="1"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◆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如果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PWM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信号占空比随时间变化，那么经过滤波之后的输出信号就是幅度变化的模拟信号，因此通过控制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PWM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信号的占空比，就可以产生不同的模拟信号，实现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D/A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转换。如下图所示：</a:t>
            </a:r>
          </a:p>
          <a:p>
            <a:pPr lvl="1" indent="0" eaLnBrk="1" hangingPunct="1"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    </a:t>
            </a:r>
          </a:p>
        </p:txBody>
      </p:sp>
      <p:pic>
        <p:nvPicPr>
          <p:cNvPr id="106500" name="图片 5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7996"/>
          </a:blip>
          <a:stretch>
            <a:fillRect/>
          </a:stretch>
        </p:blipFill>
        <p:spPr>
          <a:xfrm>
            <a:off x="885825" y="2525078"/>
            <a:ext cx="6838950" cy="2784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6501" name="文本框 106500"/>
          <p:cNvSpPr txBox="1"/>
          <p:nvPr/>
        </p:nvSpPr>
        <p:spPr>
          <a:xfrm>
            <a:off x="539750" y="5373688"/>
            <a:ext cx="8050213" cy="11890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◆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PWM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不需要修改占空比和时间时，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CPU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在做完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Timer_A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初始化工作之后，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Timer_A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就能自动输出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PWM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，而不需利用中断维持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PWM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输出，此时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CPU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就可以进入低功耗状态。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42340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200" dirty="0">
                <a:latin typeface="Garamond" panose="02020404030301010803" pitchFamily="2" charset="0"/>
              </a:rPr>
              <a:t>9</a:t>
            </a:fld>
            <a:endParaRPr lang="en-US" altLang="zh-CN" sz="1200" dirty="0">
              <a:latin typeface="Garamond" panose="02020404030301010803" pitchFamily="2" charset="0"/>
            </a:endParaRPr>
          </a:p>
        </p:txBody>
      </p:sp>
      <p:sp>
        <p:nvSpPr>
          <p:cNvPr id="142341" name="标题 1"/>
          <p:cNvSpPr/>
          <p:nvPr/>
        </p:nvSpPr>
        <p:spPr>
          <a:xfrm>
            <a:off x="395288" y="476250"/>
            <a:ext cx="9144000" cy="863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0" hangingPunct="0">
              <a:lnSpc>
                <a:spcPct val="90000"/>
              </a:lnSpc>
            </a:pPr>
            <a:r>
              <a:rPr lang="en-US" altLang="en-GB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4.1.3 定时器 A典型应用</a:t>
            </a:r>
            <a:r>
              <a:rPr lang="en-US" altLang="en-GB" sz="3200" b="1" dirty="0">
                <a:solidFill>
                  <a:schemeClr val="tx2"/>
                </a:solidFill>
                <a:latin typeface="Times New Roman" panose="02020603050405020304" pitchFamily="2" charset="0"/>
              </a:rPr>
              <a:t>——</a:t>
            </a:r>
            <a:r>
              <a:rPr lang="en-US" altLang="en-GB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实现PWM </a:t>
            </a:r>
            <a:endParaRPr lang="en-US" altLang="en-GB" sz="3200" b="1" dirty="0">
              <a:solidFill>
                <a:schemeClr val="tx2"/>
              </a:solidFill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/>
      <p:bldP spid="106501" grpId="0" bldLvl="0"/>
    </p:bldLst>
  </p:timing>
</p:sld>
</file>

<file path=ppt/theme/theme1.xml><?xml version="1.0" encoding="utf-8"?>
<a:theme xmlns:a="http://schemas.openxmlformats.org/drawingml/2006/main" name="Edge">
  <a:themeElements>
    <a:clrScheme name="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47329"/>
      </a:accent6>
      <a:hlink>
        <a:srgbClr val="996600"/>
      </a:hlink>
      <a:folHlink>
        <a:srgbClr val="AFBF39"/>
      </a:folHlink>
    </a:clrScheme>
    <a:fontScheme name="">
      <a:majorFont>
        <a:latin typeface="Times New Roman"/>
        <a:ea typeface="楷体_GB2312"/>
        <a:cs typeface=""/>
      </a:majorFont>
      <a:minorFont>
        <a:latin typeface="Times New Roman"/>
        <a:ea typeface="仿宋_GB2312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820000"/>
        </a:lt1>
        <a:dk2>
          <a:srgbClr val="FFFFFF"/>
        </a:dk2>
        <a:lt2>
          <a:srgbClr val="333333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CDCDC"/>
        </a:accent4>
        <a:accent5>
          <a:srgbClr val="FFCAAA"/>
        </a:accent5>
        <a:accent6>
          <a:srgbClr val="B72D00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CCCCFF"/>
        </a:dk1>
        <a:lt1>
          <a:srgbClr val="0B0506"/>
        </a:lt1>
        <a:dk2>
          <a:srgbClr val="FFFFFF"/>
        </a:dk2>
        <a:lt2>
          <a:srgbClr val="333333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FAFDC"/>
        </a:accent4>
        <a:accent5>
          <a:srgbClr val="ADB9E2"/>
        </a:accent5>
        <a:accent6>
          <a:srgbClr val="2D2DB7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21013"/>
        </a:lt1>
        <a:dk2>
          <a:srgbClr val="FFFFFF"/>
        </a:dk2>
        <a:lt2>
          <a:srgbClr val="333333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CDCDC"/>
        </a:accent4>
        <a:accent5>
          <a:srgbClr val="E2ADAA"/>
        </a:accent5>
        <a:accent6>
          <a:srgbClr val="B78900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FF"/>
        </a:dk2>
        <a:lt2>
          <a:srgbClr val="11054B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CDCDC"/>
        </a:accent4>
        <a:accent5>
          <a:srgbClr val="FFB9AA"/>
        </a:accent5>
        <a:accent6>
          <a:srgbClr val="E52D00"/>
        </a:accent6>
        <a:hlink>
          <a:srgbClr val="CC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002600"/>
        </a:lt1>
        <a:dk2>
          <a:srgbClr val="FAFACC"/>
        </a:dk2>
        <a:lt2>
          <a:srgbClr val="9B8D65"/>
        </a:lt2>
        <a:accent1>
          <a:srgbClr val="CC9933"/>
        </a:accent1>
        <a:accent2>
          <a:srgbClr val="8F9967"/>
        </a:accent2>
        <a:accent3>
          <a:srgbClr val="AAABAA"/>
        </a:accent3>
        <a:accent4>
          <a:srgbClr val="D6D6D6"/>
        </a:accent4>
        <a:accent5>
          <a:srgbClr val="E2CAAD"/>
        </a:accent5>
        <a:accent6>
          <a:srgbClr val="80895C"/>
        </a:accent6>
        <a:hlink>
          <a:srgbClr val="33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99"/>
        </a:lt1>
        <a:dk2>
          <a:srgbClr val="FFFFFF"/>
        </a:dk2>
        <a:lt2>
          <a:srgbClr val="333333"/>
        </a:lt2>
        <a:accent1>
          <a:srgbClr val="CC9900"/>
        </a:accent1>
        <a:accent2>
          <a:srgbClr val="FF9900"/>
        </a:accent2>
        <a:accent3>
          <a:srgbClr val="AAB9CA"/>
        </a:accent3>
        <a:accent4>
          <a:srgbClr val="DCDCDC"/>
        </a:accent4>
        <a:accent5>
          <a:srgbClr val="E2CAAA"/>
        </a:accent5>
        <a:accent6>
          <a:srgbClr val="E58900"/>
        </a:accent6>
        <a:hlink>
          <a:srgbClr val="FFCC00"/>
        </a:hlink>
        <a:folHlink>
          <a:srgbClr val="706F3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47329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1C1C1"/>
        </a:accent5>
        <a:accent6>
          <a:srgbClr val="8989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36145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dge">
  <a:themeElements>
    <a:clrScheme name="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47329"/>
      </a:accent6>
      <a:hlink>
        <a:srgbClr val="996600"/>
      </a:hlink>
      <a:folHlink>
        <a:srgbClr val="AFBF39"/>
      </a:folHlink>
    </a:clrScheme>
    <a:fontScheme name="">
      <a:majorFont>
        <a:latin typeface="Times New Roman"/>
        <a:ea typeface="楷体_GB2312"/>
        <a:cs typeface=""/>
      </a:majorFont>
      <a:minorFont>
        <a:latin typeface="Times New Roman"/>
        <a:ea typeface="仿宋_GB2312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820000"/>
        </a:lt1>
        <a:dk2>
          <a:srgbClr val="FFFFFF"/>
        </a:dk2>
        <a:lt2>
          <a:srgbClr val="333333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CDCDC"/>
        </a:accent4>
        <a:accent5>
          <a:srgbClr val="FFCAAA"/>
        </a:accent5>
        <a:accent6>
          <a:srgbClr val="B72D00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CCCCFF"/>
        </a:dk1>
        <a:lt1>
          <a:srgbClr val="0B0506"/>
        </a:lt1>
        <a:dk2>
          <a:srgbClr val="FFFFFF"/>
        </a:dk2>
        <a:lt2>
          <a:srgbClr val="333333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FAFDC"/>
        </a:accent4>
        <a:accent5>
          <a:srgbClr val="ADB9E2"/>
        </a:accent5>
        <a:accent6>
          <a:srgbClr val="2D2DB7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21013"/>
        </a:lt1>
        <a:dk2>
          <a:srgbClr val="FFFFFF"/>
        </a:dk2>
        <a:lt2>
          <a:srgbClr val="333333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CDCDC"/>
        </a:accent4>
        <a:accent5>
          <a:srgbClr val="E2ADAA"/>
        </a:accent5>
        <a:accent6>
          <a:srgbClr val="B78900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FF"/>
        </a:dk2>
        <a:lt2>
          <a:srgbClr val="11054B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CDCDC"/>
        </a:accent4>
        <a:accent5>
          <a:srgbClr val="FFB9AA"/>
        </a:accent5>
        <a:accent6>
          <a:srgbClr val="E52D00"/>
        </a:accent6>
        <a:hlink>
          <a:srgbClr val="CC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002600"/>
        </a:lt1>
        <a:dk2>
          <a:srgbClr val="FAFACC"/>
        </a:dk2>
        <a:lt2>
          <a:srgbClr val="9B8D65"/>
        </a:lt2>
        <a:accent1>
          <a:srgbClr val="CC9933"/>
        </a:accent1>
        <a:accent2>
          <a:srgbClr val="8F9967"/>
        </a:accent2>
        <a:accent3>
          <a:srgbClr val="AAABAA"/>
        </a:accent3>
        <a:accent4>
          <a:srgbClr val="D6D6D6"/>
        </a:accent4>
        <a:accent5>
          <a:srgbClr val="E2CAAD"/>
        </a:accent5>
        <a:accent6>
          <a:srgbClr val="80895C"/>
        </a:accent6>
        <a:hlink>
          <a:srgbClr val="33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99"/>
        </a:lt1>
        <a:dk2>
          <a:srgbClr val="FFFFFF"/>
        </a:dk2>
        <a:lt2>
          <a:srgbClr val="333333"/>
        </a:lt2>
        <a:accent1>
          <a:srgbClr val="CC9900"/>
        </a:accent1>
        <a:accent2>
          <a:srgbClr val="FF9900"/>
        </a:accent2>
        <a:accent3>
          <a:srgbClr val="AAB9CA"/>
        </a:accent3>
        <a:accent4>
          <a:srgbClr val="DCDCDC"/>
        </a:accent4>
        <a:accent5>
          <a:srgbClr val="E2CAAA"/>
        </a:accent5>
        <a:accent6>
          <a:srgbClr val="E58900"/>
        </a:accent6>
        <a:hlink>
          <a:srgbClr val="FFCC00"/>
        </a:hlink>
        <a:folHlink>
          <a:srgbClr val="706F3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47329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1C1C1"/>
        </a:accent5>
        <a:accent6>
          <a:srgbClr val="8989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36145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Edge">
  <a:themeElements>
    <a:clrScheme name="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47329"/>
      </a:accent6>
      <a:hlink>
        <a:srgbClr val="996600"/>
      </a:hlink>
      <a:folHlink>
        <a:srgbClr val="AFBF39"/>
      </a:folHlink>
    </a:clrScheme>
    <a:fontScheme name="">
      <a:majorFont>
        <a:latin typeface="Times New Roman"/>
        <a:ea typeface="楷体_GB2312"/>
        <a:cs typeface=""/>
      </a:majorFont>
      <a:minorFont>
        <a:latin typeface="Times New Roman"/>
        <a:ea typeface="仿宋_GB2312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820000"/>
        </a:lt1>
        <a:dk2>
          <a:srgbClr val="FFFFFF"/>
        </a:dk2>
        <a:lt2>
          <a:srgbClr val="333333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CDCDC"/>
        </a:accent4>
        <a:accent5>
          <a:srgbClr val="FFCAAA"/>
        </a:accent5>
        <a:accent6>
          <a:srgbClr val="B72D00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CCCCFF"/>
        </a:dk1>
        <a:lt1>
          <a:srgbClr val="0B0506"/>
        </a:lt1>
        <a:dk2>
          <a:srgbClr val="FFFFFF"/>
        </a:dk2>
        <a:lt2>
          <a:srgbClr val="333333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FAFDC"/>
        </a:accent4>
        <a:accent5>
          <a:srgbClr val="ADB9E2"/>
        </a:accent5>
        <a:accent6>
          <a:srgbClr val="2D2DB7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21013"/>
        </a:lt1>
        <a:dk2>
          <a:srgbClr val="FFFFFF"/>
        </a:dk2>
        <a:lt2>
          <a:srgbClr val="333333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CDCDC"/>
        </a:accent4>
        <a:accent5>
          <a:srgbClr val="E2ADAA"/>
        </a:accent5>
        <a:accent6>
          <a:srgbClr val="B78900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FF"/>
        </a:dk2>
        <a:lt2>
          <a:srgbClr val="11054B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CDCDC"/>
        </a:accent4>
        <a:accent5>
          <a:srgbClr val="FFB9AA"/>
        </a:accent5>
        <a:accent6>
          <a:srgbClr val="E52D00"/>
        </a:accent6>
        <a:hlink>
          <a:srgbClr val="CC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002600"/>
        </a:lt1>
        <a:dk2>
          <a:srgbClr val="FAFACC"/>
        </a:dk2>
        <a:lt2>
          <a:srgbClr val="9B8D65"/>
        </a:lt2>
        <a:accent1>
          <a:srgbClr val="CC9933"/>
        </a:accent1>
        <a:accent2>
          <a:srgbClr val="8F9967"/>
        </a:accent2>
        <a:accent3>
          <a:srgbClr val="AAABAA"/>
        </a:accent3>
        <a:accent4>
          <a:srgbClr val="D6D6D6"/>
        </a:accent4>
        <a:accent5>
          <a:srgbClr val="E2CAAD"/>
        </a:accent5>
        <a:accent6>
          <a:srgbClr val="80895C"/>
        </a:accent6>
        <a:hlink>
          <a:srgbClr val="33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99"/>
        </a:lt1>
        <a:dk2>
          <a:srgbClr val="FFFFFF"/>
        </a:dk2>
        <a:lt2>
          <a:srgbClr val="333333"/>
        </a:lt2>
        <a:accent1>
          <a:srgbClr val="CC9900"/>
        </a:accent1>
        <a:accent2>
          <a:srgbClr val="FF9900"/>
        </a:accent2>
        <a:accent3>
          <a:srgbClr val="AAB9CA"/>
        </a:accent3>
        <a:accent4>
          <a:srgbClr val="DCDCDC"/>
        </a:accent4>
        <a:accent5>
          <a:srgbClr val="E2CAAA"/>
        </a:accent5>
        <a:accent6>
          <a:srgbClr val="E58900"/>
        </a:accent6>
        <a:hlink>
          <a:srgbClr val="FFCC00"/>
        </a:hlink>
        <a:folHlink>
          <a:srgbClr val="706F3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47329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1C1C1"/>
        </a:accent5>
        <a:accent6>
          <a:srgbClr val="8989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36145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1248</Words>
  <Application>Microsoft Office PowerPoint</Application>
  <PresentationFormat>全屏显示(4:3)</PresentationFormat>
  <Paragraphs>130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Edge</vt:lpstr>
      <vt:lpstr>1_Edge</vt:lpstr>
      <vt:lpstr>3_Edge</vt:lpstr>
      <vt:lpstr>MSP430实验四 </vt:lpstr>
      <vt:lpstr>实验四 PWM波发生器及PWM波占空比频率测量</vt:lpstr>
      <vt:lpstr>4.1  PWM信号 （Pulse Width Modulation）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4.2  捕获/比较模块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4.3 程序设计思路 </vt:lpstr>
      <vt:lpstr>4.3 程序设计思路</vt:lpstr>
      <vt:lpstr>4.3 程序设计思路</vt:lpstr>
      <vt:lpstr>4.3 程序设计思路</vt:lpstr>
      <vt:lpstr>4.3 程序设计思路</vt:lpstr>
      <vt:lpstr>4.3 程序设计思路</vt:lpstr>
    </vt:vector>
  </TitlesOfParts>
  <Company>www.ftpdown.com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2010年INTEL嵌入式邀请赛 测试情况汇报</dc:title>
  <dc:creator>李玉柏</dc:creator>
  <cp:lastModifiedBy>XiangChao</cp:lastModifiedBy>
  <cp:revision>197</cp:revision>
  <dcterms:created xsi:type="dcterms:W3CDTF">2010-07-24T10:47:00Z</dcterms:created>
  <dcterms:modified xsi:type="dcterms:W3CDTF">2020-04-29T07:20:56Z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