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323" r:id="rId4"/>
    <p:sldId id="413" r:id="rId5"/>
    <p:sldId id="324" r:id="rId6"/>
    <p:sldId id="465" r:id="rId7"/>
    <p:sldId id="466" r:id="rId8"/>
    <p:sldId id="467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509" r:id="rId35"/>
    <p:sldId id="321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0000"/>
    <a:srgbClr val="6600CC"/>
    <a:srgbClr val="660066"/>
    <a:srgbClr val="990033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003" y="-86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x-none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451919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1031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2" charset="0"/>
              <a:ea typeface="仿宋_GB2312" charset="0"/>
            </a:endParaRPr>
          </a:p>
        </p:txBody>
      </p:sp>
      <p:pic>
        <p:nvPicPr>
          <p:cNvPr id="2052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" y="115888"/>
            <a:ext cx="5076825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2056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2057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lian@uestc.edu.cn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495300" y="2745105"/>
            <a:ext cx="8378190" cy="1081405"/>
          </a:xfrm>
        </p:spPr>
        <p:txBody>
          <a:bodyPr wrap="square" anchor="t"/>
          <a:lstStyle>
            <a:lvl1pPr lvl="0">
              <a:defRPr kern="1200"/>
            </a:lvl1pPr>
          </a:lstStyle>
          <a:p>
            <a:pPr lvl="0" indent="0" eaLnBrk="1" hangingPunct="1"/>
            <a:r>
              <a:rPr lang="en-US" altLang="zh-CN" sz="4800"/>
              <a:t> TMS320LF2812</a:t>
            </a:r>
            <a:r>
              <a:rPr lang="zh-CN" altLang="en-US" sz="4800"/>
              <a:t>最小系统设计 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/>
          </p:nvPr>
        </p:nvSpPr>
        <p:spPr>
          <a:xfrm>
            <a:off x="1258888" y="4437063"/>
            <a:ext cx="6553200" cy="1897062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lvl="0" eaLnBrk="1" hangingPunct="1">
              <a:buNone/>
            </a:pPr>
            <a:r>
              <a:rPr lang="zh-CN" altLang="en-US" sz="3200" dirty="0">
                <a:ea typeface="楷体_GB2312" pitchFamily="1" charset="-122"/>
              </a:rPr>
              <a:t>电子科技</a:t>
            </a:r>
            <a:r>
              <a:rPr lang="zh-CN" altLang="en-US" sz="3200" dirty="0">
                <a:ea typeface="楷体_GB2312" pitchFamily="1" charset="-122"/>
              </a:rPr>
              <a:t>大学信通学院</a:t>
            </a:r>
            <a:r>
              <a:rPr lang="zh-CN" altLang="en-US" sz="3200" dirty="0" smtClean="0">
                <a:ea typeface="楷体_GB2312" pitchFamily="1" charset="-122"/>
              </a:rPr>
              <a:t>：向超</a:t>
            </a:r>
            <a:endParaRPr lang="en-US" altLang="x-none" sz="3200" dirty="0">
              <a:ea typeface="楷体_GB2312" pitchFamily="1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3200" dirty="0" smtClean="0">
                <a:hlinkClick r:id="rId2"/>
              </a:rPr>
              <a:t>cxiang</a:t>
            </a:r>
            <a:r>
              <a:rPr lang="en-US" altLang="x-none" sz="3200" dirty="0" smtClean="0">
                <a:hlinkClick r:id="rId2"/>
              </a:rPr>
              <a:t>@uestc.edu.cn</a:t>
            </a:r>
            <a:endParaRPr lang="en-US" altLang="x-none" sz="3200" dirty="0"/>
          </a:p>
          <a:p>
            <a:pPr marL="0" lvl="0" indent="0" algn="ctr" eaLnBrk="1" hangingPunct="1">
              <a:buNone/>
            </a:pPr>
            <a:r>
              <a:rPr lang="en-US" altLang="x-none" sz="3200" smtClean="0"/>
              <a:t>13008194476</a:t>
            </a:r>
            <a:endParaRPr lang="en-US" altLang="x-none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 eaLnBrk="0" hangingPunct="0"/>
            <a:fld id="{9A0DB2DC-4C9A-4742-B13C-FB6460FD3503}" type="slidenum">
              <a:rPr lang="en-US" altLang="x-none" dirty="0">
                <a:latin typeface="Garamond" panose="02020404030301010803" pitchFamily="2" charset="0"/>
                <a:ea typeface="仿宋_GB2312" charset="0"/>
              </a:rPr>
              <a:t>1</a:t>
            </a:fld>
            <a:endParaRPr lang="en-US" altLang="x-none" dirty="0">
              <a:latin typeface="Garamond" panose="02020404030301010803" pitchFamily="2" charset="0"/>
              <a:ea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534035" y="156528"/>
            <a:ext cx="8229600" cy="11398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TMS320C28x系列DSP</a:t>
            </a:r>
            <a:endParaRPr lang="en-US" altLang="x-none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84213" y="1484313"/>
            <a:ext cx="7772400" cy="4953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高性能32位定点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DS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P，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集中了数字信号处理、精简指令集计算机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RISC）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、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微控制器的结构、固化的软件以及各种开发工具</a:t>
            </a: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可以访问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M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字的数据空间和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M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字的程序空间地址</a:t>
            </a: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种基本的寻址模式：直接、堆栈、间接及寄存器寻址模式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对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C2xLP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的增强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x-none" b="1" dirty="0">
                <a:latin typeface="Times New Roman" panose="02020603050405020304" pitchFamily="2" charset="0"/>
              </a:rPr>
              <a:t>C/F281x</a:t>
            </a:r>
            <a:r>
              <a:rPr lang="zh-CN" altLang="en-US" b="1" dirty="0">
                <a:latin typeface="Times New Roman" panose="02020603050405020304" pitchFamily="2" charset="0"/>
              </a:rPr>
              <a:t>结构特点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556260" y="1485900"/>
            <a:ext cx="7922895" cy="38862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高性能静态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CMOS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技术：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最高工作频率150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MHz（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机器周期为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6.67ns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低功耗（135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核电压为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1.8V，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150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MHz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核电压为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1.9V， I/O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电压为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3.3V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电压为3.3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V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边界扫描</a:t>
            </a:r>
          </a:p>
          <a:p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-536575"/>
            <a:ext cx="7334250" cy="794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10241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7772400" cy="5181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高性能32位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CPU（TMS320C28x）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具有2个16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位硬件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MAC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单元，在单周期内可提供2次16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位或1次32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x32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位的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MAC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操作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具有哈佛型总线结构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微控制操作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快速的中断响应和处理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统一的存储器编程模式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的程序空间；4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的数据空间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方便的编程方式（支持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C/C++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和汇编语言）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与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TMS320F/LF24xx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处理器源代码兼容</a:t>
            </a:r>
          </a:p>
          <a:p>
            <a:endParaRPr lang="en-US" altLang="x-none" sz="2800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1265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633460" cy="5486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片内存储器：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设备：多达128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Kx16（4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个8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和6个16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 Flash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设备：多达128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和1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OTP ROM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L1：2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块大小为4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的单寻址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RAM（SARAM）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H0：1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块大小为8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SARAM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M1：2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块大小为1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Kx16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SARAM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BOOT ROM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具有软件加载模式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标准数学表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12289"/>
          <p:cNvSpPr>
            <a:spLocks noGrp="1"/>
          </p:cNvSpPr>
          <p:nvPr>
            <p:ph type="body" idx="1"/>
          </p:nvPr>
        </p:nvSpPr>
        <p:spPr>
          <a:xfrm>
            <a:off x="609600" y="833755"/>
            <a:ext cx="8077200" cy="54102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时钟与系统控制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支持动态的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PLL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比率变换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片内振荡器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看门狗定时器模块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3个外部中断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支持45个外设中断的外设中断扩展（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PIE)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功能块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128位安全锁定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保护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Flash/ROM/OTP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和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L0/L1 SARAM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防止固件被再次使用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3313"/>
          <p:cNvSpPr>
            <a:spLocks noGrp="1"/>
          </p:cNvSpPr>
          <p:nvPr>
            <p:ph type="body" idx="1"/>
          </p:nvPr>
        </p:nvSpPr>
        <p:spPr>
          <a:xfrm>
            <a:off x="598170" y="876300"/>
            <a:ext cx="7772400" cy="5105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3个32位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CPU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定时器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电机控制外设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2个事件管理器（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EVA，EVB）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与240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xA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设备兼容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串口外设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串行外设接口（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SPI）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个串行通信接口（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SCIs），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标准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UART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增强控制器局域网（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eCAN）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具有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SPI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模式的多通道缓存串口（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McBSP）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14337"/>
          <p:cNvSpPr>
            <a:spLocks noGrp="1"/>
          </p:cNvSpPr>
          <p:nvPr>
            <p:ph type="body" idx="1"/>
          </p:nvPr>
        </p:nvSpPr>
        <p:spPr>
          <a:xfrm>
            <a:off x="619760" y="876300"/>
            <a:ext cx="7463155" cy="5105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16路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12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位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ADC</a:t>
            </a:r>
          </a:p>
          <a:p>
            <a:pPr>
              <a:buNone/>
            </a:pP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2x8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路输入复用器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带2个采保电路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单通道转换或多通道同时转换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快速转换速率：80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ns/12.5MSPS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多达56个可以独立编程的通用功能输入输出（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GPIO）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引脚（复用型）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优良的仿真特性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分析和设置断点功能，支持实时的硬件仿真功能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5361"/>
          <p:cNvSpPr>
            <a:spLocks noGrp="1"/>
          </p:cNvSpPr>
          <p:nvPr>
            <p:ph type="body" idx="1"/>
          </p:nvPr>
        </p:nvSpPr>
        <p:spPr>
          <a:xfrm>
            <a:off x="609600" y="762000"/>
            <a:ext cx="8077200" cy="5334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开发工具包括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ANSI C/C++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编译器/汇编编译器/链接器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TMS320C24x/240x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的指令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CCS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集成编译仿真环境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DSP/BIOS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扫描控制器（由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TI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或第三方提供）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评估模块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支持大量由第三方提供的数字电机控制算法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低功耗模式和节电性能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支持空闲，等待和停止模式；可以禁止外设时钟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16385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7879715" cy="5181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封装形式</a:t>
            </a: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2812：179脚带外部存储器接口的球形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BGA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封装（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GHH）；176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脚带外部存储器接口的低剖面方形平贴（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PGF）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2810/2811：128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脚不带外部存储器接口的低剖面方形平贴（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PBK）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温度选项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A：－40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到85摄氏度（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GHH，PGF，PBK）</a:t>
            </a:r>
          </a:p>
          <a:p>
            <a:pPr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S：－40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</a:rPr>
              <a:t>到125摄氏度（ </a:t>
            </a:r>
            <a:r>
              <a:rPr lang="en-US" altLang="x-none" sz="2800" b="1" dirty="0">
                <a:latin typeface="Times New Roman" panose="02020603050405020304" pitchFamily="2" charset="0"/>
                <a:ea typeface="楷体" panose="02010609060101010101" charset="-122"/>
              </a:rPr>
              <a:t>GHH，PGF，PBK）</a:t>
            </a:r>
            <a:endParaRPr lang="zh-CN" altLang="en-US" sz="2800" b="1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67995" y="1402080"/>
            <a:ext cx="8229600" cy="4718050"/>
          </a:xfrm>
        </p:spPr>
        <p:txBody>
          <a:bodyPr anchor="t"/>
          <a:lstStyle/>
          <a:p>
            <a:r>
              <a:rPr lang="zh-CN" altLang="en-US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根据给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定的芯片设计制作一个DSP最小系统，认真阅读数据手册，完成原理图设计和印制板图绘制。</a:t>
            </a: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提交设计报告，包括基于各种CAD软件或手绘的原理图，以及用以显示设计过程的说明。（如说明芯片的连接关系，为何要这样连接等等）（电子版）</a:t>
            </a: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根据原理图，基于CAD软件绘制出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的印制板电路图。（电子版）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2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/>
              <a:t>四、系统电路设计模块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电源和地，复位模块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时钟模块</a:t>
            </a:r>
          </a:p>
          <a:p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JTAG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电路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外扩存储空间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重要引脚处理</a:t>
            </a:r>
          </a:p>
          <a:p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外设电路</a:t>
            </a:r>
          </a:p>
          <a:p>
            <a:endParaRPr lang="zh-CN" altLang="en-US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12775" y="582295"/>
            <a:ext cx="7772400" cy="715963"/>
          </a:xfrm>
        </p:spPr>
        <p:txBody>
          <a:bodyPr anchor="b"/>
          <a:lstStyle/>
          <a:p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（</a:t>
            </a:r>
            <a:r>
              <a:rPr lang="en-US" altLang="zh-CN" sz="4000" b="1">
                <a:latin typeface="Times New Roman" panose="02020603050405020304" pitchFamily="2" charset="0"/>
                <a:ea typeface="楷体" panose="02010609060101010101" charset="-122"/>
              </a:rPr>
              <a:t>1</a:t>
            </a:r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）电源和地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380365" y="1411605"/>
            <a:ext cx="8402955" cy="460819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C281x需要两路供电：一路核电压1.8V（135 MHz下）或1.9V（150MHz下）。另一路IO电压3.3V。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3.3V Flash工作电压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芯片上引脚标号V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</a:rPr>
              <a:t>DD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--核电压；V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DDIO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--IO电压；V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DD3VFL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--FLASH电压；V</a:t>
            </a:r>
            <a:r>
              <a:rPr lang="zh-CN" altLang="en-US" b="1" baseline="-25000" dirty="0">
                <a:latin typeface="Times New Roman" panose="02020603050405020304" pitchFamily="2" charset="0"/>
                <a:ea typeface="楷体" panose="02010609060101010101" charset="-122"/>
              </a:rPr>
              <a:t>SS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--数字地。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另有为ADC供电的3.3V模拟电源。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617220" y="581660"/>
            <a:ext cx="7772400" cy="679450"/>
          </a:xfrm>
        </p:spPr>
        <p:txBody>
          <a:bodyPr anchor="b"/>
          <a:lstStyle/>
          <a:p>
            <a:r>
              <a:rPr lang="zh-CN" altLang="en-US" sz="4000" b="1">
                <a:latin typeface="Times New Roman" panose="02020603050405020304" pitchFamily="2" charset="0"/>
                <a:ea typeface="楷体" panose="02010609060101010101" charset="-122"/>
              </a:rPr>
              <a:t>电源模块</a:t>
            </a:r>
            <a:endParaRPr lang="zh-CN" altLang="en-US" sz="4000" b="1"/>
          </a:p>
        </p:txBody>
      </p:sp>
      <p:pic>
        <p:nvPicPr>
          <p:cNvPr id="14339" name="图片 14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28775"/>
            <a:ext cx="7496175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420688" y="422593"/>
            <a:ext cx="7772400" cy="933450"/>
          </a:xfrm>
        </p:spPr>
        <p:txBody>
          <a:bodyPr anchor="b"/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）复位电路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711835" y="1564005"/>
            <a:ext cx="758063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XRS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是系统复位输入与看门狗复位输出。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在该引脚上加上低电平，将会终止设备的执行。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当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XRS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回到高电平时，执行将会从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PC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指定的地方开始。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当看门狗复位发生时，该引脚被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拉为低电平，持续时间为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512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个</a:t>
            </a:r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</a:rPr>
              <a:t>XCLKIN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</a:rPr>
              <a:t>时钟周期。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495300" y="581660"/>
            <a:ext cx="7772400" cy="755650"/>
          </a:xfrm>
        </p:spPr>
        <p:txBody>
          <a:bodyPr anchor="b"/>
          <a:lstStyle/>
          <a:p>
            <a:r>
              <a:rPr lang="zh-CN" altLang="en-US" b="1" dirty="0"/>
              <a:t>复位</a:t>
            </a:r>
            <a:r>
              <a:rPr lang="zh-CN" altLang="en-US" b="1" dirty="0">
                <a:latin typeface="Times New Roman" panose="02020603050405020304" pitchFamily="2" charset="0"/>
              </a:rPr>
              <a:t>电路</a:t>
            </a:r>
            <a:r>
              <a:rPr lang="en-US" altLang="x-none" b="1" dirty="0">
                <a:latin typeface="Times New Roman" panose="02020603050405020304" pitchFamily="2" charset="0"/>
              </a:rPr>
              <a:t>1</a:t>
            </a:r>
          </a:p>
        </p:txBody>
      </p:sp>
      <p:pic>
        <p:nvPicPr>
          <p:cNvPr id="16387" name="图片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89100"/>
            <a:ext cx="5410200" cy="420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163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610360"/>
            <a:ext cx="552450" cy="31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16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20" y="3073083"/>
            <a:ext cx="838200" cy="379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xfrm>
            <a:off x="428308" y="626110"/>
            <a:ext cx="8229600" cy="647700"/>
          </a:xfrm>
        </p:spPr>
        <p:txBody>
          <a:bodyPr anchor="b"/>
          <a:lstStyle/>
          <a:p>
            <a:r>
              <a:rPr lang="zh-CN" altLang="en-US" b="1" dirty="0"/>
              <a:t>复位</a:t>
            </a:r>
            <a:r>
              <a:rPr lang="zh-CN" altLang="en-US" b="1" dirty="0">
                <a:latin typeface="Times New Roman" panose="02020603050405020304" pitchFamily="2" charset="0"/>
              </a:rPr>
              <a:t>电路</a:t>
            </a:r>
            <a:r>
              <a:rPr lang="en-US" altLang="x-none" b="1" dirty="0">
                <a:latin typeface="Times New Roman" panose="02020603050405020304" pitchFamily="2" charset="0"/>
              </a:rPr>
              <a:t>2</a:t>
            </a: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2038350" y="1880235"/>
          <a:ext cx="451485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514850" imgH="3686175" progId="Paint.Picture">
                  <p:embed/>
                </p:oleObj>
              </mc:Choice>
              <mc:Fallback>
                <p:oleObj r:id="rId3" imgW="4514850" imgH="36861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1880235"/>
                        <a:ext cx="4514850" cy="368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608965" y="570865"/>
            <a:ext cx="7772400" cy="717550"/>
          </a:xfrm>
        </p:spPr>
        <p:txBody>
          <a:bodyPr anchor="b"/>
          <a:lstStyle/>
          <a:p>
            <a:r>
              <a:rPr lang="zh-CN" altLang="en-US" sz="4000" b="1"/>
              <a:t>（</a:t>
            </a:r>
            <a:r>
              <a:rPr lang="en-US" altLang="zh-CN" sz="4000" b="1"/>
              <a:t>3</a:t>
            </a:r>
            <a:r>
              <a:rPr lang="zh-CN" altLang="en-US" sz="4000" b="1"/>
              <a:t>）时钟电路</a:t>
            </a:r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685800" y="1490980"/>
            <a:ext cx="7772400" cy="475297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可以使用内部时钟与外部时钟。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时钟输入引脚X1/XCLKIN和X2，若使用内部时钟，则在两个引脚间接一个无源晶体。若使用外部时钟，则将时钟输入连接至X1/XCLKIN。（注意输入时钟的参考电压是1.8或1.9V）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时钟输出引脚XCLKOUT，输出为系统时钟，或其1/2,1/4。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时钟电路</a:t>
            </a:r>
          </a:p>
        </p:txBody>
      </p:sp>
      <p:pic>
        <p:nvPicPr>
          <p:cNvPr id="19459" name="图片 19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7980"/>
            <a:ext cx="4724400" cy="410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（</a:t>
            </a:r>
            <a:r>
              <a:rPr lang="en-US" altLang="zh-CN" b="1">
                <a:latin typeface="Times New Roman" panose="02020603050405020304" pitchFamily="2" charset="0"/>
              </a:rPr>
              <a:t>4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r>
              <a:rPr lang="en-US" altLang="zh-CN" b="1">
                <a:latin typeface="Times New Roman" panose="02020603050405020304" pitchFamily="2" charset="0"/>
              </a:rPr>
              <a:t>JTAG</a:t>
            </a:r>
            <a:r>
              <a:rPr lang="zh-CN" altLang="en-US" b="1">
                <a:latin typeface="Times New Roman" panose="02020603050405020304" pitchFamily="2" charset="0"/>
              </a:rPr>
              <a:t>电路</a:t>
            </a:r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660083" y="1604963"/>
            <a:ext cx="7847012" cy="41148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与JTAG仿真接口有关的引脚一共有7个，分别是TRST，TCK，TMS，TDI，TDO，EMU0，EMU1。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按照既定方式将其连接至14脚双排插针上，接上仿真器接头后，即可实现对DSP内部的运行状态进行跟踪。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>
                <a:latin typeface="Times New Roman" panose="02020603050405020304" pitchFamily="2" charset="0"/>
              </a:rPr>
              <a:t>JTAG</a:t>
            </a:r>
            <a:r>
              <a:rPr lang="zh-CN" altLang="en-US" b="1">
                <a:latin typeface="Times New Roman" panose="02020603050405020304" pitchFamily="2" charset="0"/>
              </a:rPr>
              <a:t>电路</a:t>
            </a:r>
          </a:p>
        </p:txBody>
      </p:sp>
      <p:graphicFrame>
        <p:nvGraphicFramePr>
          <p:cNvPr id="21507" name="对象 21506"/>
          <p:cNvGraphicFramePr>
            <a:graphicFrameLocks noChangeAspect="1"/>
          </p:cNvGraphicFramePr>
          <p:nvPr/>
        </p:nvGraphicFramePr>
        <p:xfrm>
          <a:off x="2012950" y="1804670"/>
          <a:ext cx="4867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867275" imgH="3248025" progId="Paint.Picture">
                  <p:embed/>
                </p:oleObj>
              </mc:Choice>
              <mc:Fallback>
                <p:oleObj r:id="rId3" imgW="4867275" imgH="32480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1804670"/>
                        <a:ext cx="4867275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设计并制作LF2812最小系统，要求包括：LF2812芯片，电源，时钟电路，复位电路，存储器扩展（扩展到XINTF6区），JTAG接口，外设引脚全部引出到外部插针上。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阅读TMS320LF2812芯片数据手册，了解各引脚的特点，特别是一些重要引脚的处理。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 algn="l" fontAlgn="base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电源电路：选择芯片TPS767D318，阅读数据手册，设计相应电路。</a:t>
            </a:r>
            <a:endParaRPr lang="zh-CN" altLang="en-US" strike="noStrike" noProof="1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539433" y="430848"/>
            <a:ext cx="7772400" cy="860425"/>
          </a:xfrm>
        </p:spPr>
        <p:txBody>
          <a:bodyPr anchor="b"/>
          <a:lstStyle/>
          <a:p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）存储空间设计</a:t>
            </a:r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539750" y="1487488"/>
            <a:ext cx="813752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要进行外扩存储空间设计，首先需要理解该芯片的存储器映射。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在C281x系列中，只有C2812带有外扩存储器功能。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按照存储器映射所安排的地址，进行外扩存储器扩展。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在C2812中，有几个重要的译码信号引脚需要处理：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XWE,XRD,XR/W,XZCS0AND1,XZCS2, XZCS6AND7，XREADY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304800" y="1600200"/>
            <a:ext cx="990600" cy="3879850"/>
          </a:xfrm>
        </p:spPr>
        <p:txBody>
          <a:bodyPr anchor="b"/>
          <a:lstStyle/>
          <a:p>
            <a:r>
              <a:rPr lang="zh-CN" altLang="en-US" b="1"/>
              <a:t>存储空间电路</a:t>
            </a:r>
          </a:p>
        </p:txBody>
      </p:sp>
      <p:pic>
        <p:nvPicPr>
          <p:cNvPr id="23555" name="图片 23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0975"/>
            <a:ext cx="7086600" cy="617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>
                <a:latin typeface="Times New Roman" panose="02020603050405020304" pitchFamily="2" charset="0"/>
              </a:rPr>
              <a:t>（</a:t>
            </a:r>
            <a:r>
              <a:rPr lang="en-US" altLang="zh-CN" b="1">
                <a:latin typeface="Times New Roman" panose="02020603050405020304" pitchFamily="2" charset="0"/>
              </a:rPr>
              <a:t>6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r>
              <a:rPr lang="en-US" altLang="zh-CN" b="1">
                <a:latin typeface="Times New Roman" panose="02020603050405020304" pitchFamily="2" charset="0"/>
              </a:rPr>
              <a:t>DSP</a:t>
            </a:r>
            <a:r>
              <a:rPr lang="zh-CN" altLang="en-US" b="1">
                <a:latin typeface="Times New Roman" panose="02020603050405020304" pitchFamily="2" charset="0"/>
              </a:rPr>
              <a:t>几个重要的引脚</a:t>
            </a:r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468630" y="1295400"/>
            <a:ext cx="8229600" cy="47180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XMP/MC</a:t>
            </a:r>
            <a:r>
              <a:rPr lang="zh-CN" altLang="en-US" b="1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微处理器/微计算机模式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当为高电平时，第7区被映射到片外；当为低电平时，第7区被映射为片内BOOT ROM。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复位后，该位状态在寄存器XINTCNF2中锁定，可以使用软件来修改。</a:t>
            </a:r>
          </a:p>
          <a:p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XHOLD,XHOLDA：片外保持请求及应答信号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当低电平有效时，请求XINTF释放外部总线并使所有总线及选通信号进入高阻态。</a:t>
            </a:r>
            <a:endParaRPr lang="zh-CN" altLang="en-US" b="1" dirty="0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XREADY：准备信号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当被置为1时，表示外设准备完成访问。它可被配置为一个同步或异步的输入。</a:t>
            </a:r>
            <a:endParaRPr lang="en-US" altLang="zh-CN" b="1">
              <a:latin typeface="Times New Roman" panose="02020603050405020304" pitchFamily="2" charset="0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参考书及资料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0" y="1369060"/>
            <a:ext cx="2579370" cy="4586605"/>
          </a:xfrm>
          <a:prstGeom prst="rect">
            <a:avLst/>
          </a:prstGeom>
        </p:spPr>
      </p:pic>
      <p:pic>
        <p:nvPicPr>
          <p:cNvPr id="5" name="图片 4" descr="6KK~[0N_0)KP3HXKE_B9YW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40" y="1714500"/>
            <a:ext cx="4707890" cy="36976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6"/>
          <p:cNvSpPr/>
          <p:nvPr/>
        </p:nvSpPr>
        <p:spPr>
          <a:xfrm>
            <a:off x="2051050" y="4941888"/>
            <a:ext cx="5616575" cy="1008062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/>
          <a:p>
            <a:pPr lvl="0" indent="0" algn="ctr" eaLnBrk="0" hangingPunct="0">
              <a:lnSpc>
                <a:spcPct val="125000"/>
              </a:lnSpc>
            </a:pPr>
            <a:r>
              <a:rPr lang="zh-CN" altLang="en-US" sz="4000" dirty="0">
                <a:solidFill>
                  <a:srgbClr val="800000"/>
                </a:solidFill>
                <a:latin typeface="Tahoma" panose="020B0604030504040204" pitchFamily="2" charset="0"/>
                <a:ea typeface="黑体" panose="02010609060101010101" pitchFamily="2" charset="-122"/>
              </a:rPr>
              <a:t>谢谢大家！</a:t>
            </a:r>
          </a:p>
        </p:txBody>
      </p:sp>
      <p:pic>
        <p:nvPicPr>
          <p:cNvPr id="93186" name="Picture 7" descr="j0199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08275"/>
            <a:ext cx="1876425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34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dirty="0">
                <a:sym typeface="+mn-ea"/>
              </a:rPr>
              <a:t>一、设计要求</a:t>
            </a:r>
            <a:endParaRPr lang="zh-CN" altLang="en-US" dirty="0"/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>
          <a:xfrm>
            <a:off x="334010" y="1412875"/>
            <a:ext cx="8507730" cy="471805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时钟电路：使用内部和外部时钟的方式均画出来。具体使用时选择一种。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复位电路：设计出手动复位电路。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存储器扩展：将存储器扩展到XINTF6区（起始地址为0x100000，长度为512K），选择RAM芯片为Cypress公司的CY7C1041CV33。请查询并阅读其数据手册。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JTAG电路：将DSP的仿真引脚按要求引出。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2" charset="0"/>
                <a:ea typeface="楷体" panose="02010609060101010101" charset="-122"/>
                <a:sym typeface="+mn-ea"/>
              </a:rPr>
              <a:t>外设引脚：未使用的外设，包括AD，SPI，SCI，CAN总线接口等等，均引出到外部插针上，以便扩展使用。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  <a:p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71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indent="0"/>
            <a:fld id="{9A0DB2DC-4C9A-4742-B13C-FB6460FD3503}" type="slidenum">
              <a:rPr lang="en-US" altLang="x-none" dirty="0">
                <a:latin typeface="Garamond" panose="02020404030301010803" pitchFamily="2" charset="0"/>
              </a:rPr>
              <a:t>4</a:t>
            </a:fld>
            <a:endParaRPr lang="en-US" altLang="x-none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宋体" panose="02010600030101010101" pitchFamily="2" charset="-122"/>
              </a:rPr>
              <a:t>二、</a:t>
            </a:r>
            <a:r>
              <a:rPr lang="en-US" altLang="x-none" dirty="0"/>
              <a:t>DSP</a:t>
            </a:r>
            <a:r>
              <a:rPr lang="zh-CN" altLang="en-US" dirty="0"/>
              <a:t>的特点</a:t>
            </a:r>
          </a:p>
        </p:txBody>
      </p:sp>
      <p:sp>
        <p:nvSpPr>
          <p:cNvPr id="17411" name="文本占位符 17410"/>
          <p:cNvSpPr txBox="1">
            <a:spLocks noGrp="1"/>
          </p:cNvSpPr>
          <p:nvPr>
            <p:ph type="body" idx="1"/>
          </p:nvPr>
        </p:nvSpPr>
        <p:spPr>
          <a:xfrm>
            <a:off x="611188" y="1628775"/>
            <a:ext cx="8229600" cy="4530725"/>
          </a:xfrm>
        </p:spPr>
        <p:txBody>
          <a:bodyPr vert="horz" wrap="square" anchor="t"/>
          <a:lstStyle/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哈佛结构   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硬件乘法/累加器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并行性        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多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协调工作模式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多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种寻址方式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DMA</a:t>
            </a:r>
          </a:p>
          <a:p>
            <a:pPr>
              <a:spcBef>
                <a:spcPct val="50000"/>
              </a:spcBef>
              <a:buNone/>
            </a:pP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片上测试口               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核及延伸芯片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低功耗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 dirty="0"/>
              <a:t>DSP</a:t>
            </a:r>
            <a:r>
              <a:rPr lang="zh-CN" altLang="en-US" dirty="0"/>
              <a:t>与</a:t>
            </a:r>
            <a:r>
              <a:rPr lang="en-US" altLang="x-none" dirty="0"/>
              <a:t>MCU</a:t>
            </a:r>
            <a:r>
              <a:rPr lang="zh-CN" altLang="en-US" dirty="0"/>
              <a:t>的比较</a:t>
            </a:r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1、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与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MCU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的简单比较</a:t>
            </a:r>
          </a:p>
          <a:p>
            <a:endParaRPr lang="zh-CN" altLang="en-US" dirty="0"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graphicFrame>
        <p:nvGraphicFramePr>
          <p:cNvPr id="26628" name="对象 26627"/>
          <p:cNvGraphicFramePr>
            <a:graphicFrameLocks noChangeAspect="1"/>
          </p:cNvGraphicFramePr>
          <p:nvPr/>
        </p:nvGraphicFramePr>
        <p:xfrm>
          <a:off x="995363" y="1954530"/>
          <a:ext cx="6858000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7178040" imgH="4748530" progId="Word.Document.8">
                  <p:embed/>
                </p:oleObj>
              </mc:Choice>
              <mc:Fallback>
                <p:oleObj r:id="rId4" imgW="7178040" imgH="474853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>
                        <a:lum bright="-41998" contrast="60000"/>
                      </a:blip>
                      <a:srcRect b="9427"/>
                      <a:stretch>
                        <a:fillRect/>
                      </a:stretch>
                    </p:blipFill>
                    <p:spPr>
                      <a:xfrm>
                        <a:off x="995363" y="1954530"/>
                        <a:ext cx="6858000" cy="384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27649"/>
          <p:cNvSpPr>
            <a:spLocks noGrp="1"/>
          </p:cNvSpPr>
          <p:nvPr>
            <p:ph type="body" idx="1"/>
          </p:nvPr>
        </p:nvSpPr>
        <p:spPr>
          <a:xfrm>
            <a:off x="768668" y="726758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2、DSP发展更加迅速</a:t>
            </a:r>
            <a:endParaRPr lang="zh-CN" altLang="en-US" b="1" dirty="0">
              <a:ea typeface="楷体_GB2312" pitchFamily="1" charset="-122"/>
              <a:sym typeface="Symbol" panose="05050102010706020507" pitchFamily="2" charset="2"/>
            </a:endParaRPr>
          </a:p>
          <a:p>
            <a:pPr>
              <a:buNone/>
            </a:pPr>
            <a:endParaRPr lang="zh-CN" altLang="en-US" b="1" dirty="0">
              <a:ea typeface="楷体_GB2312" pitchFamily="1" charset="-122"/>
              <a:sym typeface="Symbol" panose="05050102010706020507" pitchFamily="2" charset="2"/>
            </a:endParaRPr>
          </a:p>
          <a:p>
            <a:pPr>
              <a:buNone/>
            </a:pPr>
            <a:r>
              <a:rPr lang="zh-CN" altLang="en-US" b="1" dirty="0">
                <a:ea typeface="楷体_GB2312" pitchFamily="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ea typeface="楷体_GB2312" pitchFamily="1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更高的运行速度和信号处理速度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多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协同工作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更方便的开发环境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大量专用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的出现（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DSP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核）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 更低的价格，或更高的性能/价格比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  <a:sym typeface="Symbol" panose="05050102010706020507" pitchFamily="2" charset="2"/>
              </a:rPr>
              <a:t> 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更广泛的应用（每年以30%增长）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三、TMS320C2000系列DSP概述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2" charset="0"/>
              <a:ea typeface="楷体" panose="02010609060101010101" charset="-122"/>
            </a:endParaRP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483" y="1520508"/>
            <a:ext cx="7772400" cy="44958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主要应用于数字化的控制，应用方向包括：工业驱动，供电，手持电动工具，光网络，制冷系统，消费类电子产品，智能传感器等等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集成多路高速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</a:rPr>
              <a:t>A/D、CAN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模块、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SPI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口、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SCI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口和看门狗定时器等与控制相关的外设</a:t>
            </a:r>
          </a:p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集成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Flash</a:t>
            </a:r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或</a:t>
            </a:r>
            <a:r>
              <a:rPr lang="en-US" altLang="x-none" b="1" dirty="0">
                <a:latin typeface="Times New Roman" panose="02020603050405020304" pitchFamily="2" charset="0"/>
                <a:ea typeface="楷体" panose="02010609060101010101" charset="-122"/>
                <a:sym typeface="Arial" panose="020B0604020202020204" pitchFamily="34" charset="0"/>
              </a:rPr>
              <a:t>ROM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911225"/>
          </a:xfrm>
        </p:spPr>
        <p:txBody>
          <a:bodyPr anchor="b"/>
          <a:lstStyle/>
          <a:p>
            <a:r>
              <a:rPr lang="zh-CN" altLang="en-US" b="1" dirty="0">
                <a:latin typeface="Times New Roman" panose="02020603050405020304" pitchFamily="2" charset="0"/>
                <a:ea typeface="楷体" panose="02010609060101010101" charset="-122"/>
              </a:rPr>
              <a:t>TMS320C24x系列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</p:txBody>
      </p:sp>
      <p:pic>
        <p:nvPicPr>
          <p:cNvPr id="6147" name="图片 6146" descr="c2000road"/>
          <p:cNvPicPr>
            <a:picLocks noChangeAspect="1"/>
          </p:cNvPicPr>
          <p:nvPr/>
        </p:nvPicPr>
        <p:blipFill>
          <a:blip r:embed="rId2">
            <a:lum bright="-12000" contrast="12000"/>
          </a:blip>
          <a:stretch>
            <a:fillRect/>
          </a:stretch>
        </p:blipFill>
        <p:spPr>
          <a:xfrm>
            <a:off x="611188" y="1268413"/>
            <a:ext cx="8010525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1673</Words>
  <Application>Microsoft Office PowerPoint</Application>
  <PresentationFormat>全屏显示(4:3)</PresentationFormat>
  <Paragraphs>188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Edge</vt:lpstr>
      <vt:lpstr>1_Edge</vt:lpstr>
      <vt:lpstr>Microsoft Word 97 - 2003 文档</vt:lpstr>
      <vt:lpstr>Bitmap Image</vt:lpstr>
      <vt:lpstr> TMS320LF2812最小系统设计 </vt:lpstr>
      <vt:lpstr>一、设计要求</vt:lpstr>
      <vt:lpstr>一、设计要求</vt:lpstr>
      <vt:lpstr>一、设计要求</vt:lpstr>
      <vt:lpstr>二、DSP的特点</vt:lpstr>
      <vt:lpstr>DSP与MCU的比较</vt:lpstr>
      <vt:lpstr>PowerPoint 演示文稿</vt:lpstr>
      <vt:lpstr>三、TMS320C2000系列DSP概述</vt:lpstr>
      <vt:lpstr>TMS320C24x系列</vt:lpstr>
      <vt:lpstr>TMS320C28x系列DSP</vt:lpstr>
      <vt:lpstr>C/F281x结构特点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四、系统电路设计模块</vt:lpstr>
      <vt:lpstr>（1）电源和地</vt:lpstr>
      <vt:lpstr>电源模块</vt:lpstr>
      <vt:lpstr>（2）复位电路</vt:lpstr>
      <vt:lpstr>复位电路1</vt:lpstr>
      <vt:lpstr>复位电路2</vt:lpstr>
      <vt:lpstr>（3）时钟电路</vt:lpstr>
      <vt:lpstr>时钟电路</vt:lpstr>
      <vt:lpstr>（4）JTAG电路</vt:lpstr>
      <vt:lpstr>JTAG电路</vt:lpstr>
      <vt:lpstr>（5）存储空间设计</vt:lpstr>
      <vt:lpstr>存储空间电路</vt:lpstr>
      <vt:lpstr>（6）DSP几个重要的引脚</vt:lpstr>
      <vt:lpstr>参考书及资料</vt:lpstr>
      <vt:lpstr>PowerPoint 演示文稿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2010年INTEL嵌入式邀请赛 测试情况汇报</dc:title>
  <dc:creator>李玉柏</dc:creator>
  <cp:lastModifiedBy>XiangChao</cp:lastModifiedBy>
  <cp:revision>171</cp:revision>
  <dcterms:created xsi:type="dcterms:W3CDTF">2010-07-24T10:47:00Z</dcterms:created>
  <dcterms:modified xsi:type="dcterms:W3CDTF">2020-02-19T09:52:07Z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