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AA9C239-6107-4AAC-9B73-CEE5F6C1EB4C}">
  <a:tblStyle styleId="{DAA9C239-6107-4AAC-9B73-CEE5F6C1E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4DDAD6D-4C68-4DAA-83F2-A784971DE2D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1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Effectiveness of Portfolio Rebalancing by Empirical and Whole Scenario</a:t>
            </a:r>
            <a:r>
              <a:rPr b="1" lang="en" sz="3000">
                <a:solidFill>
                  <a:schemeClr val="lt2"/>
                </a:solidFill>
              </a:rPr>
              <a:t> </a:t>
            </a:r>
            <a:r>
              <a:rPr b="1" lang="en" sz="3400">
                <a:solidFill>
                  <a:srgbClr val="FFFFFF"/>
                </a:solidFill>
              </a:rPr>
              <a:t>Analysis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2030960"/>
            <a:ext cx="4242600" cy="73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Shan Tao</a:t>
            </a:r>
            <a:r>
              <a:rPr lang="en"/>
              <a:t>, Xiang Li</a:t>
            </a:r>
            <a:r>
              <a:rPr lang="en"/>
              <a:t>, Zhibo Wang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(in </a:t>
            </a:r>
            <a:r>
              <a:rPr lang="en"/>
              <a:t>alphabetical</a:t>
            </a:r>
            <a:r>
              <a:rPr lang="en"/>
              <a:t> order)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Methodology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642600" y="1981425"/>
            <a:ext cx="36552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simulated 7*11*21=1617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scenarios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for each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scenario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 simulated 600 results.</a:t>
            </a:r>
          </a:p>
        </p:txBody>
      </p:sp>
      <p:graphicFrame>
        <p:nvGraphicFramePr>
          <p:cNvPr id="153" name="Shape 153"/>
          <p:cNvGraphicFramePr/>
          <p:nvPr/>
        </p:nvGraphicFramePr>
        <p:xfrm>
          <a:off x="311725" y="137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{DAA9C239-6107-4AAC-9B73-CEE5F6C1EB4C}</a:tableStyleId>
              </a:tblPr>
              <a:tblGrid>
                <a:gridCol w="1178475"/>
                <a:gridCol w="4004575"/>
              </a:tblGrid>
              <a:tr h="2982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Parameters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1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-0.05, -0.02, 0, 0.02, 0.05, 0.10, 0.15  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1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σ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0, 0.05, 0.1, 0.15, 0.2, 0.25, 0.3, 0.35, 0.4, 0.45, 0.5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1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μ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-0.5, -0.45, -0.4, -0.35, -0.3, -0.25, -0.2, -0.15, -0.1, -0.05, 0, 0.05, 0.1, 0.15, 0.2, 0.25, 0.3, 0.35, 0.4, 0.45, 0.5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1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1/2520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1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b="1"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1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b="1" lang="en" sz="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1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Cash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1000000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011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ω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Methodology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890225" y="2006650"/>
            <a:ext cx="75456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Based on the results, we analyzed relationships between {μ, σ, r} and {mean, standard deviation, sharpe ratio, skewness, kurtosis} and draw plots respectively.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clarify, here, mean represents the mean of the portfolio value at time T and so does standard deviation.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Methodology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64125" y="1387950"/>
            <a:ext cx="75456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889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Hypothesis Test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890275" y="2305950"/>
            <a:ext cx="54966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889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For difference between mean: t-test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895625" y="1856900"/>
            <a:ext cx="5203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889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For normality: Shapiro wilk test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890275" y="3187950"/>
            <a:ext cx="55704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889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For difference between standard deviation: F-test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975" y="2874775"/>
            <a:ext cx="1340856" cy="7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925" y="3930815"/>
            <a:ext cx="1340850" cy="78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Methodology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58900" y="991075"/>
            <a:ext cx="82734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From Bloomberg terminal, we get daily market data of assets including market index, stock, foreign exchange and commodity over the past twenty years.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For every single asset, we estimate its μ and σ using the formulas we mentioned in the last section and compare the performance of the portfolio with real asset and that of the simulated one with close μ and σ.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Methodology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225" y="1438263"/>
            <a:ext cx="4016157" cy="7061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1529125" y="2212025"/>
            <a:ext cx="63306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units of risk assets at time t-1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1087525" y="2898625"/>
            <a:ext cx="45783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889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is an indicator function: 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2469125"/>
            <a:ext cx="5334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0" y="2986825"/>
            <a:ext cx="1905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8000" y="3291625"/>
            <a:ext cx="3106555" cy="7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2925" y="22377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Item 1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55725" y="1638125"/>
            <a:ext cx="823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 From Simulation</a:t>
            </a:r>
          </a:p>
          <a:p>
            <a:pPr indent="-342900" lvl="1" marL="9144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Hypothesis Test</a:t>
            </a:r>
          </a:p>
          <a:p>
            <a:pPr indent="-342900" lvl="1" marL="9144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Visualization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 From Historical Analysis</a:t>
            </a: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Results From New Approach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</a:p>
        </p:txBody>
      </p:sp>
      <p:sp>
        <p:nvSpPr>
          <p:cNvPr id="200" name="Shape 200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</a:p>
        </p:txBody>
      </p:sp>
      <p:sp>
        <p:nvSpPr>
          <p:cNvPr id="201" name="Shape 201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25" y="368775"/>
            <a:ext cx="8763525" cy="47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</a:p>
        </p:txBody>
      </p:sp>
      <p:sp>
        <p:nvSpPr>
          <p:cNvPr id="208" name="Shape 208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</a:p>
        </p:txBody>
      </p:sp>
      <p:sp>
        <p:nvSpPr>
          <p:cNvPr id="209" name="Shape 209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381000"/>
            <a:ext cx="8376851" cy="443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Results </a:t>
            </a:r>
            <a:r>
              <a:rPr b="1" lang="en" sz="3000"/>
              <a:t>From </a:t>
            </a:r>
            <a:r>
              <a:rPr b="1" lang="en" sz="3000"/>
              <a:t>Simulation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graphicFrame>
        <p:nvGraphicFramePr>
          <p:cNvPr id="216" name="Shape 216"/>
          <p:cNvGraphicFramePr/>
          <p:nvPr/>
        </p:nvGraphicFramePr>
        <p:xfrm>
          <a:off x="461988" y="173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{F4DDAD6D-4C68-4DAA-83F2-A784971DE2DB}</a:tableStyleId>
              </a:tblPr>
              <a:tblGrid>
                <a:gridCol w="2114550"/>
                <a:gridCol w="2038350"/>
                <a:gridCol w="2028825"/>
                <a:gridCol w="2038350"/>
              </a:tblGrid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√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Standard Deviation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√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Sharpe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√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√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Skewness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√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1475"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Kurtosis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8890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√</a:t>
                      </a: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Results </a:t>
            </a:r>
            <a:r>
              <a:rPr b="1" lang="en" sz="3000"/>
              <a:t>From Simulation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11725" y="1133475"/>
            <a:ext cx="31653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v.s.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μ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350" y="1702275"/>
            <a:ext cx="5346222" cy="34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000"/>
              <a:t>Contents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2" name="Shape 7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Item 1</a:t>
            </a:r>
          </a:p>
        </p:txBody>
      </p: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Introduction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Objective</a:t>
            </a:r>
          </a:p>
        </p:txBody>
      </p:sp>
      <p:grpSp>
        <p:nvGrpSpPr>
          <p:cNvPr id="76" name="Shape 7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7" name="Shape 7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Shape 7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Item 2</a:t>
            </a:r>
          </a:p>
        </p:txBody>
      </p:sp>
      <p:sp>
        <p:nvSpPr>
          <p:cNvPr id="80" name="Shape 80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Methodologies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Approaches</a:t>
            </a:r>
          </a:p>
        </p:txBody>
      </p:sp>
      <p:grpSp>
        <p:nvGrpSpPr>
          <p:cNvPr id="81" name="Shape 81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2" name="Shape 8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Shape 8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Item 3</a:t>
            </a:r>
          </a:p>
        </p:txBody>
      </p:sp>
      <p:sp>
        <p:nvSpPr>
          <p:cNvPr id="85" name="Shape 8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R</a:t>
            </a:r>
            <a:r>
              <a:rPr lang="en" sz="1800"/>
              <a:t>esults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Results </a:t>
            </a:r>
            <a:r>
              <a:rPr b="1" lang="en" sz="3000"/>
              <a:t>From Simulation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311725" y="1133475"/>
            <a:ext cx="66405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Standard Deviation v.s.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μ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350" y="1702275"/>
            <a:ext cx="5346225" cy="34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Results </a:t>
            </a:r>
            <a:r>
              <a:rPr b="1" lang="en" sz="3000"/>
              <a:t>From Simulation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311725" y="1133475"/>
            <a:ext cx="5806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Sharpe v.s.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μ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350" y="1702275"/>
            <a:ext cx="5346225" cy="34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Results </a:t>
            </a:r>
            <a:r>
              <a:rPr b="1" lang="en" sz="3000"/>
              <a:t>From Simulation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11725" y="1133475"/>
            <a:ext cx="31653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Skewness v.s. σ </a:t>
            </a:r>
            <a:r>
              <a:rPr lang="en"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   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350" y="1715775"/>
            <a:ext cx="5346225" cy="34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Results </a:t>
            </a:r>
            <a:r>
              <a:rPr b="1" lang="en" sz="3000"/>
              <a:t>From Simulation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311725" y="1133475"/>
            <a:ext cx="31653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Kurtosis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v.s. σ 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    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25" y="1757375"/>
            <a:ext cx="5301450" cy="33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Results Of</a:t>
            </a:r>
            <a:r>
              <a:rPr b="1" lang="en" sz="3000"/>
              <a:t> Simulation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311725" y="1133475"/>
            <a:ext cx="31653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Sharpe v.s. r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    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25" y="1757375"/>
            <a:ext cx="5301450" cy="33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Results </a:t>
            </a:r>
            <a:r>
              <a:rPr b="1" lang="en" sz="3000"/>
              <a:t>From Historical Analysis </a:t>
            </a:r>
            <a:r>
              <a:rPr lang="en" sz="3200">
                <a:solidFill>
                  <a:srgbClr val="000000"/>
                </a:solidFill>
              </a:rPr>
              <a:t>  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311725" y="1133475"/>
            <a:ext cx="7032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Portfolio with S&amp;P 500 with risk-free asset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  </a:t>
            </a:r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25" y="1715775"/>
            <a:ext cx="5301450" cy="33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Results From Historical Analysis </a:t>
            </a:r>
            <a:r>
              <a:rPr lang="en" sz="3200">
                <a:solidFill>
                  <a:srgbClr val="000000"/>
                </a:solidFill>
              </a:rPr>
              <a:t>  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311725" y="1133475"/>
            <a:ext cx="7032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Portfolio with gold with risk-free asset 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  </a:t>
            </a:r>
          </a:p>
        </p:txBody>
      </p:sp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050" y="1708525"/>
            <a:ext cx="5339250" cy="33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Results From Historical Analysis </a:t>
            </a:r>
            <a:r>
              <a:rPr lang="en" sz="3200">
                <a:solidFill>
                  <a:srgbClr val="000000"/>
                </a:solidFill>
              </a:rPr>
              <a:t>  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311725" y="1133475"/>
            <a:ext cx="7032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Portfolio with oil with risk-free asset </a:t>
            </a:r>
            <a:r>
              <a:rPr lang="en" sz="3200">
                <a:latin typeface="Roboto"/>
                <a:ea typeface="Roboto"/>
                <a:cs typeface="Roboto"/>
                <a:sym typeface="Roboto"/>
              </a:rPr>
              <a:t>  </a:t>
            </a:r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025" y="1791975"/>
            <a:ext cx="5339250" cy="32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Results From New Approach </a:t>
            </a:r>
            <a:r>
              <a:rPr lang="en" sz="3200">
                <a:solidFill>
                  <a:srgbClr val="000000"/>
                </a:solidFill>
              </a:rPr>
              <a:t>  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700" y="1528850"/>
            <a:ext cx="5994350" cy="34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Results From New Approach </a:t>
            </a:r>
            <a:r>
              <a:rPr lang="en" sz="3200">
                <a:solidFill>
                  <a:srgbClr val="000000"/>
                </a:solidFill>
              </a:rPr>
              <a:t>   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188" y="1738075"/>
            <a:ext cx="6671675" cy="26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Overview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Portfolio management strategies</a:t>
            </a:r>
          </a:p>
          <a:p>
            <a:pPr indent="-355600" lvl="0" marL="457200" rtl="0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Buy-and-hold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Rebalancing: </a:t>
            </a: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        regular rebalancing</a:t>
            </a: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        continual rebalancing</a:t>
            </a:r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/>
              <a:t>Which one is more effective?   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645900" y="2173700"/>
            <a:ext cx="7852200" cy="143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4200"/>
              <a:t>Thanks!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17900" y="1733850"/>
            <a:ext cx="4045200" cy="1675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Supporters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733700" y="279325"/>
            <a:ext cx="4251000" cy="41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Wise: With two-asset portfolios, the rebalancing is better than the passive strategy with more than 50% probability.</a:t>
            </a: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Gabay: With increasing time and volatility, the constant rebalancing strategy can capture an excess growth against the 'buy and hold' strategy.</a:t>
            </a: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Bouchey: Rebalancing is beneficial to managing risk and enhancing returns in the long run.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17900" y="1733850"/>
            <a:ext cx="4045200" cy="1675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600"/>
              <a:t>Challengers</a:t>
            </a:r>
          </a:p>
        </p:txBody>
      </p:sp>
      <p:sp>
        <p:nvSpPr>
          <p:cNvPr id="103" name="Shape 103"/>
          <p:cNvSpPr txBox="1"/>
          <p:nvPr>
            <p:ph idx="2" type="body"/>
          </p:nvPr>
        </p:nvSpPr>
        <p:spPr>
          <a:xfrm>
            <a:off x="4733700" y="126925"/>
            <a:ext cx="4251000" cy="4140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Edesess : Rebalancing has no benefit on either increasing returns nor reducing risk.</a:t>
            </a: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Kitces : The value of rebalancing is dependent on the similarity of the returns among the assets in the portfolio.</a:t>
            </a: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Cuthbertson : The obvious benefits of rebalancing over an infinite horizon cannot guarantee that those benefits are realized over a finite horizon.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4294967295" type="title"/>
          </p:nvPr>
        </p:nvSpPr>
        <p:spPr>
          <a:xfrm>
            <a:off x="599700" y="445025"/>
            <a:ext cx="79857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en" sz="3200"/>
              <a:t>Project objective: 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To study the effectiveness of rebalancing strategies and their efficiency using qualitative</a:t>
            </a:r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</a:p>
        </p:txBody>
      </p:sp>
      <p:sp>
        <p:nvSpPr>
          <p:cNvPr id="110" name="Shape 110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</a:p>
        </p:txBody>
      </p:sp>
      <p:sp>
        <p:nvSpPr>
          <p:cNvPr id="111" name="Shape 111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411625" y="1991100"/>
            <a:ext cx="8232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 our research in both simulated scenarios and actual financial market.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 both advantages and disadvantages of the strategies under different investment environments.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Propose another approach of rebalancing.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Methodology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39975" y="1876100"/>
            <a:ext cx="7977900" cy="22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We split the re-balance strategy into three sub-categories, monthly-rebalance, daily-rebalance, and continuous-rebalance.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We then use Monte-Carlo simulation to generate both risk and risk-free assets under different presumed scenarios and get the distribution of the value of the portfolios under both buy-and-hold and rebalancing strategies.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3000"/>
              <a:t>Methodology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726025" y="1353300"/>
            <a:ext cx="3999900" cy="45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Risk asset: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800" y="1353301"/>
            <a:ext cx="3204902" cy="4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" type="body"/>
          </p:nvPr>
        </p:nvSpPr>
        <p:spPr>
          <a:xfrm>
            <a:off x="738025" y="1803600"/>
            <a:ext cx="3999900" cy="450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Risk-free asset: 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875" y="1848150"/>
            <a:ext cx="2255550" cy="3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1107025" y="2089025"/>
            <a:ext cx="78741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total time horizon T over the number of intervals N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250" y="2515050"/>
            <a:ext cx="348325" cy="2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8375" y="2866700"/>
            <a:ext cx="253200" cy="2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073575" y="2780475"/>
            <a:ext cx="56688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value of the risk asset at time t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1073575" y="3081025"/>
            <a:ext cx="65361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annual return of risk asset, i.e.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094500" y="3531375"/>
            <a:ext cx="629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volatility of the return of risk asset, i.e.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94500" y="4087825"/>
            <a:ext cx="6615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random process which follows standard normal distribution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5825" y="3238963"/>
            <a:ext cx="178300" cy="2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6275" y="3715930"/>
            <a:ext cx="178300" cy="15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19600" y="3014125"/>
            <a:ext cx="249246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72902" y="3486825"/>
            <a:ext cx="197167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49725" y="4207650"/>
            <a:ext cx="1905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3000"/>
              <a:t>Methodology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b="1" sz="4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rends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50" y="1630675"/>
            <a:ext cx="7770649" cy="9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3010100"/>
            <a:ext cx="7914651" cy="13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