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76" r:id="rId2"/>
    <p:sldId id="275" r:id="rId3"/>
    <p:sldId id="258" r:id="rId4"/>
    <p:sldId id="274" r:id="rId5"/>
    <p:sldId id="269" r:id="rId6"/>
    <p:sldId id="281" r:id="rId7"/>
    <p:sldId id="278" r:id="rId8"/>
    <p:sldId id="280" r:id="rId9"/>
    <p:sldId id="282" r:id="rId10"/>
    <p:sldId id="261" r:id="rId11"/>
    <p:sldId id="283" r:id="rId12"/>
    <p:sldId id="284" r:id="rId13"/>
    <p:sldId id="287" r:id="rId14"/>
    <p:sldId id="289" r:id="rId15"/>
    <p:sldId id="290" r:id="rId16"/>
    <p:sldId id="291" r:id="rId17"/>
    <p:sldId id="262" r:id="rId18"/>
    <p:sldId id="292" r:id="rId19"/>
    <p:sldId id="296" r:id="rId20"/>
    <p:sldId id="300" r:id="rId21"/>
    <p:sldId id="301" r:id="rId22"/>
    <p:sldId id="263" r:id="rId23"/>
    <p:sldId id="297" r:id="rId24"/>
    <p:sldId id="272" r:id="rId25"/>
    <p:sldId id="264" r:id="rId26"/>
    <p:sldId id="298" r:id="rId27"/>
    <p:sldId id="273" r:id="rId28"/>
    <p:sldId id="268" r:id="rId29"/>
    <p:sldId id="265" r:id="rId30"/>
    <p:sldId id="299" r:id="rId31"/>
    <p:sldId id="302" r:id="rId32"/>
    <p:sldId id="305" r:id="rId33"/>
    <p:sldId id="306" r:id="rId34"/>
    <p:sldId id="307" r:id="rId35"/>
    <p:sldId id="285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ED5326"/>
    <a:srgbClr val="D94C00"/>
    <a:srgbClr val="5960FD"/>
    <a:srgbClr val="FF621E"/>
    <a:srgbClr val="CB4423"/>
    <a:srgbClr val="ED532B"/>
    <a:srgbClr val="00B6AD"/>
    <a:srgbClr val="FF5100"/>
    <a:srgbClr val="FF4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4568"/>
  </p:normalViewPr>
  <p:slideViewPr>
    <p:cSldViewPr snapToGrid="0" snapToObjects="1">
      <p:cViewPr varScale="1">
        <p:scale>
          <a:sx n="104" d="100"/>
          <a:sy n="104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1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413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45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62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11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19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9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186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95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707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72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336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906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21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9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19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23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emf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Relationship Id="rId7" Type="http://schemas.openxmlformats.org/officeDocument/2006/relationships/image" Target="../media/image1.png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Relationship Id="rId9" Type="http://schemas.openxmlformats.org/officeDocument/2006/relationships/image" Target="../media/image1.png"/><Relationship Id="rId10" Type="http://schemas.openxmlformats.org/officeDocument/2006/relationships/image" Target="../media/image7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6.xml"/><Relationship Id="rId13" Type="http://schemas.openxmlformats.org/officeDocument/2006/relationships/image" Target="../media/image1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microsoft.com/office/2007/relationships/hdphoto" Target="../media/hdphoto2.wdp"/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tags" Target="../tags/tag37.xml"/><Relationship Id="rId10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6445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endParaRPr kumimoji="1" lang="zh-CN" altLang="en-US" sz="7000" dirty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EAB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业务需求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 rot="10800000">
            <a:off x="474260" y="2966995"/>
            <a:ext cx="851478" cy="924008"/>
          </a:xfrm>
          <a:custGeom>
            <a:avLst/>
            <a:gdLst>
              <a:gd name="T0" fmla="*/ 52 w 526"/>
              <a:gd name="T1" fmla="*/ 561 h 615"/>
              <a:gd name="T2" fmla="*/ 24 w 526"/>
              <a:gd name="T3" fmla="*/ 533 h 615"/>
              <a:gd name="T4" fmla="*/ 52 w 526"/>
              <a:gd name="T5" fmla="*/ 506 h 615"/>
              <a:gd name="T6" fmla="*/ 40 w 526"/>
              <a:gd name="T7" fmla="*/ 466 h 615"/>
              <a:gd name="T8" fmla="*/ 25 w 526"/>
              <a:gd name="T9" fmla="*/ 429 h 615"/>
              <a:gd name="T10" fmla="*/ 165 w 526"/>
              <a:gd name="T11" fmla="*/ 413 h 615"/>
              <a:gd name="T12" fmla="*/ 31 w 526"/>
              <a:gd name="T13" fmla="*/ 369 h 615"/>
              <a:gd name="T14" fmla="*/ 31 w 526"/>
              <a:gd name="T15" fmla="*/ 329 h 615"/>
              <a:gd name="T16" fmla="*/ 165 w 526"/>
              <a:gd name="T17" fmla="*/ 283 h 615"/>
              <a:gd name="T18" fmla="*/ 25 w 526"/>
              <a:gd name="T19" fmla="*/ 267 h 615"/>
              <a:gd name="T20" fmla="*/ 40 w 526"/>
              <a:gd name="T21" fmla="*/ 230 h 615"/>
              <a:gd name="T22" fmla="*/ 52 w 526"/>
              <a:gd name="T23" fmla="*/ 192 h 615"/>
              <a:gd name="T24" fmla="*/ 25 w 526"/>
              <a:gd name="T25" fmla="*/ 176 h 615"/>
              <a:gd name="T26" fmla="*/ 40 w 526"/>
              <a:gd name="T27" fmla="*/ 139 h 615"/>
              <a:gd name="T28" fmla="*/ 52 w 526"/>
              <a:gd name="T29" fmla="*/ 99 h 615"/>
              <a:gd name="T30" fmla="*/ 25 w 526"/>
              <a:gd name="T31" fmla="*/ 83 h 615"/>
              <a:gd name="T32" fmla="*/ 40 w 526"/>
              <a:gd name="T33" fmla="*/ 46 h 615"/>
              <a:gd name="T34" fmla="*/ 235 w 526"/>
              <a:gd name="T35" fmla="*/ 52 h 615"/>
              <a:gd name="T36" fmla="*/ 235 w 526"/>
              <a:gd name="T37" fmla="*/ 92 h 615"/>
              <a:gd name="T38" fmla="*/ 165 w 526"/>
              <a:gd name="T39" fmla="*/ 99 h 615"/>
              <a:gd name="T40" fmla="*/ 235 w 526"/>
              <a:gd name="T41" fmla="*/ 145 h 615"/>
              <a:gd name="T42" fmla="*/ 235 w 526"/>
              <a:gd name="T43" fmla="*/ 185 h 615"/>
              <a:gd name="T44" fmla="*/ 165 w 526"/>
              <a:gd name="T45" fmla="*/ 192 h 615"/>
              <a:gd name="T46" fmla="*/ 235 w 526"/>
              <a:gd name="T47" fmla="*/ 236 h 615"/>
              <a:gd name="T48" fmla="*/ 235 w 526"/>
              <a:gd name="T49" fmla="*/ 276 h 615"/>
              <a:gd name="T50" fmla="*/ 165 w 526"/>
              <a:gd name="T51" fmla="*/ 322 h 615"/>
              <a:gd name="T52" fmla="*/ 240 w 526"/>
              <a:gd name="T53" fmla="*/ 338 h 615"/>
              <a:gd name="T54" fmla="*/ 226 w 526"/>
              <a:gd name="T55" fmla="*/ 375 h 615"/>
              <a:gd name="T56" fmla="*/ 215 w 526"/>
              <a:gd name="T57" fmla="*/ 413 h 615"/>
              <a:gd name="T58" fmla="*/ 242 w 526"/>
              <a:gd name="T59" fmla="*/ 441 h 615"/>
              <a:gd name="T60" fmla="*/ 215 w 526"/>
              <a:gd name="T61" fmla="*/ 468 h 615"/>
              <a:gd name="T62" fmla="*/ 226 w 526"/>
              <a:gd name="T63" fmla="*/ 508 h 615"/>
              <a:gd name="T64" fmla="*/ 240 w 526"/>
              <a:gd name="T65" fmla="*/ 544 h 615"/>
              <a:gd name="T66" fmla="*/ 165 w 526"/>
              <a:gd name="T67" fmla="*/ 561 h 615"/>
              <a:gd name="T68" fmla="*/ 504 w 526"/>
              <a:gd name="T69" fmla="*/ 370 h 615"/>
              <a:gd name="T70" fmla="*/ 488 w 526"/>
              <a:gd name="T71" fmla="*/ 578 h 615"/>
              <a:gd name="T72" fmla="*/ 277 w 526"/>
              <a:gd name="T73" fmla="*/ 572 h 615"/>
              <a:gd name="T74" fmla="*/ 271 w 526"/>
              <a:gd name="T75" fmla="*/ 359 h 615"/>
              <a:gd name="T76" fmla="*/ 401 w 526"/>
              <a:gd name="T77" fmla="*/ 341 h 615"/>
              <a:gd name="T78" fmla="*/ 292 w 526"/>
              <a:gd name="T79" fmla="*/ 276 h 615"/>
              <a:gd name="T80" fmla="*/ 292 w 526"/>
              <a:gd name="T81" fmla="*/ 236 h 615"/>
              <a:gd name="T82" fmla="*/ 401 w 526"/>
              <a:gd name="T83" fmla="*/ 192 h 615"/>
              <a:gd name="T84" fmla="*/ 292 w 526"/>
              <a:gd name="T85" fmla="*/ 185 h 615"/>
              <a:gd name="T86" fmla="*/ 292 w 526"/>
              <a:gd name="T87" fmla="*/ 145 h 615"/>
              <a:gd name="T88" fmla="*/ 401 w 526"/>
              <a:gd name="T89" fmla="*/ 99 h 615"/>
              <a:gd name="T90" fmla="*/ 292 w 526"/>
              <a:gd name="T91" fmla="*/ 92 h 615"/>
              <a:gd name="T92" fmla="*/ 292 w 526"/>
              <a:gd name="T93" fmla="*/ 52 h 615"/>
              <a:gd name="T94" fmla="*/ 487 w 526"/>
              <a:gd name="T95" fmla="*/ 46 h 615"/>
              <a:gd name="T96" fmla="*/ 501 w 526"/>
              <a:gd name="T97" fmla="*/ 83 h 615"/>
              <a:gd name="T98" fmla="*/ 475 w 526"/>
              <a:gd name="T99" fmla="*/ 99 h 615"/>
              <a:gd name="T100" fmla="*/ 487 w 526"/>
              <a:gd name="T101" fmla="*/ 139 h 615"/>
              <a:gd name="T102" fmla="*/ 501 w 526"/>
              <a:gd name="T103" fmla="*/ 176 h 615"/>
              <a:gd name="T104" fmla="*/ 475 w 526"/>
              <a:gd name="T105" fmla="*/ 192 h 615"/>
              <a:gd name="T106" fmla="*/ 487 w 526"/>
              <a:gd name="T107" fmla="*/ 230 h 615"/>
              <a:gd name="T108" fmla="*/ 501 w 526"/>
              <a:gd name="T109" fmla="*/ 267 h 615"/>
              <a:gd name="T110" fmla="*/ 401 w 526"/>
              <a:gd name="T111" fmla="*/ 283 h 615"/>
              <a:gd name="T112" fmla="*/ 497 w 526"/>
              <a:gd name="T113" fmla="*/ 350 h 615"/>
              <a:gd name="T114" fmla="*/ 526 w 526"/>
              <a:gd name="T115" fmla="*/ 37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6" h="615">
                <a:moveTo>
                  <a:pt x="0" y="615"/>
                </a:moveTo>
                <a:lnTo>
                  <a:pt x="165" y="615"/>
                </a:lnTo>
                <a:lnTo>
                  <a:pt x="165" y="561"/>
                </a:lnTo>
                <a:lnTo>
                  <a:pt x="52" y="561"/>
                </a:lnTo>
                <a:lnTo>
                  <a:pt x="40" y="559"/>
                </a:lnTo>
                <a:lnTo>
                  <a:pt x="31" y="553"/>
                </a:lnTo>
                <a:lnTo>
                  <a:pt x="25" y="544"/>
                </a:lnTo>
                <a:lnTo>
                  <a:pt x="24" y="533"/>
                </a:lnTo>
                <a:lnTo>
                  <a:pt x="25" y="522"/>
                </a:lnTo>
                <a:lnTo>
                  <a:pt x="31" y="513"/>
                </a:lnTo>
                <a:lnTo>
                  <a:pt x="40" y="508"/>
                </a:lnTo>
                <a:lnTo>
                  <a:pt x="52" y="506"/>
                </a:lnTo>
                <a:lnTo>
                  <a:pt x="165" y="506"/>
                </a:lnTo>
                <a:lnTo>
                  <a:pt x="165" y="468"/>
                </a:lnTo>
                <a:lnTo>
                  <a:pt x="52" y="468"/>
                </a:lnTo>
                <a:lnTo>
                  <a:pt x="40" y="466"/>
                </a:lnTo>
                <a:lnTo>
                  <a:pt x="31" y="460"/>
                </a:lnTo>
                <a:lnTo>
                  <a:pt x="25" y="452"/>
                </a:lnTo>
                <a:lnTo>
                  <a:pt x="24" y="441"/>
                </a:lnTo>
                <a:lnTo>
                  <a:pt x="25" y="429"/>
                </a:lnTo>
                <a:lnTo>
                  <a:pt x="31" y="421"/>
                </a:lnTo>
                <a:lnTo>
                  <a:pt x="40" y="415"/>
                </a:lnTo>
                <a:lnTo>
                  <a:pt x="52" y="413"/>
                </a:lnTo>
                <a:lnTo>
                  <a:pt x="165" y="413"/>
                </a:lnTo>
                <a:lnTo>
                  <a:pt x="165" y="376"/>
                </a:lnTo>
                <a:lnTo>
                  <a:pt x="52" y="376"/>
                </a:lnTo>
                <a:lnTo>
                  <a:pt x="40" y="375"/>
                </a:lnTo>
                <a:lnTo>
                  <a:pt x="31" y="369"/>
                </a:lnTo>
                <a:lnTo>
                  <a:pt x="25" y="360"/>
                </a:lnTo>
                <a:lnTo>
                  <a:pt x="24" y="348"/>
                </a:lnTo>
                <a:lnTo>
                  <a:pt x="25" y="338"/>
                </a:lnTo>
                <a:lnTo>
                  <a:pt x="31" y="329"/>
                </a:lnTo>
                <a:lnTo>
                  <a:pt x="40" y="323"/>
                </a:lnTo>
                <a:lnTo>
                  <a:pt x="52" y="322"/>
                </a:lnTo>
                <a:lnTo>
                  <a:pt x="165" y="322"/>
                </a:lnTo>
                <a:lnTo>
                  <a:pt x="165" y="283"/>
                </a:lnTo>
                <a:lnTo>
                  <a:pt x="52" y="283"/>
                </a:lnTo>
                <a:lnTo>
                  <a:pt x="40" y="282"/>
                </a:lnTo>
                <a:lnTo>
                  <a:pt x="31" y="276"/>
                </a:lnTo>
                <a:lnTo>
                  <a:pt x="25" y="267"/>
                </a:lnTo>
                <a:lnTo>
                  <a:pt x="24" y="257"/>
                </a:lnTo>
                <a:lnTo>
                  <a:pt x="25" y="245"/>
                </a:lnTo>
                <a:lnTo>
                  <a:pt x="31" y="236"/>
                </a:lnTo>
                <a:lnTo>
                  <a:pt x="40" y="230"/>
                </a:lnTo>
                <a:lnTo>
                  <a:pt x="52" y="229"/>
                </a:lnTo>
                <a:lnTo>
                  <a:pt x="165" y="229"/>
                </a:lnTo>
                <a:lnTo>
                  <a:pt x="165" y="192"/>
                </a:lnTo>
                <a:lnTo>
                  <a:pt x="52" y="192"/>
                </a:lnTo>
                <a:lnTo>
                  <a:pt x="52" y="192"/>
                </a:lnTo>
                <a:lnTo>
                  <a:pt x="40" y="191"/>
                </a:lnTo>
                <a:lnTo>
                  <a:pt x="31" y="185"/>
                </a:lnTo>
                <a:lnTo>
                  <a:pt x="25" y="176"/>
                </a:lnTo>
                <a:lnTo>
                  <a:pt x="24" y="164"/>
                </a:lnTo>
                <a:lnTo>
                  <a:pt x="25" y="154"/>
                </a:lnTo>
                <a:lnTo>
                  <a:pt x="31" y="145"/>
                </a:lnTo>
                <a:lnTo>
                  <a:pt x="40" y="139"/>
                </a:lnTo>
                <a:lnTo>
                  <a:pt x="52" y="138"/>
                </a:lnTo>
                <a:lnTo>
                  <a:pt x="165" y="138"/>
                </a:lnTo>
                <a:lnTo>
                  <a:pt x="165" y="99"/>
                </a:lnTo>
                <a:lnTo>
                  <a:pt x="52" y="99"/>
                </a:lnTo>
                <a:lnTo>
                  <a:pt x="52" y="99"/>
                </a:lnTo>
                <a:lnTo>
                  <a:pt x="40" y="98"/>
                </a:lnTo>
                <a:lnTo>
                  <a:pt x="31" y="92"/>
                </a:lnTo>
                <a:lnTo>
                  <a:pt x="25" y="83"/>
                </a:lnTo>
                <a:lnTo>
                  <a:pt x="24" y="73"/>
                </a:lnTo>
                <a:lnTo>
                  <a:pt x="25" y="61"/>
                </a:lnTo>
                <a:lnTo>
                  <a:pt x="31" y="52"/>
                </a:lnTo>
                <a:lnTo>
                  <a:pt x="40" y="46"/>
                </a:lnTo>
                <a:lnTo>
                  <a:pt x="52" y="45"/>
                </a:lnTo>
                <a:lnTo>
                  <a:pt x="215" y="45"/>
                </a:lnTo>
                <a:lnTo>
                  <a:pt x="226" y="46"/>
                </a:lnTo>
                <a:lnTo>
                  <a:pt x="235" y="52"/>
                </a:lnTo>
                <a:lnTo>
                  <a:pt x="240" y="61"/>
                </a:lnTo>
                <a:lnTo>
                  <a:pt x="242" y="73"/>
                </a:lnTo>
                <a:lnTo>
                  <a:pt x="240" y="83"/>
                </a:lnTo>
                <a:lnTo>
                  <a:pt x="235" y="92"/>
                </a:lnTo>
                <a:lnTo>
                  <a:pt x="226" y="98"/>
                </a:lnTo>
                <a:lnTo>
                  <a:pt x="215" y="99"/>
                </a:lnTo>
                <a:lnTo>
                  <a:pt x="215" y="99"/>
                </a:lnTo>
                <a:lnTo>
                  <a:pt x="165" y="99"/>
                </a:lnTo>
                <a:lnTo>
                  <a:pt x="165" y="138"/>
                </a:lnTo>
                <a:lnTo>
                  <a:pt x="215" y="138"/>
                </a:lnTo>
                <a:lnTo>
                  <a:pt x="226" y="139"/>
                </a:lnTo>
                <a:lnTo>
                  <a:pt x="235" y="145"/>
                </a:lnTo>
                <a:lnTo>
                  <a:pt x="240" y="154"/>
                </a:lnTo>
                <a:lnTo>
                  <a:pt x="242" y="164"/>
                </a:lnTo>
                <a:lnTo>
                  <a:pt x="240" y="176"/>
                </a:lnTo>
                <a:lnTo>
                  <a:pt x="235" y="185"/>
                </a:lnTo>
                <a:lnTo>
                  <a:pt x="226" y="191"/>
                </a:lnTo>
                <a:lnTo>
                  <a:pt x="215" y="192"/>
                </a:lnTo>
                <a:lnTo>
                  <a:pt x="215" y="192"/>
                </a:lnTo>
                <a:lnTo>
                  <a:pt x="165" y="192"/>
                </a:lnTo>
                <a:lnTo>
                  <a:pt x="165" y="229"/>
                </a:lnTo>
                <a:lnTo>
                  <a:pt x="215" y="229"/>
                </a:lnTo>
                <a:lnTo>
                  <a:pt x="226" y="230"/>
                </a:lnTo>
                <a:lnTo>
                  <a:pt x="235" y="236"/>
                </a:lnTo>
                <a:lnTo>
                  <a:pt x="240" y="245"/>
                </a:lnTo>
                <a:lnTo>
                  <a:pt x="242" y="257"/>
                </a:lnTo>
                <a:lnTo>
                  <a:pt x="240" y="267"/>
                </a:lnTo>
                <a:lnTo>
                  <a:pt x="235" y="276"/>
                </a:lnTo>
                <a:lnTo>
                  <a:pt x="226" y="282"/>
                </a:lnTo>
                <a:lnTo>
                  <a:pt x="215" y="283"/>
                </a:lnTo>
                <a:lnTo>
                  <a:pt x="165" y="283"/>
                </a:lnTo>
                <a:lnTo>
                  <a:pt x="165" y="322"/>
                </a:lnTo>
                <a:lnTo>
                  <a:pt x="215" y="322"/>
                </a:lnTo>
                <a:lnTo>
                  <a:pt x="226" y="323"/>
                </a:lnTo>
                <a:lnTo>
                  <a:pt x="235" y="329"/>
                </a:lnTo>
                <a:lnTo>
                  <a:pt x="240" y="338"/>
                </a:lnTo>
                <a:lnTo>
                  <a:pt x="242" y="348"/>
                </a:lnTo>
                <a:lnTo>
                  <a:pt x="240" y="360"/>
                </a:lnTo>
                <a:lnTo>
                  <a:pt x="235" y="369"/>
                </a:lnTo>
                <a:lnTo>
                  <a:pt x="226" y="375"/>
                </a:lnTo>
                <a:lnTo>
                  <a:pt x="215" y="376"/>
                </a:lnTo>
                <a:lnTo>
                  <a:pt x="165" y="376"/>
                </a:lnTo>
                <a:lnTo>
                  <a:pt x="165" y="413"/>
                </a:lnTo>
                <a:lnTo>
                  <a:pt x="215" y="413"/>
                </a:lnTo>
                <a:lnTo>
                  <a:pt x="226" y="415"/>
                </a:lnTo>
                <a:lnTo>
                  <a:pt x="235" y="421"/>
                </a:lnTo>
                <a:lnTo>
                  <a:pt x="240" y="429"/>
                </a:lnTo>
                <a:lnTo>
                  <a:pt x="242" y="441"/>
                </a:lnTo>
                <a:lnTo>
                  <a:pt x="240" y="452"/>
                </a:lnTo>
                <a:lnTo>
                  <a:pt x="235" y="460"/>
                </a:lnTo>
                <a:lnTo>
                  <a:pt x="226" y="466"/>
                </a:lnTo>
                <a:lnTo>
                  <a:pt x="215" y="468"/>
                </a:lnTo>
                <a:lnTo>
                  <a:pt x="165" y="468"/>
                </a:lnTo>
                <a:lnTo>
                  <a:pt x="165" y="506"/>
                </a:lnTo>
                <a:lnTo>
                  <a:pt x="215" y="506"/>
                </a:lnTo>
                <a:lnTo>
                  <a:pt x="226" y="508"/>
                </a:lnTo>
                <a:lnTo>
                  <a:pt x="235" y="513"/>
                </a:lnTo>
                <a:lnTo>
                  <a:pt x="240" y="522"/>
                </a:lnTo>
                <a:lnTo>
                  <a:pt x="242" y="533"/>
                </a:lnTo>
                <a:lnTo>
                  <a:pt x="240" y="544"/>
                </a:lnTo>
                <a:lnTo>
                  <a:pt x="235" y="553"/>
                </a:lnTo>
                <a:lnTo>
                  <a:pt x="226" y="559"/>
                </a:lnTo>
                <a:lnTo>
                  <a:pt x="215" y="561"/>
                </a:lnTo>
                <a:lnTo>
                  <a:pt x="165" y="561"/>
                </a:lnTo>
                <a:lnTo>
                  <a:pt x="165" y="615"/>
                </a:lnTo>
                <a:lnTo>
                  <a:pt x="526" y="615"/>
                </a:lnTo>
                <a:lnTo>
                  <a:pt x="526" y="370"/>
                </a:lnTo>
                <a:lnTo>
                  <a:pt x="504" y="370"/>
                </a:lnTo>
                <a:lnTo>
                  <a:pt x="504" y="553"/>
                </a:lnTo>
                <a:lnTo>
                  <a:pt x="503" y="564"/>
                </a:lnTo>
                <a:lnTo>
                  <a:pt x="497" y="572"/>
                </a:lnTo>
                <a:lnTo>
                  <a:pt x="488" y="578"/>
                </a:lnTo>
                <a:lnTo>
                  <a:pt x="476" y="581"/>
                </a:lnTo>
                <a:lnTo>
                  <a:pt x="296" y="581"/>
                </a:lnTo>
                <a:lnTo>
                  <a:pt x="286" y="578"/>
                </a:lnTo>
                <a:lnTo>
                  <a:pt x="277" y="572"/>
                </a:lnTo>
                <a:lnTo>
                  <a:pt x="271" y="564"/>
                </a:lnTo>
                <a:lnTo>
                  <a:pt x="270" y="553"/>
                </a:lnTo>
                <a:lnTo>
                  <a:pt x="270" y="369"/>
                </a:lnTo>
                <a:lnTo>
                  <a:pt x="271" y="359"/>
                </a:lnTo>
                <a:lnTo>
                  <a:pt x="277" y="350"/>
                </a:lnTo>
                <a:lnTo>
                  <a:pt x="286" y="344"/>
                </a:lnTo>
                <a:lnTo>
                  <a:pt x="296" y="341"/>
                </a:lnTo>
                <a:lnTo>
                  <a:pt x="401" y="341"/>
                </a:lnTo>
                <a:lnTo>
                  <a:pt x="401" y="283"/>
                </a:lnTo>
                <a:lnTo>
                  <a:pt x="311" y="283"/>
                </a:lnTo>
                <a:lnTo>
                  <a:pt x="301" y="282"/>
                </a:lnTo>
                <a:lnTo>
                  <a:pt x="292" y="276"/>
                </a:lnTo>
                <a:lnTo>
                  <a:pt x="286" y="267"/>
                </a:lnTo>
                <a:lnTo>
                  <a:pt x="285" y="257"/>
                </a:lnTo>
                <a:lnTo>
                  <a:pt x="286" y="245"/>
                </a:lnTo>
                <a:lnTo>
                  <a:pt x="292" y="236"/>
                </a:lnTo>
                <a:lnTo>
                  <a:pt x="301" y="230"/>
                </a:lnTo>
                <a:lnTo>
                  <a:pt x="311" y="229"/>
                </a:lnTo>
                <a:lnTo>
                  <a:pt x="401" y="229"/>
                </a:lnTo>
                <a:lnTo>
                  <a:pt x="401" y="192"/>
                </a:lnTo>
                <a:lnTo>
                  <a:pt x="311" y="192"/>
                </a:lnTo>
                <a:lnTo>
                  <a:pt x="311" y="192"/>
                </a:lnTo>
                <a:lnTo>
                  <a:pt x="301" y="191"/>
                </a:lnTo>
                <a:lnTo>
                  <a:pt x="292" y="185"/>
                </a:lnTo>
                <a:lnTo>
                  <a:pt x="286" y="176"/>
                </a:lnTo>
                <a:lnTo>
                  <a:pt x="285" y="164"/>
                </a:lnTo>
                <a:lnTo>
                  <a:pt x="286" y="154"/>
                </a:lnTo>
                <a:lnTo>
                  <a:pt x="292" y="145"/>
                </a:lnTo>
                <a:lnTo>
                  <a:pt x="301" y="139"/>
                </a:lnTo>
                <a:lnTo>
                  <a:pt x="311" y="138"/>
                </a:lnTo>
                <a:lnTo>
                  <a:pt x="401" y="138"/>
                </a:lnTo>
                <a:lnTo>
                  <a:pt x="401" y="99"/>
                </a:lnTo>
                <a:lnTo>
                  <a:pt x="311" y="99"/>
                </a:lnTo>
                <a:lnTo>
                  <a:pt x="311" y="99"/>
                </a:lnTo>
                <a:lnTo>
                  <a:pt x="301" y="98"/>
                </a:lnTo>
                <a:lnTo>
                  <a:pt x="292" y="92"/>
                </a:lnTo>
                <a:lnTo>
                  <a:pt x="286" y="83"/>
                </a:lnTo>
                <a:lnTo>
                  <a:pt x="285" y="73"/>
                </a:lnTo>
                <a:lnTo>
                  <a:pt x="286" y="61"/>
                </a:lnTo>
                <a:lnTo>
                  <a:pt x="292" y="52"/>
                </a:lnTo>
                <a:lnTo>
                  <a:pt x="301" y="46"/>
                </a:lnTo>
                <a:lnTo>
                  <a:pt x="311" y="45"/>
                </a:lnTo>
                <a:lnTo>
                  <a:pt x="475" y="45"/>
                </a:lnTo>
                <a:lnTo>
                  <a:pt x="487" y="46"/>
                </a:lnTo>
                <a:lnTo>
                  <a:pt x="495" y="52"/>
                </a:lnTo>
                <a:lnTo>
                  <a:pt x="501" y="61"/>
                </a:lnTo>
                <a:lnTo>
                  <a:pt x="503" y="73"/>
                </a:lnTo>
                <a:lnTo>
                  <a:pt x="501" y="83"/>
                </a:lnTo>
                <a:lnTo>
                  <a:pt x="495" y="92"/>
                </a:lnTo>
                <a:lnTo>
                  <a:pt x="487" y="98"/>
                </a:lnTo>
                <a:lnTo>
                  <a:pt x="475" y="99"/>
                </a:lnTo>
                <a:lnTo>
                  <a:pt x="475" y="99"/>
                </a:lnTo>
                <a:lnTo>
                  <a:pt x="401" y="99"/>
                </a:lnTo>
                <a:lnTo>
                  <a:pt x="401" y="138"/>
                </a:lnTo>
                <a:lnTo>
                  <a:pt x="475" y="138"/>
                </a:lnTo>
                <a:lnTo>
                  <a:pt x="487" y="139"/>
                </a:lnTo>
                <a:lnTo>
                  <a:pt x="495" y="145"/>
                </a:lnTo>
                <a:lnTo>
                  <a:pt x="501" y="154"/>
                </a:lnTo>
                <a:lnTo>
                  <a:pt x="503" y="164"/>
                </a:lnTo>
                <a:lnTo>
                  <a:pt x="501" y="176"/>
                </a:lnTo>
                <a:lnTo>
                  <a:pt x="495" y="185"/>
                </a:lnTo>
                <a:lnTo>
                  <a:pt x="487" y="191"/>
                </a:lnTo>
                <a:lnTo>
                  <a:pt x="475" y="192"/>
                </a:lnTo>
                <a:lnTo>
                  <a:pt x="475" y="192"/>
                </a:lnTo>
                <a:lnTo>
                  <a:pt x="401" y="192"/>
                </a:lnTo>
                <a:lnTo>
                  <a:pt x="401" y="229"/>
                </a:lnTo>
                <a:lnTo>
                  <a:pt x="475" y="229"/>
                </a:lnTo>
                <a:lnTo>
                  <a:pt x="487" y="230"/>
                </a:lnTo>
                <a:lnTo>
                  <a:pt x="495" y="236"/>
                </a:lnTo>
                <a:lnTo>
                  <a:pt x="501" y="245"/>
                </a:lnTo>
                <a:lnTo>
                  <a:pt x="503" y="257"/>
                </a:lnTo>
                <a:lnTo>
                  <a:pt x="501" y="267"/>
                </a:lnTo>
                <a:lnTo>
                  <a:pt x="495" y="276"/>
                </a:lnTo>
                <a:lnTo>
                  <a:pt x="487" y="282"/>
                </a:lnTo>
                <a:lnTo>
                  <a:pt x="475" y="283"/>
                </a:lnTo>
                <a:lnTo>
                  <a:pt x="401" y="283"/>
                </a:lnTo>
                <a:lnTo>
                  <a:pt x="401" y="341"/>
                </a:lnTo>
                <a:lnTo>
                  <a:pt x="476" y="341"/>
                </a:lnTo>
                <a:lnTo>
                  <a:pt x="488" y="344"/>
                </a:lnTo>
                <a:lnTo>
                  <a:pt x="497" y="350"/>
                </a:lnTo>
                <a:lnTo>
                  <a:pt x="503" y="359"/>
                </a:lnTo>
                <a:lnTo>
                  <a:pt x="504" y="369"/>
                </a:lnTo>
                <a:lnTo>
                  <a:pt x="504" y="370"/>
                </a:lnTo>
                <a:lnTo>
                  <a:pt x="526" y="370"/>
                </a:lnTo>
                <a:lnTo>
                  <a:pt x="526" y="0"/>
                </a:lnTo>
                <a:lnTo>
                  <a:pt x="0" y="0"/>
                </a:lnTo>
                <a:lnTo>
                  <a:pt x="0" y="6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06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B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业务需求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B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15406" y="2985360"/>
            <a:ext cx="6745651" cy="250220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B005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金融数据处理需求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B005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投资策略构建需求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B005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回测模拟执行需求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endParaRPr lang="zh-CN" altLang="en-US" sz="2400" dirty="0" smtClean="0">
              <a:solidFill>
                <a:srgbClr val="EAB005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B005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数据可视化需求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B005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人工智能深度学习需求</a:t>
            </a:r>
            <a:endParaRPr lang="nl-BE" sz="2400" dirty="0" smtClean="0">
              <a:solidFill>
                <a:srgbClr val="EAB005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 rot="10800000">
            <a:off x="2095584" y="3727043"/>
            <a:ext cx="851478" cy="924008"/>
          </a:xfrm>
          <a:custGeom>
            <a:avLst/>
            <a:gdLst>
              <a:gd name="T0" fmla="*/ 52 w 526"/>
              <a:gd name="T1" fmla="*/ 561 h 615"/>
              <a:gd name="T2" fmla="*/ 24 w 526"/>
              <a:gd name="T3" fmla="*/ 533 h 615"/>
              <a:gd name="T4" fmla="*/ 52 w 526"/>
              <a:gd name="T5" fmla="*/ 506 h 615"/>
              <a:gd name="T6" fmla="*/ 40 w 526"/>
              <a:gd name="T7" fmla="*/ 466 h 615"/>
              <a:gd name="T8" fmla="*/ 25 w 526"/>
              <a:gd name="T9" fmla="*/ 429 h 615"/>
              <a:gd name="T10" fmla="*/ 165 w 526"/>
              <a:gd name="T11" fmla="*/ 413 h 615"/>
              <a:gd name="T12" fmla="*/ 31 w 526"/>
              <a:gd name="T13" fmla="*/ 369 h 615"/>
              <a:gd name="T14" fmla="*/ 31 w 526"/>
              <a:gd name="T15" fmla="*/ 329 h 615"/>
              <a:gd name="T16" fmla="*/ 165 w 526"/>
              <a:gd name="T17" fmla="*/ 283 h 615"/>
              <a:gd name="T18" fmla="*/ 25 w 526"/>
              <a:gd name="T19" fmla="*/ 267 h 615"/>
              <a:gd name="T20" fmla="*/ 40 w 526"/>
              <a:gd name="T21" fmla="*/ 230 h 615"/>
              <a:gd name="T22" fmla="*/ 52 w 526"/>
              <a:gd name="T23" fmla="*/ 192 h 615"/>
              <a:gd name="T24" fmla="*/ 25 w 526"/>
              <a:gd name="T25" fmla="*/ 176 h 615"/>
              <a:gd name="T26" fmla="*/ 40 w 526"/>
              <a:gd name="T27" fmla="*/ 139 h 615"/>
              <a:gd name="T28" fmla="*/ 52 w 526"/>
              <a:gd name="T29" fmla="*/ 99 h 615"/>
              <a:gd name="T30" fmla="*/ 25 w 526"/>
              <a:gd name="T31" fmla="*/ 83 h 615"/>
              <a:gd name="T32" fmla="*/ 40 w 526"/>
              <a:gd name="T33" fmla="*/ 46 h 615"/>
              <a:gd name="T34" fmla="*/ 235 w 526"/>
              <a:gd name="T35" fmla="*/ 52 h 615"/>
              <a:gd name="T36" fmla="*/ 235 w 526"/>
              <a:gd name="T37" fmla="*/ 92 h 615"/>
              <a:gd name="T38" fmla="*/ 165 w 526"/>
              <a:gd name="T39" fmla="*/ 99 h 615"/>
              <a:gd name="T40" fmla="*/ 235 w 526"/>
              <a:gd name="T41" fmla="*/ 145 h 615"/>
              <a:gd name="T42" fmla="*/ 235 w 526"/>
              <a:gd name="T43" fmla="*/ 185 h 615"/>
              <a:gd name="T44" fmla="*/ 165 w 526"/>
              <a:gd name="T45" fmla="*/ 192 h 615"/>
              <a:gd name="T46" fmla="*/ 235 w 526"/>
              <a:gd name="T47" fmla="*/ 236 h 615"/>
              <a:gd name="T48" fmla="*/ 235 w 526"/>
              <a:gd name="T49" fmla="*/ 276 h 615"/>
              <a:gd name="T50" fmla="*/ 165 w 526"/>
              <a:gd name="T51" fmla="*/ 322 h 615"/>
              <a:gd name="T52" fmla="*/ 240 w 526"/>
              <a:gd name="T53" fmla="*/ 338 h 615"/>
              <a:gd name="T54" fmla="*/ 226 w 526"/>
              <a:gd name="T55" fmla="*/ 375 h 615"/>
              <a:gd name="T56" fmla="*/ 215 w 526"/>
              <a:gd name="T57" fmla="*/ 413 h 615"/>
              <a:gd name="T58" fmla="*/ 242 w 526"/>
              <a:gd name="T59" fmla="*/ 441 h 615"/>
              <a:gd name="T60" fmla="*/ 215 w 526"/>
              <a:gd name="T61" fmla="*/ 468 h 615"/>
              <a:gd name="T62" fmla="*/ 226 w 526"/>
              <a:gd name="T63" fmla="*/ 508 h 615"/>
              <a:gd name="T64" fmla="*/ 240 w 526"/>
              <a:gd name="T65" fmla="*/ 544 h 615"/>
              <a:gd name="T66" fmla="*/ 165 w 526"/>
              <a:gd name="T67" fmla="*/ 561 h 615"/>
              <a:gd name="T68" fmla="*/ 504 w 526"/>
              <a:gd name="T69" fmla="*/ 370 h 615"/>
              <a:gd name="T70" fmla="*/ 488 w 526"/>
              <a:gd name="T71" fmla="*/ 578 h 615"/>
              <a:gd name="T72" fmla="*/ 277 w 526"/>
              <a:gd name="T73" fmla="*/ 572 h 615"/>
              <a:gd name="T74" fmla="*/ 271 w 526"/>
              <a:gd name="T75" fmla="*/ 359 h 615"/>
              <a:gd name="T76" fmla="*/ 401 w 526"/>
              <a:gd name="T77" fmla="*/ 341 h 615"/>
              <a:gd name="T78" fmla="*/ 292 w 526"/>
              <a:gd name="T79" fmla="*/ 276 h 615"/>
              <a:gd name="T80" fmla="*/ 292 w 526"/>
              <a:gd name="T81" fmla="*/ 236 h 615"/>
              <a:gd name="T82" fmla="*/ 401 w 526"/>
              <a:gd name="T83" fmla="*/ 192 h 615"/>
              <a:gd name="T84" fmla="*/ 292 w 526"/>
              <a:gd name="T85" fmla="*/ 185 h 615"/>
              <a:gd name="T86" fmla="*/ 292 w 526"/>
              <a:gd name="T87" fmla="*/ 145 h 615"/>
              <a:gd name="T88" fmla="*/ 401 w 526"/>
              <a:gd name="T89" fmla="*/ 99 h 615"/>
              <a:gd name="T90" fmla="*/ 292 w 526"/>
              <a:gd name="T91" fmla="*/ 92 h 615"/>
              <a:gd name="T92" fmla="*/ 292 w 526"/>
              <a:gd name="T93" fmla="*/ 52 h 615"/>
              <a:gd name="T94" fmla="*/ 487 w 526"/>
              <a:gd name="T95" fmla="*/ 46 h 615"/>
              <a:gd name="T96" fmla="*/ 501 w 526"/>
              <a:gd name="T97" fmla="*/ 83 h 615"/>
              <a:gd name="T98" fmla="*/ 475 w 526"/>
              <a:gd name="T99" fmla="*/ 99 h 615"/>
              <a:gd name="T100" fmla="*/ 487 w 526"/>
              <a:gd name="T101" fmla="*/ 139 h 615"/>
              <a:gd name="T102" fmla="*/ 501 w 526"/>
              <a:gd name="T103" fmla="*/ 176 h 615"/>
              <a:gd name="T104" fmla="*/ 475 w 526"/>
              <a:gd name="T105" fmla="*/ 192 h 615"/>
              <a:gd name="T106" fmla="*/ 487 w 526"/>
              <a:gd name="T107" fmla="*/ 230 h 615"/>
              <a:gd name="T108" fmla="*/ 501 w 526"/>
              <a:gd name="T109" fmla="*/ 267 h 615"/>
              <a:gd name="T110" fmla="*/ 401 w 526"/>
              <a:gd name="T111" fmla="*/ 283 h 615"/>
              <a:gd name="T112" fmla="*/ 497 w 526"/>
              <a:gd name="T113" fmla="*/ 350 h 615"/>
              <a:gd name="T114" fmla="*/ 526 w 526"/>
              <a:gd name="T115" fmla="*/ 37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6" h="615">
                <a:moveTo>
                  <a:pt x="0" y="615"/>
                </a:moveTo>
                <a:lnTo>
                  <a:pt x="165" y="615"/>
                </a:lnTo>
                <a:lnTo>
                  <a:pt x="165" y="561"/>
                </a:lnTo>
                <a:lnTo>
                  <a:pt x="52" y="561"/>
                </a:lnTo>
                <a:lnTo>
                  <a:pt x="40" y="559"/>
                </a:lnTo>
                <a:lnTo>
                  <a:pt x="31" y="553"/>
                </a:lnTo>
                <a:lnTo>
                  <a:pt x="25" y="544"/>
                </a:lnTo>
                <a:lnTo>
                  <a:pt x="24" y="533"/>
                </a:lnTo>
                <a:lnTo>
                  <a:pt x="25" y="522"/>
                </a:lnTo>
                <a:lnTo>
                  <a:pt x="31" y="513"/>
                </a:lnTo>
                <a:lnTo>
                  <a:pt x="40" y="508"/>
                </a:lnTo>
                <a:lnTo>
                  <a:pt x="52" y="506"/>
                </a:lnTo>
                <a:lnTo>
                  <a:pt x="165" y="506"/>
                </a:lnTo>
                <a:lnTo>
                  <a:pt x="165" y="468"/>
                </a:lnTo>
                <a:lnTo>
                  <a:pt x="52" y="468"/>
                </a:lnTo>
                <a:lnTo>
                  <a:pt x="40" y="466"/>
                </a:lnTo>
                <a:lnTo>
                  <a:pt x="31" y="460"/>
                </a:lnTo>
                <a:lnTo>
                  <a:pt x="25" y="452"/>
                </a:lnTo>
                <a:lnTo>
                  <a:pt x="24" y="441"/>
                </a:lnTo>
                <a:lnTo>
                  <a:pt x="25" y="429"/>
                </a:lnTo>
                <a:lnTo>
                  <a:pt x="31" y="421"/>
                </a:lnTo>
                <a:lnTo>
                  <a:pt x="40" y="415"/>
                </a:lnTo>
                <a:lnTo>
                  <a:pt x="52" y="413"/>
                </a:lnTo>
                <a:lnTo>
                  <a:pt x="165" y="413"/>
                </a:lnTo>
                <a:lnTo>
                  <a:pt x="165" y="376"/>
                </a:lnTo>
                <a:lnTo>
                  <a:pt x="52" y="376"/>
                </a:lnTo>
                <a:lnTo>
                  <a:pt x="40" y="375"/>
                </a:lnTo>
                <a:lnTo>
                  <a:pt x="31" y="369"/>
                </a:lnTo>
                <a:lnTo>
                  <a:pt x="25" y="360"/>
                </a:lnTo>
                <a:lnTo>
                  <a:pt x="24" y="348"/>
                </a:lnTo>
                <a:lnTo>
                  <a:pt x="25" y="338"/>
                </a:lnTo>
                <a:lnTo>
                  <a:pt x="31" y="329"/>
                </a:lnTo>
                <a:lnTo>
                  <a:pt x="40" y="323"/>
                </a:lnTo>
                <a:lnTo>
                  <a:pt x="52" y="322"/>
                </a:lnTo>
                <a:lnTo>
                  <a:pt x="165" y="322"/>
                </a:lnTo>
                <a:lnTo>
                  <a:pt x="165" y="283"/>
                </a:lnTo>
                <a:lnTo>
                  <a:pt x="52" y="283"/>
                </a:lnTo>
                <a:lnTo>
                  <a:pt x="40" y="282"/>
                </a:lnTo>
                <a:lnTo>
                  <a:pt x="31" y="276"/>
                </a:lnTo>
                <a:lnTo>
                  <a:pt x="25" y="267"/>
                </a:lnTo>
                <a:lnTo>
                  <a:pt x="24" y="257"/>
                </a:lnTo>
                <a:lnTo>
                  <a:pt x="25" y="245"/>
                </a:lnTo>
                <a:lnTo>
                  <a:pt x="31" y="236"/>
                </a:lnTo>
                <a:lnTo>
                  <a:pt x="40" y="230"/>
                </a:lnTo>
                <a:lnTo>
                  <a:pt x="52" y="229"/>
                </a:lnTo>
                <a:lnTo>
                  <a:pt x="165" y="229"/>
                </a:lnTo>
                <a:lnTo>
                  <a:pt x="165" y="192"/>
                </a:lnTo>
                <a:lnTo>
                  <a:pt x="52" y="192"/>
                </a:lnTo>
                <a:lnTo>
                  <a:pt x="52" y="192"/>
                </a:lnTo>
                <a:lnTo>
                  <a:pt x="40" y="191"/>
                </a:lnTo>
                <a:lnTo>
                  <a:pt x="31" y="185"/>
                </a:lnTo>
                <a:lnTo>
                  <a:pt x="25" y="176"/>
                </a:lnTo>
                <a:lnTo>
                  <a:pt x="24" y="164"/>
                </a:lnTo>
                <a:lnTo>
                  <a:pt x="25" y="154"/>
                </a:lnTo>
                <a:lnTo>
                  <a:pt x="31" y="145"/>
                </a:lnTo>
                <a:lnTo>
                  <a:pt x="40" y="139"/>
                </a:lnTo>
                <a:lnTo>
                  <a:pt x="52" y="138"/>
                </a:lnTo>
                <a:lnTo>
                  <a:pt x="165" y="138"/>
                </a:lnTo>
                <a:lnTo>
                  <a:pt x="165" y="99"/>
                </a:lnTo>
                <a:lnTo>
                  <a:pt x="52" y="99"/>
                </a:lnTo>
                <a:lnTo>
                  <a:pt x="52" y="99"/>
                </a:lnTo>
                <a:lnTo>
                  <a:pt x="40" y="98"/>
                </a:lnTo>
                <a:lnTo>
                  <a:pt x="31" y="92"/>
                </a:lnTo>
                <a:lnTo>
                  <a:pt x="25" y="83"/>
                </a:lnTo>
                <a:lnTo>
                  <a:pt x="24" y="73"/>
                </a:lnTo>
                <a:lnTo>
                  <a:pt x="25" y="61"/>
                </a:lnTo>
                <a:lnTo>
                  <a:pt x="31" y="52"/>
                </a:lnTo>
                <a:lnTo>
                  <a:pt x="40" y="46"/>
                </a:lnTo>
                <a:lnTo>
                  <a:pt x="52" y="45"/>
                </a:lnTo>
                <a:lnTo>
                  <a:pt x="215" y="45"/>
                </a:lnTo>
                <a:lnTo>
                  <a:pt x="226" y="46"/>
                </a:lnTo>
                <a:lnTo>
                  <a:pt x="235" y="52"/>
                </a:lnTo>
                <a:lnTo>
                  <a:pt x="240" y="61"/>
                </a:lnTo>
                <a:lnTo>
                  <a:pt x="242" y="73"/>
                </a:lnTo>
                <a:lnTo>
                  <a:pt x="240" y="83"/>
                </a:lnTo>
                <a:lnTo>
                  <a:pt x="235" y="92"/>
                </a:lnTo>
                <a:lnTo>
                  <a:pt x="226" y="98"/>
                </a:lnTo>
                <a:lnTo>
                  <a:pt x="215" y="99"/>
                </a:lnTo>
                <a:lnTo>
                  <a:pt x="215" y="99"/>
                </a:lnTo>
                <a:lnTo>
                  <a:pt x="165" y="99"/>
                </a:lnTo>
                <a:lnTo>
                  <a:pt x="165" y="138"/>
                </a:lnTo>
                <a:lnTo>
                  <a:pt x="215" y="138"/>
                </a:lnTo>
                <a:lnTo>
                  <a:pt x="226" y="139"/>
                </a:lnTo>
                <a:lnTo>
                  <a:pt x="235" y="145"/>
                </a:lnTo>
                <a:lnTo>
                  <a:pt x="240" y="154"/>
                </a:lnTo>
                <a:lnTo>
                  <a:pt x="242" y="164"/>
                </a:lnTo>
                <a:lnTo>
                  <a:pt x="240" y="176"/>
                </a:lnTo>
                <a:lnTo>
                  <a:pt x="235" y="185"/>
                </a:lnTo>
                <a:lnTo>
                  <a:pt x="226" y="191"/>
                </a:lnTo>
                <a:lnTo>
                  <a:pt x="215" y="192"/>
                </a:lnTo>
                <a:lnTo>
                  <a:pt x="215" y="192"/>
                </a:lnTo>
                <a:lnTo>
                  <a:pt x="165" y="192"/>
                </a:lnTo>
                <a:lnTo>
                  <a:pt x="165" y="229"/>
                </a:lnTo>
                <a:lnTo>
                  <a:pt x="215" y="229"/>
                </a:lnTo>
                <a:lnTo>
                  <a:pt x="226" y="230"/>
                </a:lnTo>
                <a:lnTo>
                  <a:pt x="235" y="236"/>
                </a:lnTo>
                <a:lnTo>
                  <a:pt x="240" y="245"/>
                </a:lnTo>
                <a:lnTo>
                  <a:pt x="242" y="257"/>
                </a:lnTo>
                <a:lnTo>
                  <a:pt x="240" y="267"/>
                </a:lnTo>
                <a:lnTo>
                  <a:pt x="235" y="276"/>
                </a:lnTo>
                <a:lnTo>
                  <a:pt x="226" y="282"/>
                </a:lnTo>
                <a:lnTo>
                  <a:pt x="215" y="283"/>
                </a:lnTo>
                <a:lnTo>
                  <a:pt x="165" y="283"/>
                </a:lnTo>
                <a:lnTo>
                  <a:pt x="165" y="322"/>
                </a:lnTo>
                <a:lnTo>
                  <a:pt x="215" y="322"/>
                </a:lnTo>
                <a:lnTo>
                  <a:pt x="226" y="323"/>
                </a:lnTo>
                <a:lnTo>
                  <a:pt x="235" y="329"/>
                </a:lnTo>
                <a:lnTo>
                  <a:pt x="240" y="338"/>
                </a:lnTo>
                <a:lnTo>
                  <a:pt x="242" y="348"/>
                </a:lnTo>
                <a:lnTo>
                  <a:pt x="240" y="360"/>
                </a:lnTo>
                <a:lnTo>
                  <a:pt x="235" y="369"/>
                </a:lnTo>
                <a:lnTo>
                  <a:pt x="226" y="375"/>
                </a:lnTo>
                <a:lnTo>
                  <a:pt x="215" y="376"/>
                </a:lnTo>
                <a:lnTo>
                  <a:pt x="165" y="376"/>
                </a:lnTo>
                <a:lnTo>
                  <a:pt x="165" y="413"/>
                </a:lnTo>
                <a:lnTo>
                  <a:pt x="215" y="413"/>
                </a:lnTo>
                <a:lnTo>
                  <a:pt x="226" y="415"/>
                </a:lnTo>
                <a:lnTo>
                  <a:pt x="235" y="421"/>
                </a:lnTo>
                <a:lnTo>
                  <a:pt x="240" y="429"/>
                </a:lnTo>
                <a:lnTo>
                  <a:pt x="242" y="441"/>
                </a:lnTo>
                <a:lnTo>
                  <a:pt x="240" y="452"/>
                </a:lnTo>
                <a:lnTo>
                  <a:pt x="235" y="460"/>
                </a:lnTo>
                <a:lnTo>
                  <a:pt x="226" y="466"/>
                </a:lnTo>
                <a:lnTo>
                  <a:pt x="215" y="468"/>
                </a:lnTo>
                <a:lnTo>
                  <a:pt x="165" y="468"/>
                </a:lnTo>
                <a:lnTo>
                  <a:pt x="165" y="506"/>
                </a:lnTo>
                <a:lnTo>
                  <a:pt x="215" y="506"/>
                </a:lnTo>
                <a:lnTo>
                  <a:pt x="226" y="508"/>
                </a:lnTo>
                <a:lnTo>
                  <a:pt x="235" y="513"/>
                </a:lnTo>
                <a:lnTo>
                  <a:pt x="240" y="522"/>
                </a:lnTo>
                <a:lnTo>
                  <a:pt x="242" y="533"/>
                </a:lnTo>
                <a:lnTo>
                  <a:pt x="240" y="544"/>
                </a:lnTo>
                <a:lnTo>
                  <a:pt x="235" y="553"/>
                </a:lnTo>
                <a:lnTo>
                  <a:pt x="226" y="559"/>
                </a:lnTo>
                <a:lnTo>
                  <a:pt x="215" y="561"/>
                </a:lnTo>
                <a:lnTo>
                  <a:pt x="165" y="561"/>
                </a:lnTo>
                <a:lnTo>
                  <a:pt x="165" y="615"/>
                </a:lnTo>
                <a:lnTo>
                  <a:pt x="526" y="615"/>
                </a:lnTo>
                <a:lnTo>
                  <a:pt x="526" y="370"/>
                </a:lnTo>
                <a:lnTo>
                  <a:pt x="504" y="370"/>
                </a:lnTo>
                <a:lnTo>
                  <a:pt x="504" y="553"/>
                </a:lnTo>
                <a:lnTo>
                  <a:pt x="503" y="564"/>
                </a:lnTo>
                <a:lnTo>
                  <a:pt x="497" y="572"/>
                </a:lnTo>
                <a:lnTo>
                  <a:pt x="488" y="578"/>
                </a:lnTo>
                <a:lnTo>
                  <a:pt x="476" y="581"/>
                </a:lnTo>
                <a:lnTo>
                  <a:pt x="296" y="581"/>
                </a:lnTo>
                <a:lnTo>
                  <a:pt x="286" y="578"/>
                </a:lnTo>
                <a:lnTo>
                  <a:pt x="277" y="572"/>
                </a:lnTo>
                <a:lnTo>
                  <a:pt x="271" y="564"/>
                </a:lnTo>
                <a:lnTo>
                  <a:pt x="270" y="553"/>
                </a:lnTo>
                <a:lnTo>
                  <a:pt x="270" y="369"/>
                </a:lnTo>
                <a:lnTo>
                  <a:pt x="271" y="359"/>
                </a:lnTo>
                <a:lnTo>
                  <a:pt x="277" y="350"/>
                </a:lnTo>
                <a:lnTo>
                  <a:pt x="286" y="344"/>
                </a:lnTo>
                <a:lnTo>
                  <a:pt x="296" y="341"/>
                </a:lnTo>
                <a:lnTo>
                  <a:pt x="401" y="341"/>
                </a:lnTo>
                <a:lnTo>
                  <a:pt x="401" y="283"/>
                </a:lnTo>
                <a:lnTo>
                  <a:pt x="311" y="283"/>
                </a:lnTo>
                <a:lnTo>
                  <a:pt x="301" y="282"/>
                </a:lnTo>
                <a:lnTo>
                  <a:pt x="292" y="276"/>
                </a:lnTo>
                <a:lnTo>
                  <a:pt x="286" y="267"/>
                </a:lnTo>
                <a:lnTo>
                  <a:pt x="285" y="257"/>
                </a:lnTo>
                <a:lnTo>
                  <a:pt x="286" y="245"/>
                </a:lnTo>
                <a:lnTo>
                  <a:pt x="292" y="236"/>
                </a:lnTo>
                <a:lnTo>
                  <a:pt x="301" y="230"/>
                </a:lnTo>
                <a:lnTo>
                  <a:pt x="311" y="229"/>
                </a:lnTo>
                <a:lnTo>
                  <a:pt x="401" y="229"/>
                </a:lnTo>
                <a:lnTo>
                  <a:pt x="401" y="192"/>
                </a:lnTo>
                <a:lnTo>
                  <a:pt x="311" y="192"/>
                </a:lnTo>
                <a:lnTo>
                  <a:pt x="311" y="192"/>
                </a:lnTo>
                <a:lnTo>
                  <a:pt x="301" y="191"/>
                </a:lnTo>
                <a:lnTo>
                  <a:pt x="292" y="185"/>
                </a:lnTo>
                <a:lnTo>
                  <a:pt x="286" y="176"/>
                </a:lnTo>
                <a:lnTo>
                  <a:pt x="285" y="164"/>
                </a:lnTo>
                <a:lnTo>
                  <a:pt x="286" y="154"/>
                </a:lnTo>
                <a:lnTo>
                  <a:pt x="292" y="145"/>
                </a:lnTo>
                <a:lnTo>
                  <a:pt x="301" y="139"/>
                </a:lnTo>
                <a:lnTo>
                  <a:pt x="311" y="138"/>
                </a:lnTo>
                <a:lnTo>
                  <a:pt x="401" y="138"/>
                </a:lnTo>
                <a:lnTo>
                  <a:pt x="401" y="99"/>
                </a:lnTo>
                <a:lnTo>
                  <a:pt x="311" y="99"/>
                </a:lnTo>
                <a:lnTo>
                  <a:pt x="311" y="99"/>
                </a:lnTo>
                <a:lnTo>
                  <a:pt x="301" y="98"/>
                </a:lnTo>
                <a:lnTo>
                  <a:pt x="292" y="92"/>
                </a:lnTo>
                <a:lnTo>
                  <a:pt x="286" y="83"/>
                </a:lnTo>
                <a:lnTo>
                  <a:pt x="285" y="73"/>
                </a:lnTo>
                <a:lnTo>
                  <a:pt x="286" y="61"/>
                </a:lnTo>
                <a:lnTo>
                  <a:pt x="292" y="52"/>
                </a:lnTo>
                <a:lnTo>
                  <a:pt x="301" y="46"/>
                </a:lnTo>
                <a:lnTo>
                  <a:pt x="311" y="45"/>
                </a:lnTo>
                <a:lnTo>
                  <a:pt x="475" y="45"/>
                </a:lnTo>
                <a:lnTo>
                  <a:pt x="487" y="46"/>
                </a:lnTo>
                <a:lnTo>
                  <a:pt x="495" y="52"/>
                </a:lnTo>
                <a:lnTo>
                  <a:pt x="501" y="61"/>
                </a:lnTo>
                <a:lnTo>
                  <a:pt x="503" y="73"/>
                </a:lnTo>
                <a:lnTo>
                  <a:pt x="501" y="83"/>
                </a:lnTo>
                <a:lnTo>
                  <a:pt x="495" y="92"/>
                </a:lnTo>
                <a:lnTo>
                  <a:pt x="487" y="98"/>
                </a:lnTo>
                <a:lnTo>
                  <a:pt x="475" y="99"/>
                </a:lnTo>
                <a:lnTo>
                  <a:pt x="475" y="99"/>
                </a:lnTo>
                <a:lnTo>
                  <a:pt x="401" y="99"/>
                </a:lnTo>
                <a:lnTo>
                  <a:pt x="401" y="138"/>
                </a:lnTo>
                <a:lnTo>
                  <a:pt x="475" y="138"/>
                </a:lnTo>
                <a:lnTo>
                  <a:pt x="487" y="139"/>
                </a:lnTo>
                <a:lnTo>
                  <a:pt x="495" y="145"/>
                </a:lnTo>
                <a:lnTo>
                  <a:pt x="501" y="154"/>
                </a:lnTo>
                <a:lnTo>
                  <a:pt x="503" y="164"/>
                </a:lnTo>
                <a:lnTo>
                  <a:pt x="501" y="176"/>
                </a:lnTo>
                <a:lnTo>
                  <a:pt x="495" y="185"/>
                </a:lnTo>
                <a:lnTo>
                  <a:pt x="487" y="191"/>
                </a:lnTo>
                <a:lnTo>
                  <a:pt x="475" y="192"/>
                </a:lnTo>
                <a:lnTo>
                  <a:pt x="475" y="192"/>
                </a:lnTo>
                <a:lnTo>
                  <a:pt x="401" y="192"/>
                </a:lnTo>
                <a:lnTo>
                  <a:pt x="401" y="229"/>
                </a:lnTo>
                <a:lnTo>
                  <a:pt x="475" y="229"/>
                </a:lnTo>
                <a:lnTo>
                  <a:pt x="487" y="230"/>
                </a:lnTo>
                <a:lnTo>
                  <a:pt x="495" y="236"/>
                </a:lnTo>
                <a:lnTo>
                  <a:pt x="501" y="245"/>
                </a:lnTo>
                <a:lnTo>
                  <a:pt x="503" y="257"/>
                </a:lnTo>
                <a:lnTo>
                  <a:pt x="501" y="267"/>
                </a:lnTo>
                <a:lnTo>
                  <a:pt x="495" y="276"/>
                </a:lnTo>
                <a:lnTo>
                  <a:pt x="487" y="282"/>
                </a:lnTo>
                <a:lnTo>
                  <a:pt x="475" y="283"/>
                </a:lnTo>
                <a:lnTo>
                  <a:pt x="401" y="283"/>
                </a:lnTo>
                <a:lnTo>
                  <a:pt x="401" y="341"/>
                </a:lnTo>
                <a:lnTo>
                  <a:pt x="476" y="341"/>
                </a:lnTo>
                <a:lnTo>
                  <a:pt x="488" y="344"/>
                </a:lnTo>
                <a:lnTo>
                  <a:pt x="497" y="350"/>
                </a:lnTo>
                <a:lnTo>
                  <a:pt x="503" y="359"/>
                </a:lnTo>
                <a:lnTo>
                  <a:pt x="504" y="369"/>
                </a:lnTo>
                <a:lnTo>
                  <a:pt x="504" y="370"/>
                </a:lnTo>
                <a:lnTo>
                  <a:pt x="526" y="370"/>
                </a:lnTo>
                <a:lnTo>
                  <a:pt x="526" y="0"/>
                </a:lnTo>
                <a:lnTo>
                  <a:pt x="0" y="0"/>
                </a:lnTo>
                <a:lnTo>
                  <a:pt x="0" y="6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14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Rectangle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1331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从可靠的数据供应商处，通过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或者直接下载的方式，获取如下数据：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、交易数据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、投资参考数据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、基本面数据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、宏观经济数据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、新闻事件数据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6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、龙虎榜数据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lang="zh-CN" altLang="en-US" sz="1200" kern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、银行间同业拆放利率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55" name="Rectangle 31"/>
          <p:cNvSpPr/>
          <p:nvPr>
            <p:custDataLst>
              <p:tags r:id="rId2"/>
            </p:custDataLst>
          </p:nvPr>
        </p:nvSpPr>
        <p:spPr bwMode="auto">
          <a:xfrm>
            <a:off x="51331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R1.</a:t>
            </a:r>
            <a:r>
              <a:rPr lang="en-US" altLang="zh-CN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数据获取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R1.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金融数据处理需求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2802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将获取到的数据以如下两种方式存储为原始数据：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、数据库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csv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文件</a:t>
            </a:r>
            <a:endParaRPr kumimoji="0" lang="zh-CN" alt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kumimoji="0" lang="zh-CN" alt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具体使用哪种方式，在关键技术章节做深入分析。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0" name="Rectangle 31"/>
          <p:cNvSpPr/>
          <p:nvPr>
            <p:custDataLst>
              <p:tags r:id="rId4"/>
            </p:custDataLst>
          </p:nvPr>
        </p:nvSpPr>
        <p:spPr bwMode="auto">
          <a:xfrm>
            <a:off x="282802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R1.2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数据存储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2" name="Rectangle 2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14273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使用数据清洗技术对原始数据进行处理，确保处理后的数据达到数据分析阶段的准入条件。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lang="zh-CN" altLang="en-US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比较可靠的数据供应商提供的数据，一般都经过处理，在有效性和一致性方面基本能达到数据分析准入要求，即使发现错误，也能及时修复。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4" name="Rectangle 31"/>
          <p:cNvSpPr/>
          <p:nvPr>
            <p:custDataLst>
              <p:tags r:id="rId6"/>
            </p:custDataLst>
          </p:nvPr>
        </p:nvSpPr>
        <p:spPr bwMode="auto">
          <a:xfrm>
            <a:off x="514273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R1.3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数据处理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0" name="Rectangle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45744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对处理后的数据，使用比较成熟的数据挖掘方法（</a:t>
            </a: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分类、估计、预测、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聚类等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）进行分析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寻找隐藏的规律。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2" name="Rectangle 31"/>
          <p:cNvSpPr/>
          <p:nvPr>
            <p:custDataLst>
              <p:tags r:id="rId8"/>
            </p:custDataLst>
          </p:nvPr>
        </p:nvSpPr>
        <p:spPr bwMode="auto">
          <a:xfrm>
            <a:off x="745744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R1.4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数据挖掘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5" name="Rectangle 2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977215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将处理后的数据，以及挖掘后的过程性数据，作为有效输入，录入到系统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中。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7" name="Rectangle 31"/>
          <p:cNvSpPr/>
          <p:nvPr>
            <p:custDataLst>
              <p:tags r:id="rId10"/>
            </p:custDataLst>
          </p:nvPr>
        </p:nvSpPr>
        <p:spPr bwMode="auto">
          <a:xfrm>
            <a:off x="977215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R1.5</a:t>
            </a:r>
            <a:r>
              <a:rPr kumimoji="0" lang="zh-CN" altLang="en-US" sz="1500" u="none" strike="noStrike" kern="0" cap="none" spc="0" normalizeH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en-US" altLang="zh-CN" sz="1500" u="none" strike="noStrike" kern="0" cap="none" spc="0" normalizeH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AI</a:t>
            </a:r>
            <a:r>
              <a:rPr kumimoji="0" lang="zh-CN" altLang="en-US" sz="1500" u="none" strike="noStrike" kern="0" cap="none" spc="0" normalizeH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数据输入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98" name="Picture 4" descr="\\MAGNUM\Projects\Microsoft\Cloud Power FY12\Design\Icons\PNGs\IT_guy.png"/>
          <p:cNvPicPr>
            <a:picLocks noChangeAspect="1" noChangeArrowheads="1"/>
          </p:cNvPicPr>
          <p:nvPr/>
        </p:nvPicPr>
        <p:blipFill>
          <a:blip r:embed="rId14" cstate="print">
            <a:lum bright="100000"/>
          </a:blip>
          <a:stretch>
            <a:fillRect/>
          </a:stretch>
        </p:blipFill>
        <p:spPr bwMode="auto">
          <a:xfrm>
            <a:off x="7910188" y="2263393"/>
            <a:ext cx="1014751" cy="1014486"/>
          </a:xfrm>
          <a:prstGeom prst="rect">
            <a:avLst/>
          </a:prstGeom>
          <a:noFill/>
        </p:spPr>
      </p:pic>
      <p:pic>
        <p:nvPicPr>
          <p:cNvPr id="100" name="Picture 137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717259" y="2338277"/>
            <a:ext cx="757481" cy="86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62" y="2460783"/>
            <a:ext cx="533364" cy="6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Freeform 25"/>
          <p:cNvSpPr>
            <a:spLocks noEditPoints="1"/>
          </p:cNvSpPr>
          <p:nvPr/>
        </p:nvSpPr>
        <p:spPr bwMode="black">
          <a:xfrm>
            <a:off x="1134141" y="2402069"/>
            <a:ext cx="678586" cy="659196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685862"/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106" name="Picture 6"/>
          <p:cNvPicPr>
            <a:picLocks noChangeAspect="1" noChangeArrowheads="1"/>
          </p:cNvPicPr>
          <p:nvPr/>
        </p:nvPicPr>
        <p:blipFill>
          <a:blip r:embed="rId17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7194" y="2460498"/>
            <a:ext cx="588501" cy="67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62" grpId="0" animBg="1"/>
      <p:bldP spid="70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Rectangle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826268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以基本面、技术面和信息面数据为基础，人工输入构建选股和交易策略。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lang="zh-CN" altLang="en-US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参考优矿、聚宽、米筐等公开量化研究平台的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notebook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的策略研究功能。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55" name="Rectangle 31"/>
          <p:cNvSpPr/>
          <p:nvPr>
            <p:custDataLst>
              <p:tags r:id="rId2"/>
            </p:custDataLst>
          </p:nvPr>
        </p:nvSpPr>
        <p:spPr bwMode="auto">
          <a:xfrm>
            <a:off x="3826268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R2.1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人工构建策略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R2.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投资策略构建需求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0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33387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以人工智能机器学习的输出结果，自动构建策略，并进行历史回测和未来模拟交易，得出结果，做回归迭代，不断优化策略。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2" name="Rectangle 31"/>
          <p:cNvSpPr/>
          <p:nvPr>
            <p:custDataLst>
              <p:tags r:id="rId4"/>
            </p:custDataLst>
          </p:nvPr>
        </p:nvSpPr>
        <p:spPr bwMode="auto">
          <a:xfrm>
            <a:off x="6233387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R2.2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AI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构建策略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9" name="Picture 5" descr="\\MAGNUM\Projects\Microsoft\Cloud Power FY12\Design\Icons\PNGs\Self_Servic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313147" y="2332177"/>
            <a:ext cx="959031" cy="915101"/>
          </a:xfrm>
          <a:prstGeom prst="rect">
            <a:avLst/>
          </a:prstGeom>
          <a:noFill/>
        </p:spPr>
      </p:pic>
      <p:grpSp>
        <p:nvGrpSpPr>
          <p:cNvPr id="40" name="Group 416"/>
          <p:cNvGrpSpPr>
            <a:grpSpLocks noChangeAspect="1"/>
          </p:cNvGrpSpPr>
          <p:nvPr/>
        </p:nvGrpSpPr>
        <p:grpSpPr>
          <a:xfrm>
            <a:off x="6940592" y="2443446"/>
            <a:ext cx="505829" cy="651057"/>
            <a:chOff x="-2773363" y="1651000"/>
            <a:chExt cx="2692401" cy="3448051"/>
          </a:xfrm>
          <a:solidFill>
            <a:srgbClr val="363535"/>
          </a:solidFill>
        </p:grpSpPr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R3.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回测</a:t>
            </a:r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模拟执行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需求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Rectangle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4905" y="3994483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将选定策略代码，在给定的历史时间区间内，以一定频率和交易方式，进行回测，并比较与基准策略（如沪深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300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）的运行结果差异。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kumimoji="0" lang="zh-CN" alt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参考优矿、聚宽、米筐等公开量化研究平台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的策略历史数据回测功能。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0" name="Rectangle 31"/>
          <p:cNvSpPr/>
          <p:nvPr>
            <p:custDataLst>
              <p:tags r:id="rId2"/>
            </p:custDataLst>
          </p:nvPr>
        </p:nvSpPr>
        <p:spPr bwMode="auto">
          <a:xfrm>
            <a:off x="2614905" y="2001551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R3.</a:t>
            </a:r>
            <a:r>
              <a:rPr lang="en-US" altLang="zh-CN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历史数据回测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2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022215" y="3994483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将选定策略代码，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在未来一定的时间区间内，</a:t>
            </a: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以一定频率和交易方式，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进行交易模拟，</a:t>
            </a: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并比较与基准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策略（如沪深</a:t>
            </a:r>
            <a:r>
              <a:rPr lang="en-US" altLang="zh-CN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300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</a:t>
            </a: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运行结果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差异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lang="zh-CN" altLang="en-US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参考优矿、聚宽、米筐等公开量化研究平台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的模拟交易功能。</a:t>
            </a:r>
            <a:endParaRPr lang="en-US" altLang="zh-CN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4" name="Rectangle 31"/>
          <p:cNvSpPr/>
          <p:nvPr>
            <p:custDataLst>
              <p:tags r:id="rId4"/>
            </p:custDataLst>
          </p:nvPr>
        </p:nvSpPr>
        <p:spPr bwMode="auto">
          <a:xfrm>
            <a:off x="5022215" y="2001551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R3.2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未来交易模拟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5" name="Rectangle 2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429525" y="3994483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将模拟交易运行期间，所有交易信息，实时发送到绑定的微信号上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lang="zh-CN" altLang="en-US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参考聚宽公开</a:t>
            </a: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量化研究平台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的模拟交易微信绑定通知功能。</a:t>
            </a:r>
            <a:endParaRPr lang="en-US" altLang="zh-CN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26" name="Rectangle 31"/>
          <p:cNvSpPr/>
          <p:nvPr>
            <p:custDataLst>
              <p:tags r:id="rId6"/>
            </p:custDataLst>
          </p:nvPr>
        </p:nvSpPr>
        <p:spPr bwMode="auto">
          <a:xfrm>
            <a:off x="7429525" y="2001551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R3.3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交易微信通知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0" name="Icon-Discussion"/>
          <p:cNvSpPr>
            <a:spLocks noEditPoints="1"/>
          </p:cNvSpPr>
          <p:nvPr/>
        </p:nvSpPr>
        <p:spPr bwMode="auto">
          <a:xfrm>
            <a:off x="7961381" y="2480313"/>
            <a:ext cx="856527" cy="622576"/>
          </a:xfrm>
          <a:custGeom>
            <a:avLst/>
            <a:gdLst>
              <a:gd name="T0" fmla="*/ 2828 w 4455"/>
              <a:gd name="T1" fmla="*/ 1011 h 2948"/>
              <a:gd name="T2" fmla="*/ 1414 w 4455"/>
              <a:gd name="T3" fmla="*/ 0 h 2948"/>
              <a:gd name="T4" fmla="*/ 0 w 4455"/>
              <a:gd name="T5" fmla="*/ 1011 h 2948"/>
              <a:gd name="T6" fmla="*/ 1179 w 4455"/>
              <a:gd name="T7" fmla="*/ 2008 h 2948"/>
              <a:gd name="T8" fmla="*/ 974 w 4455"/>
              <a:gd name="T9" fmla="*/ 2595 h 2948"/>
              <a:gd name="T10" fmla="*/ 1630 w 4455"/>
              <a:gd name="T11" fmla="*/ 2010 h 2948"/>
              <a:gd name="T12" fmla="*/ 2828 w 4455"/>
              <a:gd name="T13" fmla="*/ 1011 h 2948"/>
              <a:gd name="T14" fmla="*/ 723 w 4455"/>
              <a:gd name="T15" fmla="*/ 1206 h 2948"/>
              <a:gd name="T16" fmla="*/ 529 w 4455"/>
              <a:gd name="T17" fmla="*/ 1012 h 2948"/>
              <a:gd name="T18" fmla="*/ 723 w 4455"/>
              <a:gd name="T19" fmla="*/ 818 h 2948"/>
              <a:gd name="T20" fmla="*/ 917 w 4455"/>
              <a:gd name="T21" fmla="*/ 1012 h 2948"/>
              <a:gd name="T22" fmla="*/ 723 w 4455"/>
              <a:gd name="T23" fmla="*/ 1206 h 2948"/>
              <a:gd name="T24" fmla="*/ 1419 w 4455"/>
              <a:gd name="T25" fmla="*/ 1206 h 2948"/>
              <a:gd name="T26" fmla="*/ 1225 w 4455"/>
              <a:gd name="T27" fmla="*/ 1012 h 2948"/>
              <a:gd name="T28" fmla="*/ 1419 w 4455"/>
              <a:gd name="T29" fmla="*/ 818 h 2948"/>
              <a:gd name="T30" fmla="*/ 1613 w 4455"/>
              <a:gd name="T31" fmla="*/ 1012 h 2948"/>
              <a:gd name="T32" fmla="*/ 1419 w 4455"/>
              <a:gd name="T33" fmla="*/ 1206 h 2948"/>
              <a:gd name="T34" fmla="*/ 2115 w 4455"/>
              <a:gd name="T35" fmla="*/ 1206 h 2948"/>
              <a:gd name="T36" fmla="*/ 1921 w 4455"/>
              <a:gd name="T37" fmla="*/ 1012 h 2948"/>
              <a:gd name="T38" fmla="*/ 2115 w 4455"/>
              <a:gd name="T39" fmla="*/ 818 h 2948"/>
              <a:gd name="T40" fmla="*/ 2309 w 4455"/>
              <a:gd name="T41" fmla="*/ 1012 h 2948"/>
              <a:gd name="T42" fmla="*/ 2115 w 4455"/>
              <a:gd name="T43" fmla="*/ 1206 h 2948"/>
              <a:gd name="T44" fmla="*/ 3402 w 4455"/>
              <a:gd name="T45" fmla="*/ 2360 h 2948"/>
              <a:gd name="T46" fmla="*/ 3608 w 4455"/>
              <a:gd name="T47" fmla="*/ 2948 h 2948"/>
              <a:gd name="T48" fmla="*/ 2951 w 4455"/>
              <a:gd name="T49" fmla="*/ 2362 h 2948"/>
              <a:gd name="T50" fmla="*/ 2260 w 4455"/>
              <a:gd name="T51" fmla="*/ 2102 h 2948"/>
              <a:gd name="T52" fmla="*/ 3149 w 4455"/>
              <a:gd name="T53" fmla="*/ 1022 h 2948"/>
              <a:gd name="T54" fmla="*/ 3016 w 4455"/>
              <a:gd name="T55" fmla="*/ 547 h 2948"/>
              <a:gd name="T56" fmla="*/ 3168 w 4455"/>
              <a:gd name="T57" fmla="*/ 535 h 2948"/>
              <a:gd name="T58" fmla="*/ 4455 w 4455"/>
              <a:gd name="T59" fmla="*/ 1456 h 2948"/>
              <a:gd name="T60" fmla="*/ 3402 w 4455"/>
              <a:gd name="T61" fmla="*/ 2360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55" h="2948">
                <a:moveTo>
                  <a:pt x="2828" y="1011"/>
                </a:moveTo>
                <a:cubicBezTo>
                  <a:pt x="2828" y="453"/>
                  <a:pt x="2194" y="0"/>
                  <a:pt x="1414" y="0"/>
                </a:cubicBezTo>
                <a:cubicBezTo>
                  <a:pt x="633" y="0"/>
                  <a:pt x="0" y="453"/>
                  <a:pt x="0" y="1011"/>
                </a:cubicBezTo>
                <a:cubicBezTo>
                  <a:pt x="0" y="1513"/>
                  <a:pt x="510" y="1928"/>
                  <a:pt x="1179" y="2008"/>
                </a:cubicBezTo>
                <a:cubicBezTo>
                  <a:pt x="1173" y="2254"/>
                  <a:pt x="1094" y="2469"/>
                  <a:pt x="974" y="2595"/>
                </a:cubicBezTo>
                <a:cubicBezTo>
                  <a:pt x="1304" y="2538"/>
                  <a:pt x="1563" y="2305"/>
                  <a:pt x="1630" y="2010"/>
                </a:cubicBezTo>
                <a:cubicBezTo>
                  <a:pt x="2307" y="1935"/>
                  <a:pt x="2828" y="1517"/>
                  <a:pt x="2828" y="1011"/>
                </a:cubicBezTo>
                <a:close/>
                <a:moveTo>
                  <a:pt x="723" y="1206"/>
                </a:moveTo>
                <a:cubicBezTo>
                  <a:pt x="616" y="1206"/>
                  <a:pt x="529" y="1119"/>
                  <a:pt x="529" y="1012"/>
                </a:cubicBezTo>
                <a:cubicBezTo>
                  <a:pt x="529" y="905"/>
                  <a:pt x="616" y="818"/>
                  <a:pt x="723" y="818"/>
                </a:cubicBezTo>
                <a:cubicBezTo>
                  <a:pt x="830" y="818"/>
                  <a:pt x="917" y="905"/>
                  <a:pt x="917" y="1012"/>
                </a:cubicBezTo>
                <a:cubicBezTo>
                  <a:pt x="917" y="1119"/>
                  <a:pt x="830" y="1206"/>
                  <a:pt x="723" y="1206"/>
                </a:cubicBezTo>
                <a:close/>
                <a:moveTo>
                  <a:pt x="1419" y="1206"/>
                </a:moveTo>
                <a:cubicBezTo>
                  <a:pt x="1312" y="1206"/>
                  <a:pt x="1225" y="1119"/>
                  <a:pt x="1225" y="1012"/>
                </a:cubicBezTo>
                <a:cubicBezTo>
                  <a:pt x="1225" y="905"/>
                  <a:pt x="1312" y="818"/>
                  <a:pt x="1419" y="818"/>
                </a:cubicBezTo>
                <a:cubicBezTo>
                  <a:pt x="1526" y="818"/>
                  <a:pt x="1613" y="905"/>
                  <a:pt x="1613" y="1012"/>
                </a:cubicBezTo>
                <a:cubicBezTo>
                  <a:pt x="1613" y="1119"/>
                  <a:pt x="1526" y="1206"/>
                  <a:pt x="1419" y="1206"/>
                </a:cubicBezTo>
                <a:close/>
                <a:moveTo>
                  <a:pt x="2115" y="1206"/>
                </a:moveTo>
                <a:cubicBezTo>
                  <a:pt x="2007" y="1206"/>
                  <a:pt x="1921" y="1119"/>
                  <a:pt x="1921" y="1012"/>
                </a:cubicBezTo>
                <a:cubicBezTo>
                  <a:pt x="1921" y="905"/>
                  <a:pt x="2007" y="818"/>
                  <a:pt x="2115" y="818"/>
                </a:cubicBezTo>
                <a:cubicBezTo>
                  <a:pt x="2222" y="818"/>
                  <a:pt x="2309" y="905"/>
                  <a:pt x="2309" y="1012"/>
                </a:cubicBezTo>
                <a:cubicBezTo>
                  <a:pt x="2309" y="1119"/>
                  <a:pt x="2222" y="1206"/>
                  <a:pt x="2115" y="1206"/>
                </a:cubicBezTo>
                <a:close/>
                <a:moveTo>
                  <a:pt x="3402" y="2360"/>
                </a:moveTo>
                <a:cubicBezTo>
                  <a:pt x="3408" y="2607"/>
                  <a:pt x="3487" y="2822"/>
                  <a:pt x="3608" y="2948"/>
                </a:cubicBezTo>
                <a:cubicBezTo>
                  <a:pt x="3277" y="2891"/>
                  <a:pt x="3018" y="2658"/>
                  <a:pt x="2951" y="2362"/>
                </a:cubicBezTo>
                <a:cubicBezTo>
                  <a:pt x="2682" y="2329"/>
                  <a:pt x="2445" y="2234"/>
                  <a:pt x="2260" y="2102"/>
                </a:cubicBezTo>
                <a:cubicBezTo>
                  <a:pt x="2790" y="1891"/>
                  <a:pt x="3149" y="1487"/>
                  <a:pt x="3149" y="1022"/>
                </a:cubicBezTo>
                <a:cubicBezTo>
                  <a:pt x="3149" y="853"/>
                  <a:pt x="3102" y="693"/>
                  <a:pt x="3016" y="547"/>
                </a:cubicBezTo>
                <a:cubicBezTo>
                  <a:pt x="3067" y="542"/>
                  <a:pt x="3116" y="535"/>
                  <a:pt x="3168" y="535"/>
                </a:cubicBezTo>
                <a:cubicBezTo>
                  <a:pt x="3878" y="535"/>
                  <a:pt x="4455" y="947"/>
                  <a:pt x="4455" y="1456"/>
                </a:cubicBezTo>
                <a:cubicBezTo>
                  <a:pt x="4455" y="1907"/>
                  <a:pt x="4001" y="2281"/>
                  <a:pt x="3402" y="2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pic>
        <p:nvPicPr>
          <p:cNvPr id="32" name="Picture 3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10" cstate="print">
            <a:lum bright="100000"/>
          </a:blip>
          <a:srcRect/>
          <a:stretch>
            <a:fillRect/>
          </a:stretch>
        </p:blipFill>
        <p:spPr bwMode="auto">
          <a:xfrm>
            <a:off x="3129729" y="2346421"/>
            <a:ext cx="890592" cy="890360"/>
          </a:xfrm>
          <a:prstGeom prst="rect">
            <a:avLst/>
          </a:prstGeom>
          <a:noFill/>
        </p:spPr>
      </p:pic>
      <p:sp>
        <p:nvSpPr>
          <p:cNvPr id="34" name="Freeform 29"/>
          <p:cNvSpPr>
            <a:spLocks noEditPoints="1"/>
          </p:cNvSpPr>
          <p:nvPr/>
        </p:nvSpPr>
        <p:spPr bwMode="auto">
          <a:xfrm>
            <a:off x="5626493" y="2473091"/>
            <a:ext cx="711684" cy="629798"/>
          </a:xfrm>
          <a:custGeom>
            <a:avLst/>
            <a:gdLst>
              <a:gd name="T0" fmla="*/ 10 w 548"/>
              <a:gd name="T1" fmla="*/ 485 h 485"/>
              <a:gd name="T2" fmla="*/ 528 w 548"/>
              <a:gd name="T3" fmla="*/ 338 h 485"/>
              <a:gd name="T4" fmla="*/ 476 w 548"/>
              <a:gd name="T5" fmla="*/ 271 h 485"/>
              <a:gd name="T6" fmla="*/ 410 w 548"/>
              <a:gd name="T7" fmla="*/ 213 h 485"/>
              <a:gd name="T8" fmla="*/ 410 w 548"/>
              <a:gd name="T9" fmla="*/ 279 h 485"/>
              <a:gd name="T10" fmla="*/ 402 w 548"/>
              <a:gd name="T11" fmla="*/ 338 h 485"/>
              <a:gd name="T12" fmla="*/ 336 w 548"/>
              <a:gd name="T13" fmla="*/ 404 h 485"/>
              <a:gd name="T14" fmla="*/ 212 w 548"/>
              <a:gd name="T15" fmla="*/ 404 h 485"/>
              <a:gd name="T16" fmla="*/ 146 w 548"/>
              <a:gd name="T17" fmla="*/ 346 h 485"/>
              <a:gd name="T18" fmla="*/ 146 w 548"/>
              <a:gd name="T19" fmla="*/ 412 h 485"/>
              <a:gd name="T20" fmla="*/ 212 w 548"/>
              <a:gd name="T21" fmla="*/ 412 h 485"/>
              <a:gd name="T22" fmla="*/ 344 w 548"/>
              <a:gd name="T23" fmla="*/ 412 h 485"/>
              <a:gd name="T24" fmla="*/ 468 w 548"/>
              <a:gd name="T25" fmla="*/ 412 h 485"/>
              <a:gd name="T26" fmla="*/ 468 w 548"/>
              <a:gd name="T27" fmla="*/ 346 h 485"/>
              <a:gd name="T28" fmla="*/ 476 w 548"/>
              <a:gd name="T29" fmla="*/ 404 h 485"/>
              <a:gd name="T30" fmla="*/ 270 w 548"/>
              <a:gd name="T31" fmla="*/ 72 h 485"/>
              <a:gd name="T32" fmla="*/ 204 w 548"/>
              <a:gd name="T33" fmla="*/ 72 h 485"/>
              <a:gd name="T34" fmla="*/ 204 w 548"/>
              <a:gd name="T35" fmla="*/ 138 h 485"/>
              <a:gd name="T36" fmla="*/ 80 w 548"/>
              <a:gd name="T37" fmla="*/ 20 h 485"/>
              <a:gd name="T38" fmla="*/ 80 w 548"/>
              <a:gd name="T39" fmla="*/ 80 h 485"/>
              <a:gd name="T40" fmla="*/ 72 w 548"/>
              <a:gd name="T41" fmla="*/ 138 h 485"/>
              <a:gd name="T42" fmla="*/ 20 w 548"/>
              <a:gd name="T43" fmla="*/ 279 h 485"/>
              <a:gd name="T44" fmla="*/ 20 w 548"/>
              <a:gd name="T45" fmla="*/ 213 h 485"/>
              <a:gd name="T46" fmla="*/ 138 w 548"/>
              <a:gd name="T47" fmla="*/ 271 h 485"/>
              <a:gd name="T48" fmla="*/ 138 w 548"/>
              <a:gd name="T49" fmla="*/ 205 h 485"/>
              <a:gd name="T50" fmla="*/ 146 w 548"/>
              <a:gd name="T51" fmla="*/ 146 h 485"/>
              <a:gd name="T52" fmla="*/ 212 w 548"/>
              <a:gd name="T53" fmla="*/ 138 h 485"/>
              <a:gd name="T54" fmla="*/ 336 w 548"/>
              <a:gd name="T55" fmla="*/ 80 h 485"/>
              <a:gd name="T56" fmla="*/ 402 w 548"/>
              <a:gd name="T57" fmla="*/ 138 h 485"/>
              <a:gd name="T58" fmla="*/ 402 w 548"/>
              <a:gd name="T59" fmla="*/ 72 h 485"/>
              <a:gd name="T60" fmla="*/ 72 w 548"/>
              <a:gd name="T61" fmla="*/ 20 h 485"/>
              <a:gd name="T62" fmla="*/ 389 w 548"/>
              <a:gd name="T63" fmla="*/ 209 h 485"/>
              <a:gd name="T64" fmla="*/ 505 w 548"/>
              <a:gd name="T65" fmla="*/ 76 h 485"/>
              <a:gd name="T66" fmla="*/ 504 w 548"/>
              <a:gd name="T67" fmla="*/ 70 h 485"/>
              <a:gd name="T68" fmla="*/ 500 w 548"/>
              <a:gd name="T69" fmla="*/ 66 h 485"/>
              <a:gd name="T70" fmla="*/ 493 w 548"/>
              <a:gd name="T71" fmla="*/ 64 h 485"/>
              <a:gd name="T72" fmla="*/ 429 w 548"/>
              <a:gd name="T73" fmla="*/ 90 h 485"/>
              <a:gd name="T74" fmla="*/ 249 w 548"/>
              <a:gd name="T75" fmla="*/ 278 h 485"/>
              <a:gd name="T76" fmla="*/ 41 w 548"/>
              <a:gd name="T77" fmla="*/ 412 h 485"/>
              <a:gd name="T78" fmla="*/ 80 w 548"/>
              <a:gd name="T79" fmla="*/ 364 h 485"/>
              <a:gd name="T80" fmla="*/ 138 w 548"/>
              <a:gd name="T81" fmla="*/ 279 h 485"/>
              <a:gd name="T82" fmla="*/ 146 w 548"/>
              <a:gd name="T83" fmla="*/ 271 h 485"/>
              <a:gd name="T84" fmla="*/ 270 w 548"/>
              <a:gd name="T85" fmla="*/ 213 h 485"/>
              <a:gd name="T86" fmla="*/ 278 w 548"/>
              <a:gd name="T87" fmla="*/ 205 h 485"/>
              <a:gd name="T88" fmla="*/ 344 w 548"/>
              <a:gd name="T89" fmla="*/ 146 h 485"/>
              <a:gd name="T90" fmla="*/ 418 w 548"/>
              <a:gd name="T91" fmla="*/ 138 h 485"/>
              <a:gd name="T92" fmla="*/ 410 w 548"/>
              <a:gd name="T93" fmla="*/ 20 h 485"/>
              <a:gd name="T94" fmla="*/ 528 w 548"/>
              <a:gd name="T95" fmla="*/ 72 h 485"/>
              <a:gd name="T96" fmla="*/ 528 w 548"/>
              <a:gd name="T97" fmla="*/ 80 h 485"/>
              <a:gd name="T98" fmla="*/ 476 w 548"/>
              <a:gd name="T99" fmla="*/ 205 h 485"/>
              <a:gd name="T100" fmla="*/ 468 w 548"/>
              <a:gd name="T101" fmla="*/ 205 h 485"/>
              <a:gd name="T102" fmla="*/ 344 w 548"/>
              <a:gd name="T103" fmla="*/ 218 h 485"/>
              <a:gd name="T104" fmla="*/ 336 w 548"/>
              <a:gd name="T105" fmla="*/ 338 h 485"/>
              <a:gd name="T106" fmla="*/ 212 w 548"/>
              <a:gd name="T107" fmla="*/ 293 h 485"/>
              <a:gd name="T108" fmla="*/ 99 w 548"/>
              <a:gd name="T109" fmla="*/ 404 h 485"/>
              <a:gd name="T110" fmla="*/ 72 w 548"/>
              <a:gd name="T111" fmla="*/ 438 h 485"/>
              <a:gd name="T112" fmla="*/ 528 w 548"/>
              <a:gd name="T113" fmla="*/ 412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485">
                <a:moveTo>
                  <a:pt x="538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75"/>
                  <a:pt x="0" y="475"/>
                  <a:pt x="0" y="475"/>
                </a:cubicBezTo>
                <a:cubicBezTo>
                  <a:pt x="0" y="480"/>
                  <a:pt x="4" y="485"/>
                  <a:pt x="10" y="485"/>
                </a:cubicBezTo>
                <a:cubicBezTo>
                  <a:pt x="35" y="485"/>
                  <a:pt x="35" y="485"/>
                  <a:pt x="35" y="485"/>
                </a:cubicBezTo>
                <a:cubicBezTo>
                  <a:pt x="538" y="485"/>
                  <a:pt x="538" y="485"/>
                  <a:pt x="538" y="485"/>
                </a:cubicBezTo>
                <a:cubicBezTo>
                  <a:pt x="544" y="485"/>
                  <a:pt x="548" y="480"/>
                  <a:pt x="548" y="475"/>
                </a:cubicBezTo>
                <a:cubicBezTo>
                  <a:pt x="548" y="10"/>
                  <a:pt x="548" y="10"/>
                  <a:pt x="548" y="10"/>
                </a:cubicBezTo>
                <a:cubicBezTo>
                  <a:pt x="548" y="4"/>
                  <a:pt x="544" y="0"/>
                  <a:pt x="538" y="0"/>
                </a:cubicBezTo>
                <a:close/>
                <a:moveTo>
                  <a:pt x="528" y="338"/>
                </a:moveTo>
                <a:cubicBezTo>
                  <a:pt x="476" y="338"/>
                  <a:pt x="476" y="338"/>
                  <a:pt x="476" y="338"/>
                </a:cubicBezTo>
                <a:cubicBezTo>
                  <a:pt x="476" y="279"/>
                  <a:pt x="476" y="279"/>
                  <a:pt x="476" y="279"/>
                </a:cubicBezTo>
                <a:cubicBezTo>
                  <a:pt x="528" y="279"/>
                  <a:pt x="528" y="279"/>
                  <a:pt x="528" y="279"/>
                </a:cubicBezTo>
                <a:cubicBezTo>
                  <a:pt x="528" y="299"/>
                  <a:pt x="528" y="319"/>
                  <a:pt x="528" y="338"/>
                </a:cubicBezTo>
                <a:close/>
                <a:moveTo>
                  <a:pt x="528" y="271"/>
                </a:moveTo>
                <a:cubicBezTo>
                  <a:pt x="476" y="271"/>
                  <a:pt x="476" y="271"/>
                  <a:pt x="476" y="271"/>
                </a:cubicBezTo>
                <a:cubicBezTo>
                  <a:pt x="476" y="213"/>
                  <a:pt x="476" y="213"/>
                  <a:pt x="476" y="213"/>
                </a:cubicBezTo>
                <a:cubicBezTo>
                  <a:pt x="528" y="213"/>
                  <a:pt x="528" y="213"/>
                  <a:pt x="528" y="213"/>
                </a:cubicBezTo>
                <a:cubicBezTo>
                  <a:pt x="528" y="232"/>
                  <a:pt x="528" y="252"/>
                  <a:pt x="528" y="271"/>
                </a:cubicBezTo>
                <a:close/>
                <a:moveTo>
                  <a:pt x="468" y="271"/>
                </a:moveTo>
                <a:cubicBezTo>
                  <a:pt x="410" y="271"/>
                  <a:pt x="410" y="271"/>
                  <a:pt x="410" y="271"/>
                </a:cubicBezTo>
                <a:cubicBezTo>
                  <a:pt x="410" y="213"/>
                  <a:pt x="410" y="213"/>
                  <a:pt x="410" y="213"/>
                </a:cubicBezTo>
                <a:cubicBezTo>
                  <a:pt x="468" y="213"/>
                  <a:pt x="468" y="213"/>
                  <a:pt x="468" y="213"/>
                </a:cubicBezTo>
                <a:lnTo>
                  <a:pt x="468" y="271"/>
                </a:lnTo>
                <a:close/>
                <a:moveTo>
                  <a:pt x="468" y="279"/>
                </a:moveTo>
                <a:cubicBezTo>
                  <a:pt x="468" y="338"/>
                  <a:pt x="468" y="338"/>
                  <a:pt x="468" y="338"/>
                </a:cubicBezTo>
                <a:cubicBezTo>
                  <a:pt x="410" y="338"/>
                  <a:pt x="410" y="338"/>
                  <a:pt x="410" y="338"/>
                </a:cubicBezTo>
                <a:cubicBezTo>
                  <a:pt x="410" y="279"/>
                  <a:pt x="410" y="279"/>
                  <a:pt x="410" y="279"/>
                </a:cubicBezTo>
                <a:lnTo>
                  <a:pt x="468" y="279"/>
                </a:lnTo>
                <a:close/>
                <a:moveTo>
                  <a:pt x="402" y="338"/>
                </a:moveTo>
                <a:cubicBezTo>
                  <a:pt x="344" y="338"/>
                  <a:pt x="344" y="338"/>
                  <a:pt x="344" y="338"/>
                </a:cubicBezTo>
                <a:cubicBezTo>
                  <a:pt x="344" y="279"/>
                  <a:pt x="344" y="279"/>
                  <a:pt x="344" y="279"/>
                </a:cubicBezTo>
                <a:cubicBezTo>
                  <a:pt x="402" y="279"/>
                  <a:pt x="402" y="279"/>
                  <a:pt x="402" y="279"/>
                </a:cubicBezTo>
                <a:lnTo>
                  <a:pt x="402" y="338"/>
                </a:lnTo>
                <a:close/>
                <a:moveTo>
                  <a:pt x="402" y="346"/>
                </a:moveTo>
                <a:cubicBezTo>
                  <a:pt x="402" y="404"/>
                  <a:pt x="402" y="404"/>
                  <a:pt x="402" y="404"/>
                </a:cubicBezTo>
                <a:cubicBezTo>
                  <a:pt x="344" y="404"/>
                  <a:pt x="344" y="404"/>
                  <a:pt x="344" y="404"/>
                </a:cubicBezTo>
                <a:cubicBezTo>
                  <a:pt x="344" y="346"/>
                  <a:pt x="344" y="346"/>
                  <a:pt x="344" y="346"/>
                </a:cubicBezTo>
                <a:lnTo>
                  <a:pt x="402" y="346"/>
                </a:lnTo>
                <a:close/>
                <a:moveTo>
                  <a:pt x="336" y="404"/>
                </a:moveTo>
                <a:cubicBezTo>
                  <a:pt x="278" y="404"/>
                  <a:pt x="278" y="404"/>
                  <a:pt x="278" y="404"/>
                </a:cubicBezTo>
                <a:cubicBezTo>
                  <a:pt x="278" y="346"/>
                  <a:pt x="278" y="346"/>
                  <a:pt x="278" y="346"/>
                </a:cubicBezTo>
                <a:cubicBezTo>
                  <a:pt x="336" y="346"/>
                  <a:pt x="336" y="346"/>
                  <a:pt x="336" y="346"/>
                </a:cubicBezTo>
                <a:lnTo>
                  <a:pt x="336" y="404"/>
                </a:lnTo>
                <a:close/>
                <a:moveTo>
                  <a:pt x="270" y="404"/>
                </a:moveTo>
                <a:cubicBezTo>
                  <a:pt x="212" y="404"/>
                  <a:pt x="212" y="404"/>
                  <a:pt x="212" y="404"/>
                </a:cubicBezTo>
                <a:cubicBezTo>
                  <a:pt x="212" y="346"/>
                  <a:pt x="212" y="346"/>
                  <a:pt x="212" y="346"/>
                </a:cubicBezTo>
                <a:cubicBezTo>
                  <a:pt x="270" y="346"/>
                  <a:pt x="270" y="346"/>
                  <a:pt x="270" y="346"/>
                </a:cubicBezTo>
                <a:lnTo>
                  <a:pt x="270" y="404"/>
                </a:lnTo>
                <a:close/>
                <a:moveTo>
                  <a:pt x="204" y="404"/>
                </a:moveTo>
                <a:cubicBezTo>
                  <a:pt x="146" y="404"/>
                  <a:pt x="146" y="404"/>
                  <a:pt x="146" y="404"/>
                </a:cubicBezTo>
                <a:cubicBezTo>
                  <a:pt x="146" y="346"/>
                  <a:pt x="146" y="346"/>
                  <a:pt x="146" y="346"/>
                </a:cubicBezTo>
                <a:cubicBezTo>
                  <a:pt x="204" y="346"/>
                  <a:pt x="204" y="346"/>
                  <a:pt x="204" y="346"/>
                </a:cubicBezTo>
                <a:lnTo>
                  <a:pt x="204" y="404"/>
                </a:lnTo>
                <a:close/>
                <a:moveTo>
                  <a:pt x="204" y="412"/>
                </a:moveTo>
                <a:cubicBezTo>
                  <a:pt x="204" y="465"/>
                  <a:pt x="204" y="465"/>
                  <a:pt x="204" y="465"/>
                </a:cubicBezTo>
                <a:cubicBezTo>
                  <a:pt x="184" y="465"/>
                  <a:pt x="164" y="465"/>
                  <a:pt x="146" y="465"/>
                </a:cubicBezTo>
                <a:cubicBezTo>
                  <a:pt x="146" y="412"/>
                  <a:pt x="146" y="412"/>
                  <a:pt x="146" y="412"/>
                </a:cubicBezTo>
                <a:lnTo>
                  <a:pt x="204" y="412"/>
                </a:lnTo>
                <a:close/>
                <a:moveTo>
                  <a:pt x="212" y="412"/>
                </a:moveTo>
                <a:cubicBezTo>
                  <a:pt x="270" y="412"/>
                  <a:pt x="270" y="412"/>
                  <a:pt x="270" y="412"/>
                </a:cubicBezTo>
                <a:cubicBezTo>
                  <a:pt x="270" y="465"/>
                  <a:pt x="270" y="465"/>
                  <a:pt x="270" y="465"/>
                </a:cubicBezTo>
                <a:cubicBezTo>
                  <a:pt x="251" y="465"/>
                  <a:pt x="231" y="465"/>
                  <a:pt x="212" y="465"/>
                </a:cubicBezTo>
                <a:lnTo>
                  <a:pt x="212" y="412"/>
                </a:lnTo>
                <a:close/>
                <a:moveTo>
                  <a:pt x="278" y="412"/>
                </a:moveTo>
                <a:cubicBezTo>
                  <a:pt x="336" y="412"/>
                  <a:pt x="336" y="412"/>
                  <a:pt x="336" y="412"/>
                </a:cubicBezTo>
                <a:cubicBezTo>
                  <a:pt x="336" y="465"/>
                  <a:pt x="336" y="465"/>
                  <a:pt x="336" y="465"/>
                </a:cubicBezTo>
                <a:cubicBezTo>
                  <a:pt x="317" y="465"/>
                  <a:pt x="298" y="465"/>
                  <a:pt x="278" y="465"/>
                </a:cubicBezTo>
                <a:lnTo>
                  <a:pt x="278" y="412"/>
                </a:lnTo>
                <a:close/>
                <a:moveTo>
                  <a:pt x="344" y="412"/>
                </a:moveTo>
                <a:cubicBezTo>
                  <a:pt x="402" y="412"/>
                  <a:pt x="402" y="412"/>
                  <a:pt x="402" y="412"/>
                </a:cubicBezTo>
                <a:cubicBezTo>
                  <a:pt x="402" y="465"/>
                  <a:pt x="402" y="465"/>
                  <a:pt x="402" y="465"/>
                </a:cubicBezTo>
                <a:cubicBezTo>
                  <a:pt x="384" y="465"/>
                  <a:pt x="364" y="465"/>
                  <a:pt x="344" y="465"/>
                </a:cubicBezTo>
                <a:lnTo>
                  <a:pt x="344" y="412"/>
                </a:lnTo>
                <a:close/>
                <a:moveTo>
                  <a:pt x="410" y="412"/>
                </a:moveTo>
                <a:cubicBezTo>
                  <a:pt x="468" y="412"/>
                  <a:pt x="468" y="412"/>
                  <a:pt x="468" y="412"/>
                </a:cubicBezTo>
                <a:cubicBezTo>
                  <a:pt x="468" y="465"/>
                  <a:pt x="468" y="465"/>
                  <a:pt x="468" y="465"/>
                </a:cubicBezTo>
                <a:cubicBezTo>
                  <a:pt x="452" y="465"/>
                  <a:pt x="432" y="465"/>
                  <a:pt x="410" y="465"/>
                </a:cubicBezTo>
                <a:lnTo>
                  <a:pt x="410" y="412"/>
                </a:lnTo>
                <a:close/>
                <a:moveTo>
                  <a:pt x="410" y="404"/>
                </a:moveTo>
                <a:cubicBezTo>
                  <a:pt x="410" y="346"/>
                  <a:pt x="410" y="346"/>
                  <a:pt x="410" y="346"/>
                </a:cubicBezTo>
                <a:cubicBezTo>
                  <a:pt x="468" y="346"/>
                  <a:pt x="468" y="346"/>
                  <a:pt x="468" y="346"/>
                </a:cubicBezTo>
                <a:cubicBezTo>
                  <a:pt x="468" y="404"/>
                  <a:pt x="468" y="404"/>
                  <a:pt x="468" y="404"/>
                </a:cubicBezTo>
                <a:lnTo>
                  <a:pt x="410" y="404"/>
                </a:lnTo>
                <a:close/>
                <a:moveTo>
                  <a:pt x="476" y="346"/>
                </a:moveTo>
                <a:cubicBezTo>
                  <a:pt x="528" y="346"/>
                  <a:pt x="528" y="346"/>
                  <a:pt x="528" y="346"/>
                </a:cubicBezTo>
                <a:cubicBezTo>
                  <a:pt x="528" y="367"/>
                  <a:pt x="528" y="387"/>
                  <a:pt x="528" y="404"/>
                </a:cubicBezTo>
                <a:cubicBezTo>
                  <a:pt x="476" y="404"/>
                  <a:pt x="476" y="404"/>
                  <a:pt x="476" y="404"/>
                </a:cubicBezTo>
                <a:lnTo>
                  <a:pt x="476" y="346"/>
                </a:lnTo>
                <a:close/>
                <a:moveTo>
                  <a:pt x="270" y="72"/>
                </a:moveTo>
                <a:cubicBezTo>
                  <a:pt x="212" y="72"/>
                  <a:pt x="212" y="72"/>
                  <a:pt x="212" y="72"/>
                </a:cubicBezTo>
                <a:cubicBezTo>
                  <a:pt x="212" y="20"/>
                  <a:pt x="212" y="20"/>
                  <a:pt x="212" y="20"/>
                </a:cubicBezTo>
                <a:cubicBezTo>
                  <a:pt x="231" y="20"/>
                  <a:pt x="251" y="20"/>
                  <a:pt x="270" y="20"/>
                </a:cubicBezTo>
                <a:lnTo>
                  <a:pt x="270" y="72"/>
                </a:lnTo>
                <a:close/>
                <a:moveTo>
                  <a:pt x="278" y="20"/>
                </a:moveTo>
                <a:cubicBezTo>
                  <a:pt x="298" y="20"/>
                  <a:pt x="317" y="20"/>
                  <a:pt x="336" y="20"/>
                </a:cubicBezTo>
                <a:cubicBezTo>
                  <a:pt x="336" y="72"/>
                  <a:pt x="336" y="72"/>
                  <a:pt x="336" y="72"/>
                </a:cubicBezTo>
                <a:cubicBezTo>
                  <a:pt x="278" y="72"/>
                  <a:pt x="278" y="72"/>
                  <a:pt x="278" y="72"/>
                </a:cubicBezTo>
                <a:lnTo>
                  <a:pt x="278" y="20"/>
                </a:lnTo>
                <a:close/>
                <a:moveTo>
                  <a:pt x="204" y="72"/>
                </a:moveTo>
                <a:cubicBezTo>
                  <a:pt x="146" y="72"/>
                  <a:pt x="146" y="72"/>
                  <a:pt x="146" y="72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64" y="20"/>
                  <a:pt x="184" y="20"/>
                  <a:pt x="204" y="20"/>
                </a:cubicBezTo>
                <a:lnTo>
                  <a:pt x="204" y="72"/>
                </a:lnTo>
                <a:close/>
                <a:moveTo>
                  <a:pt x="204" y="80"/>
                </a:moveTo>
                <a:cubicBezTo>
                  <a:pt x="204" y="138"/>
                  <a:pt x="204" y="138"/>
                  <a:pt x="204" y="13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80"/>
                  <a:pt x="146" y="80"/>
                  <a:pt x="146" y="80"/>
                </a:cubicBezTo>
                <a:lnTo>
                  <a:pt x="204" y="80"/>
                </a:lnTo>
                <a:close/>
                <a:moveTo>
                  <a:pt x="138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20"/>
                  <a:pt x="80" y="20"/>
                  <a:pt x="80" y="20"/>
                </a:cubicBezTo>
                <a:cubicBezTo>
                  <a:pt x="97" y="20"/>
                  <a:pt x="116" y="20"/>
                  <a:pt x="138" y="20"/>
                </a:cubicBezTo>
                <a:lnTo>
                  <a:pt x="138" y="72"/>
                </a:lnTo>
                <a:close/>
                <a:moveTo>
                  <a:pt x="138" y="80"/>
                </a:moveTo>
                <a:cubicBezTo>
                  <a:pt x="138" y="138"/>
                  <a:pt x="138" y="138"/>
                  <a:pt x="138" y="138"/>
                </a:cubicBezTo>
                <a:cubicBezTo>
                  <a:pt x="80" y="138"/>
                  <a:pt x="80" y="138"/>
                  <a:pt x="80" y="138"/>
                </a:cubicBezTo>
                <a:cubicBezTo>
                  <a:pt x="80" y="80"/>
                  <a:pt x="80" y="80"/>
                  <a:pt x="80" y="80"/>
                </a:cubicBezTo>
                <a:lnTo>
                  <a:pt x="138" y="80"/>
                </a:lnTo>
                <a:close/>
                <a:moveTo>
                  <a:pt x="72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117"/>
                  <a:pt x="20" y="97"/>
                  <a:pt x="20" y="80"/>
                </a:cubicBezTo>
                <a:cubicBezTo>
                  <a:pt x="72" y="80"/>
                  <a:pt x="72" y="80"/>
                  <a:pt x="72" y="80"/>
                </a:cubicBezTo>
                <a:lnTo>
                  <a:pt x="72" y="138"/>
                </a:lnTo>
                <a:close/>
                <a:moveTo>
                  <a:pt x="20" y="146"/>
                </a:moveTo>
                <a:cubicBezTo>
                  <a:pt x="72" y="146"/>
                  <a:pt x="72" y="146"/>
                  <a:pt x="72" y="146"/>
                </a:cubicBezTo>
                <a:cubicBezTo>
                  <a:pt x="72" y="205"/>
                  <a:pt x="72" y="205"/>
                  <a:pt x="72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20" y="185"/>
                  <a:pt x="20" y="165"/>
                  <a:pt x="20" y="146"/>
                </a:cubicBezTo>
                <a:close/>
                <a:moveTo>
                  <a:pt x="20" y="279"/>
                </a:moveTo>
                <a:cubicBezTo>
                  <a:pt x="72" y="279"/>
                  <a:pt x="72" y="279"/>
                  <a:pt x="72" y="279"/>
                </a:cubicBezTo>
                <a:cubicBezTo>
                  <a:pt x="72" y="338"/>
                  <a:pt x="72" y="338"/>
                  <a:pt x="72" y="338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19"/>
                  <a:pt x="20" y="299"/>
                  <a:pt x="20" y="279"/>
                </a:cubicBezTo>
                <a:close/>
                <a:moveTo>
                  <a:pt x="20" y="271"/>
                </a:moveTo>
                <a:cubicBezTo>
                  <a:pt x="20" y="252"/>
                  <a:pt x="20" y="232"/>
                  <a:pt x="20" y="213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71"/>
                  <a:pt x="72" y="271"/>
                  <a:pt x="72" y="271"/>
                </a:cubicBezTo>
                <a:lnTo>
                  <a:pt x="20" y="271"/>
                </a:lnTo>
                <a:close/>
                <a:moveTo>
                  <a:pt x="80" y="213"/>
                </a:moveTo>
                <a:cubicBezTo>
                  <a:pt x="138" y="213"/>
                  <a:pt x="138" y="213"/>
                  <a:pt x="138" y="213"/>
                </a:cubicBezTo>
                <a:cubicBezTo>
                  <a:pt x="138" y="271"/>
                  <a:pt x="138" y="271"/>
                  <a:pt x="138" y="271"/>
                </a:cubicBezTo>
                <a:cubicBezTo>
                  <a:pt x="80" y="271"/>
                  <a:pt x="80" y="271"/>
                  <a:pt x="80" y="271"/>
                </a:cubicBezTo>
                <a:lnTo>
                  <a:pt x="80" y="213"/>
                </a:lnTo>
                <a:close/>
                <a:moveTo>
                  <a:pt x="80" y="205"/>
                </a:moveTo>
                <a:cubicBezTo>
                  <a:pt x="80" y="146"/>
                  <a:pt x="80" y="146"/>
                  <a:pt x="80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205"/>
                  <a:pt x="138" y="205"/>
                  <a:pt x="138" y="205"/>
                </a:cubicBezTo>
                <a:lnTo>
                  <a:pt x="80" y="205"/>
                </a:lnTo>
                <a:close/>
                <a:moveTo>
                  <a:pt x="146" y="146"/>
                </a:moveTo>
                <a:cubicBezTo>
                  <a:pt x="204" y="146"/>
                  <a:pt x="204" y="146"/>
                  <a:pt x="204" y="146"/>
                </a:cubicBezTo>
                <a:cubicBezTo>
                  <a:pt x="204" y="205"/>
                  <a:pt x="204" y="205"/>
                  <a:pt x="204" y="205"/>
                </a:cubicBezTo>
                <a:cubicBezTo>
                  <a:pt x="146" y="205"/>
                  <a:pt x="146" y="205"/>
                  <a:pt x="146" y="205"/>
                </a:cubicBezTo>
                <a:lnTo>
                  <a:pt x="146" y="146"/>
                </a:lnTo>
                <a:close/>
                <a:moveTo>
                  <a:pt x="212" y="146"/>
                </a:moveTo>
                <a:cubicBezTo>
                  <a:pt x="270" y="146"/>
                  <a:pt x="270" y="146"/>
                  <a:pt x="270" y="146"/>
                </a:cubicBezTo>
                <a:cubicBezTo>
                  <a:pt x="270" y="205"/>
                  <a:pt x="270" y="205"/>
                  <a:pt x="270" y="205"/>
                </a:cubicBezTo>
                <a:cubicBezTo>
                  <a:pt x="212" y="205"/>
                  <a:pt x="212" y="205"/>
                  <a:pt x="212" y="205"/>
                </a:cubicBezTo>
                <a:lnTo>
                  <a:pt x="212" y="146"/>
                </a:lnTo>
                <a:close/>
                <a:moveTo>
                  <a:pt x="212" y="138"/>
                </a:moveTo>
                <a:cubicBezTo>
                  <a:pt x="212" y="80"/>
                  <a:pt x="212" y="80"/>
                  <a:pt x="212" y="80"/>
                </a:cubicBezTo>
                <a:cubicBezTo>
                  <a:pt x="270" y="80"/>
                  <a:pt x="270" y="80"/>
                  <a:pt x="270" y="80"/>
                </a:cubicBezTo>
                <a:cubicBezTo>
                  <a:pt x="270" y="138"/>
                  <a:pt x="270" y="138"/>
                  <a:pt x="270" y="138"/>
                </a:cubicBezTo>
                <a:lnTo>
                  <a:pt x="212" y="138"/>
                </a:lnTo>
                <a:close/>
                <a:moveTo>
                  <a:pt x="278" y="80"/>
                </a:moveTo>
                <a:cubicBezTo>
                  <a:pt x="336" y="80"/>
                  <a:pt x="336" y="80"/>
                  <a:pt x="336" y="80"/>
                </a:cubicBezTo>
                <a:cubicBezTo>
                  <a:pt x="336" y="138"/>
                  <a:pt x="336" y="138"/>
                  <a:pt x="336" y="138"/>
                </a:cubicBezTo>
                <a:cubicBezTo>
                  <a:pt x="278" y="138"/>
                  <a:pt x="278" y="138"/>
                  <a:pt x="278" y="138"/>
                </a:cubicBezTo>
                <a:lnTo>
                  <a:pt x="278" y="80"/>
                </a:lnTo>
                <a:close/>
                <a:moveTo>
                  <a:pt x="344" y="80"/>
                </a:moveTo>
                <a:cubicBezTo>
                  <a:pt x="402" y="80"/>
                  <a:pt x="402" y="80"/>
                  <a:pt x="402" y="80"/>
                </a:cubicBezTo>
                <a:cubicBezTo>
                  <a:pt x="402" y="138"/>
                  <a:pt x="402" y="138"/>
                  <a:pt x="402" y="138"/>
                </a:cubicBezTo>
                <a:cubicBezTo>
                  <a:pt x="344" y="138"/>
                  <a:pt x="344" y="138"/>
                  <a:pt x="344" y="138"/>
                </a:cubicBezTo>
                <a:lnTo>
                  <a:pt x="344" y="80"/>
                </a:lnTo>
                <a:close/>
                <a:moveTo>
                  <a:pt x="344" y="72"/>
                </a:moveTo>
                <a:cubicBezTo>
                  <a:pt x="344" y="20"/>
                  <a:pt x="344" y="20"/>
                  <a:pt x="344" y="20"/>
                </a:cubicBezTo>
                <a:cubicBezTo>
                  <a:pt x="364" y="20"/>
                  <a:pt x="384" y="20"/>
                  <a:pt x="402" y="20"/>
                </a:cubicBezTo>
                <a:cubicBezTo>
                  <a:pt x="402" y="72"/>
                  <a:pt x="402" y="72"/>
                  <a:pt x="402" y="72"/>
                </a:cubicBezTo>
                <a:lnTo>
                  <a:pt x="344" y="72"/>
                </a:lnTo>
                <a:close/>
                <a:moveTo>
                  <a:pt x="72" y="20"/>
                </a:moveTo>
                <a:cubicBezTo>
                  <a:pt x="72" y="72"/>
                  <a:pt x="72" y="72"/>
                  <a:pt x="72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43"/>
                  <a:pt x="20" y="23"/>
                  <a:pt x="20" y="20"/>
                </a:cubicBezTo>
                <a:cubicBezTo>
                  <a:pt x="23" y="20"/>
                  <a:pt x="43" y="20"/>
                  <a:pt x="72" y="20"/>
                </a:cubicBezTo>
                <a:close/>
                <a:moveTo>
                  <a:pt x="42" y="465"/>
                </a:moveTo>
                <a:cubicBezTo>
                  <a:pt x="74" y="424"/>
                  <a:pt x="183" y="286"/>
                  <a:pt x="193" y="273"/>
                </a:cubicBezTo>
                <a:cubicBezTo>
                  <a:pt x="206" y="281"/>
                  <a:pt x="246" y="304"/>
                  <a:pt x="246" y="304"/>
                </a:cubicBezTo>
                <a:cubicBezTo>
                  <a:pt x="251" y="307"/>
                  <a:pt x="257" y="306"/>
                  <a:pt x="261" y="301"/>
                </a:cubicBezTo>
                <a:cubicBezTo>
                  <a:pt x="261" y="301"/>
                  <a:pt x="347" y="203"/>
                  <a:pt x="359" y="189"/>
                </a:cubicBezTo>
                <a:cubicBezTo>
                  <a:pt x="369" y="196"/>
                  <a:pt x="389" y="209"/>
                  <a:pt x="389" y="209"/>
                </a:cubicBezTo>
                <a:cubicBezTo>
                  <a:pt x="394" y="212"/>
                  <a:pt x="401" y="211"/>
                  <a:pt x="405" y="206"/>
                </a:cubicBezTo>
                <a:cubicBezTo>
                  <a:pt x="481" y="110"/>
                  <a:pt x="481" y="110"/>
                  <a:pt x="481" y="110"/>
                </a:cubicBezTo>
                <a:cubicBezTo>
                  <a:pt x="481" y="133"/>
                  <a:pt x="481" y="133"/>
                  <a:pt x="481" y="133"/>
                </a:cubicBezTo>
                <a:cubicBezTo>
                  <a:pt x="481" y="139"/>
                  <a:pt x="487" y="145"/>
                  <a:pt x="493" y="145"/>
                </a:cubicBezTo>
                <a:cubicBezTo>
                  <a:pt x="500" y="145"/>
                  <a:pt x="505" y="139"/>
                  <a:pt x="505" y="133"/>
                </a:cubicBezTo>
                <a:cubicBezTo>
                  <a:pt x="505" y="76"/>
                  <a:pt x="505" y="76"/>
                  <a:pt x="505" y="76"/>
                </a:cubicBezTo>
                <a:cubicBezTo>
                  <a:pt x="505" y="76"/>
                  <a:pt x="505" y="76"/>
                  <a:pt x="505" y="76"/>
                </a:cubicBezTo>
                <a:cubicBezTo>
                  <a:pt x="505" y="75"/>
                  <a:pt x="505" y="74"/>
                  <a:pt x="505" y="74"/>
                </a:cubicBezTo>
                <a:cubicBezTo>
                  <a:pt x="505" y="74"/>
                  <a:pt x="505" y="74"/>
                  <a:pt x="505" y="73"/>
                </a:cubicBezTo>
                <a:cubicBezTo>
                  <a:pt x="505" y="73"/>
                  <a:pt x="505" y="72"/>
                  <a:pt x="505" y="71"/>
                </a:cubicBezTo>
                <a:cubicBezTo>
                  <a:pt x="504" y="71"/>
                  <a:pt x="504" y="71"/>
                  <a:pt x="504" y="71"/>
                </a:cubicBezTo>
                <a:cubicBezTo>
                  <a:pt x="504" y="71"/>
                  <a:pt x="504" y="70"/>
                  <a:pt x="504" y="70"/>
                </a:cubicBezTo>
                <a:cubicBezTo>
                  <a:pt x="504" y="70"/>
                  <a:pt x="503" y="69"/>
                  <a:pt x="503" y="69"/>
                </a:cubicBezTo>
                <a:cubicBezTo>
                  <a:pt x="503" y="69"/>
                  <a:pt x="503" y="69"/>
                  <a:pt x="503" y="69"/>
                </a:cubicBezTo>
                <a:cubicBezTo>
                  <a:pt x="503" y="68"/>
                  <a:pt x="502" y="68"/>
                  <a:pt x="502" y="68"/>
                </a:cubicBezTo>
                <a:cubicBezTo>
                  <a:pt x="502" y="68"/>
                  <a:pt x="502" y="67"/>
                  <a:pt x="502" y="67"/>
                </a:cubicBezTo>
                <a:cubicBezTo>
                  <a:pt x="501" y="67"/>
                  <a:pt x="501" y="67"/>
                  <a:pt x="500" y="66"/>
                </a:cubicBezTo>
                <a:cubicBezTo>
                  <a:pt x="500" y="66"/>
                  <a:pt x="500" y="66"/>
                  <a:pt x="500" y="66"/>
                </a:cubicBezTo>
                <a:cubicBezTo>
                  <a:pt x="499" y="66"/>
                  <a:pt x="499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7" y="65"/>
                  <a:pt x="497" y="64"/>
                  <a:pt x="496" y="64"/>
                </a:cubicBezTo>
                <a:cubicBezTo>
                  <a:pt x="496" y="64"/>
                  <a:pt x="496" y="64"/>
                  <a:pt x="495" y="64"/>
                </a:cubicBezTo>
                <a:cubicBezTo>
                  <a:pt x="495" y="64"/>
                  <a:pt x="494" y="64"/>
                  <a:pt x="494" y="64"/>
                </a:cubicBezTo>
                <a:cubicBezTo>
                  <a:pt x="494" y="64"/>
                  <a:pt x="494" y="64"/>
                  <a:pt x="493" y="64"/>
                </a:cubicBezTo>
                <a:cubicBezTo>
                  <a:pt x="493" y="64"/>
                  <a:pt x="493" y="64"/>
                  <a:pt x="493" y="64"/>
                </a:cubicBezTo>
                <a:cubicBezTo>
                  <a:pt x="493" y="64"/>
                  <a:pt x="492" y="64"/>
                  <a:pt x="491" y="64"/>
                </a:cubicBezTo>
                <a:cubicBezTo>
                  <a:pt x="491" y="64"/>
                  <a:pt x="491" y="64"/>
                  <a:pt x="491" y="64"/>
                </a:cubicBezTo>
                <a:cubicBezTo>
                  <a:pt x="491" y="64"/>
                  <a:pt x="491" y="64"/>
                  <a:pt x="491" y="64"/>
                </a:cubicBezTo>
                <a:cubicBezTo>
                  <a:pt x="438" y="76"/>
                  <a:pt x="438" y="76"/>
                  <a:pt x="438" y="76"/>
                </a:cubicBezTo>
                <a:cubicBezTo>
                  <a:pt x="432" y="77"/>
                  <a:pt x="428" y="84"/>
                  <a:pt x="429" y="90"/>
                </a:cubicBezTo>
                <a:cubicBezTo>
                  <a:pt x="431" y="97"/>
                  <a:pt x="437" y="101"/>
                  <a:pt x="443" y="99"/>
                </a:cubicBezTo>
                <a:cubicBezTo>
                  <a:pt x="443" y="99"/>
                  <a:pt x="454" y="97"/>
                  <a:pt x="463" y="95"/>
                </a:cubicBezTo>
                <a:cubicBezTo>
                  <a:pt x="439" y="125"/>
                  <a:pt x="402" y="171"/>
                  <a:pt x="393" y="183"/>
                </a:cubicBezTo>
                <a:cubicBezTo>
                  <a:pt x="382" y="176"/>
                  <a:pt x="363" y="163"/>
                  <a:pt x="363" y="163"/>
                </a:cubicBezTo>
                <a:cubicBezTo>
                  <a:pt x="358" y="160"/>
                  <a:pt x="352" y="161"/>
                  <a:pt x="348" y="165"/>
                </a:cubicBezTo>
                <a:cubicBezTo>
                  <a:pt x="348" y="165"/>
                  <a:pt x="261" y="265"/>
                  <a:pt x="249" y="278"/>
                </a:cubicBezTo>
                <a:cubicBezTo>
                  <a:pt x="236" y="271"/>
                  <a:pt x="196" y="247"/>
                  <a:pt x="196" y="247"/>
                </a:cubicBezTo>
                <a:cubicBezTo>
                  <a:pt x="191" y="244"/>
                  <a:pt x="184" y="245"/>
                  <a:pt x="181" y="250"/>
                </a:cubicBezTo>
                <a:cubicBezTo>
                  <a:pt x="20" y="454"/>
                  <a:pt x="20" y="454"/>
                  <a:pt x="20" y="454"/>
                </a:cubicBezTo>
                <a:cubicBezTo>
                  <a:pt x="20" y="450"/>
                  <a:pt x="20" y="445"/>
                  <a:pt x="20" y="439"/>
                </a:cubicBezTo>
                <a:cubicBezTo>
                  <a:pt x="20" y="432"/>
                  <a:pt x="20" y="423"/>
                  <a:pt x="20" y="412"/>
                </a:cubicBezTo>
                <a:cubicBezTo>
                  <a:pt x="41" y="412"/>
                  <a:pt x="41" y="412"/>
                  <a:pt x="41" y="412"/>
                </a:cubicBezTo>
                <a:cubicBezTo>
                  <a:pt x="48" y="404"/>
                  <a:pt x="48" y="404"/>
                  <a:pt x="48" y="404"/>
                </a:cubicBezTo>
                <a:cubicBezTo>
                  <a:pt x="20" y="404"/>
                  <a:pt x="20" y="404"/>
                  <a:pt x="20" y="404"/>
                </a:cubicBezTo>
                <a:cubicBezTo>
                  <a:pt x="20" y="387"/>
                  <a:pt x="20" y="367"/>
                  <a:pt x="20" y="346"/>
                </a:cubicBezTo>
                <a:cubicBezTo>
                  <a:pt x="72" y="346"/>
                  <a:pt x="72" y="346"/>
                  <a:pt x="72" y="346"/>
                </a:cubicBezTo>
                <a:cubicBezTo>
                  <a:pt x="72" y="374"/>
                  <a:pt x="72" y="374"/>
                  <a:pt x="72" y="374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80" y="346"/>
                  <a:pt x="80" y="346"/>
                  <a:pt x="80" y="346"/>
                </a:cubicBezTo>
                <a:cubicBezTo>
                  <a:pt x="94" y="346"/>
                  <a:pt x="94" y="346"/>
                  <a:pt x="94" y="346"/>
                </a:cubicBezTo>
                <a:cubicBezTo>
                  <a:pt x="101" y="338"/>
                  <a:pt x="101" y="338"/>
                  <a:pt x="101" y="338"/>
                </a:cubicBezTo>
                <a:cubicBezTo>
                  <a:pt x="80" y="338"/>
                  <a:pt x="80" y="338"/>
                  <a:pt x="80" y="338"/>
                </a:cubicBezTo>
                <a:cubicBezTo>
                  <a:pt x="80" y="279"/>
                  <a:pt x="80" y="279"/>
                  <a:pt x="80" y="279"/>
                </a:cubicBezTo>
                <a:cubicBezTo>
                  <a:pt x="138" y="279"/>
                  <a:pt x="138" y="279"/>
                  <a:pt x="138" y="279"/>
                </a:cubicBezTo>
                <a:cubicBezTo>
                  <a:pt x="138" y="291"/>
                  <a:pt x="138" y="291"/>
                  <a:pt x="138" y="291"/>
                </a:cubicBezTo>
                <a:cubicBezTo>
                  <a:pt x="146" y="281"/>
                  <a:pt x="146" y="281"/>
                  <a:pt x="146" y="281"/>
                </a:cubicBezTo>
                <a:cubicBezTo>
                  <a:pt x="146" y="279"/>
                  <a:pt x="146" y="279"/>
                  <a:pt x="146" y="279"/>
                </a:cubicBezTo>
                <a:cubicBezTo>
                  <a:pt x="147" y="279"/>
                  <a:pt x="147" y="279"/>
                  <a:pt x="147" y="279"/>
                </a:cubicBezTo>
                <a:cubicBezTo>
                  <a:pt x="153" y="271"/>
                  <a:pt x="153" y="271"/>
                  <a:pt x="153" y="271"/>
                </a:cubicBezTo>
                <a:cubicBezTo>
                  <a:pt x="146" y="271"/>
                  <a:pt x="146" y="271"/>
                  <a:pt x="146" y="271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204" y="213"/>
                  <a:pt x="204" y="213"/>
                  <a:pt x="204" y="213"/>
                </a:cubicBezTo>
                <a:cubicBezTo>
                  <a:pt x="204" y="242"/>
                  <a:pt x="204" y="242"/>
                  <a:pt x="204" y="242"/>
                </a:cubicBezTo>
                <a:cubicBezTo>
                  <a:pt x="206" y="243"/>
                  <a:pt x="209" y="245"/>
                  <a:pt x="212" y="247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70" y="213"/>
                  <a:pt x="270" y="213"/>
                  <a:pt x="270" y="21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73" y="239"/>
                  <a:pt x="275" y="236"/>
                  <a:pt x="278" y="233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95" y="213"/>
                  <a:pt x="295" y="213"/>
                  <a:pt x="295" y="213"/>
                </a:cubicBezTo>
                <a:cubicBezTo>
                  <a:pt x="298" y="210"/>
                  <a:pt x="300" y="207"/>
                  <a:pt x="302" y="205"/>
                </a:cubicBezTo>
                <a:cubicBezTo>
                  <a:pt x="278" y="205"/>
                  <a:pt x="278" y="205"/>
                  <a:pt x="278" y="205"/>
                </a:cubicBezTo>
                <a:cubicBezTo>
                  <a:pt x="278" y="146"/>
                  <a:pt x="278" y="146"/>
                  <a:pt x="278" y="146"/>
                </a:cubicBezTo>
                <a:cubicBezTo>
                  <a:pt x="336" y="146"/>
                  <a:pt x="336" y="146"/>
                  <a:pt x="336" y="146"/>
                </a:cubicBezTo>
                <a:cubicBezTo>
                  <a:pt x="336" y="166"/>
                  <a:pt x="336" y="166"/>
                  <a:pt x="336" y="166"/>
                </a:cubicBezTo>
                <a:cubicBezTo>
                  <a:pt x="340" y="162"/>
                  <a:pt x="342" y="160"/>
                  <a:pt x="342" y="160"/>
                </a:cubicBezTo>
                <a:cubicBezTo>
                  <a:pt x="342" y="159"/>
                  <a:pt x="343" y="158"/>
                  <a:pt x="344" y="158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402" y="146"/>
                  <a:pt x="402" y="146"/>
                  <a:pt x="402" y="146"/>
                </a:cubicBezTo>
                <a:cubicBezTo>
                  <a:pt x="402" y="158"/>
                  <a:pt x="402" y="158"/>
                  <a:pt x="402" y="158"/>
                </a:cubicBezTo>
                <a:cubicBezTo>
                  <a:pt x="405" y="155"/>
                  <a:pt x="407" y="152"/>
                  <a:pt x="410" y="148"/>
                </a:cubicBezTo>
                <a:cubicBezTo>
                  <a:pt x="410" y="146"/>
                  <a:pt x="410" y="146"/>
                  <a:pt x="410" y="146"/>
                </a:cubicBezTo>
                <a:cubicBezTo>
                  <a:pt x="412" y="146"/>
                  <a:pt x="412" y="146"/>
                  <a:pt x="412" y="146"/>
                </a:cubicBezTo>
                <a:cubicBezTo>
                  <a:pt x="414" y="144"/>
                  <a:pt x="416" y="141"/>
                  <a:pt x="418" y="138"/>
                </a:cubicBezTo>
                <a:cubicBezTo>
                  <a:pt x="410" y="138"/>
                  <a:pt x="410" y="138"/>
                  <a:pt x="410" y="138"/>
                </a:cubicBezTo>
                <a:cubicBezTo>
                  <a:pt x="410" y="80"/>
                  <a:pt x="410" y="80"/>
                  <a:pt x="410" y="80"/>
                </a:cubicBezTo>
                <a:cubicBezTo>
                  <a:pt x="422" y="80"/>
                  <a:pt x="422" y="80"/>
                  <a:pt x="422" y="80"/>
                </a:cubicBezTo>
                <a:cubicBezTo>
                  <a:pt x="424" y="77"/>
                  <a:pt x="426" y="74"/>
                  <a:pt x="429" y="72"/>
                </a:cubicBezTo>
                <a:cubicBezTo>
                  <a:pt x="410" y="72"/>
                  <a:pt x="410" y="72"/>
                  <a:pt x="410" y="72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32" y="20"/>
                  <a:pt x="452" y="20"/>
                  <a:pt x="468" y="20"/>
                </a:cubicBezTo>
                <a:cubicBezTo>
                  <a:pt x="468" y="61"/>
                  <a:pt x="468" y="61"/>
                  <a:pt x="468" y="61"/>
                </a:cubicBezTo>
                <a:cubicBezTo>
                  <a:pt x="476" y="59"/>
                  <a:pt x="476" y="59"/>
                  <a:pt x="476" y="59"/>
                </a:cubicBezTo>
                <a:cubicBezTo>
                  <a:pt x="476" y="20"/>
                  <a:pt x="476" y="20"/>
                  <a:pt x="476" y="20"/>
                </a:cubicBezTo>
                <a:cubicBezTo>
                  <a:pt x="506" y="20"/>
                  <a:pt x="525" y="20"/>
                  <a:pt x="528" y="20"/>
                </a:cubicBezTo>
                <a:cubicBezTo>
                  <a:pt x="528" y="23"/>
                  <a:pt x="528" y="43"/>
                  <a:pt x="528" y="72"/>
                </a:cubicBezTo>
                <a:cubicBezTo>
                  <a:pt x="513" y="72"/>
                  <a:pt x="513" y="72"/>
                  <a:pt x="513" y="72"/>
                </a:cubicBezTo>
                <a:cubicBezTo>
                  <a:pt x="513" y="72"/>
                  <a:pt x="513" y="72"/>
                  <a:pt x="513" y="73"/>
                </a:cubicBezTo>
                <a:cubicBezTo>
                  <a:pt x="513" y="74"/>
                  <a:pt x="513" y="74"/>
                  <a:pt x="513" y="75"/>
                </a:cubicBezTo>
                <a:cubicBezTo>
                  <a:pt x="513" y="76"/>
                  <a:pt x="513" y="76"/>
                  <a:pt x="513" y="76"/>
                </a:cubicBezTo>
                <a:cubicBezTo>
                  <a:pt x="513" y="80"/>
                  <a:pt x="513" y="80"/>
                  <a:pt x="513" y="80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28" y="97"/>
                  <a:pt x="528" y="117"/>
                  <a:pt x="528" y="138"/>
                </a:cubicBezTo>
                <a:cubicBezTo>
                  <a:pt x="512" y="138"/>
                  <a:pt x="512" y="138"/>
                  <a:pt x="512" y="138"/>
                </a:cubicBezTo>
                <a:cubicBezTo>
                  <a:pt x="512" y="141"/>
                  <a:pt x="510" y="144"/>
                  <a:pt x="50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65"/>
                  <a:pt x="528" y="185"/>
                  <a:pt x="528" y="205"/>
                </a:cubicBezTo>
                <a:cubicBezTo>
                  <a:pt x="476" y="205"/>
                  <a:pt x="476" y="205"/>
                  <a:pt x="476" y="205"/>
                </a:cubicBezTo>
                <a:cubicBezTo>
                  <a:pt x="476" y="146"/>
                  <a:pt x="476" y="146"/>
                  <a:pt x="476" y="146"/>
                </a:cubicBezTo>
                <a:cubicBezTo>
                  <a:pt x="479" y="146"/>
                  <a:pt x="479" y="146"/>
                  <a:pt x="479" y="146"/>
                </a:cubicBezTo>
                <a:cubicBezTo>
                  <a:pt x="476" y="143"/>
                  <a:pt x="474" y="138"/>
                  <a:pt x="473" y="133"/>
                </a:cubicBezTo>
                <a:cubicBezTo>
                  <a:pt x="463" y="146"/>
                  <a:pt x="463" y="146"/>
                  <a:pt x="463" y="146"/>
                </a:cubicBezTo>
                <a:cubicBezTo>
                  <a:pt x="468" y="146"/>
                  <a:pt x="468" y="146"/>
                  <a:pt x="468" y="146"/>
                </a:cubicBezTo>
                <a:cubicBezTo>
                  <a:pt x="468" y="205"/>
                  <a:pt x="468" y="205"/>
                  <a:pt x="468" y="205"/>
                </a:cubicBezTo>
                <a:cubicBezTo>
                  <a:pt x="416" y="205"/>
                  <a:pt x="416" y="205"/>
                  <a:pt x="416" y="205"/>
                </a:cubicBezTo>
                <a:cubicBezTo>
                  <a:pt x="411" y="211"/>
                  <a:pt x="411" y="211"/>
                  <a:pt x="411" y="211"/>
                </a:cubicBezTo>
                <a:cubicBezTo>
                  <a:pt x="409" y="214"/>
                  <a:pt x="406" y="216"/>
                  <a:pt x="402" y="218"/>
                </a:cubicBezTo>
                <a:cubicBezTo>
                  <a:pt x="402" y="271"/>
                  <a:pt x="402" y="271"/>
                  <a:pt x="402" y="271"/>
                </a:cubicBezTo>
                <a:cubicBezTo>
                  <a:pt x="344" y="271"/>
                  <a:pt x="344" y="271"/>
                  <a:pt x="344" y="271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2" y="221"/>
                  <a:pt x="339" y="224"/>
                  <a:pt x="336" y="227"/>
                </a:cubicBezTo>
                <a:cubicBezTo>
                  <a:pt x="336" y="271"/>
                  <a:pt x="336" y="271"/>
                  <a:pt x="336" y="271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95" y="274"/>
                  <a:pt x="293" y="277"/>
                  <a:pt x="291" y="279"/>
                </a:cubicBezTo>
                <a:cubicBezTo>
                  <a:pt x="336" y="279"/>
                  <a:pt x="336" y="279"/>
                  <a:pt x="336" y="279"/>
                </a:cubicBezTo>
                <a:cubicBezTo>
                  <a:pt x="336" y="338"/>
                  <a:pt x="336" y="338"/>
                  <a:pt x="336" y="338"/>
                </a:cubicBezTo>
                <a:cubicBezTo>
                  <a:pt x="278" y="338"/>
                  <a:pt x="278" y="338"/>
                  <a:pt x="278" y="338"/>
                </a:cubicBezTo>
                <a:cubicBezTo>
                  <a:pt x="278" y="293"/>
                  <a:pt x="278" y="293"/>
                  <a:pt x="278" y="293"/>
                </a:cubicBezTo>
                <a:cubicBezTo>
                  <a:pt x="275" y="297"/>
                  <a:pt x="272" y="300"/>
                  <a:pt x="270" y="303"/>
                </a:cubicBezTo>
                <a:cubicBezTo>
                  <a:pt x="270" y="338"/>
                  <a:pt x="270" y="338"/>
                  <a:pt x="270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93"/>
                  <a:pt x="212" y="293"/>
                  <a:pt x="212" y="293"/>
                </a:cubicBezTo>
                <a:cubicBezTo>
                  <a:pt x="209" y="292"/>
                  <a:pt x="207" y="290"/>
                  <a:pt x="204" y="289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152" y="338"/>
                  <a:pt x="152" y="338"/>
                  <a:pt x="152" y="338"/>
                </a:cubicBezTo>
                <a:cubicBezTo>
                  <a:pt x="147" y="343"/>
                  <a:pt x="143" y="349"/>
                  <a:pt x="138" y="355"/>
                </a:cubicBezTo>
                <a:cubicBezTo>
                  <a:pt x="138" y="404"/>
                  <a:pt x="138" y="404"/>
                  <a:pt x="138" y="404"/>
                </a:cubicBezTo>
                <a:cubicBezTo>
                  <a:pt x="99" y="404"/>
                  <a:pt x="99" y="404"/>
                  <a:pt x="99" y="404"/>
                </a:cubicBezTo>
                <a:cubicBezTo>
                  <a:pt x="97" y="407"/>
                  <a:pt x="95" y="410"/>
                  <a:pt x="93" y="412"/>
                </a:cubicBezTo>
                <a:cubicBezTo>
                  <a:pt x="138" y="412"/>
                  <a:pt x="138" y="412"/>
                  <a:pt x="138" y="412"/>
                </a:cubicBezTo>
                <a:cubicBezTo>
                  <a:pt x="138" y="465"/>
                  <a:pt x="138" y="465"/>
                  <a:pt x="138" y="465"/>
                </a:cubicBezTo>
                <a:cubicBezTo>
                  <a:pt x="116" y="465"/>
                  <a:pt x="97" y="465"/>
                  <a:pt x="80" y="465"/>
                </a:cubicBezTo>
                <a:cubicBezTo>
                  <a:pt x="80" y="428"/>
                  <a:pt x="80" y="428"/>
                  <a:pt x="80" y="428"/>
                </a:cubicBezTo>
                <a:cubicBezTo>
                  <a:pt x="77" y="432"/>
                  <a:pt x="74" y="435"/>
                  <a:pt x="72" y="438"/>
                </a:cubicBezTo>
                <a:cubicBezTo>
                  <a:pt x="72" y="465"/>
                  <a:pt x="72" y="465"/>
                  <a:pt x="72" y="465"/>
                </a:cubicBezTo>
                <a:cubicBezTo>
                  <a:pt x="64" y="465"/>
                  <a:pt x="57" y="465"/>
                  <a:pt x="51" y="465"/>
                </a:cubicBezTo>
                <a:cubicBezTo>
                  <a:pt x="48" y="465"/>
                  <a:pt x="45" y="465"/>
                  <a:pt x="42" y="465"/>
                </a:cubicBezTo>
                <a:close/>
                <a:moveTo>
                  <a:pt x="476" y="465"/>
                </a:moveTo>
                <a:cubicBezTo>
                  <a:pt x="476" y="412"/>
                  <a:pt x="476" y="412"/>
                  <a:pt x="476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41"/>
                  <a:pt x="528" y="461"/>
                  <a:pt x="528" y="465"/>
                </a:cubicBezTo>
                <a:cubicBezTo>
                  <a:pt x="525" y="465"/>
                  <a:pt x="506" y="465"/>
                  <a:pt x="476" y="4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363535"/>
              </a:solidFill>
              <a:effectLst/>
              <a:uLnTx/>
              <a:uFillTx/>
              <a:latin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507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R4.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数据可视化需求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Rectangle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830247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将指定策略的历史回测数据进行可视化呈现。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kumimoji="0" lang="zh-CN" alt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参考优矿、聚宽、米筐等公开量化研究平台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的策略历史数据回测功能。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0" name="Rectangle 31"/>
          <p:cNvSpPr/>
          <p:nvPr>
            <p:custDataLst>
              <p:tags r:id="rId2"/>
            </p:custDataLst>
          </p:nvPr>
        </p:nvSpPr>
        <p:spPr bwMode="auto">
          <a:xfrm>
            <a:off x="3830247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R4.</a:t>
            </a:r>
            <a:r>
              <a:rPr lang="en-US" altLang="zh-CN" sz="1500" kern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回测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数据可视化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2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37557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将指定策略的模拟交易数据进行可视化呈现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lang="zh-CN" altLang="en-US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参考优矿、聚宽、米筐等公开量化研究平台</a:t>
            </a: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的模拟交易功能。</a:t>
            </a:r>
            <a:endParaRPr lang="en-US" altLang="zh-CN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4" name="Rectangle 31"/>
          <p:cNvSpPr/>
          <p:nvPr>
            <p:custDataLst>
              <p:tags r:id="rId4"/>
            </p:custDataLst>
          </p:nvPr>
        </p:nvSpPr>
        <p:spPr bwMode="auto">
          <a:xfrm>
            <a:off x="6237557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R4.3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模拟数据可视化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4" name="Rectangle 2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422937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将从数据供应商那里获取的原始数据、清洗后的数据、分析后的数据等各个阶段的数据，通过图表等方式进行可视化呈现。</a:t>
            </a:r>
          </a:p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endParaRPr kumimoji="0" lang="zh-CN" alt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Rectangle 31"/>
          <p:cNvSpPr/>
          <p:nvPr>
            <p:custDataLst>
              <p:tags r:id="rId6"/>
            </p:custDataLst>
          </p:nvPr>
        </p:nvSpPr>
        <p:spPr bwMode="auto">
          <a:xfrm>
            <a:off x="1422937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R4.</a:t>
            </a:r>
            <a:r>
              <a:rPr lang="en-US" altLang="zh-CN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基础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数据可视化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Rectangle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644867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lang="zh-CN" altLang="en-US" sz="12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 Light" charset="-122"/>
                <a:ea typeface="Yuanti SC Light" charset="-122"/>
                <a:cs typeface="Yuanti SC Light" charset="-122"/>
              </a:rPr>
              <a:t>将任意时刻人工智能深度学习的过程和结果信息进行可视化呈现。</a:t>
            </a:r>
            <a:endParaRPr lang="en-US" altLang="zh-CN" sz="120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8" name="Rectangle 31"/>
          <p:cNvSpPr/>
          <p:nvPr>
            <p:custDataLst>
              <p:tags r:id="rId8"/>
            </p:custDataLst>
          </p:nvPr>
        </p:nvSpPr>
        <p:spPr bwMode="auto">
          <a:xfrm>
            <a:off x="8644867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R4.4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AI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数据可视化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2" name="Freeform 29"/>
          <p:cNvSpPr>
            <a:spLocks noEditPoints="1"/>
          </p:cNvSpPr>
          <p:nvPr/>
        </p:nvSpPr>
        <p:spPr bwMode="auto">
          <a:xfrm>
            <a:off x="6841835" y="2505426"/>
            <a:ext cx="711684" cy="629798"/>
          </a:xfrm>
          <a:custGeom>
            <a:avLst/>
            <a:gdLst>
              <a:gd name="T0" fmla="*/ 10 w 548"/>
              <a:gd name="T1" fmla="*/ 485 h 485"/>
              <a:gd name="T2" fmla="*/ 528 w 548"/>
              <a:gd name="T3" fmla="*/ 338 h 485"/>
              <a:gd name="T4" fmla="*/ 476 w 548"/>
              <a:gd name="T5" fmla="*/ 271 h 485"/>
              <a:gd name="T6" fmla="*/ 410 w 548"/>
              <a:gd name="T7" fmla="*/ 213 h 485"/>
              <a:gd name="T8" fmla="*/ 410 w 548"/>
              <a:gd name="T9" fmla="*/ 279 h 485"/>
              <a:gd name="T10" fmla="*/ 402 w 548"/>
              <a:gd name="T11" fmla="*/ 338 h 485"/>
              <a:gd name="T12" fmla="*/ 336 w 548"/>
              <a:gd name="T13" fmla="*/ 404 h 485"/>
              <a:gd name="T14" fmla="*/ 212 w 548"/>
              <a:gd name="T15" fmla="*/ 404 h 485"/>
              <a:gd name="T16" fmla="*/ 146 w 548"/>
              <a:gd name="T17" fmla="*/ 346 h 485"/>
              <a:gd name="T18" fmla="*/ 146 w 548"/>
              <a:gd name="T19" fmla="*/ 412 h 485"/>
              <a:gd name="T20" fmla="*/ 212 w 548"/>
              <a:gd name="T21" fmla="*/ 412 h 485"/>
              <a:gd name="T22" fmla="*/ 344 w 548"/>
              <a:gd name="T23" fmla="*/ 412 h 485"/>
              <a:gd name="T24" fmla="*/ 468 w 548"/>
              <a:gd name="T25" fmla="*/ 412 h 485"/>
              <a:gd name="T26" fmla="*/ 468 w 548"/>
              <a:gd name="T27" fmla="*/ 346 h 485"/>
              <a:gd name="T28" fmla="*/ 476 w 548"/>
              <a:gd name="T29" fmla="*/ 404 h 485"/>
              <a:gd name="T30" fmla="*/ 270 w 548"/>
              <a:gd name="T31" fmla="*/ 72 h 485"/>
              <a:gd name="T32" fmla="*/ 204 w 548"/>
              <a:gd name="T33" fmla="*/ 72 h 485"/>
              <a:gd name="T34" fmla="*/ 204 w 548"/>
              <a:gd name="T35" fmla="*/ 138 h 485"/>
              <a:gd name="T36" fmla="*/ 80 w 548"/>
              <a:gd name="T37" fmla="*/ 20 h 485"/>
              <a:gd name="T38" fmla="*/ 80 w 548"/>
              <a:gd name="T39" fmla="*/ 80 h 485"/>
              <a:gd name="T40" fmla="*/ 72 w 548"/>
              <a:gd name="T41" fmla="*/ 138 h 485"/>
              <a:gd name="T42" fmla="*/ 20 w 548"/>
              <a:gd name="T43" fmla="*/ 279 h 485"/>
              <a:gd name="T44" fmla="*/ 20 w 548"/>
              <a:gd name="T45" fmla="*/ 213 h 485"/>
              <a:gd name="T46" fmla="*/ 138 w 548"/>
              <a:gd name="T47" fmla="*/ 271 h 485"/>
              <a:gd name="T48" fmla="*/ 138 w 548"/>
              <a:gd name="T49" fmla="*/ 205 h 485"/>
              <a:gd name="T50" fmla="*/ 146 w 548"/>
              <a:gd name="T51" fmla="*/ 146 h 485"/>
              <a:gd name="T52" fmla="*/ 212 w 548"/>
              <a:gd name="T53" fmla="*/ 138 h 485"/>
              <a:gd name="T54" fmla="*/ 336 w 548"/>
              <a:gd name="T55" fmla="*/ 80 h 485"/>
              <a:gd name="T56" fmla="*/ 402 w 548"/>
              <a:gd name="T57" fmla="*/ 138 h 485"/>
              <a:gd name="T58" fmla="*/ 402 w 548"/>
              <a:gd name="T59" fmla="*/ 72 h 485"/>
              <a:gd name="T60" fmla="*/ 72 w 548"/>
              <a:gd name="T61" fmla="*/ 20 h 485"/>
              <a:gd name="T62" fmla="*/ 389 w 548"/>
              <a:gd name="T63" fmla="*/ 209 h 485"/>
              <a:gd name="T64" fmla="*/ 505 w 548"/>
              <a:gd name="T65" fmla="*/ 76 h 485"/>
              <a:gd name="T66" fmla="*/ 504 w 548"/>
              <a:gd name="T67" fmla="*/ 70 h 485"/>
              <a:gd name="T68" fmla="*/ 500 w 548"/>
              <a:gd name="T69" fmla="*/ 66 h 485"/>
              <a:gd name="T70" fmla="*/ 493 w 548"/>
              <a:gd name="T71" fmla="*/ 64 h 485"/>
              <a:gd name="T72" fmla="*/ 429 w 548"/>
              <a:gd name="T73" fmla="*/ 90 h 485"/>
              <a:gd name="T74" fmla="*/ 249 w 548"/>
              <a:gd name="T75" fmla="*/ 278 h 485"/>
              <a:gd name="T76" fmla="*/ 41 w 548"/>
              <a:gd name="T77" fmla="*/ 412 h 485"/>
              <a:gd name="T78" fmla="*/ 80 w 548"/>
              <a:gd name="T79" fmla="*/ 364 h 485"/>
              <a:gd name="T80" fmla="*/ 138 w 548"/>
              <a:gd name="T81" fmla="*/ 279 h 485"/>
              <a:gd name="T82" fmla="*/ 146 w 548"/>
              <a:gd name="T83" fmla="*/ 271 h 485"/>
              <a:gd name="T84" fmla="*/ 270 w 548"/>
              <a:gd name="T85" fmla="*/ 213 h 485"/>
              <a:gd name="T86" fmla="*/ 278 w 548"/>
              <a:gd name="T87" fmla="*/ 205 h 485"/>
              <a:gd name="T88" fmla="*/ 344 w 548"/>
              <a:gd name="T89" fmla="*/ 146 h 485"/>
              <a:gd name="T90" fmla="*/ 418 w 548"/>
              <a:gd name="T91" fmla="*/ 138 h 485"/>
              <a:gd name="T92" fmla="*/ 410 w 548"/>
              <a:gd name="T93" fmla="*/ 20 h 485"/>
              <a:gd name="T94" fmla="*/ 528 w 548"/>
              <a:gd name="T95" fmla="*/ 72 h 485"/>
              <a:gd name="T96" fmla="*/ 528 w 548"/>
              <a:gd name="T97" fmla="*/ 80 h 485"/>
              <a:gd name="T98" fmla="*/ 476 w 548"/>
              <a:gd name="T99" fmla="*/ 205 h 485"/>
              <a:gd name="T100" fmla="*/ 468 w 548"/>
              <a:gd name="T101" fmla="*/ 205 h 485"/>
              <a:gd name="T102" fmla="*/ 344 w 548"/>
              <a:gd name="T103" fmla="*/ 218 h 485"/>
              <a:gd name="T104" fmla="*/ 336 w 548"/>
              <a:gd name="T105" fmla="*/ 338 h 485"/>
              <a:gd name="T106" fmla="*/ 212 w 548"/>
              <a:gd name="T107" fmla="*/ 293 h 485"/>
              <a:gd name="T108" fmla="*/ 99 w 548"/>
              <a:gd name="T109" fmla="*/ 404 h 485"/>
              <a:gd name="T110" fmla="*/ 72 w 548"/>
              <a:gd name="T111" fmla="*/ 438 h 485"/>
              <a:gd name="T112" fmla="*/ 528 w 548"/>
              <a:gd name="T113" fmla="*/ 412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485">
                <a:moveTo>
                  <a:pt x="538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75"/>
                  <a:pt x="0" y="475"/>
                  <a:pt x="0" y="475"/>
                </a:cubicBezTo>
                <a:cubicBezTo>
                  <a:pt x="0" y="480"/>
                  <a:pt x="4" y="485"/>
                  <a:pt x="10" y="485"/>
                </a:cubicBezTo>
                <a:cubicBezTo>
                  <a:pt x="35" y="485"/>
                  <a:pt x="35" y="485"/>
                  <a:pt x="35" y="485"/>
                </a:cubicBezTo>
                <a:cubicBezTo>
                  <a:pt x="538" y="485"/>
                  <a:pt x="538" y="485"/>
                  <a:pt x="538" y="485"/>
                </a:cubicBezTo>
                <a:cubicBezTo>
                  <a:pt x="544" y="485"/>
                  <a:pt x="548" y="480"/>
                  <a:pt x="548" y="475"/>
                </a:cubicBezTo>
                <a:cubicBezTo>
                  <a:pt x="548" y="10"/>
                  <a:pt x="548" y="10"/>
                  <a:pt x="548" y="10"/>
                </a:cubicBezTo>
                <a:cubicBezTo>
                  <a:pt x="548" y="4"/>
                  <a:pt x="544" y="0"/>
                  <a:pt x="538" y="0"/>
                </a:cubicBezTo>
                <a:close/>
                <a:moveTo>
                  <a:pt x="528" y="338"/>
                </a:moveTo>
                <a:cubicBezTo>
                  <a:pt x="476" y="338"/>
                  <a:pt x="476" y="338"/>
                  <a:pt x="476" y="338"/>
                </a:cubicBezTo>
                <a:cubicBezTo>
                  <a:pt x="476" y="279"/>
                  <a:pt x="476" y="279"/>
                  <a:pt x="476" y="279"/>
                </a:cubicBezTo>
                <a:cubicBezTo>
                  <a:pt x="528" y="279"/>
                  <a:pt x="528" y="279"/>
                  <a:pt x="528" y="279"/>
                </a:cubicBezTo>
                <a:cubicBezTo>
                  <a:pt x="528" y="299"/>
                  <a:pt x="528" y="319"/>
                  <a:pt x="528" y="338"/>
                </a:cubicBezTo>
                <a:close/>
                <a:moveTo>
                  <a:pt x="528" y="271"/>
                </a:moveTo>
                <a:cubicBezTo>
                  <a:pt x="476" y="271"/>
                  <a:pt x="476" y="271"/>
                  <a:pt x="476" y="271"/>
                </a:cubicBezTo>
                <a:cubicBezTo>
                  <a:pt x="476" y="213"/>
                  <a:pt x="476" y="213"/>
                  <a:pt x="476" y="213"/>
                </a:cubicBezTo>
                <a:cubicBezTo>
                  <a:pt x="528" y="213"/>
                  <a:pt x="528" y="213"/>
                  <a:pt x="528" y="213"/>
                </a:cubicBezTo>
                <a:cubicBezTo>
                  <a:pt x="528" y="232"/>
                  <a:pt x="528" y="252"/>
                  <a:pt x="528" y="271"/>
                </a:cubicBezTo>
                <a:close/>
                <a:moveTo>
                  <a:pt x="468" y="271"/>
                </a:moveTo>
                <a:cubicBezTo>
                  <a:pt x="410" y="271"/>
                  <a:pt x="410" y="271"/>
                  <a:pt x="410" y="271"/>
                </a:cubicBezTo>
                <a:cubicBezTo>
                  <a:pt x="410" y="213"/>
                  <a:pt x="410" y="213"/>
                  <a:pt x="410" y="213"/>
                </a:cubicBezTo>
                <a:cubicBezTo>
                  <a:pt x="468" y="213"/>
                  <a:pt x="468" y="213"/>
                  <a:pt x="468" y="213"/>
                </a:cubicBezTo>
                <a:lnTo>
                  <a:pt x="468" y="271"/>
                </a:lnTo>
                <a:close/>
                <a:moveTo>
                  <a:pt x="468" y="279"/>
                </a:moveTo>
                <a:cubicBezTo>
                  <a:pt x="468" y="338"/>
                  <a:pt x="468" y="338"/>
                  <a:pt x="468" y="338"/>
                </a:cubicBezTo>
                <a:cubicBezTo>
                  <a:pt x="410" y="338"/>
                  <a:pt x="410" y="338"/>
                  <a:pt x="410" y="338"/>
                </a:cubicBezTo>
                <a:cubicBezTo>
                  <a:pt x="410" y="279"/>
                  <a:pt x="410" y="279"/>
                  <a:pt x="410" y="279"/>
                </a:cubicBezTo>
                <a:lnTo>
                  <a:pt x="468" y="279"/>
                </a:lnTo>
                <a:close/>
                <a:moveTo>
                  <a:pt x="402" y="338"/>
                </a:moveTo>
                <a:cubicBezTo>
                  <a:pt x="344" y="338"/>
                  <a:pt x="344" y="338"/>
                  <a:pt x="344" y="338"/>
                </a:cubicBezTo>
                <a:cubicBezTo>
                  <a:pt x="344" y="279"/>
                  <a:pt x="344" y="279"/>
                  <a:pt x="344" y="279"/>
                </a:cubicBezTo>
                <a:cubicBezTo>
                  <a:pt x="402" y="279"/>
                  <a:pt x="402" y="279"/>
                  <a:pt x="402" y="279"/>
                </a:cubicBezTo>
                <a:lnTo>
                  <a:pt x="402" y="338"/>
                </a:lnTo>
                <a:close/>
                <a:moveTo>
                  <a:pt x="402" y="346"/>
                </a:moveTo>
                <a:cubicBezTo>
                  <a:pt x="402" y="404"/>
                  <a:pt x="402" y="404"/>
                  <a:pt x="402" y="404"/>
                </a:cubicBezTo>
                <a:cubicBezTo>
                  <a:pt x="344" y="404"/>
                  <a:pt x="344" y="404"/>
                  <a:pt x="344" y="404"/>
                </a:cubicBezTo>
                <a:cubicBezTo>
                  <a:pt x="344" y="346"/>
                  <a:pt x="344" y="346"/>
                  <a:pt x="344" y="346"/>
                </a:cubicBezTo>
                <a:lnTo>
                  <a:pt x="402" y="346"/>
                </a:lnTo>
                <a:close/>
                <a:moveTo>
                  <a:pt x="336" y="404"/>
                </a:moveTo>
                <a:cubicBezTo>
                  <a:pt x="278" y="404"/>
                  <a:pt x="278" y="404"/>
                  <a:pt x="278" y="404"/>
                </a:cubicBezTo>
                <a:cubicBezTo>
                  <a:pt x="278" y="346"/>
                  <a:pt x="278" y="346"/>
                  <a:pt x="278" y="346"/>
                </a:cubicBezTo>
                <a:cubicBezTo>
                  <a:pt x="336" y="346"/>
                  <a:pt x="336" y="346"/>
                  <a:pt x="336" y="346"/>
                </a:cubicBezTo>
                <a:lnTo>
                  <a:pt x="336" y="404"/>
                </a:lnTo>
                <a:close/>
                <a:moveTo>
                  <a:pt x="270" y="404"/>
                </a:moveTo>
                <a:cubicBezTo>
                  <a:pt x="212" y="404"/>
                  <a:pt x="212" y="404"/>
                  <a:pt x="212" y="404"/>
                </a:cubicBezTo>
                <a:cubicBezTo>
                  <a:pt x="212" y="346"/>
                  <a:pt x="212" y="346"/>
                  <a:pt x="212" y="346"/>
                </a:cubicBezTo>
                <a:cubicBezTo>
                  <a:pt x="270" y="346"/>
                  <a:pt x="270" y="346"/>
                  <a:pt x="270" y="346"/>
                </a:cubicBezTo>
                <a:lnTo>
                  <a:pt x="270" y="404"/>
                </a:lnTo>
                <a:close/>
                <a:moveTo>
                  <a:pt x="204" y="404"/>
                </a:moveTo>
                <a:cubicBezTo>
                  <a:pt x="146" y="404"/>
                  <a:pt x="146" y="404"/>
                  <a:pt x="146" y="404"/>
                </a:cubicBezTo>
                <a:cubicBezTo>
                  <a:pt x="146" y="346"/>
                  <a:pt x="146" y="346"/>
                  <a:pt x="146" y="346"/>
                </a:cubicBezTo>
                <a:cubicBezTo>
                  <a:pt x="204" y="346"/>
                  <a:pt x="204" y="346"/>
                  <a:pt x="204" y="346"/>
                </a:cubicBezTo>
                <a:lnTo>
                  <a:pt x="204" y="404"/>
                </a:lnTo>
                <a:close/>
                <a:moveTo>
                  <a:pt x="204" y="412"/>
                </a:moveTo>
                <a:cubicBezTo>
                  <a:pt x="204" y="465"/>
                  <a:pt x="204" y="465"/>
                  <a:pt x="204" y="465"/>
                </a:cubicBezTo>
                <a:cubicBezTo>
                  <a:pt x="184" y="465"/>
                  <a:pt x="164" y="465"/>
                  <a:pt x="146" y="465"/>
                </a:cubicBezTo>
                <a:cubicBezTo>
                  <a:pt x="146" y="412"/>
                  <a:pt x="146" y="412"/>
                  <a:pt x="146" y="412"/>
                </a:cubicBezTo>
                <a:lnTo>
                  <a:pt x="204" y="412"/>
                </a:lnTo>
                <a:close/>
                <a:moveTo>
                  <a:pt x="212" y="412"/>
                </a:moveTo>
                <a:cubicBezTo>
                  <a:pt x="270" y="412"/>
                  <a:pt x="270" y="412"/>
                  <a:pt x="270" y="412"/>
                </a:cubicBezTo>
                <a:cubicBezTo>
                  <a:pt x="270" y="465"/>
                  <a:pt x="270" y="465"/>
                  <a:pt x="270" y="465"/>
                </a:cubicBezTo>
                <a:cubicBezTo>
                  <a:pt x="251" y="465"/>
                  <a:pt x="231" y="465"/>
                  <a:pt x="212" y="465"/>
                </a:cubicBezTo>
                <a:lnTo>
                  <a:pt x="212" y="412"/>
                </a:lnTo>
                <a:close/>
                <a:moveTo>
                  <a:pt x="278" y="412"/>
                </a:moveTo>
                <a:cubicBezTo>
                  <a:pt x="336" y="412"/>
                  <a:pt x="336" y="412"/>
                  <a:pt x="336" y="412"/>
                </a:cubicBezTo>
                <a:cubicBezTo>
                  <a:pt x="336" y="465"/>
                  <a:pt x="336" y="465"/>
                  <a:pt x="336" y="465"/>
                </a:cubicBezTo>
                <a:cubicBezTo>
                  <a:pt x="317" y="465"/>
                  <a:pt x="298" y="465"/>
                  <a:pt x="278" y="465"/>
                </a:cubicBezTo>
                <a:lnTo>
                  <a:pt x="278" y="412"/>
                </a:lnTo>
                <a:close/>
                <a:moveTo>
                  <a:pt x="344" y="412"/>
                </a:moveTo>
                <a:cubicBezTo>
                  <a:pt x="402" y="412"/>
                  <a:pt x="402" y="412"/>
                  <a:pt x="402" y="412"/>
                </a:cubicBezTo>
                <a:cubicBezTo>
                  <a:pt x="402" y="465"/>
                  <a:pt x="402" y="465"/>
                  <a:pt x="402" y="465"/>
                </a:cubicBezTo>
                <a:cubicBezTo>
                  <a:pt x="384" y="465"/>
                  <a:pt x="364" y="465"/>
                  <a:pt x="344" y="465"/>
                </a:cubicBezTo>
                <a:lnTo>
                  <a:pt x="344" y="412"/>
                </a:lnTo>
                <a:close/>
                <a:moveTo>
                  <a:pt x="410" y="412"/>
                </a:moveTo>
                <a:cubicBezTo>
                  <a:pt x="468" y="412"/>
                  <a:pt x="468" y="412"/>
                  <a:pt x="468" y="412"/>
                </a:cubicBezTo>
                <a:cubicBezTo>
                  <a:pt x="468" y="465"/>
                  <a:pt x="468" y="465"/>
                  <a:pt x="468" y="465"/>
                </a:cubicBezTo>
                <a:cubicBezTo>
                  <a:pt x="452" y="465"/>
                  <a:pt x="432" y="465"/>
                  <a:pt x="410" y="465"/>
                </a:cubicBezTo>
                <a:lnTo>
                  <a:pt x="410" y="412"/>
                </a:lnTo>
                <a:close/>
                <a:moveTo>
                  <a:pt x="410" y="404"/>
                </a:moveTo>
                <a:cubicBezTo>
                  <a:pt x="410" y="346"/>
                  <a:pt x="410" y="346"/>
                  <a:pt x="410" y="346"/>
                </a:cubicBezTo>
                <a:cubicBezTo>
                  <a:pt x="468" y="346"/>
                  <a:pt x="468" y="346"/>
                  <a:pt x="468" y="346"/>
                </a:cubicBezTo>
                <a:cubicBezTo>
                  <a:pt x="468" y="404"/>
                  <a:pt x="468" y="404"/>
                  <a:pt x="468" y="404"/>
                </a:cubicBezTo>
                <a:lnTo>
                  <a:pt x="410" y="404"/>
                </a:lnTo>
                <a:close/>
                <a:moveTo>
                  <a:pt x="476" y="346"/>
                </a:moveTo>
                <a:cubicBezTo>
                  <a:pt x="528" y="346"/>
                  <a:pt x="528" y="346"/>
                  <a:pt x="528" y="346"/>
                </a:cubicBezTo>
                <a:cubicBezTo>
                  <a:pt x="528" y="367"/>
                  <a:pt x="528" y="387"/>
                  <a:pt x="528" y="404"/>
                </a:cubicBezTo>
                <a:cubicBezTo>
                  <a:pt x="476" y="404"/>
                  <a:pt x="476" y="404"/>
                  <a:pt x="476" y="404"/>
                </a:cubicBezTo>
                <a:lnTo>
                  <a:pt x="476" y="346"/>
                </a:lnTo>
                <a:close/>
                <a:moveTo>
                  <a:pt x="270" y="72"/>
                </a:moveTo>
                <a:cubicBezTo>
                  <a:pt x="212" y="72"/>
                  <a:pt x="212" y="72"/>
                  <a:pt x="212" y="72"/>
                </a:cubicBezTo>
                <a:cubicBezTo>
                  <a:pt x="212" y="20"/>
                  <a:pt x="212" y="20"/>
                  <a:pt x="212" y="20"/>
                </a:cubicBezTo>
                <a:cubicBezTo>
                  <a:pt x="231" y="20"/>
                  <a:pt x="251" y="20"/>
                  <a:pt x="270" y="20"/>
                </a:cubicBezTo>
                <a:lnTo>
                  <a:pt x="270" y="72"/>
                </a:lnTo>
                <a:close/>
                <a:moveTo>
                  <a:pt x="278" y="20"/>
                </a:moveTo>
                <a:cubicBezTo>
                  <a:pt x="298" y="20"/>
                  <a:pt x="317" y="20"/>
                  <a:pt x="336" y="20"/>
                </a:cubicBezTo>
                <a:cubicBezTo>
                  <a:pt x="336" y="72"/>
                  <a:pt x="336" y="72"/>
                  <a:pt x="336" y="72"/>
                </a:cubicBezTo>
                <a:cubicBezTo>
                  <a:pt x="278" y="72"/>
                  <a:pt x="278" y="72"/>
                  <a:pt x="278" y="72"/>
                </a:cubicBezTo>
                <a:lnTo>
                  <a:pt x="278" y="20"/>
                </a:lnTo>
                <a:close/>
                <a:moveTo>
                  <a:pt x="204" y="72"/>
                </a:moveTo>
                <a:cubicBezTo>
                  <a:pt x="146" y="72"/>
                  <a:pt x="146" y="72"/>
                  <a:pt x="146" y="72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64" y="20"/>
                  <a:pt x="184" y="20"/>
                  <a:pt x="204" y="20"/>
                </a:cubicBezTo>
                <a:lnTo>
                  <a:pt x="204" y="72"/>
                </a:lnTo>
                <a:close/>
                <a:moveTo>
                  <a:pt x="204" y="80"/>
                </a:moveTo>
                <a:cubicBezTo>
                  <a:pt x="204" y="138"/>
                  <a:pt x="204" y="138"/>
                  <a:pt x="204" y="13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80"/>
                  <a:pt x="146" y="80"/>
                  <a:pt x="146" y="80"/>
                </a:cubicBezTo>
                <a:lnTo>
                  <a:pt x="204" y="80"/>
                </a:lnTo>
                <a:close/>
                <a:moveTo>
                  <a:pt x="138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20"/>
                  <a:pt x="80" y="20"/>
                  <a:pt x="80" y="20"/>
                </a:cubicBezTo>
                <a:cubicBezTo>
                  <a:pt x="97" y="20"/>
                  <a:pt x="116" y="20"/>
                  <a:pt x="138" y="20"/>
                </a:cubicBezTo>
                <a:lnTo>
                  <a:pt x="138" y="72"/>
                </a:lnTo>
                <a:close/>
                <a:moveTo>
                  <a:pt x="138" y="80"/>
                </a:moveTo>
                <a:cubicBezTo>
                  <a:pt x="138" y="138"/>
                  <a:pt x="138" y="138"/>
                  <a:pt x="138" y="138"/>
                </a:cubicBezTo>
                <a:cubicBezTo>
                  <a:pt x="80" y="138"/>
                  <a:pt x="80" y="138"/>
                  <a:pt x="80" y="138"/>
                </a:cubicBezTo>
                <a:cubicBezTo>
                  <a:pt x="80" y="80"/>
                  <a:pt x="80" y="80"/>
                  <a:pt x="80" y="80"/>
                </a:cubicBezTo>
                <a:lnTo>
                  <a:pt x="138" y="80"/>
                </a:lnTo>
                <a:close/>
                <a:moveTo>
                  <a:pt x="72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117"/>
                  <a:pt x="20" y="97"/>
                  <a:pt x="20" y="80"/>
                </a:cubicBezTo>
                <a:cubicBezTo>
                  <a:pt x="72" y="80"/>
                  <a:pt x="72" y="80"/>
                  <a:pt x="72" y="80"/>
                </a:cubicBezTo>
                <a:lnTo>
                  <a:pt x="72" y="138"/>
                </a:lnTo>
                <a:close/>
                <a:moveTo>
                  <a:pt x="20" y="146"/>
                </a:moveTo>
                <a:cubicBezTo>
                  <a:pt x="72" y="146"/>
                  <a:pt x="72" y="146"/>
                  <a:pt x="72" y="146"/>
                </a:cubicBezTo>
                <a:cubicBezTo>
                  <a:pt x="72" y="205"/>
                  <a:pt x="72" y="205"/>
                  <a:pt x="72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20" y="185"/>
                  <a:pt x="20" y="165"/>
                  <a:pt x="20" y="146"/>
                </a:cubicBezTo>
                <a:close/>
                <a:moveTo>
                  <a:pt x="20" y="279"/>
                </a:moveTo>
                <a:cubicBezTo>
                  <a:pt x="72" y="279"/>
                  <a:pt x="72" y="279"/>
                  <a:pt x="72" y="279"/>
                </a:cubicBezTo>
                <a:cubicBezTo>
                  <a:pt x="72" y="338"/>
                  <a:pt x="72" y="338"/>
                  <a:pt x="72" y="338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19"/>
                  <a:pt x="20" y="299"/>
                  <a:pt x="20" y="279"/>
                </a:cubicBezTo>
                <a:close/>
                <a:moveTo>
                  <a:pt x="20" y="271"/>
                </a:moveTo>
                <a:cubicBezTo>
                  <a:pt x="20" y="252"/>
                  <a:pt x="20" y="232"/>
                  <a:pt x="20" y="213"/>
                </a:cubicBezTo>
                <a:cubicBezTo>
                  <a:pt x="72" y="213"/>
                  <a:pt x="72" y="213"/>
                  <a:pt x="72" y="213"/>
                </a:cubicBezTo>
                <a:cubicBezTo>
                  <a:pt x="72" y="271"/>
                  <a:pt x="72" y="271"/>
                  <a:pt x="72" y="271"/>
                </a:cubicBezTo>
                <a:lnTo>
                  <a:pt x="20" y="271"/>
                </a:lnTo>
                <a:close/>
                <a:moveTo>
                  <a:pt x="80" y="213"/>
                </a:moveTo>
                <a:cubicBezTo>
                  <a:pt x="138" y="213"/>
                  <a:pt x="138" y="213"/>
                  <a:pt x="138" y="213"/>
                </a:cubicBezTo>
                <a:cubicBezTo>
                  <a:pt x="138" y="271"/>
                  <a:pt x="138" y="271"/>
                  <a:pt x="138" y="271"/>
                </a:cubicBezTo>
                <a:cubicBezTo>
                  <a:pt x="80" y="271"/>
                  <a:pt x="80" y="271"/>
                  <a:pt x="80" y="271"/>
                </a:cubicBezTo>
                <a:lnTo>
                  <a:pt x="80" y="213"/>
                </a:lnTo>
                <a:close/>
                <a:moveTo>
                  <a:pt x="80" y="205"/>
                </a:moveTo>
                <a:cubicBezTo>
                  <a:pt x="80" y="146"/>
                  <a:pt x="80" y="146"/>
                  <a:pt x="80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205"/>
                  <a:pt x="138" y="205"/>
                  <a:pt x="138" y="205"/>
                </a:cubicBezTo>
                <a:lnTo>
                  <a:pt x="80" y="205"/>
                </a:lnTo>
                <a:close/>
                <a:moveTo>
                  <a:pt x="146" y="146"/>
                </a:moveTo>
                <a:cubicBezTo>
                  <a:pt x="204" y="146"/>
                  <a:pt x="204" y="146"/>
                  <a:pt x="204" y="146"/>
                </a:cubicBezTo>
                <a:cubicBezTo>
                  <a:pt x="204" y="205"/>
                  <a:pt x="204" y="205"/>
                  <a:pt x="204" y="205"/>
                </a:cubicBezTo>
                <a:cubicBezTo>
                  <a:pt x="146" y="205"/>
                  <a:pt x="146" y="205"/>
                  <a:pt x="146" y="205"/>
                </a:cubicBezTo>
                <a:lnTo>
                  <a:pt x="146" y="146"/>
                </a:lnTo>
                <a:close/>
                <a:moveTo>
                  <a:pt x="212" y="146"/>
                </a:moveTo>
                <a:cubicBezTo>
                  <a:pt x="270" y="146"/>
                  <a:pt x="270" y="146"/>
                  <a:pt x="270" y="146"/>
                </a:cubicBezTo>
                <a:cubicBezTo>
                  <a:pt x="270" y="205"/>
                  <a:pt x="270" y="205"/>
                  <a:pt x="270" y="205"/>
                </a:cubicBezTo>
                <a:cubicBezTo>
                  <a:pt x="212" y="205"/>
                  <a:pt x="212" y="205"/>
                  <a:pt x="212" y="205"/>
                </a:cubicBezTo>
                <a:lnTo>
                  <a:pt x="212" y="146"/>
                </a:lnTo>
                <a:close/>
                <a:moveTo>
                  <a:pt x="212" y="138"/>
                </a:moveTo>
                <a:cubicBezTo>
                  <a:pt x="212" y="80"/>
                  <a:pt x="212" y="80"/>
                  <a:pt x="212" y="80"/>
                </a:cubicBezTo>
                <a:cubicBezTo>
                  <a:pt x="270" y="80"/>
                  <a:pt x="270" y="80"/>
                  <a:pt x="270" y="80"/>
                </a:cubicBezTo>
                <a:cubicBezTo>
                  <a:pt x="270" y="138"/>
                  <a:pt x="270" y="138"/>
                  <a:pt x="270" y="138"/>
                </a:cubicBezTo>
                <a:lnTo>
                  <a:pt x="212" y="138"/>
                </a:lnTo>
                <a:close/>
                <a:moveTo>
                  <a:pt x="278" y="80"/>
                </a:moveTo>
                <a:cubicBezTo>
                  <a:pt x="336" y="80"/>
                  <a:pt x="336" y="80"/>
                  <a:pt x="336" y="80"/>
                </a:cubicBezTo>
                <a:cubicBezTo>
                  <a:pt x="336" y="138"/>
                  <a:pt x="336" y="138"/>
                  <a:pt x="336" y="138"/>
                </a:cubicBezTo>
                <a:cubicBezTo>
                  <a:pt x="278" y="138"/>
                  <a:pt x="278" y="138"/>
                  <a:pt x="278" y="138"/>
                </a:cubicBezTo>
                <a:lnTo>
                  <a:pt x="278" y="80"/>
                </a:lnTo>
                <a:close/>
                <a:moveTo>
                  <a:pt x="344" y="80"/>
                </a:moveTo>
                <a:cubicBezTo>
                  <a:pt x="402" y="80"/>
                  <a:pt x="402" y="80"/>
                  <a:pt x="402" y="80"/>
                </a:cubicBezTo>
                <a:cubicBezTo>
                  <a:pt x="402" y="138"/>
                  <a:pt x="402" y="138"/>
                  <a:pt x="402" y="138"/>
                </a:cubicBezTo>
                <a:cubicBezTo>
                  <a:pt x="344" y="138"/>
                  <a:pt x="344" y="138"/>
                  <a:pt x="344" y="138"/>
                </a:cubicBezTo>
                <a:lnTo>
                  <a:pt x="344" y="80"/>
                </a:lnTo>
                <a:close/>
                <a:moveTo>
                  <a:pt x="344" y="72"/>
                </a:moveTo>
                <a:cubicBezTo>
                  <a:pt x="344" y="20"/>
                  <a:pt x="344" y="20"/>
                  <a:pt x="344" y="20"/>
                </a:cubicBezTo>
                <a:cubicBezTo>
                  <a:pt x="364" y="20"/>
                  <a:pt x="384" y="20"/>
                  <a:pt x="402" y="20"/>
                </a:cubicBezTo>
                <a:cubicBezTo>
                  <a:pt x="402" y="72"/>
                  <a:pt x="402" y="72"/>
                  <a:pt x="402" y="72"/>
                </a:cubicBezTo>
                <a:lnTo>
                  <a:pt x="344" y="72"/>
                </a:lnTo>
                <a:close/>
                <a:moveTo>
                  <a:pt x="72" y="20"/>
                </a:moveTo>
                <a:cubicBezTo>
                  <a:pt x="72" y="72"/>
                  <a:pt x="72" y="72"/>
                  <a:pt x="72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43"/>
                  <a:pt x="20" y="23"/>
                  <a:pt x="20" y="20"/>
                </a:cubicBezTo>
                <a:cubicBezTo>
                  <a:pt x="23" y="20"/>
                  <a:pt x="43" y="20"/>
                  <a:pt x="72" y="20"/>
                </a:cubicBezTo>
                <a:close/>
                <a:moveTo>
                  <a:pt x="42" y="465"/>
                </a:moveTo>
                <a:cubicBezTo>
                  <a:pt x="74" y="424"/>
                  <a:pt x="183" y="286"/>
                  <a:pt x="193" y="273"/>
                </a:cubicBezTo>
                <a:cubicBezTo>
                  <a:pt x="206" y="281"/>
                  <a:pt x="246" y="304"/>
                  <a:pt x="246" y="304"/>
                </a:cubicBezTo>
                <a:cubicBezTo>
                  <a:pt x="251" y="307"/>
                  <a:pt x="257" y="306"/>
                  <a:pt x="261" y="301"/>
                </a:cubicBezTo>
                <a:cubicBezTo>
                  <a:pt x="261" y="301"/>
                  <a:pt x="347" y="203"/>
                  <a:pt x="359" y="189"/>
                </a:cubicBezTo>
                <a:cubicBezTo>
                  <a:pt x="369" y="196"/>
                  <a:pt x="389" y="209"/>
                  <a:pt x="389" y="209"/>
                </a:cubicBezTo>
                <a:cubicBezTo>
                  <a:pt x="394" y="212"/>
                  <a:pt x="401" y="211"/>
                  <a:pt x="405" y="206"/>
                </a:cubicBezTo>
                <a:cubicBezTo>
                  <a:pt x="481" y="110"/>
                  <a:pt x="481" y="110"/>
                  <a:pt x="481" y="110"/>
                </a:cubicBezTo>
                <a:cubicBezTo>
                  <a:pt x="481" y="133"/>
                  <a:pt x="481" y="133"/>
                  <a:pt x="481" y="133"/>
                </a:cubicBezTo>
                <a:cubicBezTo>
                  <a:pt x="481" y="139"/>
                  <a:pt x="487" y="145"/>
                  <a:pt x="493" y="145"/>
                </a:cubicBezTo>
                <a:cubicBezTo>
                  <a:pt x="500" y="145"/>
                  <a:pt x="505" y="139"/>
                  <a:pt x="505" y="133"/>
                </a:cubicBezTo>
                <a:cubicBezTo>
                  <a:pt x="505" y="76"/>
                  <a:pt x="505" y="76"/>
                  <a:pt x="505" y="76"/>
                </a:cubicBezTo>
                <a:cubicBezTo>
                  <a:pt x="505" y="76"/>
                  <a:pt x="505" y="76"/>
                  <a:pt x="505" y="76"/>
                </a:cubicBezTo>
                <a:cubicBezTo>
                  <a:pt x="505" y="75"/>
                  <a:pt x="505" y="74"/>
                  <a:pt x="505" y="74"/>
                </a:cubicBezTo>
                <a:cubicBezTo>
                  <a:pt x="505" y="74"/>
                  <a:pt x="505" y="74"/>
                  <a:pt x="505" y="73"/>
                </a:cubicBezTo>
                <a:cubicBezTo>
                  <a:pt x="505" y="73"/>
                  <a:pt x="505" y="72"/>
                  <a:pt x="505" y="71"/>
                </a:cubicBezTo>
                <a:cubicBezTo>
                  <a:pt x="504" y="71"/>
                  <a:pt x="504" y="71"/>
                  <a:pt x="504" y="71"/>
                </a:cubicBezTo>
                <a:cubicBezTo>
                  <a:pt x="504" y="71"/>
                  <a:pt x="504" y="70"/>
                  <a:pt x="504" y="70"/>
                </a:cubicBezTo>
                <a:cubicBezTo>
                  <a:pt x="504" y="70"/>
                  <a:pt x="503" y="69"/>
                  <a:pt x="503" y="69"/>
                </a:cubicBezTo>
                <a:cubicBezTo>
                  <a:pt x="503" y="69"/>
                  <a:pt x="503" y="69"/>
                  <a:pt x="503" y="69"/>
                </a:cubicBezTo>
                <a:cubicBezTo>
                  <a:pt x="503" y="68"/>
                  <a:pt x="502" y="68"/>
                  <a:pt x="502" y="68"/>
                </a:cubicBezTo>
                <a:cubicBezTo>
                  <a:pt x="502" y="68"/>
                  <a:pt x="502" y="67"/>
                  <a:pt x="502" y="67"/>
                </a:cubicBezTo>
                <a:cubicBezTo>
                  <a:pt x="501" y="67"/>
                  <a:pt x="501" y="67"/>
                  <a:pt x="500" y="66"/>
                </a:cubicBezTo>
                <a:cubicBezTo>
                  <a:pt x="500" y="66"/>
                  <a:pt x="500" y="66"/>
                  <a:pt x="500" y="66"/>
                </a:cubicBezTo>
                <a:cubicBezTo>
                  <a:pt x="499" y="66"/>
                  <a:pt x="499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7" y="65"/>
                  <a:pt x="497" y="64"/>
                  <a:pt x="496" y="64"/>
                </a:cubicBezTo>
                <a:cubicBezTo>
                  <a:pt x="496" y="64"/>
                  <a:pt x="496" y="64"/>
                  <a:pt x="495" y="64"/>
                </a:cubicBezTo>
                <a:cubicBezTo>
                  <a:pt x="495" y="64"/>
                  <a:pt x="494" y="64"/>
                  <a:pt x="494" y="64"/>
                </a:cubicBezTo>
                <a:cubicBezTo>
                  <a:pt x="494" y="64"/>
                  <a:pt x="494" y="64"/>
                  <a:pt x="493" y="64"/>
                </a:cubicBezTo>
                <a:cubicBezTo>
                  <a:pt x="493" y="64"/>
                  <a:pt x="493" y="64"/>
                  <a:pt x="493" y="64"/>
                </a:cubicBezTo>
                <a:cubicBezTo>
                  <a:pt x="493" y="64"/>
                  <a:pt x="492" y="64"/>
                  <a:pt x="491" y="64"/>
                </a:cubicBezTo>
                <a:cubicBezTo>
                  <a:pt x="491" y="64"/>
                  <a:pt x="491" y="64"/>
                  <a:pt x="491" y="64"/>
                </a:cubicBezTo>
                <a:cubicBezTo>
                  <a:pt x="491" y="64"/>
                  <a:pt x="491" y="64"/>
                  <a:pt x="491" y="64"/>
                </a:cubicBezTo>
                <a:cubicBezTo>
                  <a:pt x="438" y="76"/>
                  <a:pt x="438" y="76"/>
                  <a:pt x="438" y="76"/>
                </a:cubicBezTo>
                <a:cubicBezTo>
                  <a:pt x="432" y="77"/>
                  <a:pt x="428" y="84"/>
                  <a:pt x="429" y="90"/>
                </a:cubicBezTo>
                <a:cubicBezTo>
                  <a:pt x="431" y="97"/>
                  <a:pt x="437" y="101"/>
                  <a:pt x="443" y="99"/>
                </a:cubicBezTo>
                <a:cubicBezTo>
                  <a:pt x="443" y="99"/>
                  <a:pt x="454" y="97"/>
                  <a:pt x="463" y="95"/>
                </a:cubicBezTo>
                <a:cubicBezTo>
                  <a:pt x="439" y="125"/>
                  <a:pt x="402" y="171"/>
                  <a:pt x="393" y="183"/>
                </a:cubicBezTo>
                <a:cubicBezTo>
                  <a:pt x="382" y="176"/>
                  <a:pt x="363" y="163"/>
                  <a:pt x="363" y="163"/>
                </a:cubicBezTo>
                <a:cubicBezTo>
                  <a:pt x="358" y="160"/>
                  <a:pt x="352" y="161"/>
                  <a:pt x="348" y="165"/>
                </a:cubicBezTo>
                <a:cubicBezTo>
                  <a:pt x="348" y="165"/>
                  <a:pt x="261" y="265"/>
                  <a:pt x="249" y="278"/>
                </a:cubicBezTo>
                <a:cubicBezTo>
                  <a:pt x="236" y="271"/>
                  <a:pt x="196" y="247"/>
                  <a:pt x="196" y="247"/>
                </a:cubicBezTo>
                <a:cubicBezTo>
                  <a:pt x="191" y="244"/>
                  <a:pt x="184" y="245"/>
                  <a:pt x="181" y="250"/>
                </a:cubicBezTo>
                <a:cubicBezTo>
                  <a:pt x="20" y="454"/>
                  <a:pt x="20" y="454"/>
                  <a:pt x="20" y="454"/>
                </a:cubicBezTo>
                <a:cubicBezTo>
                  <a:pt x="20" y="450"/>
                  <a:pt x="20" y="445"/>
                  <a:pt x="20" y="439"/>
                </a:cubicBezTo>
                <a:cubicBezTo>
                  <a:pt x="20" y="432"/>
                  <a:pt x="20" y="423"/>
                  <a:pt x="20" y="412"/>
                </a:cubicBezTo>
                <a:cubicBezTo>
                  <a:pt x="41" y="412"/>
                  <a:pt x="41" y="412"/>
                  <a:pt x="41" y="412"/>
                </a:cubicBezTo>
                <a:cubicBezTo>
                  <a:pt x="48" y="404"/>
                  <a:pt x="48" y="404"/>
                  <a:pt x="48" y="404"/>
                </a:cubicBezTo>
                <a:cubicBezTo>
                  <a:pt x="20" y="404"/>
                  <a:pt x="20" y="404"/>
                  <a:pt x="20" y="404"/>
                </a:cubicBezTo>
                <a:cubicBezTo>
                  <a:pt x="20" y="387"/>
                  <a:pt x="20" y="367"/>
                  <a:pt x="20" y="346"/>
                </a:cubicBezTo>
                <a:cubicBezTo>
                  <a:pt x="72" y="346"/>
                  <a:pt x="72" y="346"/>
                  <a:pt x="72" y="346"/>
                </a:cubicBezTo>
                <a:cubicBezTo>
                  <a:pt x="72" y="374"/>
                  <a:pt x="72" y="374"/>
                  <a:pt x="72" y="374"/>
                </a:cubicBezTo>
                <a:cubicBezTo>
                  <a:pt x="80" y="364"/>
                  <a:pt x="80" y="364"/>
                  <a:pt x="80" y="364"/>
                </a:cubicBezTo>
                <a:cubicBezTo>
                  <a:pt x="80" y="346"/>
                  <a:pt x="80" y="346"/>
                  <a:pt x="80" y="346"/>
                </a:cubicBezTo>
                <a:cubicBezTo>
                  <a:pt x="94" y="346"/>
                  <a:pt x="94" y="346"/>
                  <a:pt x="94" y="346"/>
                </a:cubicBezTo>
                <a:cubicBezTo>
                  <a:pt x="101" y="338"/>
                  <a:pt x="101" y="338"/>
                  <a:pt x="101" y="338"/>
                </a:cubicBezTo>
                <a:cubicBezTo>
                  <a:pt x="80" y="338"/>
                  <a:pt x="80" y="338"/>
                  <a:pt x="80" y="338"/>
                </a:cubicBezTo>
                <a:cubicBezTo>
                  <a:pt x="80" y="279"/>
                  <a:pt x="80" y="279"/>
                  <a:pt x="80" y="279"/>
                </a:cubicBezTo>
                <a:cubicBezTo>
                  <a:pt x="138" y="279"/>
                  <a:pt x="138" y="279"/>
                  <a:pt x="138" y="279"/>
                </a:cubicBezTo>
                <a:cubicBezTo>
                  <a:pt x="138" y="291"/>
                  <a:pt x="138" y="291"/>
                  <a:pt x="138" y="291"/>
                </a:cubicBezTo>
                <a:cubicBezTo>
                  <a:pt x="146" y="281"/>
                  <a:pt x="146" y="281"/>
                  <a:pt x="146" y="281"/>
                </a:cubicBezTo>
                <a:cubicBezTo>
                  <a:pt x="146" y="279"/>
                  <a:pt x="146" y="279"/>
                  <a:pt x="146" y="279"/>
                </a:cubicBezTo>
                <a:cubicBezTo>
                  <a:pt x="147" y="279"/>
                  <a:pt x="147" y="279"/>
                  <a:pt x="147" y="279"/>
                </a:cubicBezTo>
                <a:cubicBezTo>
                  <a:pt x="153" y="271"/>
                  <a:pt x="153" y="271"/>
                  <a:pt x="153" y="271"/>
                </a:cubicBezTo>
                <a:cubicBezTo>
                  <a:pt x="146" y="271"/>
                  <a:pt x="146" y="271"/>
                  <a:pt x="146" y="271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204" y="213"/>
                  <a:pt x="204" y="213"/>
                  <a:pt x="204" y="213"/>
                </a:cubicBezTo>
                <a:cubicBezTo>
                  <a:pt x="204" y="242"/>
                  <a:pt x="204" y="242"/>
                  <a:pt x="204" y="242"/>
                </a:cubicBezTo>
                <a:cubicBezTo>
                  <a:pt x="206" y="243"/>
                  <a:pt x="209" y="245"/>
                  <a:pt x="212" y="247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70" y="213"/>
                  <a:pt x="270" y="213"/>
                  <a:pt x="270" y="21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73" y="239"/>
                  <a:pt x="275" y="236"/>
                  <a:pt x="278" y="233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95" y="213"/>
                  <a:pt x="295" y="213"/>
                  <a:pt x="295" y="213"/>
                </a:cubicBezTo>
                <a:cubicBezTo>
                  <a:pt x="298" y="210"/>
                  <a:pt x="300" y="207"/>
                  <a:pt x="302" y="205"/>
                </a:cubicBezTo>
                <a:cubicBezTo>
                  <a:pt x="278" y="205"/>
                  <a:pt x="278" y="205"/>
                  <a:pt x="278" y="205"/>
                </a:cubicBezTo>
                <a:cubicBezTo>
                  <a:pt x="278" y="146"/>
                  <a:pt x="278" y="146"/>
                  <a:pt x="278" y="146"/>
                </a:cubicBezTo>
                <a:cubicBezTo>
                  <a:pt x="336" y="146"/>
                  <a:pt x="336" y="146"/>
                  <a:pt x="336" y="146"/>
                </a:cubicBezTo>
                <a:cubicBezTo>
                  <a:pt x="336" y="166"/>
                  <a:pt x="336" y="166"/>
                  <a:pt x="336" y="166"/>
                </a:cubicBezTo>
                <a:cubicBezTo>
                  <a:pt x="340" y="162"/>
                  <a:pt x="342" y="160"/>
                  <a:pt x="342" y="160"/>
                </a:cubicBezTo>
                <a:cubicBezTo>
                  <a:pt x="342" y="159"/>
                  <a:pt x="343" y="158"/>
                  <a:pt x="344" y="158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402" y="146"/>
                  <a:pt x="402" y="146"/>
                  <a:pt x="402" y="146"/>
                </a:cubicBezTo>
                <a:cubicBezTo>
                  <a:pt x="402" y="158"/>
                  <a:pt x="402" y="158"/>
                  <a:pt x="402" y="158"/>
                </a:cubicBezTo>
                <a:cubicBezTo>
                  <a:pt x="405" y="155"/>
                  <a:pt x="407" y="152"/>
                  <a:pt x="410" y="148"/>
                </a:cubicBezTo>
                <a:cubicBezTo>
                  <a:pt x="410" y="146"/>
                  <a:pt x="410" y="146"/>
                  <a:pt x="410" y="146"/>
                </a:cubicBezTo>
                <a:cubicBezTo>
                  <a:pt x="412" y="146"/>
                  <a:pt x="412" y="146"/>
                  <a:pt x="412" y="146"/>
                </a:cubicBezTo>
                <a:cubicBezTo>
                  <a:pt x="414" y="144"/>
                  <a:pt x="416" y="141"/>
                  <a:pt x="418" y="138"/>
                </a:cubicBezTo>
                <a:cubicBezTo>
                  <a:pt x="410" y="138"/>
                  <a:pt x="410" y="138"/>
                  <a:pt x="410" y="138"/>
                </a:cubicBezTo>
                <a:cubicBezTo>
                  <a:pt x="410" y="80"/>
                  <a:pt x="410" y="80"/>
                  <a:pt x="410" y="80"/>
                </a:cubicBezTo>
                <a:cubicBezTo>
                  <a:pt x="422" y="80"/>
                  <a:pt x="422" y="80"/>
                  <a:pt x="422" y="80"/>
                </a:cubicBezTo>
                <a:cubicBezTo>
                  <a:pt x="424" y="77"/>
                  <a:pt x="426" y="74"/>
                  <a:pt x="429" y="72"/>
                </a:cubicBezTo>
                <a:cubicBezTo>
                  <a:pt x="410" y="72"/>
                  <a:pt x="410" y="72"/>
                  <a:pt x="410" y="72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32" y="20"/>
                  <a:pt x="452" y="20"/>
                  <a:pt x="468" y="20"/>
                </a:cubicBezTo>
                <a:cubicBezTo>
                  <a:pt x="468" y="61"/>
                  <a:pt x="468" y="61"/>
                  <a:pt x="468" y="61"/>
                </a:cubicBezTo>
                <a:cubicBezTo>
                  <a:pt x="476" y="59"/>
                  <a:pt x="476" y="59"/>
                  <a:pt x="476" y="59"/>
                </a:cubicBezTo>
                <a:cubicBezTo>
                  <a:pt x="476" y="20"/>
                  <a:pt x="476" y="20"/>
                  <a:pt x="476" y="20"/>
                </a:cubicBezTo>
                <a:cubicBezTo>
                  <a:pt x="506" y="20"/>
                  <a:pt x="525" y="20"/>
                  <a:pt x="528" y="20"/>
                </a:cubicBezTo>
                <a:cubicBezTo>
                  <a:pt x="528" y="23"/>
                  <a:pt x="528" y="43"/>
                  <a:pt x="528" y="72"/>
                </a:cubicBezTo>
                <a:cubicBezTo>
                  <a:pt x="513" y="72"/>
                  <a:pt x="513" y="72"/>
                  <a:pt x="513" y="72"/>
                </a:cubicBezTo>
                <a:cubicBezTo>
                  <a:pt x="513" y="72"/>
                  <a:pt x="513" y="72"/>
                  <a:pt x="513" y="73"/>
                </a:cubicBezTo>
                <a:cubicBezTo>
                  <a:pt x="513" y="74"/>
                  <a:pt x="513" y="74"/>
                  <a:pt x="513" y="75"/>
                </a:cubicBezTo>
                <a:cubicBezTo>
                  <a:pt x="513" y="76"/>
                  <a:pt x="513" y="76"/>
                  <a:pt x="513" y="76"/>
                </a:cubicBezTo>
                <a:cubicBezTo>
                  <a:pt x="513" y="80"/>
                  <a:pt x="513" y="80"/>
                  <a:pt x="513" y="80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28" y="97"/>
                  <a:pt x="528" y="117"/>
                  <a:pt x="528" y="138"/>
                </a:cubicBezTo>
                <a:cubicBezTo>
                  <a:pt x="512" y="138"/>
                  <a:pt x="512" y="138"/>
                  <a:pt x="512" y="138"/>
                </a:cubicBezTo>
                <a:cubicBezTo>
                  <a:pt x="512" y="141"/>
                  <a:pt x="510" y="144"/>
                  <a:pt x="50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65"/>
                  <a:pt x="528" y="185"/>
                  <a:pt x="528" y="205"/>
                </a:cubicBezTo>
                <a:cubicBezTo>
                  <a:pt x="476" y="205"/>
                  <a:pt x="476" y="205"/>
                  <a:pt x="476" y="205"/>
                </a:cubicBezTo>
                <a:cubicBezTo>
                  <a:pt x="476" y="146"/>
                  <a:pt x="476" y="146"/>
                  <a:pt x="476" y="146"/>
                </a:cubicBezTo>
                <a:cubicBezTo>
                  <a:pt x="479" y="146"/>
                  <a:pt x="479" y="146"/>
                  <a:pt x="479" y="146"/>
                </a:cubicBezTo>
                <a:cubicBezTo>
                  <a:pt x="476" y="143"/>
                  <a:pt x="474" y="138"/>
                  <a:pt x="473" y="133"/>
                </a:cubicBezTo>
                <a:cubicBezTo>
                  <a:pt x="463" y="146"/>
                  <a:pt x="463" y="146"/>
                  <a:pt x="463" y="146"/>
                </a:cubicBezTo>
                <a:cubicBezTo>
                  <a:pt x="468" y="146"/>
                  <a:pt x="468" y="146"/>
                  <a:pt x="468" y="146"/>
                </a:cubicBezTo>
                <a:cubicBezTo>
                  <a:pt x="468" y="205"/>
                  <a:pt x="468" y="205"/>
                  <a:pt x="468" y="205"/>
                </a:cubicBezTo>
                <a:cubicBezTo>
                  <a:pt x="416" y="205"/>
                  <a:pt x="416" y="205"/>
                  <a:pt x="416" y="205"/>
                </a:cubicBezTo>
                <a:cubicBezTo>
                  <a:pt x="411" y="211"/>
                  <a:pt x="411" y="211"/>
                  <a:pt x="411" y="211"/>
                </a:cubicBezTo>
                <a:cubicBezTo>
                  <a:pt x="409" y="214"/>
                  <a:pt x="406" y="216"/>
                  <a:pt x="402" y="218"/>
                </a:cubicBezTo>
                <a:cubicBezTo>
                  <a:pt x="402" y="271"/>
                  <a:pt x="402" y="271"/>
                  <a:pt x="402" y="271"/>
                </a:cubicBezTo>
                <a:cubicBezTo>
                  <a:pt x="344" y="271"/>
                  <a:pt x="344" y="271"/>
                  <a:pt x="344" y="271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2" y="221"/>
                  <a:pt x="339" y="224"/>
                  <a:pt x="336" y="227"/>
                </a:cubicBezTo>
                <a:cubicBezTo>
                  <a:pt x="336" y="271"/>
                  <a:pt x="336" y="271"/>
                  <a:pt x="336" y="271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95" y="274"/>
                  <a:pt x="293" y="277"/>
                  <a:pt x="291" y="279"/>
                </a:cubicBezTo>
                <a:cubicBezTo>
                  <a:pt x="336" y="279"/>
                  <a:pt x="336" y="279"/>
                  <a:pt x="336" y="279"/>
                </a:cubicBezTo>
                <a:cubicBezTo>
                  <a:pt x="336" y="338"/>
                  <a:pt x="336" y="338"/>
                  <a:pt x="336" y="338"/>
                </a:cubicBezTo>
                <a:cubicBezTo>
                  <a:pt x="278" y="338"/>
                  <a:pt x="278" y="338"/>
                  <a:pt x="278" y="338"/>
                </a:cubicBezTo>
                <a:cubicBezTo>
                  <a:pt x="278" y="293"/>
                  <a:pt x="278" y="293"/>
                  <a:pt x="278" y="293"/>
                </a:cubicBezTo>
                <a:cubicBezTo>
                  <a:pt x="275" y="297"/>
                  <a:pt x="272" y="300"/>
                  <a:pt x="270" y="303"/>
                </a:cubicBezTo>
                <a:cubicBezTo>
                  <a:pt x="270" y="338"/>
                  <a:pt x="270" y="338"/>
                  <a:pt x="270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93"/>
                  <a:pt x="212" y="293"/>
                  <a:pt x="212" y="293"/>
                </a:cubicBezTo>
                <a:cubicBezTo>
                  <a:pt x="209" y="292"/>
                  <a:pt x="207" y="290"/>
                  <a:pt x="204" y="289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152" y="338"/>
                  <a:pt x="152" y="338"/>
                  <a:pt x="152" y="338"/>
                </a:cubicBezTo>
                <a:cubicBezTo>
                  <a:pt x="147" y="343"/>
                  <a:pt x="143" y="349"/>
                  <a:pt x="138" y="355"/>
                </a:cubicBezTo>
                <a:cubicBezTo>
                  <a:pt x="138" y="404"/>
                  <a:pt x="138" y="404"/>
                  <a:pt x="138" y="404"/>
                </a:cubicBezTo>
                <a:cubicBezTo>
                  <a:pt x="99" y="404"/>
                  <a:pt x="99" y="404"/>
                  <a:pt x="99" y="404"/>
                </a:cubicBezTo>
                <a:cubicBezTo>
                  <a:pt x="97" y="407"/>
                  <a:pt x="95" y="410"/>
                  <a:pt x="93" y="412"/>
                </a:cubicBezTo>
                <a:cubicBezTo>
                  <a:pt x="138" y="412"/>
                  <a:pt x="138" y="412"/>
                  <a:pt x="138" y="412"/>
                </a:cubicBezTo>
                <a:cubicBezTo>
                  <a:pt x="138" y="465"/>
                  <a:pt x="138" y="465"/>
                  <a:pt x="138" y="465"/>
                </a:cubicBezTo>
                <a:cubicBezTo>
                  <a:pt x="116" y="465"/>
                  <a:pt x="97" y="465"/>
                  <a:pt x="80" y="465"/>
                </a:cubicBezTo>
                <a:cubicBezTo>
                  <a:pt x="80" y="428"/>
                  <a:pt x="80" y="428"/>
                  <a:pt x="80" y="428"/>
                </a:cubicBezTo>
                <a:cubicBezTo>
                  <a:pt x="77" y="432"/>
                  <a:pt x="74" y="435"/>
                  <a:pt x="72" y="438"/>
                </a:cubicBezTo>
                <a:cubicBezTo>
                  <a:pt x="72" y="465"/>
                  <a:pt x="72" y="465"/>
                  <a:pt x="72" y="465"/>
                </a:cubicBezTo>
                <a:cubicBezTo>
                  <a:pt x="64" y="465"/>
                  <a:pt x="57" y="465"/>
                  <a:pt x="51" y="465"/>
                </a:cubicBezTo>
                <a:cubicBezTo>
                  <a:pt x="48" y="465"/>
                  <a:pt x="45" y="465"/>
                  <a:pt x="42" y="465"/>
                </a:cubicBezTo>
                <a:close/>
                <a:moveTo>
                  <a:pt x="476" y="465"/>
                </a:moveTo>
                <a:cubicBezTo>
                  <a:pt x="476" y="412"/>
                  <a:pt x="476" y="412"/>
                  <a:pt x="476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41"/>
                  <a:pt x="528" y="461"/>
                  <a:pt x="528" y="465"/>
                </a:cubicBezTo>
                <a:cubicBezTo>
                  <a:pt x="525" y="465"/>
                  <a:pt x="506" y="465"/>
                  <a:pt x="476" y="4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363535"/>
              </a:solidFill>
              <a:effectLst/>
              <a:uLnTx/>
              <a:uFillTx/>
              <a:latin typeface="Segoe UI"/>
              <a:sym typeface="Segoe UI"/>
            </a:endParaRPr>
          </a:p>
        </p:txBody>
      </p:sp>
      <p:pic>
        <p:nvPicPr>
          <p:cNvPr id="23" name="Picture 3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12" cstate="print">
            <a:lum bright="100000"/>
          </a:blip>
          <a:srcRect/>
          <a:stretch>
            <a:fillRect/>
          </a:stretch>
        </p:blipFill>
        <p:spPr bwMode="auto">
          <a:xfrm>
            <a:off x="4345071" y="2375145"/>
            <a:ext cx="890592" cy="890360"/>
          </a:xfrm>
          <a:prstGeom prst="rect">
            <a:avLst/>
          </a:prstGeom>
          <a:noFill/>
        </p:spPr>
      </p:pic>
      <p:pic>
        <p:nvPicPr>
          <p:cNvPr id="25" name="Picture 2" descr="C:\Users\Jonahs\Dropbox\Projects SCOTT\MEET Windows Azure\source\Background\tile-icon-storag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11" y="2370736"/>
            <a:ext cx="717465" cy="7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72"/>
          <p:cNvSpPr>
            <a:spLocks noEditPoints="1"/>
          </p:cNvSpPr>
          <p:nvPr/>
        </p:nvSpPr>
        <p:spPr bwMode="auto">
          <a:xfrm>
            <a:off x="9316402" y="2547781"/>
            <a:ext cx="586387" cy="587443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084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Rectangle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1331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将从数据供应商处获得的各类数据，以一定的组织形式和格式，输入到系统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中，通过深度学习方法，进行学习。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55" name="Rectangle 31"/>
          <p:cNvSpPr/>
          <p:nvPr>
            <p:custDataLst>
              <p:tags r:id="rId2"/>
            </p:custDataLst>
          </p:nvPr>
        </p:nvSpPr>
        <p:spPr bwMode="auto">
          <a:xfrm>
            <a:off x="51331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R5.</a:t>
            </a:r>
            <a:r>
              <a:rPr lang="en-US" altLang="zh-CN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500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历史数据学习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R5.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人工智能深度学习需求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2802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将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输出的策略进行模拟交易，根据收益结果进行回归。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0" name="Rectangle 31"/>
          <p:cNvSpPr/>
          <p:nvPr>
            <p:custDataLst>
              <p:tags r:id="rId4"/>
            </p:custDataLst>
          </p:nvPr>
        </p:nvSpPr>
        <p:spPr bwMode="auto">
          <a:xfrm>
            <a:off x="282802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R5.2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模拟交易回归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2" name="Rectangle 2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14273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发现</a:t>
            </a: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输出结果策略中，与现实情况不符的错误。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4" name="Rectangle 31"/>
          <p:cNvSpPr/>
          <p:nvPr>
            <p:custDataLst>
              <p:tags r:id="rId6"/>
            </p:custDataLst>
          </p:nvPr>
        </p:nvSpPr>
        <p:spPr bwMode="auto">
          <a:xfrm>
            <a:off x="514273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R5.3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策略错误检测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0" name="Rectangle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45744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针对发现的错误，进行系统再学习和自我优化。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2" name="Rectangle 31"/>
          <p:cNvSpPr/>
          <p:nvPr>
            <p:custDataLst>
              <p:tags r:id="rId8"/>
            </p:custDataLst>
          </p:nvPr>
        </p:nvSpPr>
        <p:spPr bwMode="auto">
          <a:xfrm>
            <a:off x="7457444" y="2012048"/>
            <a:ext cx="1920240" cy="1917497"/>
          </a:xfrm>
          <a:prstGeom prst="rect">
            <a:avLst/>
          </a:prstGeom>
          <a:solidFill>
            <a:srgbClr val="EAAF07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R5.4</a:t>
            </a:r>
            <a:r>
              <a:rPr kumimoji="0" lang="zh-CN" altLang="en-US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策略自动优化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5" name="Rectangle 2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9772154" y="4004980"/>
            <a:ext cx="1920240" cy="2446763"/>
          </a:xfrm>
          <a:prstGeom prst="rect">
            <a:avLst/>
          </a:prstGeom>
          <a:solidFill>
            <a:srgbClr val="3397D3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28" tIns="137172" rIns="91428" bIns="45714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045" fontAlgn="base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1D4C7C">
                  <a:lumMod val="75000"/>
                </a:srgbClr>
              </a:buClr>
              <a:buSzPct val="100000"/>
            </a:pPr>
            <a:r>
              <a:rPr kumimoji="0" lang="en-US" altLang="zh-CN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AI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输出策略，直接运用到现实交易中，通过程序化的方式，直接交易（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目前受证监会的政策限制，暂时无法进行</a:t>
            </a:r>
            <a:r>
              <a:rPr kumimoji="0" lang="zh-CN" altLang="en-US" sz="12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）。</a:t>
            </a:r>
            <a:endParaRPr kumimoji="0" lang="en-US" sz="1200" u="none" strike="noStrike" kern="0" cap="none" spc="0" normalizeH="0" baseline="0" noProof="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7" name="Rectangle 31"/>
          <p:cNvSpPr/>
          <p:nvPr>
            <p:custDataLst>
              <p:tags r:id="rId10"/>
            </p:custDataLst>
          </p:nvPr>
        </p:nvSpPr>
        <p:spPr bwMode="auto">
          <a:xfrm>
            <a:off x="9772154" y="2012048"/>
            <a:ext cx="1920240" cy="1917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8E499C">
                <a:satMod val="300000"/>
              </a:srgbClr>
            </a:contourClr>
          </a:sp3d>
        </p:spPr>
        <p:txBody>
          <a:bodyPr vert="horz" wrap="square" lIns="91440" tIns="13716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45" eaLnBrk="1" fontAlgn="base" latinLnBrk="0" hangingPunct="1">
              <a:lnSpc>
                <a:spcPct val="90000"/>
              </a:lnSpc>
              <a:spcBef>
                <a:spcPts val="63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500" u="none" strike="noStrike" kern="0" cap="none" spc="0" normalizeH="0" baseline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R5.5</a:t>
            </a:r>
            <a:r>
              <a:rPr kumimoji="0" lang="zh-CN" altLang="en-US" sz="1500" u="none" strike="noStrike" kern="0" cap="none" spc="0" normalizeH="0" noProof="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 程序化交易</a:t>
            </a:r>
            <a:endParaRPr kumimoji="0" lang="en-US" sz="1500" u="none" strike="noStrike" kern="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2" name="Freeform 16"/>
          <p:cNvSpPr>
            <a:spLocks/>
          </p:cNvSpPr>
          <p:nvPr/>
        </p:nvSpPr>
        <p:spPr bwMode="black">
          <a:xfrm>
            <a:off x="8095237" y="2486587"/>
            <a:ext cx="644653" cy="613735"/>
          </a:xfrm>
          <a:custGeom>
            <a:avLst/>
            <a:gdLst>
              <a:gd name="T0" fmla="*/ 313 w 315"/>
              <a:gd name="T1" fmla="*/ 135 h 236"/>
              <a:gd name="T2" fmla="*/ 300 w 315"/>
              <a:gd name="T3" fmla="*/ 125 h 236"/>
              <a:gd name="T4" fmla="*/ 294 w 315"/>
              <a:gd name="T5" fmla="*/ 122 h 236"/>
              <a:gd name="T6" fmla="*/ 124 w 315"/>
              <a:gd name="T7" fmla="*/ 58 h 236"/>
              <a:gd name="T8" fmla="*/ 125 w 315"/>
              <a:gd name="T9" fmla="*/ 56 h 236"/>
              <a:gd name="T10" fmla="*/ 100 w 315"/>
              <a:gd name="T11" fmla="*/ 39 h 236"/>
              <a:gd name="T12" fmla="*/ 153 w 315"/>
              <a:gd name="T13" fmla="*/ 11 h 236"/>
              <a:gd name="T14" fmla="*/ 103 w 315"/>
              <a:gd name="T15" fmla="*/ 8 h 236"/>
              <a:gd name="T16" fmla="*/ 61 w 315"/>
              <a:gd name="T17" fmla="*/ 44 h 236"/>
              <a:gd name="T18" fmla="*/ 54 w 315"/>
              <a:gd name="T19" fmla="*/ 85 h 236"/>
              <a:gd name="T20" fmla="*/ 37 w 315"/>
              <a:gd name="T21" fmla="*/ 112 h 236"/>
              <a:gd name="T22" fmla="*/ 56 w 315"/>
              <a:gd name="T23" fmla="*/ 133 h 236"/>
              <a:gd name="T24" fmla="*/ 63 w 315"/>
              <a:gd name="T25" fmla="*/ 135 h 236"/>
              <a:gd name="T26" fmla="*/ 35 w 315"/>
              <a:gd name="T27" fmla="*/ 135 h 236"/>
              <a:gd name="T28" fmla="*/ 31 w 315"/>
              <a:gd name="T29" fmla="*/ 141 h 236"/>
              <a:gd name="T30" fmla="*/ 35 w 315"/>
              <a:gd name="T31" fmla="*/ 147 h 236"/>
              <a:gd name="T32" fmla="*/ 50 w 315"/>
              <a:gd name="T33" fmla="*/ 147 h 236"/>
              <a:gd name="T34" fmla="*/ 50 w 315"/>
              <a:gd name="T35" fmla="*/ 176 h 236"/>
              <a:gd name="T36" fmla="*/ 0 w 315"/>
              <a:gd name="T37" fmla="*/ 176 h 236"/>
              <a:gd name="T38" fmla="*/ 0 w 315"/>
              <a:gd name="T39" fmla="*/ 236 h 236"/>
              <a:gd name="T40" fmla="*/ 227 w 315"/>
              <a:gd name="T41" fmla="*/ 236 h 236"/>
              <a:gd name="T42" fmla="*/ 227 w 315"/>
              <a:gd name="T43" fmla="*/ 176 h 236"/>
              <a:gd name="T44" fmla="*/ 61 w 315"/>
              <a:gd name="T45" fmla="*/ 176 h 236"/>
              <a:gd name="T46" fmla="*/ 61 w 315"/>
              <a:gd name="T47" fmla="*/ 147 h 236"/>
              <a:gd name="T48" fmla="*/ 75 w 315"/>
              <a:gd name="T49" fmla="*/ 147 h 236"/>
              <a:gd name="T50" fmla="*/ 79 w 315"/>
              <a:gd name="T51" fmla="*/ 141 h 236"/>
              <a:gd name="T52" fmla="*/ 75 w 315"/>
              <a:gd name="T53" fmla="*/ 135 h 236"/>
              <a:gd name="T54" fmla="*/ 70 w 315"/>
              <a:gd name="T55" fmla="*/ 135 h 236"/>
              <a:gd name="T56" fmla="*/ 77 w 315"/>
              <a:gd name="T57" fmla="*/ 127 h 236"/>
              <a:gd name="T58" fmla="*/ 84 w 315"/>
              <a:gd name="T59" fmla="*/ 93 h 236"/>
              <a:gd name="T60" fmla="*/ 112 w 315"/>
              <a:gd name="T61" fmla="*/ 93 h 236"/>
              <a:gd name="T62" fmla="*/ 113 w 315"/>
              <a:gd name="T63" fmla="*/ 90 h 236"/>
              <a:gd name="T64" fmla="*/ 282 w 315"/>
              <a:gd name="T65" fmla="*/ 154 h 236"/>
              <a:gd name="T66" fmla="*/ 289 w 315"/>
              <a:gd name="T67" fmla="*/ 156 h 236"/>
              <a:gd name="T68" fmla="*/ 305 w 315"/>
              <a:gd name="T69" fmla="*/ 156 h 236"/>
              <a:gd name="T70" fmla="*/ 314 w 315"/>
              <a:gd name="T71" fmla="*/ 145 h 236"/>
              <a:gd name="T72" fmla="*/ 313 w 315"/>
              <a:gd name="T73" fmla="*/ 1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236">
                <a:moveTo>
                  <a:pt x="313" y="135"/>
                </a:moveTo>
                <a:cubicBezTo>
                  <a:pt x="311" y="131"/>
                  <a:pt x="306" y="127"/>
                  <a:pt x="300" y="125"/>
                </a:cubicBezTo>
                <a:cubicBezTo>
                  <a:pt x="298" y="124"/>
                  <a:pt x="296" y="123"/>
                  <a:pt x="294" y="122"/>
                </a:cubicBezTo>
                <a:cubicBezTo>
                  <a:pt x="237" y="101"/>
                  <a:pt x="181" y="80"/>
                  <a:pt x="124" y="5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32" y="52"/>
                  <a:pt x="104" y="51"/>
                  <a:pt x="100" y="39"/>
                </a:cubicBezTo>
                <a:cubicBezTo>
                  <a:pt x="96" y="26"/>
                  <a:pt x="146" y="14"/>
                  <a:pt x="153" y="11"/>
                </a:cubicBezTo>
                <a:cubicBezTo>
                  <a:pt x="161" y="7"/>
                  <a:pt x="125" y="0"/>
                  <a:pt x="103" y="8"/>
                </a:cubicBezTo>
                <a:cubicBezTo>
                  <a:pt x="81" y="16"/>
                  <a:pt x="69" y="29"/>
                  <a:pt x="61" y="44"/>
                </a:cubicBezTo>
                <a:cubicBezTo>
                  <a:pt x="53" y="58"/>
                  <a:pt x="55" y="77"/>
                  <a:pt x="54" y="85"/>
                </a:cubicBezTo>
                <a:cubicBezTo>
                  <a:pt x="54" y="92"/>
                  <a:pt x="40" y="104"/>
                  <a:pt x="37" y="112"/>
                </a:cubicBezTo>
                <a:cubicBezTo>
                  <a:pt x="32" y="125"/>
                  <a:pt x="46" y="129"/>
                  <a:pt x="56" y="133"/>
                </a:cubicBezTo>
                <a:cubicBezTo>
                  <a:pt x="59" y="134"/>
                  <a:pt x="61" y="135"/>
                  <a:pt x="63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3" y="135"/>
                  <a:pt x="31" y="138"/>
                  <a:pt x="31" y="141"/>
                </a:cubicBezTo>
                <a:cubicBezTo>
                  <a:pt x="31" y="144"/>
                  <a:pt x="33" y="147"/>
                  <a:pt x="35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36"/>
                  <a:pt x="0" y="236"/>
                  <a:pt x="0" y="236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7" y="176"/>
                  <a:pt x="227" y="176"/>
                  <a:pt x="2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4"/>
                  <a:pt x="79" y="141"/>
                </a:cubicBezTo>
                <a:cubicBezTo>
                  <a:pt x="79" y="138"/>
                  <a:pt x="77" y="135"/>
                  <a:pt x="75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3" y="134"/>
                  <a:pt x="75" y="132"/>
                  <a:pt x="77" y="127"/>
                </a:cubicBezTo>
                <a:cubicBezTo>
                  <a:pt x="82" y="118"/>
                  <a:pt x="76" y="104"/>
                  <a:pt x="84" y="93"/>
                </a:cubicBezTo>
                <a:cubicBezTo>
                  <a:pt x="91" y="83"/>
                  <a:pt x="112" y="93"/>
                  <a:pt x="112" y="93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70" y="111"/>
                  <a:pt x="226" y="132"/>
                  <a:pt x="282" y="154"/>
                </a:cubicBezTo>
                <a:cubicBezTo>
                  <a:pt x="284" y="154"/>
                  <a:pt x="287" y="155"/>
                  <a:pt x="289" y="156"/>
                </a:cubicBezTo>
                <a:cubicBezTo>
                  <a:pt x="294" y="158"/>
                  <a:pt x="300" y="158"/>
                  <a:pt x="305" y="156"/>
                </a:cubicBezTo>
                <a:cubicBezTo>
                  <a:pt x="310" y="154"/>
                  <a:pt x="314" y="150"/>
                  <a:pt x="314" y="145"/>
                </a:cubicBezTo>
                <a:cubicBezTo>
                  <a:pt x="315" y="142"/>
                  <a:pt x="314" y="138"/>
                  <a:pt x="31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7" name="Picture 3" descr="C:\Users\Jonahs\Dropbox\Projects SCOTT\MEET Windows Azure\source\Background\tile-icon-bigdata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92" y="2458215"/>
            <a:ext cx="674357" cy="67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2" descr="\\MAGNUM\Projects\Microsoft\Cloud Power FY12\Design\ICONS_PNG\Application.png"/>
          <p:cNvPicPr>
            <a:picLocks noChangeAspect="1" noChangeArrowheads="1"/>
          </p:cNvPicPr>
          <p:nvPr/>
        </p:nvPicPr>
        <p:blipFill>
          <a:blip r:embed="rId1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249383" y="2312541"/>
            <a:ext cx="965781" cy="965530"/>
          </a:xfrm>
          <a:prstGeom prst="rect">
            <a:avLst/>
          </a:prstGeom>
          <a:noFill/>
          <a:effectLst/>
        </p:spPr>
      </p:pic>
      <p:sp>
        <p:nvSpPr>
          <p:cNvPr id="31" name="Freeform 83"/>
          <p:cNvSpPr>
            <a:spLocks noEditPoints="1"/>
          </p:cNvSpPr>
          <p:nvPr/>
        </p:nvSpPr>
        <p:spPr bwMode="black">
          <a:xfrm>
            <a:off x="3429869" y="2442363"/>
            <a:ext cx="713867" cy="690034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17" tIns="30858" rIns="61717" bIns="30858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3" name="Freeform 84"/>
          <p:cNvSpPr>
            <a:spLocks noEditPoints="1"/>
          </p:cNvSpPr>
          <p:nvPr/>
        </p:nvSpPr>
        <p:spPr bwMode="black">
          <a:xfrm>
            <a:off x="5825990" y="2486588"/>
            <a:ext cx="540020" cy="646469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55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62" grpId="0" animBg="1"/>
      <p:bldP spid="70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4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关键技术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0" name="Freeform 73"/>
          <p:cNvSpPr>
            <a:spLocks noEditPoints="1"/>
          </p:cNvSpPr>
          <p:nvPr/>
        </p:nvSpPr>
        <p:spPr bwMode="black">
          <a:xfrm>
            <a:off x="348456" y="2896698"/>
            <a:ext cx="1103085" cy="1064602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4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关键技术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4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15406" y="2985360"/>
            <a:ext cx="6745651" cy="250220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金融数据处理关键技术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投资策略构建关键技术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回测模拟执行关键技术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数据可视化关键技术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人工智能深度学习关键技术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40D1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软件开发关键技术</a:t>
            </a:r>
            <a:endParaRPr lang="nl-BE" sz="2400" dirty="0" smtClean="0">
              <a:solidFill>
                <a:srgbClr val="9240D1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4" name="Freeform 73"/>
          <p:cNvSpPr>
            <a:spLocks noEditPoints="1"/>
          </p:cNvSpPr>
          <p:nvPr/>
        </p:nvSpPr>
        <p:spPr bwMode="black">
          <a:xfrm>
            <a:off x="1969780" y="3604764"/>
            <a:ext cx="1103085" cy="1064602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433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T1.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金融数据处理关键技术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836498"/>
            <a:ext cx="11016837" cy="457076"/>
          </a:xfrm>
          <a:prstGeom prst="rect">
            <a:avLst/>
          </a:prstGeom>
          <a:solidFill>
            <a:srgbClr val="9240D1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90214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T1.1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金融数据获取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2591"/>
              </p:ext>
            </p:extLst>
          </p:nvPr>
        </p:nvGraphicFramePr>
        <p:xfrm>
          <a:off x="549088" y="2497460"/>
          <a:ext cx="11016835" cy="214326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5063"/>
                <a:gridCol w="2150076"/>
                <a:gridCol w="2520778"/>
                <a:gridCol w="4880918"/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数据供应商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数据供应商主页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数据获取方式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简介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www.quandl.com</a:t>
                      </a:r>
                      <a:r>
                        <a:rPr 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Web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Service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endParaRPr lang="zh-CN" altLang="en-US" sz="11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endParaRPr lang="zh-CN" altLang="en-US" sz="11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endParaRPr lang="zh-CN" altLang="en-US" sz="11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Excel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插件</a:t>
                      </a:r>
                    </a:p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直接下载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国外的数据供应商，部分数据免费，部分数据收费，全英文。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tushare.org</a:t>
                      </a:r>
                      <a:r>
                        <a:rPr 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1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国内免费的个人数据提供者，质量不错，很多国内宽客都用他的数据。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优矿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uqer.io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国内公开的量化研究平台，而且提供免费数据下载，目前所知的其他平台都不提供数据下载。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549087" y="4864332"/>
            <a:ext cx="11016836" cy="554004"/>
          </a:xfrm>
          <a:prstGeom prst="rect">
            <a:avLst/>
          </a:prstGeom>
          <a:noFill/>
        </p:spPr>
        <p:txBody>
          <a:bodyPr wrap="square" lIns="68583" tIns="68583" rIns="68583" bIns="68583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初步决定，</a:t>
            </a:r>
            <a:r>
              <a:rPr lang="en-US" altLang="zh-CN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个数据源的数据都获取，并对结果进行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适配，规整为系统内部统一的格式，并且对格式归一后的数据进行交叉比对验证，以保证数据的有效性和一致性。</a:t>
            </a:r>
            <a:endParaRPr lang="en-US" sz="15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3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2997392"/>
            <a:ext cx="6216441" cy="250220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业务需求</a:t>
            </a:r>
            <a:endParaRPr lang="nl-BE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关键技术</a:t>
            </a:r>
            <a:endParaRPr lang="nl-BE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项目计划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其他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事情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T1.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金融数据处理关键技术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6" y="1836498"/>
            <a:ext cx="11016837" cy="457076"/>
          </a:xfrm>
          <a:prstGeom prst="rect">
            <a:avLst/>
          </a:prstGeom>
          <a:solidFill>
            <a:srgbClr val="9240D1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90214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T1.2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存储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8732"/>
              </p:ext>
            </p:extLst>
          </p:nvPr>
        </p:nvGraphicFramePr>
        <p:xfrm>
          <a:off x="549087" y="2497460"/>
          <a:ext cx="11016835" cy="20972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2643"/>
                <a:gridCol w="1853513"/>
                <a:gridCol w="2718487"/>
                <a:gridCol w="2619632"/>
                <a:gridCol w="2582560"/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存储方式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备选产品和技术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简介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优点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缺点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130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成熟的开源关系型数据库，高性能，稳定扎实，久经考验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开源，工具丰富，稳定，高事务安全。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应对变更慢，写相对慢，处理非结构化数据性能差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8289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MongoDB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NoSQL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代表，非关系型数据库，面向文档，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JSON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风格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写操作快，比较扁平，处理海量非结构化数据性能较好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事务性差，占用空间大，维护工具少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02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科学、商业研究上广泛使用的一种表格文件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人际间传播比较方便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使用时你还是得加载到内存里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excel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微软的表格文件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人际间传播比较方便</a:t>
                      </a:r>
                      <a:endParaRPr lang="en-US" altLang="zh-CN" sz="11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使用时你还是得加载到内存里，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而且这是微软的格式，处理的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有单独一套</a:t>
                      </a:r>
                      <a:endParaRPr lang="en-US" altLang="zh-CN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549087" y="4912615"/>
            <a:ext cx="11016835" cy="807920"/>
          </a:xfrm>
          <a:prstGeom prst="rect">
            <a:avLst/>
          </a:prstGeom>
          <a:noFill/>
        </p:spPr>
        <p:txBody>
          <a:bodyPr wrap="square" lIns="68583" tIns="68583" rIns="68583" bIns="68583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初步决定，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以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数据库存储方式为主，需要和别人交换数据时再提供导出</a:t>
            </a:r>
            <a:r>
              <a:rPr lang="en-US" altLang="zh-CN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csv/excel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文件的方式。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对于行情、财报等格式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比较固定，内部关联明确的信息，采用</a:t>
            </a:r>
            <a:r>
              <a:rPr lang="en-US" altLang="zh-CN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存储；对于从网络上抓取的热点信息，结构化较差，使用</a:t>
            </a:r>
            <a:r>
              <a:rPr lang="en-US" altLang="zh-CN" sz="15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MongoDB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存储。</a:t>
            </a:r>
            <a:endParaRPr lang="en-US" sz="15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T1.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金融数据处理关键技术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836498"/>
            <a:ext cx="11016837" cy="457076"/>
          </a:xfrm>
          <a:prstGeom prst="rect">
            <a:avLst/>
          </a:prstGeom>
          <a:solidFill>
            <a:srgbClr val="9240D1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90214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T1.3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处理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8250"/>
              </p:ext>
            </p:extLst>
          </p:nvPr>
        </p:nvGraphicFramePr>
        <p:xfrm>
          <a:off x="549088" y="2497460"/>
          <a:ext cx="11016837" cy="20436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3512"/>
                <a:gridCol w="1503826"/>
                <a:gridCol w="3491491"/>
                <a:gridCol w="2353814"/>
                <a:gridCol w="2614194"/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存储方式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备选产品和技术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简介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优点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缺点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130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成熟的开源关系型数据库，高性能，稳定扎实，久经考验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开源，工具丰富，稳定，高事务安全。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应对变更慢，写相对慢，处理非结构化数据性能差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8289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MongoDB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NoSQL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代表，非关系型数据库，面向文档，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JSON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风格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写操作快，比较扁平，处理海量非结构化数据性能较好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事务性差，占用空间大，维护工具少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02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科学、商业研究上广泛使用的一种表格文件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人际间传播比较方便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使用时你还是得加载到内存里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excel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微软的表格文件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人际间传播比较方便</a:t>
                      </a:r>
                      <a:endParaRPr lang="en-US" altLang="zh-CN" sz="11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使用时你还是得加载到内存里，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而且这是微软的格式，处理的</a:t>
                      </a:r>
                      <a:r>
                        <a:rPr lang="en-US" altLang="zh-CN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r>
                        <a:rPr lang="zh-CN" altLang="en-US" sz="11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有单独一套</a:t>
                      </a:r>
                      <a:endParaRPr lang="en-US" altLang="zh-CN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549087" y="4912615"/>
            <a:ext cx="11016837" cy="807920"/>
          </a:xfrm>
          <a:prstGeom prst="rect">
            <a:avLst/>
          </a:prstGeom>
          <a:noFill/>
        </p:spPr>
        <p:txBody>
          <a:bodyPr wrap="square" lIns="68583" tIns="68583" rIns="68583" bIns="68583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初步决定，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以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数据库存储方式为主，需要和别人交换数据时再提供导出</a:t>
            </a:r>
            <a:r>
              <a:rPr lang="en-US" altLang="zh-CN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csv/excel</a:t>
            </a: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文件的方式。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对于行情、财报等格式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比较固定，内部关联明确的信息，采用</a:t>
            </a:r>
            <a:r>
              <a:rPr lang="en-US" altLang="zh-CN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存储；对于从网络上抓取的热点信息，结构化较差，使用</a:t>
            </a:r>
            <a:r>
              <a:rPr lang="en-US" altLang="zh-CN" sz="15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MongoDB</a:t>
            </a:r>
            <a:r>
              <a:rPr lang="zh-CN" altLang="en-US" sz="15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存储。</a:t>
            </a:r>
            <a:endParaRPr lang="en-US" sz="15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6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F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F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15406" y="2985360"/>
            <a:ext cx="6745651" cy="250220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金融数据处理关键技术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投资策略构建关键技术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回测模拟执行关键技术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数据可视化关键技术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人工智能深度学习关键技术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7D0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软件开发关键技术</a:t>
            </a:r>
            <a:endParaRPr lang="nl-BE" sz="2400" dirty="0" smtClean="0">
              <a:solidFill>
                <a:srgbClr val="FF7D0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ED5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项目计划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0" name="Freeform 17"/>
          <p:cNvSpPr>
            <a:spLocks noEditPoints="1"/>
          </p:cNvSpPr>
          <p:nvPr/>
        </p:nvSpPr>
        <p:spPr bwMode="black">
          <a:xfrm>
            <a:off x="485781" y="2891924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70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D5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项目计划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D5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15406" y="2985360"/>
            <a:ext cx="6745651" cy="250220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金融数据处理关键技术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投资策略构建关键技术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回测模拟执行关键技术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数据可视化关键技术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人工智能深度学习关键技术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D5326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软件开发关键技术</a:t>
            </a:r>
            <a:endParaRPr lang="nl-BE" sz="2400" dirty="0" smtClean="0">
              <a:solidFill>
                <a:srgbClr val="ED5326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7" name="Freeform 17"/>
          <p:cNvSpPr>
            <a:spLocks noEditPoints="1"/>
          </p:cNvSpPr>
          <p:nvPr/>
        </p:nvSpPr>
        <p:spPr bwMode="black">
          <a:xfrm>
            <a:off x="2080979" y="3595216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81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6" name="Elbow Connector 118"/>
          <p:cNvCxnSpPr/>
          <p:nvPr/>
        </p:nvCxnSpPr>
        <p:spPr>
          <a:xfrm rot="5400000">
            <a:off x="6541758" y="5342390"/>
            <a:ext cx="359230" cy="373386"/>
          </a:xfrm>
          <a:prstGeom prst="bentConnector2">
            <a:avLst/>
          </a:prstGeom>
          <a:noFill/>
          <a:ln w="12700" cap="flat" cmpd="sng" algn="ctr">
            <a:solidFill>
              <a:srgbClr val="363535"/>
            </a:solidFill>
            <a:prstDash val="solid"/>
            <a:tailEnd type="oval" w="med" len="med"/>
          </a:ln>
          <a:effectLst/>
        </p:spPr>
      </p:cxnSp>
      <p:grpSp>
        <p:nvGrpSpPr>
          <p:cNvPr id="57" name="Group 4"/>
          <p:cNvGrpSpPr/>
          <p:nvPr/>
        </p:nvGrpSpPr>
        <p:grpSpPr>
          <a:xfrm>
            <a:off x="4809381" y="3213918"/>
            <a:ext cx="5677202" cy="551204"/>
            <a:chOff x="4492890" y="3030884"/>
            <a:chExt cx="7567631" cy="734939"/>
          </a:xfrm>
          <a:solidFill>
            <a:srgbClr val="3397D3">
              <a:lumMod val="50000"/>
            </a:srgbClr>
          </a:solidFill>
        </p:grpSpPr>
        <p:sp>
          <p:nvSpPr>
            <p:cNvPr id="58" name="Rectangle 99"/>
            <p:cNvSpPr/>
            <p:nvPr/>
          </p:nvSpPr>
          <p:spPr bwMode="auto">
            <a:xfrm flipH="1" flipV="1">
              <a:off x="4495072" y="3067058"/>
              <a:ext cx="7565449" cy="69876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59" name="TextBox 135"/>
            <p:cNvSpPr txBox="1">
              <a:spLocks noChangeArrowheads="1"/>
            </p:cNvSpPr>
            <p:nvPr/>
          </p:nvSpPr>
          <p:spPr bwMode="auto">
            <a:xfrm>
              <a:off x="4492890" y="3030884"/>
              <a:ext cx="81881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2003</a:t>
              </a:r>
            </a:p>
          </p:txBody>
        </p:sp>
        <p:pic>
          <p:nvPicPr>
            <p:cNvPr id="60" name="Picture 3" descr="C:\Users\mchan\Desktop\SMS03-R2_rgb_r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842" y="3373255"/>
              <a:ext cx="1430746" cy="306113"/>
            </a:xfrm>
            <a:prstGeom prst="rect">
              <a:avLst/>
            </a:prstGeom>
            <a:grpFill/>
            <a:extLst/>
          </p:spPr>
        </p:pic>
      </p:grpSp>
      <p:grpSp>
        <p:nvGrpSpPr>
          <p:cNvPr id="61" name="Group 226"/>
          <p:cNvGrpSpPr/>
          <p:nvPr/>
        </p:nvGrpSpPr>
        <p:grpSpPr>
          <a:xfrm>
            <a:off x="8657945" y="1639353"/>
            <a:ext cx="2041492" cy="533866"/>
            <a:chOff x="9622971" y="931466"/>
            <a:chExt cx="2721281" cy="711821"/>
          </a:xfrm>
          <a:solidFill>
            <a:srgbClr val="3397D3">
              <a:lumMod val="50000"/>
            </a:srgbClr>
          </a:solidFill>
        </p:grpSpPr>
        <p:sp>
          <p:nvSpPr>
            <p:cNvPr id="62" name="Rectangle 128"/>
            <p:cNvSpPr/>
            <p:nvPr/>
          </p:nvSpPr>
          <p:spPr bwMode="auto">
            <a:xfrm flipH="1" flipV="1">
              <a:off x="9622971" y="931466"/>
              <a:ext cx="2437554" cy="71182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2762" y="1176826"/>
              <a:ext cx="1324896" cy="345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7"/>
            <p:cNvSpPr txBox="1"/>
            <p:nvPr/>
          </p:nvSpPr>
          <p:spPr>
            <a:xfrm>
              <a:off x="11514444" y="1197767"/>
              <a:ext cx="829808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2012</a:t>
              </a:r>
            </a:p>
          </p:txBody>
        </p:sp>
        <p:sp>
          <p:nvSpPr>
            <p:cNvPr id="65" name="TextBox 154"/>
            <p:cNvSpPr txBox="1">
              <a:spLocks noChangeArrowheads="1"/>
            </p:cNvSpPr>
            <p:nvPr/>
          </p:nvSpPr>
          <p:spPr bwMode="auto">
            <a:xfrm>
              <a:off x="9696662" y="970893"/>
              <a:ext cx="818815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2012</a:t>
              </a:r>
            </a:p>
          </p:txBody>
        </p:sp>
      </p:grpSp>
      <p:grpSp>
        <p:nvGrpSpPr>
          <p:cNvPr id="66" name="Group 225"/>
          <p:cNvGrpSpPr/>
          <p:nvPr/>
        </p:nvGrpSpPr>
        <p:grpSpPr>
          <a:xfrm>
            <a:off x="7648801" y="2170761"/>
            <a:ext cx="2837786" cy="533866"/>
            <a:chOff x="8277796" y="1640010"/>
            <a:chExt cx="3782729" cy="711821"/>
          </a:xfrm>
          <a:solidFill>
            <a:srgbClr val="3397D3">
              <a:lumMod val="50000"/>
            </a:srgbClr>
          </a:solidFill>
        </p:grpSpPr>
        <p:sp>
          <p:nvSpPr>
            <p:cNvPr id="67" name="Rectangle 111"/>
            <p:cNvSpPr/>
            <p:nvPr/>
          </p:nvSpPr>
          <p:spPr bwMode="auto">
            <a:xfrm flipH="1" flipV="1">
              <a:off x="8277796" y="1640010"/>
              <a:ext cx="3782729" cy="71182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68" name="TextBox 154"/>
            <p:cNvSpPr txBox="1">
              <a:spLocks noChangeArrowheads="1"/>
            </p:cNvSpPr>
            <p:nvPr/>
          </p:nvSpPr>
          <p:spPr bwMode="auto">
            <a:xfrm>
              <a:off x="8432848" y="1711481"/>
              <a:ext cx="799754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2011</a:t>
              </a:r>
            </a:p>
          </p:txBody>
        </p:sp>
        <p:pic>
          <p:nvPicPr>
            <p:cNvPr id="69" name="Picture 8" descr="\\eventsql\dvd\Online_ART\DVD_Art_Sept-2-2010\Logos\Windows Intune\Win-Intune_v_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122" y="1867141"/>
              <a:ext cx="914400" cy="374597"/>
            </a:xfrm>
            <a:prstGeom prst="rect">
              <a:avLst/>
            </a:prstGeom>
            <a:grpFill/>
            <a:extLst/>
          </p:spPr>
        </p:pic>
      </p:grpSp>
      <p:grpSp>
        <p:nvGrpSpPr>
          <p:cNvPr id="70" name="Group 12"/>
          <p:cNvGrpSpPr/>
          <p:nvPr/>
        </p:nvGrpSpPr>
        <p:grpSpPr>
          <a:xfrm>
            <a:off x="6052819" y="2704629"/>
            <a:ext cx="4433763" cy="533866"/>
            <a:chOff x="7043056" y="1926732"/>
            <a:chExt cx="5009923" cy="711821"/>
          </a:xfrm>
          <a:solidFill>
            <a:srgbClr val="3397D3">
              <a:lumMod val="50000"/>
            </a:srgbClr>
          </a:solidFill>
        </p:grpSpPr>
        <p:sp>
          <p:nvSpPr>
            <p:cNvPr id="71" name="Rectangle 103"/>
            <p:cNvSpPr/>
            <p:nvPr/>
          </p:nvSpPr>
          <p:spPr bwMode="auto">
            <a:xfrm flipH="1" flipV="1">
              <a:off x="7043056" y="1926732"/>
              <a:ext cx="5009923" cy="71182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72" name="TextBox 154"/>
            <p:cNvSpPr txBox="1">
              <a:spLocks noChangeArrowheads="1"/>
            </p:cNvSpPr>
            <p:nvPr/>
          </p:nvSpPr>
          <p:spPr bwMode="auto">
            <a:xfrm>
              <a:off x="7144023" y="1926732"/>
              <a:ext cx="694094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2007</a:t>
              </a:r>
            </a:p>
          </p:txBody>
        </p:sp>
        <p:pic>
          <p:nvPicPr>
            <p:cNvPr id="73" name="Picture 3" descr="\\eventsql\dvd\Online_ART\DVD_Art_Sept-2-2010\Logos\System Center\System Center Configuration Manager 2007\System Center Configuration Manager 2007 logo rev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641" y="2217710"/>
              <a:ext cx="1536868" cy="370558"/>
            </a:xfrm>
            <a:prstGeom prst="rect">
              <a:avLst/>
            </a:prstGeom>
            <a:grpFill/>
            <a:extLst/>
          </p:spPr>
        </p:pic>
      </p:grpSp>
      <p:grpSp>
        <p:nvGrpSpPr>
          <p:cNvPr id="74" name="Group 10"/>
          <p:cNvGrpSpPr/>
          <p:nvPr/>
        </p:nvGrpSpPr>
        <p:grpSpPr>
          <a:xfrm>
            <a:off x="3149912" y="3765119"/>
            <a:ext cx="7336675" cy="524074"/>
            <a:chOff x="2852057" y="3340723"/>
            <a:chExt cx="9200929" cy="698765"/>
          </a:xfrm>
          <a:solidFill>
            <a:srgbClr val="3397D3">
              <a:lumMod val="50000"/>
            </a:srgbClr>
          </a:solidFill>
        </p:grpSpPr>
        <p:sp>
          <p:nvSpPr>
            <p:cNvPr id="75" name="Rectangle 98"/>
            <p:cNvSpPr/>
            <p:nvPr/>
          </p:nvSpPr>
          <p:spPr bwMode="auto">
            <a:xfrm flipH="1" flipV="1">
              <a:off x="2852057" y="3340723"/>
              <a:ext cx="9200929" cy="69876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76" name="TextBox 128"/>
            <p:cNvSpPr txBox="1">
              <a:spLocks noChangeArrowheads="1"/>
            </p:cNvSpPr>
            <p:nvPr/>
          </p:nvSpPr>
          <p:spPr bwMode="auto">
            <a:xfrm>
              <a:off x="3460053" y="3361107"/>
              <a:ext cx="770358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1999</a:t>
              </a:r>
            </a:p>
          </p:txBody>
        </p:sp>
        <p:sp>
          <p:nvSpPr>
            <p:cNvPr id="77" name="Freeform 37"/>
            <p:cNvSpPr>
              <a:spLocks/>
            </p:cNvSpPr>
            <p:nvPr/>
          </p:nvSpPr>
          <p:spPr bwMode="auto">
            <a:xfrm>
              <a:off x="4159476" y="3439748"/>
              <a:ext cx="1282643" cy="477837"/>
            </a:xfrm>
            <a:custGeom>
              <a:avLst/>
              <a:gdLst>
                <a:gd name="T0" fmla="*/ 2147483647 w 2064"/>
                <a:gd name="T1" fmla="*/ 2147483647 h 1342"/>
                <a:gd name="T2" fmla="*/ 2147483647 w 2064"/>
                <a:gd name="T3" fmla="*/ 2147483647 h 1342"/>
                <a:gd name="T4" fmla="*/ 2147483647 w 2064"/>
                <a:gd name="T5" fmla="*/ 2147483647 h 1342"/>
                <a:gd name="T6" fmla="*/ 2147483647 w 2064"/>
                <a:gd name="T7" fmla="*/ 2147483647 h 1342"/>
                <a:gd name="T8" fmla="*/ 2147483647 w 2064"/>
                <a:gd name="T9" fmla="*/ 2147483647 h 1342"/>
                <a:gd name="T10" fmla="*/ 2147483647 w 2064"/>
                <a:gd name="T11" fmla="*/ 2147483647 h 1342"/>
                <a:gd name="T12" fmla="*/ 2147483647 w 2064"/>
                <a:gd name="T13" fmla="*/ 2147483647 h 1342"/>
                <a:gd name="T14" fmla="*/ 2147483647 w 2064"/>
                <a:gd name="T15" fmla="*/ 2147483647 h 1342"/>
                <a:gd name="T16" fmla="*/ 2147483647 w 2064"/>
                <a:gd name="T17" fmla="*/ 2147483647 h 1342"/>
                <a:gd name="T18" fmla="*/ 2147483647 w 2064"/>
                <a:gd name="T19" fmla="*/ 1665402977 h 1342"/>
                <a:gd name="T20" fmla="*/ 2147483647 w 2064"/>
                <a:gd name="T21" fmla="*/ 1350350825 h 1342"/>
                <a:gd name="T22" fmla="*/ 2147483647 w 2064"/>
                <a:gd name="T23" fmla="*/ 1035298318 h 1342"/>
                <a:gd name="T24" fmla="*/ 2147483647 w 2064"/>
                <a:gd name="T25" fmla="*/ 720119585 h 1342"/>
                <a:gd name="T26" fmla="*/ 2147483647 w 2064"/>
                <a:gd name="T27" fmla="*/ 450074629 h 1342"/>
                <a:gd name="T28" fmla="*/ 2147483647 w 2064"/>
                <a:gd name="T29" fmla="*/ 270045045 h 1342"/>
                <a:gd name="T30" fmla="*/ 2147483647 w 2064"/>
                <a:gd name="T31" fmla="*/ 135022344 h 1342"/>
                <a:gd name="T32" fmla="*/ 2147483647 w 2064"/>
                <a:gd name="T33" fmla="*/ 45007563 h 1342"/>
                <a:gd name="T34" fmla="*/ 2147483647 w 2064"/>
                <a:gd name="T35" fmla="*/ 0 h 1342"/>
                <a:gd name="T36" fmla="*/ 2147483647 w 2064"/>
                <a:gd name="T37" fmla="*/ 0 h 1342"/>
                <a:gd name="T38" fmla="*/ 2147483647 w 2064"/>
                <a:gd name="T39" fmla="*/ 45007563 h 1342"/>
                <a:gd name="T40" fmla="*/ 2147483647 w 2064"/>
                <a:gd name="T41" fmla="*/ 135022344 h 1342"/>
                <a:gd name="T42" fmla="*/ 2147483647 w 2064"/>
                <a:gd name="T43" fmla="*/ 270045045 h 1342"/>
                <a:gd name="T44" fmla="*/ 2147483647 w 2064"/>
                <a:gd name="T45" fmla="*/ 450074629 h 1342"/>
                <a:gd name="T46" fmla="*/ 2147483647 w 2064"/>
                <a:gd name="T47" fmla="*/ 720119585 h 1342"/>
                <a:gd name="T48" fmla="*/ 875387497 w 2064"/>
                <a:gd name="T49" fmla="*/ 1035298318 h 1342"/>
                <a:gd name="T50" fmla="*/ 0 w 2064"/>
                <a:gd name="T51" fmla="*/ 1350350825 h 1342"/>
                <a:gd name="T52" fmla="*/ 0 w 2064"/>
                <a:gd name="T53" fmla="*/ 1665402977 h 1342"/>
                <a:gd name="T54" fmla="*/ 0 w 2064"/>
                <a:gd name="T55" fmla="*/ 2147483647 h 1342"/>
                <a:gd name="T56" fmla="*/ 0 w 2064"/>
                <a:gd name="T57" fmla="*/ 2147483647 h 1342"/>
                <a:gd name="T58" fmla="*/ 875387497 w 2064"/>
                <a:gd name="T59" fmla="*/ 2147483647 h 1342"/>
                <a:gd name="T60" fmla="*/ 2147483647 w 2064"/>
                <a:gd name="T61" fmla="*/ 2147483647 h 1342"/>
                <a:gd name="T62" fmla="*/ 2147483647 w 2064"/>
                <a:gd name="T63" fmla="*/ 2147483647 h 1342"/>
                <a:gd name="T64" fmla="*/ 2147483647 w 2064"/>
                <a:gd name="T65" fmla="*/ 2147483647 h 1342"/>
                <a:gd name="T66" fmla="*/ 2147483647 w 2064"/>
                <a:gd name="T67" fmla="*/ 2147483647 h 1342"/>
                <a:gd name="T68" fmla="*/ 2147483647 w 2064"/>
                <a:gd name="T69" fmla="*/ 2147483647 h 1342"/>
                <a:gd name="T70" fmla="*/ 2147483647 w 2064"/>
                <a:gd name="T71" fmla="*/ 2147483647 h 1342"/>
                <a:gd name="T72" fmla="*/ 2147483647 w 2064"/>
                <a:gd name="T73" fmla="*/ 2147483647 h 13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64"/>
                <a:gd name="T112" fmla="*/ 0 h 1342"/>
                <a:gd name="T113" fmla="*/ 2064 w 2064"/>
                <a:gd name="T114" fmla="*/ 1342 h 13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64" h="1342">
                  <a:moveTo>
                    <a:pt x="2022" y="1342"/>
                  </a:moveTo>
                  <a:lnTo>
                    <a:pt x="2031" y="1342"/>
                  </a:lnTo>
                  <a:lnTo>
                    <a:pt x="2039" y="1339"/>
                  </a:lnTo>
                  <a:lnTo>
                    <a:pt x="2046" y="1336"/>
                  </a:lnTo>
                  <a:lnTo>
                    <a:pt x="2052" y="1331"/>
                  </a:lnTo>
                  <a:lnTo>
                    <a:pt x="2057" y="1325"/>
                  </a:lnTo>
                  <a:lnTo>
                    <a:pt x="2060" y="1320"/>
                  </a:lnTo>
                  <a:lnTo>
                    <a:pt x="2063" y="1313"/>
                  </a:lnTo>
                  <a:lnTo>
                    <a:pt x="2064" y="1304"/>
                  </a:lnTo>
                  <a:lnTo>
                    <a:pt x="2064" y="37"/>
                  </a:lnTo>
                  <a:lnTo>
                    <a:pt x="2063" y="30"/>
                  </a:lnTo>
                  <a:lnTo>
                    <a:pt x="2060" y="23"/>
                  </a:lnTo>
                  <a:lnTo>
                    <a:pt x="2057" y="16"/>
                  </a:lnTo>
                  <a:lnTo>
                    <a:pt x="2052" y="10"/>
                  </a:lnTo>
                  <a:lnTo>
                    <a:pt x="2046" y="6"/>
                  </a:lnTo>
                  <a:lnTo>
                    <a:pt x="2039" y="3"/>
                  </a:lnTo>
                  <a:lnTo>
                    <a:pt x="2031" y="1"/>
                  </a:lnTo>
                  <a:lnTo>
                    <a:pt x="2022" y="0"/>
                  </a:lnTo>
                  <a:lnTo>
                    <a:pt x="42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1304"/>
                  </a:lnTo>
                  <a:lnTo>
                    <a:pt x="0" y="1313"/>
                  </a:lnTo>
                  <a:lnTo>
                    <a:pt x="2" y="1320"/>
                  </a:lnTo>
                  <a:lnTo>
                    <a:pt x="7" y="1325"/>
                  </a:lnTo>
                  <a:lnTo>
                    <a:pt x="12" y="1331"/>
                  </a:lnTo>
                  <a:lnTo>
                    <a:pt x="18" y="1336"/>
                  </a:lnTo>
                  <a:lnTo>
                    <a:pt x="25" y="1339"/>
                  </a:lnTo>
                  <a:lnTo>
                    <a:pt x="33" y="1342"/>
                  </a:lnTo>
                  <a:lnTo>
                    <a:pt x="42" y="1342"/>
                  </a:lnTo>
                  <a:lnTo>
                    <a:pt x="2022" y="1342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SMS 2.0</a:t>
              </a:r>
            </a:p>
          </p:txBody>
        </p:sp>
      </p:grpSp>
      <p:grpSp>
        <p:nvGrpSpPr>
          <p:cNvPr id="78" name="Group 9"/>
          <p:cNvGrpSpPr/>
          <p:nvPr/>
        </p:nvGrpSpPr>
        <p:grpSpPr>
          <a:xfrm>
            <a:off x="1537384" y="4268850"/>
            <a:ext cx="8949202" cy="544420"/>
            <a:chOff x="123824" y="4012361"/>
            <a:chExt cx="11929162" cy="725893"/>
          </a:xfrm>
          <a:solidFill>
            <a:srgbClr val="3397D3">
              <a:lumMod val="50000"/>
            </a:srgbClr>
          </a:solidFill>
        </p:grpSpPr>
        <p:sp>
          <p:nvSpPr>
            <p:cNvPr id="79" name="Rectangle 94"/>
            <p:cNvSpPr/>
            <p:nvPr/>
          </p:nvSpPr>
          <p:spPr bwMode="auto">
            <a:xfrm flipH="1" flipV="1">
              <a:off x="123824" y="4039489"/>
              <a:ext cx="11929162" cy="69876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2358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80" name="TextBox 12"/>
            <p:cNvSpPr txBox="1">
              <a:spLocks noChangeArrowheads="1"/>
            </p:cNvSpPr>
            <p:nvPr/>
          </p:nvSpPr>
          <p:spPr bwMode="auto">
            <a:xfrm>
              <a:off x="730257" y="4012361"/>
              <a:ext cx="818815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1994</a:t>
              </a: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1198562" y="4149952"/>
              <a:ext cx="1566862" cy="477837"/>
            </a:xfrm>
            <a:custGeom>
              <a:avLst/>
              <a:gdLst>
                <a:gd name="T0" fmla="*/ 2147483647 w 2064"/>
                <a:gd name="T1" fmla="*/ 2147483647 h 1342"/>
                <a:gd name="T2" fmla="*/ 2147483647 w 2064"/>
                <a:gd name="T3" fmla="*/ 2147483647 h 1342"/>
                <a:gd name="T4" fmla="*/ 2147483647 w 2064"/>
                <a:gd name="T5" fmla="*/ 2147483647 h 1342"/>
                <a:gd name="T6" fmla="*/ 2147483647 w 2064"/>
                <a:gd name="T7" fmla="*/ 2147483647 h 1342"/>
                <a:gd name="T8" fmla="*/ 2147483647 w 2064"/>
                <a:gd name="T9" fmla="*/ 2147483647 h 1342"/>
                <a:gd name="T10" fmla="*/ 2147483647 w 2064"/>
                <a:gd name="T11" fmla="*/ 2147483647 h 1342"/>
                <a:gd name="T12" fmla="*/ 2147483647 w 2064"/>
                <a:gd name="T13" fmla="*/ 2147483647 h 1342"/>
                <a:gd name="T14" fmla="*/ 2147483647 w 2064"/>
                <a:gd name="T15" fmla="*/ 2147483647 h 1342"/>
                <a:gd name="T16" fmla="*/ 2147483647 w 2064"/>
                <a:gd name="T17" fmla="*/ 2147483647 h 1342"/>
                <a:gd name="T18" fmla="*/ 2147483647 w 2064"/>
                <a:gd name="T19" fmla="*/ 1665402977 h 1342"/>
                <a:gd name="T20" fmla="*/ 2147483647 w 2064"/>
                <a:gd name="T21" fmla="*/ 1350350825 h 1342"/>
                <a:gd name="T22" fmla="*/ 2147483647 w 2064"/>
                <a:gd name="T23" fmla="*/ 1035298318 h 1342"/>
                <a:gd name="T24" fmla="*/ 2147483647 w 2064"/>
                <a:gd name="T25" fmla="*/ 720119585 h 1342"/>
                <a:gd name="T26" fmla="*/ 2147483647 w 2064"/>
                <a:gd name="T27" fmla="*/ 450074629 h 1342"/>
                <a:gd name="T28" fmla="*/ 2147483647 w 2064"/>
                <a:gd name="T29" fmla="*/ 270045045 h 1342"/>
                <a:gd name="T30" fmla="*/ 2147483647 w 2064"/>
                <a:gd name="T31" fmla="*/ 135022344 h 1342"/>
                <a:gd name="T32" fmla="*/ 2147483647 w 2064"/>
                <a:gd name="T33" fmla="*/ 45007563 h 1342"/>
                <a:gd name="T34" fmla="*/ 2147483647 w 2064"/>
                <a:gd name="T35" fmla="*/ 0 h 1342"/>
                <a:gd name="T36" fmla="*/ 2147483647 w 2064"/>
                <a:gd name="T37" fmla="*/ 0 h 1342"/>
                <a:gd name="T38" fmla="*/ 2147483647 w 2064"/>
                <a:gd name="T39" fmla="*/ 45007563 h 1342"/>
                <a:gd name="T40" fmla="*/ 2147483647 w 2064"/>
                <a:gd name="T41" fmla="*/ 135022344 h 1342"/>
                <a:gd name="T42" fmla="*/ 2147483647 w 2064"/>
                <a:gd name="T43" fmla="*/ 270045045 h 1342"/>
                <a:gd name="T44" fmla="*/ 2147483647 w 2064"/>
                <a:gd name="T45" fmla="*/ 450074629 h 1342"/>
                <a:gd name="T46" fmla="*/ 2147483647 w 2064"/>
                <a:gd name="T47" fmla="*/ 720119585 h 1342"/>
                <a:gd name="T48" fmla="*/ 875387497 w 2064"/>
                <a:gd name="T49" fmla="*/ 1035298318 h 1342"/>
                <a:gd name="T50" fmla="*/ 0 w 2064"/>
                <a:gd name="T51" fmla="*/ 1350350825 h 1342"/>
                <a:gd name="T52" fmla="*/ 0 w 2064"/>
                <a:gd name="T53" fmla="*/ 1665402977 h 1342"/>
                <a:gd name="T54" fmla="*/ 0 w 2064"/>
                <a:gd name="T55" fmla="*/ 2147483647 h 1342"/>
                <a:gd name="T56" fmla="*/ 0 w 2064"/>
                <a:gd name="T57" fmla="*/ 2147483647 h 1342"/>
                <a:gd name="T58" fmla="*/ 875387497 w 2064"/>
                <a:gd name="T59" fmla="*/ 2147483647 h 1342"/>
                <a:gd name="T60" fmla="*/ 2147483647 w 2064"/>
                <a:gd name="T61" fmla="*/ 2147483647 h 1342"/>
                <a:gd name="T62" fmla="*/ 2147483647 w 2064"/>
                <a:gd name="T63" fmla="*/ 2147483647 h 1342"/>
                <a:gd name="T64" fmla="*/ 2147483647 w 2064"/>
                <a:gd name="T65" fmla="*/ 2147483647 h 1342"/>
                <a:gd name="T66" fmla="*/ 2147483647 w 2064"/>
                <a:gd name="T67" fmla="*/ 2147483647 h 1342"/>
                <a:gd name="T68" fmla="*/ 2147483647 w 2064"/>
                <a:gd name="T69" fmla="*/ 2147483647 h 1342"/>
                <a:gd name="T70" fmla="*/ 2147483647 w 2064"/>
                <a:gd name="T71" fmla="*/ 2147483647 h 1342"/>
                <a:gd name="T72" fmla="*/ 2147483647 w 2064"/>
                <a:gd name="T73" fmla="*/ 2147483647 h 13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64"/>
                <a:gd name="T112" fmla="*/ 0 h 1342"/>
                <a:gd name="T113" fmla="*/ 2064 w 2064"/>
                <a:gd name="T114" fmla="*/ 1342 h 13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64" h="1342">
                  <a:moveTo>
                    <a:pt x="2022" y="1342"/>
                  </a:moveTo>
                  <a:lnTo>
                    <a:pt x="2031" y="1342"/>
                  </a:lnTo>
                  <a:lnTo>
                    <a:pt x="2039" y="1339"/>
                  </a:lnTo>
                  <a:lnTo>
                    <a:pt x="2046" y="1336"/>
                  </a:lnTo>
                  <a:lnTo>
                    <a:pt x="2052" y="1331"/>
                  </a:lnTo>
                  <a:lnTo>
                    <a:pt x="2057" y="1325"/>
                  </a:lnTo>
                  <a:lnTo>
                    <a:pt x="2060" y="1320"/>
                  </a:lnTo>
                  <a:lnTo>
                    <a:pt x="2063" y="1313"/>
                  </a:lnTo>
                  <a:lnTo>
                    <a:pt x="2064" y="1304"/>
                  </a:lnTo>
                  <a:lnTo>
                    <a:pt x="2064" y="37"/>
                  </a:lnTo>
                  <a:lnTo>
                    <a:pt x="2063" y="30"/>
                  </a:lnTo>
                  <a:lnTo>
                    <a:pt x="2060" y="23"/>
                  </a:lnTo>
                  <a:lnTo>
                    <a:pt x="2057" y="16"/>
                  </a:lnTo>
                  <a:lnTo>
                    <a:pt x="2052" y="10"/>
                  </a:lnTo>
                  <a:lnTo>
                    <a:pt x="2046" y="6"/>
                  </a:lnTo>
                  <a:lnTo>
                    <a:pt x="2039" y="3"/>
                  </a:lnTo>
                  <a:lnTo>
                    <a:pt x="2031" y="1"/>
                  </a:lnTo>
                  <a:lnTo>
                    <a:pt x="2022" y="0"/>
                  </a:lnTo>
                  <a:lnTo>
                    <a:pt x="42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1304"/>
                  </a:lnTo>
                  <a:lnTo>
                    <a:pt x="0" y="1313"/>
                  </a:lnTo>
                  <a:lnTo>
                    <a:pt x="2" y="1320"/>
                  </a:lnTo>
                  <a:lnTo>
                    <a:pt x="7" y="1325"/>
                  </a:lnTo>
                  <a:lnTo>
                    <a:pt x="12" y="1331"/>
                  </a:lnTo>
                  <a:lnTo>
                    <a:pt x="18" y="1336"/>
                  </a:lnTo>
                  <a:lnTo>
                    <a:pt x="25" y="1339"/>
                  </a:lnTo>
                  <a:lnTo>
                    <a:pt x="33" y="1342"/>
                  </a:lnTo>
                  <a:lnTo>
                    <a:pt x="42" y="1342"/>
                  </a:lnTo>
                  <a:lnTo>
                    <a:pt x="2022" y="1342"/>
                  </a:lnTo>
                  <a:close/>
                </a:path>
              </a:pathLst>
            </a:custGeom>
            <a:noFill/>
            <a:ln w="317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32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" pitchFamily="34" charset="0"/>
                </a:rPr>
                <a:t>SMS 1.0</a:t>
              </a:r>
            </a:p>
          </p:txBody>
        </p:sp>
      </p:grpSp>
      <p:cxnSp>
        <p:nvCxnSpPr>
          <p:cNvPr id="82" name="Straight Connector 22"/>
          <p:cNvCxnSpPr/>
          <p:nvPr/>
        </p:nvCxnSpPr>
        <p:spPr>
          <a:xfrm>
            <a:off x="2275770" y="4568885"/>
            <a:ext cx="0" cy="205740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>
            <a:off x="3917832" y="4127468"/>
            <a:ext cx="8868" cy="685800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cxnSp>
        <p:nvCxnSpPr>
          <p:cNvPr id="84" name="Straight Connector 88"/>
          <p:cNvCxnSpPr/>
          <p:nvPr/>
        </p:nvCxnSpPr>
        <p:spPr>
          <a:xfrm flipH="1">
            <a:off x="6425293" y="3027794"/>
            <a:ext cx="24017" cy="1817561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cxnSp>
        <p:nvCxnSpPr>
          <p:cNvPr id="85" name="Straight Connector 86"/>
          <p:cNvCxnSpPr/>
          <p:nvPr/>
        </p:nvCxnSpPr>
        <p:spPr>
          <a:xfrm>
            <a:off x="5090353" y="3578828"/>
            <a:ext cx="0" cy="1234440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sp>
        <p:nvSpPr>
          <p:cNvPr id="86" name="Pentagon 78"/>
          <p:cNvSpPr/>
          <p:nvPr/>
        </p:nvSpPr>
        <p:spPr>
          <a:xfrm>
            <a:off x="1537387" y="4824809"/>
            <a:ext cx="1612526" cy="524658"/>
          </a:xfrm>
          <a:prstGeom prst="homePlate">
            <a:avLst/>
          </a:prstGeom>
          <a:solidFill>
            <a:srgbClr val="ED532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Client Management Infancy (NT Domain)</a:t>
            </a:r>
          </a:p>
        </p:txBody>
      </p:sp>
      <p:sp>
        <p:nvSpPr>
          <p:cNvPr id="87" name="Chevron 252"/>
          <p:cNvSpPr/>
          <p:nvPr/>
        </p:nvSpPr>
        <p:spPr>
          <a:xfrm>
            <a:off x="3019632" y="4825406"/>
            <a:ext cx="1919787" cy="524063"/>
          </a:xfrm>
          <a:prstGeom prst="chevron">
            <a:avLst/>
          </a:prstGeom>
          <a:solidFill>
            <a:srgbClr val="ED532B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Groups Model</a:t>
            </a:r>
          </a:p>
        </p:txBody>
      </p:sp>
      <p:sp>
        <p:nvSpPr>
          <p:cNvPr id="88" name="Chevron 250"/>
          <p:cNvSpPr/>
          <p:nvPr/>
        </p:nvSpPr>
        <p:spPr>
          <a:xfrm>
            <a:off x="6234940" y="4825405"/>
            <a:ext cx="1608352" cy="524065"/>
          </a:xfrm>
          <a:prstGeom prst="chevron">
            <a:avLst/>
          </a:prstGeom>
          <a:solidFill>
            <a:srgbClr val="ED532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Comprehensive Management</a:t>
            </a:r>
          </a:p>
        </p:txBody>
      </p:sp>
      <p:sp>
        <p:nvSpPr>
          <p:cNvPr id="89" name="Chevron 251"/>
          <p:cNvSpPr/>
          <p:nvPr/>
        </p:nvSpPr>
        <p:spPr>
          <a:xfrm>
            <a:off x="4811019" y="4825406"/>
            <a:ext cx="1539411" cy="524063"/>
          </a:xfrm>
          <a:prstGeom prst="chevron">
            <a:avLst/>
          </a:prstGeom>
          <a:solidFill>
            <a:srgbClr val="ED532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Laptops, Servers, Enterprise Scale</a:t>
            </a:r>
          </a:p>
        </p:txBody>
      </p:sp>
      <p:sp>
        <p:nvSpPr>
          <p:cNvPr id="90" name="Chevron 79"/>
          <p:cNvSpPr/>
          <p:nvPr/>
        </p:nvSpPr>
        <p:spPr>
          <a:xfrm>
            <a:off x="9035026" y="4825405"/>
            <a:ext cx="1547811" cy="524065"/>
          </a:xfrm>
          <a:prstGeom prst="chevron">
            <a:avLst/>
          </a:prstGeom>
          <a:solidFill>
            <a:srgbClr val="ED532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Consumerization of IT</a:t>
            </a:r>
          </a:p>
        </p:txBody>
      </p:sp>
      <p:cxnSp>
        <p:nvCxnSpPr>
          <p:cNvPr id="91" name="Straight Connector 114"/>
          <p:cNvCxnSpPr/>
          <p:nvPr/>
        </p:nvCxnSpPr>
        <p:spPr>
          <a:xfrm>
            <a:off x="8057884" y="2550128"/>
            <a:ext cx="1" cy="2263140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pic>
        <p:nvPicPr>
          <p:cNvPr id="92" name="Picture 5" descr="\\eventsql\dvd\Online_ART\DVD_Art_Sept-2-2010\Logos\Windows Server 2008\Windows Server Active Directory\Windows Server Active Directory v r 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91" y="5474221"/>
            <a:ext cx="897625" cy="4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Elbow Connector 127"/>
          <p:cNvCxnSpPr/>
          <p:nvPr/>
        </p:nvCxnSpPr>
        <p:spPr>
          <a:xfrm rot="10800000" flipV="1">
            <a:off x="3634718" y="5349468"/>
            <a:ext cx="557709" cy="386123"/>
          </a:xfrm>
          <a:prstGeom prst="bentConnector3">
            <a:avLst>
              <a:gd name="adj1" fmla="val -1056"/>
            </a:avLst>
          </a:prstGeom>
          <a:noFill/>
          <a:ln w="12700" cap="flat" cmpd="sng" algn="ctr">
            <a:solidFill>
              <a:srgbClr val="363535"/>
            </a:solidFill>
            <a:prstDash val="solid"/>
            <a:tailEnd type="oval" w="med" len="med"/>
          </a:ln>
          <a:effectLst/>
        </p:spPr>
      </p:cxnSp>
      <p:cxnSp>
        <p:nvCxnSpPr>
          <p:cNvPr id="94" name="Straight Connector 133"/>
          <p:cNvCxnSpPr/>
          <p:nvPr/>
        </p:nvCxnSpPr>
        <p:spPr>
          <a:xfrm>
            <a:off x="8988146" y="2001488"/>
            <a:ext cx="1" cy="2811780"/>
          </a:xfrm>
          <a:prstGeom prst="line">
            <a:avLst/>
          </a:prstGeom>
          <a:noFill/>
          <a:ln w="12700" cap="flat" cmpd="sng" algn="ctr">
            <a:solidFill>
              <a:srgbClr val="363535"/>
            </a:solidFill>
            <a:prstDash val="solid"/>
            <a:headEnd type="oval"/>
          </a:ln>
          <a:effectLst/>
        </p:spPr>
      </p:cxnSp>
      <p:sp>
        <p:nvSpPr>
          <p:cNvPr id="95" name="Chevron 134"/>
          <p:cNvSpPr/>
          <p:nvPr/>
        </p:nvSpPr>
        <p:spPr>
          <a:xfrm>
            <a:off x="7717481" y="4825402"/>
            <a:ext cx="1450390" cy="524067"/>
          </a:xfrm>
          <a:prstGeom prst="chevron">
            <a:avLst/>
          </a:prstGeom>
          <a:solidFill>
            <a:srgbClr val="ED532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Management from the Cloud</a:t>
            </a:r>
          </a:p>
        </p:txBody>
      </p:sp>
      <p:cxnSp>
        <p:nvCxnSpPr>
          <p:cNvPr id="96" name="Elbow Connector 50"/>
          <p:cNvCxnSpPr/>
          <p:nvPr/>
        </p:nvCxnSpPr>
        <p:spPr>
          <a:xfrm rot="16200000" flipH="1">
            <a:off x="7736710" y="5371294"/>
            <a:ext cx="376466" cy="317882"/>
          </a:xfrm>
          <a:prstGeom prst="bentConnector2">
            <a:avLst/>
          </a:prstGeom>
          <a:noFill/>
          <a:ln w="12700" cap="flat" cmpd="sng" algn="ctr">
            <a:solidFill>
              <a:srgbClr val="363535"/>
            </a:solidFill>
            <a:prstDash val="solid"/>
            <a:tailEnd type="oval" w="med" len="med"/>
          </a:ln>
          <a:effectLst/>
        </p:spPr>
      </p:cxnSp>
      <p:pic>
        <p:nvPicPr>
          <p:cNvPr id="97" name="Picture 3" descr="\\sharepoint\sites\mspmg\pm\Shared Documents\Product\Endpoint Protection\Logos\FEP no version white on 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13" y="5570026"/>
            <a:ext cx="999662" cy="2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\\eventsql\dvd\Online_ART\DVD_Art_Sept-2-2010\Logos\Microsoft Desktop Optimization Pack\Desktop Optimzation Pack for Software Assurance logo 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49" y="5604272"/>
            <a:ext cx="1425265" cy="2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97864" y="2967468"/>
            <a:ext cx="599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其他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事情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257" y="2965758"/>
            <a:ext cx="811483" cy="92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5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其他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事情</a:t>
            </a:r>
            <a:endParaRPr kumimoji="1" lang="zh-CN" altLang="en-US" sz="5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15406" y="3357248"/>
            <a:ext cx="6294439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关于开发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关于变更</a:t>
            </a:r>
            <a:endParaRPr lang="zh-CN" altLang="en-US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关于开源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写在最后</a:t>
            </a:r>
            <a:endParaRPr lang="nl-BE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5581" y="3683996"/>
            <a:ext cx="811483" cy="92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303" y="1175040"/>
            <a:ext cx="10759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关于开发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设计一套可以使用较长时间的软件架构（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年）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以此架构为框架，逐步实现各个内部模块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从最小化功能原型开始，实现基本功能，满足基础需求，然后不断迭代优化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优先实现数据支撑和测试类功能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关于变更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这是一个不确定性很高的项目，国内绝大部分宽客实际上都是失败的，并未产出任何经得住市场考验的策略应用系统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也就是说，本项目能参考的高价值信息极其有限，做一段时间就会超过大部分宽客，再往前便只能靠自己。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我不确定如何做能够成功，但我非常确定怎么做会失败。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往前走一步，可能很多事情就变了，为了适应这种变化，项目方案、设计，甚至需求都可能变更。</a:t>
            </a: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6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关于开源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先说个故事，有两个人在丛林里遇到一只饥饿的狮子，一个人拼命往回跑，另一个人见状也跟着跑，边跑边说：“我们跑不过狮子，它很快就会追上来，我们都会死。”，前一个人说：“我没打算要跑过狮子，我只要跑赢你就够了。”</a:t>
            </a: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这个项目不是丛林故事，没有你死我活。如果要做类比，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的故事更像这样：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一个村庄遭遇洪水，人们都往山上跑，你只是跑赢别人，一样会死，唯有爬上山顶，才能活命。大家的目标是一致的，面对巨大的困难，很多时候个人的力量是不够的，只有互相帮助，取长补短，才能成功。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故事讲完了，说正事，项目初期所有信息，全部开源：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/SCITLAS/Stellar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写在最后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来这里，做一件即使失败了，也觉得牛逼的事。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7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8830" y="2921168"/>
            <a:ext cx="6794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Welcome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Stellar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Thanks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57299" y="1689776"/>
            <a:ext cx="252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Project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endParaRPr kumimoji="1" lang="zh-CN" alt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9640" y="1449017"/>
            <a:ext cx="13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141077"/>
            <a:ext cx="621644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量化投资背景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量化投资现状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项目终极目标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项目应用难点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项目技术难点</a:t>
            </a:r>
            <a:endParaRPr lang="nl-BE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量化投资背景：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量化投资在海外的发展已有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多年的历史，其投资业绩稳定，市场规模和份额不断扩大、得到了越来越多投资者认可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相较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于海外成熟市场，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股市场的发展历史较短，投资者队伍参差不齐，投资理念还不够成熟，留给主动投资发掘市场非有效性，产生阿尔法的潜力和空间也更大。投资理念多元化，也创造出多元分散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的阿尔法机会。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量化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投资的技术和方法在国内几乎没有竞争者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。证券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市场上定性投资者太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多，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机会太少，竞争太激烈；量化投资者太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少，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机会很多，竞争很少。这给量化投资创造了良好的发展机遇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当其他人都摆西瓜摊的时候，我们摆了一个苹果摊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             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----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百度百科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量化投资现状：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近年来，国内外投资机构都设有专门的量化投资研究和应用部门，海外市场上，量化技术在资产估值、产品定价、统计套利等方面有比较多的应用。国内市场，由于监管和业务限制方面的原因，量化技术更多的只是作技术研究，以及估值应用，交易应用实践较少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与此同时，面向大众的、公开的民间量化投资研究平台也逐步发展起来，这些一站式服务平台为用户提供较为可靠和完整的历史数据、基于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语言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Notebook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的量化策略开发环境，并且有策略历史数据回测、模拟交易验证、可视化数据呈现、交易操作微信通知等功能。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当前比较成熟的公开量化投资研究平台有：</a:t>
            </a:r>
          </a:p>
          <a:p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Quantopian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(https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www.quantopian.com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)</a:t>
            </a:r>
            <a:endParaRPr lang="zh-CN" altLang="en-US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优矿（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https://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uqer.io</a:t>
            </a:r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</a:p>
          <a:p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聚宽（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www.joinquant.com</a:t>
            </a:r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米筐（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www.ricequant.com</a:t>
            </a:r>
            <a:r>
              <a:rPr lang="zh-CN" altLang="en-US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项目终极目标</a:t>
            </a:r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研究并甄别当前主流的量化分析技术，选择其中相对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比较成熟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的方法，集成互联网和软件行业内优秀的开源人工智能技术框架（如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tensorflow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第三方库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pybrain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等），结合中国市场实际，进行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研究分析，力争获得适合中国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市场的，高盈利、低回撤、强抗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风险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能力的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投资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策略及其交易应用系统，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并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具备自主学习，自我检错纠错、优化更新，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甚至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进化的能力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项目观点：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从我个人角度，这是一个异常困难的目标，即使付出极大的努力，成功的概率依然非常低。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如果上这趟车，就请竭尽全力，你将要获得的，除了尚不确定的结果，还有精神上的充实。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遇到任何困难，都请享受这通往未知的旅程，无论终点为何，这都将是人生中难得的经历。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项目应用难点：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中国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股市场交易限制较多，如二级市场实行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T+1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制度，无法进行高频交易。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中国证监会限制，程序化交易受严厉监管。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低成本、高可靠性的交易数据信息来源有限。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数据的可靠性、及时性、实时性要求较难满足。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303" y="3637253"/>
            <a:ext cx="107594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项目观点：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今天的美国市场就是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年以后的中国市场，现在开始做，还不晚。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大数据将在人们生产生活中起越来越重要的作用，低成本、高质量数据供应商的出现，只是时间问题。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项目技术难点：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股市场的特殊性，导致海外市场行之有效的量化技术，在国内未必好使，如何研究需要仔细考虑。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研究需要掌握很多金融和数学知识。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研究需要运用大数据存储、分析、挖掘技术。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研究需要应用人工智能、机器学习相关技术，</a:t>
            </a:r>
            <a:r>
              <a:rPr lang="zh-CN" altLang="en-US" dirty="0" smtClean="0">
                <a:solidFill>
                  <a:srgbClr val="FF51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这是本项目和传统意义上的量化投资方法最大的区别，也是项目核心竞争力所在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303" y="3637253"/>
            <a:ext cx="10759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项目观点：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需要什么就学什么，互联网时代，学习的门槛越来越低，只要你肯花时间，愿意付出努力，必有收获。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各大互联网巨头对人工智能的投入，带来了神经网络、机器学习突飞猛进的技术进步，加上他们开源的技术框架，让像你我这样的普通开发者，能够方便的应用人工智能计算能力，这将会对量化投资发展产生巨大的推动力，“大数据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人工智能”将是解决寻找复杂市场环境下，开发有效投资策略的革命性技术。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0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6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2889</Words>
  <Application>Microsoft Macintosh PowerPoint</Application>
  <PresentationFormat>宽屏</PresentationFormat>
  <Paragraphs>378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Calibri</vt:lpstr>
      <vt:lpstr>Calibri Light</vt:lpstr>
      <vt:lpstr>Segoe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393</cp:revision>
  <dcterms:created xsi:type="dcterms:W3CDTF">2016-07-16T06:00:02Z</dcterms:created>
  <dcterms:modified xsi:type="dcterms:W3CDTF">2016-07-18T03:56:52Z</dcterms:modified>
</cp:coreProperties>
</file>