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9" r:id="rId3"/>
    <p:sldId id="306" r:id="rId4"/>
    <p:sldId id="298" r:id="rId5"/>
    <p:sldId id="340" r:id="rId6"/>
    <p:sldId id="339" r:id="rId7"/>
    <p:sldId id="305" r:id="rId8"/>
    <p:sldId id="341" r:id="rId9"/>
    <p:sldId id="320" r:id="rId10"/>
    <p:sldId id="337" r:id="rId11"/>
    <p:sldId id="321" r:id="rId12"/>
    <p:sldId id="338" r:id="rId13"/>
    <p:sldId id="327" r:id="rId14"/>
    <p:sldId id="322" r:id="rId15"/>
    <p:sldId id="323" r:id="rId16"/>
    <p:sldId id="324" r:id="rId17"/>
    <p:sldId id="325" r:id="rId18"/>
    <p:sldId id="326" r:id="rId19"/>
    <p:sldId id="342" r:id="rId20"/>
    <p:sldId id="328" r:id="rId21"/>
    <p:sldId id="329" r:id="rId22"/>
    <p:sldId id="330" r:id="rId23"/>
    <p:sldId id="333" r:id="rId24"/>
    <p:sldId id="331" r:id="rId25"/>
    <p:sldId id="332" r:id="rId26"/>
    <p:sldId id="335" r:id="rId27"/>
    <p:sldId id="336" r:id="rId28"/>
    <p:sldId id="344" r:id="rId2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/>
        </p14:section>
        <p14:section name="设计、平滑、添加注释、协作、操作说明搜索" id="{B9B51309-D148-4332-87C2-07BE32FBCA3B}">
          <p14:sldIdLst/>
        </p14:section>
        <p14:section name="了解详细信息" id="{2CC34DB2-6590-42C0-AD4B-A04C6060184E}">
          <p14:sldIdLst>
            <p14:sldId id="256"/>
            <p14:sldId id="299"/>
            <p14:sldId id="306"/>
            <p14:sldId id="298"/>
            <p14:sldId id="340"/>
            <p14:sldId id="339"/>
            <p14:sldId id="305"/>
            <p14:sldId id="341"/>
            <p14:sldId id="320"/>
            <p14:sldId id="337"/>
            <p14:sldId id="321"/>
            <p14:sldId id="338"/>
            <p14:sldId id="327"/>
            <p14:sldId id="322"/>
            <p14:sldId id="323"/>
            <p14:sldId id="324"/>
            <p14:sldId id="325"/>
            <p14:sldId id="326"/>
            <p14:sldId id="342"/>
            <p14:sldId id="328"/>
            <p14:sldId id="329"/>
            <p14:sldId id="330"/>
            <p14:sldId id="333"/>
            <p14:sldId id="331"/>
            <p14:sldId id="332"/>
            <p14:sldId id="335"/>
            <p14:sldId id="336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DD462F"/>
    <a:srgbClr val="D2B4A6"/>
    <a:srgbClr val="FF9B45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35" autoAdjust="0"/>
    <p:restoredTop sz="94214" autoAdjust="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2019年6月12日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rtl="0"/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2019年6月12日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62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87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076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11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61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01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1670946"/>
            <a:ext cx="10363200" cy="14700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600" b="1" baseline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5867" dirty="0">
                <a:solidFill>
                  <a:schemeClr val="accent5">
                    <a:lumMod val="50000"/>
                  </a:schemeClr>
                </a:solidFill>
              </a:rPr>
              <a:t>第一单元  课程简介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11424" y="3212976"/>
            <a:ext cx="10369152" cy="792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17" y="4110435"/>
            <a:ext cx="12206817" cy="277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147">
            <a:extLst>
              <a:ext uri="{FF2B5EF4-FFF2-40B4-BE49-F238E27FC236}">
                <a16:creationId xmlns:a16="http://schemas.microsoft.com/office/drawing/2014/main" id="{04D5520F-0D70-4F0C-80BF-86B4DB96BE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9036" y="5367413"/>
            <a:ext cx="568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八维研修学院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74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051538" y="1696916"/>
            <a:ext cx="8088923" cy="4528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5" name="长方形 9">
            <a:extLst>
              <a:ext uri="{FF2B5EF4-FFF2-40B4-BE49-F238E27FC236}">
                <a16:creationId xmlns:a16="http://schemas.microsoft.com/office/drawing/2014/main" id="{C4B3FE0F-B593-404C-8255-A68A8A0BB735}"/>
              </a:ext>
            </a:extLst>
          </p:cNvPr>
          <p:cNvSpPr/>
          <p:nvPr userDrawn="1"/>
        </p:nvSpPr>
        <p:spPr bwMode="blackWhite">
          <a:xfrm>
            <a:off x="0" y="0"/>
            <a:ext cx="12191999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6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14">
            <a:extLst>
              <a:ext uri="{FF2B5EF4-FFF2-40B4-BE49-F238E27FC236}">
                <a16:creationId xmlns:a16="http://schemas.microsoft.com/office/drawing/2014/main" id="{637C5F5B-1E08-4A97-A03C-EF6231A9D2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365125"/>
            <a:ext cx="10077450" cy="7429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ED82501-5083-4F54-85A6-CE59CD5693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050" y="1697038"/>
            <a:ext cx="8089900" cy="4527550"/>
          </a:xfrm>
          <a:prstGeom prst="rect">
            <a:avLst/>
          </a:prstGeom>
        </p:spPr>
        <p:txBody>
          <a:bodyPr/>
          <a:lstStyle>
            <a:lvl1pPr algn="ctr">
              <a:defRPr sz="2400" baseline="0"/>
            </a:lvl1pPr>
            <a:lvl2pPr>
              <a:defRPr sz="2000" baseline="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037492" y="1618515"/>
            <a:ext cx="10287000" cy="4254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20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pPr/>
              <a:t>2019年6月12日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长方形 9">
            <a:extLst>
              <a:ext uri="{FF2B5EF4-FFF2-40B4-BE49-F238E27FC236}">
                <a16:creationId xmlns:a16="http://schemas.microsoft.com/office/drawing/2014/main" id="{519F5501-5B09-41B4-A1AE-A653DA4A5056}"/>
              </a:ext>
            </a:extLst>
          </p:cNvPr>
          <p:cNvSpPr/>
          <p:nvPr userDrawn="1"/>
        </p:nvSpPr>
        <p:spPr bwMode="blackWhite">
          <a:xfrm>
            <a:off x="0" y="0"/>
            <a:ext cx="12191999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6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EC7566E-D61A-46F7-9C78-DD84A380D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365125"/>
            <a:ext cx="10077450" cy="742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311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双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87557" y="1863969"/>
            <a:ext cx="5166713" cy="400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pPr/>
              <a:t>2019年6月12日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5CC18B6-000D-41C2-A9DD-37E1AA365DA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731" y="1863969"/>
            <a:ext cx="5166713" cy="400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13" name="长方形 9">
            <a:extLst>
              <a:ext uri="{FF2B5EF4-FFF2-40B4-BE49-F238E27FC236}">
                <a16:creationId xmlns:a16="http://schemas.microsoft.com/office/drawing/2014/main" id="{519F5501-5B09-41B4-A1AE-A653DA4A5056}"/>
              </a:ext>
            </a:extLst>
          </p:cNvPr>
          <p:cNvSpPr/>
          <p:nvPr userDrawn="1"/>
        </p:nvSpPr>
        <p:spPr bwMode="blackWhite">
          <a:xfrm>
            <a:off x="0" y="0"/>
            <a:ext cx="12191999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6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B1F42ACA-63F4-4515-AA39-ACAF208B3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365125"/>
            <a:ext cx="10077450" cy="742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286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双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87557" y="1863969"/>
            <a:ext cx="5166713" cy="400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pPr/>
              <a:t>2019年6月12日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长方形 9">
            <a:extLst>
              <a:ext uri="{FF2B5EF4-FFF2-40B4-BE49-F238E27FC236}">
                <a16:creationId xmlns:a16="http://schemas.microsoft.com/office/drawing/2014/main" id="{519F5501-5B09-41B4-A1AE-A653DA4A5056}"/>
              </a:ext>
            </a:extLst>
          </p:cNvPr>
          <p:cNvSpPr/>
          <p:nvPr userDrawn="1"/>
        </p:nvSpPr>
        <p:spPr bwMode="blackWhite">
          <a:xfrm>
            <a:off x="0" y="0"/>
            <a:ext cx="12191999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2600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B1F42ACA-63F4-4515-AA39-ACAF208B3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838" y="365125"/>
            <a:ext cx="10077450" cy="742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9BCE644A-4513-4670-A497-E66E2C39CE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5875" y="1863725"/>
            <a:ext cx="5283200" cy="40100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25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2919" y="222325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4" y="1435607"/>
            <a:ext cx="5166713" cy="4437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pPr/>
              <a:t>2019年6月12日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51ED7B9-0C78-4DBF-822D-F58B44C233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4225" y="1434998"/>
            <a:ext cx="5784301" cy="443765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136379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71" y="577830"/>
            <a:ext cx="6876288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1941623"/>
            <a:ext cx="11224612" cy="459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dirty="0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 lIns="68580" tIns="34290" rIns="68580" bIns="34290"/>
          <a:lstStyle/>
          <a:p>
            <a:endParaRPr lang="zh-CN" altLang="en-US" dirty="0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>
          <a:xfrm>
            <a:off x="203200" y="6553200"/>
            <a:ext cx="11785600" cy="1524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49485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166831" y="231044"/>
            <a:ext cx="9025169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3733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88732C-BE5E-4779-92AA-718D83866F33}"/>
              </a:ext>
            </a:extLst>
          </p:cNvPr>
          <p:cNvSpPr/>
          <p:nvPr userDrawn="1"/>
        </p:nvSpPr>
        <p:spPr>
          <a:xfrm>
            <a:off x="623623" y="2839721"/>
            <a:ext cx="11567534" cy="22563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3" strike="noStrike" noProof="1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5E92E2-715B-4748-8F2F-9AA7F5A0DE85}"/>
              </a:ext>
            </a:extLst>
          </p:cNvPr>
          <p:cNvGrpSpPr/>
          <p:nvPr userDrawn="1"/>
        </p:nvGrpSpPr>
        <p:grpSpPr>
          <a:xfrm>
            <a:off x="9713715" y="3633471"/>
            <a:ext cx="2237316" cy="1462616"/>
            <a:chOff x="449263" y="-463550"/>
            <a:chExt cx="4000500" cy="2379663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F78E67B-62EA-46E4-B194-67A615051D58}"/>
                </a:ext>
              </a:extLst>
            </p:cNvPr>
            <p:cNvSpPr/>
            <p:nvPr/>
          </p:nvSpPr>
          <p:spPr>
            <a:xfrm>
              <a:off x="449263" y="1655763"/>
              <a:ext cx="4000500" cy="252413"/>
            </a:xfrm>
            <a:prstGeom prst="rect">
              <a:avLst/>
            </a:prstGeom>
            <a:solidFill>
              <a:srgbClr val="43592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B23EA27-B686-4E73-BDFB-EE61BB50781F}"/>
                </a:ext>
              </a:extLst>
            </p:cNvPr>
            <p:cNvSpPr/>
            <p:nvPr/>
          </p:nvSpPr>
          <p:spPr>
            <a:xfrm>
              <a:off x="1633538" y="7938"/>
              <a:ext cx="555625" cy="1647825"/>
            </a:xfrm>
            <a:custGeom>
              <a:avLst/>
              <a:gdLst/>
              <a:ahLst/>
              <a:cxnLst>
                <a:cxn ang="0">
                  <a:pos x="184150" y="1647825"/>
                </a:cxn>
                <a:cxn ang="0">
                  <a:pos x="555625" y="1606550"/>
                </a:cxn>
                <a:cxn ang="0">
                  <a:pos x="371475" y="0"/>
                </a:cxn>
                <a:cxn ang="0">
                  <a:pos x="0" y="41275"/>
                </a:cxn>
                <a:cxn ang="0">
                  <a:pos x="184150" y="1647825"/>
                </a:cxn>
              </a:cxnLst>
              <a:rect l="0" t="0" r="0" b="0"/>
              <a:pathLst>
                <a:path w="350" h="1038">
                  <a:moveTo>
                    <a:pt x="116" y="1038"/>
                  </a:moveTo>
                  <a:lnTo>
                    <a:pt x="350" y="1012"/>
                  </a:lnTo>
                  <a:lnTo>
                    <a:pt x="234" y="0"/>
                  </a:lnTo>
                  <a:lnTo>
                    <a:pt x="0" y="26"/>
                  </a:lnTo>
                  <a:lnTo>
                    <a:pt x="116" y="1038"/>
                  </a:lnTo>
                  <a:close/>
                </a:path>
              </a:pathLst>
            </a:custGeom>
            <a:solidFill>
              <a:srgbClr val="4A5B66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D81369-0F49-486F-B611-1B4B5FC1BD5D}"/>
                </a:ext>
              </a:extLst>
            </p:cNvPr>
            <p:cNvSpPr/>
            <p:nvPr/>
          </p:nvSpPr>
          <p:spPr>
            <a:xfrm>
              <a:off x="1724025" y="147638"/>
              <a:ext cx="258762" cy="334963"/>
            </a:xfrm>
            <a:custGeom>
              <a:avLst/>
              <a:gdLst/>
              <a:ahLst/>
              <a:cxnLst>
                <a:cxn ang="0">
                  <a:pos x="33337" y="334963"/>
                </a:cxn>
                <a:cxn ang="0">
                  <a:pos x="258762" y="307975"/>
                </a:cxn>
                <a:cxn ang="0">
                  <a:pos x="225424" y="0"/>
                </a:cxn>
                <a:cxn ang="0">
                  <a:pos x="0" y="25400"/>
                </a:cxn>
                <a:cxn ang="0">
                  <a:pos x="33337" y="334963"/>
                </a:cxn>
              </a:cxnLst>
              <a:rect l="0" t="0" r="0" b="0"/>
              <a:pathLst>
                <a:path w="163" h="211">
                  <a:moveTo>
                    <a:pt x="21" y="211"/>
                  </a:moveTo>
                  <a:lnTo>
                    <a:pt x="163" y="194"/>
                  </a:lnTo>
                  <a:lnTo>
                    <a:pt x="142" y="0"/>
                  </a:lnTo>
                  <a:lnTo>
                    <a:pt x="0" y="16"/>
                  </a:lnTo>
                  <a:lnTo>
                    <a:pt x="21" y="211"/>
                  </a:lnTo>
                  <a:close/>
                </a:path>
              </a:pathLst>
            </a:custGeom>
            <a:solidFill>
              <a:srgbClr val="F8D271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49C9BFB-AE66-4EA3-81A5-13FC34F6AFFD}"/>
                </a:ext>
              </a:extLst>
            </p:cNvPr>
            <p:cNvSpPr/>
            <p:nvPr/>
          </p:nvSpPr>
          <p:spPr>
            <a:xfrm>
              <a:off x="1768475" y="568325"/>
              <a:ext cx="195262" cy="979488"/>
            </a:xfrm>
            <a:custGeom>
              <a:avLst/>
              <a:gdLst/>
              <a:ahLst/>
              <a:cxnLst>
                <a:cxn ang="0">
                  <a:pos x="0" y="7937"/>
                </a:cxn>
                <a:cxn ang="0">
                  <a:pos x="87312" y="0"/>
                </a:cxn>
                <a:cxn ang="0">
                  <a:pos x="195262" y="968375"/>
                </a:cxn>
                <a:cxn ang="0">
                  <a:pos x="109537" y="979488"/>
                </a:cxn>
                <a:cxn ang="0">
                  <a:pos x="0" y="7937"/>
                </a:cxn>
              </a:cxnLst>
              <a:rect l="0" t="0" r="0" b="0"/>
              <a:pathLst>
                <a:path w="123" h="617">
                  <a:moveTo>
                    <a:pt x="0" y="5"/>
                  </a:moveTo>
                  <a:lnTo>
                    <a:pt x="55" y="0"/>
                  </a:lnTo>
                  <a:lnTo>
                    <a:pt x="123" y="610"/>
                  </a:lnTo>
                  <a:lnTo>
                    <a:pt x="69" y="61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8D271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7AA4F29-A39E-47F4-B61C-6348D9264B51}"/>
                </a:ext>
              </a:extLst>
            </p:cNvPr>
            <p:cNvSpPr/>
            <p:nvPr/>
          </p:nvSpPr>
          <p:spPr>
            <a:xfrm>
              <a:off x="1908175" y="549275"/>
              <a:ext cx="198437" cy="979488"/>
            </a:xfrm>
            <a:custGeom>
              <a:avLst/>
              <a:gdLst/>
              <a:ahLst/>
              <a:cxnLst>
                <a:cxn ang="0">
                  <a:pos x="0" y="11112"/>
                </a:cxn>
                <a:cxn ang="0">
                  <a:pos x="85724" y="0"/>
                </a:cxn>
                <a:cxn ang="0">
                  <a:pos x="198437" y="971550"/>
                </a:cxn>
                <a:cxn ang="0">
                  <a:pos x="109537" y="979488"/>
                </a:cxn>
                <a:cxn ang="0">
                  <a:pos x="0" y="11112"/>
                </a:cxn>
              </a:cxnLst>
              <a:rect l="0" t="0" r="0" b="0"/>
              <a:pathLst>
                <a:path w="125" h="617">
                  <a:moveTo>
                    <a:pt x="0" y="7"/>
                  </a:moveTo>
                  <a:lnTo>
                    <a:pt x="54" y="0"/>
                  </a:lnTo>
                  <a:lnTo>
                    <a:pt x="125" y="612"/>
                  </a:lnTo>
                  <a:lnTo>
                    <a:pt x="69" y="61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8D271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DD03525-AD53-446F-8D7E-EDE3B0E1ADA6}"/>
                </a:ext>
              </a:extLst>
            </p:cNvPr>
            <p:cNvSpPr/>
            <p:nvPr/>
          </p:nvSpPr>
          <p:spPr>
            <a:xfrm>
              <a:off x="2039938" y="263525"/>
              <a:ext cx="439737" cy="1392238"/>
            </a:xfrm>
            <a:custGeom>
              <a:avLst/>
              <a:gdLst/>
              <a:ahLst/>
              <a:cxnLst>
                <a:cxn ang="0">
                  <a:pos x="153987" y="1392238"/>
                </a:cxn>
                <a:cxn ang="0">
                  <a:pos x="439737" y="1358900"/>
                </a:cxn>
                <a:cxn ang="0">
                  <a:pos x="285749" y="0"/>
                </a:cxn>
                <a:cxn ang="0">
                  <a:pos x="0" y="33337"/>
                </a:cxn>
                <a:cxn ang="0">
                  <a:pos x="153987" y="1392238"/>
                </a:cxn>
              </a:cxnLst>
              <a:rect l="0" t="0" r="0" b="0"/>
              <a:pathLst>
                <a:path w="277" h="877">
                  <a:moveTo>
                    <a:pt x="97" y="877"/>
                  </a:moveTo>
                  <a:lnTo>
                    <a:pt x="277" y="856"/>
                  </a:lnTo>
                  <a:lnTo>
                    <a:pt x="180" y="0"/>
                  </a:lnTo>
                  <a:lnTo>
                    <a:pt x="0" y="21"/>
                  </a:lnTo>
                  <a:lnTo>
                    <a:pt x="97" y="877"/>
                  </a:lnTo>
                  <a:close/>
                </a:path>
              </a:pathLst>
            </a:custGeom>
            <a:solidFill>
              <a:srgbClr val="F8D271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8FCC3DC-75BC-42DD-9DA6-AF80744E5400}"/>
                </a:ext>
              </a:extLst>
            </p:cNvPr>
            <p:cNvSpPr/>
            <p:nvPr/>
          </p:nvSpPr>
          <p:spPr>
            <a:xfrm>
              <a:off x="2141538" y="422275"/>
              <a:ext cx="165100" cy="466725"/>
            </a:xfrm>
            <a:custGeom>
              <a:avLst/>
              <a:gdLst/>
              <a:ahLst/>
              <a:cxnLst>
                <a:cxn ang="0">
                  <a:pos x="52387" y="466725"/>
                </a:cxn>
                <a:cxn ang="0">
                  <a:pos x="165100" y="450850"/>
                </a:cxn>
                <a:cxn ang="0">
                  <a:pos x="115887" y="0"/>
                </a:cxn>
                <a:cxn ang="0">
                  <a:pos x="0" y="14287"/>
                </a:cxn>
                <a:cxn ang="0">
                  <a:pos x="52387" y="466725"/>
                </a:cxn>
              </a:cxnLst>
              <a:rect l="0" t="0" r="0" b="0"/>
              <a:pathLst>
                <a:path w="104" h="294">
                  <a:moveTo>
                    <a:pt x="33" y="294"/>
                  </a:moveTo>
                  <a:lnTo>
                    <a:pt x="104" y="284"/>
                  </a:lnTo>
                  <a:lnTo>
                    <a:pt x="73" y="0"/>
                  </a:lnTo>
                  <a:lnTo>
                    <a:pt x="0" y="9"/>
                  </a:lnTo>
                  <a:lnTo>
                    <a:pt x="33" y="294"/>
                  </a:lnTo>
                  <a:close/>
                </a:path>
              </a:pathLst>
            </a:custGeom>
            <a:solidFill>
              <a:srgbClr val="DF502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A8462588-621F-4EA1-96A1-D1DCAC3FE558}"/>
                </a:ext>
              </a:extLst>
            </p:cNvPr>
            <p:cNvSpPr/>
            <p:nvPr/>
          </p:nvSpPr>
          <p:spPr>
            <a:xfrm>
              <a:off x="704850" y="-82550"/>
              <a:ext cx="447675" cy="1738313"/>
            </a:xfrm>
            <a:prstGeom prst="rect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00EA289-41EF-44AA-9DDE-9DC697903422}"/>
                </a:ext>
              </a:extLst>
            </p:cNvPr>
            <p:cNvSpPr/>
            <p:nvPr/>
          </p:nvSpPr>
          <p:spPr>
            <a:xfrm>
              <a:off x="787400" y="13255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58AB605-69F1-462C-8582-76E6ED26CF1B}"/>
                </a:ext>
              </a:extLst>
            </p:cNvPr>
            <p:cNvSpPr/>
            <p:nvPr/>
          </p:nvSpPr>
          <p:spPr>
            <a:xfrm>
              <a:off x="787400" y="1212850"/>
              <a:ext cx="282575" cy="179388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79388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3">
                  <a:moveTo>
                    <a:pt x="0" y="38"/>
                  </a:moveTo>
                  <a:lnTo>
                    <a:pt x="178" y="113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4595CE5-E3DA-42EF-A1AA-AD92788A014B}"/>
                </a:ext>
              </a:extLst>
            </p:cNvPr>
            <p:cNvSpPr/>
            <p:nvPr/>
          </p:nvSpPr>
          <p:spPr>
            <a:xfrm>
              <a:off x="787400" y="1095375"/>
              <a:ext cx="282575" cy="184150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4150"/>
                </a:cxn>
                <a:cxn ang="0">
                  <a:pos x="282575" y="123825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6">
                  <a:moveTo>
                    <a:pt x="0" y="38"/>
                  </a:moveTo>
                  <a:lnTo>
                    <a:pt x="178" y="116"/>
                  </a:lnTo>
                  <a:lnTo>
                    <a:pt x="178" y="78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EBADF73-A01D-4CE1-9DCD-1AF34C46CB50}"/>
                </a:ext>
              </a:extLst>
            </p:cNvPr>
            <p:cNvSpPr/>
            <p:nvPr/>
          </p:nvSpPr>
          <p:spPr>
            <a:xfrm>
              <a:off x="787400" y="9826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6952360-B86B-4304-B437-ACAAE1E97B12}"/>
                </a:ext>
              </a:extLst>
            </p:cNvPr>
            <p:cNvSpPr/>
            <p:nvPr/>
          </p:nvSpPr>
          <p:spPr>
            <a:xfrm>
              <a:off x="787400" y="869950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C38C53C-C5C8-4E08-A4A0-911394847B77}"/>
                </a:ext>
              </a:extLst>
            </p:cNvPr>
            <p:cNvSpPr/>
            <p:nvPr/>
          </p:nvSpPr>
          <p:spPr>
            <a:xfrm>
              <a:off x="787400" y="752475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1FA3623-E816-41EB-B4C3-13FF48F00EBC}"/>
                </a:ext>
              </a:extLst>
            </p:cNvPr>
            <p:cNvSpPr/>
            <p:nvPr/>
          </p:nvSpPr>
          <p:spPr>
            <a:xfrm>
              <a:off x="787400" y="6397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F69CB5B-F5D6-4956-9F2D-B229E66E2BB5}"/>
                </a:ext>
              </a:extLst>
            </p:cNvPr>
            <p:cNvSpPr/>
            <p:nvPr/>
          </p:nvSpPr>
          <p:spPr>
            <a:xfrm>
              <a:off x="787400" y="523875"/>
              <a:ext cx="282575" cy="184150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4150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6">
                  <a:moveTo>
                    <a:pt x="0" y="38"/>
                  </a:moveTo>
                  <a:lnTo>
                    <a:pt x="178" y="116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AE1BC5B-6F02-40CB-9CC7-D44FBBF592AC}"/>
                </a:ext>
              </a:extLst>
            </p:cNvPr>
            <p:cNvSpPr/>
            <p:nvPr/>
          </p:nvSpPr>
          <p:spPr>
            <a:xfrm>
              <a:off x="787400" y="411163"/>
              <a:ext cx="282575" cy="179388"/>
            </a:xfrm>
            <a:custGeom>
              <a:avLst/>
              <a:gdLst/>
              <a:ahLst/>
              <a:cxnLst>
                <a:cxn ang="0">
                  <a:pos x="0" y="58737"/>
                </a:cxn>
                <a:cxn ang="0">
                  <a:pos x="282575" y="179388"/>
                </a:cxn>
                <a:cxn ang="0">
                  <a:pos x="282575" y="119062"/>
                </a:cxn>
                <a:cxn ang="0">
                  <a:pos x="0" y="0"/>
                </a:cxn>
                <a:cxn ang="0">
                  <a:pos x="0" y="58737"/>
                </a:cxn>
              </a:cxnLst>
              <a:rect l="0" t="0" r="0" b="0"/>
              <a:pathLst>
                <a:path w="178" h="113">
                  <a:moveTo>
                    <a:pt x="0" y="37"/>
                  </a:moveTo>
                  <a:lnTo>
                    <a:pt x="178" y="113"/>
                  </a:lnTo>
                  <a:lnTo>
                    <a:pt x="178" y="75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4AC66BB-48D2-4AB3-AAC1-6186D760F94E}"/>
                </a:ext>
              </a:extLst>
            </p:cNvPr>
            <p:cNvSpPr/>
            <p:nvPr/>
          </p:nvSpPr>
          <p:spPr>
            <a:xfrm>
              <a:off x="787400" y="2968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9F97FD0-2F84-443C-9D0C-11958607B392}"/>
                </a:ext>
              </a:extLst>
            </p:cNvPr>
            <p:cNvSpPr/>
            <p:nvPr/>
          </p:nvSpPr>
          <p:spPr>
            <a:xfrm>
              <a:off x="787400" y="180975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60E78931-CC40-4809-BAFE-AB7753DD8673}"/>
                </a:ext>
              </a:extLst>
            </p:cNvPr>
            <p:cNvSpPr/>
            <p:nvPr/>
          </p:nvSpPr>
          <p:spPr>
            <a:xfrm>
              <a:off x="787400" y="68263"/>
              <a:ext cx="282575" cy="180975"/>
            </a:xfrm>
            <a:custGeom>
              <a:avLst/>
              <a:gdLst/>
              <a:ahLst/>
              <a:cxnLst>
                <a:cxn ang="0">
                  <a:pos x="0" y="60325"/>
                </a:cxn>
                <a:cxn ang="0">
                  <a:pos x="282575" y="180975"/>
                </a:cxn>
                <a:cxn ang="0">
                  <a:pos x="282575" y="120650"/>
                </a:cxn>
                <a:cxn ang="0">
                  <a:pos x="0" y="0"/>
                </a:cxn>
                <a:cxn ang="0">
                  <a:pos x="0" y="60325"/>
                </a:cxn>
              </a:cxnLst>
              <a:rect l="0" t="0" r="0" b="0"/>
              <a:pathLst>
                <a:path w="178" h="114">
                  <a:moveTo>
                    <a:pt x="0" y="38"/>
                  </a:moveTo>
                  <a:lnTo>
                    <a:pt x="178" y="114"/>
                  </a:lnTo>
                  <a:lnTo>
                    <a:pt x="178" y="76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6B86B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46FB6B8-A75A-40CF-A3A1-950FE55C0BC2}"/>
                </a:ext>
              </a:extLst>
            </p:cNvPr>
            <p:cNvSpPr/>
            <p:nvPr/>
          </p:nvSpPr>
          <p:spPr>
            <a:xfrm>
              <a:off x="1152525" y="285750"/>
              <a:ext cx="285750" cy="1370013"/>
            </a:xfrm>
            <a:prstGeom prst="rect">
              <a:avLst/>
            </a:prstGeom>
            <a:solidFill>
              <a:srgbClr val="F2E1C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D7AE59B-BEC9-48A4-9AB9-D14CA2D71077}"/>
                </a:ext>
              </a:extLst>
            </p:cNvPr>
            <p:cNvSpPr/>
            <p:nvPr/>
          </p:nvSpPr>
          <p:spPr>
            <a:xfrm>
              <a:off x="1152525" y="285750"/>
              <a:ext cx="285750" cy="128588"/>
            </a:xfrm>
            <a:prstGeom prst="rect">
              <a:avLst/>
            </a:prstGeom>
            <a:solidFill>
              <a:srgbClr val="4A5B66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A588E413-3271-4A2A-A850-314FA00E86A9}"/>
                </a:ext>
              </a:extLst>
            </p:cNvPr>
            <p:cNvSpPr/>
            <p:nvPr/>
          </p:nvSpPr>
          <p:spPr>
            <a:xfrm>
              <a:off x="1254125" y="469900"/>
              <a:ext cx="85725" cy="1100138"/>
            </a:xfrm>
            <a:prstGeom prst="rect">
              <a:avLst/>
            </a:prstGeom>
            <a:solidFill>
              <a:srgbClr val="4A5B66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49154B3B-03AF-4D31-9053-B000CEC7C827}"/>
                </a:ext>
              </a:extLst>
            </p:cNvPr>
            <p:cNvSpPr/>
            <p:nvPr/>
          </p:nvSpPr>
          <p:spPr>
            <a:xfrm>
              <a:off x="1438275" y="-463550"/>
              <a:ext cx="187325" cy="2119313"/>
            </a:xfrm>
            <a:prstGeom prst="rect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03D2D965-B413-4CE1-920C-2350923EB4C0}"/>
                </a:ext>
              </a:extLst>
            </p:cNvPr>
            <p:cNvSpPr/>
            <p:nvPr/>
          </p:nvSpPr>
          <p:spPr>
            <a:xfrm>
              <a:off x="1482725" y="-395288"/>
              <a:ext cx="98425" cy="177800"/>
            </a:xfrm>
            <a:prstGeom prst="rect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1CD0E0F5-C3EE-456A-BE20-EEE98F9F06A4}"/>
                </a:ext>
              </a:extLst>
            </p:cNvPr>
            <p:cNvSpPr/>
            <p:nvPr/>
          </p:nvSpPr>
          <p:spPr>
            <a:xfrm>
              <a:off x="1482725" y="-161925"/>
              <a:ext cx="98425" cy="177800"/>
            </a:xfrm>
            <a:prstGeom prst="rect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2FADF228-6497-4F71-8622-8C8F3597622F}"/>
                </a:ext>
              </a:extLst>
            </p:cNvPr>
            <p:cNvSpPr/>
            <p:nvPr/>
          </p:nvSpPr>
          <p:spPr>
            <a:xfrm>
              <a:off x="1482725" y="71438"/>
              <a:ext cx="98425" cy="177800"/>
            </a:xfrm>
            <a:prstGeom prst="rect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4" name="Oval 34">
              <a:extLst>
                <a:ext uri="{FF2B5EF4-FFF2-40B4-BE49-F238E27FC236}">
                  <a16:creationId xmlns:a16="http://schemas.microsoft.com/office/drawing/2014/main" id="{BE3DAE05-74FB-4229-ABED-E66F1ED9E1FD}"/>
                </a:ext>
              </a:extLst>
            </p:cNvPr>
            <p:cNvSpPr/>
            <p:nvPr/>
          </p:nvSpPr>
          <p:spPr>
            <a:xfrm>
              <a:off x="3373438" y="1524000"/>
              <a:ext cx="257175" cy="147638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AF4A0E72-D89E-4C62-A8AF-6F754B35913F}"/>
                </a:ext>
              </a:extLst>
            </p:cNvPr>
            <p:cNvSpPr/>
            <p:nvPr/>
          </p:nvSpPr>
          <p:spPr>
            <a:xfrm>
              <a:off x="3656013" y="1524000"/>
              <a:ext cx="255587" cy="147638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6" name="Oval 36">
              <a:extLst>
                <a:ext uri="{FF2B5EF4-FFF2-40B4-BE49-F238E27FC236}">
                  <a16:creationId xmlns:a16="http://schemas.microsoft.com/office/drawing/2014/main" id="{2957E0BE-EE99-48BA-81FF-057E37393270}"/>
                </a:ext>
              </a:extLst>
            </p:cNvPr>
            <p:cNvSpPr/>
            <p:nvPr/>
          </p:nvSpPr>
          <p:spPr>
            <a:xfrm>
              <a:off x="3351213" y="519113"/>
              <a:ext cx="180975" cy="177800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0B94899E-65F5-44A0-AD99-F27BA3EAC4D4}"/>
                </a:ext>
              </a:extLst>
            </p:cNvPr>
            <p:cNvSpPr/>
            <p:nvPr/>
          </p:nvSpPr>
          <p:spPr>
            <a:xfrm>
              <a:off x="3400425" y="573088"/>
              <a:ext cx="109537" cy="107950"/>
            </a:xfrm>
            <a:prstGeom prst="ellipse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681D1D27-71E9-47A8-B7A0-F25BCC28E2CF}"/>
                </a:ext>
              </a:extLst>
            </p:cNvPr>
            <p:cNvSpPr/>
            <p:nvPr/>
          </p:nvSpPr>
          <p:spPr>
            <a:xfrm>
              <a:off x="3757613" y="519113"/>
              <a:ext cx="176212" cy="177800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9" name="Oval 39">
              <a:extLst>
                <a:ext uri="{FF2B5EF4-FFF2-40B4-BE49-F238E27FC236}">
                  <a16:creationId xmlns:a16="http://schemas.microsoft.com/office/drawing/2014/main" id="{1B61312B-0B56-4994-BCD7-4F9784F6D249}"/>
                </a:ext>
              </a:extLst>
            </p:cNvPr>
            <p:cNvSpPr/>
            <p:nvPr/>
          </p:nvSpPr>
          <p:spPr>
            <a:xfrm>
              <a:off x="3776663" y="573088"/>
              <a:ext cx="109537" cy="107950"/>
            </a:xfrm>
            <a:prstGeom prst="ellipse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C69938FF-8E68-4304-98DC-7EC4F7ABF2BC}"/>
                </a:ext>
              </a:extLst>
            </p:cNvPr>
            <p:cNvSpPr/>
            <p:nvPr/>
          </p:nvSpPr>
          <p:spPr>
            <a:xfrm>
              <a:off x="2374900" y="919163"/>
              <a:ext cx="1176337" cy="996950"/>
            </a:xfrm>
            <a:custGeom>
              <a:avLst/>
              <a:gdLst/>
              <a:ahLst/>
              <a:cxnLst>
                <a:cxn ang="0">
                  <a:pos x="1097413" y="304728"/>
                </a:cxn>
                <a:cxn ang="0">
                  <a:pos x="108989" y="549263"/>
                </a:cxn>
                <a:cxn ang="0">
                  <a:pos x="1097413" y="304728"/>
                </a:cxn>
              </a:cxnLst>
              <a:rect l="0" t="0" r="0" b="0"/>
              <a:pathLst>
                <a:path w="313" h="265">
                  <a:moveTo>
                    <a:pt x="292" y="81"/>
                  </a:moveTo>
                  <a:cubicBezTo>
                    <a:pt x="313" y="162"/>
                    <a:pt x="58" y="265"/>
                    <a:pt x="29" y="146"/>
                  </a:cubicBezTo>
                  <a:cubicBezTo>
                    <a:pt x="0" y="27"/>
                    <a:pt x="272" y="0"/>
                    <a:pt x="292" y="81"/>
                  </a:cubicBezTo>
                  <a:close/>
                </a:path>
              </a:pathLst>
            </a:custGeom>
            <a:solidFill>
              <a:srgbClr val="39221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1C71D1A5-643A-4411-A709-DE544CC1353B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2501900" y="1087438"/>
              <a:ext cx="947737" cy="538163"/>
            </a:xfrm>
            <a:custGeom>
              <a:avLst/>
              <a:gdLst/>
              <a:ahLst/>
              <a:cxnLst>
                <a:cxn ang="0">
                  <a:pos x="876280" y="282253"/>
                </a:cxn>
                <a:cxn ang="0">
                  <a:pos x="876280" y="90321"/>
                </a:cxn>
                <a:cxn ang="0">
                  <a:pos x="876280" y="90321"/>
                </a:cxn>
                <a:cxn ang="0">
                  <a:pos x="876280" y="282253"/>
                </a:cxn>
                <a:cxn ang="0">
                  <a:pos x="823628" y="37633"/>
                </a:cxn>
                <a:cxn ang="0">
                  <a:pos x="831150" y="342467"/>
                </a:cxn>
                <a:cxn ang="0">
                  <a:pos x="774737" y="112901"/>
                </a:cxn>
                <a:cxn ang="0">
                  <a:pos x="774737" y="112901"/>
                </a:cxn>
                <a:cxn ang="0">
                  <a:pos x="718324" y="417734"/>
                </a:cxn>
                <a:cxn ang="0">
                  <a:pos x="733367" y="11290"/>
                </a:cxn>
                <a:cxn ang="0">
                  <a:pos x="759693" y="395154"/>
                </a:cxn>
                <a:cxn ang="0">
                  <a:pos x="673194" y="131718"/>
                </a:cxn>
                <a:cxn ang="0">
                  <a:pos x="673194" y="131718"/>
                </a:cxn>
                <a:cxn ang="0">
                  <a:pos x="613020" y="466658"/>
                </a:cxn>
                <a:cxn ang="0">
                  <a:pos x="639346" y="3763"/>
                </a:cxn>
                <a:cxn ang="0">
                  <a:pos x="650628" y="451605"/>
                </a:cxn>
                <a:cxn ang="0">
                  <a:pos x="575411" y="150535"/>
                </a:cxn>
                <a:cxn ang="0">
                  <a:pos x="575411" y="150535"/>
                </a:cxn>
                <a:cxn ang="0">
                  <a:pos x="511477" y="504292"/>
                </a:cxn>
                <a:cxn ang="0">
                  <a:pos x="541564" y="3763"/>
                </a:cxn>
                <a:cxn ang="0">
                  <a:pos x="549085" y="493002"/>
                </a:cxn>
                <a:cxn ang="0">
                  <a:pos x="473868" y="165588"/>
                </a:cxn>
                <a:cxn ang="0">
                  <a:pos x="473868" y="165588"/>
                </a:cxn>
                <a:cxn ang="0">
                  <a:pos x="409933" y="526872"/>
                </a:cxn>
                <a:cxn ang="0">
                  <a:pos x="443781" y="11290"/>
                </a:cxn>
                <a:cxn ang="0">
                  <a:pos x="443781" y="519346"/>
                </a:cxn>
                <a:cxn ang="0">
                  <a:pos x="376086" y="180642"/>
                </a:cxn>
                <a:cxn ang="0">
                  <a:pos x="376086" y="180642"/>
                </a:cxn>
                <a:cxn ang="0">
                  <a:pos x="308390" y="538163"/>
                </a:cxn>
                <a:cxn ang="0">
                  <a:pos x="342238" y="33870"/>
                </a:cxn>
                <a:cxn ang="0">
                  <a:pos x="345999" y="534399"/>
                </a:cxn>
                <a:cxn ang="0">
                  <a:pos x="274542" y="195695"/>
                </a:cxn>
                <a:cxn ang="0">
                  <a:pos x="274542" y="195695"/>
                </a:cxn>
                <a:cxn ang="0">
                  <a:pos x="214369" y="530636"/>
                </a:cxn>
                <a:cxn ang="0">
                  <a:pos x="236934" y="67740"/>
                </a:cxn>
                <a:cxn ang="0">
                  <a:pos x="248216" y="534399"/>
                </a:cxn>
                <a:cxn ang="0">
                  <a:pos x="176760" y="203222"/>
                </a:cxn>
                <a:cxn ang="0">
                  <a:pos x="176760" y="203222"/>
                </a:cxn>
                <a:cxn ang="0">
                  <a:pos x="124108" y="504292"/>
                </a:cxn>
                <a:cxn ang="0">
                  <a:pos x="131630" y="124191"/>
                </a:cxn>
                <a:cxn ang="0">
                  <a:pos x="154195" y="515582"/>
                </a:cxn>
                <a:cxn ang="0">
                  <a:pos x="78978" y="214512"/>
                </a:cxn>
                <a:cxn ang="0">
                  <a:pos x="78978" y="214512"/>
                </a:cxn>
                <a:cxn ang="0">
                  <a:pos x="41369" y="425261"/>
                </a:cxn>
                <a:cxn ang="0">
                  <a:pos x="78978" y="406444"/>
                </a:cxn>
                <a:cxn ang="0">
                  <a:pos x="78978" y="406444"/>
                </a:cxn>
              </a:cxnLst>
              <a:rect l="0" t="0" r="0" b="0"/>
              <a:pathLst>
                <a:path w="252" h="143">
                  <a:moveTo>
                    <a:pt x="249" y="38"/>
                  </a:moveTo>
                  <a:cubicBezTo>
                    <a:pt x="252" y="52"/>
                    <a:pt x="246" y="66"/>
                    <a:pt x="233" y="79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42" y="26"/>
                    <a:pt x="242" y="26"/>
                    <a:pt x="242" y="26"/>
                  </a:cubicBezTo>
                  <a:cubicBezTo>
                    <a:pt x="245" y="29"/>
                    <a:pt x="247" y="33"/>
                    <a:pt x="249" y="38"/>
                  </a:cubicBezTo>
                  <a:close/>
                  <a:moveTo>
                    <a:pt x="233" y="24"/>
                  </a:moveTo>
                  <a:cubicBezTo>
                    <a:pt x="233" y="17"/>
                    <a:pt x="233" y="17"/>
                    <a:pt x="233" y="17"/>
                  </a:cubicBezTo>
                  <a:cubicBezTo>
                    <a:pt x="234" y="18"/>
                    <a:pt x="234" y="18"/>
                    <a:pt x="234" y="18"/>
                  </a:cubicBezTo>
                  <a:lnTo>
                    <a:pt x="233" y="24"/>
                  </a:lnTo>
                  <a:close/>
                  <a:moveTo>
                    <a:pt x="233" y="79"/>
                  </a:moveTo>
                  <a:cubicBezTo>
                    <a:pt x="233" y="80"/>
                    <a:pt x="232" y="80"/>
                    <a:pt x="232" y="81"/>
                  </a:cubicBezTo>
                  <a:cubicBezTo>
                    <a:pt x="233" y="75"/>
                    <a:pt x="233" y="75"/>
                    <a:pt x="233" y="75"/>
                  </a:cubicBezTo>
                  <a:lnTo>
                    <a:pt x="233" y="79"/>
                  </a:lnTo>
                  <a:close/>
                  <a:moveTo>
                    <a:pt x="233" y="17"/>
                  </a:moveTo>
                  <a:cubicBezTo>
                    <a:pt x="229" y="15"/>
                    <a:pt x="224" y="12"/>
                    <a:pt x="219" y="10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102"/>
                    <a:pt x="206" y="102"/>
                    <a:pt x="206" y="102"/>
                  </a:cubicBezTo>
                  <a:cubicBezTo>
                    <a:pt x="211" y="98"/>
                    <a:pt x="216" y="95"/>
                    <a:pt x="221" y="91"/>
                  </a:cubicBezTo>
                  <a:cubicBezTo>
                    <a:pt x="233" y="24"/>
                    <a:pt x="233" y="24"/>
                    <a:pt x="233" y="24"/>
                  </a:cubicBezTo>
                  <a:lnTo>
                    <a:pt x="233" y="17"/>
                  </a:lnTo>
                  <a:close/>
                  <a:moveTo>
                    <a:pt x="206" y="30"/>
                  </a:moveTo>
                  <a:cubicBezTo>
                    <a:pt x="206" y="6"/>
                    <a:pt x="206" y="6"/>
                    <a:pt x="206" y="6"/>
                  </a:cubicBezTo>
                  <a:cubicBezTo>
                    <a:pt x="208" y="6"/>
                    <a:pt x="209" y="7"/>
                    <a:pt x="210" y="7"/>
                  </a:cubicBezTo>
                  <a:lnTo>
                    <a:pt x="206" y="30"/>
                  </a:lnTo>
                  <a:close/>
                  <a:moveTo>
                    <a:pt x="206" y="6"/>
                  </a:moveTo>
                  <a:cubicBezTo>
                    <a:pt x="206" y="30"/>
                    <a:pt x="206" y="30"/>
                    <a:pt x="206" y="30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87" y="113"/>
                    <a:pt x="183" y="115"/>
                    <a:pt x="179" y="117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199" y="4"/>
                    <a:pt x="202" y="5"/>
                    <a:pt x="206" y="6"/>
                  </a:cubicBezTo>
                  <a:close/>
                  <a:moveTo>
                    <a:pt x="206" y="81"/>
                  </a:moveTo>
                  <a:cubicBezTo>
                    <a:pt x="202" y="105"/>
                    <a:pt x="202" y="105"/>
                    <a:pt x="202" y="105"/>
                  </a:cubicBezTo>
                  <a:cubicBezTo>
                    <a:pt x="203" y="104"/>
                    <a:pt x="205" y="103"/>
                    <a:pt x="206" y="102"/>
                  </a:cubicBezTo>
                  <a:lnTo>
                    <a:pt x="206" y="81"/>
                  </a:lnTo>
                  <a:close/>
                  <a:moveTo>
                    <a:pt x="179" y="35"/>
                  </a:moveTo>
                  <a:cubicBezTo>
                    <a:pt x="186" y="2"/>
                    <a:pt x="186" y="2"/>
                    <a:pt x="186" y="2"/>
                  </a:cubicBezTo>
                  <a:cubicBezTo>
                    <a:pt x="184" y="2"/>
                    <a:pt x="182" y="1"/>
                    <a:pt x="179" y="1"/>
                  </a:cubicBezTo>
                  <a:lnTo>
                    <a:pt x="179" y="35"/>
                  </a:lnTo>
                  <a:close/>
                  <a:moveTo>
                    <a:pt x="179" y="1"/>
                  </a:moveTo>
                  <a:cubicBezTo>
                    <a:pt x="179" y="35"/>
                    <a:pt x="179" y="35"/>
                    <a:pt x="179" y="35"/>
                  </a:cubicBezTo>
                  <a:cubicBezTo>
                    <a:pt x="163" y="124"/>
                    <a:pt x="163" y="124"/>
                    <a:pt x="163" y="124"/>
                  </a:cubicBezTo>
                  <a:cubicBezTo>
                    <a:pt x="160" y="126"/>
                    <a:pt x="156" y="127"/>
                    <a:pt x="153" y="128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73" y="1"/>
                    <a:pt x="176" y="1"/>
                    <a:pt x="179" y="1"/>
                  </a:cubicBezTo>
                  <a:close/>
                  <a:moveTo>
                    <a:pt x="179" y="86"/>
                  </a:moveTo>
                  <a:cubicBezTo>
                    <a:pt x="173" y="120"/>
                    <a:pt x="173" y="120"/>
                    <a:pt x="173" y="120"/>
                  </a:cubicBezTo>
                  <a:cubicBezTo>
                    <a:pt x="175" y="119"/>
                    <a:pt x="177" y="118"/>
                    <a:pt x="179" y="117"/>
                  </a:cubicBezTo>
                  <a:lnTo>
                    <a:pt x="179" y="86"/>
                  </a:lnTo>
                  <a:close/>
                  <a:moveTo>
                    <a:pt x="153" y="4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158" y="0"/>
                    <a:pt x="155" y="0"/>
                    <a:pt x="153" y="0"/>
                  </a:cubicBezTo>
                  <a:lnTo>
                    <a:pt x="153" y="40"/>
                  </a:lnTo>
                  <a:close/>
                  <a:moveTo>
                    <a:pt x="153" y="0"/>
                  </a:moveTo>
                  <a:cubicBezTo>
                    <a:pt x="153" y="40"/>
                    <a:pt x="153" y="40"/>
                    <a:pt x="153" y="40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2" y="135"/>
                    <a:pt x="129" y="136"/>
                    <a:pt x="126" y="136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144" y="1"/>
                    <a:pt x="144" y="1"/>
                    <a:pt x="144" y="1"/>
                  </a:cubicBezTo>
                  <a:cubicBezTo>
                    <a:pt x="147" y="1"/>
                    <a:pt x="150" y="0"/>
                    <a:pt x="153" y="0"/>
                  </a:cubicBezTo>
                  <a:close/>
                  <a:moveTo>
                    <a:pt x="153" y="91"/>
                  </a:moveTo>
                  <a:cubicBezTo>
                    <a:pt x="146" y="131"/>
                    <a:pt x="146" y="131"/>
                    <a:pt x="146" y="131"/>
                  </a:cubicBezTo>
                  <a:cubicBezTo>
                    <a:pt x="148" y="130"/>
                    <a:pt x="150" y="129"/>
                    <a:pt x="153" y="128"/>
                  </a:cubicBezTo>
                  <a:lnTo>
                    <a:pt x="153" y="91"/>
                  </a:lnTo>
                  <a:close/>
                  <a:moveTo>
                    <a:pt x="126" y="44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132" y="2"/>
                    <a:pt x="129" y="2"/>
                    <a:pt x="126" y="2"/>
                  </a:cubicBezTo>
                  <a:lnTo>
                    <a:pt x="126" y="44"/>
                  </a:lnTo>
                  <a:close/>
                  <a:moveTo>
                    <a:pt x="126" y="2"/>
                  </a:moveTo>
                  <a:cubicBezTo>
                    <a:pt x="126" y="44"/>
                    <a:pt x="126" y="44"/>
                    <a:pt x="126" y="44"/>
                  </a:cubicBezTo>
                  <a:cubicBezTo>
                    <a:pt x="109" y="140"/>
                    <a:pt x="109" y="140"/>
                    <a:pt x="109" y="140"/>
                  </a:cubicBezTo>
                  <a:cubicBezTo>
                    <a:pt x="106" y="141"/>
                    <a:pt x="103" y="141"/>
                    <a:pt x="100" y="141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20" y="3"/>
                    <a:pt x="123" y="3"/>
                    <a:pt x="126" y="2"/>
                  </a:cubicBezTo>
                  <a:close/>
                  <a:moveTo>
                    <a:pt x="126" y="95"/>
                  </a:moveTo>
                  <a:cubicBezTo>
                    <a:pt x="118" y="138"/>
                    <a:pt x="118" y="138"/>
                    <a:pt x="118" y="138"/>
                  </a:cubicBezTo>
                  <a:cubicBezTo>
                    <a:pt x="121" y="138"/>
                    <a:pt x="124" y="137"/>
                    <a:pt x="126" y="136"/>
                  </a:cubicBezTo>
                  <a:lnTo>
                    <a:pt x="126" y="95"/>
                  </a:lnTo>
                  <a:close/>
                  <a:moveTo>
                    <a:pt x="100" y="48"/>
                  </a:moveTo>
                  <a:cubicBezTo>
                    <a:pt x="108" y="5"/>
                    <a:pt x="108" y="5"/>
                    <a:pt x="108" y="5"/>
                  </a:cubicBezTo>
                  <a:cubicBezTo>
                    <a:pt x="105" y="6"/>
                    <a:pt x="102" y="6"/>
                    <a:pt x="100" y="7"/>
                  </a:cubicBezTo>
                  <a:lnTo>
                    <a:pt x="100" y="48"/>
                  </a:lnTo>
                  <a:close/>
                  <a:moveTo>
                    <a:pt x="100" y="7"/>
                  </a:moveTo>
                  <a:cubicBezTo>
                    <a:pt x="100" y="48"/>
                    <a:pt x="100" y="48"/>
                    <a:pt x="100" y="48"/>
                  </a:cubicBezTo>
                  <a:cubicBezTo>
                    <a:pt x="82" y="143"/>
                    <a:pt x="82" y="143"/>
                    <a:pt x="82" y="143"/>
                  </a:cubicBezTo>
                  <a:cubicBezTo>
                    <a:pt x="79" y="143"/>
                    <a:pt x="76" y="143"/>
                    <a:pt x="73" y="14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94" y="8"/>
                    <a:pt x="97" y="7"/>
                    <a:pt x="100" y="7"/>
                  </a:cubicBezTo>
                  <a:close/>
                  <a:moveTo>
                    <a:pt x="100" y="99"/>
                  </a:moveTo>
                  <a:cubicBezTo>
                    <a:pt x="92" y="142"/>
                    <a:pt x="92" y="142"/>
                    <a:pt x="92" y="142"/>
                  </a:cubicBezTo>
                  <a:cubicBezTo>
                    <a:pt x="95" y="142"/>
                    <a:pt x="97" y="142"/>
                    <a:pt x="100" y="141"/>
                  </a:cubicBezTo>
                  <a:lnTo>
                    <a:pt x="100" y="99"/>
                  </a:lnTo>
                  <a:close/>
                  <a:moveTo>
                    <a:pt x="73" y="52"/>
                  </a:moveTo>
                  <a:cubicBezTo>
                    <a:pt x="81" y="12"/>
                    <a:pt x="81" y="12"/>
                    <a:pt x="81" y="12"/>
                  </a:cubicBezTo>
                  <a:cubicBezTo>
                    <a:pt x="78" y="13"/>
                    <a:pt x="76" y="13"/>
                    <a:pt x="73" y="14"/>
                  </a:cubicBezTo>
                  <a:lnTo>
                    <a:pt x="73" y="52"/>
                  </a:lnTo>
                  <a:close/>
                  <a:moveTo>
                    <a:pt x="73" y="14"/>
                  </a:moveTo>
                  <a:cubicBezTo>
                    <a:pt x="73" y="52"/>
                    <a:pt x="73" y="52"/>
                    <a:pt x="73" y="52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4" y="141"/>
                    <a:pt x="50" y="140"/>
                    <a:pt x="47" y="139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7" y="17"/>
                    <a:pt x="70" y="15"/>
                    <a:pt x="73" y="14"/>
                  </a:cubicBezTo>
                  <a:close/>
                  <a:moveTo>
                    <a:pt x="73" y="103"/>
                  </a:moveTo>
                  <a:cubicBezTo>
                    <a:pt x="66" y="142"/>
                    <a:pt x="66" y="142"/>
                    <a:pt x="66" y="142"/>
                  </a:cubicBezTo>
                  <a:cubicBezTo>
                    <a:pt x="69" y="143"/>
                    <a:pt x="71" y="143"/>
                    <a:pt x="73" y="143"/>
                  </a:cubicBezTo>
                  <a:lnTo>
                    <a:pt x="73" y="103"/>
                  </a:lnTo>
                  <a:close/>
                  <a:moveTo>
                    <a:pt x="47" y="54"/>
                  </a:moveTo>
                  <a:cubicBezTo>
                    <a:pt x="53" y="23"/>
                    <a:pt x="53" y="23"/>
                    <a:pt x="53" y="23"/>
                  </a:cubicBezTo>
                  <a:cubicBezTo>
                    <a:pt x="51" y="24"/>
                    <a:pt x="49" y="25"/>
                    <a:pt x="47" y="26"/>
                  </a:cubicBezTo>
                  <a:lnTo>
                    <a:pt x="47" y="54"/>
                  </a:lnTo>
                  <a:close/>
                  <a:moveTo>
                    <a:pt x="47" y="26"/>
                  </a:moveTo>
                  <a:cubicBezTo>
                    <a:pt x="47" y="54"/>
                    <a:pt x="47" y="54"/>
                    <a:pt x="47" y="5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28" y="131"/>
                    <a:pt x="24" y="129"/>
                    <a:pt x="21" y="126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1"/>
                    <a:pt x="43" y="28"/>
                    <a:pt x="47" y="26"/>
                  </a:cubicBezTo>
                  <a:close/>
                  <a:moveTo>
                    <a:pt x="47" y="106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43" y="138"/>
                    <a:pt x="45" y="139"/>
                    <a:pt x="47" y="139"/>
                  </a:cubicBezTo>
                  <a:lnTo>
                    <a:pt x="47" y="106"/>
                  </a:lnTo>
                  <a:close/>
                  <a:moveTo>
                    <a:pt x="21" y="57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23" y="43"/>
                    <a:pt x="22" y="44"/>
                    <a:pt x="21" y="45"/>
                  </a:cubicBezTo>
                  <a:lnTo>
                    <a:pt x="21" y="57"/>
                  </a:lnTo>
                  <a:close/>
                  <a:moveTo>
                    <a:pt x="21" y="45"/>
                  </a:moveTo>
                  <a:cubicBezTo>
                    <a:pt x="21" y="57"/>
                    <a:pt x="21" y="57"/>
                    <a:pt x="21" y="57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8" y="109"/>
                    <a:pt x="6" y="104"/>
                    <a:pt x="5" y="98"/>
                  </a:cubicBezTo>
                  <a:cubicBezTo>
                    <a:pt x="0" y="77"/>
                    <a:pt x="7" y="59"/>
                    <a:pt x="21" y="45"/>
                  </a:cubicBezTo>
                  <a:close/>
                  <a:moveTo>
                    <a:pt x="21" y="108"/>
                  </a:moveTo>
                  <a:cubicBezTo>
                    <a:pt x="18" y="123"/>
                    <a:pt x="18" y="123"/>
                    <a:pt x="18" y="123"/>
                  </a:cubicBezTo>
                  <a:cubicBezTo>
                    <a:pt x="19" y="124"/>
                    <a:pt x="20" y="125"/>
                    <a:pt x="21" y="126"/>
                  </a:cubicBezTo>
                  <a:lnTo>
                    <a:pt x="21" y="108"/>
                  </a:lnTo>
                  <a:close/>
                </a:path>
              </a:pathLst>
            </a:custGeom>
            <a:solidFill>
              <a:srgbClr val="9B5C29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5E4A2DA8-3CCB-49AE-9351-1F8F359208DF}"/>
                </a:ext>
              </a:extLst>
            </p:cNvPr>
            <p:cNvSpPr/>
            <p:nvPr/>
          </p:nvSpPr>
          <p:spPr>
            <a:xfrm>
              <a:off x="2930525" y="606425"/>
              <a:ext cx="1425575" cy="993775"/>
            </a:xfrm>
            <a:custGeom>
              <a:avLst/>
              <a:gdLst/>
              <a:ahLst/>
              <a:cxnLst>
                <a:cxn ang="0">
                  <a:pos x="714668" y="0"/>
                </a:cxn>
                <a:cxn ang="0">
                  <a:pos x="714668" y="993775"/>
                </a:cxn>
                <a:cxn ang="0">
                  <a:pos x="714668" y="0"/>
                </a:cxn>
              </a:cxnLst>
              <a:rect l="0" t="0" r="0" b="0"/>
              <a:pathLst>
                <a:path w="379" h="264">
                  <a:moveTo>
                    <a:pt x="190" y="0"/>
                  </a:moveTo>
                  <a:cubicBezTo>
                    <a:pt x="322" y="0"/>
                    <a:pt x="379" y="264"/>
                    <a:pt x="190" y="264"/>
                  </a:cubicBezTo>
                  <a:cubicBezTo>
                    <a:pt x="0" y="264"/>
                    <a:pt x="58" y="0"/>
                    <a:pt x="190" y="0"/>
                  </a:cubicBezTo>
                  <a:close/>
                </a:path>
              </a:pathLst>
            </a:custGeom>
            <a:solidFill>
              <a:srgbClr val="39221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14D17C90-AD4B-4142-95CA-D173398ECB95}"/>
                </a:ext>
              </a:extLst>
            </p:cNvPr>
            <p:cNvSpPr/>
            <p:nvPr/>
          </p:nvSpPr>
          <p:spPr>
            <a:xfrm>
              <a:off x="2987675" y="644525"/>
              <a:ext cx="1311275" cy="917575"/>
            </a:xfrm>
            <a:custGeom>
              <a:avLst/>
              <a:gdLst/>
              <a:ahLst/>
              <a:cxnLst>
                <a:cxn ang="0">
                  <a:pos x="657516" y="0"/>
                </a:cxn>
                <a:cxn ang="0">
                  <a:pos x="657516" y="917575"/>
                </a:cxn>
                <a:cxn ang="0">
                  <a:pos x="657516" y="0"/>
                </a:cxn>
              </a:cxnLst>
              <a:rect l="0" t="0" r="0" b="0"/>
              <a:pathLst>
                <a:path w="349" h="244">
                  <a:moveTo>
                    <a:pt x="175" y="0"/>
                  </a:moveTo>
                  <a:cubicBezTo>
                    <a:pt x="296" y="0"/>
                    <a:pt x="349" y="244"/>
                    <a:pt x="175" y="244"/>
                  </a:cubicBezTo>
                  <a:cubicBezTo>
                    <a:pt x="0" y="244"/>
                    <a:pt x="53" y="0"/>
                    <a:pt x="175" y="0"/>
                  </a:cubicBezTo>
                  <a:close/>
                </a:path>
              </a:pathLst>
            </a:custGeom>
            <a:solidFill>
              <a:srgbClr val="9B5C29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A696542F-F342-40A3-AB4F-7027A28FF5C7}"/>
                </a:ext>
              </a:extLst>
            </p:cNvPr>
            <p:cNvSpPr/>
            <p:nvPr/>
          </p:nvSpPr>
          <p:spPr>
            <a:xfrm>
              <a:off x="3565525" y="941388"/>
              <a:ext cx="153987" cy="139700"/>
            </a:xfrm>
            <a:custGeom>
              <a:avLst/>
              <a:gdLst/>
              <a:ahLst/>
              <a:cxnLst>
                <a:cxn ang="0">
                  <a:pos x="56336" y="0"/>
                </a:cxn>
                <a:cxn ang="0">
                  <a:pos x="101406" y="0"/>
                </a:cxn>
                <a:cxn ang="0">
                  <a:pos x="150231" y="33981"/>
                </a:cxn>
                <a:cxn ang="0">
                  <a:pos x="93894" y="139700"/>
                </a:cxn>
                <a:cxn ang="0">
                  <a:pos x="63848" y="139700"/>
                </a:cxn>
                <a:cxn ang="0">
                  <a:pos x="3755" y="33981"/>
                </a:cxn>
                <a:cxn ang="0">
                  <a:pos x="56336" y="0"/>
                </a:cxn>
              </a:cxnLst>
              <a:rect l="0" t="0" r="0" b="0"/>
              <a:pathLst>
                <a:path w="41" h="37">
                  <a:moveTo>
                    <a:pt x="15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41" y="4"/>
                    <a:pt x="40" y="9"/>
                  </a:cubicBezTo>
                  <a:cubicBezTo>
                    <a:pt x="37" y="18"/>
                    <a:pt x="36" y="37"/>
                    <a:pt x="25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5" y="37"/>
                    <a:pt x="4" y="18"/>
                    <a:pt x="1" y="9"/>
                  </a:cubicBezTo>
                  <a:cubicBezTo>
                    <a:pt x="0" y="4"/>
                    <a:pt x="7" y="0"/>
                    <a:pt x="15" y="0"/>
                  </a:cubicBezTo>
                  <a:close/>
                </a:path>
              </a:pathLst>
            </a:custGeom>
            <a:solidFill>
              <a:srgbClr val="FFF7E8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357DE730-45DB-4DD9-9EE2-DECE8146CDC7}"/>
                </a:ext>
              </a:extLst>
            </p:cNvPr>
            <p:cNvSpPr/>
            <p:nvPr/>
          </p:nvSpPr>
          <p:spPr>
            <a:xfrm>
              <a:off x="3636963" y="982663"/>
              <a:ext cx="11112" cy="109538"/>
            </a:xfrm>
            <a:prstGeom prst="rect">
              <a:avLst/>
            </a:prstGeom>
            <a:solidFill>
              <a:srgbClr val="9B5C29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6" name="Oval 46">
              <a:extLst>
                <a:ext uri="{FF2B5EF4-FFF2-40B4-BE49-F238E27FC236}">
                  <a16:creationId xmlns:a16="http://schemas.microsoft.com/office/drawing/2014/main" id="{A7A48F26-F89C-4D22-9983-78E152023E76}"/>
                </a:ext>
              </a:extLst>
            </p:cNvPr>
            <p:cNvSpPr/>
            <p:nvPr/>
          </p:nvSpPr>
          <p:spPr>
            <a:xfrm>
              <a:off x="3487738" y="836613"/>
              <a:ext cx="314325" cy="165100"/>
            </a:xfrm>
            <a:prstGeom prst="ellipse">
              <a:avLst/>
            </a:prstGeom>
            <a:solidFill>
              <a:srgbClr val="9B5C29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7" name="Oval 47">
              <a:extLst>
                <a:ext uri="{FF2B5EF4-FFF2-40B4-BE49-F238E27FC236}">
                  <a16:creationId xmlns:a16="http://schemas.microsoft.com/office/drawing/2014/main" id="{ABE1BA0F-BE71-4659-BBDD-66EB10844F90}"/>
                </a:ext>
              </a:extLst>
            </p:cNvPr>
            <p:cNvSpPr/>
            <p:nvPr/>
          </p:nvSpPr>
          <p:spPr>
            <a:xfrm>
              <a:off x="3524250" y="862013"/>
              <a:ext cx="241300" cy="112713"/>
            </a:xfrm>
            <a:prstGeom prst="ellipse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60A757BF-6D44-4EC2-851C-3D5289367585}"/>
                </a:ext>
              </a:extLst>
            </p:cNvPr>
            <p:cNvSpPr/>
            <p:nvPr/>
          </p:nvSpPr>
          <p:spPr>
            <a:xfrm>
              <a:off x="3573463" y="685800"/>
              <a:ext cx="49212" cy="142875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9" name="Oval 49">
              <a:extLst>
                <a:ext uri="{FF2B5EF4-FFF2-40B4-BE49-F238E27FC236}">
                  <a16:creationId xmlns:a16="http://schemas.microsoft.com/office/drawing/2014/main" id="{0CEA8E04-3942-40E0-A241-4AE40CF41D97}"/>
                </a:ext>
              </a:extLst>
            </p:cNvPr>
            <p:cNvSpPr/>
            <p:nvPr/>
          </p:nvSpPr>
          <p:spPr>
            <a:xfrm>
              <a:off x="3667125" y="685800"/>
              <a:ext cx="46037" cy="142875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42DD630B-272F-493C-977B-BE9AFF6817B9}"/>
                </a:ext>
              </a:extLst>
            </p:cNvPr>
            <p:cNvSpPr/>
            <p:nvPr/>
          </p:nvSpPr>
          <p:spPr>
            <a:xfrm>
              <a:off x="3562350" y="869950"/>
              <a:ext cx="161925" cy="68263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74C96BF4-860C-43B7-BFAB-BFC7DFF5C8A7}"/>
                </a:ext>
              </a:extLst>
            </p:cNvPr>
            <p:cNvSpPr/>
            <p:nvPr/>
          </p:nvSpPr>
          <p:spPr>
            <a:xfrm>
              <a:off x="3433763" y="1122363"/>
              <a:ext cx="417512" cy="414338"/>
            </a:xfrm>
            <a:prstGeom prst="ellipse">
              <a:avLst/>
            </a:prstGeom>
            <a:solidFill>
              <a:srgbClr val="FFF7E8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9A10F06C-D540-42CF-A17C-98851821070D}"/>
                </a:ext>
              </a:extLst>
            </p:cNvPr>
            <p:cNvSpPr/>
            <p:nvPr/>
          </p:nvSpPr>
          <p:spPr>
            <a:xfrm>
              <a:off x="3630613" y="1177925"/>
              <a:ext cx="25400" cy="150813"/>
            </a:xfrm>
            <a:custGeom>
              <a:avLst/>
              <a:gdLst/>
              <a:ahLst/>
              <a:cxnLst>
                <a:cxn ang="0">
                  <a:pos x="14514" y="0"/>
                </a:cxn>
                <a:cxn ang="0">
                  <a:pos x="14514" y="0"/>
                </a:cxn>
                <a:cxn ang="0">
                  <a:pos x="25400" y="11310"/>
                </a:cxn>
                <a:cxn ang="0">
                  <a:pos x="25400" y="139502"/>
                </a:cxn>
                <a:cxn ang="0">
                  <a:pos x="14514" y="150813"/>
                </a:cxn>
                <a:cxn ang="0">
                  <a:pos x="14514" y="150813"/>
                </a:cxn>
                <a:cxn ang="0">
                  <a:pos x="0" y="139502"/>
                </a:cxn>
                <a:cxn ang="0">
                  <a:pos x="0" y="11310"/>
                </a:cxn>
                <a:cxn ang="0">
                  <a:pos x="14514" y="0"/>
                </a:cxn>
              </a:cxnLst>
              <a:rect l="0" t="0" r="0" b="0"/>
              <a:pathLst>
                <a:path w="7" h="4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9"/>
                    <a:pt x="5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9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39221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401511C0-74BA-4741-83CD-75512A644F4B}"/>
                </a:ext>
              </a:extLst>
            </p:cNvPr>
            <p:cNvSpPr/>
            <p:nvPr/>
          </p:nvSpPr>
          <p:spPr>
            <a:xfrm>
              <a:off x="3543300" y="1238250"/>
              <a:ext cx="104775" cy="95250"/>
            </a:xfrm>
            <a:custGeom>
              <a:avLst/>
              <a:gdLst/>
              <a:ahLst/>
              <a:cxnLst>
                <a:cxn ang="0">
                  <a:pos x="3741" y="3810"/>
                </a:cxn>
                <a:cxn ang="0">
                  <a:pos x="3741" y="3810"/>
                </a:cxn>
                <a:cxn ang="0">
                  <a:pos x="22451" y="3810"/>
                </a:cxn>
                <a:cxn ang="0">
                  <a:pos x="97291" y="72390"/>
                </a:cxn>
                <a:cxn ang="0">
                  <a:pos x="101033" y="91440"/>
                </a:cxn>
                <a:cxn ang="0">
                  <a:pos x="82323" y="91440"/>
                </a:cxn>
                <a:cxn ang="0">
                  <a:pos x="3741" y="22860"/>
                </a:cxn>
                <a:cxn ang="0">
                  <a:pos x="3741" y="3810"/>
                </a:cxn>
              </a:cxnLst>
              <a:rect l="0" t="0" r="0" b="0"/>
              <a:pathLst>
                <a:path w="28" h="2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8" y="21"/>
                    <a:pt x="28" y="23"/>
                    <a:pt x="27" y="24"/>
                  </a:cubicBezTo>
                  <a:cubicBezTo>
                    <a:pt x="25" y="25"/>
                    <a:pt x="23" y="25"/>
                    <a:pt x="22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392214"/>
            </a:solidFill>
            <a:ln w="9525"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1E6E1BB6-7850-46DA-9A9E-01872EFEDF38}"/>
                </a:ext>
              </a:extLst>
            </p:cNvPr>
            <p:cNvSpPr/>
            <p:nvPr/>
          </p:nvSpPr>
          <p:spPr>
            <a:xfrm>
              <a:off x="3630613" y="1136650"/>
              <a:ext cx="25400" cy="26988"/>
            </a:xfrm>
            <a:prstGeom prst="ellipse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5" name="Oval 55">
              <a:extLst>
                <a:ext uri="{FF2B5EF4-FFF2-40B4-BE49-F238E27FC236}">
                  <a16:creationId xmlns:a16="http://schemas.microsoft.com/office/drawing/2014/main" id="{527D4794-F7DF-4C4C-A5C5-B7F2E40F051C}"/>
                </a:ext>
              </a:extLst>
            </p:cNvPr>
            <p:cNvSpPr/>
            <p:nvPr/>
          </p:nvSpPr>
          <p:spPr>
            <a:xfrm>
              <a:off x="3814763" y="1320800"/>
              <a:ext cx="25400" cy="26988"/>
            </a:xfrm>
            <a:prstGeom prst="ellipse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6" name="Oval 56">
              <a:extLst>
                <a:ext uri="{FF2B5EF4-FFF2-40B4-BE49-F238E27FC236}">
                  <a16:creationId xmlns:a16="http://schemas.microsoft.com/office/drawing/2014/main" id="{65662CAC-9CF4-494E-BE59-1D9C067DD968}"/>
                </a:ext>
              </a:extLst>
            </p:cNvPr>
            <p:cNvSpPr/>
            <p:nvPr/>
          </p:nvSpPr>
          <p:spPr>
            <a:xfrm>
              <a:off x="3633788" y="1506538"/>
              <a:ext cx="25400" cy="25400"/>
            </a:xfrm>
            <a:prstGeom prst="ellipse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7" name="Oval 57">
              <a:extLst>
                <a:ext uri="{FF2B5EF4-FFF2-40B4-BE49-F238E27FC236}">
                  <a16:creationId xmlns:a16="http://schemas.microsoft.com/office/drawing/2014/main" id="{76066793-BC20-4957-B7AD-9C509061030C}"/>
                </a:ext>
              </a:extLst>
            </p:cNvPr>
            <p:cNvSpPr/>
            <p:nvPr/>
          </p:nvSpPr>
          <p:spPr>
            <a:xfrm>
              <a:off x="3449638" y="1320800"/>
              <a:ext cx="25400" cy="26988"/>
            </a:xfrm>
            <a:prstGeom prst="ellipse">
              <a:avLst/>
            </a:prstGeom>
            <a:solidFill>
              <a:srgbClr val="DF502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AA0A669B-47B9-4E0A-B392-B8F228175AD3}"/>
                </a:ext>
              </a:extLst>
            </p:cNvPr>
            <p:cNvSpPr/>
            <p:nvPr/>
          </p:nvSpPr>
          <p:spPr>
            <a:xfrm>
              <a:off x="3611563" y="1298575"/>
              <a:ext cx="63500" cy="60325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59" name="Oval 59">
              <a:extLst>
                <a:ext uri="{FF2B5EF4-FFF2-40B4-BE49-F238E27FC236}">
                  <a16:creationId xmlns:a16="http://schemas.microsoft.com/office/drawing/2014/main" id="{21863439-1E08-41E9-8A1F-BBEA8F6C517B}"/>
                </a:ext>
              </a:extLst>
            </p:cNvPr>
            <p:cNvSpPr/>
            <p:nvPr/>
          </p:nvSpPr>
          <p:spPr>
            <a:xfrm>
              <a:off x="3719513" y="1069975"/>
              <a:ext cx="219075" cy="217488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4A04558E-9C82-4408-821B-AF7611F0C39F}"/>
                </a:ext>
              </a:extLst>
            </p:cNvPr>
            <p:cNvSpPr/>
            <p:nvPr/>
          </p:nvSpPr>
          <p:spPr>
            <a:xfrm>
              <a:off x="3754438" y="1046163"/>
              <a:ext cx="214312" cy="214313"/>
            </a:xfrm>
            <a:prstGeom prst="ellipse">
              <a:avLst/>
            </a:prstGeom>
            <a:solidFill>
              <a:srgbClr val="9B5C29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1" name="Oval 61">
              <a:extLst>
                <a:ext uri="{FF2B5EF4-FFF2-40B4-BE49-F238E27FC236}">
                  <a16:creationId xmlns:a16="http://schemas.microsoft.com/office/drawing/2014/main" id="{2CFE96A9-E560-4568-905F-E4A9C82BC7AE}"/>
                </a:ext>
              </a:extLst>
            </p:cNvPr>
            <p:cNvSpPr/>
            <p:nvPr/>
          </p:nvSpPr>
          <p:spPr>
            <a:xfrm>
              <a:off x="3348038" y="1069975"/>
              <a:ext cx="217487" cy="217488"/>
            </a:xfrm>
            <a:prstGeom prst="ellipse">
              <a:avLst/>
            </a:prstGeom>
            <a:solidFill>
              <a:srgbClr val="392214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87FE877D-55C0-4A17-8BE3-0A6F000048E1}"/>
                </a:ext>
              </a:extLst>
            </p:cNvPr>
            <p:cNvSpPr/>
            <p:nvPr/>
          </p:nvSpPr>
          <p:spPr>
            <a:xfrm>
              <a:off x="3321050" y="1046163"/>
              <a:ext cx="214312" cy="214313"/>
            </a:xfrm>
            <a:prstGeom prst="ellipse">
              <a:avLst/>
            </a:prstGeom>
            <a:solidFill>
              <a:srgbClr val="9B5C29"/>
            </a:solidFill>
            <a:ln w="9525">
              <a:noFill/>
            </a:ln>
          </p:spPr>
          <p:txBody>
            <a:bodyPr wrap="square" lIns="68580" tIns="34290" rIns="68580" bIns="34290" anchor="t"/>
            <a:lstStyle/>
            <a:p>
              <a:endParaRPr lang="zh-CN" altLang="en-US" sz="133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2A1CA35-E9E4-4910-A3C4-575430348826}"/>
              </a:ext>
            </a:extLst>
          </p:cNvPr>
          <p:cNvCxnSpPr/>
          <p:nvPr userDrawn="1"/>
        </p:nvCxnSpPr>
        <p:spPr>
          <a:xfrm flipH="1">
            <a:off x="8557684" y="2480733"/>
            <a:ext cx="135467" cy="27305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7FECE99-B9FD-4AEE-AD69-8F1F5F9B977E}"/>
              </a:ext>
            </a:extLst>
          </p:cNvPr>
          <p:cNvCxnSpPr/>
          <p:nvPr userDrawn="1"/>
        </p:nvCxnSpPr>
        <p:spPr>
          <a:xfrm flipH="1">
            <a:off x="8354484" y="2408767"/>
            <a:ext cx="203200" cy="7196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7FAB243-B692-4BBD-ABDD-442072F3BD0E}"/>
              </a:ext>
            </a:extLst>
          </p:cNvPr>
          <p:cNvCxnSpPr/>
          <p:nvPr userDrawn="1"/>
        </p:nvCxnSpPr>
        <p:spPr>
          <a:xfrm>
            <a:off x="8811685" y="2537885"/>
            <a:ext cx="23284" cy="1820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67AAAAF9-BE0D-4FA6-B2B8-EB8E63D1F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8409" y="3335479"/>
            <a:ext cx="10740755" cy="10636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600" baseline="0">
                <a:solidFill>
                  <a:srgbClr val="FF9B45"/>
                </a:solidFill>
                <a:ea typeface="华文新魏" panose="02010800040101010101" pitchFamily="2" charset="-122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94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单页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9043" y="545316"/>
            <a:ext cx="6142569" cy="50276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2667" b="1">
                <a:solidFill>
                  <a:srgbClr val="5298D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672" y="1213339"/>
            <a:ext cx="10193864" cy="514462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rgbClr val="D24726"/>
              </a:buClr>
              <a:buSzPct val="100000"/>
              <a:buFont typeface="Wingdings" panose="05000000000000000000" pitchFamily="2" charset="2"/>
              <a:buChar char="n"/>
              <a:defRPr sz="24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sz="2000" b="1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00" b="0" i="0" baseline="0">
                <a:latin typeface="+mn-lt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4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35F12-52FC-45A8-B539-88DCF394FD7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07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单面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6445" y="541633"/>
            <a:ext cx="902516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667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560" y="2347546"/>
            <a:ext cx="9985109" cy="4153454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ts val="3333"/>
              </a:lnSpc>
              <a:buClr>
                <a:srgbClr val="D24726"/>
              </a:buClr>
              <a:buSzPct val="100000"/>
              <a:buFont typeface="Wingdings" panose="05000000000000000000" pitchFamily="2" charset="2"/>
              <a:buChar char="n"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2133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32184" y="1380392"/>
            <a:ext cx="9985109" cy="6311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 baseline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34244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单面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0234" y="497497"/>
            <a:ext cx="902516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667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9384" y="2329962"/>
            <a:ext cx="5908431" cy="4153454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0000" marR="0" indent="-540000" algn="just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  <a:buClr>
                <a:srgbClr val="D24726"/>
              </a:buClr>
              <a:buSzPct val="100000"/>
              <a:buFont typeface="Wingdings" pitchFamily="2" charset="2"/>
              <a:buChar char="u"/>
              <a:tabLst>
                <a:tab pos="144000" algn="l"/>
              </a:tabLst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+mn-ea"/>
              </a:defRPr>
            </a:lvl1pPr>
            <a:lvl2pPr marL="720000" indent="-720000">
              <a:lnSpc>
                <a:spcPts val="3333"/>
              </a:lnSpc>
              <a:buSzPct val="100000"/>
              <a:buFont typeface="Wingdings" panose="05000000000000000000" pitchFamily="2" charset="2"/>
              <a:buNone/>
              <a:defRPr lang="en-US" altLang="zh-CN" sz="2133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itchFamily="2" charset="2"/>
              <a:buNone/>
              <a:defRPr sz="18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8064" y="1242204"/>
            <a:ext cx="9985109" cy="7850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37304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6493" y="489103"/>
            <a:ext cx="902516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667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062" y="2390775"/>
            <a:ext cx="4867938" cy="401422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ts val="3333"/>
              </a:lnSpc>
              <a:buClr>
                <a:srgbClr val="D24726"/>
              </a:buClr>
              <a:buSzPct val="100000"/>
              <a:buFont typeface="Wingdings" pitchFamily="2" charset="2"/>
              <a:buChar char="n"/>
              <a:defRPr sz="2000" b="0" baseline="0">
                <a:solidFill>
                  <a:srgbClr val="D24726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719445" y="1352550"/>
            <a:ext cx="9985109" cy="8039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193470C-35F5-4ABA-A6BC-05D5787E765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2390775"/>
            <a:ext cx="5138057" cy="4014225"/>
          </a:xfrm>
          <a:prstGeom prst="rect">
            <a:avLst/>
          </a:prstGeom>
        </p:spPr>
        <p:txBody>
          <a:bodyPr/>
          <a:lstStyle>
            <a:lvl1pPr>
              <a:lnSpc>
                <a:spcPts val="3333"/>
              </a:lnSpc>
              <a:buSzPct val="100000"/>
              <a:buFont typeface="Wingdings" pitchFamily="2" charset="2"/>
              <a:buChar char="n"/>
              <a:defRPr lang="zh-CN" altLang="en-US" sz="2000" b="0" kern="1200" baseline="0" dirty="0">
                <a:solidFill>
                  <a:srgbClr val="D2472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marL="360000" lvl="0" indent="-360000" algn="l" defTabSz="914400" rtl="0" eaLnBrk="1" latinLnBrk="0" hangingPunct="1">
              <a:lnSpc>
                <a:spcPts val="3333"/>
              </a:lnSpc>
              <a:spcBef>
                <a:spcPts val="1000"/>
              </a:spcBef>
              <a:spcAft>
                <a:spcPts val="1200"/>
              </a:spcAft>
              <a:buClr>
                <a:srgbClr val="D24726"/>
              </a:buClr>
              <a:buSzPct val="100000"/>
              <a:buFont typeface="Wingdings" pitchFamily="2" charset="2"/>
              <a:buChar char="n"/>
            </a:pP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44999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2228851" y="1268417"/>
            <a:ext cx="0" cy="5589587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73255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2228851" y="1268417"/>
            <a:ext cx="0" cy="5589587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927653" y="178320"/>
            <a:ext cx="902516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667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447595" y="1124745"/>
            <a:ext cx="9313035" cy="4992555"/>
          </a:xfrm>
          <a:prstGeom prst="rect">
            <a:avLst/>
          </a:prstGeom>
        </p:spPr>
        <p:txBody>
          <a:bodyPr/>
          <a:lstStyle>
            <a:lvl1pPr>
              <a:lnSpc>
                <a:spcPts val="3333"/>
              </a:lnSpc>
              <a:buSzPct val="100000"/>
              <a:buFont typeface="Wingdings" panose="05000000000000000000" pitchFamily="2" charset="2"/>
              <a:buChar char="n"/>
              <a:defRPr sz="26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2133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43339" y="1124744"/>
            <a:ext cx="1920213" cy="4992555"/>
          </a:xfrm>
          <a:prstGeom prst="rect">
            <a:avLst/>
          </a:prstGeom>
        </p:spPr>
        <p:txBody>
          <a:bodyPr/>
          <a:lstStyle>
            <a:lvl1pPr>
              <a:lnSpc>
                <a:spcPts val="3333"/>
              </a:lnSpc>
              <a:buSzPct val="100000"/>
              <a:buFont typeface="Wingdings" panose="05000000000000000000" pitchFamily="2" charset="2"/>
              <a:buChar char="n"/>
              <a:defRPr sz="26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333"/>
              </a:lnSpc>
              <a:buSzPct val="100000"/>
              <a:buFont typeface="Wingdings" panose="05000000000000000000" pitchFamily="2" charset="2"/>
              <a:buChar char="u"/>
              <a:defRPr sz="2133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333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867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400" b="1">
                <a:latin typeface="+mn-lt"/>
                <a:ea typeface="+mn-ea"/>
              </a:defRPr>
            </a:lvl4pPr>
            <a:lvl5pPr>
              <a:defRPr sz="2133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3622414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90436" y="32556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pPr/>
              <a:t>2019年6月12日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 flipV="1">
            <a:off x="513520" y="1072769"/>
            <a:ext cx="11166646" cy="45719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8" y="499243"/>
            <a:ext cx="2123728" cy="57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21DFB2F3-F357-4667-8567-A8E867AA645E}"/>
              </a:ext>
            </a:extLst>
          </p:cNvPr>
          <p:cNvSpPr txBox="1"/>
          <p:nvPr userDrawn="1"/>
        </p:nvSpPr>
        <p:spPr>
          <a:xfrm>
            <a:off x="10520214" y="618577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0FF51B0-5547-4CD0-88C1-5B4ADD294F28}" type="datetime10">
              <a:rPr lang="zh-CN" altLang="en-US" smtClean="0"/>
              <a:t>10:27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73" r:id="rId7"/>
    <p:sldLayoutId id="2147483674" r:id="rId8"/>
    <p:sldLayoutId id="2147483675" r:id="rId9"/>
    <p:sldLayoutId id="2147483661" r:id="rId10"/>
    <p:sldLayoutId id="2147483666" r:id="rId11"/>
    <p:sldLayoutId id="2147483664" r:id="rId12"/>
    <p:sldLayoutId id="2147483667" r:id="rId13"/>
    <p:sldLayoutId id="2147483662" r:id="rId14"/>
    <p:sldLayoutId id="2147483663" r:id="rId15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B6%88%E6%81%AF%E5%BE%AA%E7%8E%AF" TargetMode="External"/><Relationship Id="rId2" Type="http://schemas.openxmlformats.org/officeDocument/2006/relationships/hyperlink" Target="https://baike.baidu.com/item/%E6%B6%88%E6%81%AF%E9%98%9F%E5%88%97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B6%88%E6%81%AF%E9%98%9F%E5%88%97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AA%97%E4%BD%93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78974F5-6B1D-41C4-8A77-DA5C76E19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第五单元  </a:t>
            </a:r>
            <a:r>
              <a:rPr lang="en-US" altLang="zh-CN" dirty="0"/>
              <a:t>MFC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21247-9B53-4755-8094-3223CE96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CD112-6C48-40F4-B520-F4F191C8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</a:rPr>
              <a:t>任务  </a:t>
            </a:r>
            <a:r>
              <a:rPr lang="en-US" altLang="zh-CN" dirty="0">
                <a:solidFill>
                  <a:srgbClr val="404040"/>
                </a:solidFill>
              </a:rPr>
              <a:t>==》 </a:t>
            </a:r>
            <a:r>
              <a:rPr lang="zh-CN" altLang="en-US" dirty="0">
                <a:solidFill>
                  <a:srgbClr val="404040"/>
                </a:solidFill>
              </a:rPr>
              <a:t>应用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进程  </a:t>
            </a:r>
            <a:r>
              <a:rPr lang="en-US" altLang="zh-CN" dirty="0">
                <a:solidFill>
                  <a:srgbClr val="404040"/>
                </a:solidFill>
              </a:rPr>
              <a:t>==》  </a:t>
            </a:r>
            <a:r>
              <a:rPr lang="zh-CN" altLang="en-US" dirty="0">
                <a:solidFill>
                  <a:srgbClr val="404040"/>
                </a:solidFill>
              </a:rPr>
              <a:t>程序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线程  </a:t>
            </a:r>
            <a:r>
              <a:rPr lang="en-US" altLang="zh-CN" dirty="0">
                <a:solidFill>
                  <a:srgbClr val="404040"/>
                </a:solidFill>
              </a:rPr>
              <a:t>==》 </a:t>
            </a:r>
            <a:r>
              <a:rPr lang="zh-CN" altLang="en-US" dirty="0">
                <a:solidFill>
                  <a:srgbClr val="404040"/>
                </a:solidFill>
              </a:rPr>
              <a:t>可执行单元（如函数）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D6BC1E0-BCF1-4A70-A339-2477AAC2EB2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概念辨析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3B044D-0F81-4002-8DFC-B89EA821376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一个任务一般对应一个进程，但可以对应多个进程</a:t>
            </a:r>
            <a:endParaRPr lang="en-US" altLang="zh-CN" dirty="0">
              <a:solidFill>
                <a:srgbClr val="404040"/>
              </a:solidFill>
            </a:endParaRPr>
          </a:p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进程：被系统加载运行的一个可执行程序</a:t>
            </a:r>
            <a:endParaRPr lang="en-US" altLang="zh-CN" dirty="0">
              <a:solidFill>
                <a:srgbClr val="404040"/>
              </a:solidFill>
            </a:endParaRPr>
          </a:p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线程：由进程创建</a:t>
            </a:r>
            <a:endParaRPr lang="en-US" altLang="zh-CN" dirty="0">
              <a:solidFill>
                <a:srgbClr val="404040"/>
              </a:solidFill>
            </a:endParaRPr>
          </a:p>
          <a:p>
            <a:pPr marL="360000" indent="-360000">
              <a:buClr>
                <a:srgbClr val="D24726"/>
              </a:buClr>
            </a:pPr>
            <a:endParaRPr lang="en-US" altLang="zh-CN" dirty="0">
              <a:solidFill>
                <a:srgbClr val="404040"/>
              </a:solidFill>
            </a:endParaRPr>
          </a:p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线程是</a:t>
            </a:r>
            <a:r>
              <a:rPr lang="en-US" altLang="zh-CN" dirty="0">
                <a:solidFill>
                  <a:srgbClr val="404040"/>
                </a:solidFill>
              </a:rPr>
              <a:t>OS</a:t>
            </a:r>
            <a:r>
              <a:rPr lang="zh-CN" altLang="en-US" dirty="0">
                <a:solidFill>
                  <a:srgbClr val="404040"/>
                </a:solidFill>
              </a:rPr>
              <a:t>调度的基本单位</a:t>
            </a:r>
          </a:p>
        </p:txBody>
      </p:sp>
    </p:spTree>
    <p:extLst>
      <p:ext uri="{BB962C8B-B14F-4D97-AF65-F5344CB8AC3E}">
        <p14:creationId xmlns:p14="http://schemas.microsoft.com/office/powerpoint/2010/main" val="425564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8CC4A-C892-426A-ADA6-BC87D5F1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40E74-9B75-49A7-BFE8-0C962189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</a:rPr>
              <a:t>执行流程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>
                <a:solidFill>
                  <a:srgbClr val="404040"/>
                </a:solidFill>
              </a:rPr>
              <a:t>一条道走到黑！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>
                <a:solidFill>
                  <a:srgbClr val="404040"/>
                </a:solidFill>
              </a:rPr>
              <a:t>输入一般执行前确定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>
                <a:solidFill>
                  <a:srgbClr val="404040"/>
                </a:solidFill>
              </a:rPr>
              <a:t>要执行的程序是明确的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>
                <a:solidFill>
                  <a:srgbClr val="404040"/>
                </a:solidFill>
              </a:rPr>
              <a:t>执行的结果是可预测的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868A378-391D-4EB4-9739-A012C0A7D71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传统顺序执行程序</a:t>
            </a:r>
          </a:p>
        </p:txBody>
      </p:sp>
    </p:spTree>
    <p:extLst>
      <p:ext uri="{BB962C8B-B14F-4D97-AF65-F5344CB8AC3E}">
        <p14:creationId xmlns:p14="http://schemas.microsoft.com/office/powerpoint/2010/main" val="265758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366F5FC-55EB-4CE7-98E5-44AD5275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40E74-9B75-49A7-BFE8-0C962189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04040"/>
                </a:solidFill>
              </a:rPr>
              <a:t>Windows: </a:t>
            </a:r>
            <a:r>
              <a:rPr lang="zh-CN" altLang="en-US" dirty="0">
                <a:solidFill>
                  <a:srgbClr val="404040"/>
                </a:solidFill>
              </a:rPr>
              <a:t>消息循环</a:t>
            </a:r>
            <a:r>
              <a:rPr lang="en-US" altLang="zh-CN" dirty="0">
                <a:solidFill>
                  <a:srgbClr val="404040"/>
                </a:solidFill>
              </a:rPr>
              <a:t>+</a:t>
            </a:r>
            <a:r>
              <a:rPr lang="zh-CN" altLang="en-US" dirty="0">
                <a:solidFill>
                  <a:srgbClr val="404040"/>
                </a:solidFill>
              </a:rPr>
              <a:t>消息处理程序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当某个事情发生，就去执行相应功能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常见事件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/>
              <a:t>鼠标操作（单击、双击、滚轮）</a:t>
            </a:r>
            <a:endParaRPr lang="en-US" altLang="zh-CN" dirty="0"/>
          </a:p>
          <a:p>
            <a:pPr lvl="2"/>
            <a:r>
              <a:rPr lang="zh-CN" altLang="en-US" dirty="0"/>
              <a:t>按键</a:t>
            </a:r>
          </a:p>
          <a:p>
            <a:pPr lvl="2"/>
            <a:r>
              <a:rPr lang="zh-CN" altLang="en-US" dirty="0"/>
              <a:t>改变窗口尺寸、关闭窗口</a:t>
            </a:r>
            <a:endParaRPr lang="en-US" altLang="zh-CN" dirty="0"/>
          </a:p>
          <a:p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868A378-391D-4EB4-9739-A012C0A7D71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消息处理</a:t>
            </a:r>
          </a:p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39D15F7-6BBC-460D-9FCB-047192371B1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B94D13-AEA1-4C29-9C6B-94787C77D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05" y="2388608"/>
            <a:ext cx="3446812" cy="448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14994-8B21-462D-BC72-0B517766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8403D6-C349-477A-A991-3D09C13D0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5" y="1879251"/>
            <a:ext cx="9827224" cy="4433433"/>
          </a:xfrm>
        </p:spPr>
      </p:pic>
    </p:spTree>
    <p:extLst>
      <p:ext uri="{BB962C8B-B14F-4D97-AF65-F5344CB8AC3E}">
        <p14:creationId xmlns:p14="http://schemas.microsoft.com/office/powerpoint/2010/main" val="154721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2195F32-5284-4678-BA8F-66FBEAD3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FF400-F31C-42E7-83F1-A75E5D40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04040"/>
                </a:solidFill>
              </a:rPr>
              <a:t>hwnd</a:t>
            </a:r>
            <a:r>
              <a:rPr lang="en-US" altLang="zh-CN" dirty="0">
                <a:solidFill>
                  <a:srgbClr val="404040"/>
                </a:solidFill>
              </a:rPr>
              <a:t> 32</a:t>
            </a:r>
            <a:r>
              <a:rPr lang="zh-CN" altLang="en-US" dirty="0">
                <a:solidFill>
                  <a:srgbClr val="404040"/>
                </a:solidFill>
              </a:rPr>
              <a:t>位的窗口句柄 </a:t>
            </a:r>
            <a:r>
              <a:rPr lang="en-US" altLang="zh-CN" dirty="0">
                <a:solidFill>
                  <a:srgbClr val="404040"/>
                </a:solidFill>
              </a:rPr>
              <a:t>(</a:t>
            </a:r>
            <a:r>
              <a:rPr lang="zh-CN" altLang="en-US" dirty="0">
                <a:solidFill>
                  <a:srgbClr val="404040"/>
                </a:solidFill>
              </a:rPr>
              <a:t>窗口、对话框、按钮、编辑框等</a:t>
            </a:r>
            <a:r>
              <a:rPr lang="en-US" altLang="zh-CN" dirty="0">
                <a:solidFill>
                  <a:srgbClr val="404040"/>
                </a:solidFill>
              </a:rPr>
              <a:t>)</a:t>
            </a:r>
            <a:endParaRPr lang="zh-CN" altLang="en-US" dirty="0">
              <a:solidFill>
                <a:srgbClr val="404040"/>
              </a:solidFill>
            </a:endParaRPr>
          </a:p>
          <a:p>
            <a:r>
              <a:rPr lang="en-US" altLang="zh-CN" dirty="0">
                <a:solidFill>
                  <a:srgbClr val="404040"/>
                </a:solidFill>
              </a:rPr>
              <a:t>message </a:t>
            </a:r>
            <a:r>
              <a:rPr lang="zh-CN" altLang="en-US" dirty="0">
                <a:solidFill>
                  <a:srgbClr val="404040"/>
                </a:solidFill>
              </a:rPr>
              <a:t>用于区别其他消息的常量值</a:t>
            </a:r>
          </a:p>
          <a:p>
            <a:r>
              <a:rPr lang="en-US" altLang="zh-CN" dirty="0" err="1">
                <a:solidFill>
                  <a:srgbClr val="404040"/>
                </a:solidFill>
              </a:rPr>
              <a:t>wParam</a:t>
            </a:r>
            <a:r>
              <a:rPr lang="en-US" altLang="zh-CN" dirty="0">
                <a:solidFill>
                  <a:srgbClr val="404040"/>
                </a:solidFill>
              </a:rPr>
              <a:t> </a:t>
            </a:r>
            <a:r>
              <a:rPr lang="zh-CN" altLang="en-US" dirty="0">
                <a:solidFill>
                  <a:srgbClr val="404040"/>
                </a:solidFill>
              </a:rPr>
              <a:t>通常是一个与消息有关的常量值</a:t>
            </a:r>
          </a:p>
          <a:p>
            <a:r>
              <a:rPr lang="en-US" altLang="zh-CN" dirty="0" err="1">
                <a:solidFill>
                  <a:srgbClr val="404040"/>
                </a:solidFill>
              </a:rPr>
              <a:t>lParam</a:t>
            </a:r>
            <a:r>
              <a:rPr lang="en-US" altLang="zh-CN" dirty="0">
                <a:solidFill>
                  <a:srgbClr val="404040"/>
                </a:solidFill>
              </a:rPr>
              <a:t> </a:t>
            </a:r>
            <a:r>
              <a:rPr lang="zh-CN" altLang="en-US" dirty="0">
                <a:solidFill>
                  <a:srgbClr val="404040"/>
                </a:solidFill>
              </a:rPr>
              <a:t>通常是一个指向内存中数据的指针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46C58CC-EB4D-4B47-BE82-93A7B2E46E7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消息内容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40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A0DD624-FBAA-47E5-9A7D-5C23772B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8C043-BB7F-47FB-B2DC-65FA4330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消息队列</a:t>
            </a:r>
            <a:r>
              <a:rPr lang="zh-CN" altLang="en-US" dirty="0">
                <a:solidFill>
                  <a:srgbClr val="404040"/>
                </a:solidFill>
              </a:rPr>
              <a:t>：应用程序从消息队列中获取消息，然后分派给某个窗口。</a:t>
            </a:r>
          </a:p>
          <a:p>
            <a:r>
              <a:rPr lang="zh-CN" altLang="en-US" dirty="0">
                <a:solidFill>
                  <a:srgbClr val="40404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消息循环</a:t>
            </a:r>
            <a:r>
              <a:rPr lang="zh-CN" altLang="en-US" dirty="0">
                <a:solidFill>
                  <a:srgbClr val="404040"/>
                </a:solidFill>
              </a:rPr>
              <a:t>：通过这个循环机制应用程序从消息队列中检索消息。</a:t>
            </a:r>
          </a:p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r>
              <a:rPr lang="zh-CN" altLang="en-US" dirty="0">
                <a:solidFill>
                  <a:srgbClr val="404040"/>
                </a:solidFill>
              </a:rPr>
              <a:t>窗口过程：每个窗口都有一个窗口过程来接收传递给窗口的消息，它的任务就是获取消息然后响应它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F7C3459B-1B1D-42D0-9BD3-4F98D3FA051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消息系统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5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BF92D2A-A6B6-4683-BA62-17066585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2EF1B-56E1-4607-A2D2-4B12CBC2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系统中发生了某个事件</a:t>
            </a:r>
          </a:p>
          <a:p>
            <a:r>
              <a:rPr lang="en-US" altLang="zh-CN" dirty="0"/>
              <a:t>Windows</a:t>
            </a:r>
            <a:r>
              <a:rPr lang="zh-CN" altLang="en-US" dirty="0"/>
              <a:t>把这个事件翻译为消息，然后把它放到</a:t>
            </a:r>
            <a:r>
              <a:rPr lang="zh-CN" altLang="en-US" dirty="0">
                <a:hlinkClick r:id="rId2"/>
              </a:rPr>
              <a:t>消息队列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应用程序从消息队列中接收到这个消息，把它存放在</a:t>
            </a:r>
            <a:r>
              <a:rPr lang="en-US" altLang="zh-CN" dirty="0" err="1"/>
              <a:t>TMsg</a:t>
            </a:r>
            <a:r>
              <a:rPr lang="zh-CN" altLang="en-US" dirty="0"/>
              <a:t>记录中</a:t>
            </a:r>
          </a:p>
          <a:p>
            <a:r>
              <a:rPr lang="zh-CN" altLang="en-US" dirty="0"/>
              <a:t>应用程序把消息传递给一个适当的窗口的窗口过程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窗口过程响应这个消息并进行处理</a:t>
            </a:r>
          </a:p>
          <a:p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3D8863A3-6A47-4987-8909-39437FD7F7D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消息从产生到被一个窗口响应有</a:t>
            </a:r>
            <a:r>
              <a:rPr lang="en-US" altLang="zh-CN" dirty="0"/>
              <a:t>5</a:t>
            </a:r>
            <a:r>
              <a:rPr lang="zh-CN" altLang="en-US" dirty="0"/>
              <a:t>个步骤：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91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EB55749-55E2-4C64-A07A-0AB16E4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5A4A2BA-2458-4CB8-92AA-6CA003D00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49" y="1212850"/>
            <a:ext cx="8949617" cy="5463158"/>
          </a:xfrm>
        </p:spPr>
      </p:pic>
    </p:spTree>
    <p:extLst>
      <p:ext uri="{BB962C8B-B14F-4D97-AF65-F5344CB8AC3E}">
        <p14:creationId xmlns:p14="http://schemas.microsoft.com/office/powerpoint/2010/main" val="272573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3D8EBC-655B-42A1-B007-70123204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34C94-5628-4B25-814A-148A9AAB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事件本质上是对消息的封装，封装是在</a:t>
            </a:r>
            <a:r>
              <a:rPr lang="zh-CN" altLang="en-US" b="0" dirty="0">
                <a:hlinkClick r:id="rId2"/>
              </a:rPr>
              <a:t>窗体</a:t>
            </a:r>
            <a:r>
              <a:rPr lang="zh-CN" altLang="en-US" b="0" dirty="0"/>
              <a:t>过程中实现的。例如：</a:t>
            </a:r>
          </a:p>
          <a:p>
            <a:pPr lvl="2" fontAlgn="ctr"/>
            <a:r>
              <a:rPr lang="en-US" altLang="zh-CN" dirty="0" err="1"/>
              <a:t>OnCreate</a:t>
            </a:r>
            <a:r>
              <a:rPr lang="en-US" altLang="zh-CN" dirty="0"/>
              <a:t>          WM_CREATE</a:t>
            </a:r>
            <a:endParaRPr lang="zh-CN" altLang="zh-CN" dirty="0"/>
          </a:p>
          <a:p>
            <a:pPr lvl="2" fontAlgn="ctr"/>
            <a:r>
              <a:rPr lang="en-US" altLang="zh-CN" dirty="0" err="1"/>
              <a:t>OnDblClick</a:t>
            </a:r>
            <a:r>
              <a:rPr lang="en-US" altLang="zh-CN" dirty="0"/>
              <a:t>        WM_XBUTTONDBLCLICK</a:t>
            </a:r>
            <a:endParaRPr lang="zh-CN" altLang="zh-CN" dirty="0"/>
          </a:p>
          <a:p>
            <a:pPr lvl="2" fontAlgn="ctr"/>
            <a:r>
              <a:rPr lang="en-US" altLang="zh-CN" dirty="0" err="1"/>
              <a:t>OnKeyDown</a:t>
            </a:r>
            <a:r>
              <a:rPr lang="en-US" altLang="zh-CN" dirty="0"/>
              <a:t>      WM_KEYDOWN</a:t>
            </a:r>
            <a:endParaRPr lang="zh-CN" altLang="zh-CN" dirty="0"/>
          </a:p>
          <a:p>
            <a:pPr lvl="2" fontAlgn="ctr"/>
            <a:r>
              <a:rPr lang="en-US" altLang="zh-CN" dirty="0" err="1"/>
              <a:t>OnPaint</a:t>
            </a:r>
            <a:r>
              <a:rPr lang="en-US" altLang="zh-CN" dirty="0"/>
              <a:t>             WM_PAINT</a:t>
            </a:r>
            <a:endParaRPr lang="zh-CN" altLang="zh-CN" dirty="0"/>
          </a:p>
          <a:p>
            <a:pPr lvl="2" fontAlgn="ctr"/>
            <a:r>
              <a:rPr lang="en-US" altLang="zh-CN" dirty="0" err="1"/>
              <a:t>OnResize</a:t>
            </a:r>
            <a:r>
              <a:rPr lang="en-US" altLang="zh-CN" dirty="0"/>
              <a:t>          WM_SIZE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27687B7-1F8E-4008-9679-539B7F31DC8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b="0" dirty="0"/>
              <a:t>消息事件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50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7D0A3A9-3BA1-4C60-AD90-50C3D1F4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175009-E6CA-4AD4-A4C9-B1171D964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</p:spTree>
    <p:extLst>
      <p:ext uri="{BB962C8B-B14F-4D97-AF65-F5344CB8AC3E}">
        <p14:creationId xmlns:p14="http://schemas.microsoft.com/office/powerpoint/2010/main" val="428345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C6FC4-971F-4224-9832-9F4B5470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MFC</a:t>
            </a:r>
          </a:p>
          <a:p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MFC</a:t>
            </a:r>
            <a:r>
              <a:rPr lang="zh-CN" altLang="en-US" dirty="0"/>
              <a:t>工程、程序解读</a:t>
            </a:r>
            <a:endParaRPr lang="en-US" altLang="zh-CN" dirty="0"/>
          </a:p>
          <a:p>
            <a:r>
              <a:rPr lang="zh-CN" altLang="en-US" dirty="0"/>
              <a:t>菜单、对话框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本单元内容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716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200CA6-92C9-46B0-8441-67F83ECF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F3C79-E4BC-4377-8488-17828929C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选项说明（单窗口、</a:t>
            </a:r>
            <a:r>
              <a:rPr lang="en-US" altLang="zh-CN" dirty="0"/>
              <a:t>MFC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编译</a:t>
            </a:r>
            <a:endParaRPr lang="en-US" altLang="zh-CN" dirty="0"/>
          </a:p>
          <a:p>
            <a:r>
              <a:rPr lang="zh-CN" altLang="en-US" dirty="0"/>
              <a:t>运行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ECFEC9B-B560-41FB-BBCC-8D3D1C35BCF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4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210339-16EC-4340-A957-16AAA144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3CA2C-8C9E-4C53-B138-C5813EC6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Debug/Release</a:t>
            </a:r>
          </a:p>
          <a:p>
            <a:r>
              <a:rPr lang="zh-CN" altLang="en-US" dirty="0"/>
              <a:t>运行</a:t>
            </a:r>
            <a:r>
              <a:rPr lang="en-US" altLang="zh-CN" dirty="0"/>
              <a:t>/</a:t>
            </a:r>
            <a:r>
              <a:rPr lang="zh-CN" altLang="en-US" dirty="0"/>
              <a:t>调试</a:t>
            </a:r>
            <a:endParaRPr lang="en-US" altLang="zh-CN" dirty="0"/>
          </a:p>
          <a:p>
            <a:r>
              <a:rPr lang="zh-CN" altLang="en-US" dirty="0"/>
              <a:t>解决方案</a:t>
            </a:r>
            <a:r>
              <a:rPr lang="en-US" altLang="zh-CN" dirty="0"/>
              <a:t>/</a:t>
            </a:r>
            <a:r>
              <a:rPr lang="zh-CN" altLang="en-US" dirty="0"/>
              <a:t>类视图</a:t>
            </a:r>
            <a:r>
              <a:rPr lang="en-US" altLang="zh-CN" dirty="0"/>
              <a:t>/</a:t>
            </a:r>
            <a:r>
              <a:rPr lang="zh-CN" altLang="en-US" dirty="0"/>
              <a:t>资源视图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各种窗口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F42D68F-A9B3-4B1A-B957-DBD3F055427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界面说明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41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9DDE9-36FC-40BE-9817-486D2CB4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C4F80-EEB2-4E0A-99F4-3C970169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H,cpp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 err="1"/>
              <a:t>Rc</a:t>
            </a:r>
            <a:r>
              <a:rPr lang="zh-CN" altLang="en-US" dirty="0"/>
              <a:t>文件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B8ABCB4-A0CA-487C-A33A-4DC0C8A76ECD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自动生成程序说明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529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4FC6B9F-6AAA-43B0-93FB-CA8B1913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DC244-DD69-4583-94C7-04FAD951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box</a:t>
            </a:r>
          </a:p>
          <a:p>
            <a:r>
              <a:rPr lang="en-US" altLang="zh-CN" dirty="0"/>
              <a:t>Static text</a:t>
            </a:r>
          </a:p>
          <a:p>
            <a:r>
              <a:rPr lang="en-US" altLang="zh-CN" dirty="0"/>
              <a:t>Edit box(read only, number)</a:t>
            </a:r>
          </a:p>
          <a:p>
            <a:r>
              <a:rPr lang="zh-CN" altLang="en-US" dirty="0"/>
              <a:t>增加变量，限定范围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AFF49EF-866E-4672-A95A-975684819D1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对话框中的控件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9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9A628C-CAD9-4F09-A116-47EED812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BD58E-A360-465A-BB2C-CCB7B04F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：自动生成的窗口，输出： </a:t>
            </a:r>
            <a:r>
              <a:rPr lang="en-US" altLang="zh-CN" dirty="0"/>
              <a:t>“Hello MFC!”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：按钮，</a:t>
            </a:r>
            <a:r>
              <a:rPr lang="en-US" altLang="zh-CN" dirty="0" err="1"/>
              <a:t>MessageBox</a:t>
            </a:r>
            <a:r>
              <a:rPr lang="en-US" altLang="zh-CN" dirty="0"/>
              <a:t>()</a:t>
            </a:r>
            <a:r>
              <a:rPr lang="zh-CN" altLang="en-US" dirty="0"/>
              <a:t>输出</a:t>
            </a:r>
            <a:r>
              <a:rPr lang="en-US" altLang="zh-CN" dirty="0"/>
              <a:t>,</a:t>
            </a:r>
            <a:r>
              <a:rPr lang="zh-CN" altLang="en-US" dirty="0"/>
              <a:t>输入文件名，</a:t>
            </a:r>
            <a:r>
              <a:rPr lang="en-US" altLang="zh-CN" dirty="0" err="1"/>
              <a:t>CFileDialog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3</a:t>
            </a:r>
            <a:r>
              <a:rPr lang="zh-CN" altLang="en-US" dirty="0"/>
              <a:t>：输入字符串输出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  <a:r>
              <a:rPr lang="zh-CN" altLang="en-US" dirty="0"/>
              <a:t>：类型转换，四则运算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BDB6E14-B0E8-4EBF-A564-16F269FF420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  <a:r>
              <a:rPr lang="en-US" altLang="zh-CN" dirty="0" err="1"/>
              <a:t>dlg</a:t>
            </a:r>
            <a:r>
              <a:rPr lang="zh-CN" altLang="en-US" dirty="0"/>
              <a:t>应用程序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761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60FF5C-D8BC-41B0-A806-64D6293E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B946F-B151-415B-B367-74DBB01B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创建三个菜单</a:t>
            </a:r>
            <a:r>
              <a:rPr lang="en-US" altLang="zh-CN" dirty="0"/>
              <a:t>: Hello</a:t>
            </a:r>
            <a:r>
              <a:rPr lang="zh-CN" altLang="en-US" dirty="0"/>
              <a:t>，</a:t>
            </a:r>
            <a:r>
              <a:rPr lang="en-US" altLang="zh-CN" dirty="0"/>
              <a:t>Add</a:t>
            </a:r>
            <a:r>
              <a:rPr lang="zh-CN" altLang="en-US" dirty="0"/>
              <a:t>， </a:t>
            </a:r>
            <a:r>
              <a:rPr lang="en-US" altLang="zh-CN" dirty="0"/>
              <a:t>Sum</a:t>
            </a:r>
          </a:p>
          <a:p>
            <a:r>
              <a:rPr lang="zh-CN" altLang="en-US" dirty="0"/>
              <a:t>实现相应程序</a:t>
            </a:r>
            <a:endParaRPr lang="en-US" altLang="zh-CN" dirty="0"/>
          </a:p>
          <a:p>
            <a:r>
              <a:rPr lang="zh-CN" altLang="en-US" dirty="0"/>
              <a:t>调试并运行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CCE0171-C626-4F68-B81E-88D4027D9B6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基于窗口的工程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558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F27E80-44D5-47D5-8C41-619C0624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EF92D-8166-48E2-9C72-9D23AD63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定义对话框</a:t>
            </a:r>
            <a:endParaRPr lang="en-US" altLang="zh-CN" dirty="0"/>
          </a:p>
          <a:p>
            <a:r>
              <a:rPr lang="zh-CN" altLang="en-US" dirty="0"/>
              <a:t>对话框调用</a:t>
            </a:r>
            <a:endParaRPr lang="en-US" altLang="zh-CN" dirty="0"/>
          </a:p>
          <a:p>
            <a:r>
              <a:rPr lang="zh-CN" altLang="en-US" dirty="0"/>
              <a:t>练习：四则运算</a:t>
            </a:r>
            <a:endParaRPr lang="en-US" altLang="zh-CN" dirty="0"/>
          </a:p>
          <a:p>
            <a:r>
              <a:rPr lang="en-US" altLang="zh-CN" dirty="0"/>
              <a:t>https://www.cnblogs.com/mupiaomiao/category/923104.html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71ADDE6-A11B-4260-A064-C9F34E5301DA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新建对话框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16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AEE6C8-BF37-485F-AE98-ECC2C7FE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dirty="0"/>
              <a:t>Win32 / x64</a:t>
            </a:r>
          </a:p>
          <a:p>
            <a:r>
              <a:rPr lang="zh-CN" altLang="en-US" dirty="0"/>
              <a:t>目标计算机类型</a:t>
            </a:r>
            <a:endParaRPr altLang="zh-CN" dirty="0"/>
          </a:p>
          <a:p>
            <a:r>
              <a:rPr lang="zh-CN" altLang="en-US" dirty="0"/>
              <a:t>动态库、静态库</a:t>
            </a:r>
            <a:endParaRPr altLang="zh-CN" dirty="0"/>
          </a:p>
          <a:p>
            <a:r>
              <a:rPr lang="zh-CN" altLang="en-US" dirty="0"/>
              <a:t>参数设置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667AC7B-ED0D-4C2F-8D77-7B7F52A84EB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F4B77-5AB5-4ADB-A2A4-3624F690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、创建</a:t>
            </a:r>
            <a:r>
              <a:rPr lang="en-US" altLang="zh-CN" dirty="0"/>
              <a:t>MFC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12909-9D61-4858-8B3C-CB8DB5EC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生成动态库、静态库</a:t>
            </a:r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2"/>
            <a:r>
              <a:rPr lang="en-US" altLang="zh-CN" dirty="0"/>
              <a:t>VS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2"/>
            <a:r>
              <a:rPr lang="en-US" altLang="zh-CN" dirty="0"/>
              <a:t>Debug/release</a:t>
            </a:r>
          </a:p>
          <a:p>
            <a:pPr lvl="2"/>
            <a:r>
              <a:rPr lang="zh-CN" altLang="en-US" dirty="0"/>
              <a:t>目标计算机版本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E2124F5-4CE0-4776-9094-46DC4915C57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1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C9C69A0-EE6D-450C-9674-027C3939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B457828-2C78-4725-80AE-5DA06E2C3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</a:t>
            </a:r>
            <a:r>
              <a:rPr lang="en-US" altLang="zh-CN" dirty="0"/>
              <a:t>MFC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65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877E0302-4490-4F33-B8C6-AF74CD39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</a:t>
            </a:r>
            <a:r>
              <a:rPr lang="en-US" altLang="zh-CN" dirty="0"/>
              <a:t>MFC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49D50C-BADA-4B80-8802-34448383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</a:rPr>
              <a:t>微软基础类库（</a:t>
            </a:r>
            <a:r>
              <a:rPr lang="en-US" altLang="zh-CN" dirty="0">
                <a:solidFill>
                  <a:srgbClr val="404040"/>
                </a:solidFill>
              </a:rPr>
              <a:t>Microsoft Foundation Classes</a:t>
            </a:r>
            <a:r>
              <a:rPr lang="zh-CN" altLang="en-US" dirty="0">
                <a:solidFill>
                  <a:srgbClr val="404040"/>
                </a:solidFill>
              </a:rPr>
              <a:t>，简称</a:t>
            </a:r>
            <a:r>
              <a:rPr lang="en-US" altLang="zh-CN" dirty="0">
                <a:solidFill>
                  <a:srgbClr val="404040"/>
                </a:solidFill>
              </a:rPr>
              <a:t>MFC</a:t>
            </a:r>
            <a:r>
              <a:rPr lang="zh-CN" altLang="en-US" dirty="0">
                <a:solidFill>
                  <a:srgbClr val="404040"/>
                </a:solidFill>
              </a:rPr>
              <a:t>）是微软公司提供的一个类库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以</a:t>
            </a:r>
            <a:r>
              <a:rPr lang="en-US" altLang="zh-CN" dirty="0">
                <a:solidFill>
                  <a:srgbClr val="404040"/>
                </a:solidFill>
              </a:rPr>
              <a:t>C++</a:t>
            </a:r>
            <a:r>
              <a:rPr lang="zh-CN" altLang="en-US" dirty="0">
                <a:solidFill>
                  <a:srgbClr val="404040"/>
                </a:solidFill>
              </a:rPr>
              <a:t>类的形式封装了</a:t>
            </a:r>
            <a:r>
              <a:rPr lang="en-US" altLang="zh-CN" dirty="0">
                <a:solidFill>
                  <a:srgbClr val="404040"/>
                </a:solidFill>
              </a:rPr>
              <a:t>Windows API</a:t>
            </a:r>
            <a:r>
              <a:rPr lang="zh-CN" altLang="en-US" dirty="0">
                <a:solidFill>
                  <a:srgbClr val="404040"/>
                </a:solidFill>
              </a:rPr>
              <a:t>（将</a:t>
            </a:r>
            <a:r>
              <a:rPr lang="en-US" altLang="zh-CN" dirty="0">
                <a:solidFill>
                  <a:srgbClr val="404040"/>
                </a:solidFill>
              </a:rPr>
              <a:t>Windows</a:t>
            </a:r>
            <a:r>
              <a:rPr lang="zh-CN" altLang="en-US" dirty="0">
                <a:solidFill>
                  <a:srgbClr val="404040"/>
                </a:solidFill>
              </a:rPr>
              <a:t>的功能交给应用调用）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包含一个应用程序框架</a:t>
            </a:r>
            <a:endParaRPr lang="en-US" altLang="zh-CN" dirty="0">
              <a:solidFill>
                <a:srgbClr val="404040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964A51-0951-4876-A608-065878FFA43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/>
              <a:t>MFC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379CE-04AC-4E78-8749-9189D087FA4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60000" indent="-360000">
              <a:buClr>
                <a:srgbClr val="D24726"/>
              </a:buClr>
            </a:pPr>
            <a:r>
              <a:rPr lang="en-US" altLang="zh-CN" dirty="0">
                <a:solidFill>
                  <a:srgbClr val="404040"/>
                </a:solidFill>
              </a:rPr>
              <a:t>Windows</a:t>
            </a:r>
            <a:r>
              <a:rPr lang="zh-CN" altLang="en-US" dirty="0">
                <a:solidFill>
                  <a:srgbClr val="404040"/>
                </a:solidFill>
              </a:rPr>
              <a:t>界面的设计、调用</a:t>
            </a:r>
            <a:endParaRPr lang="en-US" altLang="zh-CN" dirty="0">
              <a:solidFill>
                <a:srgbClr val="404040"/>
              </a:solidFill>
            </a:endParaRPr>
          </a:p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应用开发中常用的功能，包括许多常用的类（如</a:t>
            </a:r>
            <a:r>
              <a:rPr lang="en-US" altLang="zh-CN" dirty="0" err="1">
                <a:solidFill>
                  <a:srgbClr val="404040"/>
                </a:solidFill>
              </a:rPr>
              <a:t>CString</a:t>
            </a:r>
            <a:r>
              <a:rPr lang="zh-CN" altLang="en-US" dirty="0">
                <a:solidFill>
                  <a:srgbClr val="404040"/>
                </a:solidFill>
              </a:rPr>
              <a:t>）</a:t>
            </a:r>
            <a:endParaRPr lang="en-US" altLang="zh-CN" dirty="0">
              <a:solidFill>
                <a:srgbClr val="40404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6163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1AF930-E566-4898-B88D-48551B0C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</a:t>
            </a:r>
            <a:r>
              <a:rPr lang="en-US" altLang="zh-CN" dirty="0"/>
              <a:t>MFC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49D50C-BADA-4B80-8802-34448383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</a:rPr>
              <a:t>应用范围广、普及率高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基于</a:t>
            </a:r>
            <a:r>
              <a:rPr lang="en-US" altLang="zh-CN" dirty="0">
                <a:solidFill>
                  <a:srgbClr val="404040"/>
                </a:solidFill>
              </a:rPr>
              <a:t>C++</a:t>
            </a:r>
            <a:r>
              <a:rPr lang="zh-CN" altLang="en-US" dirty="0">
                <a:solidFill>
                  <a:srgbClr val="404040"/>
                </a:solidFill>
              </a:rPr>
              <a:t>，对</a:t>
            </a:r>
            <a:r>
              <a:rPr lang="en-US" altLang="zh-CN" dirty="0">
                <a:solidFill>
                  <a:srgbClr val="404040"/>
                </a:solidFill>
              </a:rPr>
              <a:t>windows API</a:t>
            </a:r>
            <a:r>
              <a:rPr lang="zh-CN" altLang="en-US" dirty="0">
                <a:solidFill>
                  <a:srgbClr val="404040"/>
                </a:solidFill>
              </a:rPr>
              <a:t>的调用较方便（是</a:t>
            </a:r>
            <a:r>
              <a:rPr lang="en-US" altLang="zh-CN" dirty="0">
                <a:solidFill>
                  <a:srgbClr val="404040"/>
                </a:solidFill>
              </a:rPr>
              <a:t>C++</a:t>
            </a:r>
            <a:r>
              <a:rPr lang="zh-CN" altLang="en-US" dirty="0">
                <a:solidFill>
                  <a:srgbClr val="404040"/>
                </a:solidFill>
              </a:rPr>
              <a:t>的好搭档）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有许多资源和源代码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在各版本的</a:t>
            </a:r>
            <a:r>
              <a:rPr lang="en-US" altLang="zh-CN" dirty="0">
                <a:solidFill>
                  <a:srgbClr val="404040"/>
                </a:solidFill>
              </a:rPr>
              <a:t>windows</a:t>
            </a:r>
            <a:r>
              <a:rPr lang="zh-CN" altLang="en-US" dirty="0">
                <a:solidFill>
                  <a:srgbClr val="404040"/>
                </a:solidFill>
              </a:rPr>
              <a:t>上兼容性较好</a:t>
            </a:r>
            <a:endParaRPr lang="en-US" altLang="zh-CN" dirty="0">
              <a:solidFill>
                <a:srgbClr val="404040"/>
              </a:solidFill>
            </a:endParaRPr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964A51-0951-4876-A608-065878FFA43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/>
              <a:t>MFC</a:t>
            </a:r>
            <a:r>
              <a:rPr lang="zh-CN" altLang="en-US" dirty="0"/>
              <a:t>的优点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379CE-04AC-4E78-8749-9189D087FA4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利用</a:t>
            </a:r>
            <a:r>
              <a:rPr lang="en-US" altLang="zh-CN" dirty="0">
                <a:solidFill>
                  <a:srgbClr val="404040"/>
                </a:solidFill>
              </a:rPr>
              <a:t>MFC</a:t>
            </a:r>
            <a:r>
              <a:rPr lang="zh-CN" altLang="en-US" dirty="0">
                <a:solidFill>
                  <a:srgbClr val="404040"/>
                </a:solidFill>
              </a:rPr>
              <a:t>可减少应用程序开发人员的工作量</a:t>
            </a:r>
            <a:endParaRPr lang="en-US" altLang="zh-CN" dirty="0">
              <a:solidFill>
                <a:srgbClr val="404040"/>
              </a:solidFill>
            </a:endParaRPr>
          </a:p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可快速生成完整的原形系统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6163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877E0302-4490-4F33-B8C6-AF74CD39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</a:t>
            </a:r>
            <a:r>
              <a:rPr lang="en-US" altLang="zh-CN" dirty="0"/>
              <a:t>MFC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49D50C-BADA-4B80-8802-34448383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正方</a:t>
            </a:r>
            <a:endParaRPr lang="en-US" altLang="zh-CN" dirty="0"/>
          </a:p>
          <a:p>
            <a:pPr lvl="2"/>
            <a:r>
              <a:rPr lang="zh-CN" altLang="en-US" dirty="0"/>
              <a:t>有强大的功能</a:t>
            </a:r>
            <a:endParaRPr lang="en-US" altLang="zh-CN" dirty="0"/>
          </a:p>
          <a:p>
            <a:pPr lvl="2"/>
            <a:r>
              <a:rPr lang="zh-CN" altLang="en-US" dirty="0"/>
              <a:t>有较多的资源</a:t>
            </a:r>
            <a:endParaRPr lang="en-US" altLang="zh-CN" dirty="0"/>
          </a:p>
          <a:p>
            <a:pPr lvl="2"/>
            <a:r>
              <a:rPr lang="zh-CN" altLang="en-US" dirty="0"/>
              <a:t>学完</a:t>
            </a:r>
            <a:r>
              <a:rPr lang="en-US" altLang="zh-CN" dirty="0"/>
              <a:t>MFC</a:t>
            </a:r>
            <a:r>
              <a:rPr lang="zh-CN" altLang="en-US" dirty="0"/>
              <a:t>，能更理解</a:t>
            </a:r>
            <a:r>
              <a:rPr lang="en-US" altLang="zh-CN" dirty="0"/>
              <a:t>C++</a:t>
            </a:r>
            <a:r>
              <a:rPr lang="zh-CN" altLang="en-US" dirty="0"/>
              <a:t>的思想</a:t>
            </a:r>
            <a:endParaRPr lang="en-US" altLang="zh-CN" dirty="0"/>
          </a:p>
          <a:p>
            <a:pPr lvl="2"/>
            <a:r>
              <a:rPr lang="en-US" altLang="zh-CN" dirty="0"/>
              <a:t>MFC</a:t>
            </a:r>
            <a:r>
              <a:rPr lang="zh-CN" altLang="en-US" dirty="0"/>
              <a:t>接近于系统的底层，能更能理解操作系统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964A51-0951-4876-A608-065878FFA43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要不要学习</a:t>
            </a:r>
            <a:r>
              <a:rPr lang="en-US" altLang="zh-CN" dirty="0"/>
              <a:t>MFC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379CE-04AC-4E78-8749-9189D087FA4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60000" indent="-360000">
              <a:buClr>
                <a:srgbClr val="D24726"/>
              </a:buClr>
            </a:pPr>
            <a:r>
              <a:rPr dirty="0"/>
              <a:t>反方</a:t>
            </a:r>
            <a:endParaRPr lang="en-US" altLang="zh-CN" dirty="0"/>
          </a:p>
          <a:p>
            <a:pPr lvl="2"/>
            <a:r>
              <a:rPr lang="zh-CN" altLang="en-US" dirty="0"/>
              <a:t>要掌握</a:t>
            </a:r>
            <a:r>
              <a:rPr lang="en-US" altLang="zh-CN" dirty="0"/>
              <a:t>C++</a:t>
            </a:r>
          </a:p>
          <a:p>
            <a:pPr lvl="2"/>
            <a:r>
              <a:rPr lang="zh-CN" altLang="en-US" dirty="0"/>
              <a:t>要了解操作系统的一些概念</a:t>
            </a:r>
            <a:endParaRPr lang="en-US" altLang="zh-CN" dirty="0"/>
          </a:p>
          <a:p>
            <a:pPr lvl="2"/>
            <a:r>
              <a:rPr lang="zh-CN" altLang="en-US" dirty="0"/>
              <a:t>体系很复杂</a:t>
            </a:r>
            <a:endParaRPr lang="en-US" altLang="zh-CN" dirty="0"/>
          </a:p>
          <a:p>
            <a:pPr lvl="2"/>
            <a:r>
              <a:rPr lang="zh-CN" altLang="en-US" dirty="0"/>
              <a:t>界面不如</a:t>
            </a:r>
            <a:r>
              <a:rPr lang="en-US" altLang="zh-CN" dirty="0"/>
              <a:t>Qt</a:t>
            </a:r>
            <a:r>
              <a:rPr lang="zh-CN" altLang="en-US" dirty="0"/>
              <a:t>和</a:t>
            </a:r>
            <a:r>
              <a:rPr lang="en-US" altLang="zh-CN" dirty="0"/>
              <a:t>C#</a:t>
            </a:r>
            <a:r>
              <a:rPr lang="zh-CN" altLang="en-US" dirty="0"/>
              <a:t>简洁</a:t>
            </a:r>
            <a:endParaRPr lang="en-US" altLang="zh-CN" dirty="0"/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337424" y="1493241"/>
            <a:ext cx="46163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1AF930-E566-4898-B88D-48551B0C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什么是</a:t>
            </a:r>
            <a:r>
              <a:rPr lang="en-US" altLang="zh-CN" dirty="0"/>
              <a:t>MFC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49D50C-BADA-4B80-8802-34448383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</a:rPr>
              <a:t>原因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>
                <a:solidFill>
                  <a:srgbClr val="404040"/>
                </a:solidFill>
              </a:rPr>
              <a:t>仍有许多企业在用</a:t>
            </a:r>
            <a:r>
              <a:rPr lang="en-US" altLang="zh-CN" dirty="0">
                <a:solidFill>
                  <a:srgbClr val="404040"/>
                </a:solidFill>
              </a:rPr>
              <a:t>MFC</a:t>
            </a:r>
          </a:p>
          <a:p>
            <a:pPr lvl="2"/>
            <a:r>
              <a:rPr lang="en-US" altLang="zh-CN" dirty="0">
                <a:solidFill>
                  <a:srgbClr val="404040"/>
                </a:solidFill>
              </a:rPr>
              <a:t>C++</a:t>
            </a:r>
            <a:r>
              <a:rPr lang="zh-CN" altLang="en-US" dirty="0">
                <a:solidFill>
                  <a:srgbClr val="404040"/>
                </a:solidFill>
              </a:rPr>
              <a:t>对就业很重要，可与</a:t>
            </a:r>
            <a:r>
              <a:rPr lang="en-US" altLang="zh-CN" dirty="0">
                <a:solidFill>
                  <a:srgbClr val="404040"/>
                </a:solidFill>
              </a:rPr>
              <a:t>MFC</a:t>
            </a:r>
            <a:r>
              <a:rPr lang="zh-CN" altLang="en-US" dirty="0">
                <a:solidFill>
                  <a:srgbClr val="404040"/>
                </a:solidFill>
              </a:rPr>
              <a:t>互相促进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>
                <a:solidFill>
                  <a:srgbClr val="404040"/>
                </a:solidFill>
              </a:rPr>
              <a:t>可快速生成完整的应用系统</a:t>
            </a:r>
            <a:endParaRPr lang="en-US" altLang="zh-CN" dirty="0">
              <a:solidFill>
                <a:srgbClr val="404040"/>
              </a:solidFill>
            </a:endParaRPr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964A51-0951-4876-A608-065878FFA43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我们为什么要学</a:t>
            </a:r>
            <a:r>
              <a:rPr lang="en-US" altLang="zh-CN" dirty="0"/>
              <a:t>MFC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379CE-04AC-4E78-8749-9189D087FA4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方法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>
                <a:solidFill>
                  <a:srgbClr val="404040"/>
                </a:solidFill>
              </a:rPr>
              <a:t>补充相关</a:t>
            </a:r>
            <a:r>
              <a:rPr lang="en-US" altLang="zh-CN" dirty="0">
                <a:solidFill>
                  <a:srgbClr val="404040"/>
                </a:solidFill>
              </a:rPr>
              <a:t>OS</a:t>
            </a:r>
            <a:r>
              <a:rPr lang="zh-CN" altLang="en-US" dirty="0">
                <a:solidFill>
                  <a:srgbClr val="404040"/>
                </a:solidFill>
              </a:rPr>
              <a:t>的基本概念和理论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>
                <a:solidFill>
                  <a:srgbClr val="404040"/>
                </a:solidFill>
              </a:rPr>
              <a:t>只学最必要的界面制作</a:t>
            </a:r>
            <a:endParaRPr lang="en-US" altLang="zh-CN" dirty="0">
              <a:solidFill>
                <a:srgbClr val="404040"/>
              </a:solidFill>
            </a:endParaRPr>
          </a:p>
          <a:p>
            <a:pPr lvl="2"/>
            <a:r>
              <a:rPr lang="zh-CN" altLang="en-US" dirty="0">
                <a:solidFill>
                  <a:srgbClr val="404040"/>
                </a:solidFill>
              </a:rPr>
              <a:t>只学构建</a:t>
            </a:r>
            <a:r>
              <a:rPr lang="en-US" altLang="zh-CN" dirty="0">
                <a:solidFill>
                  <a:srgbClr val="404040"/>
                </a:solidFill>
              </a:rPr>
              <a:t>MFC</a:t>
            </a:r>
            <a:r>
              <a:rPr lang="zh-CN" altLang="en-US" dirty="0">
                <a:solidFill>
                  <a:srgbClr val="404040"/>
                </a:solidFill>
              </a:rPr>
              <a:t>程序最必要的类</a:t>
            </a:r>
            <a:endParaRPr lang="en-US" altLang="zh-CN" dirty="0">
              <a:solidFill>
                <a:srgbClr val="404040"/>
              </a:solidFill>
            </a:endParaRPr>
          </a:p>
          <a:p>
            <a:pPr marL="360000" indent="-360000">
              <a:buClr>
                <a:srgbClr val="D24726"/>
              </a:buClr>
            </a:pP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6163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FB5D1C4-89F4-42CE-BD77-1B0447FA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47FBD09-3DEA-40C7-B949-5073DAE0DD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196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1AF930-E566-4898-B88D-48551B0C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消息机制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49D50C-BADA-4B80-8802-34448383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</a:rPr>
              <a:t>多任务处理是指用户可以在同一时间内运行多个应用程序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每个应用程序被称作一个任务</a:t>
            </a:r>
            <a:endParaRPr lang="en-US" altLang="zh-CN" dirty="0">
              <a:solidFill>
                <a:srgbClr val="404040"/>
              </a:solidFill>
            </a:endParaRPr>
          </a:p>
          <a:p>
            <a:r>
              <a:rPr lang="en-US" altLang="zh-CN" dirty="0">
                <a:solidFill>
                  <a:srgbClr val="404040"/>
                </a:solidFill>
              </a:rPr>
              <a:t>Linux</a:t>
            </a:r>
            <a:r>
              <a:rPr lang="zh-CN" altLang="en-US" dirty="0">
                <a:solidFill>
                  <a:srgbClr val="404040"/>
                </a:solidFill>
              </a:rPr>
              <a:t>、</a:t>
            </a:r>
            <a:r>
              <a:rPr lang="en-US" altLang="zh-CN" dirty="0">
                <a:solidFill>
                  <a:srgbClr val="404040"/>
                </a:solidFill>
              </a:rPr>
              <a:t>windows</a:t>
            </a:r>
            <a:r>
              <a:rPr lang="zh-CN" altLang="en-US" dirty="0">
                <a:solidFill>
                  <a:srgbClr val="404040"/>
                </a:solidFill>
              </a:rPr>
              <a:t>就是支持多任务的操作系统</a:t>
            </a:r>
            <a:r>
              <a:rPr lang="en-US" altLang="zh-CN" dirty="0">
                <a:solidFill>
                  <a:srgbClr val="404040"/>
                </a:solidFill>
              </a:rPr>
              <a:t>,</a:t>
            </a:r>
            <a:r>
              <a:rPr lang="zh-CN" altLang="en-US" dirty="0">
                <a:solidFill>
                  <a:srgbClr val="404040"/>
                </a:solidFill>
              </a:rPr>
              <a:t>比起单任务系统它的功能增强了许多。</a:t>
            </a:r>
          </a:p>
          <a:p>
            <a:pPr marL="0" indent="0">
              <a:buNone/>
            </a:pPr>
            <a:r>
              <a:rPr lang="zh-CN" altLang="en-US" dirty="0"/>
              <a:t>操作：查看任务管理器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964A51-0951-4876-A608-065878FFA43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多任务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379CE-04AC-4E78-8749-9189D087FA4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多任务系统中有</a:t>
            </a:r>
            <a:r>
              <a:rPr lang="en-US" altLang="zh-CN" dirty="0">
                <a:solidFill>
                  <a:srgbClr val="404040"/>
                </a:solidFill>
              </a:rPr>
              <a:t>3</a:t>
            </a:r>
            <a:r>
              <a:rPr lang="zh-CN" altLang="en-US" dirty="0">
                <a:solidFill>
                  <a:srgbClr val="404040"/>
                </a:solidFill>
              </a:rPr>
              <a:t>个功能单位：任务、进程和线程</a:t>
            </a:r>
            <a:endParaRPr lang="en-US" altLang="zh-CN" dirty="0">
              <a:solidFill>
                <a:srgbClr val="404040"/>
              </a:solidFill>
            </a:endParaRPr>
          </a:p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多进程并发共享一个处理器时，处理器在某一时刻只会给一个进程提供服务。</a:t>
            </a:r>
            <a:endParaRPr lang="en-US" altLang="zh-CN" dirty="0">
              <a:solidFill>
                <a:srgbClr val="404040"/>
              </a:solidFill>
            </a:endParaRPr>
          </a:p>
          <a:p>
            <a:pPr marL="360000" indent="-360000">
              <a:buClr>
                <a:srgbClr val="D24726"/>
              </a:buClr>
            </a:pPr>
            <a:r>
              <a:rPr lang="zh-CN" altLang="en-US" dirty="0">
                <a:solidFill>
                  <a:srgbClr val="404040"/>
                </a:solidFill>
              </a:rPr>
              <a:t>任务调度机制保证不同任务之间的切换速度十分迅速，因此给人多个任务同时运行的错觉。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41610" y="1524708"/>
            <a:ext cx="4616316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3932</TotalTime>
  <Words>1036</Words>
  <Application>Microsoft Office PowerPoint</Application>
  <PresentationFormat>宽屏</PresentationFormat>
  <Paragraphs>167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黑体</vt:lpstr>
      <vt:lpstr>宋体</vt:lpstr>
      <vt:lpstr>微软雅黑</vt:lpstr>
      <vt:lpstr>Arial</vt:lpstr>
      <vt:lpstr>Segoe UI</vt:lpstr>
      <vt:lpstr>Wingdings</vt:lpstr>
      <vt:lpstr>欢迎文档</vt:lpstr>
      <vt:lpstr>第五单元  MFC简介</vt:lpstr>
      <vt:lpstr>PowerPoint 演示文稿</vt:lpstr>
      <vt:lpstr>PowerPoint 演示文稿</vt:lpstr>
      <vt:lpstr>1. 什么是MFC</vt:lpstr>
      <vt:lpstr>1. 什么是MFC</vt:lpstr>
      <vt:lpstr>1. 什么是MFC</vt:lpstr>
      <vt:lpstr>1. 什么是MFC</vt:lpstr>
      <vt:lpstr>PowerPoint 演示文稿</vt:lpstr>
      <vt:lpstr>2. Windows消息机制</vt:lpstr>
      <vt:lpstr>2. Windows消息机制</vt:lpstr>
      <vt:lpstr>2. Windows消息机制</vt:lpstr>
      <vt:lpstr>2. Windows消息机制</vt:lpstr>
      <vt:lpstr>2. Windows消息机制</vt:lpstr>
      <vt:lpstr>2. Windows消息机制</vt:lpstr>
      <vt:lpstr>2. Windows消息机制</vt:lpstr>
      <vt:lpstr>2. Windows消息机制</vt:lpstr>
      <vt:lpstr>2. Windows消息机制</vt:lpstr>
      <vt:lpstr>2. Windows消息机制</vt:lpstr>
      <vt:lpstr>PowerPoint 演示文稿</vt:lpstr>
      <vt:lpstr>3、创建MFC工程</vt:lpstr>
      <vt:lpstr>3、创建MFC工程</vt:lpstr>
      <vt:lpstr>3、创建MFC工程</vt:lpstr>
      <vt:lpstr>3、创建MFC工程</vt:lpstr>
      <vt:lpstr>3、创建MFC工程</vt:lpstr>
      <vt:lpstr>3、创建MFC工程</vt:lpstr>
      <vt:lpstr>3、创建MFC工程</vt:lpstr>
      <vt:lpstr>3、创建MFC工程</vt:lpstr>
      <vt:lpstr>3、创建MFC工程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实训 1- 4</dc:title>
  <dc:creator>lixuejun@vip.163.com</dc:creator>
  <cp:keywords/>
  <cp:lastModifiedBy>lixuejun@vip.163.com</cp:lastModifiedBy>
  <cp:revision>267</cp:revision>
  <dcterms:created xsi:type="dcterms:W3CDTF">2019-05-23T01:29:49Z</dcterms:created>
  <dcterms:modified xsi:type="dcterms:W3CDTF">2019-06-12T02:27:59Z</dcterms:modified>
  <cp:version/>
</cp:coreProperties>
</file>