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8" r:id="rId6"/>
    <p:sldId id="260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BCBD-44F3-4192-96B4-5BCAB31B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9BC50-DEF4-4CBF-BC86-6E3E6DACB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F022C-70B5-4372-A8A9-63865A1D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AACCB-EFD3-43AD-ACC5-5AEC1EF2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6332-0077-4B44-8190-BEA8AE0F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929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E1A3-8701-42D5-A010-C9916664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7731A-4A19-4A03-A7F2-C9F79CE84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24B96-EBB1-40BA-BFAA-813D8956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E74E0-8341-4BA5-8F3F-99AC3236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3532D-0420-4832-85D0-A86B91AF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484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2E5F7-FB8E-4A8A-9BC1-63AC4F7E9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452F-78D6-4443-9163-9F3998A0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9AC7-51EC-431A-8142-8DC54FF0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EF1AA-E3BA-4281-B388-A756BCB7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AFC51-68CB-4F72-9CA5-B5D81EE9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750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9DD1-96F7-4F1D-8F77-3A6A89EA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4762-E520-4A43-8919-600A1EF4F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B7B5-F192-4B55-9FD1-9B1153C9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77F3F-2E63-4D82-B784-21C6B2E3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1B41-672A-4F60-AA6D-D9775AA9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253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63F5-4662-441F-A1EA-5A160ECE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A95A4-1E09-4179-81A0-398A0B8FC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0CFAE-C4FC-481C-918D-909565CE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2254-65C5-469E-AC17-7F57F5C3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B0EB-F4AE-43BA-A1E6-3B5A1EFB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015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5A41-1581-4C82-A623-3CF80087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FB65-894E-4492-96DC-90DE1FECB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BDB45-D6FA-4CCC-B3BE-5B3651EFF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80C2F-FBD9-422B-BE74-8BB6604D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0361C-1083-4A02-83C4-5C89941E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056EC-C9CD-410B-B375-5069254D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7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4339-157D-4927-813C-F207EE2C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ECA2B-5F00-4346-AD7C-7A2B6FEAF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3AC60-5602-44DF-9272-6C914898B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3B0C2-6FAB-4F6D-AA78-D7F9F580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C470D-B060-441D-B7FD-6CCDAE5F3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4CDD0-29D8-48A9-949F-42D19B54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03F70-FBE5-41CF-A14E-181E6BC2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7768E-21FE-494A-B663-2DA4FAB9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301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076E-FC0D-436E-B0A6-E8FEAD24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A1269-D59E-4F48-8E55-3FC978A2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12573-FF4E-42BC-AE3E-2BCE0737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3AA23-8B94-456A-8D70-52A54EE7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848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7E0DB-2FB3-41A8-89B8-F3E6C0A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C2C65-6467-48B3-B414-2367778C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44F3C-D63C-4D89-AD68-4C582CB0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798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4B49-ED2F-407A-9CD9-BE0BE946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64D0-7B66-42A0-B8FE-6C5C9E223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06E18-067F-455B-BD08-20671E0A3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4896A-608D-4037-B790-E6544824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54AB1-8004-4B2B-9A77-4F9F7492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5F689-34F3-489B-81D2-4B8A9E16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29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FDA9-3297-4541-B275-363409F4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08B8D-B360-47CF-82C3-1A1CC68F9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A5C90-AA35-4A79-8E62-162EF8E8F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F4EC0-DBD4-467C-881D-09D06121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160BA-EC1A-47BC-A726-F6B2C955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CCCF-5D09-497E-9338-E1BCCEF6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505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146C5-42A5-4B75-84E6-11217854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113BB-9B0C-4BCD-AC48-F7394391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E730-1C04-4C23-8824-A892A4569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FC759-1FCF-43E5-AE1F-A675C3EBE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607B-0669-4F49-AFD5-2F3B53A6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634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C593-146F-4420-8F30-F64C5FBA6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Simulation </a:t>
            </a:r>
            <a:r>
              <a:rPr lang="sv-SE" dirty="0" err="1"/>
              <a:t>Results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D4391-CD6B-499F-88F3-67C7ED6C9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Polorization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575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Uniform Channel </a:t>
            </a:r>
            <a:r>
              <a:rPr lang="sv-SE" dirty="0" err="1"/>
              <a:t>Spacing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uniform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  <a:p>
            <a:pPr lvl="1"/>
            <a:r>
              <a:rPr lang="sv-SE" dirty="0"/>
              <a:t>Power@-1 </a:t>
            </a:r>
            <a:r>
              <a:rPr lang="sv-SE" dirty="0" err="1"/>
              <a:t>dBm</a:t>
            </a:r>
            <a:r>
              <a:rPr lang="sv-SE" dirty="0"/>
              <a:t> for all </a:t>
            </a:r>
            <a:r>
              <a:rPr lang="sv-SE" dirty="0" err="1"/>
              <a:t>channels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8800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Nonuniform</a:t>
            </a:r>
            <a:r>
              <a:rPr lang="sv-SE" dirty="0"/>
              <a:t> Channel </a:t>
            </a:r>
            <a:r>
              <a:rPr lang="sv-SE" dirty="0" err="1"/>
              <a:t>Spacing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  <a:p>
            <a:pPr lvl="1"/>
            <a:r>
              <a:rPr lang="sv-SE" dirty="0"/>
              <a:t>Power@-1 </a:t>
            </a:r>
            <a:r>
              <a:rPr lang="sv-SE" dirty="0" err="1"/>
              <a:t>dBm</a:t>
            </a:r>
            <a:r>
              <a:rPr lang="sv-SE" dirty="0"/>
              <a:t> for all </a:t>
            </a:r>
            <a:r>
              <a:rPr lang="sv-SE" dirty="0" err="1"/>
              <a:t>channels</a:t>
            </a:r>
            <a:endParaRPr lang="sv-SE" dirty="0"/>
          </a:p>
          <a:p>
            <a:pPr lvl="1"/>
            <a:r>
              <a:rPr lang="sv-SE" dirty="0"/>
              <a:t>Total </a:t>
            </a:r>
            <a:r>
              <a:rPr lang="sv-SE" dirty="0" err="1"/>
              <a:t>bandwidth</a:t>
            </a:r>
            <a:r>
              <a:rPr lang="sv-SE" dirty="0"/>
              <a:t> is </a:t>
            </a:r>
            <a:r>
              <a:rPr lang="sv-SE" dirty="0" err="1"/>
              <a:t>fixed</a:t>
            </a:r>
            <a:r>
              <a:rPr lang="sv-SE" dirty="0"/>
              <a:t> to 500 GHz</a:t>
            </a:r>
          </a:p>
        </p:txBody>
      </p:sp>
    </p:spTree>
    <p:extLst>
      <p:ext uri="{BB962C8B-B14F-4D97-AF65-F5344CB8AC3E}">
        <p14:creationId xmlns:p14="http://schemas.microsoft.com/office/powerpoint/2010/main" val="242898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#spans</a:t>
            </a:r>
          </a:p>
          <a:p>
            <a:pPr lvl="1"/>
            <a:r>
              <a:rPr lang="sv-SE" dirty="0"/>
              <a:t>Power@-1 </a:t>
            </a:r>
            <a:r>
              <a:rPr lang="sv-SE" dirty="0" err="1"/>
              <a:t>dBm</a:t>
            </a:r>
            <a:r>
              <a:rPr lang="sv-SE" dirty="0"/>
              <a:t> for all </a:t>
            </a:r>
            <a:r>
              <a:rPr lang="sv-SE" dirty="0" err="1"/>
              <a:t>channels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834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#</a:t>
            </a:r>
            <a:r>
              <a:rPr lang="sv-SE" dirty="0" err="1"/>
              <a:t>channels</a:t>
            </a:r>
            <a:endParaRPr lang="sv-SE" dirty="0"/>
          </a:p>
          <a:p>
            <a:pPr lvl="1"/>
            <a:r>
              <a:rPr lang="sv-SE" dirty="0"/>
              <a:t>Power@-1 </a:t>
            </a:r>
            <a:r>
              <a:rPr lang="sv-SE" dirty="0" err="1"/>
              <a:t>dBm</a:t>
            </a:r>
            <a:r>
              <a:rPr lang="sv-SE" dirty="0"/>
              <a:t> for all </a:t>
            </a:r>
            <a:r>
              <a:rPr lang="sv-SE" dirty="0" err="1"/>
              <a:t>channels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395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AC1214-DDC3-44D8-9C9C-6D4F16837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06" y="2801534"/>
            <a:ext cx="4921788" cy="36913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Suspiciously</a:t>
            </a:r>
            <a:r>
              <a:rPr lang="sv-SE" dirty="0"/>
              <a:t> </a:t>
            </a:r>
            <a:r>
              <a:rPr lang="sv-SE" dirty="0" err="1"/>
              <a:t>Low</a:t>
            </a:r>
            <a:r>
              <a:rPr lang="sv-SE" dirty="0"/>
              <a:t> SNR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Maybe</a:t>
            </a:r>
            <a:r>
              <a:rPr lang="sv-SE" dirty="0"/>
              <a:t> </a:t>
            </a:r>
            <a:r>
              <a:rPr lang="sv-SE" dirty="0" err="1"/>
              <a:t>calculate</a:t>
            </a:r>
            <a:r>
              <a:rPr lang="sv-SE" dirty="0"/>
              <a:t> SNR </a:t>
            </a:r>
            <a:r>
              <a:rPr lang="sv-SE" dirty="0" err="1"/>
              <a:t>wrongly</a:t>
            </a:r>
            <a:endParaRPr lang="sv-SE" dirty="0"/>
          </a:p>
          <a:p>
            <a:pPr lvl="1"/>
            <a:r>
              <a:rPr lang="sv-SE" dirty="0" err="1"/>
              <a:t>When</a:t>
            </a:r>
            <a:r>
              <a:rPr lang="sv-SE" dirty="0"/>
              <a:t> no ASE </a:t>
            </a:r>
            <a:r>
              <a:rPr lang="sv-SE" dirty="0" err="1"/>
              <a:t>noise</a:t>
            </a:r>
            <a:r>
              <a:rPr lang="sv-SE" dirty="0"/>
              <a:t>, γ=0, </a:t>
            </a:r>
            <a:r>
              <a:rPr lang="sv-SE" dirty="0" err="1"/>
              <a:t>perfect</a:t>
            </a:r>
            <a:r>
              <a:rPr lang="sv-SE" dirty="0"/>
              <a:t> </a:t>
            </a:r>
            <a:r>
              <a:rPr lang="sv-SE" dirty="0" err="1"/>
              <a:t>constellation</a:t>
            </a:r>
            <a:r>
              <a:rPr lang="sv-SE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52060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BA67-1DC4-4FBB-BD74-66B48EB3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7BA39-2B32-4ED3-96C0-AAAEBF2F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(82km SSMF+80km DCF) × 4 + 82km SSMF + 90km DCF</a:t>
            </a:r>
          </a:p>
          <a:p>
            <a:r>
              <a:rPr lang="sv-SE" dirty="0"/>
              <a:t>SSMF: D=17/ps/</a:t>
            </a:r>
            <a:r>
              <a:rPr lang="sv-SE" dirty="0" err="1"/>
              <a:t>nm</a:t>
            </a:r>
            <a:r>
              <a:rPr lang="sv-SE" dirty="0"/>
              <a:t>/</a:t>
            </a:r>
            <a:r>
              <a:rPr lang="sv-SE" dirty="0" err="1"/>
              <a:t>km,S</a:t>
            </a:r>
            <a:r>
              <a:rPr lang="sv-SE" dirty="0"/>
              <a:t>=0.06ps/nm</a:t>
            </a:r>
            <a:r>
              <a:rPr lang="sv-SE" baseline="30000" dirty="0"/>
              <a:t>2</a:t>
            </a:r>
            <a:r>
              <a:rPr lang="sv-SE" dirty="0"/>
              <a:t>/km,</a:t>
            </a:r>
            <a:r>
              <a:rPr lang="el-GR" dirty="0"/>
              <a:t>α</a:t>
            </a:r>
            <a:r>
              <a:rPr lang="sv-SE" dirty="0"/>
              <a:t>=0.2dB/km,</a:t>
            </a:r>
            <a:r>
              <a:rPr lang="el-GR" dirty="0"/>
              <a:t>γ</a:t>
            </a:r>
            <a:r>
              <a:rPr lang="sv-SE" dirty="0"/>
              <a:t>=1.4(</a:t>
            </a:r>
            <a:r>
              <a:rPr lang="sv-SE" dirty="0" err="1"/>
              <a:t>Wkm</a:t>
            </a:r>
            <a:r>
              <a:rPr lang="sv-SE" dirty="0"/>
              <a:t>)</a:t>
            </a:r>
            <a:r>
              <a:rPr lang="sv-SE" baseline="30000" dirty="0"/>
              <a:t>-1</a:t>
            </a:r>
          </a:p>
          <a:p>
            <a:r>
              <a:rPr lang="sv-SE" dirty="0"/>
              <a:t>DCF: FBG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compensates</a:t>
            </a:r>
            <a:r>
              <a:rPr lang="sv-SE" dirty="0"/>
              <a:t> for S and D in </a:t>
            </a:r>
            <a:r>
              <a:rPr lang="sv-SE" dirty="0" err="1"/>
              <a:t>equivalent</a:t>
            </a:r>
            <a:r>
              <a:rPr lang="sv-SE" dirty="0"/>
              <a:t> </a:t>
            </a:r>
            <a:r>
              <a:rPr lang="sv-SE" dirty="0" err="1"/>
              <a:t>length</a:t>
            </a:r>
            <a:r>
              <a:rPr lang="sv-SE" dirty="0"/>
              <a:t> SSMF</a:t>
            </a:r>
          </a:p>
          <a:p>
            <a:r>
              <a:rPr lang="sv-SE" dirty="0"/>
              <a:t>Channels: (10 </a:t>
            </a:r>
            <a:r>
              <a:rPr lang="sv-SE" dirty="0" err="1"/>
              <a:t>Gbps</a:t>
            </a:r>
            <a:r>
              <a:rPr lang="sv-SE" dirty="0"/>
              <a:t> OOK)×5 + (120 </a:t>
            </a:r>
            <a:r>
              <a:rPr lang="sv-SE" dirty="0" err="1"/>
              <a:t>Gbps</a:t>
            </a:r>
            <a:r>
              <a:rPr lang="sv-SE" dirty="0"/>
              <a:t> 16 QAM) + (10 </a:t>
            </a:r>
            <a:r>
              <a:rPr lang="sv-SE" dirty="0" err="1"/>
              <a:t>Gbps</a:t>
            </a:r>
            <a:r>
              <a:rPr lang="sv-SE" dirty="0"/>
              <a:t> OOK)×5</a:t>
            </a:r>
          </a:p>
          <a:p>
            <a:r>
              <a:rPr lang="sv-SE" dirty="0" err="1"/>
              <a:t>Matched</a:t>
            </a:r>
            <a:r>
              <a:rPr lang="sv-SE" dirty="0"/>
              <a:t> filter: </a:t>
            </a:r>
            <a:r>
              <a:rPr lang="sv-SE" dirty="0" err="1"/>
              <a:t>root-square</a:t>
            </a:r>
            <a:r>
              <a:rPr lang="sv-SE" dirty="0"/>
              <a:t> RRC </a:t>
            </a:r>
            <a:r>
              <a:rPr lang="sv-SE" dirty="0" err="1"/>
              <a:t>with</a:t>
            </a:r>
            <a:r>
              <a:rPr lang="sv-SE" dirty="0"/>
              <a:t> 0.2 roll-off for all </a:t>
            </a:r>
            <a:r>
              <a:rPr lang="sv-SE" dirty="0" err="1"/>
              <a:t>channels</a:t>
            </a:r>
            <a:endParaRPr lang="sv-SE" dirty="0"/>
          </a:p>
          <a:p>
            <a:r>
              <a:rPr lang="sv-SE" dirty="0"/>
              <a:t>Channel </a:t>
            </a:r>
            <a:r>
              <a:rPr lang="sv-SE" dirty="0" err="1"/>
              <a:t>spacing</a:t>
            </a:r>
            <a:r>
              <a:rPr lang="sv-SE" dirty="0"/>
              <a:t>: 50 GHz</a:t>
            </a:r>
          </a:p>
          <a:p>
            <a:r>
              <a:rPr lang="sv-SE" dirty="0"/>
              <a:t>EDFA: NF=5.56 dB (</a:t>
            </a:r>
            <a:r>
              <a:rPr lang="sv-SE" dirty="0" err="1"/>
              <a:t>n</a:t>
            </a:r>
            <a:r>
              <a:rPr lang="sv-SE" baseline="-25000" dirty="0" err="1"/>
              <a:t>sp</a:t>
            </a:r>
            <a:r>
              <a:rPr lang="sv-SE" dirty="0"/>
              <a:t>=1.8)</a:t>
            </a:r>
          </a:p>
        </p:txBody>
      </p:sp>
    </p:spTree>
    <p:extLst>
      <p:ext uri="{BB962C8B-B14F-4D97-AF65-F5344CB8AC3E}">
        <p14:creationId xmlns:p14="http://schemas.microsoft.com/office/powerpoint/2010/main" val="59224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Uniform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</a:t>
            </a:r>
            <a:r>
              <a:rPr lang="sv-SE" dirty="0" err="1"/>
              <a:t>power</a:t>
            </a:r>
            <a:r>
              <a:rPr lang="sv-SE" dirty="0"/>
              <a:t> </a:t>
            </a:r>
          </a:p>
        </p:txBody>
      </p:sp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FEC644A6-0958-4262-AD23-3EA7F939B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09" y="2371746"/>
            <a:ext cx="6237181" cy="4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1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35CF8B6B-1FBF-469E-A778-9DFAF0720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28999"/>
            <a:ext cx="6949440" cy="5212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Constellation</a:t>
            </a:r>
            <a:r>
              <a:rPr lang="sv-SE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16 QAM</a:t>
            </a:r>
          </a:p>
          <a:p>
            <a:r>
              <a:rPr lang="sv-SE" dirty="0"/>
              <a:t>Uniform </a:t>
            </a:r>
            <a:r>
              <a:rPr lang="sv-SE" dirty="0" err="1"/>
              <a:t>power</a:t>
            </a:r>
            <a:r>
              <a:rPr lang="sv-SE" dirty="0"/>
              <a:t> @-1dBm</a:t>
            </a:r>
          </a:p>
        </p:txBody>
      </p:sp>
    </p:spTree>
    <p:extLst>
      <p:ext uri="{BB962C8B-B14F-4D97-AF65-F5344CB8AC3E}">
        <p14:creationId xmlns:p14="http://schemas.microsoft.com/office/powerpoint/2010/main" val="149737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828351-60C7-45A0-BFFD-314E5EB7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28999"/>
            <a:ext cx="6933333" cy="5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Constellation</a:t>
            </a:r>
            <a:r>
              <a:rPr lang="sv-SE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16 QAM</a:t>
            </a:r>
          </a:p>
          <a:p>
            <a:r>
              <a:rPr lang="sv-SE" dirty="0"/>
              <a:t>Uniform </a:t>
            </a:r>
            <a:r>
              <a:rPr lang="sv-SE" dirty="0" err="1"/>
              <a:t>power</a:t>
            </a:r>
            <a:r>
              <a:rPr lang="sv-SE" dirty="0"/>
              <a:t> @-1dBm</a:t>
            </a:r>
          </a:p>
        </p:txBody>
      </p:sp>
    </p:spTree>
    <p:extLst>
      <p:ext uri="{BB962C8B-B14F-4D97-AF65-F5344CB8AC3E}">
        <p14:creationId xmlns:p14="http://schemas.microsoft.com/office/powerpoint/2010/main" val="30674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D9B9E18-B0D5-4DCB-B982-153E74B65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29000"/>
            <a:ext cx="6949440" cy="5212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Constellation</a:t>
            </a:r>
            <a:r>
              <a:rPr lang="sv-SE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5th OOK</a:t>
            </a:r>
          </a:p>
          <a:p>
            <a:r>
              <a:rPr lang="sv-SE" dirty="0"/>
              <a:t>Uniform </a:t>
            </a:r>
            <a:r>
              <a:rPr lang="sv-SE" dirty="0" err="1"/>
              <a:t>power</a:t>
            </a:r>
            <a:r>
              <a:rPr lang="sv-SE" dirty="0"/>
              <a:t> @-1dBm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1830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CAE24E-51B7-4B81-8214-1D008E6E4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29000"/>
            <a:ext cx="6933333" cy="5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Constellation</a:t>
            </a:r>
            <a:r>
              <a:rPr lang="sv-SE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5th OOK</a:t>
            </a:r>
          </a:p>
          <a:p>
            <a:r>
              <a:rPr lang="sv-SE" dirty="0"/>
              <a:t>Uniform </a:t>
            </a:r>
            <a:r>
              <a:rPr lang="sv-SE" dirty="0" err="1"/>
              <a:t>power</a:t>
            </a:r>
            <a:r>
              <a:rPr lang="sv-SE" dirty="0"/>
              <a:t> @-1dBm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174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BB87EE2-FD13-4FBF-96BF-16D351822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33" y="2016832"/>
            <a:ext cx="6933333" cy="5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OOK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</a:t>
            </a:r>
            <a:r>
              <a:rPr lang="sv-SE" dirty="0" err="1"/>
              <a:t>power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2476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74216691-35E6-4D2E-91E1-DA5B2355F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72" y="2020824"/>
            <a:ext cx="6933333" cy="5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16QAM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</a:t>
            </a:r>
            <a:r>
              <a:rPr lang="sv-SE" dirty="0" err="1"/>
              <a:t>power</a:t>
            </a:r>
            <a:r>
              <a:rPr lang="sv-SE" dirty="0"/>
              <a:t>, </a:t>
            </a:r>
            <a:r>
              <a:rPr lang="sv-SE" dirty="0" err="1"/>
              <a:t>when</a:t>
            </a:r>
            <a:r>
              <a:rPr lang="sv-SE" dirty="0"/>
              <a:t> OOK </a:t>
            </a:r>
            <a:r>
              <a:rPr lang="sv-SE" dirty="0" err="1"/>
              <a:t>fixed</a:t>
            </a:r>
            <a:r>
              <a:rPr lang="sv-SE" dirty="0"/>
              <a:t> to -1 </a:t>
            </a:r>
            <a:r>
              <a:rPr lang="sv-SE" dirty="0" err="1"/>
              <a:t>dBm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67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296</Words>
  <Application>Microsoft Office PowerPoint</Application>
  <PresentationFormat>Widescreen</PresentationFormat>
  <Paragraphs>44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Simulation Results</vt:lpstr>
      <vt:lpstr>Simulation Setup</vt:lpstr>
      <vt:lpstr>Uniform Power</vt:lpstr>
      <vt:lpstr>Constellation Diagram</vt:lpstr>
      <vt:lpstr>Constellation Diagram</vt:lpstr>
      <vt:lpstr>Constellation Diagram</vt:lpstr>
      <vt:lpstr>Constellation Diagram</vt:lpstr>
      <vt:lpstr>OOK Power</vt:lpstr>
      <vt:lpstr>16QAM Power</vt:lpstr>
      <vt:lpstr>Uniform Channel Spacing</vt:lpstr>
      <vt:lpstr>Nonuniform Channel Spacing</vt:lpstr>
      <vt:lpstr>Number of Spans</vt:lpstr>
      <vt:lpstr>Number of Channels</vt:lpstr>
      <vt:lpstr>Suspiciously Low SNR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Results</dc:title>
  <dc:creator>Li Yan</dc:creator>
  <cp:lastModifiedBy>Li Yan</cp:lastModifiedBy>
  <cp:revision>51</cp:revision>
  <dcterms:created xsi:type="dcterms:W3CDTF">2018-08-30T06:47:12Z</dcterms:created>
  <dcterms:modified xsi:type="dcterms:W3CDTF">2018-08-30T12:33:53Z</dcterms:modified>
</cp:coreProperties>
</file>