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34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7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12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526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454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47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05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24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47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52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7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72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15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5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2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3715CC-CC76-4721-A99F-93E2B28097E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90B599-6A09-4E11-A666-A64BCEEA6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323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06964" y="94994"/>
            <a:ext cx="9440034" cy="1828801"/>
          </a:xfrm>
        </p:spPr>
        <p:txBody>
          <a:bodyPr/>
          <a:lstStyle/>
          <a:p>
            <a:pPr algn="r"/>
            <a:r>
              <a:rPr lang="en-US" altLang="zh-TW" dirty="0" smtClean="0"/>
              <a:t>Double Pendulum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5582" y="1923795"/>
            <a:ext cx="7234366" cy="1049867"/>
          </a:xfrm>
        </p:spPr>
        <p:txBody>
          <a:bodyPr/>
          <a:lstStyle/>
          <a:p>
            <a:pPr algn="r"/>
            <a:r>
              <a:rPr lang="en-US" altLang="zh-TW" dirty="0" smtClean="0"/>
              <a:t>Physics Project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61" y="2973662"/>
            <a:ext cx="3663671" cy="247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4" y="410594"/>
            <a:ext cx="3699839" cy="2563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85" y="3752596"/>
            <a:ext cx="3623703" cy="2628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157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5169" y="421631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zh-TW" altLang="zh-TW" b="1" dirty="0">
                <a:effectLst/>
              </a:rPr>
              <a:t>Kinematics of the Double Pendulum</a:t>
            </a:r>
            <a:endParaRPr lang="zh-TW" altLang="en-US" b="1" dirty="0">
              <a:effectLst/>
            </a:endParaRPr>
          </a:p>
        </p:txBody>
      </p:sp>
      <p:pic>
        <p:nvPicPr>
          <p:cNvPr id="1026" name="Picture 2" descr="double pendulum vari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-29476700"/>
            <a:ext cx="990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982807" y="1392081"/>
            <a:ext cx="10353762" cy="527795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zh-TW" sz="1400" dirty="0">
                <a:effectLst/>
              </a:rPr>
              <a:t>Begin by using simple trigonometry to write expressions for the positions </a:t>
            </a:r>
            <a:r>
              <a:rPr lang="en-US" altLang="zh-TW" sz="1400" i="1" dirty="0">
                <a:effectLst/>
              </a:rPr>
              <a:t>x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, </a:t>
            </a:r>
            <a:r>
              <a:rPr lang="en-US" altLang="zh-TW" sz="1400" i="1" dirty="0">
                <a:effectLst/>
              </a:rPr>
              <a:t>y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, </a:t>
            </a:r>
            <a:r>
              <a:rPr lang="en-US" altLang="zh-TW" sz="1400" i="1" dirty="0">
                <a:effectLst/>
              </a:rPr>
              <a:t>x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, </a:t>
            </a:r>
            <a:r>
              <a:rPr lang="en-US" altLang="zh-TW" sz="1400" i="1" dirty="0">
                <a:effectLst/>
              </a:rPr>
              <a:t>y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 in terms of the angles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,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 .</a:t>
            </a:r>
          </a:p>
          <a:p>
            <a:pPr fontAlgn="ctr"/>
            <a:r>
              <a:rPr lang="en-US" altLang="zh-TW" sz="1400" i="1" dirty="0">
                <a:effectLst/>
              </a:rPr>
              <a:t>x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 = </a:t>
            </a:r>
            <a:r>
              <a:rPr lang="en-US" altLang="zh-TW" sz="1400" i="1" dirty="0">
                <a:effectLst/>
              </a:rPr>
              <a:t>L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 sin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1</a:t>
            </a:r>
            <a:endParaRPr lang="en-US" altLang="zh-TW" sz="1400" dirty="0">
              <a:effectLst/>
            </a:endParaRPr>
          </a:p>
          <a:p>
            <a:pPr fontAlgn="ctr"/>
            <a:r>
              <a:rPr lang="en-US" altLang="zh-TW" sz="1400" i="1" dirty="0">
                <a:effectLst/>
              </a:rPr>
              <a:t>y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 = −</a:t>
            </a:r>
            <a:r>
              <a:rPr lang="en-US" altLang="zh-TW" sz="1400" i="1" dirty="0">
                <a:effectLst/>
              </a:rPr>
              <a:t>L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 cos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1</a:t>
            </a:r>
            <a:endParaRPr lang="en-US" altLang="zh-TW" sz="1400" dirty="0">
              <a:effectLst/>
            </a:endParaRPr>
          </a:p>
          <a:p>
            <a:pPr fontAlgn="ctr"/>
            <a:r>
              <a:rPr lang="en-US" altLang="zh-TW" sz="1400" i="1" dirty="0">
                <a:effectLst/>
              </a:rPr>
              <a:t>x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 = </a:t>
            </a:r>
            <a:r>
              <a:rPr lang="en-US" altLang="zh-TW" sz="1400" i="1" dirty="0">
                <a:effectLst/>
              </a:rPr>
              <a:t>x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 + </a:t>
            </a:r>
            <a:r>
              <a:rPr lang="en-US" altLang="zh-TW" sz="1400" i="1" dirty="0">
                <a:effectLst/>
              </a:rPr>
              <a:t>L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 sin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2</a:t>
            </a:r>
            <a:endParaRPr lang="en-US" altLang="zh-TW" sz="1400" dirty="0">
              <a:effectLst/>
            </a:endParaRPr>
          </a:p>
          <a:p>
            <a:pPr fontAlgn="ctr"/>
            <a:r>
              <a:rPr lang="en-US" altLang="zh-TW" sz="1400" i="1" dirty="0">
                <a:effectLst/>
              </a:rPr>
              <a:t>y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 = </a:t>
            </a:r>
            <a:r>
              <a:rPr lang="en-US" altLang="zh-TW" sz="1400" i="1" dirty="0">
                <a:effectLst/>
              </a:rPr>
              <a:t>y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 − </a:t>
            </a:r>
            <a:r>
              <a:rPr lang="en-US" altLang="zh-TW" sz="1400" i="1" dirty="0">
                <a:effectLst/>
              </a:rPr>
              <a:t>L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 cos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2</a:t>
            </a:r>
            <a:endParaRPr lang="en-US" altLang="zh-TW" sz="1400" dirty="0">
              <a:effectLst/>
            </a:endParaRPr>
          </a:p>
          <a:p>
            <a:pPr marL="36900" indent="0">
              <a:buNone/>
            </a:pPr>
            <a:r>
              <a:rPr lang="en-US" altLang="zh-TW" sz="1400" dirty="0" smtClean="0">
                <a:effectLst/>
              </a:rPr>
              <a:t>The </a:t>
            </a:r>
            <a:r>
              <a:rPr lang="en-US" altLang="zh-TW" sz="1400" dirty="0">
                <a:effectLst/>
              </a:rPr>
              <a:t>velocity is the derivative with respect to time of the position.</a:t>
            </a:r>
          </a:p>
          <a:p>
            <a:pPr fontAlgn="ctr"/>
            <a:r>
              <a:rPr lang="en-US" altLang="zh-TW" sz="1400" i="1" dirty="0">
                <a:effectLst/>
              </a:rPr>
              <a:t>x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' =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' </a:t>
            </a:r>
            <a:r>
              <a:rPr lang="en-US" altLang="zh-TW" sz="1400" i="1" dirty="0">
                <a:effectLst/>
              </a:rPr>
              <a:t>L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 cos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1</a:t>
            </a:r>
            <a:endParaRPr lang="en-US" altLang="zh-TW" sz="1400" dirty="0">
              <a:effectLst/>
            </a:endParaRPr>
          </a:p>
          <a:p>
            <a:pPr fontAlgn="ctr"/>
            <a:r>
              <a:rPr lang="en-US" altLang="zh-TW" sz="1400" i="1" dirty="0">
                <a:effectLst/>
              </a:rPr>
              <a:t>y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' =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' </a:t>
            </a:r>
            <a:r>
              <a:rPr lang="en-US" altLang="zh-TW" sz="1400" i="1" dirty="0">
                <a:effectLst/>
              </a:rPr>
              <a:t>L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 sin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1</a:t>
            </a:r>
            <a:endParaRPr lang="en-US" altLang="zh-TW" sz="1400" dirty="0">
              <a:effectLst/>
            </a:endParaRPr>
          </a:p>
          <a:p>
            <a:pPr fontAlgn="ctr"/>
            <a:r>
              <a:rPr lang="en-US" altLang="zh-TW" sz="1400" i="1" dirty="0">
                <a:effectLst/>
              </a:rPr>
              <a:t>x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' = </a:t>
            </a:r>
            <a:r>
              <a:rPr lang="en-US" altLang="zh-TW" sz="1400" i="1" dirty="0">
                <a:effectLst/>
              </a:rPr>
              <a:t>x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' +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' </a:t>
            </a:r>
            <a:r>
              <a:rPr lang="en-US" altLang="zh-TW" sz="1400" i="1" dirty="0">
                <a:effectLst/>
              </a:rPr>
              <a:t>L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 cos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2</a:t>
            </a:r>
            <a:endParaRPr lang="en-US" altLang="zh-TW" sz="1400" dirty="0">
              <a:effectLst/>
            </a:endParaRPr>
          </a:p>
          <a:p>
            <a:pPr fontAlgn="ctr"/>
            <a:r>
              <a:rPr lang="en-US" altLang="zh-TW" sz="1400" i="1" dirty="0">
                <a:effectLst/>
              </a:rPr>
              <a:t>y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' = </a:t>
            </a:r>
            <a:r>
              <a:rPr lang="en-US" altLang="zh-TW" sz="1400" i="1" dirty="0">
                <a:effectLst/>
              </a:rPr>
              <a:t>y</a:t>
            </a:r>
            <a:r>
              <a:rPr lang="en-US" altLang="zh-TW" sz="1400" baseline="-25000" dirty="0">
                <a:effectLst/>
              </a:rPr>
              <a:t>1</a:t>
            </a:r>
            <a:r>
              <a:rPr lang="en-US" altLang="zh-TW" sz="1400" dirty="0">
                <a:effectLst/>
              </a:rPr>
              <a:t>' +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' </a:t>
            </a:r>
            <a:r>
              <a:rPr lang="en-US" altLang="zh-TW" sz="1400" i="1" dirty="0">
                <a:effectLst/>
              </a:rPr>
              <a:t>L</a:t>
            </a:r>
            <a:r>
              <a:rPr lang="en-US" altLang="zh-TW" sz="1400" baseline="-25000" dirty="0">
                <a:effectLst/>
              </a:rPr>
              <a:t>2</a:t>
            </a:r>
            <a:r>
              <a:rPr lang="en-US" altLang="zh-TW" sz="1400" dirty="0">
                <a:effectLst/>
              </a:rPr>
              <a:t> sin </a:t>
            </a:r>
            <a:r>
              <a:rPr lang="en-US" altLang="zh-TW" sz="1400" i="1" dirty="0">
                <a:effectLst/>
              </a:rPr>
              <a:t>θ</a:t>
            </a:r>
            <a:r>
              <a:rPr lang="en-US" altLang="zh-TW" sz="1400" baseline="-25000" dirty="0">
                <a:effectLst/>
              </a:rPr>
              <a:t>2</a:t>
            </a:r>
            <a:endParaRPr lang="en-US" altLang="zh-TW" sz="1400" dirty="0">
              <a:effectLst/>
            </a:endParaRPr>
          </a:p>
          <a:p>
            <a:pPr marL="36900" indent="0">
              <a:buNone/>
            </a:pPr>
            <a:r>
              <a:rPr lang="en-US" altLang="zh-TW" sz="1400" dirty="0">
                <a:effectLst/>
              </a:rPr>
              <a:t>The acceleration is the second derivative.</a:t>
            </a:r>
          </a:p>
          <a:p>
            <a:pPr marL="36900" indent="0">
              <a:buNone/>
            </a:pPr>
            <a:r>
              <a:rPr lang="es-ES" altLang="zh-TW" sz="1400" i="1" dirty="0">
                <a:solidFill>
                  <a:srgbClr val="FFFF00"/>
                </a:solidFill>
                <a:effectLst/>
              </a:rPr>
              <a:t>x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'' = −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</a:t>
            </a:r>
            <a:r>
              <a:rPr lang="es-ES" altLang="zh-TW" sz="1400" baseline="30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L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sin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+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''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L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cos </a:t>
            </a:r>
            <a:r>
              <a:rPr lang="es-ES" altLang="zh-TW" sz="1400" i="1" dirty="0" smtClean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 smtClean="0">
                <a:solidFill>
                  <a:srgbClr val="FFFF00"/>
                </a:solidFill>
                <a:effectLst/>
              </a:rPr>
              <a:t>1	</a:t>
            </a:r>
            <a:r>
              <a:rPr lang="es-ES" altLang="zh-TW" sz="1400" dirty="0" smtClean="0">
                <a:solidFill>
                  <a:srgbClr val="FFFF00"/>
                </a:solidFill>
                <a:effectLst/>
              </a:rPr>
              <a:t> ------	(1)</a:t>
            </a:r>
            <a:endParaRPr lang="es-ES" altLang="zh-TW" sz="1400" baseline="-25000" dirty="0" smtClean="0">
              <a:solidFill>
                <a:srgbClr val="FFFF00"/>
              </a:solidFill>
              <a:effectLst/>
            </a:endParaRPr>
          </a:p>
          <a:p>
            <a:pPr marL="36900" indent="0">
              <a:buNone/>
            </a:pPr>
            <a:r>
              <a:rPr lang="es-ES" altLang="zh-TW" sz="1400" i="1" dirty="0">
                <a:solidFill>
                  <a:srgbClr val="FFFF00"/>
                </a:solidFill>
                <a:effectLst/>
              </a:rPr>
              <a:t>y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'' =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</a:t>
            </a:r>
            <a:r>
              <a:rPr lang="es-ES" altLang="zh-TW" sz="1400" baseline="30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L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cos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+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''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L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sin </a:t>
            </a:r>
            <a:r>
              <a:rPr lang="es-ES" altLang="zh-TW" sz="1400" i="1" dirty="0" smtClean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 smtClean="0">
                <a:solidFill>
                  <a:srgbClr val="FFFF00"/>
                </a:solidFill>
                <a:effectLst/>
              </a:rPr>
              <a:t>1	</a:t>
            </a:r>
            <a:r>
              <a:rPr lang="es-ES" altLang="zh-TW" sz="1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------	</a:t>
            </a:r>
            <a:r>
              <a:rPr lang="es-ES" altLang="zh-TW" sz="1400" dirty="0" smtClean="0">
                <a:solidFill>
                  <a:srgbClr val="FFFF00"/>
                </a:solidFill>
                <a:effectLst/>
              </a:rPr>
              <a:t>(2)</a:t>
            </a:r>
            <a:endParaRPr lang="es-ES" altLang="zh-TW" sz="1400" baseline="-25000" dirty="0" smtClean="0">
              <a:solidFill>
                <a:srgbClr val="FFFF00"/>
              </a:solidFill>
              <a:effectLst/>
            </a:endParaRPr>
          </a:p>
          <a:p>
            <a:pPr marL="36900" indent="0">
              <a:buNone/>
            </a:pPr>
            <a:r>
              <a:rPr lang="es-ES" altLang="zh-TW" sz="1400" i="1" dirty="0">
                <a:solidFill>
                  <a:srgbClr val="FFFF00"/>
                </a:solidFill>
                <a:effectLst/>
              </a:rPr>
              <a:t>x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'' =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x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'' −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</a:t>
            </a:r>
            <a:r>
              <a:rPr lang="es-ES" altLang="zh-TW" sz="1400" baseline="30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L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sin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+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''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L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cos </a:t>
            </a:r>
            <a:r>
              <a:rPr lang="es-ES" altLang="zh-TW" sz="1400" i="1" dirty="0" smtClean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 </a:t>
            </a:r>
            <a:r>
              <a:rPr lang="es-ES" altLang="zh-TW" sz="1400" dirty="0" smtClean="0">
                <a:solidFill>
                  <a:srgbClr val="FFFF00"/>
                </a:solidFill>
                <a:effectLst/>
              </a:rPr>
              <a:t> 	------  (3)</a:t>
            </a:r>
            <a:endParaRPr lang="es-ES" altLang="zh-TW" sz="1400" baseline="-25000" dirty="0" smtClean="0">
              <a:solidFill>
                <a:srgbClr val="FFFF00"/>
              </a:solidFill>
              <a:effectLst/>
            </a:endParaRPr>
          </a:p>
          <a:p>
            <a:pPr marL="36900" indent="0">
              <a:buNone/>
            </a:pPr>
            <a:r>
              <a:rPr lang="es-ES" altLang="zh-TW" sz="1400" i="1" dirty="0">
                <a:solidFill>
                  <a:srgbClr val="FFFF00"/>
                </a:solidFill>
                <a:effectLst/>
              </a:rPr>
              <a:t>y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'' =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y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'' +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</a:t>
            </a:r>
            <a:r>
              <a:rPr lang="es-ES" altLang="zh-TW" sz="1400" baseline="30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L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cos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+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'' </a:t>
            </a:r>
            <a:r>
              <a:rPr lang="es-ES" altLang="zh-TW" sz="1400" i="1" dirty="0">
                <a:solidFill>
                  <a:srgbClr val="FFFF00"/>
                </a:solidFill>
                <a:effectLst/>
              </a:rPr>
              <a:t>L</a:t>
            </a:r>
            <a:r>
              <a:rPr lang="es-ES" altLang="zh-TW" sz="14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sz="1400" dirty="0">
                <a:solidFill>
                  <a:srgbClr val="FFFF00"/>
                </a:solidFill>
                <a:effectLst/>
              </a:rPr>
              <a:t> sin </a:t>
            </a:r>
            <a:r>
              <a:rPr lang="es-ES" altLang="zh-TW" sz="1400" i="1" dirty="0" smtClean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sz="1400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sz="1400" dirty="0">
                <a:solidFill>
                  <a:srgbClr val="FFFF00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s-ES" altLang="zh-TW" sz="1400" dirty="0" smtClean="0">
                <a:solidFill>
                  <a:srgbClr val="FFFF00"/>
                </a:solidFill>
                <a:effectLst/>
              </a:rPr>
              <a:t>------  (4)</a:t>
            </a:r>
            <a:endParaRPr lang="en-US" altLang="zh-TW" sz="1400" dirty="0" smtClean="0"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6900" indent="0">
              <a:buNone/>
            </a:pPr>
            <a:endParaRPr lang="zh-TW" alt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85" y="2319775"/>
            <a:ext cx="1846772" cy="31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5169" y="421631"/>
            <a:ext cx="10353762" cy="970450"/>
          </a:xfrm>
        </p:spPr>
        <p:txBody>
          <a:bodyPr>
            <a:normAutofit/>
          </a:bodyPr>
          <a:lstStyle/>
          <a:p>
            <a:r>
              <a:rPr lang="en-US" altLang="zh-TW" b="1" dirty="0">
                <a:effectLst/>
              </a:rPr>
              <a:t>Forces in the Double Pendulum</a:t>
            </a:r>
          </a:p>
        </p:txBody>
      </p:sp>
      <p:pic>
        <p:nvPicPr>
          <p:cNvPr id="1026" name="Picture 2" descr="double pendulum vari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-29476700"/>
            <a:ext cx="990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982807" y="1392081"/>
            <a:ext cx="10353762" cy="5277950"/>
          </a:xfrm>
        </p:spPr>
        <p:txBody>
          <a:bodyPr>
            <a:noAutofit/>
          </a:bodyPr>
          <a:lstStyle/>
          <a:p>
            <a:pPr marL="36900" indent="0" fontAlgn="ctr">
              <a:buNone/>
            </a:pPr>
            <a:r>
              <a:rPr lang="en-US" altLang="zh-TW" i="1" dirty="0" smtClean="0">
                <a:solidFill>
                  <a:srgbClr val="FFFF00"/>
                </a:solidFill>
                <a:effectLst/>
              </a:rPr>
              <a:t>m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x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'' = −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T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 sin </a:t>
            </a:r>
            <a:r>
              <a:rPr lang="el-GR" altLang="zh-TW" i="1" dirty="0" smtClean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el-GR" altLang="zh-TW" dirty="0" smtClean="0">
                <a:solidFill>
                  <a:srgbClr val="FFFF00"/>
                </a:solidFill>
                <a:effectLst/>
              </a:rPr>
              <a:t> + 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T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 sin </a:t>
            </a:r>
            <a:r>
              <a:rPr lang="el-GR" altLang="zh-TW" i="1" dirty="0" smtClean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	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 	 ------	(5)</a:t>
            </a:r>
            <a:endParaRPr lang="es-ES" altLang="zh-TW" baseline="-25000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endParaRPr lang="en-US" altLang="zh-TW" baseline="-25000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r>
              <a:rPr lang="fr-FR" altLang="zh-TW" i="1" dirty="0" smtClean="0">
                <a:solidFill>
                  <a:srgbClr val="FFFF00"/>
                </a:solidFill>
                <a:effectLst/>
              </a:rPr>
              <a:t>m</a:t>
            </a:r>
            <a:r>
              <a:rPr lang="fr-FR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fr-FR" altLang="zh-TW" dirty="0" smtClean="0">
                <a:solidFill>
                  <a:srgbClr val="FFFF00"/>
                </a:solidFill>
                <a:effectLst/>
              </a:rPr>
              <a:t> </a:t>
            </a:r>
            <a:r>
              <a:rPr lang="fr-FR" altLang="zh-TW" i="1" dirty="0" smtClean="0">
                <a:solidFill>
                  <a:srgbClr val="FFFF00"/>
                </a:solidFill>
                <a:effectLst/>
              </a:rPr>
              <a:t>y</a:t>
            </a:r>
            <a:r>
              <a:rPr lang="fr-FR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fr-FR" altLang="zh-TW" dirty="0" smtClean="0">
                <a:solidFill>
                  <a:srgbClr val="FFFF00"/>
                </a:solidFill>
                <a:effectLst/>
              </a:rPr>
              <a:t>'' = </a:t>
            </a:r>
            <a:r>
              <a:rPr lang="fr-FR" altLang="zh-TW" i="1" dirty="0" smtClean="0">
                <a:solidFill>
                  <a:srgbClr val="FFFF00"/>
                </a:solidFill>
                <a:effectLst/>
              </a:rPr>
              <a:t>T</a:t>
            </a:r>
            <a:r>
              <a:rPr lang="fr-FR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fr-FR" altLang="zh-TW" dirty="0" smtClean="0">
                <a:solidFill>
                  <a:srgbClr val="FFFF00"/>
                </a:solidFill>
                <a:effectLst/>
              </a:rPr>
              <a:t> cos </a:t>
            </a:r>
            <a:r>
              <a:rPr lang="fr-FR" altLang="zh-TW" i="1" dirty="0" smtClean="0">
                <a:solidFill>
                  <a:srgbClr val="FFFF00"/>
                </a:solidFill>
                <a:effectLst/>
              </a:rPr>
              <a:t>θ</a:t>
            </a:r>
            <a:r>
              <a:rPr lang="fr-FR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fr-FR" altLang="zh-TW" dirty="0" smtClean="0">
                <a:solidFill>
                  <a:srgbClr val="FFFF00"/>
                </a:solidFill>
                <a:effectLst/>
              </a:rPr>
              <a:t> − </a:t>
            </a:r>
            <a:r>
              <a:rPr lang="fr-FR" altLang="zh-TW" i="1" dirty="0" smtClean="0">
                <a:solidFill>
                  <a:srgbClr val="FFFF00"/>
                </a:solidFill>
                <a:effectLst/>
              </a:rPr>
              <a:t>T</a:t>
            </a:r>
            <a:r>
              <a:rPr lang="fr-FR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fr-FR" altLang="zh-TW" dirty="0" smtClean="0">
                <a:solidFill>
                  <a:srgbClr val="FFFF00"/>
                </a:solidFill>
                <a:effectLst/>
              </a:rPr>
              <a:t> cos </a:t>
            </a:r>
            <a:r>
              <a:rPr lang="fr-FR" altLang="zh-TW" i="1" dirty="0" smtClean="0">
                <a:solidFill>
                  <a:srgbClr val="FFFF00"/>
                </a:solidFill>
                <a:effectLst/>
              </a:rPr>
              <a:t>θ</a:t>
            </a:r>
            <a:r>
              <a:rPr lang="fr-FR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fr-FR" altLang="zh-TW" dirty="0" smtClean="0">
                <a:solidFill>
                  <a:srgbClr val="FFFF00"/>
                </a:solidFill>
                <a:effectLst/>
              </a:rPr>
              <a:t> − </a:t>
            </a:r>
            <a:r>
              <a:rPr lang="fr-FR" altLang="zh-TW" i="1" dirty="0" smtClean="0">
                <a:solidFill>
                  <a:srgbClr val="FFFF00"/>
                </a:solidFill>
                <a:effectLst/>
              </a:rPr>
              <a:t>m</a:t>
            </a:r>
            <a:r>
              <a:rPr lang="fr-FR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fr-FR" altLang="zh-TW" dirty="0" smtClean="0">
                <a:solidFill>
                  <a:srgbClr val="FFFF00"/>
                </a:solidFill>
                <a:effectLst/>
              </a:rPr>
              <a:t> </a:t>
            </a:r>
            <a:r>
              <a:rPr lang="fr-FR" altLang="zh-TW" i="1" dirty="0" smtClean="0">
                <a:solidFill>
                  <a:srgbClr val="FFFF00"/>
                </a:solidFill>
                <a:effectLst/>
              </a:rPr>
              <a:t>g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	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 ------	(6)</a:t>
            </a:r>
            <a:endParaRPr lang="es-ES" altLang="zh-TW" baseline="-25000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endParaRPr lang="fr-FR" altLang="zh-TW" i="1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r>
              <a:rPr lang="en-US" altLang="zh-TW" i="1" dirty="0" smtClean="0">
                <a:solidFill>
                  <a:srgbClr val="FFFF00"/>
                </a:solidFill>
                <a:effectLst/>
              </a:rPr>
              <a:t>m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x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'' = −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T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 sin </a:t>
            </a:r>
            <a:r>
              <a:rPr lang="el-GR" altLang="zh-TW" i="1" dirty="0" smtClean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					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 ------	(7)</a:t>
            </a:r>
            <a:endParaRPr lang="es-ES" altLang="zh-TW" baseline="-25000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endParaRPr lang="en-US" altLang="zh-TW" baseline="-25000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r>
              <a:rPr lang="en-US" altLang="zh-TW" i="1" dirty="0" smtClean="0">
                <a:solidFill>
                  <a:srgbClr val="FFFF00"/>
                </a:solidFill>
                <a:effectLst/>
              </a:rPr>
              <a:t>m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y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'' = 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T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 cos </a:t>
            </a:r>
            <a:r>
              <a:rPr lang="el-GR" altLang="zh-TW" i="1" dirty="0" smtClean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l-GR" altLang="zh-TW" dirty="0" smtClean="0">
                <a:solidFill>
                  <a:srgbClr val="FFFF00"/>
                </a:solidFill>
                <a:effectLst/>
              </a:rPr>
              <a:t> − 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m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g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	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 			 ------	(8)</a:t>
            </a:r>
            <a:endParaRPr lang="es-ES" altLang="zh-TW" baseline="-25000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endParaRPr lang="en-US" altLang="zh-TW" i="1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r>
              <a:rPr lang="en-US" altLang="zh-TW" i="1" dirty="0" smtClean="0">
                <a:solidFill>
                  <a:srgbClr val="FFFF00"/>
                </a:solidFill>
                <a:effectLst/>
              </a:rPr>
              <a:t>m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x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‘’ 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= −</a:t>
            </a:r>
            <a:r>
              <a:rPr lang="en-US" altLang="zh-TW" i="1" dirty="0">
                <a:solidFill>
                  <a:srgbClr val="FFFF00"/>
                </a:solidFill>
                <a:effectLst/>
              </a:rPr>
              <a:t>T</a:t>
            </a:r>
            <a:r>
              <a:rPr lang="en-U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 sin </a:t>
            </a:r>
            <a:r>
              <a:rPr lang="el-GR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l-GR" altLang="zh-TW" dirty="0">
                <a:solidFill>
                  <a:srgbClr val="FFFF00"/>
                </a:solidFill>
                <a:effectLst/>
              </a:rPr>
              <a:t> − </a:t>
            </a:r>
            <a:r>
              <a:rPr lang="en-U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n-U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i="1" dirty="0" smtClean="0">
                <a:solidFill>
                  <a:srgbClr val="FFFF00"/>
                </a:solidFill>
                <a:effectLst/>
              </a:rPr>
              <a:t>x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‘’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	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 	 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	</a:t>
            </a:r>
            <a:r>
              <a:rPr lang="zh-TW" altLang="en-US" dirty="0" smtClean="0">
                <a:solidFill>
                  <a:srgbClr val="FFFF00"/>
                </a:solidFill>
                <a:effectLst/>
              </a:rPr>
              <a:t> 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------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	(9)</a:t>
            </a:r>
            <a:endParaRPr lang="es-ES" altLang="zh-TW" baseline="-25000" dirty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endParaRPr lang="es-ES" altLang="zh-TW" i="1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r>
              <a:rPr lang="es-ES" altLang="zh-TW" i="1" dirty="0" smtClean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 smtClean="0">
                <a:solidFill>
                  <a:srgbClr val="FFFF00"/>
                </a:solidFill>
                <a:effectLst/>
              </a:rPr>
              <a:t>y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‘’ 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=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T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cos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−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 smtClean="0">
                <a:solidFill>
                  <a:srgbClr val="FFFF00"/>
                </a:solidFill>
                <a:effectLst/>
              </a:rPr>
              <a:t>y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‘’ 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−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g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−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 smtClean="0">
                <a:solidFill>
                  <a:srgbClr val="FFFF00"/>
                </a:solidFill>
                <a:effectLst/>
              </a:rPr>
              <a:t>g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	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------</a:t>
            </a:r>
            <a:r>
              <a:rPr lang="zh-TW" altLang="en-US" dirty="0" smtClean="0">
                <a:solidFill>
                  <a:srgbClr val="FFFF00"/>
                </a:solidFill>
                <a:effectLst/>
              </a:rPr>
              <a:t> 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	(10)</a:t>
            </a:r>
            <a:endParaRPr lang="es-ES" altLang="zh-TW" baseline="-25000" dirty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endParaRPr lang="zh-TW" altLang="en-US" dirty="0">
              <a:solidFill>
                <a:srgbClr val="FFFF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58" y="1875157"/>
            <a:ext cx="1504321" cy="369580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35" y="1926386"/>
            <a:ext cx="1658194" cy="364457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761835" y="572017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Upper mass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652958" y="572794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Lower mass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0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5169" y="42163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/>
              </a:rPr>
              <a:t>Direct Method for Finding Equations of Motion</a:t>
            </a:r>
          </a:p>
        </p:txBody>
      </p:sp>
      <p:pic>
        <p:nvPicPr>
          <p:cNvPr id="1026" name="Picture 2" descr="double pendulum vari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-29476700"/>
            <a:ext cx="990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982807" y="1392081"/>
            <a:ext cx="10353762" cy="5277950"/>
          </a:xfrm>
        </p:spPr>
        <p:txBody>
          <a:bodyPr>
            <a:noAutofit/>
          </a:bodyPr>
          <a:lstStyle/>
          <a:p>
            <a:pPr marL="36900" indent="0" fontAlgn="ctr">
              <a:buNone/>
            </a:pPr>
            <a:r>
              <a:rPr lang="en-US" altLang="zh-TW" i="1" dirty="0" smtClean="0">
                <a:solidFill>
                  <a:srgbClr val="FFFF00"/>
                </a:solidFill>
                <a:effectLst/>
              </a:rPr>
              <a:t>T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 sin </a:t>
            </a:r>
            <a:r>
              <a:rPr lang="el-GR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l-GR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cos </a:t>
            </a:r>
            <a:r>
              <a:rPr lang="el-GR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l-GR" altLang="zh-TW" dirty="0">
                <a:solidFill>
                  <a:srgbClr val="FFFF00"/>
                </a:solidFill>
                <a:effectLst/>
              </a:rPr>
              <a:t> = −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cos </a:t>
            </a:r>
            <a:r>
              <a:rPr lang="el-GR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l-GR" altLang="zh-TW" dirty="0">
                <a:solidFill>
                  <a:srgbClr val="FFFF00"/>
                </a:solidFill>
                <a:effectLst/>
              </a:rPr>
              <a:t> (</a:t>
            </a:r>
            <a:r>
              <a:rPr lang="en-U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n-U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i="1" dirty="0">
                <a:solidFill>
                  <a:srgbClr val="FFFF00"/>
                </a:solidFill>
                <a:effectLst/>
              </a:rPr>
              <a:t>x</a:t>
            </a:r>
            <a:r>
              <a:rPr lang="en-U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'' + </a:t>
            </a:r>
            <a:r>
              <a:rPr lang="en-U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n-U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i="1" dirty="0">
                <a:solidFill>
                  <a:srgbClr val="FFFF00"/>
                </a:solidFill>
                <a:effectLst/>
              </a:rPr>
              <a:t>x</a:t>
            </a:r>
            <a:r>
              <a:rPr lang="en-U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'')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		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 ------	(11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)</a:t>
            </a:r>
          </a:p>
          <a:p>
            <a:pPr marL="36900" indent="0" fontAlgn="ctr">
              <a:buNone/>
            </a:pPr>
            <a:endParaRPr lang="es-ES" altLang="zh-TW" baseline="-25000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r>
              <a:rPr lang="es-ES" altLang="zh-TW" i="1" dirty="0" smtClean="0">
                <a:solidFill>
                  <a:srgbClr val="FFFF00"/>
                </a:solidFill>
                <a:effectLst/>
              </a:rPr>
              <a:t>T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sin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cos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= sin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(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y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'' +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y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'' +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g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+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g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)	 ------	(12)</a:t>
            </a:r>
            <a:endParaRPr lang="es-ES" altLang="zh-TW" baseline="-25000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endParaRPr lang="es-ES" altLang="zh-TW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r>
              <a:rPr lang="es-ES" altLang="zh-TW" dirty="0" smtClean="0">
                <a:solidFill>
                  <a:srgbClr val="FFFF00"/>
                </a:solidFill>
                <a:effectLst/>
              </a:rPr>
              <a:t>sin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(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y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'' +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y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'' +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g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+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g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) = −cos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(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x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'' +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x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'')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 	 ------	(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13)</a:t>
            </a:r>
          </a:p>
          <a:p>
            <a:pPr marL="36900" indent="0" fontAlgn="ctr">
              <a:buNone/>
            </a:pPr>
            <a:endParaRPr lang="en-US" altLang="zh-TW" i="1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r>
              <a:rPr lang="en-US" altLang="zh-TW" i="1" dirty="0" smtClean="0">
                <a:solidFill>
                  <a:srgbClr val="FFFF00"/>
                </a:solidFill>
                <a:effectLst/>
              </a:rPr>
              <a:t>T</a:t>
            </a:r>
            <a:r>
              <a:rPr lang="en-U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 sin </a:t>
            </a:r>
            <a:r>
              <a:rPr lang="el-GR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l-GR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cos </a:t>
            </a:r>
            <a:r>
              <a:rPr lang="el-GR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l-GR" altLang="zh-TW" dirty="0">
                <a:solidFill>
                  <a:srgbClr val="FFFF00"/>
                </a:solidFill>
                <a:effectLst/>
              </a:rPr>
              <a:t> = −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cos </a:t>
            </a:r>
            <a:r>
              <a:rPr lang="el-GR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l-GR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l-GR" altLang="zh-TW" dirty="0">
                <a:solidFill>
                  <a:srgbClr val="FFFF00"/>
                </a:solidFill>
                <a:effectLst/>
              </a:rPr>
              <a:t> (</a:t>
            </a:r>
            <a:r>
              <a:rPr lang="en-U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n-U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n-US" altLang="zh-TW" i="1" dirty="0">
                <a:solidFill>
                  <a:srgbClr val="FFFF00"/>
                </a:solidFill>
                <a:effectLst/>
              </a:rPr>
              <a:t>x</a:t>
            </a:r>
            <a:r>
              <a:rPr lang="en-U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n-US" altLang="zh-TW" dirty="0" smtClean="0">
                <a:solidFill>
                  <a:srgbClr val="FFFF00"/>
                </a:solidFill>
                <a:effectLst/>
              </a:rPr>
              <a:t>'')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 	 ------	(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14)</a:t>
            </a:r>
            <a:endParaRPr lang="en-US" altLang="zh-TW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endParaRPr lang="es-ES" altLang="zh-TW" i="1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r>
              <a:rPr lang="es-ES" altLang="zh-TW" i="1" dirty="0" smtClean="0">
                <a:solidFill>
                  <a:srgbClr val="FFFF00"/>
                </a:solidFill>
                <a:effectLst/>
              </a:rPr>
              <a:t>T</a:t>
            </a:r>
            <a:r>
              <a:rPr lang="es-ES" altLang="zh-TW" baseline="-25000" dirty="0" smtClean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sin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cos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= sin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(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y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'' +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g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)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 	 ------	(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15)</a:t>
            </a:r>
          </a:p>
          <a:p>
            <a:pPr marL="36900" indent="0" fontAlgn="ctr">
              <a:buNone/>
            </a:pPr>
            <a:endParaRPr lang="es-ES" altLang="zh-TW" dirty="0" smtClean="0">
              <a:solidFill>
                <a:srgbClr val="FFFF00"/>
              </a:solidFill>
              <a:effectLst/>
            </a:endParaRPr>
          </a:p>
          <a:p>
            <a:pPr marL="36900" indent="0" fontAlgn="ctr">
              <a:buNone/>
            </a:pPr>
            <a:r>
              <a:rPr lang="es-ES" altLang="zh-TW" dirty="0" smtClean="0">
                <a:solidFill>
                  <a:srgbClr val="FFFF00"/>
                </a:solidFill>
                <a:effectLst/>
              </a:rPr>
              <a:t>sin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(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y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'' +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g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) = −cos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θ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(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m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 </a:t>
            </a:r>
            <a:r>
              <a:rPr lang="es-ES" altLang="zh-TW" i="1" dirty="0">
                <a:solidFill>
                  <a:srgbClr val="FFFF00"/>
                </a:solidFill>
                <a:effectLst/>
              </a:rPr>
              <a:t>x</a:t>
            </a:r>
            <a:r>
              <a:rPr lang="es-ES" altLang="zh-TW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'')</a:t>
            </a:r>
            <a:r>
              <a:rPr lang="es-ES" altLang="zh-TW" dirty="0">
                <a:solidFill>
                  <a:srgbClr val="FFFF00"/>
                </a:solidFill>
                <a:effectLst/>
              </a:rPr>
              <a:t> 	 ------	(</a:t>
            </a:r>
            <a:r>
              <a:rPr lang="es-ES" altLang="zh-TW" dirty="0" smtClean="0">
                <a:solidFill>
                  <a:srgbClr val="FFFF00"/>
                </a:solidFill>
                <a:effectLst/>
              </a:rPr>
              <a:t>16)</a:t>
            </a:r>
          </a:p>
          <a:p>
            <a:pPr marL="36900" indent="0" fontAlgn="ctr">
              <a:buNone/>
            </a:pPr>
            <a:endParaRPr lang="zh-TW" altLang="en-US" dirty="0">
              <a:solidFill>
                <a:srgbClr val="FFFF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48837"/>
              </p:ext>
            </p:extLst>
          </p:nvPr>
        </p:nvGraphicFramePr>
        <p:xfrm>
          <a:off x="914400" y="4871802"/>
          <a:ext cx="10353674" cy="894095"/>
        </p:xfrm>
        <a:graphic>
          <a:graphicData uri="http://schemas.openxmlformats.org/drawingml/2006/table">
            <a:tbl>
              <a:tblPr/>
              <a:tblGrid>
                <a:gridCol w="819509">
                  <a:extLst>
                    <a:ext uri="{9D8B030D-6E8A-4147-A177-3AD203B41FA5}">
                      <a16:colId xmlns:a16="http://schemas.microsoft.com/office/drawing/2014/main" val="1333258887"/>
                    </a:ext>
                  </a:extLst>
                </a:gridCol>
                <a:gridCol w="9534165">
                  <a:extLst>
                    <a:ext uri="{9D8B030D-6E8A-4147-A177-3AD203B41FA5}">
                      <a16:colId xmlns:a16="http://schemas.microsoft.com/office/drawing/2014/main" val="1866329850"/>
                    </a:ext>
                  </a:extLst>
                </a:gridCol>
              </a:tblGrid>
              <a:tr h="528335">
                <a:tc rowSpan="2">
                  <a:txBody>
                    <a:bodyPr/>
                    <a:lstStyle/>
                    <a:p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'' =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−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(2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+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) sin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−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sin(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− 2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) − 2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sin(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−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)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(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'</a:t>
                      </a:r>
                      <a:r>
                        <a:rPr lang="el-GR" sz="18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+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'</a:t>
                      </a:r>
                      <a:r>
                        <a:rPr lang="el-GR" sz="18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cos(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−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2040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L</a:t>
                      </a:r>
                      <a:r>
                        <a:rPr lang="en-US" sz="1800" baseline="-250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(2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+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−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cos(2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− 2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1441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50334"/>
              </p:ext>
            </p:extLst>
          </p:nvPr>
        </p:nvGraphicFramePr>
        <p:xfrm>
          <a:off x="914400" y="5765897"/>
          <a:ext cx="10353674" cy="886709"/>
        </p:xfrm>
        <a:graphic>
          <a:graphicData uri="http://schemas.openxmlformats.org/drawingml/2006/table">
            <a:tbl>
              <a:tblPr/>
              <a:tblGrid>
                <a:gridCol w="923026">
                  <a:extLst>
                    <a:ext uri="{9D8B030D-6E8A-4147-A177-3AD203B41FA5}">
                      <a16:colId xmlns:a16="http://schemas.microsoft.com/office/drawing/2014/main" val="359928730"/>
                    </a:ext>
                  </a:extLst>
                </a:gridCol>
                <a:gridCol w="9430648">
                  <a:extLst>
                    <a:ext uri="{9D8B030D-6E8A-4147-A177-3AD203B41FA5}">
                      <a16:colId xmlns:a16="http://schemas.microsoft.com/office/drawing/2014/main" val="694936081"/>
                    </a:ext>
                  </a:extLst>
                </a:gridCol>
              </a:tblGrid>
              <a:tr h="520949">
                <a:tc rowSpan="2">
                  <a:txBody>
                    <a:bodyPr/>
                    <a:lstStyle/>
                    <a:p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'' =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2 sin(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−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) (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'</a:t>
                      </a:r>
                      <a:r>
                        <a:rPr lang="el-GR" sz="18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(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+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) +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+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) cos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+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'</a:t>
                      </a:r>
                      <a:r>
                        <a:rPr lang="el-GR" sz="18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cos(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−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569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i="1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</a:t>
                      </a:r>
                      <a:r>
                        <a:rPr lang="en-US" sz="1800" i="1" dirty="0" smtClean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800" baseline="-25000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(2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+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− 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cos(2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 − 2 </a:t>
                      </a:r>
                      <a:r>
                        <a:rPr lang="el-GR" sz="1800" i="1" dirty="0">
                          <a:solidFill>
                            <a:schemeClr val="bg1"/>
                          </a:solidFill>
                          <a:effectLst/>
                        </a:rPr>
                        <a:t>θ</a:t>
                      </a:r>
                      <a:r>
                        <a:rPr lang="el-GR" sz="18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  <a:effectLst/>
                        </a:rPr>
                        <a:t>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2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0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77</TotalTime>
  <Words>53</Words>
  <Application>Microsoft Office PowerPoint</Application>
  <PresentationFormat>寬螢幕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Yu Gothic</vt:lpstr>
      <vt:lpstr>微軟正黑體</vt:lpstr>
      <vt:lpstr>Calisto MT</vt:lpstr>
      <vt:lpstr>Trebuchet MS</vt:lpstr>
      <vt:lpstr>Wingdings 2</vt:lpstr>
      <vt:lpstr>石板</vt:lpstr>
      <vt:lpstr>Double Pendulum</vt:lpstr>
      <vt:lpstr>Kinematics of the Double Pendulum</vt:lpstr>
      <vt:lpstr>Forces in the Double Pendulum</vt:lpstr>
      <vt:lpstr>Direct Method for Finding Equations of Motion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Pendulum</dc:title>
  <dc:creator>Yi-Ting Li</dc:creator>
  <cp:lastModifiedBy>Yi-Ting Li</cp:lastModifiedBy>
  <cp:revision>9</cp:revision>
  <dcterms:created xsi:type="dcterms:W3CDTF">2019-01-02T12:20:04Z</dcterms:created>
  <dcterms:modified xsi:type="dcterms:W3CDTF">2019-01-02T14:04:09Z</dcterms:modified>
</cp:coreProperties>
</file>