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1" r:id="rId6"/>
    <p:sldId id="299" r:id="rId7"/>
    <p:sldId id="282" r:id="rId8"/>
    <p:sldId id="259" r:id="rId9"/>
    <p:sldId id="265" r:id="rId10"/>
    <p:sldId id="292" r:id="rId11"/>
    <p:sldId id="291" r:id="rId12"/>
    <p:sldId id="293" r:id="rId13"/>
    <p:sldId id="290" r:id="rId14"/>
    <p:sldId id="300" r:id="rId15"/>
    <p:sldId id="298" r:id="rId16"/>
    <p:sldId id="301" r:id="rId17"/>
    <p:sldId id="302" r:id="rId18"/>
    <p:sldId id="262" r:id="rId19"/>
    <p:sldId id="263" r:id="rId20"/>
    <p:sldId id="303" r:id="rId21"/>
    <p:sldId id="311" r:id="rId22"/>
    <p:sldId id="304" r:id="rId23"/>
    <p:sldId id="269" r:id="rId24"/>
    <p:sldId id="284" r:id="rId25"/>
    <p:sldId id="270" r:id="rId26"/>
    <p:sldId id="271" r:id="rId27"/>
    <p:sldId id="273" r:id="rId28"/>
    <p:sldId id="272" r:id="rId29"/>
    <p:sldId id="312" r:id="rId30"/>
    <p:sldId id="285" r:id="rId31"/>
    <p:sldId id="305" r:id="rId32"/>
    <p:sldId id="274" r:id="rId33"/>
    <p:sldId id="306" r:id="rId34"/>
    <p:sldId id="307" r:id="rId35"/>
    <p:sldId id="275" r:id="rId36"/>
    <p:sldId id="310" r:id="rId37"/>
    <p:sldId id="276" r:id="rId38"/>
    <p:sldId id="277" r:id="rId39"/>
    <p:sldId id="309" r:id="rId4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A8FF"/>
    <a:srgbClr val="FF9900"/>
    <a:srgbClr val="FFFFFF"/>
    <a:srgbClr val="B01CA5"/>
    <a:srgbClr val="FF0000"/>
    <a:srgbClr val="CCFFCC"/>
    <a:srgbClr val="00CC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43"/>
    <p:restoredTop sz="93530"/>
  </p:normalViewPr>
  <p:slideViewPr>
    <p:cSldViewPr showGuides="1">
      <p:cViewPr varScale="1">
        <p:scale>
          <a:sx n="99" d="100"/>
          <a:sy n="99" d="100"/>
        </p:scale>
        <p:origin x="192" y="90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itchFamily="2" charset="0"/>
              </a:defRPr>
            </a:lvl1pPr>
          </a:lstStyle>
          <a:p>
            <a:pPr marL="0" marR="0" lvl="0" indent="0" algn="l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itchFamily="2" charset="0"/>
              </a:defRPr>
            </a:lvl1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841CB48-73AA-4F3E-B651-F603D9E91D22}" type="datetimeFigureOut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/>
          </p:cNvSpPr>
          <p:nvPr>
            <p:ph type="sldImg"/>
          </p:nvPr>
        </p:nvSpPr>
        <p:spPr>
          <a:xfrm>
            <a:off x="958850" y="685800"/>
            <a:ext cx="4941888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itchFamily="2" charset="0"/>
              </a:defRPr>
            </a:lvl1pPr>
          </a:lstStyle>
          <a:p>
            <a:pPr marL="0" marR="0" lvl="0" indent="0" algn="l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itchFamily="2" charset="0"/>
              </a:defRPr>
            </a:lvl1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5F3B185-3CE3-4102-B518-1D0F9B783E0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en-US" altLang="zh-CN" dirty="0">
              <a:solidFill>
                <a:srgbClr val="333399"/>
              </a:solidFill>
              <a:ea typeface="MS PGothic" panose="020B0600070205080204" pitchFamily="34" charset="-128"/>
            </a:endParaRPr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>
              <a:buNone/>
            </a:pPr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>
              <a:buFont typeface="Wingdings" panose="05000000000000000000" pitchFamily="2" charset="2"/>
              <a:buChar char="•"/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  <a:p>
            <a:pPr lvl="0"/>
            <a:br>
              <a:rPr lang="zh-CN" altLang="en-US" dirty="0"/>
            </a:b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27488" y="622300"/>
            <a:ext cx="1089025" cy="108743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等腰三角形 3"/>
          <p:cNvSpPr/>
          <p:nvPr/>
        </p:nvSpPr>
        <p:spPr>
          <a:xfrm rot="10800000">
            <a:off x="444500" y="303213"/>
            <a:ext cx="368300" cy="274638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661988" y="303213"/>
            <a:ext cx="369888" cy="274638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等腰三角形 5"/>
          <p:cNvSpPr/>
          <p:nvPr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6"/>
          <p:cNvSpPr/>
          <p:nvPr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hyperlink" Target="mailto:szgu@sei.ecnu.edu.c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95350" y="1371600"/>
            <a:ext cx="7315200" cy="874713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并行程序设计  </a:t>
            </a:r>
            <a:endParaRPr lang="zh-CN" altLang="en-US" kern="1200" dirty="0">
              <a:solidFill>
                <a:srgbClr val="B7003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609600" y="2589213"/>
            <a:ext cx="7886700" cy="2076450"/>
          </a:xfrm>
          <a:noFill/>
          <a:ln>
            <a:noFill/>
          </a:ln>
        </p:spPr>
        <p:txBody>
          <a:bodyPr/>
          <a:p>
            <a:pPr>
              <a:buClrTx/>
              <a:buSzTx/>
              <a:buFontTx/>
            </a:pPr>
            <a:r>
              <a:rPr lang="en-US" altLang="zh-CN" sz="3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Lecture 1: </a:t>
            </a:r>
            <a:r>
              <a:rPr lang="zh-CN" altLang="en-US" sz="3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简介</a:t>
            </a:r>
            <a:endParaRPr lang="en-US" altLang="zh-CN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>
              <a:buClrTx/>
              <a:buSzTx/>
              <a:buFontTx/>
            </a:pPr>
            <a:endParaRPr lang="en-US" altLang="zh-CN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谷守珍</a:t>
            </a:r>
            <a:endParaRPr lang="en-US" altLang="zh-CN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ClrTx/>
              <a:buSzTx/>
              <a:buFontTx/>
            </a:pPr>
            <a:endParaRPr lang="en-US" altLang="zh-CN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>
              <a:buClrTx/>
              <a:buSzTx/>
              <a:buFontTx/>
            </a:pPr>
            <a:endParaRPr lang="zh-CN" altLang="en-US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示例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: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神威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·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太湖之光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7411" name="矩形 6"/>
          <p:cNvSpPr/>
          <p:nvPr/>
        </p:nvSpPr>
        <p:spPr>
          <a:xfrm>
            <a:off x="2638425" y="5673725"/>
            <a:ext cx="3886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每个集群都有自己的内存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 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17412" name="内容占位符 5"/>
          <p:cNvPicPr>
            <a:picLocks noGrp="1" noChangeAspect="1"/>
          </p:cNvPicPr>
          <p:nvPr>
            <p:ph idx="11"/>
          </p:nvPr>
        </p:nvPicPr>
        <p:blipFill>
          <a:blip r:embed="rId1"/>
          <a:stretch>
            <a:fillRect/>
          </a:stretch>
        </p:blipFill>
        <p:spPr>
          <a:xfrm>
            <a:off x="762000" y="1468438"/>
            <a:ext cx="6873875" cy="4195762"/>
          </a:xfrm>
          <a:noFill/>
          <a:ln>
            <a:noFill/>
          </a:ln>
        </p:spPr>
      </p:pic>
      <p:sp>
        <p:nvSpPr>
          <p:cNvPr id="17413" name="矩形 6"/>
          <p:cNvSpPr/>
          <p:nvPr/>
        </p:nvSpPr>
        <p:spPr>
          <a:xfrm>
            <a:off x="457200" y="1025525"/>
            <a:ext cx="8248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神威太湖之光超算使用了</a:t>
            </a:r>
            <a:r>
              <a:rPr lang="en-US" altLang="zh-CN" dirty="0">
                <a:latin typeface="Arial" panose="020B0604020202020204" pitchFamily="34" charset="0"/>
              </a:rPr>
              <a:t>40960</a:t>
            </a:r>
            <a:r>
              <a:rPr lang="zh-CN" altLang="en-US" dirty="0">
                <a:latin typeface="Arial" panose="020B0604020202020204" pitchFamily="34" charset="0"/>
              </a:rPr>
              <a:t>个国产申威</a:t>
            </a:r>
            <a:r>
              <a:rPr lang="en-US" altLang="zh-CN" dirty="0">
                <a:latin typeface="Arial" panose="020B0604020202020204" pitchFamily="34" charset="0"/>
              </a:rPr>
              <a:t>SW26010</a:t>
            </a:r>
            <a:r>
              <a:rPr lang="zh-CN" altLang="en-US" dirty="0">
                <a:latin typeface="Arial" panose="020B0604020202020204" pitchFamily="34" charset="0"/>
              </a:rPr>
              <a:t>处理器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2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7589838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并行编程</a:t>
            </a:r>
            <a:endParaRPr lang="zh-CN" altLang="en-US" kern="1200" dirty="0">
              <a:solidFill>
                <a:srgbClr val="B7003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9459" name="内容占位符 4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1330325"/>
          </a:xfrm>
          <a:noFill/>
          <a:ln>
            <a:noFill/>
          </a:ln>
        </p:spPr>
        <p:txBody>
          <a:bodyPr/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sz="24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并行编程</a:t>
            </a:r>
            <a:r>
              <a:rPr lang="en-US" altLang="zh-CN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:</a:t>
            </a:r>
            <a:endParaRPr lang="en-US" altLang="zh-CN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</a:rPr>
              <a:t>程序员开发程序的过程，用来表示哪些计算应该并行执行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cxnSp>
        <p:nvCxnSpPr>
          <p:cNvPr id="19460" name="直接箭头连接符 6"/>
          <p:cNvCxnSpPr/>
          <p:nvPr/>
        </p:nvCxnSpPr>
        <p:spPr>
          <a:xfrm>
            <a:off x="1219200" y="2590800"/>
            <a:ext cx="58674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61" name="直接箭头连接符 11"/>
          <p:cNvCxnSpPr/>
          <p:nvPr/>
        </p:nvCxnSpPr>
        <p:spPr>
          <a:xfrm>
            <a:off x="1219200" y="2590800"/>
            <a:ext cx="0" cy="25908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9462" name="圆角矩形 9"/>
          <p:cNvSpPr/>
          <p:nvPr/>
        </p:nvSpPr>
        <p:spPr>
          <a:xfrm>
            <a:off x="1219200" y="2819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dirty="0">
                <a:latin typeface="Times" pitchFamily="2" charset="0"/>
              </a:rPr>
              <a:t>T1</a:t>
            </a:r>
            <a:endParaRPr lang="zh-CN" altLang="en-US" dirty="0">
              <a:latin typeface="Times" pitchFamily="2" charset="0"/>
            </a:endParaRPr>
          </a:p>
        </p:txBody>
      </p:sp>
      <p:sp>
        <p:nvSpPr>
          <p:cNvPr id="19463" name="圆角矩形 15"/>
          <p:cNvSpPr/>
          <p:nvPr/>
        </p:nvSpPr>
        <p:spPr>
          <a:xfrm>
            <a:off x="2133600" y="28194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dirty="0">
                <a:latin typeface="Times" pitchFamily="2" charset="0"/>
              </a:rPr>
              <a:t>T2</a:t>
            </a:r>
            <a:endParaRPr lang="zh-CN" altLang="en-US" dirty="0">
              <a:latin typeface="Times" pitchFamily="2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657600" y="2819400"/>
            <a:ext cx="9906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  <a:cs typeface="+mn-cs"/>
              </a:rPr>
              <a:t>T3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5" name="圆角矩形 17"/>
          <p:cNvSpPr/>
          <p:nvPr/>
        </p:nvSpPr>
        <p:spPr>
          <a:xfrm>
            <a:off x="4648200" y="2819400"/>
            <a:ext cx="1981200" cy="381000"/>
          </a:xfrm>
          <a:prstGeom prst="roundRect">
            <a:avLst>
              <a:gd name="adj" fmla="val 16667"/>
            </a:avLst>
          </a:prstGeom>
          <a:solidFill>
            <a:srgbClr val="33A8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dirty="0">
                <a:latin typeface="Times" pitchFamily="2" charset="0"/>
              </a:rPr>
              <a:t>T4</a:t>
            </a:r>
            <a:endParaRPr lang="zh-CN" altLang="en-US" dirty="0">
              <a:latin typeface="Times" pitchFamily="2" charset="0"/>
            </a:endParaRPr>
          </a:p>
        </p:txBody>
      </p:sp>
      <p:sp>
        <p:nvSpPr>
          <p:cNvPr id="19466" name="圆角矩形 18"/>
          <p:cNvSpPr/>
          <p:nvPr/>
        </p:nvSpPr>
        <p:spPr>
          <a:xfrm>
            <a:off x="1219200" y="36957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dirty="0">
                <a:latin typeface="Times" pitchFamily="2" charset="0"/>
              </a:rPr>
              <a:t>T1</a:t>
            </a:r>
            <a:endParaRPr lang="zh-CN" altLang="en-US" dirty="0">
              <a:latin typeface="Times" pitchFamily="2" charset="0"/>
            </a:endParaRPr>
          </a:p>
        </p:txBody>
      </p:sp>
      <p:sp>
        <p:nvSpPr>
          <p:cNvPr id="19467" name="圆角矩形 19"/>
          <p:cNvSpPr/>
          <p:nvPr/>
        </p:nvSpPr>
        <p:spPr>
          <a:xfrm>
            <a:off x="1217613" y="40767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dirty="0">
                <a:latin typeface="Times" pitchFamily="2" charset="0"/>
              </a:rPr>
              <a:t>T2</a:t>
            </a:r>
            <a:endParaRPr lang="zh-CN" altLang="en-US" dirty="0">
              <a:latin typeface="Times" pitchFamily="2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217613" y="4438650"/>
            <a:ext cx="9906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  <a:cs typeface="+mn-cs"/>
              </a:rPr>
              <a:t>T3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9" name="圆角矩形 21"/>
          <p:cNvSpPr/>
          <p:nvPr/>
        </p:nvSpPr>
        <p:spPr>
          <a:xfrm>
            <a:off x="1233488" y="4800600"/>
            <a:ext cx="1981200" cy="381000"/>
          </a:xfrm>
          <a:prstGeom prst="roundRect">
            <a:avLst>
              <a:gd name="adj" fmla="val 16667"/>
            </a:avLst>
          </a:prstGeom>
          <a:solidFill>
            <a:srgbClr val="33A8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dirty="0">
                <a:latin typeface="Times" pitchFamily="2" charset="0"/>
              </a:rPr>
              <a:t>T4</a:t>
            </a:r>
            <a:endParaRPr lang="zh-CN" altLang="en-US" dirty="0">
              <a:latin typeface="Times" pitchFamily="2" charset="0"/>
            </a:endParaRPr>
          </a:p>
        </p:txBody>
      </p:sp>
      <p:sp>
        <p:nvSpPr>
          <p:cNvPr id="19470" name="矩形 10"/>
          <p:cNvSpPr/>
          <p:nvPr/>
        </p:nvSpPr>
        <p:spPr>
          <a:xfrm>
            <a:off x="3241675" y="4167188"/>
            <a:ext cx="19208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并行程序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P=4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9471" name="矩形 23"/>
          <p:cNvSpPr/>
          <p:nvPr/>
        </p:nvSpPr>
        <p:spPr>
          <a:xfrm>
            <a:off x="6629400" y="2836863"/>
            <a:ext cx="18716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串行程序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P=1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简介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多核计算机的发展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并行编程的起源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编写并行程序的复杂性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Lecture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技术发展趋势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: Moore’s Law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内容占位符 1"/>
          <p:cNvSpPr txBox="1"/>
          <p:nvPr/>
        </p:nvSpPr>
        <p:spPr bwMode="auto">
          <a:xfrm>
            <a:off x="482600" y="1108075"/>
            <a:ext cx="8183563" cy="5445125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Moore’s Law: Gordon Moore (co-founder of Intel) predicted in 1965 that the transistor density of semiconductor chips would double roughly every 18 ~24months.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8" name="内容占位符 5"/>
          <p:cNvPicPr>
            <a:picLocks noGrp="1" noChangeAspect="1"/>
          </p:cNvPicPr>
          <p:nvPr>
            <p:ph idx="11"/>
          </p:nvPr>
        </p:nvPicPr>
        <p:blipFill>
          <a:blip r:embed="rId1"/>
          <a:stretch>
            <a:fillRect/>
          </a:stretch>
        </p:blipFill>
        <p:spPr>
          <a:xfrm>
            <a:off x="1600200" y="2590800"/>
            <a:ext cx="5649913" cy="3962400"/>
          </a:xfr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单核处理器转向多核处理器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2253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617663"/>
            <a:ext cx="7632700" cy="437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AutoShape 7"/>
          <p:cNvSpPr/>
          <p:nvPr/>
        </p:nvSpPr>
        <p:spPr>
          <a:xfrm>
            <a:off x="1249363" y="6056313"/>
            <a:ext cx="5267325" cy="649287"/>
          </a:xfrm>
          <a:prstGeom prst="borderCallout1">
            <a:avLst>
              <a:gd name="adj1" fmla="val 17602"/>
              <a:gd name="adj2" fmla="val 101412"/>
              <a:gd name="adj3" fmla="val -147431"/>
              <a:gd name="adj4" fmla="val 107435"/>
            </a:avLst>
          </a:prstGeom>
          <a:solidFill>
            <a:srgbClr val="9FCAD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功耗</a:t>
            </a:r>
            <a:r>
              <a:rPr lang="en-AU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指令级并行</a:t>
            </a:r>
            <a:r>
              <a:rPr lang="en-AU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存储访问延迟影响</a:t>
            </a:r>
            <a:endParaRPr lang="en-AU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6324600" y="1617663"/>
            <a:ext cx="192088" cy="10493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22534" name="文本框 8"/>
          <p:cNvSpPr txBox="1"/>
          <p:nvPr/>
        </p:nvSpPr>
        <p:spPr>
          <a:xfrm>
            <a:off x="5562600" y="1217613"/>
            <a:ext cx="2057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转向多核处理器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多核微处理器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单芯片集成更多处理器（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需要显性并行编程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与指令级并行相比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85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硬件可以同时执行多条指令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85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程序员不可见硬件并行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难点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85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如何提升性能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85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负载均衡问题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85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通信与同步技术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585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7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多核处理器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4580" name="Rectangle 5"/>
          <p:cNvSpPr/>
          <p:nvPr/>
        </p:nvSpPr>
        <p:spPr>
          <a:xfrm>
            <a:off x="304800" y="5638800"/>
            <a:ext cx="7651750" cy="30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所有的计算机都是多核架构</a:t>
            </a:r>
            <a:endParaRPr lang="en-US" altLang="zh-CN" sz="3200" dirty="0">
              <a:solidFill>
                <a:srgbClr val="C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智能手机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26627" name="内容占位符 5" descr="111900006.jpg"/>
          <p:cNvPicPr>
            <a:picLocks noGrp="1" noChangeAspect="1"/>
          </p:cNvPicPr>
          <p:nvPr>
            <p:ph idx="11"/>
          </p:nvPr>
        </p:nvPicPr>
        <p:blipFill>
          <a:blip r:embed="rId1"/>
          <a:srcRect l="32782" t="16597" r="33250" b="16032"/>
          <a:stretch>
            <a:fillRect/>
          </a:stretch>
        </p:blipFill>
        <p:spPr>
          <a:xfrm>
            <a:off x="990600" y="1524000"/>
            <a:ext cx="2286000" cy="3400425"/>
          </a:xfrm>
          <a:noFill/>
          <a:ln>
            <a:noFill/>
          </a:ln>
        </p:spPr>
      </p:pic>
      <p:pic>
        <p:nvPicPr>
          <p:cNvPr id="26628" name="图片 4" descr="u=518163246,3676037497&amp;fm=23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790700"/>
            <a:ext cx="3822700" cy="286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9" name="文本框 5"/>
          <p:cNvSpPr txBox="1"/>
          <p:nvPr/>
        </p:nvSpPr>
        <p:spPr>
          <a:xfrm>
            <a:off x="4657725" y="4924425"/>
            <a:ext cx="33464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20</a:t>
            </a:r>
            <a:r>
              <a:rPr lang="zh-CN" altLang="en-US" dirty="0">
                <a:latin typeface="Arial" panose="020B0604020202020204" pitchFamily="34" charset="0"/>
              </a:rPr>
              <a:t>亿个晶体管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2 CPU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4 GPU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游戏机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28675" name="内容占位符 3" descr="38eb8aff-743f-487c-9896-75eb8da1da99.jpg"/>
          <p:cNvPicPr>
            <a:picLocks noGrp="1" noChangeAspect="1"/>
          </p:cNvPicPr>
          <p:nvPr>
            <p:ph idx="11"/>
          </p:nvPr>
        </p:nvPicPr>
        <p:blipFill>
          <a:blip r:embed="rId1"/>
          <a:srcRect l="6720" t="11023" r="3952" b="7088"/>
          <a:stretch>
            <a:fillRect/>
          </a:stretch>
        </p:blipFill>
        <p:spPr>
          <a:xfrm>
            <a:off x="762000" y="1371600"/>
            <a:ext cx="3505200" cy="3227388"/>
          </a:xfrm>
          <a:noFill/>
          <a:ln>
            <a:noFill/>
          </a:ln>
        </p:spPr>
      </p:pic>
      <p:pic>
        <p:nvPicPr>
          <p:cNvPr id="28676" name="图片 4" descr="屏幕快照 2016-11-27 10.31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963" y="1257300"/>
            <a:ext cx="3463925" cy="3455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7" name="文本框 5"/>
          <p:cNvSpPr txBox="1"/>
          <p:nvPr/>
        </p:nvSpPr>
        <p:spPr>
          <a:xfrm>
            <a:off x="4864100" y="4972050"/>
            <a:ext cx="33448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Arial" panose="020B0604020202020204" pitchFamily="34" charset="0"/>
              </a:rPr>
              <a:t>5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亿个晶体管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AMD 8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Core CPU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768 Shader Cores 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超级计算机（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Supercomputers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）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3072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1081088"/>
            <a:ext cx="4605338" cy="2794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5925" y="4119563"/>
          <a:ext cx="8181975" cy="216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975"/>
              </a:tblGrid>
              <a:tr h="5524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神威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·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太湖之光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38" marB="4573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616061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超过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千万个核心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峰值性能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12.54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亿亿次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秒，持续性能为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9.3 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亿亿次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秒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“神威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太湖之光”运算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小时，相当于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亿人同时用计算器运算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1694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天气气候、航空航天、海洋科学、新药创制、先进制造、新材料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38" marB="4573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多核处理器现状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32771" name="Picture 2" descr="http://mms0.baidu.com/it/u=1799500878,2956504839&amp;fm=253&amp;app=138&amp;f=JPEG&amp;fmt=auto&amp;q=75?w=402&amp;h=500"/>
          <p:cNvPicPr>
            <a:picLocks noGrp="1" noChangeAspect="1"/>
          </p:cNvPicPr>
          <p:nvPr>
            <p:ph idx="11"/>
          </p:nvPr>
        </p:nvPicPr>
        <p:blipFill>
          <a:blip r:embed="rId1"/>
          <a:stretch>
            <a:fillRect/>
          </a:stretch>
        </p:blipFill>
        <p:spPr>
          <a:xfrm>
            <a:off x="2362200" y="1066800"/>
            <a:ext cx="4343400" cy="5402263"/>
          </a:xfr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1"/>
          <p:cNvSpPr>
            <a:spLocks noGrp="1"/>
          </p:cNvSpPr>
          <p:nvPr>
            <p:ph idx="11"/>
          </p:nvPr>
        </p:nvSpPr>
        <p:spPr>
          <a:xfrm>
            <a:off x="457200" y="1143000"/>
            <a:ext cx="8185150" cy="5445125"/>
          </a:xfrm>
          <a:noFill/>
          <a:ln>
            <a:noFill/>
          </a:ln>
        </p:spPr>
        <p:txBody>
          <a:bodyPr/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时间：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周一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13:00-14:35 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1~18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周）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地点：教书院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2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19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教材：</a:t>
            </a:r>
            <a:r>
              <a:rPr lang="en-US" altLang="zh-CN" kern="1200" dirty="0">
                <a:latin typeface="+mn-lt"/>
                <a:ea typeface="MS PGothic" panose="020B0600070205080204" pitchFamily="34" charset="-128"/>
                <a:cs typeface="+mn-cs"/>
              </a:rPr>
              <a:t>“An Introduction to Parallel Programming,”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 Peter Pacheco, Morgan-Kaufmann Publishers.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辅助教材：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《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并行编程原理与程序设计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》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课程考核：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平时成绩：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40%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（练习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20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％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编程项目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20%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期末考试：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60%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（闭卷）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先修课程：</a:t>
            </a:r>
            <a:endParaRPr lang="en-US" altLang="zh-CN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语言、操作系统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♦"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Email: </a:t>
            </a:r>
            <a:r>
              <a:rPr lang="en-US" altLang="zh-CN" kern="1200" dirty="0">
                <a:latin typeface="+mn-lt"/>
                <a:ea typeface="+mn-ea"/>
                <a:cs typeface="+mn-cs"/>
                <a:hlinkClick r:id="rId1"/>
              </a:rPr>
              <a:t>szgu@sei.ecnu.edu.cn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♦"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Tel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：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021-62224020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办公室：数学馆东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213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助教：兰兴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芃</a:t>
            </a:r>
            <a:r>
              <a:rPr lang="en-US" altLang="zh-CN"/>
              <a:t>1062770893@qq.com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课程信息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717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286000"/>
            <a:ext cx="2362200" cy="2909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简介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多核计算机的发展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并行编程的起源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编写并行程序的复杂性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Lecture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芯片行业向多核处理器的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转变让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软件开发人员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措手不及。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"We really don't know how to write software in this new model,"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David Patterson notes. "It's absolutely critical for the future of IT in the United States and around the world that we figure it out."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IEEE Spectrum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+mj-ea"/>
                <a:cs typeface="+mj-cs"/>
              </a:rPr>
              <a:t>软件面临的挑战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传统科学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工程的一般方法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做理论或纸上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设计。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进行实验或构建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1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缺陷：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太难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建造大型风洞。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太贵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造一架一次性客机。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太慢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等待气候或星系演化。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太危险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武器、药物设计、极端气候实验。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计算科学范式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 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使用高性能计算机系统来模拟这一现象 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基于已知的物理定律和有效的数值方法。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6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 latinLnBrk="1">
              <a:buClrTx/>
              <a:buSzTx/>
              <a:buFontTx/>
            </a:pPr>
            <a:r>
              <a:rPr lang="zh-CN" altLang="en-US" b="0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科学模拟</a:t>
            </a:r>
            <a:r>
              <a:rPr lang="en-US" altLang="zh-CN" b="0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:  </a:t>
            </a:r>
            <a:r>
              <a:rPr lang="zh-CN" altLang="en-US" b="0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科学的第三根支柱 </a:t>
            </a:r>
            <a:endParaRPr lang="zh-CN" altLang="en-US" b="0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sz="2400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示例</a:t>
            </a:r>
            <a:r>
              <a:rPr lang="en-US" altLang="zh-CN" sz="2400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: </a:t>
            </a:r>
            <a:r>
              <a:rPr lang="zh-CN" altLang="en-US" sz="2400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全球气候模拟问题</a:t>
            </a:r>
            <a:endParaRPr lang="zh-CN" altLang="en-US" sz="2400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0963" name="Rectangle 3"/>
          <p:cNvSpPr txBox="1">
            <a:spLocks noChangeArrowheads="1"/>
          </p:cNvSpPr>
          <p:nvPr/>
        </p:nvSpPr>
        <p:spPr bwMode="auto">
          <a:xfrm>
            <a:off x="468313" y="990600"/>
            <a:ext cx="822960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核心在于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计算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f(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纬度，经度，海拔，时间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温度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，压力，湿度，风速  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方法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将空间离散化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 km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作为一个测量点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设计一个算法来预测时间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t+dt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的天气（给定时间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的天气）。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8916" name="Picture 4" descr="smalloce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7713" y="3597275"/>
            <a:ext cx="3657600" cy="254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68313" y="4413250"/>
            <a:ext cx="40703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03200" marR="0" lvl="0" indent="-2032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应用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预测重大事件，例如厄尔尼诺现象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制定气体排放标准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Text Box 6"/>
          <p:cNvSpPr txBox="1"/>
          <p:nvPr/>
        </p:nvSpPr>
        <p:spPr>
          <a:xfrm>
            <a:off x="4538663" y="6400800"/>
            <a:ext cx="3992562" cy="27622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lang="en-US" altLang="zh-CN" sz="1200" dirty="0">
                <a:latin typeface="Arial" panose="020B0604020202020204" pitchFamily="34" charset="0"/>
                <a:ea typeface="MS PGothic" panose="020B0600070205080204" pitchFamily="34" charset="-128"/>
              </a:rPr>
              <a:t>Source: http://www.epm.ornl.gov/chammp/chammp.html</a:t>
            </a:r>
            <a:endParaRPr lang="en-US" altLang="zh-CN" sz="12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sz="2400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示例</a:t>
            </a:r>
            <a:r>
              <a:rPr lang="en-US" altLang="zh-CN" sz="2400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: </a:t>
            </a:r>
            <a:r>
              <a:rPr lang="zh-CN" altLang="en-US" sz="2400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全球气候模拟问题</a:t>
            </a:r>
            <a:endParaRPr lang="zh-CN" altLang="en-US" sz="2400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40963" name="Object 2"/>
          <p:cNvGraphicFramePr>
            <a:graphicFrameLocks noChangeAspect="1"/>
          </p:cNvGraphicFramePr>
          <p:nvPr/>
        </p:nvGraphicFramePr>
        <p:xfrm>
          <a:off x="1143000" y="1066800"/>
          <a:ext cx="7116763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331200" imgH="6273800" progId="Photoshop.Image.5">
                  <p:embed/>
                </p:oleObj>
              </mc:Choice>
              <mc:Fallback>
                <p:oleObj name="" r:id="rId1" imgW="8331200" imgH="6273800" progId="Photoshop.Image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066800"/>
                        <a:ext cx="7116763" cy="535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3"/>
          <p:cNvSpPr txBox="1"/>
          <p:nvPr/>
        </p:nvSpPr>
        <p:spPr>
          <a:xfrm>
            <a:off x="152400" y="1295400"/>
            <a:ext cx="2438400" cy="7080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000" b="1" dirty="0">
                <a:solidFill>
                  <a:srgbClr val="0026A0"/>
                </a:solidFill>
                <a:latin typeface="Helvetica" charset="0"/>
                <a:ea typeface="MS PGothic" panose="020B0600070205080204" pitchFamily="34" charset="-128"/>
              </a:rPr>
              <a:t>高分辨率气候模式对气候变化的影响 </a:t>
            </a:r>
            <a:endParaRPr lang="en-US" altLang="zh-CN" sz="2000" b="1" dirty="0">
              <a:solidFill>
                <a:srgbClr val="0026A0"/>
              </a:solidFill>
              <a:latin typeface="Helvetica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空间离散化示例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43011" name="Picture 4" descr="smalloce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200150"/>
            <a:ext cx="5638800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2" name="Rectangle 8"/>
          <p:cNvSpPr/>
          <p:nvPr/>
        </p:nvSpPr>
        <p:spPr>
          <a:xfrm>
            <a:off x="1371600" y="1200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3" name="Rectangle 9"/>
          <p:cNvSpPr/>
          <p:nvPr/>
        </p:nvSpPr>
        <p:spPr>
          <a:xfrm>
            <a:off x="1828800" y="1200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4" name="Rectangle 17"/>
          <p:cNvSpPr/>
          <p:nvPr/>
        </p:nvSpPr>
        <p:spPr>
          <a:xfrm>
            <a:off x="1371600" y="1657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5" name="Rectangle 18"/>
          <p:cNvSpPr/>
          <p:nvPr/>
        </p:nvSpPr>
        <p:spPr>
          <a:xfrm>
            <a:off x="1828800" y="1657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6" name="Rectangle 19"/>
          <p:cNvSpPr/>
          <p:nvPr/>
        </p:nvSpPr>
        <p:spPr>
          <a:xfrm>
            <a:off x="2286000" y="1200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7" name="Rectangle 20"/>
          <p:cNvSpPr/>
          <p:nvPr/>
        </p:nvSpPr>
        <p:spPr>
          <a:xfrm>
            <a:off x="2743200" y="1200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8" name="Rectangle 21"/>
          <p:cNvSpPr/>
          <p:nvPr/>
        </p:nvSpPr>
        <p:spPr>
          <a:xfrm>
            <a:off x="2286000" y="1657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9" name="Rectangle 22"/>
          <p:cNvSpPr/>
          <p:nvPr/>
        </p:nvSpPr>
        <p:spPr>
          <a:xfrm>
            <a:off x="2743200" y="1657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0" name="Rectangle 23"/>
          <p:cNvSpPr/>
          <p:nvPr/>
        </p:nvSpPr>
        <p:spPr>
          <a:xfrm>
            <a:off x="1371600" y="2114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1" name="Rectangle 24"/>
          <p:cNvSpPr/>
          <p:nvPr/>
        </p:nvSpPr>
        <p:spPr>
          <a:xfrm>
            <a:off x="1828800" y="2114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2" name="Rectangle 25"/>
          <p:cNvSpPr/>
          <p:nvPr/>
        </p:nvSpPr>
        <p:spPr>
          <a:xfrm>
            <a:off x="1371600" y="2571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3" name="Rectangle 26"/>
          <p:cNvSpPr/>
          <p:nvPr/>
        </p:nvSpPr>
        <p:spPr>
          <a:xfrm>
            <a:off x="1828800" y="2571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4" name="Rectangle 27"/>
          <p:cNvSpPr/>
          <p:nvPr/>
        </p:nvSpPr>
        <p:spPr>
          <a:xfrm>
            <a:off x="2286000" y="2114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5" name="Rectangle 28"/>
          <p:cNvSpPr/>
          <p:nvPr/>
        </p:nvSpPr>
        <p:spPr>
          <a:xfrm>
            <a:off x="2743200" y="2114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6" name="Rectangle 29"/>
          <p:cNvSpPr/>
          <p:nvPr/>
        </p:nvSpPr>
        <p:spPr>
          <a:xfrm>
            <a:off x="2286000" y="2571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7" name="Rectangle 30"/>
          <p:cNvSpPr/>
          <p:nvPr/>
        </p:nvSpPr>
        <p:spPr>
          <a:xfrm>
            <a:off x="2743200" y="2571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8" name="Rectangle 31"/>
          <p:cNvSpPr/>
          <p:nvPr/>
        </p:nvSpPr>
        <p:spPr>
          <a:xfrm>
            <a:off x="3200400" y="1200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9" name="Rectangle 32"/>
          <p:cNvSpPr/>
          <p:nvPr/>
        </p:nvSpPr>
        <p:spPr>
          <a:xfrm>
            <a:off x="3657600" y="1200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0" name="Rectangle 33"/>
          <p:cNvSpPr/>
          <p:nvPr/>
        </p:nvSpPr>
        <p:spPr>
          <a:xfrm>
            <a:off x="3200400" y="1657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1" name="Rectangle 34"/>
          <p:cNvSpPr/>
          <p:nvPr/>
        </p:nvSpPr>
        <p:spPr>
          <a:xfrm>
            <a:off x="3657600" y="1657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2" name="Rectangle 39"/>
          <p:cNvSpPr/>
          <p:nvPr/>
        </p:nvSpPr>
        <p:spPr>
          <a:xfrm>
            <a:off x="3200400" y="2114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3" name="Rectangle 40"/>
          <p:cNvSpPr/>
          <p:nvPr/>
        </p:nvSpPr>
        <p:spPr>
          <a:xfrm>
            <a:off x="3657600" y="2114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4" name="Rectangle 41"/>
          <p:cNvSpPr/>
          <p:nvPr/>
        </p:nvSpPr>
        <p:spPr>
          <a:xfrm>
            <a:off x="3200400" y="2571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5" name="Rectangle 42"/>
          <p:cNvSpPr/>
          <p:nvPr/>
        </p:nvSpPr>
        <p:spPr>
          <a:xfrm>
            <a:off x="3657600" y="2571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6" name="Rectangle 47"/>
          <p:cNvSpPr/>
          <p:nvPr/>
        </p:nvSpPr>
        <p:spPr>
          <a:xfrm>
            <a:off x="1371600" y="3028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7" name="Rectangle 48"/>
          <p:cNvSpPr/>
          <p:nvPr/>
        </p:nvSpPr>
        <p:spPr>
          <a:xfrm>
            <a:off x="1828800" y="3028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8" name="Rectangle 49"/>
          <p:cNvSpPr/>
          <p:nvPr/>
        </p:nvSpPr>
        <p:spPr>
          <a:xfrm>
            <a:off x="1371600" y="3486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9" name="Rectangle 50"/>
          <p:cNvSpPr/>
          <p:nvPr/>
        </p:nvSpPr>
        <p:spPr>
          <a:xfrm>
            <a:off x="1828800" y="3486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0" name="Rectangle 51"/>
          <p:cNvSpPr/>
          <p:nvPr/>
        </p:nvSpPr>
        <p:spPr>
          <a:xfrm>
            <a:off x="2286000" y="3028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1" name="Rectangle 52"/>
          <p:cNvSpPr/>
          <p:nvPr/>
        </p:nvSpPr>
        <p:spPr>
          <a:xfrm>
            <a:off x="2743200" y="3028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2" name="Rectangle 53"/>
          <p:cNvSpPr/>
          <p:nvPr/>
        </p:nvSpPr>
        <p:spPr>
          <a:xfrm>
            <a:off x="2286000" y="3486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3" name="Rectangle 54"/>
          <p:cNvSpPr/>
          <p:nvPr/>
        </p:nvSpPr>
        <p:spPr>
          <a:xfrm>
            <a:off x="2743200" y="3486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4" name="Rectangle 55"/>
          <p:cNvSpPr/>
          <p:nvPr/>
        </p:nvSpPr>
        <p:spPr>
          <a:xfrm>
            <a:off x="1371600" y="3943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5" name="Rectangle 56"/>
          <p:cNvSpPr/>
          <p:nvPr/>
        </p:nvSpPr>
        <p:spPr>
          <a:xfrm>
            <a:off x="1828800" y="3943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6" name="Rectangle 57"/>
          <p:cNvSpPr/>
          <p:nvPr/>
        </p:nvSpPr>
        <p:spPr>
          <a:xfrm>
            <a:off x="1371600" y="4400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7" name="Rectangle 58"/>
          <p:cNvSpPr/>
          <p:nvPr/>
        </p:nvSpPr>
        <p:spPr>
          <a:xfrm>
            <a:off x="1828800" y="4400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8" name="Rectangle 59"/>
          <p:cNvSpPr/>
          <p:nvPr/>
        </p:nvSpPr>
        <p:spPr>
          <a:xfrm>
            <a:off x="2286000" y="3943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9" name="Rectangle 60"/>
          <p:cNvSpPr/>
          <p:nvPr/>
        </p:nvSpPr>
        <p:spPr>
          <a:xfrm>
            <a:off x="2743200" y="3943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0" name="Rectangle 61"/>
          <p:cNvSpPr/>
          <p:nvPr/>
        </p:nvSpPr>
        <p:spPr>
          <a:xfrm>
            <a:off x="2286000" y="4400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1" name="Rectangle 62"/>
          <p:cNvSpPr/>
          <p:nvPr/>
        </p:nvSpPr>
        <p:spPr>
          <a:xfrm>
            <a:off x="2743200" y="4400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2" name="Rectangle 63"/>
          <p:cNvSpPr/>
          <p:nvPr/>
        </p:nvSpPr>
        <p:spPr>
          <a:xfrm>
            <a:off x="3200400" y="3028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3" name="Rectangle 64"/>
          <p:cNvSpPr/>
          <p:nvPr/>
        </p:nvSpPr>
        <p:spPr>
          <a:xfrm>
            <a:off x="3657600" y="3028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4" name="Rectangle 65"/>
          <p:cNvSpPr/>
          <p:nvPr/>
        </p:nvSpPr>
        <p:spPr>
          <a:xfrm>
            <a:off x="3200400" y="3486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5" name="Rectangle 66"/>
          <p:cNvSpPr/>
          <p:nvPr/>
        </p:nvSpPr>
        <p:spPr>
          <a:xfrm>
            <a:off x="3657600" y="3486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6" name="Rectangle 71"/>
          <p:cNvSpPr/>
          <p:nvPr/>
        </p:nvSpPr>
        <p:spPr>
          <a:xfrm>
            <a:off x="3200400" y="3943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7" name="Rectangle 72"/>
          <p:cNvSpPr/>
          <p:nvPr/>
        </p:nvSpPr>
        <p:spPr>
          <a:xfrm>
            <a:off x="3657600" y="3943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8" name="Rectangle 73"/>
          <p:cNvSpPr/>
          <p:nvPr/>
        </p:nvSpPr>
        <p:spPr>
          <a:xfrm>
            <a:off x="3200400" y="4400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9" name="Rectangle 74"/>
          <p:cNvSpPr/>
          <p:nvPr/>
        </p:nvSpPr>
        <p:spPr>
          <a:xfrm>
            <a:off x="3657600" y="4400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0" name="Rectangle 79"/>
          <p:cNvSpPr/>
          <p:nvPr/>
        </p:nvSpPr>
        <p:spPr>
          <a:xfrm>
            <a:off x="1371600" y="4857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1" name="Rectangle 80"/>
          <p:cNvSpPr/>
          <p:nvPr/>
        </p:nvSpPr>
        <p:spPr>
          <a:xfrm>
            <a:off x="1828800" y="4857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2" name="Rectangle 81"/>
          <p:cNvSpPr/>
          <p:nvPr/>
        </p:nvSpPr>
        <p:spPr>
          <a:xfrm>
            <a:off x="1371600" y="5314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3" name="Rectangle 82"/>
          <p:cNvSpPr/>
          <p:nvPr/>
        </p:nvSpPr>
        <p:spPr>
          <a:xfrm>
            <a:off x="1828800" y="5314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4" name="Rectangle 83"/>
          <p:cNvSpPr/>
          <p:nvPr/>
        </p:nvSpPr>
        <p:spPr>
          <a:xfrm>
            <a:off x="2286000" y="4857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5" name="Rectangle 84"/>
          <p:cNvSpPr/>
          <p:nvPr/>
        </p:nvSpPr>
        <p:spPr>
          <a:xfrm>
            <a:off x="2743200" y="4857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6" name="Rectangle 85"/>
          <p:cNvSpPr/>
          <p:nvPr/>
        </p:nvSpPr>
        <p:spPr>
          <a:xfrm>
            <a:off x="2286000" y="5314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7" name="Rectangle 86"/>
          <p:cNvSpPr/>
          <p:nvPr/>
        </p:nvSpPr>
        <p:spPr>
          <a:xfrm>
            <a:off x="2743200" y="5314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8" name="Rectangle 87"/>
          <p:cNvSpPr/>
          <p:nvPr/>
        </p:nvSpPr>
        <p:spPr>
          <a:xfrm>
            <a:off x="3200400" y="4857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9" name="Rectangle 88"/>
          <p:cNvSpPr/>
          <p:nvPr/>
        </p:nvSpPr>
        <p:spPr>
          <a:xfrm>
            <a:off x="3657600" y="4857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0" name="Rectangle 89"/>
          <p:cNvSpPr/>
          <p:nvPr/>
        </p:nvSpPr>
        <p:spPr>
          <a:xfrm>
            <a:off x="3200400" y="5314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1" name="Rectangle 90"/>
          <p:cNvSpPr/>
          <p:nvPr/>
        </p:nvSpPr>
        <p:spPr>
          <a:xfrm>
            <a:off x="3657600" y="5314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2" name="Rectangle 115"/>
          <p:cNvSpPr/>
          <p:nvPr/>
        </p:nvSpPr>
        <p:spPr>
          <a:xfrm>
            <a:off x="5943600" y="1200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3" name="Rectangle 116"/>
          <p:cNvSpPr/>
          <p:nvPr/>
        </p:nvSpPr>
        <p:spPr>
          <a:xfrm>
            <a:off x="6400800" y="1200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4" name="Rectangle 117"/>
          <p:cNvSpPr/>
          <p:nvPr/>
        </p:nvSpPr>
        <p:spPr>
          <a:xfrm>
            <a:off x="5943600" y="1657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5" name="Rectangle 118"/>
          <p:cNvSpPr/>
          <p:nvPr/>
        </p:nvSpPr>
        <p:spPr>
          <a:xfrm>
            <a:off x="6400800" y="1657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6" name="Rectangle 119"/>
          <p:cNvSpPr/>
          <p:nvPr/>
        </p:nvSpPr>
        <p:spPr>
          <a:xfrm>
            <a:off x="5943600" y="2114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7" name="Rectangle 120"/>
          <p:cNvSpPr/>
          <p:nvPr/>
        </p:nvSpPr>
        <p:spPr>
          <a:xfrm>
            <a:off x="6400800" y="2114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8" name="Rectangle 121"/>
          <p:cNvSpPr/>
          <p:nvPr/>
        </p:nvSpPr>
        <p:spPr>
          <a:xfrm>
            <a:off x="5943600" y="2571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9" name="Rectangle 122"/>
          <p:cNvSpPr/>
          <p:nvPr/>
        </p:nvSpPr>
        <p:spPr>
          <a:xfrm>
            <a:off x="6400800" y="2571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80" name="Rectangle 123"/>
          <p:cNvSpPr/>
          <p:nvPr/>
        </p:nvSpPr>
        <p:spPr>
          <a:xfrm>
            <a:off x="5943600" y="3028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81" name="Rectangle 124"/>
          <p:cNvSpPr/>
          <p:nvPr/>
        </p:nvSpPr>
        <p:spPr>
          <a:xfrm>
            <a:off x="6400800" y="3028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82" name="Rectangle 125"/>
          <p:cNvSpPr/>
          <p:nvPr/>
        </p:nvSpPr>
        <p:spPr>
          <a:xfrm>
            <a:off x="5943600" y="3486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83" name="Rectangle 126"/>
          <p:cNvSpPr/>
          <p:nvPr/>
        </p:nvSpPr>
        <p:spPr>
          <a:xfrm>
            <a:off x="6400800" y="3486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84" name="Rectangle 127"/>
          <p:cNvSpPr/>
          <p:nvPr/>
        </p:nvSpPr>
        <p:spPr>
          <a:xfrm>
            <a:off x="5943600" y="3943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85" name="Rectangle 128"/>
          <p:cNvSpPr/>
          <p:nvPr/>
        </p:nvSpPr>
        <p:spPr>
          <a:xfrm>
            <a:off x="6400800" y="3943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86" name="Rectangle 129"/>
          <p:cNvSpPr/>
          <p:nvPr/>
        </p:nvSpPr>
        <p:spPr>
          <a:xfrm>
            <a:off x="5943600" y="4400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87" name="Rectangle 130"/>
          <p:cNvSpPr/>
          <p:nvPr/>
        </p:nvSpPr>
        <p:spPr>
          <a:xfrm>
            <a:off x="6400800" y="4400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88" name="Rectangle 131"/>
          <p:cNvSpPr/>
          <p:nvPr/>
        </p:nvSpPr>
        <p:spPr>
          <a:xfrm>
            <a:off x="5943600" y="4857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89" name="Rectangle 132"/>
          <p:cNvSpPr/>
          <p:nvPr/>
        </p:nvSpPr>
        <p:spPr>
          <a:xfrm>
            <a:off x="6400800" y="4857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90" name="Rectangle 133"/>
          <p:cNvSpPr/>
          <p:nvPr/>
        </p:nvSpPr>
        <p:spPr>
          <a:xfrm>
            <a:off x="5943600" y="5314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91" name="Rectangle 134"/>
          <p:cNvSpPr/>
          <p:nvPr/>
        </p:nvSpPr>
        <p:spPr>
          <a:xfrm>
            <a:off x="6400800" y="5314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92" name="Rectangle 135"/>
          <p:cNvSpPr/>
          <p:nvPr/>
        </p:nvSpPr>
        <p:spPr>
          <a:xfrm>
            <a:off x="5029200" y="1200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93" name="Rectangle 136"/>
          <p:cNvSpPr/>
          <p:nvPr/>
        </p:nvSpPr>
        <p:spPr>
          <a:xfrm>
            <a:off x="5486400" y="1200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94" name="Rectangle 137"/>
          <p:cNvSpPr/>
          <p:nvPr/>
        </p:nvSpPr>
        <p:spPr>
          <a:xfrm>
            <a:off x="5029200" y="1657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95" name="Rectangle 138"/>
          <p:cNvSpPr/>
          <p:nvPr/>
        </p:nvSpPr>
        <p:spPr>
          <a:xfrm>
            <a:off x="5486400" y="1657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96" name="Rectangle 139"/>
          <p:cNvSpPr/>
          <p:nvPr/>
        </p:nvSpPr>
        <p:spPr>
          <a:xfrm>
            <a:off x="5029200" y="2114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97" name="Rectangle 140"/>
          <p:cNvSpPr/>
          <p:nvPr/>
        </p:nvSpPr>
        <p:spPr>
          <a:xfrm>
            <a:off x="5486400" y="2114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98" name="Rectangle 141"/>
          <p:cNvSpPr/>
          <p:nvPr/>
        </p:nvSpPr>
        <p:spPr>
          <a:xfrm>
            <a:off x="5029200" y="2571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99" name="Rectangle 142"/>
          <p:cNvSpPr/>
          <p:nvPr/>
        </p:nvSpPr>
        <p:spPr>
          <a:xfrm>
            <a:off x="5486400" y="2571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00" name="Rectangle 143"/>
          <p:cNvSpPr/>
          <p:nvPr/>
        </p:nvSpPr>
        <p:spPr>
          <a:xfrm>
            <a:off x="5029200" y="3028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01" name="Rectangle 144"/>
          <p:cNvSpPr/>
          <p:nvPr/>
        </p:nvSpPr>
        <p:spPr>
          <a:xfrm>
            <a:off x="5486400" y="3028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02" name="Rectangle 145"/>
          <p:cNvSpPr/>
          <p:nvPr/>
        </p:nvSpPr>
        <p:spPr>
          <a:xfrm>
            <a:off x="5029200" y="3486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03" name="Rectangle 146"/>
          <p:cNvSpPr/>
          <p:nvPr/>
        </p:nvSpPr>
        <p:spPr>
          <a:xfrm>
            <a:off x="5486400" y="3486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04" name="Rectangle 147"/>
          <p:cNvSpPr/>
          <p:nvPr/>
        </p:nvSpPr>
        <p:spPr>
          <a:xfrm>
            <a:off x="5029200" y="3943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05" name="Rectangle 148"/>
          <p:cNvSpPr/>
          <p:nvPr/>
        </p:nvSpPr>
        <p:spPr>
          <a:xfrm>
            <a:off x="5486400" y="3943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06" name="Rectangle 149"/>
          <p:cNvSpPr/>
          <p:nvPr/>
        </p:nvSpPr>
        <p:spPr>
          <a:xfrm>
            <a:off x="5029200" y="4400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07" name="Rectangle 150"/>
          <p:cNvSpPr/>
          <p:nvPr/>
        </p:nvSpPr>
        <p:spPr>
          <a:xfrm>
            <a:off x="5486400" y="4400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08" name="Rectangle 151"/>
          <p:cNvSpPr/>
          <p:nvPr/>
        </p:nvSpPr>
        <p:spPr>
          <a:xfrm>
            <a:off x="5029200" y="4857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09" name="Rectangle 152"/>
          <p:cNvSpPr/>
          <p:nvPr/>
        </p:nvSpPr>
        <p:spPr>
          <a:xfrm>
            <a:off x="5486400" y="4857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10" name="Rectangle 153"/>
          <p:cNvSpPr/>
          <p:nvPr/>
        </p:nvSpPr>
        <p:spPr>
          <a:xfrm>
            <a:off x="5029200" y="5314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11" name="Rectangle 154"/>
          <p:cNvSpPr/>
          <p:nvPr/>
        </p:nvSpPr>
        <p:spPr>
          <a:xfrm>
            <a:off x="5486400" y="5314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12" name="Rectangle 155"/>
          <p:cNvSpPr/>
          <p:nvPr/>
        </p:nvSpPr>
        <p:spPr>
          <a:xfrm>
            <a:off x="4114800" y="1200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13" name="Rectangle 156"/>
          <p:cNvSpPr/>
          <p:nvPr/>
        </p:nvSpPr>
        <p:spPr>
          <a:xfrm>
            <a:off x="4572000" y="1200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14" name="Rectangle 157"/>
          <p:cNvSpPr/>
          <p:nvPr/>
        </p:nvSpPr>
        <p:spPr>
          <a:xfrm>
            <a:off x="4114800" y="1657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15" name="Rectangle 158"/>
          <p:cNvSpPr/>
          <p:nvPr/>
        </p:nvSpPr>
        <p:spPr>
          <a:xfrm>
            <a:off x="4572000" y="1657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16" name="Rectangle 159"/>
          <p:cNvSpPr/>
          <p:nvPr/>
        </p:nvSpPr>
        <p:spPr>
          <a:xfrm>
            <a:off x="4114800" y="2114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17" name="Rectangle 160"/>
          <p:cNvSpPr/>
          <p:nvPr/>
        </p:nvSpPr>
        <p:spPr>
          <a:xfrm>
            <a:off x="4572000" y="2114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18" name="Rectangle 161"/>
          <p:cNvSpPr/>
          <p:nvPr/>
        </p:nvSpPr>
        <p:spPr>
          <a:xfrm>
            <a:off x="4114800" y="2571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19" name="Rectangle 162"/>
          <p:cNvSpPr/>
          <p:nvPr/>
        </p:nvSpPr>
        <p:spPr>
          <a:xfrm>
            <a:off x="4572000" y="2571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20" name="Rectangle 163"/>
          <p:cNvSpPr/>
          <p:nvPr/>
        </p:nvSpPr>
        <p:spPr>
          <a:xfrm>
            <a:off x="4114800" y="3028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21" name="Rectangle 164"/>
          <p:cNvSpPr/>
          <p:nvPr/>
        </p:nvSpPr>
        <p:spPr>
          <a:xfrm>
            <a:off x="4572000" y="3028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22" name="Rectangle 165"/>
          <p:cNvSpPr/>
          <p:nvPr/>
        </p:nvSpPr>
        <p:spPr>
          <a:xfrm>
            <a:off x="4114800" y="3486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23" name="Rectangle 166"/>
          <p:cNvSpPr/>
          <p:nvPr/>
        </p:nvSpPr>
        <p:spPr>
          <a:xfrm>
            <a:off x="4572000" y="34861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24" name="Rectangle 167"/>
          <p:cNvSpPr/>
          <p:nvPr/>
        </p:nvSpPr>
        <p:spPr>
          <a:xfrm>
            <a:off x="4114800" y="3943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25" name="Rectangle 168"/>
          <p:cNvSpPr/>
          <p:nvPr/>
        </p:nvSpPr>
        <p:spPr>
          <a:xfrm>
            <a:off x="4572000" y="39433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26" name="Rectangle 169"/>
          <p:cNvSpPr/>
          <p:nvPr/>
        </p:nvSpPr>
        <p:spPr>
          <a:xfrm>
            <a:off x="4114800" y="4400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27" name="Rectangle 170"/>
          <p:cNvSpPr/>
          <p:nvPr/>
        </p:nvSpPr>
        <p:spPr>
          <a:xfrm>
            <a:off x="4572000" y="44005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28" name="Rectangle 171"/>
          <p:cNvSpPr/>
          <p:nvPr/>
        </p:nvSpPr>
        <p:spPr>
          <a:xfrm>
            <a:off x="4114800" y="4857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29" name="Rectangle 172"/>
          <p:cNvSpPr/>
          <p:nvPr/>
        </p:nvSpPr>
        <p:spPr>
          <a:xfrm>
            <a:off x="4572000" y="48577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30" name="Rectangle 173"/>
          <p:cNvSpPr/>
          <p:nvPr/>
        </p:nvSpPr>
        <p:spPr>
          <a:xfrm>
            <a:off x="4114800" y="5314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131" name="Rectangle 174"/>
          <p:cNvSpPr/>
          <p:nvPr/>
        </p:nvSpPr>
        <p:spPr>
          <a:xfrm>
            <a:off x="4572000" y="5314950"/>
            <a:ext cx="457200" cy="4572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zh-CN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3132" name="Straight Arrow Connector 176"/>
          <p:cNvCxnSpPr/>
          <p:nvPr/>
        </p:nvCxnSpPr>
        <p:spPr>
          <a:xfrm flipH="1">
            <a:off x="6727825" y="2670175"/>
            <a:ext cx="762000" cy="533400"/>
          </a:xfrm>
          <a:prstGeom prst="straightConnector1">
            <a:avLst/>
          </a:prstGeom>
          <a:ln w="38100" cap="flat" cmpd="sng">
            <a:solidFill>
              <a:srgbClr val="C00000"/>
            </a:solidFill>
            <a:prstDash val="solid"/>
            <a:headEnd type="none" w="sm" len="sm"/>
            <a:tailEnd type="arrow" w="med" len="med"/>
          </a:ln>
        </p:spPr>
      </p:cxnSp>
      <p:cxnSp>
        <p:nvCxnSpPr>
          <p:cNvPr id="43133" name="Straight Arrow Connector 177"/>
          <p:cNvCxnSpPr/>
          <p:nvPr/>
        </p:nvCxnSpPr>
        <p:spPr>
          <a:xfrm>
            <a:off x="857250" y="3752850"/>
            <a:ext cx="762000" cy="533400"/>
          </a:xfrm>
          <a:prstGeom prst="straightConnector1">
            <a:avLst/>
          </a:prstGeom>
          <a:ln w="38100" cap="flat" cmpd="sng">
            <a:solidFill>
              <a:srgbClr val="C00000"/>
            </a:solidFill>
            <a:prstDash val="solid"/>
            <a:headEnd type="none" w="sm" len="sm"/>
            <a:tailEnd type="arrow" w="med" len="med"/>
          </a:ln>
        </p:spPr>
      </p:cxnSp>
      <p:sp>
        <p:nvSpPr>
          <p:cNvPr id="45182" name="TextBox 178"/>
          <p:cNvSpPr txBox="1">
            <a:spLocks noChangeArrowheads="1"/>
          </p:cNvSpPr>
          <p:nvPr/>
        </p:nvSpPr>
        <p:spPr bwMode="auto">
          <a:xfrm>
            <a:off x="7489825" y="2247900"/>
            <a:ext cx="1425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一个处理器计算该部分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5183" name="TextBox 179"/>
          <p:cNvSpPr txBox="1">
            <a:spLocks noChangeArrowheads="1"/>
          </p:cNvSpPr>
          <p:nvPr/>
        </p:nvSpPr>
        <p:spPr bwMode="auto">
          <a:xfrm>
            <a:off x="114300" y="2706688"/>
            <a:ext cx="129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另一个处理器并行的计算此部分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5184" name="TextBox 180"/>
          <p:cNvSpPr txBox="1">
            <a:spLocks noChangeArrowheads="1"/>
          </p:cNvSpPr>
          <p:nvPr/>
        </p:nvSpPr>
        <p:spPr bwMode="auto">
          <a:xfrm>
            <a:off x="1619250" y="5962650"/>
            <a:ext cx="652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网格中相邻块间的处理器相互传递计算结果。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sz="2400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科学模拟的一些特点</a:t>
            </a:r>
            <a:endParaRPr lang="zh-CN" altLang="en-US" sz="2400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sz="2400" kern="1200" dirty="0">
                <a:latin typeface="+mn-lt"/>
                <a:ea typeface="+mn-ea"/>
                <a:cs typeface="+mn-cs"/>
              </a:rPr>
              <a:t>将物理空间或概念空间离散成一个网格  </a:t>
            </a:r>
            <a:endParaRPr lang="zh-CN" altLang="en-US" sz="2400" kern="1200" dirty="0">
              <a:latin typeface="+mn-lt"/>
              <a:ea typeface="+mn-ea"/>
              <a:cs typeface="+mn-cs"/>
            </a:endParaRPr>
          </a:p>
          <a:p>
            <a:pPr lvl="1" eaLnBrk="1" latinLnBrk="1" hangingPunct="1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</a:rPr>
              <a:t>有规则的更简单，自适应的更有代表性  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sz="2400" kern="1200" dirty="0">
                <a:latin typeface="+mn-lt"/>
                <a:ea typeface="+mn-ea"/>
                <a:cs typeface="+mn-cs"/>
              </a:rPr>
              <a:t>在网格上执行本地计算  </a:t>
            </a:r>
            <a:endParaRPr lang="zh-CN" altLang="en-US" sz="2400" kern="1200" dirty="0">
              <a:latin typeface="+mn-lt"/>
              <a:ea typeface="+mn-ea"/>
              <a:cs typeface="+mn-cs"/>
            </a:endParaRPr>
          </a:p>
          <a:p>
            <a:pPr lvl="1" eaLnBrk="1" latinLnBrk="1" hangingPunct="1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</a:rPr>
              <a:t>根据昨天的气温和天气模式，今天的预期气温是多少</a:t>
            </a:r>
            <a:r>
              <a:rPr lang="en-US" altLang="zh-CN" sz="2400" dirty="0">
                <a:solidFill>
                  <a:srgbClr val="000000"/>
                </a:solidFill>
              </a:rPr>
              <a:t>? 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sz="2400" kern="1200" dirty="0">
                <a:latin typeface="+mn-lt"/>
                <a:ea typeface="+mn-ea"/>
                <a:cs typeface="+mn-cs"/>
              </a:rPr>
              <a:t>在网格之间传递计算结果  </a:t>
            </a:r>
            <a:endParaRPr lang="zh-CN" altLang="en-US" sz="2400" kern="1200" dirty="0">
              <a:latin typeface="+mn-lt"/>
              <a:ea typeface="+mn-ea"/>
              <a:cs typeface="+mn-cs"/>
            </a:endParaRPr>
          </a:p>
          <a:p>
            <a:pPr lvl="1" eaLnBrk="1" latinLnBrk="1" hangingPunct="1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</a:rPr>
              <a:t>提供本地天气结果以了解全球天气模式。  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sz="2400" kern="1200" dirty="0">
                <a:latin typeface="+mn-lt"/>
                <a:ea typeface="+mn-ea"/>
                <a:cs typeface="+mn-cs"/>
              </a:rPr>
              <a:t>重复一组时间步骤  </a:t>
            </a:r>
            <a:endParaRPr lang="zh-CN" altLang="en-US" sz="2400" kern="1200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sz="2400" kern="1200" dirty="0">
                <a:latin typeface="+mn-lt"/>
                <a:ea typeface="+mn-ea"/>
                <a:cs typeface="+mn-cs"/>
              </a:rPr>
              <a:t>可能执行其他计算结果  </a:t>
            </a:r>
            <a:endParaRPr lang="zh-CN" altLang="en-US" sz="2400" kern="1200" dirty="0">
              <a:latin typeface="+mn-lt"/>
              <a:ea typeface="+mn-ea"/>
              <a:cs typeface="+mn-cs"/>
            </a:endParaRPr>
          </a:p>
          <a:p>
            <a:pPr lvl="1" eaLnBrk="1" latinLnBrk="1" hangingPunct="1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</a:rPr>
              <a:t>根据天气模型，飓风来临时，哪些地区应该疏散</a:t>
            </a:r>
            <a:r>
              <a:rPr lang="en-US" altLang="zh-CN" sz="2400" dirty="0">
                <a:solidFill>
                  <a:srgbClr val="000000"/>
                </a:solidFill>
              </a:rPr>
              <a:t>? 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2" name="内容占位符 3"/>
          <p:cNvPicPr>
            <a:picLocks noGrp="1" noChangeAspect="1"/>
          </p:cNvPicPr>
          <p:nvPr>
            <p:ph idx="11"/>
          </p:nvPr>
        </p:nvPicPr>
        <p:blipFill>
          <a:blip r:embed="rId1"/>
          <a:stretch>
            <a:fillRect/>
          </a:stretch>
        </p:blipFill>
        <p:spPr>
          <a:xfrm>
            <a:off x="1524000" y="1133475"/>
            <a:ext cx="5029200" cy="3819525"/>
          </a:xfrm>
          <a:noFill/>
          <a:ln>
            <a:noFill/>
          </a:ln>
        </p:spPr>
      </p:pic>
      <p:sp>
        <p:nvSpPr>
          <p:cNvPr id="4608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  <a:buNone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科学模拟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——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飞行器制造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5029200"/>
            <a:ext cx="8107363" cy="1570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飞行器制造领域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计算飞机附近空气的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流动以及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飞行器本身的受力情况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常用的计算方法是把空气、机体分割成一个个小块块，分别计算每个小块的运动和受力，再整合起来得到整体的运动和受力情况。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科学模拟将继续推动系统需求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  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为了提高结果的精确度 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为了更快得到答案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例如，气候模型，灾害模型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商品软件系统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中的类似现象 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更多功能的软件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软件集成度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更快的响应 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更现实的图形 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131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对计算能力的追求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简介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多核计算机的发展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并行编程的起源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编写并行程序的复杂性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5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Lecture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简介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多核计算机的发展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并行编程的起源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编写并行程序的复杂性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Lecture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寻找并行性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2549525"/>
          </a:xfrm>
          <a:noFill/>
          <a:ln>
            <a:noFill/>
          </a:ln>
        </p:spPr>
        <p:txBody>
          <a:bodyPr/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sz="2400" kern="1200" dirty="0">
                <a:latin typeface="+mn-lt"/>
                <a:ea typeface="+mn-ea"/>
                <a:cs typeface="+mn-cs"/>
              </a:rPr>
              <a:t>假设应用程序只有一部分是可以并行的 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16538"/>
            <a:ext cx="765333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03200" indent="-2032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即使并行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部分完美地加速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性能也会受到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顺序部分的限制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9600" y="1552575"/>
          <a:ext cx="8102600" cy="166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0"/>
              </a:tblGrid>
              <a:tr h="51532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Amdahl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定律</a:t>
                      </a:r>
                      <a:endParaRPr lang="zh-CN" altLang="en-US" sz="2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91443" marR="91443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145197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加速比 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S = 1/(1</a:t>
                      </a:r>
                      <a:r>
                        <a:rPr lang="en-US" altLang="zh-CN" sz="2000" b="0" baseline="0" dirty="0" smtClean="0">
                          <a:solidFill>
                            <a:schemeClr val="tx1"/>
                          </a:solidFill>
                        </a:rPr>
                        <a:t> – a + a/n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：可并行计算部分的占比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：并行处理节点个数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50184" name="矩形 7"/>
          <p:cNvSpPr/>
          <p:nvPr/>
        </p:nvSpPr>
        <p:spPr>
          <a:xfrm>
            <a:off x="2544763" y="3352800"/>
            <a:ext cx="1722437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50185" name="矩形 8"/>
          <p:cNvSpPr/>
          <p:nvPr/>
        </p:nvSpPr>
        <p:spPr>
          <a:xfrm>
            <a:off x="4267200" y="3352800"/>
            <a:ext cx="2074863" cy="304800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50186" name="矩形 9"/>
          <p:cNvSpPr/>
          <p:nvPr/>
        </p:nvSpPr>
        <p:spPr>
          <a:xfrm>
            <a:off x="6342063" y="3352800"/>
            <a:ext cx="12192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50187" name="矩形 10"/>
          <p:cNvSpPr/>
          <p:nvPr/>
        </p:nvSpPr>
        <p:spPr>
          <a:xfrm>
            <a:off x="2549525" y="4681538"/>
            <a:ext cx="1722438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50188" name="矩形 11"/>
          <p:cNvSpPr/>
          <p:nvPr/>
        </p:nvSpPr>
        <p:spPr>
          <a:xfrm>
            <a:off x="4271963" y="4681538"/>
            <a:ext cx="533400" cy="304800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50189" name="矩形 12"/>
          <p:cNvSpPr/>
          <p:nvPr/>
        </p:nvSpPr>
        <p:spPr>
          <a:xfrm>
            <a:off x="4816475" y="4681538"/>
            <a:ext cx="1219200" cy="304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50190" name="矩形 13"/>
          <p:cNvSpPr/>
          <p:nvPr/>
        </p:nvSpPr>
        <p:spPr>
          <a:xfrm>
            <a:off x="5099050" y="3562350"/>
            <a:ext cx="3270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latin typeface="Arial" panose="020B0604020202020204" pitchFamily="34" charset="0"/>
              </a:rPr>
              <a:t>a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cxnSp>
        <p:nvCxnSpPr>
          <p:cNvPr id="50191" name="曲线连接符 14"/>
          <p:cNvCxnSpPr>
            <a:stCxn id="50184" idx="2"/>
            <a:endCxn id="50193" idx="0"/>
          </p:cNvCxnSpPr>
          <p:nvPr/>
        </p:nvCxnSpPr>
        <p:spPr>
          <a:xfrm rot="-5400000" flipH="1">
            <a:off x="4076700" y="2986088"/>
            <a:ext cx="533400" cy="1876425"/>
          </a:xfrm>
          <a:prstGeom prst="curvedConnector3">
            <a:avLst>
              <a:gd name="adj1" fmla="val 50000"/>
            </a:avLst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2" name="曲线连接符 15"/>
          <p:cNvCxnSpPr>
            <a:stCxn id="50186" idx="2"/>
            <a:endCxn id="50193" idx="0"/>
          </p:cNvCxnSpPr>
          <p:nvPr/>
        </p:nvCxnSpPr>
        <p:spPr>
          <a:xfrm rot="5400000">
            <a:off x="5849938" y="3089275"/>
            <a:ext cx="533400" cy="1670050"/>
          </a:xfrm>
          <a:prstGeom prst="curvedConnector3">
            <a:avLst>
              <a:gd name="adj1" fmla="val 50000"/>
            </a:avLst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193" name="矩形 16"/>
          <p:cNvSpPr/>
          <p:nvPr/>
        </p:nvSpPr>
        <p:spPr>
          <a:xfrm>
            <a:off x="5003800" y="4191000"/>
            <a:ext cx="5556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latin typeface="Arial" panose="020B0604020202020204" pitchFamily="34" charset="0"/>
              </a:rPr>
              <a:t>1-a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50194" name="下箭头 17"/>
          <p:cNvSpPr/>
          <p:nvPr/>
        </p:nvSpPr>
        <p:spPr>
          <a:xfrm>
            <a:off x="2836863" y="3733800"/>
            <a:ext cx="152400" cy="857250"/>
          </a:xfrm>
          <a:prstGeom prst="downArrow">
            <a:avLst>
              <a:gd name="adj1" fmla="val 50000"/>
              <a:gd name="adj2" fmla="val 49973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sz="2400" kern="1200" dirty="0">
                <a:latin typeface="+mn-lt"/>
                <a:ea typeface="+mn-ea"/>
                <a:cs typeface="+mn-cs"/>
              </a:rPr>
              <a:t>如果希望在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100</a:t>
            </a:r>
            <a:r>
              <a:rPr lang="zh-CN" altLang="en-US" sz="2400" kern="1200" dirty="0">
                <a:latin typeface="+mn-lt"/>
                <a:ea typeface="+mn-ea"/>
                <a:cs typeface="+mn-cs"/>
              </a:rPr>
              <a:t>个处理器上获得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90</a:t>
            </a:r>
            <a:r>
              <a:rPr lang="zh-CN" altLang="en-US" sz="2400" kern="1200" dirty="0">
                <a:latin typeface="+mn-lt"/>
                <a:ea typeface="+mn-ea"/>
                <a:cs typeface="+mn-cs"/>
              </a:rPr>
              <a:t>的加速比，请问在原始计算负载中顺序执行部分最多占多少？</a:t>
            </a:r>
            <a:endParaRPr lang="zh-CN" alt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222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例子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矩形 3"/>
          <p:cNvSpPr/>
          <p:nvPr/>
        </p:nvSpPr>
        <p:spPr>
          <a:xfrm>
            <a:off x="396875" y="2286000"/>
            <a:ext cx="8069263" cy="2590800"/>
          </a:xfrm>
          <a:prstGeom prst="rect">
            <a:avLst/>
          </a:prstGeom>
          <a:solidFill>
            <a:srgbClr val="DAF3D9"/>
          </a:solidFill>
          <a:ln w="12700">
            <a:noFill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53251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7899400" cy="5749925"/>
          </a:xfrm>
          <a:noFill/>
          <a:ln>
            <a:noFill/>
          </a:ln>
        </p:spPr>
        <p:txBody>
          <a:bodyPr/>
          <a:p>
            <a:r>
              <a:rPr lang="zh-CN" altLang="en-US" sz="2400" kern="1200" dirty="0">
                <a:latin typeface="+mn-lt"/>
                <a:ea typeface="+mn-ea"/>
                <a:cs typeface="+mn-cs"/>
              </a:rPr>
              <a:t>如果希望在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100</a:t>
            </a:r>
            <a:r>
              <a:rPr lang="zh-CN" altLang="en-US" sz="2400" kern="1200" dirty="0">
                <a:latin typeface="+mn-lt"/>
                <a:ea typeface="+mn-ea"/>
                <a:cs typeface="+mn-cs"/>
              </a:rPr>
              <a:t>个处理器上获得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90</a:t>
            </a:r>
            <a:r>
              <a:rPr lang="zh-CN" altLang="en-US" sz="2400" kern="1200" dirty="0">
                <a:latin typeface="+mn-lt"/>
                <a:ea typeface="+mn-ea"/>
                <a:cs typeface="+mn-cs"/>
              </a:rPr>
              <a:t>的加速比，请问在原始计算负载中顺序执行部分最多占多少？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zh-CN" altLang="en-US" sz="2400" kern="1200" dirty="0">
                <a:latin typeface="+mn-lt"/>
                <a:ea typeface="+mn-ea"/>
                <a:cs typeface="+mn-cs"/>
              </a:rPr>
              <a:t>答：假设可并行执行部分占比为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a</a:t>
            </a:r>
            <a:r>
              <a:rPr lang="zh-CN" altLang="en-US" sz="2400" kern="1200" dirty="0">
                <a:latin typeface="+mn-lt"/>
                <a:ea typeface="+mn-ea"/>
                <a:cs typeface="+mn-cs"/>
              </a:rPr>
              <a:t>，根据加速比公式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r>
              <a:rPr lang="en-US" altLang="zh-CN" sz="2400" kern="1200" dirty="0">
                <a:latin typeface="+mn-lt"/>
                <a:ea typeface="+mn-ea"/>
                <a:cs typeface="+mn-cs"/>
              </a:rPr>
              <a:t>        s = 1 / (1 – a + a/n)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r>
              <a:rPr lang="en-US" altLang="zh-CN" sz="2400" kern="1200" dirty="0">
                <a:latin typeface="+mn-lt"/>
                <a:ea typeface="+mn-ea"/>
                <a:cs typeface="+mn-cs"/>
              </a:rPr>
              <a:t>        90 = 1 / (1 – a + a/100)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r>
              <a:rPr lang="en-US" altLang="zh-CN" sz="2400" kern="1200" dirty="0">
                <a:latin typeface="+mn-lt"/>
                <a:ea typeface="+mn-ea"/>
                <a:cs typeface="+mn-cs"/>
              </a:rPr>
              <a:t>        a =</a:t>
            </a:r>
            <a:r>
              <a:rPr lang="zh-CN" alt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0.999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r>
              <a:rPr lang="en-US" altLang="zh-CN" sz="2400" kern="1200" dirty="0">
                <a:latin typeface="+mn-lt"/>
                <a:ea typeface="+mn-ea"/>
                <a:cs typeface="+mn-cs"/>
              </a:rPr>
              <a:t>        </a:t>
            </a:r>
            <a:r>
              <a:rPr lang="zh-CN" altLang="en-US" sz="2400" kern="1200" dirty="0">
                <a:latin typeface="+mn-lt"/>
                <a:ea typeface="+mn-ea"/>
                <a:cs typeface="+mn-cs"/>
              </a:rPr>
              <a:t>因此，顺序执行部分最多占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0.1%</a:t>
            </a:r>
            <a:endParaRPr lang="zh-CN" alt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3252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例子：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寻找到足够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任务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实现预期加速的最大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障碍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并行开销包括：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启动线程或进程的成本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共享数据的通信成本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同步的成本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额外的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冗余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在某些系统上，每一种开销都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可能是毫秒级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数百万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次浮点运算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权衡：算法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需要足够大的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工作集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即大粒度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以快速的并行运行，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但又不能太大以至于没有足够的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并行任务 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27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并行开销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局部性与并行性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6323" name="Rectangle 3"/>
          <p:cNvSpPr/>
          <p:nvPr/>
        </p:nvSpPr>
        <p:spPr>
          <a:xfrm>
            <a:off x="1733550" y="1471613"/>
            <a:ext cx="1360488" cy="627062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1400" b="1" i="1" dirty="0">
                <a:latin typeface="Arial" panose="020B0604020202020204" pitchFamily="34" charset="0"/>
                <a:ea typeface="MS PGothic" panose="020B0600070205080204" pitchFamily="34" charset="-128"/>
              </a:rPr>
              <a:t>CPU Registers</a:t>
            </a:r>
            <a:endParaRPr lang="en-US" altLang="zh-CN" sz="1400" b="1" i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100s Bytes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&lt;10s ns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24" name="Rectangle 4"/>
          <p:cNvSpPr/>
          <p:nvPr/>
        </p:nvSpPr>
        <p:spPr>
          <a:xfrm>
            <a:off x="1595438" y="2333625"/>
            <a:ext cx="1319212" cy="827088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1400" b="1" i="1" dirty="0">
                <a:latin typeface="Arial" panose="020B0604020202020204" pitchFamily="34" charset="0"/>
                <a:ea typeface="MS PGothic" panose="020B0600070205080204" pitchFamily="34" charset="-128"/>
              </a:rPr>
              <a:t>Cache</a:t>
            </a:r>
            <a:endParaRPr lang="en-US" altLang="zh-CN" sz="1400" b="1" i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K Bytes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1-100 ns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1-0.1 cents/bit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25" name="Rectangle 5"/>
          <p:cNvSpPr/>
          <p:nvPr/>
        </p:nvSpPr>
        <p:spPr>
          <a:xfrm>
            <a:off x="755650" y="3479800"/>
            <a:ext cx="2093913" cy="819150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1400" b="1" i="1" dirty="0">
                <a:latin typeface="Arial" panose="020B0604020202020204" pitchFamily="34" charset="0"/>
                <a:ea typeface="MS PGothic" panose="020B0600070205080204" pitchFamily="34" charset="-128"/>
              </a:rPr>
              <a:t>Main Memory</a:t>
            </a:r>
            <a:endParaRPr lang="en-US" altLang="zh-CN" sz="1400" b="1" i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G Bytes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100ns- 500ns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$.0001-.00001 cents /bit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26" name="Rectangle 6"/>
          <p:cNvSpPr/>
          <p:nvPr/>
        </p:nvSpPr>
        <p:spPr>
          <a:xfrm>
            <a:off x="392113" y="4387850"/>
            <a:ext cx="1663700" cy="1020763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1400" b="1" i="1" dirty="0">
                <a:latin typeface="Arial" panose="020B0604020202020204" pitchFamily="34" charset="0"/>
                <a:ea typeface="MS PGothic" panose="020B0600070205080204" pitchFamily="34" charset="-128"/>
              </a:rPr>
              <a:t>Disk</a:t>
            </a:r>
            <a:endParaRPr lang="en-US" altLang="zh-CN" sz="1400" b="1" i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T Bytes, </a:t>
            </a:r>
            <a:b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</a:b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(150μs~10 ms)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10   - 10  cents/bit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27" name="Rectangle 7"/>
          <p:cNvSpPr/>
          <p:nvPr/>
        </p:nvSpPr>
        <p:spPr>
          <a:xfrm>
            <a:off x="609600" y="5054600"/>
            <a:ext cx="284163" cy="242888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-5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28" name="Rectangle 8"/>
          <p:cNvSpPr/>
          <p:nvPr/>
        </p:nvSpPr>
        <p:spPr>
          <a:xfrm>
            <a:off x="1016000" y="5029200"/>
            <a:ext cx="284163" cy="242888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-6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74663" y="1368425"/>
            <a:ext cx="11557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容量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访问时间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开销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330" name="Rectangle 10"/>
          <p:cNvSpPr/>
          <p:nvPr/>
        </p:nvSpPr>
        <p:spPr>
          <a:xfrm>
            <a:off x="506413" y="5610225"/>
            <a:ext cx="1257300" cy="631825"/>
          </a:xfrm>
          <a:prstGeom prst="rect">
            <a:avLst/>
          </a:prstGeom>
          <a:noFill/>
          <a:ln w="9525">
            <a:noFill/>
          </a:ln>
        </p:spPr>
        <p:txBody>
          <a:bodyPr lIns="63500" tIns="25400" rIns="63500" bIns="25400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1400" b="1" i="1" dirty="0">
                <a:latin typeface="Arial" panose="020B0604020202020204" pitchFamily="34" charset="0"/>
                <a:ea typeface="MS PGothic" panose="020B0600070205080204" pitchFamily="34" charset="-128"/>
              </a:rPr>
              <a:t>Tape </a:t>
            </a: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infinite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sec-min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1" name="Rectangle 11"/>
          <p:cNvSpPr/>
          <p:nvPr/>
        </p:nvSpPr>
        <p:spPr>
          <a:xfrm>
            <a:off x="747713" y="5916613"/>
            <a:ext cx="282575" cy="242887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-8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2" name="Rectangle 12"/>
          <p:cNvSpPr/>
          <p:nvPr/>
        </p:nvSpPr>
        <p:spPr>
          <a:xfrm>
            <a:off x="3289300" y="1460500"/>
            <a:ext cx="1193800" cy="431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3" name="Rectangle 13"/>
          <p:cNvSpPr/>
          <p:nvPr/>
        </p:nvSpPr>
        <p:spPr>
          <a:xfrm>
            <a:off x="3365500" y="1549400"/>
            <a:ext cx="1179513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85000"/>
              </a:lnSpc>
            </a:pPr>
            <a:r>
              <a:rPr lang="en-US" altLang="zh-CN" sz="1800" b="1" dirty="0">
                <a:latin typeface="Arial" panose="020B0604020202020204" pitchFamily="34" charset="0"/>
                <a:ea typeface="MS PGothic" panose="020B0600070205080204" pitchFamily="34" charset="-128"/>
              </a:rPr>
              <a:t>Registers</a:t>
            </a:r>
            <a:endParaRPr lang="en-US" altLang="zh-CN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4" name="Rectangle 14"/>
          <p:cNvSpPr/>
          <p:nvPr/>
        </p:nvSpPr>
        <p:spPr>
          <a:xfrm>
            <a:off x="3365500" y="2540000"/>
            <a:ext cx="105251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85000"/>
              </a:lnSpc>
            </a:pPr>
            <a:r>
              <a:rPr lang="en-US" altLang="zh-CN" b="1" dirty="0">
                <a:latin typeface="Arial" panose="020B0604020202020204" pitchFamily="34" charset="0"/>
                <a:ea typeface="MS PGothic" panose="020B0600070205080204" pitchFamily="34" charset="-128"/>
              </a:rPr>
              <a:t>Cache</a:t>
            </a:r>
            <a:endParaRPr lang="en-US" altLang="zh-CN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5" name="Rectangle 15"/>
          <p:cNvSpPr/>
          <p:nvPr/>
        </p:nvSpPr>
        <p:spPr>
          <a:xfrm>
            <a:off x="3441700" y="3606800"/>
            <a:ext cx="10033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85000"/>
              </a:lnSpc>
            </a:pPr>
            <a:r>
              <a:rPr lang="en-US" altLang="zh-CN" b="1" dirty="0">
                <a:latin typeface="Arial" panose="020B0604020202020204" pitchFamily="34" charset="0"/>
                <a:ea typeface="MS PGothic" panose="020B0600070205080204" pitchFamily="34" charset="-128"/>
              </a:rPr>
              <a:t>Memory</a:t>
            </a:r>
            <a:endParaRPr lang="en-US" altLang="zh-CN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6" name="Rectangle 16"/>
          <p:cNvSpPr/>
          <p:nvPr/>
        </p:nvSpPr>
        <p:spPr>
          <a:xfrm>
            <a:off x="3441700" y="4673600"/>
            <a:ext cx="6096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85000"/>
              </a:lnSpc>
            </a:pPr>
            <a:r>
              <a:rPr lang="en-US" altLang="zh-CN" b="1" dirty="0">
                <a:latin typeface="Arial" panose="020B0604020202020204" pitchFamily="34" charset="0"/>
                <a:ea typeface="MS PGothic" panose="020B0600070205080204" pitchFamily="34" charset="-128"/>
              </a:rPr>
              <a:t>Disk</a:t>
            </a:r>
            <a:endParaRPr lang="en-US" altLang="zh-CN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7" name="Rectangle 17"/>
          <p:cNvSpPr/>
          <p:nvPr/>
        </p:nvSpPr>
        <p:spPr>
          <a:xfrm>
            <a:off x="3517900" y="5816600"/>
            <a:ext cx="6604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85000"/>
              </a:lnSpc>
            </a:pPr>
            <a:r>
              <a:rPr lang="en-US" altLang="zh-CN" b="1" dirty="0">
                <a:latin typeface="Arial" panose="020B0604020202020204" pitchFamily="34" charset="0"/>
                <a:ea typeface="MS PGothic" panose="020B0600070205080204" pitchFamily="34" charset="-128"/>
              </a:rPr>
              <a:t>Tape</a:t>
            </a:r>
            <a:endParaRPr lang="en-US" altLang="zh-CN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8" name="Rectangle 18"/>
          <p:cNvSpPr/>
          <p:nvPr/>
        </p:nvSpPr>
        <p:spPr>
          <a:xfrm>
            <a:off x="2924175" y="2430463"/>
            <a:ext cx="1955800" cy="5080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zh-CN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39" name="Rectangle 19"/>
          <p:cNvSpPr/>
          <p:nvPr/>
        </p:nvSpPr>
        <p:spPr>
          <a:xfrm>
            <a:off x="2603500" y="3517900"/>
            <a:ext cx="2870200" cy="5080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zh-CN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40" name="Rectangle 20"/>
          <p:cNvSpPr/>
          <p:nvPr/>
        </p:nvSpPr>
        <p:spPr>
          <a:xfrm>
            <a:off x="2070100" y="4584700"/>
            <a:ext cx="3937000" cy="5080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41" name="Rectangle 21"/>
          <p:cNvSpPr/>
          <p:nvPr/>
        </p:nvSpPr>
        <p:spPr>
          <a:xfrm>
            <a:off x="1765300" y="5651500"/>
            <a:ext cx="4699000" cy="508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42" name="Line 22"/>
          <p:cNvSpPr/>
          <p:nvPr/>
        </p:nvSpPr>
        <p:spPr>
          <a:xfrm>
            <a:off x="3886200" y="1905000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6343" name="Line 23"/>
          <p:cNvSpPr/>
          <p:nvPr/>
        </p:nvSpPr>
        <p:spPr>
          <a:xfrm>
            <a:off x="3886200" y="2971800"/>
            <a:ext cx="0" cy="533400"/>
          </a:xfrm>
          <a:prstGeom prst="line">
            <a:avLst/>
          </a:prstGeom>
          <a:ln w="12700" cap="flat" cmpd="sng">
            <a:solidFill>
              <a:schemeClr val="hlink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6344" name="Line 24"/>
          <p:cNvSpPr/>
          <p:nvPr/>
        </p:nvSpPr>
        <p:spPr>
          <a:xfrm>
            <a:off x="3886200" y="4038600"/>
            <a:ext cx="0" cy="533400"/>
          </a:xfrm>
          <a:prstGeom prst="line">
            <a:avLst/>
          </a:prstGeom>
          <a:ln w="12700" cap="flat" cmpd="sng">
            <a:solidFill>
              <a:schemeClr val="hlink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6345" name="Line 25"/>
          <p:cNvSpPr/>
          <p:nvPr/>
        </p:nvSpPr>
        <p:spPr>
          <a:xfrm>
            <a:off x="3886200" y="5105400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6346" name="Rectangle 26"/>
          <p:cNvSpPr/>
          <p:nvPr/>
        </p:nvSpPr>
        <p:spPr>
          <a:xfrm>
            <a:off x="3975100" y="2006600"/>
            <a:ext cx="17018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85000"/>
              </a:lnSpc>
            </a:pPr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Instr. Operands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47" name="Rectangle 27"/>
          <p:cNvSpPr/>
          <p:nvPr/>
        </p:nvSpPr>
        <p:spPr>
          <a:xfrm>
            <a:off x="3975100" y="3073400"/>
            <a:ext cx="8001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85000"/>
              </a:lnSpc>
            </a:pPr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Blocks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48" name="Rectangle 28"/>
          <p:cNvSpPr/>
          <p:nvPr/>
        </p:nvSpPr>
        <p:spPr>
          <a:xfrm>
            <a:off x="3975100" y="4140200"/>
            <a:ext cx="7747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85000"/>
              </a:lnSpc>
            </a:pPr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Pages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49" name="Rectangle 29"/>
          <p:cNvSpPr/>
          <p:nvPr/>
        </p:nvSpPr>
        <p:spPr>
          <a:xfrm>
            <a:off x="3975100" y="5207000"/>
            <a:ext cx="6096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85000"/>
              </a:lnSpc>
            </a:pPr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Files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50" name="Rectangle 30"/>
          <p:cNvSpPr/>
          <p:nvPr/>
        </p:nvSpPr>
        <p:spPr>
          <a:xfrm>
            <a:off x="6227763" y="1114425"/>
            <a:ext cx="866775" cy="434975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1400" b="1" i="1" dirty="0">
                <a:latin typeface="Arial" panose="020B0604020202020204" pitchFamily="34" charset="0"/>
                <a:ea typeface="MS PGothic" panose="020B0600070205080204" pitchFamily="34" charset="-128"/>
              </a:rPr>
              <a:t>Staging</a:t>
            </a:r>
            <a:endParaRPr lang="en-US" altLang="zh-CN" sz="1400" b="1" i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i="1" dirty="0">
                <a:latin typeface="Arial" panose="020B0604020202020204" pitchFamily="34" charset="0"/>
                <a:ea typeface="MS PGothic" panose="020B0600070205080204" pitchFamily="34" charset="-128"/>
              </a:rPr>
              <a:t>Xfer Unit</a:t>
            </a:r>
            <a:endParaRPr lang="en-US" altLang="zh-CN" sz="1400" b="1" i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51" name="Rectangle 31"/>
          <p:cNvSpPr/>
          <p:nvPr/>
        </p:nvSpPr>
        <p:spPr>
          <a:xfrm>
            <a:off x="6226175" y="1963738"/>
            <a:ext cx="1358900" cy="434975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prog./compiler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1-8 bytes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52" name="Rectangle 32"/>
          <p:cNvSpPr/>
          <p:nvPr/>
        </p:nvSpPr>
        <p:spPr>
          <a:xfrm>
            <a:off x="6284913" y="2905125"/>
            <a:ext cx="1090612" cy="434975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cache cntl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8-128 bytes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53" name="Rectangle 33"/>
          <p:cNvSpPr/>
          <p:nvPr/>
        </p:nvSpPr>
        <p:spPr>
          <a:xfrm>
            <a:off x="6296025" y="3989388"/>
            <a:ext cx="1219200" cy="434975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OS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512-4K bytes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54" name="Rectangle 34"/>
          <p:cNvSpPr/>
          <p:nvPr/>
        </p:nvSpPr>
        <p:spPr>
          <a:xfrm>
            <a:off x="6299200" y="5064125"/>
            <a:ext cx="1270000" cy="434975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user/operator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MS PGothic" panose="020B0600070205080204" pitchFamily="34" charset="-128"/>
              </a:rPr>
              <a:t>Mbytes</a:t>
            </a:r>
            <a:endParaRPr lang="en-US" altLang="zh-CN" sz="14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55" name="Rectangle 35"/>
          <p:cNvSpPr/>
          <p:nvPr/>
        </p:nvSpPr>
        <p:spPr>
          <a:xfrm>
            <a:off x="7161213" y="1220788"/>
            <a:ext cx="1890712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85000"/>
              </a:lnSpc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Upper Level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56" name="Rectangle 36"/>
          <p:cNvSpPr/>
          <p:nvPr/>
        </p:nvSpPr>
        <p:spPr>
          <a:xfrm>
            <a:off x="7067550" y="5730875"/>
            <a:ext cx="1906588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85000"/>
              </a:lnSpc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Lower Level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57" name="Line 37"/>
          <p:cNvSpPr/>
          <p:nvPr/>
        </p:nvSpPr>
        <p:spPr>
          <a:xfrm flipV="1">
            <a:off x="7607300" y="1676400"/>
            <a:ext cx="0" cy="3962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6358" name="Rectangle 38"/>
          <p:cNvSpPr/>
          <p:nvPr/>
        </p:nvSpPr>
        <p:spPr>
          <a:xfrm>
            <a:off x="7835900" y="1692275"/>
            <a:ext cx="6985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85000"/>
              </a:lnSpc>
            </a:pPr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faster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6359" name="Line 39"/>
          <p:cNvSpPr/>
          <p:nvPr/>
        </p:nvSpPr>
        <p:spPr>
          <a:xfrm>
            <a:off x="8216900" y="2209800"/>
            <a:ext cx="0" cy="3124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6360" name="Rectangle 40"/>
          <p:cNvSpPr/>
          <p:nvPr/>
        </p:nvSpPr>
        <p:spPr>
          <a:xfrm>
            <a:off x="7791450" y="5338763"/>
            <a:ext cx="787400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25400" rIns="63500" bIns="25400">
            <a:spAutoFit/>
          </a:bodyPr>
          <a:p>
            <a:pPr eaLnBrk="1" hangingPunct="1">
              <a:lnSpc>
                <a:spcPct val="85000"/>
              </a:lnSpc>
            </a:pPr>
            <a:r>
              <a:rPr lang="en-US" altLang="zh-CN" dirty="0">
                <a:latin typeface="Arial" panose="020B0604020202020204" pitchFamily="34" charset="0"/>
                <a:ea typeface="MS PGothic" panose="020B0600070205080204" pitchFamily="34" charset="-128"/>
              </a:rPr>
              <a:t>Larger</a:t>
            </a:r>
            <a:endParaRPr lang="en-US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2809875" y="982663"/>
            <a:ext cx="1993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传统的存储层次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局部性与并行性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533400" y="5294313"/>
            <a:ext cx="8001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4580" indent="-17018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大容量存储访问速度慢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快速内存容量小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程序应该尽可能的对本地数据进行处理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1460500" y="1573213"/>
            <a:ext cx="1193800" cy="1117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1758950" y="1643063"/>
            <a:ext cx="596900" cy="215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1735138" y="1614488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Proc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1682750" y="1871663"/>
            <a:ext cx="7493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1658938" y="1843088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Cache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1530350" y="2176463"/>
            <a:ext cx="1054100" cy="444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1506538" y="2147888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L2 Cache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1454150" y="3014663"/>
            <a:ext cx="1206500" cy="673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1430338" y="3138488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L3 Cache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1225550" y="4081463"/>
            <a:ext cx="1587500" cy="825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1431925" y="4281488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Memory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>
            <a:off x="2057400" y="2703513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7" name="Line 16"/>
          <p:cNvSpPr>
            <a:spLocks noChangeShapeType="1"/>
          </p:cNvSpPr>
          <p:nvPr/>
        </p:nvSpPr>
        <p:spPr bwMode="auto">
          <a:xfrm>
            <a:off x="2057400" y="3694113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8" name="Rectangle 17"/>
          <p:cNvSpPr>
            <a:spLocks noChangeArrowheads="1"/>
          </p:cNvSpPr>
          <p:nvPr/>
        </p:nvSpPr>
        <p:spPr bwMode="auto">
          <a:xfrm>
            <a:off x="1157288" y="1138238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传统的存储层次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4432300" y="1497013"/>
            <a:ext cx="1193800" cy="1117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" name="Rectangle 19"/>
          <p:cNvSpPr>
            <a:spLocks noChangeArrowheads="1"/>
          </p:cNvSpPr>
          <p:nvPr/>
        </p:nvSpPr>
        <p:spPr bwMode="auto">
          <a:xfrm>
            <a:off x="4730750" y="1566863"/>
            <a:ext cx="596900" cy="215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1" name="Rectangle 20"/>
          <p:cNvSpPr>
            <a:spLocks noChangeArrowheads="1"/>
          </p:cNvSpPr>
          <p:nvPr/>
        </p:nvSpPr>
        <p:spPr bwMode="auto">
          <a:xfrm>
            <a:off x="4706938" y="15367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Proc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2" name="Rectangle 21"/>
          <p:cNvSpPr>
            <a:spLocks noChangeArrowheads="1"/>
          </p:cNvSpPr>
          <p:nvPr/>
        </p:nvSpPr>
        <p:spPr bwMode="auto">
          <a:xfrm>
            <a:off x="4654550" y="1795463"/>
            <a:ext cx="7493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4630738" y="17653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Cache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4502150" y="2100263"/>
            <a:ext cx="1054100" cy="444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4478338" y="2070100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L2 Cache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4425950" y="2938463"/>
            <a:ext cx="1206500" cy="673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4402138" y="3060700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L3 Cache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4197350" y="4005263"/>
            <a:ext cx="1587500" cy="825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403725" y="420370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Memory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0" name="Line 29"/>
          <p:cNvSpPr>
            <a:spLocks noChangeShapeType="1"/>
          </p:cNvSpPr>
          <p:nvPr/>
        </p:nvSpPr>
        <p:spPr bwMode="auto">
          <a:xfrm>
            <a:off x="5029200" y="2627313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" name="Line 30"/>
          <p:cNvSpPr>
            <a:spLocks noChangeShapeType="1"/>
          </p:cNvSpPr>
          <p:nvPr/>
        </p:nvSpPr>
        <p:spPr bwMode="auto">
          <a:xfrm>
            <a:off x="5029200" y="3617913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413500" y="1497013"/>
            <a:ext cx="1193800" cy="1117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3" name="Rectangle 32"/>
          <p:cNvSpPr>
            <a:spLocks noChangeArrowheads="1"/>
          </p:cNvSpPr>
          <p:nvPr/>
        </p:nvSpPr>
        <p:spPr bwMode="auto">
          <a:xfrm>
            <a:off x="6711950" y="1566863"/>
            <a:ext cx="596900" cy="215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4" name="Rectangle 33"/>
          <p:cNvSpPr>
            <a:spLocks noChangeArrowheads="1"/>
          </p:cNvSpPr>
          <p:nvPr/>
        </p:nvSpPr>
        <p:spPr bwMode="auto">
          <a:xfrm>
            <a:off x="6688138" y="15367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Proc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5" name="Rectangle 34"/>
          <p:cNvSpPr>
            <a:spLocks noChangeArrowheads="1"/>
          </p:cNvSpPr>
          <p:nvPr/>
        </p:nvSpPr>
        <p:spPr bwMode="auto">
          <a:xfrm>
            <a:off x="6635750" y="1795463"/>
            <a:ext cx="7493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6" name="Rectangle 35"/>
          <p:cNvSpPr>
            <a:spLocks noChangeArrowheads="1"/>
          </p:cNvSpPr>
          <p:nvPr/>
        </p:nvSpPr>
        <p:spPr bwMode="auto">
          <a:xfrm>
            <a:off x="6611938" y="17653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Cache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7" name="Rectangle 36"/>
          <p:cNvSpPr>
            <a:spLocks noChangeArrowheads="1"/>
          </p:cNvSpPr>
          <p:nvPr/>
        </p:nvSpPr>
        <p:spPr bwMode="auto">
          <a:xfrm>
            <a:off x="6483350" y="2100263"/>
            <a:ext cx="1054100" cy="444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8" name="Rectangle 37"/>
          <p:cNvSpPr>
            <a:spLocks noChangeArrowheads="1"/>
          </p:cNvSpPr>
          <p:nvPr/>
        </p:nvSpPr>
        <p:spPr bwMode="auto">
          <a:xfrm>
            <a:off x="6459538" y="2070100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L2 Cache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9" name="Rectangle 38"/>
          <p:cNvSpPr>
            <a:spLocks noChangeArrowheads="1"/>
          </p:cNvSpPr>
          <p:nvPr/>
        </p:nvSpPr>
        <p:spPr bwMode="auto">
          <a:xfrm>
            <a:off x="6407150" y="2938463"/>
            <a:ext cx="1206500" cy="673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0" name="Rectangle 39"/>
          <p:cNvSpPr>
            <a:spLocks noChangeArrowheads="1"/>
          </p:cNvSpPr>
          <p:nvPr/>
        </p:nvSpPr>
        <p:spPr bwMode="auto">
          <a:xfrm>
            <a:off x="6383338" y="3060700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L3 Cache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" name="Rectangle 40"/>
          <p:cNvSpPr>
            <a:spLocks noChangeArrowheads="1"/>
          </p:cNvSpPr>
          <p:nvPr/>
        </p:nvSpPr>
        <p:spPr bwMode="auto">
          <a:xfrm>
            <a:off x="6178550" y="4005263"/>
            <a:ext cx="1587500" cy="825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6384925" y="420370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Memory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3" name="Line 42"/>
          <p:cNvSpPr>
            <a:spLocks noChangeShapeType="1"/>
          </p:cNvSpPr>
          <p:nvPr/>
        </p:nvSpPr>
        <p:spPr bwMode="auto">
          <a:xfrm>
            <a:off x="7010400" y="2627313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4" name="Line 43"/>
          <p:cNvSpPr>
            <a:spLocks noChangeShapeType="1"/>
          </p:cNvSpPr>
          <p:nvPr/>
        </p:nvSpPr>
        <p:spPr bwMode="auto">
          <a:xfrm>
            <a:off x="7010400" y="3617913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5" name="AutoShape 44" descr="Light downward diagonal"/>
          <p:cNvSpPr>
            <a:spLocks noChangeArrowheads="1"/>
          </p:cNvSpPr>
          <p:nvPr/>
        </p:nvSpPr>
        <p:spPr bwMode="auto">
          <a:xfrm>
            <a:off x="4273550" y="2709863"/>
            <a:ext cx="3492500" cy="139700"/>
          </a:xfrm>
          <a:prstGeom prst="roundRect">
            <a:avLst>
              <a:gd name="adj" fmla="val 49995"/>
            </a:avLst>
          </a:prstGeom>
          <a:pattFill prst="ltDnDiag">
            <a:fgClr>
              <a:srgbClr val="005400"/>
            </a:fgClr>
            <a:bgClr>
              <a:srgbClr val="FFFFFF"/>
            </a:bgClr>
          </a:pattFill>
          <a:ln w="12700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6" name="AutoShape 45" descr="Light downward diagonal"/>
          <p:cNvSpPr>
            <a:spLocks noChangeArrowheads="1"/>
          </p:cNvSpPr>
          <p:nvPr/>
        </p:nvSpPr>
        <p:spPr bwMode="auto">
          <a:xfrm>
            <a:off x="4273550" y="3700463"/>
            <a:ext cx="3492500" cy="139700"/>
          </a:xfrm>
          <a:prstGeom prst="roundRect">
            <a:avLst>
              <a:gd name="adj" fmla="val 49995"/>
            </a:avLst>
          </a:prstGeom>
          <a:pattFill prst="ltDnDiag">
            <a:fgClr>
              <a:srgbClr val="005400"/>
            </a:fgClr>
            <a:bgClr>
              <a:srgbClr val="FFFFFF"/>
            </a:bgClr>
          </a:pattFill>
          <a:ln w="12700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7" name="AutoShape 46" descr="Light downward diagonal"/>
          <p:cNvSpPr>
            <a:spLocks noChangeArrowheads="1"/>
          </p:cNvSpPr>
          <p:nvPr/>
        </p:nvSpPr>
        <p:spPr bwMode="auto">
          <a:xfrm>
            <a:off x="4273550" y="4995863"/>
            <a:ext cx="3492500" cy="139700"/>
          </a:xfrm>
          <a:prstGeom prst="roundRect">
            <a:avLst>
              <a:gd name="adj" fmla="val 49995"/>
            </a:avLst>
          </a:prstGeom>
          <a:pattFill prst="ltDnDiag">
            <a:fgClr>
              <a:srgbClr val="005400"/>
            </a:fgClr>
            <a:bgClr>
              <a:srgbClr val="FFFFFF"/>
            </a:bgClr>
          </a:pattFill>
          <a:ln w="12700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8" name="Line 47"/>
          <p:cNvSpPr>
            <a:spLocks noChangeShapeType="1"/>
          </p:cNvSpPr>
          <p:nvPr/>
        </p:nvSpPr>
        <p:spPr bwMode="auto">
          <a:xfrm>
            <a:off x="5029200" y="4837113"/>
            <a:ext cx="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9" name="Line 48"/>
          <p:cNvSpPr>
            <a:spLocks noChangeShapeType="1"/>
          </p:cNvSpPr>
          <p:nvPr/>
        </p:nvSpPr>
        <p:spPr bwMode="auto">
          <a:xfrm>
            <a:off x="7010400" y="4837113"/>
            <a:ext cx="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0" name="Rectangle 49"/>
          <p:cNvSpPr>
            <a:spLocks noChangeArrowheads="1"/>
          </p:cNvSpPr>
          <p:nvPr/>
        </p:nvSpPr>
        <p:spPr bwMode="auto">
          <a:xfrm rot="159588">
            <a:off x="8210550" y="3074988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互联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1" name="Line 50"/>
          <p:cNvSpPr>
            <a:spLocks noChangeShapeType="1"/>
          </p:cNvSpPr>
          <p:nvPr/>
        </p:nvSpPr>
        <p:spPr bwMode="auto">
          <a:xfrm flipH="1" flipV="1">
            <a:off x="7772400" y="2855913"/>
            <a:ext cx="3810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" name="Line 51"/>
          <p:cNvSpPr>
            <a:spLocks noChangeShapeType="1"/>
          </p:cNvSpPr>
          <p:nvPr/>
        </p:nvSpPr>
        <p:spPr bwMode="auto">
          <a:xfrm flipH="1">
            <a:off x="7772400" y="3236913"/>
            <a:ext cx="4572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" name="Line 52"/>
          <p:cNvSpPr>
            <a:spLocks noChangeShapeType="1"/>
          </p:cNvSpPr>
          <p:nvPr/>
        </p:nvSpPr>
        <p:spPr bwMode="auto">
          <a:xfrm flipH="1">
            <a:off x="7772400" y="3313113"/>
            <a:ext cx="457200" cy="1676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负载不均衡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1"/>
          </p:nvPr>
        </p:nvSpPr>
        <p:spPr>
          <a:xfrm>
            <a:off x="533400" y="1066800"/>
            <a:ext cx="8185150" cy="3505200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负载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不均衡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是指系统中某些处理器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空闲而某些处理器有大量待处理任务：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此阶段并行性不足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任务大小不等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任务大小不等的例子：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适应某个区域中的感兴趣的部分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树形结构计算  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完全非结构化问题  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算法需要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平衡负载：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438400" y="45720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38400" y="50292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38400" y="54864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38400" y="5943600"/>
            <a:ext cx="1524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72000" y="4572000"/>
            <a:ext cx="8382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5029200"/>
            <a:ext cx="12192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572000" y="5486400"/>
            <a:ext cx="18288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572000" y="5943600"/>
            <a:ext cx="12192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4" name="文本框 12"/>
          <p:cNvSpPr txBox="1"/>
          <p:nvPr/>
        </p:nvSpPr>
        <p:spPr>
          <a:xfrm>
            <a:off x="2743200" y="6400800"/>
            <a:ext cx="990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dirty="0">
                <a:latin typeface="Arial" panose="020B0604020202020204" pitchFamily="34" charset="0"/>
              </a:rPr>
              <a:t>Good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9405" name="文本框 13"/>
          <p:cNvSpPr txBox="1"/>
          <p:nvPr/>
        </p:nvSpPr>
        <p:spPr>
          <a:xfrm>
            <a:off x="4767263" y="6400800"/>
            <a:ext cx="990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dirty="0">
                <a:latin typeface="Arial" panose="020B0604020202020204" pitchFamily="34" charset="0"/>
              </a:rPr>
              <a:t>Bad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42" name="内容占位符 3"/>
          <p:cNvPicPr>
            <a:picLocks noGrp="1" noChangeAspect="1"/>
          </p:cNvPicPr>
          <p:nvPr>
            <p:ph idx="11"/>
          </p:nvPr>
        </p:nvPicPr>
        <p:blipFill>
          <a:blip r:embed="rId1"/>
          <a:stretch>
            <a:fillRect/>
          </a:stretch>
        </p:blipFill>
        <p:spPr>
          <a:xfrm>
            <a:off x="1074738" y="1182688"/>
            <a:ext cx="7000875" cy="5295900"/>
          </a:xfrm>
          <a:noFill/>
          <a:ln>
            <a:noFill/>
          </a:ln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</p:spPr>
        <p:txBody>
          <a:bodyPr anchor="b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7003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示例：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7003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7003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个线程运行在超标量处理器（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B7003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7003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路）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B7003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TextBox 178"/>
          <p:cNvSpPr txBox="1">
            <a:spLocks noChangeArrowheads="1"/>
          </p:cNvSpPr>
          <p:nvPr/>
        </p:nvSpPr>
        <p:spPr bwMode="auto">
          <a:xfrm>
            <a:off x="1295400" y="2928938"/>
            <a:ext cx="142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可以并行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1445" name="左大括号 6"/>
          <p:cNvSpPr/>
          <p:nvPr/>
        </p:nvSpPr>
        <p:spPr>
          <a:xfrm rot="-5400000">
            <a:off x="1857375" y="2476500"/>
            <a:ext cx="171450" cy="838200"/>
          </a:xfrm>
          <a:prstGeom prst="leftBrace">
            <a:avLst>
              <a:gd name="adj1" fmla="val 26141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简介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多核计算机的发展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并行编程的起源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编写并行程序的复杂性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Lecture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当今几乎所有的计算机都是多核架构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需要程序员编写高效的并行程序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38200" marR="0" lvl="1" indent="-34290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学习如何将计算资源有效整合，更高效的运行程序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4290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用途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4290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增加工作竞争力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marR="0" lvl="1" indent="-34290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用于科学研究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为什么要学习并行编程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10244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514475"/>
            <a:ext cx="3013075" cy="204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2114550" cy="211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1273175"/>
            <a:ext cx="2757488" cy="214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学习怎样编写并行程序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认识并行架构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掌握用并行的思想解决问题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能够编写正确的并行程序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了解目前主流的并行计算相关知识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了解目前流行的并行编程模型与结构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了解今后的发展趋势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课程目标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并行计算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表示一个系统具有多个处理器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所有处理器可以访问共享存储器以交换信息，通信开销低。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1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并行计算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12292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743200"/>
            <a:ext cx="6096000" cy="273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文本框 2"/>
          <p:cNvSpPr txBox="1"/>
          <p:nvPr/>
        </p:nvSpPr>
        <p:spPr>
          <a:xfrm>
            <a:off x="4191000" y="5508625"/>
            <a:ext cx="1981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共享内存</a:t>
            </a:r>
            <a:endParaRPr lang="zh-CN" altLang="en-US" sz="2800" dirty="0">
              <a:solidFill>
                <a:srgbClr val="C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示例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: Nvidia Volta 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14339" name="内容占位符 9"/>
          <p:cNvPicPr>
            <a:picLocks noGrp="1" noChangeAspect="1"/>
          </p:cNvPicPr>
          <p:nvPr>
            <p:ph idx="11"/>
          </p:nvPr>
        </p:nvPicPr>
        <p:blipFill>
          <a:blip r:embed="rId1"/>
          <a:stretch>
            <a:fillRect/>
          </a:stretch>
        </p:blipFill>
        <p:spPr>
          <a:xfrm>
            <a:off x="304800" y="1295400"/>
            <a:ext cx="4419600" cy="2928938"/>
          </a:xfrm>
          <a:noFill/>
          <a:ln>
            <a:noFill/>
          </a:ln>
        </p:spPr>
      </p:pic>
      <p:pic>
        <p:nvPicPr>
          <p:cNvPr id="14340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371600"/>
            <a:ext cx="3878263" cy="51339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341" name="直接连接符 12"/>
          <p:cNvCxnSpPr/>
          <p:nvPr/>
        </p:nvCxnSpPr>
        <p:spPr>
          <a:xfrm flipV="1">
            <a:off x="4038600" y="1371600"/>
            <a:ext cx="1066800" cy="304800"/>
          </a:xfrm>
          <a:prstGeom prst="line">
            <a:avLst/>
          </a:prstGeom>
          <a:ln w="1270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342" name="直接连接符 13"/>
          <p:cNvCxnSpPr/>
          <p:nvPr/>
        </p:nvCxnSpPr>
        <p:spPr>
          <a:xfrm>
            <a:off x="3962400" y="2590800"/>
            <a:ext cx="1143000" cy="3810000"/>
          </a:xfrm>
          <a:prstGeom prst="line">
            <a:avLst/>
          </a:prstGeom>
          <a:ln w="1270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343" name="圆角矩形 16"/>
          <p:cNvSpPr/>
          <p:nvPr/>
        </p:nvSpPr>
        <p:spPr>
          <a:xfrm>
            <a:off x="3505200" y="1676400"/>
            <a:ext cx="990600" cy="914400"/>
          </a:xfrm>
          <a:prstGeom prst="roundRect">
            <a:avLst>
              <a:gd name="adj" fmla="val 6894"/>
            </a:avLst>
          </a:prstGeom>
          <a:noFill/>
          <a:ln w="1270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14344" name="矩形 17"/>
          <p:cNvSpPr/>
          <p:nvPr/>
        </p:nvSpPr>
        <p:spPr>
          <a:xfrm>
            <a:off x="935038" y="4583113"/>
            <a:ext cx="29543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多个处理器共享内存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pPr marL="342900" indent="-342900">
              <a:buFont typeface="Arial" panose="020B0604020202020204" pitchFamily="34" charset="0"/>
              <a:buChar char="♦"/>
            </a:pPr>
            <a:r>
              <a:rPr lang="zh-CN" altLang="en-US" sz="2400" b="1" kern="1200" dirty="0">
                <a:latin typeface="+mn-lt"/>
                <a:ea typeface="+mn-ea"/>
                <a:cs typeface="+mn-cs"/>
              </a:rPr>
              <a:t>分布式计算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: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</a:rPr>
              <a:t>每个系统具有自己的存储器，并通过网络将多个系统连通，系统间通过消息传递的方式交换信息，通信开销高。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1638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分布式计算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1638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363" y="2479675"/>
            <a:ext cx="6553200" cy="270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文本框 4"/>
          <p:cNvSpPr txBox="1"/>
          <p:nvPr/>
        </p:nvSpPr>
        <p:spPr>
          <a:xfrm>
            <a:off x="3733800" y="5345113"/>
            <a:ext cx="28194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分布式内存</a:t>
            </a:r>
            <a:endParaRPr lang="zh-CN" altLang="en-US" sz="2800" dirty="0">
              <a:solidFill>
                <a:srgbClr val="C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0</TotalTime>
  <Words>3617</Words>
  <Application>WPS 演示</Application>
  <PresentationFormat/>
  <Paragraphs>460</Paragraphs>
  <Slides>37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Times</vt:lpstr>
      <vt:lpstr>Times New Roman</vt:lpstr>
      <vt:lpstr>黑体</vt:lpstr>
      <vt:lpstr>Calibri</vt:lpstr>
      <vt:lpstr>MS PGothic</vt:lpstr>
      <vt:lpstr>Comic Sans MS</vt:lpstr>
      <vt:lpstr>微软雅黑</vt:lpstr>
      <vt:lpstr>Arial Unicode MS</vt:lpstr>
      <vt:lpstr>Helvetica</vt:lpstr>
      <vt:lpstr>自定义设计方案</vt:lpstr>
      <vt:lpstr>Photoshop.Image.5</vt:lpstr>
      <vt:lpstr>并行程序设计  </vt:lpstr>
      <vt:lpstr>课程信息</vt:lpstr>
      <vt:lpstr>Lecture</vt:lpstr>
      <vt:lpstr>Lecture</vt:lpstr>
      <vt:lpstr>为什么要学习并行编程</vt:lpstr>
      <vt:lpstr>课程目标</vt:lpstr>
      <vt:lpstr>并行计算</vt:lpstr>
      <vt:lpstr>示例: Nvidia Volta </vt:lpstr>
      <vt:lpstr>分布式计算</vt:lpstr>
      <vt:lpstr>示例:神威·太湖之光</vt:lpstr>
      <vt:lpstr>并行编程</vt:lpstr>
      <vt:lpstr>Lecture</vt:lpstr>
      <vt:lpstr>技术发展趋势: Moore’s Law</vt:lpstr>
      <vt:lpstr>单核处理器转向多核处理器</vt:lpstr>
      <vt:lpstr>多核处理器</vt:lpstr>
      <vt:lpstr>智能手机</vt:lpstr>
      <vt:lpstr>游戏机</vt:lpstr>
      <vt:lpstr>超级计算机（Supercomputers）</vt:lpstr>
      <vt:lpstr>多核处理器现状</vt:lpstr>
      <vt:lpstr>Lecture</vt:lpstr>
      <vt:lpstr>软件面临的挑战</vt:lpstr>
      <vt:lpstr>科学模拟:  科学的第三根支柱 </vt:lpstr>
      <vt:lpstr>示例: 全球气候模拟问题</vt:lpstr>
      <vt:lpstr>示例: 全球气候模拟问题</vt:lpstr>
      <vt:lpstr>空间离散化示例</vt:lpstr>
      <vt:lpstr>科学模拟的一些特点</vt:lpstr>
      <vt:lpstr>科学模拟——飞行器制造</vt:lpstr>
      <vt:lpstr>对计算能力的追求</vt:lpstr>
      <vt:lpstr>Lecture</vt:lpstr>
      <vt:lpstr>寻找并行性</vt:lpstr>
      <vt:lpstr>例子</vt:lpstr>
      <vt:lpstr>例子：</vt:lpstr>
      <vt:lpstr>并行开销</vt:lpstr>
      <vt:lpstr>局部性与并行性</vt:lpstr>
      <vt:lpstr>局部性与并行性</vt:lpstr>
      <vt:lpstr>负载不均衡</vt:lpstr>
      <vt:lpstr>示例：4个线程运行在超标量处理器（4路）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谷守珍</cp:lastModifiedBy>
  <cp:revision>582</cp:revision>
  <dcterms:created xsi:type="dcterms:W3CDTF">2001-06-30T15:45:00Z</dcterms:created>
  <dcterms:modified xsi:type="dcterms:W3CDTF">2025-02-24T03:43:06Z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D0E80D345BD143E8A66FA03A7BEBA4A0_13</vt:lpwstr>
  </property>
</Properties>
</file>