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  <p:sldId id="341" r:id="rId18"/>
    <p:sldId id="342" r:id="rId19"/>
    <p:sldId id="343" r:id="rId20"/>
    <p:sldId id="344" r:id="rId21"/>
    <p:sldId id="346" r:id="rId22"/>
    <p:sldId id="345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2" r:id="rId56"/>
    <p:sldId id="383" r:id="rId57"/>
    <p:sldId id="380" r:id="rId58"/>
    <p:sldId id="381" r:id="rId5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FF"/>
    <a:srgbClr val="F6D8CA"/>
    <a:srgbClr val="F2C7B4"/>
    <a:srgbClr val="FF9900"/>
    <a:srgbClr val="00CC00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628"/>
    <p:restoredTop sz="91909"/>
  </p:normalViewPr>
  <p:slideViewPr>
    <p:cSldViewPr showGuides="1">
      <p:cViewPr varScale="1">
        <p:scale>
          <a:sx n="97" d="100"/>
          <a:sy n="97" d="100"/>
        </p:scale>
        <p:origin x="618" y="9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EA1732-851F-4954-AAE5-3815E8F779ED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/>
          </p:cNvSpPr>
          <p:nvPr>
            <p:ph type="sldImg"/>
          </p:nvPr>
        </p:nvSpPr>
        <p:spPr>
          <a:xfrm>
            <a:off x="958850" y="685800"/>
            <a:ext cx="4941888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F48D80-5454-4CA9-9F49-788F5A84E780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7488" y="622300"/>
            <a:ext cx="1089025" cy="10874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 rot="10800000">
            <a:off x="444500" y="303213"/>
            <a:ext cx="368300" cy="274638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1988" y="303213"/>
            <a:ext cx="369888" cy="274638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等腰三角形 5"/>
          <p:cNvSpPr/>
          <p:nvPr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6"/>
          <p:cNvSpPr/>
          <p:nvPr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95350" y="1371600"/>
            <a:ext cx="7315200" cy="874713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并行程序设计  </a:t>
            </a:r>
            <a:endParaRPr lang="zh-CN" altLang="en-US" kern="1200" dirty="0">
              <a:solidFill>
                <a:srgbClr val="B7003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609600" y="2589213"/>
            <a:ext cx="7886700" cy="2076450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Lecture 2: </a:t>
            </a:r>
            <a:endParaRPr lang="en-US" altLang="zh-CN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br>
              <a:rPr lang="en-US" altLang="zh-CN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zh-CN" altLang="en-US" sz="32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并行程序设计基础</a:t>
            </a:r>
            <a:endParaRPr lang="zh-CN" altLang="en-US" sz="32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endParaRPr lang="en-US" altLang="zh-CN" sz="28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ClrTx/>
              <a:buSzTx/>
              <a:buFontTx/>
            </a:pPr>
            <a:endParaRPr lang="en-US" altLang="zh-CN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endParaRPr lang="zh-CN" altLang="en-US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COMA(Cache-Only Memory Access)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模型是全高速缓存存储访问的简称。其特点是：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各处理器节点中没有存储层次结构，全部高速缓存组成了全局地址空间；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利用分布的高速缓存目录</a:t>
            </a:r>
            <a:r>
              <a:rPr lang="en-US" altLang="zh-CN" sz="2000" dirty="0"/>
              <a:t>D</a:t>
            </a:r>
            <a:r>
              <a:rPr lang="zh-CN" altLang="en-US" sz="2000" dirty="0"/>
              <a:t>进行远程高速缓存的访问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1">
              <a:buChar char="–"/>
            </a:pPr>
            <a:r>
              <a:rPr lang="en-US" altLang="zh-CN" sz="2000" dirty="0"/>
              <a:t>COMA</a:t>
            </a:r>
            <a:r>
              <a:rPr lang="zh-CN" altLang="en-US" sz="2000" dirty="0"/>
              <a:t>中的高速缓存容量一般都大于二级高速缓存容量；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使用</a:t>
            </a:r>
            <a:r>
              <a:rPr lang="en-US" altLang="zh-CN" sz="2000" dirty="0"/>
              <a:t>COMA</a:t>
            </a:r>
            <a:r>
              <a:rPr lang="zh-CN" altLang="en-US" sz="2000" dirty="0"/>
              <a:t>时，数据开始时可任意分配，因为在运行时它最终会被迁移到要用到它们的地方。 </a:t>
            </a:r>
            <a:endParaRPr lang="zh-CN" altLang="en-US" sz="2000" dirty="0"/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41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COMA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访存模型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741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725" y="4114800"/>
            <a:ext cx="3389313" cy="2138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CC-NUMA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Coherent-Cache Nonuniform Memory Access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）模型是高速缓存一致性非均匀存储访问模型的简称。其特点是：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大多数使用基于目录的高速缓存一致性协议；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保留</a:t>
            </a:r>
            <a:r>
              <a:rPr lang="en-US" altLang="zh-CN" sz="2000" dirty="0"/>
              <a:t>SMP</a:t>
            </a:r>
            <a:r>
              <a:rPr lang="zh-CN" altLang="en-US" sz="2000" dirty="0"/>
              <a:t>结构易于编程的优点，也改善常规</a:t>
            </a:r>
            <a:r>
              <a:rPr lang="en-US" altLang="zh-CN" sz="2000" dirty="0"/>
              <a:t>SMP</a:t>
            </a:r>
            <a:r>
              <a:rPr lang="zh-CN" altLang="en-US" sz="2000" dirty="0"/>
              <a:t>的可扩放性；</a:t>
            </a:r>
            <a:endParaRPr lang="zh-CN" altLang="en-US" sz="2000" dirty="0"/>
          </a:p>
          <a:p>
            <a:pPr lvl="1">
              <a:buChar char="–"/>
            </a:pPr>
            <a:r>
              <a:rPr lang="en-US" altLang="zh-CN" sz="2000" dirty="0"/>
              <a:t>CC-NUMA</a:t>
            </a:r>
            <a:r>
              <a:rPr lang="zh-CN" altLang="en-US" sz="2000" dirty="0"/>
              <a:t>实际上是一个分布共享存储的</a:t>
            </a:r>
            <a:r>
              <a:rPr lang="en-US" altLang="zh-CN" sz="2000" dirty="0"/>
              <a:t>DSM</a:t>
            </a:r>
            <a:r>
              <a:rPr lang="zh-CN" altLang="en-US" sz="2000" dirty="0"/>
              <a:t>多处理机系统；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它最显著的优点是程序员无需明确地在节点上分配数据，系统的硬件和软件开始时自动在各节点分配数据，在运行期间，高速缓存一致性硬件会自动地将数据迁移至要用到它的地方。 </a:t>
            </a:r>
            <a:endParaRPr lang="zh-CN" altLang="en-US" sz="2000" dirty="0"/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843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CC-NUMA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访存模型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524000" y="4495800"/>
          <a:ext cx="64198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696970" imgH="1465580" progId="Visio.Drawing.6">
                  <p:embed/>
                </p:oleObj>
              </mc:Choice>
              <mc:Fallback>
                <p:oleObj name="" r:id="rId1" imgW="3696970" imgH="1465580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4495800"/>
                        <a:ext cx="6419850" cy="216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NORMA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No-Remote Memory Access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）模型是非远程存储访问模型的简称。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NORMA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的特点是：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所有存储器是私有的；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绝大数</a:t>
            </a:r>
            <a:r>
              <a:rPr lang="en-US" altLang="zh-CN" sz="2000" dirty="0"/>
              <a:t>NUMA</a:t>
            </a:r>
            <a:r>
              <a:rPr lang="zh-CN" altLang="en-US" sz="2000" dirty="0"/>
              <a:t>都不支持远程存储器的访问；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在</a:t>
            </a:r>
            <a:r>
              <a:rPr lang="en-US" altLang="zh-CN" sz="2000" dirty="0"/>
              <a:t>DSM</a:t>
            </a:r>
            <a:r>
              <a:rPr lang="zh-CN" altLang="en-US" sz="2000" dirty="0"/>
              <a:t>中，</a:t>
            </a:r>
            <a:r>
              <a:rPr lang="en-US" altLang="zh-CN" sz="2000" dirty="0"/>
              <a:t>NORMA</a:t>
            </a:r>
            <a:r>
              <a:rPr lang="zh-CN" altLang="en-US" sz="2000" dirty="0"/>
              <a:t>就消失了。 </a:t>
            </a:r>
            <a:endParaRPr lang="zh-CN" altLang="en-US" sz="2000" dirty="0"/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945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NORMA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访存模型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946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3200400"/>
            <a:ext cx="4060825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当代并行计算机体系结构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并行程序开发方法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并行程序设计模型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并行层次与代码粒度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21507" name="Object 4"/>
          <p:cNvGraphicFramePr>
            <a:graphicFrameLocks noGrp="1" noChangeAspect="1"/>
          </p:cNvGraphicFramePr>
          <p:nvPr>
            <p:ph idx="11"/>
          </p:nvPr>
        </p:nvGraphicFramePr>
        <p:xfrm>
          <a:off x="1143000" y="1143000"/>
          <a:ext cx="6553200" cy="544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37280" imgH="3020695" progId="Visio.Drawing.11">
                  <p:embed/>
                </p:oleObj>
              </mc:Choice>
              <mc:Fallback>
                <p:oleObj name="" r:id="rId1" imgW="3637280" imgH="302069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6553200" cy="544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并行层次与代码粒度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" name="Group 65"/>
          <p:cNvGraphicFramePr>
            <a:graphicFrameLocks noGrp="1"/>
          </p:cNvGraphicFramePr>
          <p:nvPr>
            <p:ph idx="4294967295"/>
          </p:nvPr>
        </p:nvGraphicFramePr>
        <p:xfrm>
          <a:off x="381000" y="1143000"/>
          <a:ext cx="8356600" cy="4876800"/>
        </p:xfrm>
        <a:graphic>
          <a:graphicData uri="http://schemas.openxmlformats.org/drawingml/2006/table">
            <a:tbl>
              <a:tblPr/>
              <a:tblGrid>
                <a:gridCol w="2524376"/>
                <a:gridCol w="2819364"/>
                <a:gridCol w="1600179"/>
                <a:gridCol w="1412681"/>
              </a:tblGrid>
              <a:tr h="711278"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并行层次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粒度（指令数）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并行实施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编程支持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65066"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甚细粒度指令级并行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几十条，如多指令发射、内存交叉存取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硬件处理器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567"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细粒度数据级并行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几百条，如循环指令块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编译器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共享变量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764"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中粒度控制级并行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几千条，如过程、函数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程序员（编译器）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共享变量、消息传递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3125"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粗粒度任务级并行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数万条，如独立的作业任务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操作系统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algn="l"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algn="l"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消息传递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并行程序开发策略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355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371600"/>
            <a:ext cx="7986713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主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-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从式（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Master-Slave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）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单程序多数据流（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Single Program Multiple Data 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）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数据流水线（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Data Pipelining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）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分治策略（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Divide and Conquer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）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560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并行编程模式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4013200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基本思想是：将一个待求解的任务分成一个</a:t>
            </a:r>
            <a:r>
              <a:rPr lang="zh-CN" altLang="en-US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主任务（主进程）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和一些</a:t>
            </a:r>
            <a:r>
              <a:rPr lang="zh-CN" altLang="en-US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从任务（子进程）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主进程负责将任务的分解、派发和收集诸各子任务的求解结果并最后汇总得到问题的最终解。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各子进程接收主进程发来的消息；并行进行各自计算；向主进程发回各自的计算结果。 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662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主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-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从式（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Master-Slave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662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1600200"/>
            <a:ext cx="4319588" cy="345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基本思想是：并行运行的进程均执行</a:t>
            </a:r>
            <a:r>
              <a:rPr lang="zh-CN" altLang="en-US" b="1" kern="1200" dirty="0">
                <a:latin typeface="+mn-lt"/>
                <a:ea typeface="+mn-ea"/>
                <a:cs typeface="+mn-cs"/>
              </a:rPr>
              <a:t>相同的代码段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，但处理的</a:t>
            </a:r>
            <a:r>
              <a:rPr lang="zh-CN" altLang="en-US" b="1" kern="1200" dirty="0">
                <a:latin typeface="+mn-lt"/>
                <a:ea typeface="+mn-ea"/>
                <a:cs typeface="+mn-cs"/>
              </a:rPr>
              <a:t>数据不同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首先将应用程序的数据预先分配给各个计算进程（处理器）；</a:t>
            </a:r>
            <a:endParaRPr lang="en-US" altLang="zh-CN" sz="2000" dirty="0"/>
          </a:p>
          <a:p>
            <a:pPr lvl="1">
              <a:buChar char="–"/>
            </a:pPr>
            <a:r>
              <a:rPr lang="zh-CN" altLang="en-US" sz="2000" dirty="0"/>
              <a:t>然后计算进程并行的完成各自的计算任务，包括计算过程中各进程间的数据交换（进行通信同步）；</a:t>
            </a:r>
            <a:endParaRPr lang="en-US" altLang="zh-CN" sz="2000" dirty="0"/>
          </a:p>
          <a:p>
            <a:pPr lvl="1">
              <a:buChar char="–"/>
            </a:pPr>
            <a:r>
              <a:rPr lang="zh-CN" altLang="en-US" sz="2000" dirty="0"/>
              <a:t>最后将计算结果汇集起来。 </a:t>
            </a:r>
            <a:endParaRPr lang="zh-CN" altLang="en-US" sz="2000" dirty="0"/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65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单程序多数据流（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SPMD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693863" y="3352800"/>
          <a:ext cx="5761037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938145" imgH="1575435" progId="Visio.Drawing.11">
                  <p:embed/>
                </p:oleObj>
              </mc:Choice>
              <mc:Fallback>
                <p:oleObj name="" r:id="rId1" imgW="2938145" imgH="157543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3863" y="3352800"/>
                        <a:ext cx="5761037" cy="288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200" b="1" kern="1200" dirty="0">
                <a:latin typeface="+mn-lt"/>
                <a:ea typeface="+mn-ea"/>
                <a:cs typeface="+mn-cs"/>
              </a:rPr>
              <a:t>当代并行计算机体系结构</a:t>
            </a:r>
            <a:endParaRPr lang="zh-CN" altLang="en-US" sz="3200" b="1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kern="1200" dirty="0">
                <a:latin typeface="+mn-lt"/>
                <a:ea typeface="+mn-ea"/>
                <a:cs typeface="+mn-cs"/>
              </a:rPr>
              <a:t>并行程序开发方法</a:t>
            </a:r>
            <a:endParaRPr lang="zh-CN" altLang="en-US" sz="3200" b="1" kern="120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kern="1200" dirty="0">
                <a:latin typeface="+mn-lt"/>
                <a:ea typeface="+mn-ea"/>
                <a:cs typeface="+mn-cs"/>
              </a:rPr>
              <a:t>并行程序设计模型</a:t>
            </a:r>
            <a:endParaRPr lang="zh-CN" altLang="en-US" sz="3200" b="1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基本思想是：将</a:t>
            </a:r>
            <a:r>
              <a:rPr lang="zh-CN" altLang="en-US" b="1" kern="1200" dirty="0">
                <a:latin typeface="+mn-lt"/>
                <a:ea typeface="+mn-ea"/>
                <a:cs typeface="+mn-cs"/>
              </a:rPr>
              <a:t>计算进程组织成一条流水线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，每个进程执行特定的计算任务（相当于流水线的一个阶段）。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将任务在功能上划分成一些子任务（进程），这些子任务完成某种特定功能的计算工作。</a:t>
            </a:r>
            <a:endParaRPr lang="en-US" altLang="zh-CN" sz="2000" dirty="0"/>
          </a:p>
          <a:p>
            <a:pPr lvl="1">
              <a:buChar char="–"/>
            </a:pPr>
            <a:r>
              <a:rPr lang="zh-CN" altLang="en-US" sz="2000" dirty="0"/>
              <a:t>一旦前一个子任务完成，后继的子任务就可立即开始。</a:t>
            </a:r>
            <a:endParaRPr lang="en-US" altLang="zh-CN" sz="2000" dirty="0"/>
          </a:p>
          <a:p>
            <a:pPr lvl="1">
              <a:buChar char="–"/>
            </a:pPr>
            <a:r>
              <a:rPr lang="zh-CN" altLang="en-US" sz="2000" dirty="0"/>
              <a:t>整个计算过程中各进程之间的通信仅发生在相邻的阶段之间，且通信可以完全异步地进行。 </a:t>
            </a:r>
            <a:endParaRPr lang="zh-CN" altLang="en-US" sz="2000" dirty="0"/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867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数据流水线（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Data Pipelining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260475" y="4572000"/>
          <a:ext cx="6769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350260" imgH="472440" progId="Visio.Drawing.11">
                  <p:embed/>
                </p:oleObj>
              </mc:Choice>
              <mc:Fallback>
                <p:oleObj name="" r:id="rId1" imgW="3350260" imgH="47244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0475" y="4572000"/>
                        <a:ext cx="67691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数据流水线（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Data Pipelining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2969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13" y="1125538"/>
            <a:ext cx="6472237" cy="5303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4775200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基本思想是：将一个大而复杂的问题分解成若干个</a:t>
            </a:r>
            <a:r>
              <a:rPr lang="zh-CN" altLang="en-US" b="1" kern="1200" dirty="0">
                <a:latin typeface="+mn-lt"/>
                <a:ea typeface="+mn-ea"/>
                <a:cs typeface="+mn-cs"/>
              </a:rPr>
              <a:t>特性相同的子问题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分而治之。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若所得的子问题规模仍嫌过大，则可反复使用分治策略，直至很容易求解的子问题为止。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问题求解可分为三步：①将输入分解成若干个</a:t>
            </a:r>
            <a:r>
              <a:rPr lang="zh-CN" altLang="en-US" b="1" kern="1200" dirty="0">
                <a:latin typeface="+mn-lt"/>
                <a:ea typeface="+mn-ea"/>
                <a:cs typeface="+mn-cs"/>
              </a:rPr>
              <a:t>规模近似相等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的子问题；②同时</a:t>
            </a:r>
            <a:r>
              <a:rPr lang="zh-CN" altLang="en-US" b="1" kern="1200" dirty="0">
                <a:latin typeface="+mn-lt"/>
                <a:ea typeface="+mn-ea"/>
                <a:cs typeface="+mn-cs"/>
              </a:rPr>
              <a:t>递归地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求解子问题；③归并各子问题的解成为原问题的解。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72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分治策略（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Divide and Conquer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800600" y="1600200"/>
          <a:ext cx="428307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613660" imgH="2016760" progId="Visio.Drawing.6">
                  <p:embed/>
                </p:oleObj>
              </mc:Choice>
              <mc:Fallback>
                <p:oleObj name="" r:id="rId1" imgW="2613660" imgH="201676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0600" y="1600200"/>
                        <a:ext cx="4283075" cy="381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设计并行应用的四个阶段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划分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artitioning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通信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ommunication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组合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gglomeration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映射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apping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划分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分解成小的任务，开拓并发性；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通信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确定诸任务间的数据交换，监测划分的合理性；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组合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依据任务的局部性，组合成更大的任务；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映射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将每个任务分配到处理器上，提高并行性能。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并行应用编程过程－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PCAM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PCAM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设计过程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125663" y="1139825"/>
          <a:ext cx="4897437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821940" imgH="3815715" progId="Visio.Drawing.6">
                  <p:embed/>
                </p:oleObj>
              </mc:Choice>
              <mc:Fallback>
                <p:oleObj name="" r:id="rId1" imgW="2821940" imgH="3815715" progId="Visio.Drawing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5663" y="1139825"/>
                        <a:ext cx="4897437" cy="511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充分开拓算法的并发性和可扩放性；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先进行数据分解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称域分解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，再进行计算功能的分解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称功能分解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使数据集和计算集互不相交；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划分阶段忽略处理器数目和目标机器的体系结构；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能分为两类划分：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域分解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(Domain Decomposition)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功能分解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(Functional Decomposition)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划分方法描述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划分的</a:t>
            </a:r>
            <a:r>
              <a:rPr lang="zh-CN" altLang="en-US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对象是数据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，可以是程序中的输入数据、中间处理数据和输出数据；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将数据分解成大致相等的小数据片；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划分时考虑数据上的相应操作；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如果一个任务需要别的任务中的数据，则会产生任务间的通信；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481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域分解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249363" y="3748088"/>
          <a:ext cx="663098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766185" imgH="1598295" progId="Visio.Drawing.11">
                  <p:embed/>
                </p:oleObj>
              </mc:Choice>
              <mc:Fallback>
                <p:oleObj name="" r:id="rId1" imgW="3766185" imgH="159829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9363" y="3748088"/>
                        <a:ext cx="6630987" cy="2805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矩形 4"/>
          <p:cNvSpPr/>
          <p:nvPr/>
        </p:nvSpPr>
        <p:spPr>
          <a:xfrm>
            <a:off x="1601788" y="6153150"/>
            <a:ext cx="66103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latin typeface="Arial" panose="020B0604020202020204" pitchFamily="34" charset="0"/>
              </a:rPr>
              <a:t>三维网格的域分解，各格点上计算都是重复的。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划分的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对象是计算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（亦称为任务分解或计算划分），将计算划分为不同的任务，其出发点不同于域分解；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划分后，研究不同任务所需的数据。如果这些数据不相交的，则划分是成功的；如果数据有相当的重叠， 意味着存在大量的通信开销，要重新进行域分解和功能分解；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功能分解是一种更深层次的分解。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功能分解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994025" y="3786188"/>
          <a:ext cx="2622550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873885" imgH="1377315" progId="Visio.Drawing.11">
                  <p:embed/>
                </p:oleObj>
              </mc:Choice>
              <mc:Fallback>
                <p:oleObj name="" r:id="rId1" imgW="1873885" imgH="137731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4025" y="3786188"/>
                        <a:ext cx="2622550" cy="191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矩形 4"/>
          <p:cNvSpPr/>
          <p:nvPr/>
        </p:nvSpPr>
        <p:spPr>
          <a:xfrm>
            <a:off x="3827463" y="5926138"/>
            <a:ext cx="954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Arial" panose="020B0604020202020204" pitchFamily="34" charset="0"/>
              </a:rPr>
              <a:t>搜索树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划分是否具有灵活性？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划分是否避免了冗余计算和存储？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划分任务尺寸是否大致相当？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任务数与问题尺寸是否成比例？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功能分解是一种更深层次的分解，是否合理？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86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划分判据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通信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PCAM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设计过程的重要阶段；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划分产生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的各任务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，一般不能完全独立执行，需要在任务间进行数据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交流，从而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产生了通信；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功能分解确定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了各任务间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的数据流；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各任务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是并发执行的，通信则限制了这种并发性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四种通信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局部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全局通信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非结构化通信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动态通信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异步通信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通信分析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当代并行计算机体系结构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并行程序开发方法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并行程序设计模型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通信限制在一个邻域内，即局部内通信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891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局部通信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819400" y="2209800"/>
            <a:ext cx="3352800" cy="2819400"/>
            <a:chOff x="1920" y="1776"/>
            <a:chExt cx="1584" cy="134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64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3312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640" y="29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40" y="177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920" y="1776"/>
              <a:ext cx="192" cy="192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12" y="2928"/>
              <a:ext cx="192" cy="192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920" y="2928"/>
              <a:ext cx="192" cy="192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88" y="196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832" y="240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832" y="249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688" y="254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784" y="254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208" y="240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112" y="249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通信是全局的，例如：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All to All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Master-Worker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993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全局通信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1057275" y="2789238"/>
            <a:ext cx="2497138" cy="2590800"/>
            <a:chOff x="4032" y="1344"/>
            <a:chExt cx="1344" cy="144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4032" y="1632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4032" y="2208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656" y="2544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5136" y="2208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136" y="1632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4608" y="1344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4272" y="1584"/>
              <a:ext cx="384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4320" y="1824"/>
              <a:ext cx="81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4320" y="2304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4272" y="2304"/>
              <a:ext cx="38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 flipV="1">
              <a:off x="4224" y="1872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V="1">
              <a:off x="4320" y="1584"/>
              <a:ext cx="28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4320" y="1776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4224" y="1824"/>
              <a:ext cx="81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4224" y="1872"/>
              <a:ext cx="480" cy="6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800" y="1584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4752" y="1632"/>
              <a:ext cx="384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704" y="1584"/>
              <a:ext cx="48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184" y="1872"/>
              <a:ext cx="0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896" y="2352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848" y="1920"/>
              <a:ext cx="288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8" name="Group 26"/>
          <p:cNvGrpSpPr/>
          <p:nvPr/>
        </p:nvGrpSpPr>
        <p:grpSpPr>
          <a:xfrm>
            <a:off x="4310063" y="3030538"/>
            <a:ext cx="4254500" cy="1701800"/>
            <a:chOff x="816" y="2688"/>
            <a:chExt cx="2496" cy="1008"/>
          </a:xfrm>
        </p:grpSpPr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1920" y="2688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0" name="Oval 28"/>
            <p:cNvSpPr>
              <a:spLocks noChangeArrowheads="1"/>
            </p:cNvSpPr>
            <p:nvPr/>
          </p:nvSpPr>
          <p:spPr bwMode="auto">
            <a:xfrm>
              <a:off x="3072" y="3456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2496" y="3456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2" name="Oval 30"/>
            <p:cNvSpPr>
              <a:spLocks noChangeArrowheads="1"/>
            </p:cNvSpPr>
            <p:nvPr/>
          </p:nvSpPr>
          <p:spPr bwMode="auto">
            <a:xfrm>
              <a:off x="1920" y="3456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3" name="Oval 31"/>
            <p:cNvSpPr>
              <a:spLocks noChangeArrowheads="1"/>
            </p:cNvSpPr>
            <p:nvPr/>
          </p:nvSpPr>
          <p:spPr bwMode="auto">
            <a:xfrm>
              <a:off x="1392" y="3456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" name="Oval 32"/>
            <p:cNvSpPr>
              <a:spLocks noChangeArrowheads="1"/>
            </p:cNvSpPr>
            <p:nvPr/>
          </p:nvSpPr>
          <p:spPr bwMode="auto">
            <a:xfrm>
              <a:off x="816" y="3456"/>
              <a:ext cx="240" cy="240"/>
            </a:xfrm>
            <a:prstGeom prst="ellipse">
              <a:avLst/>
            </a:prstGeom>
            <a:solidFill>
              <a:srgbClr val="FFEF66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5" name="Line 33"/>
            <p:cNvSpPr>
              <a:spLocks noChangeShapeType="1"/>
            </p:cNvSpPr>
            <p:nvPr/>
          </p:nvSpPr>
          <p:spPr bwMode="auto">
            <a:xfrm flipV="1">
              <a:off x="1008" y="2928"/>
              <a:ext cx="86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V="1">
              <a:off x="1584" y="2976"/>
              <a:ext cx="384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 flipV="1">
              <a:off x="2064" y="2976"/>
              <a:ext cx="0" cy="4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 flipV="1">
              <a:off x="2160" y="2976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 flipH="1" flipV="1">
              <a:off x="2208" y="2880"/>
              <a:ext cx="91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0" name="Text Box 38"/>
            <p:cNvSpPr txBox="1">
              <a:spLocks noChangeArrowheads="1"/>
            </p:cNvSpPr>
            <p:nvPr/>
          </p:nvSpPr>
          <p:spPr bwMode="auto">
            <a:xfrm>
              <a:off x="1302" y="3004"/>
              <a:ext cx="1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1590" y="3100"/>
              <a:ext cx="1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40"/>
            <p:cNvSpPr txBox="1">
              <a:spLocks noChangeArrowheads="1"/>
            </p:cNvSpPr>
            <p:nvPr/>
          </p:nvSpPr>
          <p:spPr bwMode="auto">
            <a:xfrm>
              <a:off x="1920" y="3196"/>
              <a:ext cx="1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2352" y="3072"/>
              <a:ext cx="1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Text Box 42"/>
            <p:cNvSpPr txBox="1">
              <a:spLocks noChangeArrowheads="1"/>
            </p:cNvSpPr>
            <p:nvPr/>
          </p:nvSpPr>
          <p:spPr bwMode="auto">
            <a:xfrm>
              <a:off x="2550" y="2908"/>
              <a:ext cx="1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1pPr>
              <a:lvl2pPr marL="742950" indent="-28575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2pPr>
              <a:lvl3pPr marL="11430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3pPr>
              <a:lvl4pPr marL="16002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4pPr>
              <a:lvl5pPr marL="2057400" indent="-228600" algn="ctr">
                <a:spcBef>
                  <a:spcPct val="20000"/>
                </a:spcBef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chemeClr val="bg2"/>
                  </a:solidFill>
                  <a:latin typeface="Comic Sans MS" panose="030F0702030302020204" pitchFamily="66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942" name="矩形 64"/>
          <p:cNvSpPr/>
          <p:nvPr/>
        </p:nvSpPr>
        <p:spPr>
          <a:xfrm>
            <a:off x="1211263" y="5564188"/>
            <a:ext cx="180816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All to All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9943" name="矩形 65"/>
          <p:cNvSpPr/>
          <p:nvPr/>
        </p:nvSpPr>
        <p:spPr>
          <a:xfrm>
            <a:off x="5067300" y="5564188"/>
            <a:ext cx="25130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Master-Worker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每个任务的通信模式是相同的。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下面是否存在一个相同通信模式？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096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结构化通信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161" name="Group 4"/>
          <p:cNvGrpSpPr/>
          <p:nvPr/>
        </p:nvGrpSpPr>
        <p:grpSpPr>
          <a:xfrm>
            <a:off x="609600" y="2438400"/>
            <a:ext cx="3962400" cy="3657600"/>
            <a:chOff x="3360" y="2304"/>
            <a:chExt cx="2129" cy="1886"/>
          </a:xfrm>
        </p:grpSpPr>
        <p:sp>
          <p:nvSpPr>
            <p:cNvPr id="162" name="Oval 5"/>
            <p:cNvSpPr>
              <a:spLocks noChangeArrowheads="1"/>
            </p:cNvSpPr>
            <p:nvPr/>
          </p:nvSpPr>
          <p:spPr bwMode="auto">
            <a:xfrm>
              <a:off x="3775" y="2668"/>
              <a:ext cx="110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3" name="Oval 6"/>
            <p:cNvSpPr>
              <a:spLocks noChangeArrowheads="1"/>
            </p:cNvSpPr>
            <p:nvPr/>
          </p:nvSpPr>
          <p:spPr bwMode="auto">
            <a:xfrm>
              <a:off x="4161" y="2668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" name="Oval 7"/>
            <p:cNvSpPr>
              <a:spLocks noChangeArrowheads="1"/>
            </p:cNvSpPr>
            <p:nvPr/>
          </p:nvSpPr>
          <p:spPr bwMode="auto">
            <a:xfrm>
              <a:off x="3360" y="2668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5" name="Oval 8"/>
            <p:cNvSpPr>
              <a:spLocks noChangeArrowheads="1"/>
            </p:cNvSpPr>
            <p:nvPr/>
          </p:nvSpPr>
          <p:spPr bwMode="auto">
            <a:xfrm>
              <a:off x="3775" y="3017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6" name="Oval 9"/>
            <p:cNvSpPr>
              <a:spLocks noChangeArrowheads="1"/>
            </p:cNvSpPr>
            <p:nvPr/>
          </p:nvSpPr>
          <p:spPr bwMode="auto">
            <a:xfrm>
              <a:off x="3775" y="2318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7" name="Oval 10"/>
            <p:cNvSpPr>
              <a:spLocks noChangeArrowheads="1"/>
            </p:cNvSpPr>
            <p:nvPr/>
          </p:nvSpPr>
          <p:spPr bwMode="auto">
            <a:xfrm>
              <a:off x="3360" y="2318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8" name="Oval 11"/>
            <p:cNvSpPr>
              <a:spLocks noChangeArrowheads="1"/>
            </p:cNvSpPr>
            <p:nvPr/>
          </p:nvSpPr>
          <p:spPr bwMode="auto">
            <a:xfrm>
              <a:off x="4161" y="3017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9" name="Oval 12"/>
            <p:cNvSpPr>
              <a:spLocks noChangeArrowheads="1"/>
            </p:cNvSpPr>
            <p:nvPr/>
          </p:nvSpPr>
          <p:spPr bwMode="auto">
            <a:xfrm>
              <a:off x="3360" y="3017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0" name="Oval 13"/>
            <p:cNvSpPr>
              <a:spLocks noChangeArrowheads="1"/>
            </p:cNvSpPr>
            <p:nvPr/>
          </p:nvSpPr>
          <p:spPr bwMode="auto">
            <a:xfrm>
              <a:off x="4161" y="2318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1" name="Line 14"/>
            <p:cNvSpPr>
              <a:spLocks noChangeShapeType="1"/>
            </p:cNvSpPr>
            <p:nvPr/>
          </p:nvSpPr>
          <p:spPr bwMode="auto">
            <a:xfrm flipV="1">
              <a:off x="3857" y="2464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3802" y="2435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3" name="Line 16"/>
            <p:cNvSpPr>
              <a:spLocks noChangeShapeType="1"/>
            </p:cNvSpPr>
            <p:nvPr/>
          </p:nvSpPr>
          <p:spPr bwMode="auto">
            <a:xfrm>
              <a:off x="3885" y="2697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" name="Line 17"/>
            <p:cNvSpPr>
              <a:spLocks noChangeShapeType="1"/>
            </p:cNvSpPr>
            <p:nvPr/>
          </p:nvSpPr>
          <p:spPr bwMode="auto">
            <a:xfrm flipH="1">
              <a:off x="3885" y="2755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5" name="Line 18"/>
            <p:cNvSpPr>
              <a:spLocks noChangeShapeType="1"/>
            </p:cNvSpPr>
            <p:nvPr/>
          </p:nvSpPr>
          <p:spPr bwMode="auto">
            <a:xfrm>
              <a:off x="3802" y="2784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6" name="Line 19"/>
            <p:cNvSpPr>
              <a:spLocks noChangeShapeType="1"/>
            </p:cNvSpPr>
            <p:nvPr/>
          </p:nvSpPr>
          <p:spPr bwMode="auto">
            <a:xfrm flipV="1">
              <a:off x="3857" y="2784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7" name="Line 20"/>
            <p:cNvSpPr>
              <a:spLocks noChangeShapeType="1"/>
            </p:cNvSpPr>
            <p:nvPr/>
          </p:nvSpPr>
          <p:spPr bwMode="auto">
            <a:xfrm flipH="1">
              <a:off x="3526" y="2697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8" name="Line 21"/>
            <p:cNvSpPr>
              <a:spLocks noChangeShapeType="1"/>
            </p:cNvSpPr>
            <p:nvPr/>
          </p:nvSpPr>
          <p:spPr bwMode="auto">
            <a:xfrm>
              <a:off x="3471" y="2755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9" name="Line 22"/>
            <p:cNvSpPr>
              <a:spLocks noChangeShapeType="1"/>
            </p:cNvSpPr>
            <p:nvPr/>
          </p:nvSpPr>
          <p:spPr bwMode="auto">
            <a:xfrm>
              <a:off x="3885" y="3047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0" name="Line 23"/>
            <p:cNvSpPr>
              <a:spLocks noChangeShapeType="1"/>
            </p:cNvSpPr>
            <p:nvPr/>
          </p:nvSpPr>
          <p:spPr bwMode="auto">
            <a:xfrm flipH="1">
              <a:off x="3885" y="3105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1" name="Line 24"/>
            <p:cNvSpPr>
              <a:spLocks noChangeShapeType="1"/>
            </p:cNvSpPr>
            <p:nvPr/>
          </p:nvSpPr>
          <p:spPr bwMode="auto">
            <a:xfrm flipH="1">
              <a:off x="3526" y="3047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2" name="Line 25"/>
            <p:cNvSpPr>
              <a:spLocks noChangeShapeType="1"/>
            </p:cNvSpPr>
            <p:nvPr/>
          </p:nvSpPr>
          <p:spPr bwMode="auto">
            <a:xfrm>
              <a:off x="3471" y="3105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3" name="Line 26"/>
            <p:cNvSpPr>
              <a:spLocks noChangeShapeType="1"/>
            </p:cNvSpPr>
            <p:nvPr/>
          </p:nvSpPr>
          <p:spPr bwMode="auto">
            <a:xfrm>
              <a:off x="3885" y="2347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" name="Line 27"/>
            <p:cNvSpPr>
              <a:spLocks noChangeShapeType="1"/>
            </p:cNvSpPr>
            <p:nvPr/>
          </p:nvSpPr>
          <p:spPr bwMode="auto">
            <a:xfrm flipH="1">
              <a:off x="3885" y="2405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5" name="Line 28"/>
            <p:cNvSpPr>
              <a:spLocks noChangeShapeType="1"/>
            </p:cNvSpPr>
            <p:nvPr/>
          </p:nvSpPr>
          <p:spPr bwMode="auto">
            <a:xfrm flipH="1">
              <a:off x="3526" y="2347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6" name="Line 29"/>
            <p:cNvSpPr>
              <a:spLocks noChangeShapeType="1"/>
            </p:cNvSpPr>
            <p:nvPr/>
          </p:nvSpPr>
          <p:spPr bwMode="auto">
            <a:xfrm>
              <a:off x="3471" y="2405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7" name="Line 30"/>
            <p:cNvSpPr>
              <a:spLocks noChangeShapeType="1"/>
            </p:cNvSpPr>
            <p:nvPr/>
          </p:nvSpPr>
          <p:spPr bwMode="auto">
            <a:xfrm flipV="1">
              <a:off x="4244" y="2464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8" name="Line 31"/>
            <p:cNvSpPr>
              <a:spLocks noChangeShapeType="1"/>
            </p:cNvSpPr>
            <p:nvPr/>
          </p:nvSpPr>
          <p:spPr bwMode="auto">
            <a:xfrm>
              <a:off x="4189" y="2435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9" name="Line 32"/>
            <p:cNvSpPr>
              <a:spLocks noChangeShapeType="1"/>
            </p:cNvSpPr>
            <p:nvPr/>
          </p:nvSpPr>
          <p:spPr bwMode="auto">
            <a:xfrm>
              <a:off x="4189" y="2784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0" name="Line 33"/>
            <p:cNvSpPr>
              <a:spLocks noChangeShapeType="1"/>
            </p:cNvSpPr>
            <p:nvPr/>
          </p:nvSpPr>
          <p:spPr bwMode="auto">
            <a:xfrm flipV="1">
              <a:off x="4244" y="2784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1" name="Line 34"/>
            <p:cNvSpPr>
              <a:spLocks noChangeShapeType="1"/>
            </p:cNvSpPr>
            <p:nvPr/>
          </p:nvSpPr>
          <p:spPr bwMode="auto">
            <a:xfrm flipV="1">
              <a:off x="3443" y="2464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2" name="Line 35"/>
            <p:cNvSpPr>
              <a:spLocks noChangeShapeType="1"/>
            </p:cNvSpPr>
            <p:nvPr/>
          </p:nvSpPr>
          <p:spPr bwMode="auto">
            <a:xfrm>
              <a:off x="3388" y="2435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3" name="Line 36"/>
            <p:cNvSpPr>
              <a:spLocks noChangeShapeType="1"/>
            </p:cNvSpPr>
            <p:nvPr/>
          </p:nvSpPr>
          <p:spPr bwMode="auto">
            <a:xfrm>
              <a:off x="3388" y="2784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4" name="Line 37"/>
            <p:cNvSpPr>
              <a:spLocks noChangeShapeType="1"/>
            </p:cNvSpPr>
            <p:nvPr/>
          </p:nvSpPr>
          <p:spPr bwMode="auto">
            <a:xfrm flipV="1">
              <a:off x="3443" y="2784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5" name="Oval 38"/>
            <p:cNvSpPr>
              <a:spLocks noChangeArrowheads="1"/>
            </p:cNvSpPr>
            <p:nvPr/>
          </p:nvSpPr>
          <p:spPr bwMode="auto">
            <a:xfrm>
              <a:off x="4992" y="2654"/>
              <a:ext cx="110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6" name="Oval 39"/>
            <p:cNvSpPr>
              <a:spLocks noChangeArrowheads="1"/>
            </p:cNvSpPr>
            <p:nvPr/>
          </p:nvSpPr>
          <p:spPr bwMode="auto">
            <a:xfrm>
              <a:off x="5378" y="2654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7" name="Oval 40"/>
            <p:cNvSpPr>
              <a:spLocks noChangeArrowheads="1"/>
            </p:cNvSpPr>
            <p:nvPr/>
          </p:nvSpPr>
          <p:spPr bwMode="auto">
            <a:xfrm>
              <a:off x="4577" y="2654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8" name="Oval 41"/>
            <p:cNvSpPr>
              <a:spLocks noChangeArrowheads="1"/>
            </p:cNvSpPr>
            <p:nvPr/>
          </p:nvSpPr>
          <p:spPr bwMode="auto">
            <a:xfrm>
              <a:off x="4992" y="3003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9" name="Oval 42"/>
            <p:cNvSpPr>
              <a:spLocks noChangeArrowheads="1"/>
            </p:cNvSpPr>
            <p:nvPr/>
          </p:nvSpPr>
          <p:spPr bwMode="auto">
            <a:xfrm>
              <a:off x="4992" y="2304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0" name="Oval 43"/>
            <p:cNvSpPr>
              <a:spLocks noChangeArrowheads="1"/>
            </p:cNvSpPr>
            <p:nvPr/>
          </p:nvSpPr>
          <p:spPr bwMode="auto">
            <a:xfrm>
              <a:off x="4577" y="2304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1" name="Oval 44"/>
            <p:cNvSpPr>
              <a:spLocks noChangeArrowheads="1"/>
            </p:cNvSpPr>
            <p:nvPr/>
          </p:nvSpPr>
          <p:spPr bwMode="auto">
            <a:xfrm>
              <a:off x="5378" y="3003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2" name="Oval 45"/>
            <p:cNvSpPr>
              <a:spLocks noChangeArrowheads="1"/>
            </p:cNvSpPr>
            <p:nvPr/>
          </p:nvSpPr>
          <p:spPr bwMode="auto">
            <a:xfrm>
              <a:off x="4577" y="3003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3" name="Oval 46"/>
            <p:cNvSpPr>
              <a:spLocks noChangeArrowheads="1"/>
            </p:cNvSpPr>
            <p:nvPr/>
          </p:nvSpPr>
          <p:spPr bwMode="auto">
            <a:xfrm>
              <a:off x="5378" y="2304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4" name="Line 47"/>
            <p:cNvSpPr>
              <a:spLocks noChangeShapeType="1"/>
            </p:cNvSpPr>
            <p:nvPr/>
          </p:nvSpPr>
          <p:spPr bwMode="auto">
            <a:xfrm flipV="1">
              <a:off x="5074" y="245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5" name="Line 48"/>
            <p:cNvSpPr>
              <a:spLocks noChangeShapeType="1"/>
            </p:cNvSpPr>
            <p:nvPr/>
          </p:nvSpPr>
          <p:spPr bwMode="auto">
            <a:xfrm>
              <a:off x="5019" y="2421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6" name="Line 49"/>
            <p:cNvSpPr>
              <a:spLocks noChangeShapeType="1"/>
            </p:cNvSpPr>
            <p:nvPr/>
          </p:nvSpPr>
          <p:spPr bwMode="auto">
            <a:xfrm>
              <a:off x="5102" y="268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7" name="Line 50"/>
            <p:cNvSpPr>
              <a:spLocks noChangeShapeType="1"/>
            </p:cNvSpPr>
            <p:nvPr/>
          </p:nvSpPr>
          <p:spPr bwMode="auto">
            <a:xfrm flipH="1">
              <a:off x="5102" y="2741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8" name="Line 51"/>
            <p:cNvSpPr>
              <a:spLocks noChangeShapeType="1"/>
            </p:cNvSpPr>
            <p:nvPr/>
          </p:nvSpPr>
          <p:spPr bwMode="auto">
            <a:xfrm>
              <a:off x="5019" y="277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9" name="Line 52"/>
            <p:cNvSpPr>
              <a:spLocks noChangeShapeType="1"/>
            </p:cNvSpPr>
            <p:nvPr/>
          </p:nvSpPr>
          <p:spPr bwMode="auto">
            <a:xfrm flipV="1">
              <a:off x="5074" y="2770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0" name="Line 53"/>
            <p:cNvSpPr>
              <a:spLocks noChangeShapeType="1"/>
            </p:cNvSpPr>
            <p:nvPr/>
          </p:nvSpPr>
          <p:spPr bwMode="auto">
            <a:xfrm flipH="1">
              <a:off x="4743" y="268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1" name="Line 54"/>
            <p:cNvSpPr>
              <a:spLocks noChangeShapeType="1"/>
            </p:cNvSpPr>
            <p:nvPr/>
          </p:nvSpPr>
          <p:spPr bwMode="auto">
            <a:xfrm>
              <a:off x="4688" y="274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2" name="Line 55"/>
            <p:cNvSpPr>
              <a:spLocks noChangeShapeType="1"/>
            </p:cNvSpPr>
            <p:nvPr/>
          </p:nvSpPr>
          <p:spPr bwMode="auto">
            <a:xfrm>
              <a:off x="5102" y="303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3" name="Line 56"/>
            <p:cNvSpPr>
              <a:spLocks noChangeShapeType="1"/>
            </p:cNvSpPr>
            <p:nvPr/>
          </p:nvSpPr>
          <p:spPr bwMode="auto">
            <a:xfrm flipH="1">
              <a:off x="5102" y="3091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4" name="Line 57"/>
            <p:cNvSpPr>
              <a:spLocks noChangeShapeType="1"/>
            </p:cNvSpPr>
            <p:nvPr/>
          </p:nvSpPr>
          <p:spPr bwMode="auto">
            <a:xfrm flipH="1">
              <a:off x="4743" y="303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" name="Line 58"/>
            <p:cNvSpPr>
              <a:spLocks noChangeShapeType="1"/>
            </p:cNvSpPr>
            <p:nvPr/>
          </p:nvSpPr>
          <p:spPr bwMode="auto">
            <a:xfrm>
              <a:off x="4688" y="309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6" name="Line 59"/>
            <p:cNvSpPr>
              <a:spLocks noChangeShapeType="1"/>
            </p:cNvSpPr>
            <p:nvPr/>
          </p:nvSpPr>
          <p:spPr bwMode="auto">
            <a:xfrm>
              <a:off x="5102" y="233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7" name="Line 60"/>
            <p:cNvSpPr>
              <a:spLocks noChangeShapeType="1"/>
            </p:cNvSpPr>
            <p:nvPr/>
          </p:nvSpPr>
          <p:spPr bwMode="auto">
            <a:xfrm flipH="1">
              <a:off x="5102" y="2391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8" name="Line 61"/>
            <p:cNvSpPr>
              <a:spLocks noChangeShapeType="1"/>
            </p:cNvSpPr>
            <p:nvPr/>
          </p:nvSpPr>
          <p:spPr bwMode="auto">
            <a:xfrm flipH="1">
              <a:off x="4743" y="233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9" name="Line 62"/>
            <p:cNvSpPr>
              <a:spLocks noChangeShapeType="1"/>
            </p:cNvSpPr>
            <p:nvPr/>
          </p:nvSpPr>
          <p:spPr bwMode="auto">
            <a:xfrm>
              <a:off x="4688" y="239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0" name="Line 63"/>
            <p:cNvSpPr>
              <a:spLocks noChangeShapeType="1"/>
            </p:cNvSpPr>
            <p:nvPr/>
          </p:nvSpPr>
          <p:spPr bwMode="auto">
            <a:xfrm flipV="1">
              <a:off x="5461" y="245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1" name="Line 64"/>
            <p:cNvSpPr>
              <a:spLocks noChangeShapeType="1"/>
            </p:cNvSpPr>
            <p:nvPr/>
          </p:nvSpPr>
          <p:spPr bwMode="auto">
            <a:xfrm>
              <a:off x="5406" y="2421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2" name="Line 65"/>
            <p:cNvSpPr>
              <a:spLocks noChangeShapeType="1"/>
            </p:cNvSpPr>
            <p:nvPr/>
          </p:nvSpPr>
          <p:spPr bwMode="auto">
            <a:xfrm>
              <a:off x="5406" y="277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3" name="Line 66"/>
            <p:cNvSpPr>
              <a:spLocks noChangeShapeType="1"/>
            </p:cNvSpPr>
            <p:nvPr/>
          </p:nvSpPr>
          <p:spPr bwMode="auto">
            <a:xfrm flipV="1">
              <a:off x="5461" y="2770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4" name="Line 67"/>
            <p:cNvSpPr>
              <a:spLocks noChangeShapeType="1"/>
            </p:cNvSpPr>
            <p:nvPr/>
          </p:nvSpPr>
          <p:spPr bwMode="auto">
            <a:xfrm flipV="1">
              <a:off x="4660" y="245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5" name="Line 68"/>
            <p:cNvSpPr>
              <a:spLocks noChangeShapeType="1"/>
            </p:cNvSpPr>
            <p:nvPr/>
          </p:nvSpPr>
          <p:spPr bwMode="auto">
            <a:xfrm>
              <a:off x="4605" y="2421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6" name="Line 69"/>
            <p:cNvSpPr>
              <a:spLocks noChangeShapeType="1"/>
            </p:cNvSpPr>
            <p:nvPr/>
          </p:nvSpPr>
          <p:spPr bwMode="auto">
            <a:xfrm>
              <a:off x="4605" y="277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7" name="Line 70"/>
            <p:cNvSpPr>
              <a:spLocks noChangeShapeType="1"/>
            </p:cNvSpPr>
            <p:nvPr/>
          </p:nvSpPr>
          <p:spPr bwMode="auto">
            <a:xfrm flipV="1">
              <a:off x="4660" y="2770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8" name="Line 71"/>
            <p:cNvSpPr>
              <a:spLocks noChangeShapeType="1"/>
            </p:cNvSpPr>
            <p:nvPr/>
          </p:nvSpPr>
          <p:spPr bwMode="auto">
            <a:xfrm>
              <a:off x="4284" y="3038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29" name="Line 72"/>
            <p:cNvSpPr>
              <a:spLocks noChangeShapeType="1"/>
            </p:cNvSpPr>
            <p:nvPr/>
          </p:nvSpPr>
          <p:spPr bwMode="auto">
            <a:xfrm flipH="1">
              <a:off x="4284" y="3096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0" name="Line 73"/>
            <p:cNvSpPr>
              <a:spLocks noChangeShapeType="1"/>
            </p:cNvSpPr>
            <p:nvPr/>
          </p:nvSpPr>
          <p:spPr bwMode="auto">
            <a:xfrm>
              <a:off x="4284" y="2702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1" name="Line 74"/>
            <p:cNvSpPr>
              <a:spLocks noChangeShapeType="1"/>
            </p:cNvSpPr>
            <p:nvPr/>
          </p:nvSpPr>
          <p:spPr bwMode="auto">
            <a:xfrm flipH="1">
              <a:off x="4284" y="2760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>
              <a:off x="4284" y="2356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3" name="Line 76"/>
            <p:cNvSpPr>
              <a:spLocks noChangeShapeType="1"/>
            </p:cNvSpPr>
            <p:nvPr/>
          </p:nvSpPr>
          <p:spPr bwMode="auto">
            <a:xfrm flipH="1">
              <a:off x="4284" y="2414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4" name="Oval 77"/>
            <p:cNvSpPr>
              <a:spLocks noChangeArrowheads="1"/>
            </p:cNvSpPr>
            <p:nvPr/>
          </p:nvSpPr>
          <p:spPr bwMode="auto">
            <a:xfrm>
              <a:off x="3775" y="3724"/>
              <a:ext cx="110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" name="Oval 78"/>
            <p:cNvSpPr>
              <a:spLocks noChangeArrowheads="1"/>
            </p:cNvSpPr>
            <p:nvPr/>
          </p:nvSpPr>
          <p:spPr bwMode="auto">
            <a:xfrm>
              <a:off x="4161" y="3724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6" name="Oval 79"/>
            <p:cNvSpPr>
              <a:spLocks noChangeArrowheads="1"/>
            </p:cNvSpPr>
            <p:nvPr/>
          </p:nvSpPr>
          <p:spPr bwMode="auto">
            <a:xfrm>
              <a:off x="3360" y="3724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7" name="Oval 80"/>
            <p:cNvSpPr>
              <a:spLocks noChangeArrowheads="1"/>
            </p:cNvSpPr>
            <p:nvPr/>
          </p:nvSpPr>
          <p:spPr bwMode="auto">
            <a:xfrm>
              <a:off x="3775" y="4073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8" name="Oval 81"/>
            <p:cNvSpPr>
              <a:spLocks noChangeArrowheads="1"/>
            </p:cNvSpPr>
            <p:nvPr/>
          </p:nvSpPr>
          <p:spPr bwMode="auto">
            <a:xfrm>
              <a:off x="3775" y="3374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9" name="Oval 82"/>
            <p:cNvSpPr>
              <a:spLocks noChangeArrowheads="1"/>
            </p:cNvSpPr>
            <p:nvPr/>
          </p:nvSpPr>
          <p:spPr bwMode="auto">
            <a:xfrm>
              <a:off x="3360" y="3374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0" name="Oval 83"/>
            <p:cNvSpPr>
              <a:spLocks noChangeArrowheads="1"/>
            </p:cNvSpPr>
            <p:nvPr/>
          </p:nvSpPr>
          <p:spPr bwMode="auto">
            <a:xfrm>
              <a:off x="4161" y="4073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1" name="Oval 84"/>
            <p:cNvSpPr>
              <a:spLocks noChangeArrowheads="1"/>
            </p:cNvSpPr>
            <p:nvPr/>
          </p:nvSpPr>
          <p:spPr bwMode="auto">
            <a:xfrm>
              <a:off x="3360" y="4073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2" name="Oval 85"/>
            <p:cNvSpPr>
              <a:spLocks noChangeArrowheads="1"/>
            </p:cNvSpPr>
            <p:nvPr/>
          </p:nvSpPr>
          <p:spPr bwMode="auto">
            <a:xfrm>
              <a:off x="4161" y="3374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3" name="Line 86"/>
            <p:cNvSpPr>
              <a:spLocks noChangeShapeType="1"/>
            </p:cNvSpPr>
            <p:nvPr/>
          </p:nvSpPr>
          <p:spPr bwMode="auto">
            <a:xfrm flipV="1">
              <a:off x="3857" y="352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4" name="Line 87"/>
            <p:cNvSpPr>
              <a:spLocks noChangeShapeType="1"/>
            </p:cNvSpPr>
            <p:nvPr/>
          </p:nvSpPr>
          <p:spPr bwMode="auto">
            <a:xfrm>
              <a:off x="3802" y="3491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" name="Line 88"/>
            <p:cNvSpPr>
              <a:spLocks noChangeShapeType="1"/>
            </p:cNvSpPr>
            <p:nvPr/>
          </p:nvSpPr>
          <p:spPr bwMode="auto">
            <a:xfrm>
              <a:off x="3885" y="3753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6" name="Line 89"/>
            <p:cNvSpPr>
              <a:spLocks noChangeShapeType="1"/>
            </p:cNvSpPr>
            <p:nvPr/>
          </p:nvSpPr>
          <p:spPr bwMode="auto">
            <a:xfrm flipH="1">
              <a:off x="3885" y="3811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7" name="Line 90"/>
            <p:cNvSpPr>
              <a:spLocks noChangeShapeType="1"/>
            </p:cNvSpPr>
            <p:nvPr/>
          </p:nvSpPr>
          <p:spPr bwMode="auto">
            <a:xfrm>
              <a:off x="3802" y="384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8" name="Line 91"/>
            <p:cNvSpPr>
              <a:spLocks noChangeShapeType="1"/>
            </p:cNvSpPr>
            <p:nvPr/>
          </p:nvSpPr>
          <p:spPr bwMode="auto">
            <a:xfrm flipV="1">
              <a:off x="3857" y="3840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9" name="Line 92"/>
            <p:cNvSpPr>
              <a:spLocks noChangeShapeType="1"/>
            </p:cNvSpPr>
            <p:nvPr/>
          </p:nvSpPr>
          <p:spPr bwMode="auto">
            <a:xfrm flipH="1">
              <a:off x="3526" y="375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0" name="Line 93"/>
            <p:cNvSpPr>
              <a:spLocks noChangeShapeType="1"/>
            </p:cNvSpPr>
            <p:nvPr/>
          </p:nvSpPr>
          <p:spPr bwMode="auto">
            <a:xfrm>
              <a:off x="3471" y="381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1" name="Line 94"/>
            <p:cNvSpPr>
              <a:spLocks noChangeShapeType="1"/>
            </p:cNvSpPr>
            <p:nvPr/>
          </p:nvSpPr>
          <p:spPr bwMode="auto">
            <a:xfrm>
              <a:off x="3885" y="4103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2" name="Line 95"/>
            <p:cNvSpPr>
              <a:spLocks noChangeShapeType="1"/>
            </p:cNvSpPr>
            <p:nvPr/>
          </p:nvSpPr>
          <p:spPr bwMode="auto">
            <a:xfrm flipH="1">
              <a:off x="3885" y="4161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3" name="Line 96"/>
            <p:cNvSpPr>
              <a:spLocks noChangeShapeType="1"/>
            </p:cNvSpPr>
            <p:nvPr/>
          </p:nvSpPr>
          <p:spPr bwMode="auto">
            <a:xfrm flipH="1">
              <a:off x="3526" y="410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4" name="Line 97"/>
            <p:cNvSpPr>
              <a:spLocks noChangeShapeType="1"/>
            </p:cNvSpPr>
            <p:nvPr/>
          </p:nvSpPr>
          <p:spPr bwMode="auto">
            <a:xfrm>
              <a:off x="3471" y="416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5" name="Line 98"/>
            <p:cNvSpPr>
              <a:spLocks noChangeShapeType="1"/>
            </p:cNvSpPr>
            <p:nvPr/>
          </p:nvSpPr>
          <p:spPr bwMode="auto">
            <a:xfrm>
              <a:off x="3885" y="3403"/>
              <a:ext cx="2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" name="Line 99"/>
            <p:cNvSpPr>
              <a:spLocks noChangeShapeType="1"/>
            </p:cNvSpPr>
            <p:nvPr/>
          </p:nvSpPr>
          <p:spPr bwMode="auto">
            <a:xfrm flipH="1">
              <a:off x="3885" y="3461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7" name="Line 100"/>
            <p:cNvSpPr>
              <a:spLocks noChangeShapeType="1"/>
            </p:cNvSpPr>
            <p:nvPr/>
          </p:nvSpPr>
          <p:spPr bwMode="auto">
            <a:xfrm flipH="1">
              <a:off x="3526" y="3403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8" name="Line 101"/>
            <p:cNvSpPr>
              <a:spLocks noChangeShapeType="1"/>
            </p:cNvSpPr>
            <p:nvPr/>
          </p:nvSpPr>
          <p:spPr bwMode="auto">
            <a:xfrm>
              <a:off x="3471" y="346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9" name="Line 102"/>
            <p:cNvSpPr>
              <a:spLocks noChangeShapeType="1"/>
            </p:cNvSpPr>
            <p:nvPr/>
          </p:nvSpPr>
          <p:spPr bwMode="auto">
            <a:xfrm flipV="1">
              <a:off x="4244" y="352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0" name="Line 103"/>
            <p:cNvSpPr>
              <a:spLocks noChangeShapeType="1"/>
            </p:cNvSpPr>
            <p:nvPr/>
          </p:nvSpPr>
          <p:spPr bwMode="auto">
            <a:xfrm>
              <a:off x="4189" y="3491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1" name="Line 104"/>
            <p:cNvSpPr>
              <a:spLocks noChangeShapeType="1"/>
            </p:cNvSpPr>
            <p:nvPr/>
          </p:nvSpPr>
          <p:spPr bwMode="auto">
            <a:xfrm>
              <a:off x="4189" y="384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2" name="Line 105"/>
            <p:cNvSpPr>
              <a:spLocks noChangeShapeType="1"/>
            </p:cNvSpPr>
            <p:nvPr/>
          </p:nvSpPr>
          <p:spPr bwMode="auto">
            <a:xfrm flipV="1">
              <a:off x="4244" y="3840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3" name="Line 106"/>
            <p:cNvSpPr>
              <a:spLocks noChangeShapeType="1"/>
            </p:cNvSpPr>
            <p:nvPr/>
          </p:nvSpPr>
          <p:spPr bwMode="auto">
            <a:xfrm flipV="1">
              <a:off x="3443" y="3520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4" name="Line 107"/>
            <p:cNvSpPr>
              <a:spLocks noChangeShapeType="1"/>
            </p:cNvSpPr>
            <p:nvPr/>
          </p:nvSpPr>
          <p:spPr bwMode="auto">
            <a:xfrm>
              <a:off x="3388" y="3491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5" name="Line 108"/>
            <p:cNvSpPr>
              <a:spLocks noChangeShapeType="1"/>
            </p:cNvSpPr>
            <p:nvPr/>
          </p:nvSpPr>
          <p:spPr bwMode="auto">
            <a:xfrm>
              <a:off x="3388" y="3840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6" name="Line 109"/>
            <p:cNvSpPr>
              <a:spLocks noChangeShapeType="1"/>
            </p:cNvSpPr>
            <p:nvPr/>
          </p:nvSpPr>
          <p:spPr bwMode="auto">
            <a:xfrm flipV="1">
              <a:off x="3443" y="3840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7" name="Oval 110"/>
            <p:cNvSpPr>
              <a:spLocks noChangeArrowheads="1"/>
            </p:cNvSpPr>
            <p:nvPr/>
          </p:nvSpPr>
          <p:spPr bwMode="auto">
            <a:xfrm>
              <a:off x="4992" y="3710"/>
              <a:ext cx="110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8" name="Oval 111"/>
            <p:cNvSpPr>
              <a:spLocks noChangeArrowheads="1"/>
            </p:cNvSpPr>
            <p:nvPr/>
          </p:nvSpPr>
          <p:spPr bwMode="auto">
            <a:xfrm>
              <a:off x="5378" y="3710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9" name="Oval 112"/>
            <p:cNvSpPr>
              <a:spLocks noChangeArrowheads="1"/>
            </p:cNvSpPr>
            <p:nvPr/>
          </p:nvSpPr>
          <p:spPr bwMode="auto">
            <a:xfrm>
              <a:off x="4577" y="3710"/>
              <a:ext cx="111" cy="11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0" name="Oval 113"/>
            <p:cNvSpPr>
              <a:spLocks noChangeArrowheads="1"/>
            </p:cNvSpPr>
            <p:nvPr/>
          </p:nvSpPr>
          <p:spPr bwMode="auto">
            <a:xfrm>
              <a:off x="4992" y="4059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1" name="Oval 114"/>
            <p:cNvSpPr>
              <a:spLocks noChangeArrowheads="1"/>
            </p:cNvSpPr>
            <p:nvPr/>
          </p:nvSpPr>
          <p:spPr bwMode="auto">
            <a:xfrm>
              <a:off x="4992" y="3360"/>
              <a:ext cx="110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2" name="Oval 115"/>
            <p:cNvSpPr>
              <a:spLocks noChangeArrowheads="1"/>
            </p:cNvSpPr>
            <p:nvPr/>
          </p:nvSpPr>
          <p:spPr bwMode="auto">
            <a:xfrm>
              <a:off x="4577" y="3360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3" name="Oval 116"/>
            <p:cNvSpPr>
              <a:spLocks noChangeArrowheads="1"/>
            </p:cNvSpPr>
            <p:nvPr/>
          </p:nvSpPr>
          <p:spPr bwMode="auto">
            <a:xfrm>
              <a:off x="5378" y="4059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4" name="Oval 117"/>
            <p:cNvSpPr>
              <a:spLocks noChangeArrowheads="1"/>
            </p:cNvSpPr>
            <p:nvPr/>
          </p:nvSpPr>
          <p:spPr bwMode="auto">
            <a:xfrm>
              <a:off x="4577" y="4059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5" name="Oval 118"/>
            <p:cNvSpPr>
              <a:spLocks noChangeArrowheads="1"/>
            </p:cNvSpPr>
            <p:nvPr/>
          </p:nvSpPr>
          <p:spPr bwMode="auto">
            <a:xfrm>
              <a:off x="5378" y="3360"/>
              <a:ext cx="111" cy="11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" name="Line 119"/>
            <p:cNvSpPr>
              <a:spLocks noChangeShapeType="1"/>
            </p:cNvSpPr>
            <p:nvPr/>
          </p:nvSpPr>
          <p:spPr bwMode="auto">
            <a:xfrm flipV="1">
              <a:off x="5074" y="3506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7" name="Line 120"/>
            <p:cNvSpPr>
              <a:spLocks noChangeShapeType="1"/>
            </p:cNvSpPr>
            <p:nvPr/>
          </p:nvSpPr>
          <p:spPr bwMode="auto">
            <a:xfrm>
              <a:off x="5019" y="3477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8" name="Line 121"/>
            <p:cNvSpPr>
              <a:spLocks noChangeShapeType="1"/>
            </p:cNvSpPr>
            <p:nvPr/>
          </p:nvSpPr>
          <p:spPr bwMode="auto">
            <a:xfrm>
              <a:off x="5102" y="373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9" name="Line 122"/>
            <p:cNvSpPr>
              <a:spLocks noChangeShapeType="1"/>
            </p:cNvSpPr>
            <p:nvPr/>
          </p:nvSpPr>
          <p:spPr bwMode="auto">
            <a:xfrm flipH="1">
              <a:off x="5102" y="3797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0" name="Line 123"/>
            <p:cNvSpPr>
              <a:spLocks noChangeShapeType="1"/>
            </p:cNvSpPr>
            <p:nvPr/>
          </p:nvSpPr>
          <p:spPr bwMode="auto">
            <a:xfrm>
              <a:off x="5019" y="3826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1" name="Line 124"/>
            <p:cNvSpPr>
              <a:spLocks noChangeShapeType="1"/>
            </p:cNvSpPr>
            <p:nvPr/>
          </p:nvSpPr>
          <p:spPr bwMode="auto">
            <a:xfrm flipV="1">
              <a:off x="5074" y="3826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2" name="Line 125"/>
            <p:cNvSpPr>
              <a:spLocks noChangeShapeType="1"/>
            </p:cNvSpPr>
            <p:nvPr/>
          </p:nvSpPr>
          <p:spPr bwMode="auto">
            <a:xfrm flipH="1">
              <a:off x="4743" y="373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3" name="Line 126"/>
            <p:cNvSpPr>
              <a:spLocks noChangeShapeType="1"/>
            </p:cNvSpPr>
            <p:nvPr/>
          </p:nvSpPr>
          <p:spPr bwMode="auto">
            <a:xfrm>
              <a:off x="4688" y="3797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4" name="Line 127"/>
            <p:cNvSpPr>
              <a:spLocks noChangeShapeType="1"/>
            </p:cNvSpPr>
            <p:nvPr/>
          </p:nvSpPr>
          <p:spPr bwMode="auto">
            <a:xfrm>
              <a:off x="5102" y="408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5" name="Line 128"/>
            <p:cNvSpPr>
              <a:spLocks noChangeShapeType="1"/>
            </p:cNvSpPr>
            <p:nvPr/>
          </p:nvSpPr>
          <p:spPr bwMode="auto">
            <a:xfrm flipH="1">
              <a:off x="5102" y="4147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" name="Line 129"/>
            <p:cNvSpPr>
              <a:spLocks noChangeShapeType="1"/>
            </p:cNvSpPr>
            <p:nvPr/>
          </p:nvSpPr>
          <p:spPr bwMode="auto">
            <a:xfrm flipH="1">
              <a:off x="4743" y="408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7" name="Line 130"/>
            <p:cNvSpPr>
              <a:spLocks noChangeShapeType="1"/>
            </p:cNvSpPr>
            <p:nvPr/>
          </p:nvSpPr>
          <p:spPr bwMode="auto">
            <a:xfrm>
              <a:off x="4688" y="4147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8" name="Line 131"/>
            <p:cNvSpPr>
              <a:spLocks noChangeShapeType="1"/>
            </p:cNvSpPr>
            <p:nvPr/>
          </p:nvSpPr>
          <p:spPr bwMode="auto">
            <a:xfrm>
              <a:off x="5102" y="338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9" name="Line 132"/>
            <p:cNvSpPr>
              <a:spLocks noChangeShapeType="1"/>
            </p:cNvSpPr>
            <p:nvPr/>
          </p:nvSpPr>
          <p:spPr bwMode="auto">
            <a:xfrm flipH="1">
              <a:off x="5102" y="3447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0" name="Line 133"/>
            <p:cNvSpPr>
              <a:spLocks noChangeShapeType="1"/>
            </p:cNvSpPr>
            <p:nvPr/>
          </p:nvSpPr>
          <p:spPr bwMode="auto">
            <a:xfrm flipH="1">
              <a:off x="4743" y="3389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1" name="Line 134"/>
            <p:cNvSpPr>
              <a:spLocks noChangeShapeType="1"/>
            </p:cNvSpPr>
            <p:nvPr/>
          </p:nvSpPr>
          <p:spPr bwMode="auto">
            <a:xfrm>
              <a:off x="4688" y="3447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2" name="Line 135"/>
            <p:cNvSpPr>
              <a:spLocks noChangeShapeType="1"/>
            </p:cNvSpPr>
            <p:nvPr/>
          </p:nvSpPr>
          <p:spPr bwMode="auto">
            <a:xfrm flipV="1">
              <a:off x="5461" y="3506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3" name="Line 136"/>
            <p:cNvSpPr>
              <a:spLocks noChangeShapeType="1"/>
            </p:cNvSpPr>
            <p:nvPr/>
          </p:nvSpPr>
          <p:spPr bwMode="auto">
            <a:xfrm>
              <a:off x="5406" y="3477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4" name="Line 137"/>
            <p:cNvSpPr>
              <a:spLocks noChangeShapeType="1"/>
            </p:cNvSpPr>
            <p:nvPr/>
          </p:nvSpPr>
          <p:spPr bwMode="auto">
            <a:xfrm>
              <a:off x="5406" y="3826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5" name="Line 138"/>
            <p:cNvSpPr>
              <a:spLocks noChangeShapeType="1"/>
            </p:cNvSpPr>
            <p:nvPr/>
          </p:nvSpPr>
          <p:spPr bwMode="auto">
            <a:xfrm flipV="1">
              <a:off x="5461" y="3826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6" name="Line 139"/>
            <p:cNvSpPr>
              <a:spLocks noChangeShapeType="1"/>
            </p:cNvSpPr>
            <p:nvPr/>
          </p:nvSpPr>
          <p:spPr bwMode="auto">
            <a:xfrm flipV="1">
              <a:off x="4660" y="3506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" name="Line 140"/>
            <p:cNvSpPr>
              <a:spLocks noChangeShapeType="1"/>
            </p:cNvSpPr>
            <p:nvPr/>
          </p:nvSpPr>
          <p:spPr bwMode="auto">
            <a:xfrm>
              <a:off x="4605" y="3477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8" name="Line 141"/>
            <p:cNvSpPr>
              <a:spLocks noChangeShapeType="1"/>
            </p:cNvSpPr>
            <p:nvPr/>
          </p:nvSpPr>
          <p:spPr bwMode="auto">
            <a:xfrm>
              <a:off x="4605" y="3826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9" name="Line 142"/>
            <p:cNvSpPr>
              <a:spLocks noChangeShapeType="1"/>
            </p:cNvSpPr>
            <p:nvPr/>
          </p:nvSpPr>
          <p:spPr bwMode="auto">
            <a:xfrm flipV="1">
              <a:off x="4660" y="3826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0" name="Line 143"/>
            <p:cNvSpPr>
              <a:spLocks noChangeShapeType="1"/>
            </p:cNvSpPr>
            <p:nvPr/>
          </p:nvSpPr>
          <p:spPr bwMode="auto">
            <a:xfrm>
              <a:off x="4284" y="4094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1" name="Line 144"/>
            <p:cNvSpPr>
              <a:spLocks noChangeShapeType="1"/>
            </p:cNvSpPr>
            <p:nvPr/>
          </p:nvSpPr>
          <p:spPr bwMode="auto">
            <a:xfrm flipH="1">
              <a:off x="4284" y="4152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2" name="Line 145"/>
            <p:cNvSpPr>
              <a:spLocks noChangeShapeType="1"/>
            </p:cNvSpPr>
            <p:nvPr/>
          </p:nvSpPr>
          <p:spPr bwMode="auto">
            <a:xfrm>
              <a:off x="4284" y="3758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3" name="Line 146"/>
            <p:cNvSpPr>
              <a:spLocks noChangeShapeType="1"/>
            </p:cNvSpPr>
            <p:nvPr/>
          </p:nvSpPr>
          <p:spPr bwMode="auto">
            <a:xfrm flipH="1">
              <a:off x="4284" y="3816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4" name="Line 147"/>
            <p:cNvSpPr>
              <a:spLocks noChangeShapeType="1"/>
            </p:cNvSpPr>
            <p:nvPr/>
          </p:nvSpPr>
          <p:spPr bwMode="auto">
            <a:xfrm>
              <a:off x="4284" y="3412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5" name="Line 148"/>
            <p:cNvSpPr>
              <a:spLocks noChangeShapeType="1"/>
            </p:cNvSpPr>
            <p:nvPr/>
          </p:nvSpPr>
          <p:spPr bwMode="auto">
            <a:xfrm flipH="1">
              <a:off x="4284" y="3470"/>
              <a:ext cx="2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6" name="Line 149"/>
            <p:cNvSpPr>
              <a:spLocks noChangeShapeType="1"/>
            </p:cNvSpPr>
            <p:nvPr/>
          </p:nvSpPr>
          <p:spPr bwMode="auto">
            <a:xfrm>
              <a:off x="3813" y="3141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7" name="Line 150"/>
            <p:cNvSpPr>
              <a:spLocks noChangeShapeType="1"/>
            </p:cNvSpPr>
            <p:nvPr/>
          </p:nvSpPr>
          <p:spPr bwMode="auto">
            <a:xfrm flipV="1">
              <a:off x="3868" y="3141"/>
              <a:ext cx="0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8" name="Line 151"/>
            <p:cNvSpPr>
              <a:spLocks noChangeShapeType="1"/>
            </p:cNvSpPr>
            <p:nvPr/>
          </p:nvSpPr>
          <p:spPr bwMode="auto">
            <a:xfrm>
              <a:off x="4200" y="3141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9" name="Line 152"/>
            <p:cNvSpPr>
              <a:spLocks noChangeShapeType="1"/>
            </p:cNvSpPr>
            <p:nvPr/>
          </p:nvSpPr>
          <p:spPr bwMode="auto">
            <a:xfrm flipV="1">
              <a:off x="4255" y="3141"/>
              <a:ext cx="0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0" name="Line 153"/>
            <p:cNvSpPr>
              <a:spLocks noChangeShapeType="1"/>
            </p:cNvSpPr>
            <p:nvPr/>
          </p:nvSpPr>
          <p:spPr bwMode="auto">
            <a:xfrm>
              <a:off x="3399" y="3141"/>
              <a:ext cx="0" cy="2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1" name="Line 154"/>
            <p:cNvSpPr>
              <a:spLocks noChangeShapeType="1"/>
            </p:cNvSpPr>
            <p:nvPr/>
          </p:nvSpPr>
          <p:spPr bwMode="auto">
            <a:xfrm flipV="1">
              <a:off x="3454" y="3141"/>
              <a:ext cx="0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2" name="Line 155"/>
            <p:cNvSpPr>
              <a:spLocks noChangeShapeType="1"/>
            </p:cNvSpPr>
            <p:nvPr/>
          </p:nvSpPr>
          <p:spPr bwMode="auto">
            <a:xfrm>
              <a:off x="5030" y="3127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3" name="Line 156"/>
            <p:cNvSpPr>
              <a:spLocks noChangeShapeType="1"/>
            </p:cNvSpPr>
            <p:nvPr/>
          </p:nvSpPr>
          <p:spPr bwMode="auto">
            <a:xfrm flipV="1">
              <a:off x="5085" y="3127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4" name="Line 157"/>
            <p:cNvSpPr>
              <a:spLocks noChangeShapeType="1"/>
            </p:cNvSpPr>
            <p:nvPr/>
          </p:nvSpPr>
          <p:spPr bwMode="auto">
            <a:xfrm>
              <a:off x="5417" y="3127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5" name="Line 158"/>
            <p:cNvSpPr>
              <a:spLocks noChangeShapeType="1"/>
            </p:cNvSpPr>
            <p:nvPr/>
          </p:nvSpPr>
          <p:spPr bwMode="auto">
            <a:xfrm flipV="1">
              <a:off x="5472" y="3127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6" name="Line 159"/>
            <p:cNvSpPr>
              <a:spLocks noChangeShapeType="1"/>
            </p:cNvSpPr>
            <p:nvPr/>
          </p:nvSpPr>
          <p:spPr bwMode="auto">
            <a:xfrm>
              <a:off x="4616" y="3127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7" name="Line 160"/>
            <p:cNvSpPr>
              <a:spLocks noChangeShapeType="1"/>
            </p:cNvSpPr>
            <p:nvPr/>
          </p:nvSpPr>
          <p:spPr bwMode="auto">
            <a:xfrm flipV="1">
              <a:off x="4671" y="3127"/>
              <a:ext cx="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36" name="Group 161"/>
          <p:cNvGrpSpPr/>
          <p:nvPr/>
        </p:nvGrpSpPr>
        <p:grpSpPr>
          <a:xfrm>
            <a:off x="5651500" y="3209925"/>
            <a:ext cx="2514600" cy="2133600"/>
            <a:chOff x="1920" y="1776"/>
            <a:chExt cx="1584" cy="1344"/>
          </a:xfrm>
        </p:grpSpPr>
        <p:sp>
          <p:nvSpPr>
            <p:cNvPr id="337" name="Oval 162"/>
            <p:cNvSpPr>
              <a:spLocks noChangeArrowheads="1"/>
            </p:cNvSpPr>
            <p:nvPr/>
          </p:nvSpPr>
          <p:spPr bwMode="auto">
            <a:xfrm>
              <a:off x="264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" name="Oval 163"/>
            <p:cNvSpPr>
              <a:spLocks noChangeArrowheads="1"/>
            </p:cNvSpPr>
            <p:nvPr/>
          </p:nvSpPr>
          <p:spPr bwMode="auto">
            <a:xfrm>
              <a:off x="3312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9" name="Oval 164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0" name="Oval 165"/>
            <p:cNvSpPr>
              <a:spLocks noChangeArrowheads="1"/>
            </p:cNvSpPr>
            <p:nvPr/>
          </p:nvSpPr>
          <p:spPr bwMode="auto">
            <a:xfrm>
              <a:off x="2640" y="29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1" name="Oval 166"/>
            <p:cNvSpPr>
              <a:spLocks noChangeArrowheads="1"/>
            </p:cNvSpPr>
            <p:nvPr/>
          </p:nvSpPr>
          <p:spPr bwMode="auto">
            <a:xfrm>
              <a:off x="2640" y="177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2" name="Oval 167"/>
            <p:cNvSpPr>
              <a:spLocks noChangeArrowheads="1"/>
            </p:cNvSpPr>
            <p:nvPr/>
          </p:nvSpPr>
          <p:spPr bwMode="auto">
            <a:xfrm>
              <a:off x="1920" y="17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3" name="Oval 168"/>
            <p:cNvSpPr>
              <a:spLocks noChangeArrowheads="1"/>
            </p:cNvSpPr>
            <p:nvPr/>
          </p:nvSpPr>
          <p:spPr bwMode="auto">
            <a:xfrm>
              <a:off x="3312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4" name="Oval 169"/>
            <p:cNvSpPr>
              <a:spLocks noChangeArrowheads="1"/>
            </p:cNvSpPr>
            <p:nvPr/>
          </p:nvSpPr>
          <p:spPr bwMode="auto">
            <a:xfrm>
              <a:off x="1920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5" name="Oval 170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6" name="Line 171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7" name="Line 172"/>
            <p:cNvSpPr>
              <a:spLocks noChangeShapeType="1"/>
            </p:cNvSpPr>
            <p:nvPr/>
          </p:nvSpPr>
          <p:spPr bwMode="auto">
            <a:xfrm>
              <a:off x="2688" y="196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8" name="Line 173"/>
            <p:cNvSpPr>
              <a:spLocks noChangeShapeType="1"/>
            </p:cNvSpPr>
            <p:nvPr/>
          </p:nvSpPr>
          <p:spPr bwMode="auto">
            <a:xfrm>
              <a:off x="2832" y="240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9" name="Line 174"/>
            <p:cNvSpPr>
              <a:spLocks noChangeShapeType="1"/>
            </p:cNvSpPr>
            <p:nvPr/>
          </p:nvSpPr>
          <p:spPr bwMode="auto">
            <a:xfrm flipH="1">
              <a:off x="2832" y="249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0" name="Line 175"/>
            <p:cNvSpPr>
              <a:spLocks noChangeShapeType="1"/>
            </p:cNvSpPr>
            <p:nvPr/>
          </p:nvSpPr>
          <p:spPr bwMode="auto">
            <a:xfrm>
              <a:off x="2688" y="254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1" name="Line 176"/>
            <p:cNvSpPr>
              <a:spLocks noChangeShapeType="1"/>
            </p:cNvSpPr>
            <p:nvPr/>
          </p:nvSpPr>
          <p:spPr bwMode="auto">
            <a:xfrm flipV="1">
              <a:off x="2784" y="254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2" name="Line 177"/>
            <p:cNvSpPr>
              <a:spLocks noChangeShapeType="1"/>
            </p:cNvSpPr>
            <p:nvPr/>
          </p:nvSpPr>
          <p:spPr bwMode="auto">
            <a:xfrm flipH="1">
              <a:off x="2208" y="240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3" name="Line 178"/>
            <p:cNvSpPr>
              <a:spLocks noChangeShapeType="1"/>
            </p:cNvSpPr>
            <p:nvPr/>
          </p:nvSpPr>
          <p:spPr bwMode="auto">
            <a:xfrm>
              <a:off x="2112" y="249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没有一个统一的通信模式，例如：无结构化网格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非结构化通信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41988" name="Picture 4" descr="Hou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1905000"/>
            <a:ext cx="3359150" cy="3570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静态通信中，通信伙伴的身份不随时间改变；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动态通信中，通信伙伴的身份则可能由运行时所计算的数据决定且是可变的。 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301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静态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/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动态通信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4" name="Group 22"/>
          <p:cNvGrpSpPr/>
          <p:nvPr/>
        </p:nvGrpSpPr>
        <p:grpSpPr>
          <a:xfrm>
            <a:off x="914400" y="3048000"/>
            <a:ext cx="2514600" cy="2133600"/>
            <a:chOff x="1920" y="1776"/>
            <a:chExt cx="1584" cy="1344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264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Oval 24"/>
            <p:cNvSpPr>
              <a:spLocks noChangeArrowheads="1"/>
            </p:cNvSpPr>
            <p:nvPr/>
          </p:nvSpPr>
          <p:spPr bwMode="auto">
            <a:xfrm>
              <a:off x="3312" y="235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7" name="Oval 25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>
              <a:off x="2640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" name="Oval 27"/>
            <p:cNvSpPr>
              <a:spLocks noChangeArrowheads="1"/>
            </p:cNvSpPr>
            <p:nvPr/>
          </p:nvSpPr>
          <p:spPr bwMode="auto">
            <a:xfrm>
              <a:off x="2640" y="17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1920" y="17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Oval 29"/>
            <p:cNvSpPr>
              <a:spLocks noChangeArrowheads="1"/>
            </p:cNvSpPr>
            <p:nvPr/>
          </p:nvSpPr>
          <p:spPr bwMode="auto">
            <a:xfrm>
              <a:off x="3312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1920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3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2688" y="1968"/>
              <a:ext cx="0" cy="38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2832" y="2400"/>
              <a:ext cx="43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H="1">
              <a:off x="2832" y="2496"/>
              <a:ext cx="48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>
              <a:off x="2688" y="2544"/>
              <a:ext cx="0" cy="3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V="1">
              <a:off x="2784" y="2544"/>
              <a:ext cx="0" cy="38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H="1">
              <a:off x="2208" y="240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2112" y="249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2" name="Group 4"/>
          <p:cNvGrpSpPr/>
          <p:nvPr/>
        </p:nvGrpSpPr>
        <p:grpSpPr>
          <a:xfrm>
            <a:off x="5237163" y="3048000"/>
            <a:ext cx="2514600" cy="2133600"/>
            <a:chOff x="1920" y="1776"/>
            <a:chExt cx="1584" cy="1344"/>
          </a:xfrm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264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3312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920" y="2352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2640" y="2928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2640" y="177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1920" y="17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3312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1920" y="29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312" y="177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 flipV="1">
              <a:off x="2784" y="2016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2688" y="196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2832" y="240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H="1">
              <a:off x="2832" y="249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2688" y="254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2784" y="2544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2208" y="2400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2112" y="249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同步通信时，接收方和发送方协同操作；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异步通信中，接收方获取数据无需与发送方协同。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403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同步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/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异步通信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所有任务是否执行大致相当的通信？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是否尽可能的局部通信？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通信操作是否能并行执行？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同步任务的计算能否并行执行？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505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通信判据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组合是由抽象到具体的过程，是组合的任务能在一类并行机上有效的执行；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合并小尺寸任务，减少任务数。如果任务数恰好等于处理器数，则完成了映射过程；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通过增加任务的粒度和重复计算，可以减少通信成本；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保持映射和扩展的灵活性，降低软件工程成本；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608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任务组合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可以减少通信量，但增加了计算量，应保持恰当的平衡；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重复计算的目标应减少算法的总运算时间；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示例：二叉树上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个处理器求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个数的全和，要求每个处理器均保持全和。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710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重复计算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66800" y="3048000"/>
          <a:ext cx="6600825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488055" imgH="1117600" progId="Visio.Drawing.11">
                  <p:embed/>
                </p:oleObj>
              </mc:Choice>
              <mc:Fallback>
                <p:oleObj name="" r:id="rId1" imgW="3488055" imgH="1117600" progId="Visio.Drawing.11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048000"/>
                        <a:ext cx="6600825" cy="210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矩形 4"/>
          <p:cNvSpPr/>
          <p:nvPr/>
        </p:nvSpPr>
        <p:spPr>
          <a:xfrm>
            <a:off x="2743200" y="5391150"/>
            <a:ext cx="40687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二叉树上求和，共需</a:t>
            </a:r>
            <a:r>
              <a:rPr lang="en-US" altLang="zh-CN" dirty="0">
                <a:latin typeface="Arial" panose="020B0604020202020204" pitchFamily="34" charset="0"/>
              </a:rPr>
              <a:t>2logN</a:t>
            </a:r>
            <a:r>
              <a:rPr lang="zh-CN" altLang="en-US" dirty="0">
                <a:latin typeface="Arial" panose="020B0604020202020204" pitchFamily="34" charset="0"/>
              </a:rPr>
              <a:t>步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重复计算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52600" y="1219200"/>
          <a:ext cx="5478463" cy="366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488055" imgH="2336800" progId="Visio.Drawing.6">
                  <p:embed/>
                </p:oleObj>
              </mc:Choice>
              <mc:Fallback>
                <p:oleObj name="" r:id="rId1" imgW="3488055" imgH="2336800" progId="Visio.Drawing.6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219200"/>
                        <a:ext cx="5478463" cy="366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矩形 4"/>
          <p:cNvSpPr/>
          <p:nvPr/>
        </p:nvSpPr>
        <p:spPr>
          <a:xfrm>
            <a:off x="1363663" y="5259388"/>
            <a:ext cx="708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蝶式结构求和，使用了重复计算，共需</a:t>
            </a:r>
            <a:r>
              <a:rPr lang="en-US" altLang="zh-CN" dirty="0">
                <a:latin typeface="Arial" panose="020B0604020202020204" pitchFamily="34" charset="0"/>
              </a:rPr>
              <a:t>logN</a:t>
            </a:r>
            <a:r>
              <a:rPr lang="zh-CN" altLang="en-US" dirty="0">
                <a:latin typeface="Arial" panose="020B0604020202020204" pitchFamily="34" charset="0"/>
              </a:rPr>
              <a:t>步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并行架构种类繁多，没有一种架构是权威的。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400" dirty="0"/>
              <a:t>在各种应用场景下，该架构都表现出优良的性能与能耗。</a:t>
            </a:r>
            <a:endParaRPr lang="zh-CN" altLang="en-US" sz="2400" dirty="0"/>
          </a:p>
          <a:p>
            <a:pPr lvl="1">
              <a:buChar char="–"/>
            </a:pPr>
            <a:r>
              <a:rPr lang="zh-CN" altLang="en-US" sz="2400" dirty="0"/>
              <a:t>因此也没有权威的并行编程语言。面向不同架构，可能采用不同的并行编程模型或者语言。</a:t>
            </a:r>
            <a:endParaRPr lang="zh-CN" altLang="en-US" sz="2400" dirty="0"/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架构极大的影响着性能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400" dirty="0"/>
              <a:t>并行编程的目的就是追求更高的性能。</a:t>
            </a:r>
            <a:endParaRPr lang="zh-CN" altLang="en-US" sz="2400" dirty="0"/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许多并行架构不能成功商用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400" dirty="0"/>
              <a:t>不能预测后面会出现什么新的问题。</a:t>
            </a:r>
            <a:endParaRPr lang="zh-CN" altLang="en-US" sz="2400" dirty="0"/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21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为什么要了解架构方面的知识？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220" name="Rectangle 7"/>
          <p:cNvSpPr/>
          <p:nvPr/>
        </p:nvSpPr>
        <p:spPr>
          <a:xfrm>
            <a:off x="512763" y="5257800"/>
            <a:ext cx="8153400" cy="1143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抽象出架构的特征，针对架构的共性问题进行并行编程，让程序具备可移植性是并行编程面临的主要挑战。</a:t>
            </a:r>
            <a:endParaRPr lang="en-US" altLang="zh-CN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增加粒度是否减少了通信成本？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重复计算是否已权衡了其得益？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是否保持了灵活性和可扩放性？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组合的任务数是否与问题尺寸成比例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?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是否保持了类似的计算和通信？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有没有减少并行执行的机会？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915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组合判据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每个任务要映射到具体的处理器，定位到运行机器上；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任务数大于处理器数时，存在负载平衡和任务调度问题；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映射的目标：减少算法的执行时间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并发的任务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/>
              <a:t>不同的处理器</a:t>
            </a:r>
            <a:endParaRPr lang="en-US" altLang="zh-CN" sz="2000" dirty="0"/>
          </a:p>
          <a:p>
            <a:pPr lvl="1"/>
            <a:r>
              <a:rPr lang="zh-CN" altLang="en-US" sz="2000" dirty="0"/>
              <a:t>任务之间存在高通信的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2000" dirty="0"/>
              <a:t> 同一处理器</a:t>
            </a:r>
            <a:endParaRPr lang="zh-CN" altLang="en-US" sz="2000" dirty="0"/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映射实际是一种权衡，属于</a:t>
            </a:r>
            <a:r>
              <a:rPr lang="en-US" altLang="zh-CN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NP</a:t>
            </a:r>
            <a:r>
              <a:rPr lang="zh-CN" altLang="en-US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完全问题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017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处理器映射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静态的：事先确定；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概率的：随机确定；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动态的：执行期间动态负载；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基于域分解的：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递归对剖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局部算法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概率方法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循环映射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负载平衡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负载平衡与任务分配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调度密切相关，任务分配通常有静态的和动态的两种方法。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静态分配一般是任务到进程的算术映射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优点是没有运行时任务管理的开销，</a:t>
            </a:r>
            <a:endParaRPr lang="en-US" altLang="zh-CN" sz="2000" dirty="0"/>
          </a:p>
          <a:p>
            <a:pPr lvl="1">
              <a:buChar char="–"/>
            </a:pPr>
            <a:r>
              <a:rPr lang="zh-CN" altLang="en-US" sz="2000" dirty="0"/>
              <a:t>要求任务的工作量和处理器的性能是可以预测的，并且拥有足够的可供分配的任务。</a:t>
            </a:r>
            <a:endParaRPr lang="zh-CN" altLang="en-US" sz="2000" dirty="0"/>
          </a:p>
          <a:p>
            <a:r>
              <a:rPr lang="zh-CN" altLang="en-US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静态调度（</a:t>
            </a:r>
            <a:r>
              <a:rPr lang="en-US" altLang="zh-CN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Static Scheduling</a:t>
            </a:r>
            <a:r>
              <a:rPr lang="zh-CN" altLang="en-US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方案一般是静态地为每个处理器分配多个连续的循环迭代。也可以采用轮转（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Round-robin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）的方式来给处理器分配任务，即将第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个循环迭代分配给第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i mod p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个处理器。</a:t>
            </a:r>
            <a:endParaRPr lang="zh-CN" altLang="en-US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222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任务分配与调度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动态分配与调度相对灵活，可以运行时在不同处理器间动态地进行负载的调整。</a:t>
            </a:r>
            <a:endParaRPr lang="zh-CN" altLang="en-US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r>
              <a:rPr lang="zh-CN" altLang="en-US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动态调度（</a:t>
            </a:r>
            <a:r>
              <a:rPr lang="en-US" altLang="zh-CN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Dynamic Scheduling</a:t>
            </a:r>
            <a:r>
              <a:rPr lang="zh-CN" altLang="en-US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技术是并行计算研究的热点，包括基本自调度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Self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）、块自调度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BSS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Block Self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）、 指导自调度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GSS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Guided Self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）、因子分解调度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FS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Factoring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）、梯形自调度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TSS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Trapezoid Self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）、 耦合调度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AS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Affinity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）、安全自调度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SSS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Safe Self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）和自适应耦合调度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AAS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（</a:t>
            </a:r>
            <a:r>
              <a:rPr lang="en-US" altLang="zh-CN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Adapt Affinity Scheduling</a:t>
            </a:r>
            <a:r>
              <a:rPr lang="zh-CN" altLang="en-US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）。</a:t>
            </a:r>
            <a:endParaRPr lang="zh-CN" altLang="en-US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325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任务分配与调度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任务放在集中的或分散的任务池中，使用任务调度算法将池中的任务分配给特定的处理器。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427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经理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/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雇员模式任务调度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133600" y="2438400"/>
          <a:ext cx="58483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551430" imgH="1106170" progId="Visio.Drawing.11">
                  <p:embed/>
                </p:oleObj>
              </mc:Choice>
              <mc:Fallback>
                <p:oleObj name="" r:id="rId1" imgW="2551430" imgH="1106170" progId="Visio.Drawing.11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438400"/>
                        <a:ext cx="5848350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采用集中式负载平衡方案，是否存在通信瓶颈？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r>
              <a:rPr lang="zh-CN" altLang="en-US" kern="1200" dirty="0">
                <a:latin typeface="+mn-lt"/>
                <a:ea typeface="+mn-ea"/>
                <a:cs typeface="+mn-cs"/>
              </a:rPr>
              <a:t>采用动态负载平衡方案，调度策略的成本如何？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529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映射判据 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当代并行计算机体系结构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并行程序开发方法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并行程序设计模型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32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数据并行模型（</a:t>
            </a:r>
            <a:r>
              <a:rPr lang="en-US" altLang="zh-CN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Data Parallel</a:t>
            </a:r>
            <a:r>
              <a:rPr lang="zh-CN" altLang="en-US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endParaRPr lang="zh-CN" altLang="en-US" sz="2800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zh-CN" altLang="en-US" sz="2800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r>
              <a:rPr lang="zh-CN" altLang="en-US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共享变量模型（</a:t>
            </a:r>
            <a:r>
              <a:rPr lang="en-US" altLang="zh-CN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Shared Variable</a:t>
            </a:r>
            <a:r>
              <a:rPr lang="zh-CN" altLang="en-US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endParaRPr lang="zh-CN" altLang="en-US" sz="2800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en-US" altLang="zh-CN" sz="2800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r>
              <a:rPr lang="zh-CN" altLang="en-US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消息传递模型（</a:t>
            </a:r>
            <a:r>
              <a:rPr lang="en-US" altLang="zh-CN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Message Passing</a:t>
            </a:r>
            <a:r>
              <a:rPr lang="zh-CN" altLang="en-US" sz="2800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endParaRPr lang="zh-CN" altLang="en-US" sz="2800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zh-CN" altLang="en-US" sz="2800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734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并行程序设计模型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l-GR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π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的计算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/>
        </p:nvGraphicFramePr>
        <p:xfrm>
          <a:off x="1249363" y="1752600"/>
          <a:ext cx="626427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476500" imgH="660400" progId="Equation.DSMT4">
                  <p:embed/>
                </p:oleObj>
              </mc:Choice>
              <mc:Fallback>
                <p:oleObj name="" r:id="rId1" imgW="2476500" imgH="660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9363" y="1752600"/>
                        <a:ext cx="6264275" cy="151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371600" y="3124200"/>
          <a:ext cx="6178550" cy="313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206625" imgH="1390650" progId="Visio.Drawing.11">
                  <p:embed/>
                </p:oleObj>
              </mc:Choice>
              <mc:Fallback>
                <p:oleObj name="" r:id="rId3" imgW="2206625" imgH="139065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124200"/>
                        <a:ext cx="6178550" cy="313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文本框 5"/>
          <p:cNvSpPr txBox="1"/>
          <p:nvPr/>
        </p:nvSpPr>
        <p:spPr>
          <a:xfrm>
            <a:off x="1066800" y="1143000"/>
            <a:ext cx="4191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数值积分法求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π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的近似值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>
            <a:normAutofit/>
          </a:bodyPr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单指令多数据流机SIMD(Single-Instruction Multiple-Data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)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并行向量处理机PVP(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Parallel Vector Processor)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800" dirty="0">
                <a:sym typeface="+mn-ea"/>
              </a:rPr>
              <a:t>对称多处理机SMP(Symmetric Multiprocessor)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大规模并行处理机</a:t>
            </a:r>
            <a:r>
              <a:rPr lang="zh-CN" altLang="en-US" sz="2800" kern="1200" dirty="0">
                <a:latin typeface="+mn-lt"/>
                <a:ea typeface="+mn-ea"/>
                <a:cs typeface="+mn-cs"/>
              </a:rPr>
              <a:t>MPP(Massively Parallel Processor)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800" dirty="0">
                <a:sym typeface="+mn-ea"/>
              </a:rPr>
              <a:t>分布式共享存储DSM(Distributed Shared Memory)多处理机 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zh-CN" altLang="en-US" sz="2800" kern="1200" dirty="0">
                <a:latin typeface="+mn-lt"/>
                <a:ea typeface="+mn-ea"/>
                <a:cs typeface="+mn-cs"/>
              </a:rPr>
              <a:t>工作站机群COW(Cluster of Workstation)</a:t>
            </a:r>
            <a:endParaRPr lang="zh-CN" altLang="en-US" sz="2800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24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并行体系结构模型</a:t>
            </a:r>
            <a:endParaRPr lang="en-US" altLang="zh-CN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49363" y="1066800"/>
            <a:ext cx="6070600" cy="544512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#define  N  1000000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main()  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double local, pi = 0.0, w;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long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w=1.0/N;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for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= 0;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&lt;N;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++)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	local =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+ 0.5)*w;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	pi = pi + 4.0/(1.0+local * local);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	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(“pi is %f \n”, pi *w);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计算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π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的串行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C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代码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概况：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SIMD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的自然模型，也可运行于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SPMD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、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MIMD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机器上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局部计算和数据选路操作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适合于使用规则网络，模板和多维信号及图像数据集来求解细粒度的应用问题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数据并行操作的同步是在编译时而不是在运行时完成的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特点：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单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线程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并行操作于聚合数据结构（数组）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松散同步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全局命名空间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隐式相互作用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隐式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/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</a:rPr>
              <a:t>半隐式数据分布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41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数据并行（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Data Parallel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57200" y="1066800"/>
            <a:ext cx="7975600" cy="544512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main( 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long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j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N=100000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double local [N]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temp [N]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w=1.0/N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forall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=0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&lt;N 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++){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P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local[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]=(i+0.5)*w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Q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temp[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]=4.0/(1.0+local[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]*local[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])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  <a:r>
              <a:rPr kumimoji="0" lang="zh-CN" altLang="en-GB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 = sum (temp)</a:t>
            </a:r>
            <a:r>
              <a:rPr kumimoji="0" lang="zh-CN" altLang="en-GB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printf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(“pi is %f \ n”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 * w )</a:t>
            </a:r>
            <a:r>
              <a:rPr kumimoji="0" lang="zh-CN" alt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  / *main( ) * /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46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计算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π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的数据并行代码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概况：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PVP, SMP, DSM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的自然模型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特点：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多线程：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SPMD, MPMD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异步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单一共享地址空间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显式同步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隐式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隐式数据分布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隐式通信（共享变量的读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写）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349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共享变量（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Shared Variable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524000" y="1066800"/>
            <a:ext cx="5384800" cy="544512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#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define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N  100000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main ( 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double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local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pi=0.0 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long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 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w=1. 0/N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 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#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Pragma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Parallel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# Pragma Shared (pi</a:t>
            </a:r>
            <a:r>
              <a:rPr kumimoji="0" lang="zh-CN" alt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#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Pragma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Local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local)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 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 #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Pragma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 fo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iterate(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=0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1)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=0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&lt;N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++){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 P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local = (i+0.5)*w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Q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local=4.0/(1.0+local*local)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 </a:t>
            </a:r>
            <a:r>
              <a:rPr kumimoji="0" lang="zh-CN" altLang="en-GB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# </a:t>
            </a:r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Pragma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Critical</a:t>
            </a:r>
            <a:endParaRPr kumimoji="0" lang="en-US" altLang="zh-CN" sz="18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 =pi +local </a:t>
            </a:r>
            <a:r>
              <a:rPr kumimoji="0" lang="zh-CN" altLang="en-GB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18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  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</a:t>
            </a:r>
            <a:endParaRPr kumimoji="0" lang="en-US" altLang="zh-CN" sz="18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D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(“pi is %f \ n”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 *w)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}/ *main( ) */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3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计算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π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的共享变量程序代码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概况：</a:t>
            </a:r>
            <a:endParaRPr lang="zh-CN" altLang="en-US" b="1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MPP, COW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的自然模型，也可应用于共享变量多机系统，适合开发大粒度的并行性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广泛使用的标准消息传递库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MPI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PVM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b="1" kern="12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特点：</a:t>
            </a:r>
            <a:endParaRPr lang="zh-CN" altLang="en-US" b="1" kern="120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多线程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异步并行性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分开的地址空间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显式相互作用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显式数据映射和负载分配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Char char="–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常采用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SPMD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形式编码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656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消息传递（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Message Passing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#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define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N  100000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main ( 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double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local=0.0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temp=0.0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long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taskid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numtask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w=1.0/N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MPI_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(&amp;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argc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&amp;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argv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MPI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Comm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_rank (MPI_COMM_WORLD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&amp;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taskid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MPI _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Comm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_Size (MPI_COMM_WORLD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&amp;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numtask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for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taskid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&lt; N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numtask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P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temp = (i+0.5)*w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Q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local=4.0/(1.0+temp*temp)+local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  <a:r>
              <a:rPr kumimoji="0" lang="zh-CN" altLang="en-GB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</a:t>
            </a:r>
            <a:r>
              <a:rPr kumimoji="0" lang="en-US" altLang="zh-CN" sz="20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MPI_Reduce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(&amp;local,&amp;pi,1,MPI_Double,MPI_SUM,0,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       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MPI_COMM_WORLD)</a:t>
            </a:r>
            <a:r>
              <a:rPr kumimoji="0" lang="zh-CN" altLang="en-GB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if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taskid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= =0)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(“pi is %f \ n”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pi* w)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MPI_Finalize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 ) </a:t>
            </a:r>
            <a:r>
              <a:rPr kumimoji="0" lang="zh-CN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} / * main ( )*/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758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计算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π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的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MPI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代码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五种结构特性一览表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12291" name="Group 3"/>
          <p:cNvGrpSpPr/>
          <p:nvPr/>
        </p:nvGrpSpPr>
        <p:grpSpPr>
          <a:xfrm>
            <a:off x="228600" y="1143000"/>
            <a:ext cx="8642350" cy="5029200"/>
            <a:chOff x="-3" y="-3"/>
            <a:chExt cx="4000" cy="4614"/>
          </a:xfrm>
        </p:grpSpPr>
        <p:grpSp>
          <p:nvGrpSpPr>
            <p:cNvPr id="12292" name="Group 4"/>
            <p:cNvGrpSpPr/>
            <p:nvPr/>
          </p:nvGrpSpPr>
          <p:grpSpPr>
            <a:xfrm>
              <a:off x="0" y="0"/>
              <a:ext cx="3994" cy="4608"/>
              <a:chOff x="0" y="0"/>
              <a:chExt cx="3994" cy="4608"/>
            </a:xfrm>
          </p:grpSpPr>
          <p:grpSp>
            <p:nvGrpSpPr>
              <p:cNvPr id="12294" name="Group 5"/>
              <p:cNvGrpSpPr/>
              <p:nvPr/>
            </p:nvGrpSpPr>
            <p:grpSpPr>
              <a:xfrm>
                <a:off x="0" y="0"/>
                <a:ext cx="662" cy="384"/>
                <a:chOff x="0" y="0"/>
                <a:chExt cx="662" cy="384"/>
              </a:xfrm>
            </p:grpSpPr>
            <p:sp>
              <p:nvSpPr>
                <p:cNvPr id="12454" name="Rectangle 6"/>
                <p:cNvSpPr/>
                <p:nvPr/>
              </p:nvSpPr>
              <p:spPr>
                <a:xfrm>
                  <a:off x="43" y="0"/>
                  <a:ext cx="5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属性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55" name="Rectangle 7"/>
                <p:cNvSpPr/>
                <p:nvPr/>
              </p:nvSpPr>
              <p:spPr>
                <a:xfrm>
                  <a:off x="0" y="0"/>
                  <a:ext cx="6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295" name="Group 8"/>
              <p:cNvGrpSpPr/>
              <p:nvPr/>
            </p:nvGrpSpPr>
            <p:grpSpPr>
              <a:xfrm>
                <a:off x="662" y="0"/>
                <a:ext cx="662" cy="384"/>
                <a:chOff x="662" y="0"/>
                <a:chExt cx="662" cy="384"/>
              </a:xfrm>
            </p:grpSpPr>
            <p:sp>
              <p:nvSpPr>
                <p:cNvPr id="12452" name="Rectangle 9"/>
                <p:cNvSpPr/>
                <p:nvPr/>
              </p:nvSpPr>
              <p:spPr>
                <a:xfrm>
                  <a:off x="705" y="0"/>
                  <a:ext cx="5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PVP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53" name="Rectangle 10"/>
                <p:cNvSpPr/>
                <p:nvPr/>
              </p:nvSpPr>
              <p:spPr>
                <a:xfrm>
                  <a:off x="662" y="0"/>
                  <a:ext cx="6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296" name="Group 11"/>
              <p:cNvGrpSpPr/>
              <p:nvPr/>
            </p:nvGrpSpPr>
            <p:grpSpPr>
              <a:xfrm>
                <a:off x="1324" y="0"/>
                <a:ext cx="662" cy="384"/>
                <a:chOff x="1324" y="0"/>
                <a:chExt cx="662" cy="384"/>
              </a:xfrm>
            </p:grpSpPr>
            <p:sp>
              <p:nvSpPr>
                <p:cNvPr id="12450" name="Rectangle 12"/>
                <p:cNvSpPr/>
                <p:nvPr/>
              </p:nvSpPr>
              <p:spPr>
                <a:xfrm>
                  <a:off x="1367" y="0"/>
                  <a:ext cx="5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SMP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51" name="Rectangle 13"/>
                <p:cNvSpPr/>
                <p:nvPr/>
              </p:nvSpPr>
              <p:spPr>
                <a:xfrm>
                  <a:off x="1324" y="0"/>
                  <a:ext cx="6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297" name="Group 14"/>
              <p:cNvGrpSpPr/>
              <p:nvPr/>
            </p:nvGrpSpPr>
            <p:grpSpPr>
              <a:xfrm>
                <a:off x="1986" y="0"/>
                <a:ext cx="662" cy="384"/>
                <a:chOff x="1986" y="0"/>
                <a:chExt cx="662" cy="384"/>
              </a:xfrm>
            </p:grpSpPr>
            <p:sp>
              <p:nvSpPr>
                <p:cNvPr id="12448" name="Rectangle 15"/>
                <p:cNvSpPr/>
                <p:nvPr/>
              </p:nvSpPr>
              <p:spPr>
                <a:xfrm>
                  <a:off x="2029" y="0"/>
                  <a:ext cx="5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MPP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49" name="Rectangle 16"/>
                <p:cNvSpPr/>
                <p:nvPr/>
              </p:nvSpPr>
              <p:spPr>
                <a:xfrm>
                  <a:off x="1986" y="0"/>
                  <a:ext cx="6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298" name="Group 17"/>
              <p:cNvGrpSpPr/>
              <p:nvPr/>
            </p:nvGrpSpPr>
            <p:grpSpPr>
              <a:xfrm>
                <a:off x="2648" y="0"/>
                <a:ext cx="684" cy="384"/>
                <a:chOff x="2648" y="0"/>
                <a:chExt cx="684" cy="384"/>
              </a:xfrm>
            </p:grpSpPr>
            <p:sp>
              <p:nvSpPr>
                <p:cNvPr id="12446" name="Rectangle 18"/>
                <p:cNvSpPr/>
                <p:nvPr/>
              </p:nvSpPr>
              <p:spPr>
                <a:xfrm>
                  <a:off x="2691" y="0"/>
                  <a:ext cx="59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DSM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47" name="Rectangle 19"/>
                <p:cNvSpPr/>
                <p:nvPr/>
              </p:nvSpPr>
              <p:spPr>
                <a:xfrm>
                  <a:off x="2648" y="0"/>
                  <a:ext cx="68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299" name="Group 20"/>
              <p:cNvGrpSpPr/>
              <p:nvPr/>
            </p:nvGrpSpPr>
            <p:grpSpPr>
              <a:xfrm>
                <a:off x="3332" y="0"/>
                <a:ext cx="662" cy="384"/>
                <a:chOff x="3332" y="0"/>
                <a:chExt cx="662" cy="384"/>
              </a:xfrm>
            </p:grpSpPr>
            <p:sp>
              <p:nvSpPr>
                <p:cNvPr id="12444" name="Rectangle 21"/>
                <p:cNvSpPr/>
                <p:nvPr/>
              </p:nvSpPr>
              <p:spPr>
                <a:xfrm>
                  <a:off x="3375" y="0"/>
                  <a:ext cx="576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COW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45" name="Rectangle 22"/>
                <p:cNvSpPr/>
                <p:nvPr/>
              </p:nvSpPr>
              <p:spPr>
                <a:xfrm>
                  <a:off x="3332" y="0"/>
                  <a:ext cx="662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0" name="Group 23"/>
              <p:cNvGrpSpPr/>
              <p:nvPr/>
            </p:nvGrpSpPr>
            <p:grpSpPr>
              <a:xfrm>
                <a:off x="0" y="384"/>
                <a:ext cx="662" cy="480"/>
                <a:chOff x="0" y="384"/>
                <a:chExt cx="662" cy="480"/>
              </a:xfrm>
            </p:grpSpPr>
            <p:sp>
              <p:nvSpPr>
                <p:cNvPr id="12442" name="Rectangle 24"/>
                <p:cNvSpPr/>
                <p:nvPr/>
              </p:nvSpPr>
              <p:spPr>
                <a:xfrm>
                  <a:off x="43" y="38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结构类型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43" name="Rectangle 25"/>
                <p:cNvSpPr/>
                <p:nvPr/>
              </p:nvSpPr>
              <p:spPr>
                <a:xfrm>
                  <a:off x="0" y="38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1" name="Group 26"/>
              <p:cNvGrpSpPr/>
              <p:nvPr/>
            </p:nvGrpSpPr>
            <p:grpSpPr>
              <a:xfrm>
                <a:off x="662" y="384"/>
                <a:ext cx="662" cy="480"/>
                <a:chOff x="662" y="384"/>
                <a:chExt cx="662" cy="480"/>
              </a:xfrm>
            </p:grpSpPr>
            <p:sp>
              <p:nvSpPr>
                <p:cNvPr id="12440" name="Rectangle 27"/>
                <p:cNvSpPr/>
                <p:nvPr/>
              </p:nvSpPr>
              <p:spPr>
                <a:xfrm>
                  <a:off x="705" y="38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MIMD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41" name="Rectangle 28"/>
                <p:cNvSpPr/>
                <p:nvPr/>
              </p:nvSpPr>
              <p:spPr>
                <a:xfrm>
                  <a:off x="662" y="38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2" name="Group 29"/>
              <p:cNvGrpSpPr/>
              <p:nvPr/>
            </p:nvGrpSpPr>
            <p:grpSpPr>
              <a:xfrm>
                <a:off x="1324" y="384"/>
                <a:ext cx="662" cy="480"/>
                <a:chOff x="1324" y="384"/>
                <a:chExt cx="662" cy="480"/>
              </a:xfrm>
            </p:grpSpPr>
            <p:sp>
              <p:nvSpPr>
                <p:cNvPr id="12438" name="Rectangle 30"/>
                <p:cNvSpPr/>
                <p:nvPr/>
              </p:nvSpPr>
              <p:spPr>
                <a:xfrm>
                  <a:off x="1367" y="38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MIMD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39" name="Rectangle 31"/>
                <p:cNvSpPr/>
                <p:nvPr/>
              </p:nvSpPr>
              <p:spPr>
                <a:xfrm>
                  <a:off x="1324" y="38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3" name="Group 32"/>
              <p:cNvGrpSpPr/>
              <p:nvPr/>
            </p:nvGrpSpPr>
            <p:grpSpPr>
              <a:xfrm>
                <a:off x="1986" y="384"/>
                <a:ext cx="662" cy="480"/>
                <a:chOff x="1986" y="384"/>
                <a:chExt cx="662" cy="480"/>
              </a:xfrm>
            </p:grpSpPr>
            <p:sp>
              <p:nvSpPr>
                <p:cNvPr id="12436" name="Rectangle 33"/>
                <p:cNvSpPr/>
                <p:nvPr/>
              </p:nvSpPr>
              <p:spPr>
                <a:xfrm>
                  <a:off x="2029" y="38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MIMD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37" name="Rectangle 34"/>
                <p:cNvSpPr/>
                <p:nvPr/>
              </p:nvSpPr>
              <p:spPr>
                <a:xfrm>
                  <a:off x="1986" y="38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4" name="Group 35"/>
              <p:cNvGrpSpPr/>
              <p:nvPr/>
            </p:nvGrpSpPr>
            <p:grpSpPr>
              <a:xfrm>
                <a:off x="2648" y="384"/>
                <a:ext cx="684" cy="480"/>
                <a:chOff x="2648" y="384"/>
                <a:chExt cx="684" cy="480"/>
              </a:xfrm>
            </p:grpSpPr>
            <p:sp>
              <p:nvSpPr>
                <p:cNvPr id="12434" name="Rectangle 36"/>
                <p:cNvSpPr/>
                <p:nvPr/>
              </p:nvSpPr>
              <p:spPr>
                <a:xfrm>
                  <a:off x="2691" y="384"/>
                  <a:ext cx="59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MIMD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35" name="Rectangle 37"/>
                <p:cNvSpPr/>
                <p:nvPr/>
              </p:nvSpPr>
              <p:spPr>
                <a:xfrm>
                  <a:off x="2648" y="384"/>
                  <a:ext cx="684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5" name="Group 38"/>
              <p:cNvGrpSpPr/>
              <p:nvPr/>
            </p:nvGrpSpPr>
            <p:grpSpPr>
              <a:xfrm>
                <a:off x="3332" y="384"/>
                <a:ext cx="662" cy="480"/>
                <a:chOff x="3332" y="384"/>
                <a:chExt cx="662" cy="480"/>
              </a:xfrm>
            </p:grpSpPr>
            <p:sp>
              <p:nvSpPr>
                <p:cNvPr id="12432" name="Rectangle 39"/>
                <p:cNvSpPr/>
                <p:nvPr/>
              </p:nvSpPr>
              <p:spPr>
                <a:xfrm>
                  <a:off x="3375" y="38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MIMD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33" name="Rectangle 40"/>
                <p:cNvSpPr/>
                <p:nvPr/>
              </p:nvSpPr>
              <p:spPr>
                <a:xfrm>
                  <a:off x="3332" y="38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6" name="Group 41"/>
              <p:cNvGrpSpPr/>
              <p:nvPr/>
            </p:nvGrpSpPr>
            <p:grpSpPr>
              <a:xfrm>
                <a:off x="0" y="864"/>
                <a:ext cx="662" cy="480"/>
                <a:chOff x="0" y="864"/>
                <a:chExt cx="662" cy="480"/>
              </a:xfrm>
            </p:grpSpPr>
            <p:sp>
              <p:nvSpPr>
                <p:cNvPr id="12430" name="Rectangle 42"/>
                <p:cNvSpPr/>
                <p:nvPr/>
              </p:nvSpPr>
              <p:spPr>
                <a:xfrm>
                  <a:off x="43" y="86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处理器类型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31" name="Rectangle 43"/>
                <p:cNvSpPr/>
                <p:nvPr/>
              </p:nvSpPr>
              <p:spPr>
                <a:xfrm>
                  <a:off x="0" y="86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7" name="Group 44"/>
              <p:cNvGrpSpPr/>
              <p:nvPr/>
            </p:nvGrpSpPr>
            <p:grpSpPr>
              <a:xfrm>
                <a:off x="662" y="864"/>
                <a:ext cx="662" cy="480"/>
                <a:chOff x="662" y="864"/>
                <a:chExt cx="662" cy="480"/>
              </a:xfrm>
            </p:grpSpPr>
            <p:sp>
              <p:nvSpPr>
                <p:cNvPr id="12428" name="Rectangle 45"/>
                <p:cNvSpPr/>
                <p:nvPr/>
              </p:nvSpPr>
              <p:spPr>
                <a:xfrm>
                  <a:off x="705" y="86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专用定制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29" name="Rectangle 46"/>
                <p:cNvSpPr/>
                <p:nvPr/>
              </p:nvSpPr>
              <p:spPr>
                <a:xfrm>
                  <a:off x="662" y="86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8" name="Group 47"/>
              <p:cNvGrpSpPr/>
              <p:nvPr/>
            </p:nvGrpSpPr>
            <p:grpSpPr>
              <a:xfrm>
                <a:off x="1324" y="864"/>
                <a:ext cx="662" cy="480"/>
                <a:chOff x="1324" y="864"/>
                <a:chExt cx="662" cy="480"/>
              </a:xfrm>
            </p:grpSpPr>
            <p:sp>
              <p:nvSpPr>
                <p:cNvPr id="12426" name="Rectangle 48"/>
                <p:cNvSpPr/>
                <p:nvPr/>
              </p:nvSpPr>
              <p:spPr>
                <a:xfrm>
                  <a:off x="1367" y="86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商用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27" name="Rectangle 49"/>
                <p:cNvSpPr/>
                <p:nvPr/>
              </p:nvSpPr>
              <p:spPr>
                <a:xfrm>
                  <a:off x="1324" y="86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09" name="Group 50"/>
              <p:cNvGrpSpPr/>
              <p:nvPr/>
            </p:nvGrpSpPr>
            <p:grpSpPr>
              <a:xfrm>
                <a:off x="1986" y="864"/>
                <a:ext cx="662" cy="480"/>
                <a:chOff x="1986" y="864"/>
                <a:chExt cx="662" cy="480"/>
              </a:xfrm>
            </p:grpSpPr>
            <p:sp>
              <p:nvSpPr>
                <p:cNvPr id="12424" name="Rectangle 51"/>
                <p:cNvSpPr/>
                <p:nvPr/>
              </p:nvSpPr>
              <p:spPr>
                <a:xfrm>
                  <a:off x="2029" y="86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商用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25" name="Rectangle 52"/>
                <p:cNvSpPr/>
                <p:nvPr/>
              </p:nvSpPr>
              <p:spPr>
                <a:xfrm>
                  <a:off x="1986" y="86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0" name="Group 53"/>
              <p:cNvGrpSpPr/>
              <p:nvPr/>
            </p:nvGrpSpPr>
            <p:grpSpPr>
              <a:xfrm>
                <a:off x="2648" y="864"/>
                <a:ext cx="684" cy="480"/>
                <a:chOff x="2648" y="864"/>
                <a:chExt cx="684" cy="480"/>
              </a:xfrm>
            </p:grpSpPr>
            <p:sp>
              <p:nvSpPr>
                <p:cNvPr id="12422" name="Rectangle 54"/>
                <p:cNvSpPr/>
                <p:nvPr/>
              </p:nvSpPr>
              <p:spPr>
                <a:xfrm>
                  <a:off x="2691" y="864"/>
                  <a:ext cx="59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商用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23" name="Rectangle 55"/>
                <p:cNvSpPr/>
                <p:nvPr/>
              </p:nvSpPr>
              <p:spPr>
                <a:xfrm>
                  <a:off x="2648" y="864"/>
                  <a:ext cx="684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1" name="Group 56"/>
              <p:cNvGrpSpPr/>
              <p:nvPr/>
            </p:nvGrpSpPr>
            <p:grpSpPr>
              <a:xfrm>
                <a:off x="3332" y="864"/>
                <a:ext cx="662" cy="480"/>
                <a:chOff x="3332" y="864"/>
                <a:chExt cx="662" cy="480"/>
              </a:xfrm>
            </p:grpSpPr>
            <p:sp>
              <p:nvSpPr>
                <p:cNvPr id="12420" name="Rectangle 57"/>
                <p:cNvSpPr/>
                <p:nvPr/>
              </p:nvSpPr>
              <p:spPr>
                <a:xfrm>
                  <a:off x="3375" y="864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商用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21" name="Rectangle 58"/>
                <p:cNvSpPr/>
                <p:nvPr/>
              </p:nvSpPr>
              <p:spPr>
                <a:xfrm>
                  <a:off x="3332" y="864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2" name="Group 59"/>
              <p:cNvGrpSpPr/>
              <p:nvPr/>
            </p:nvGrpSpPr>
            <p:grpSpPr>
              <a:xfrm>
                <a:off x="0" y="1344"/>
                <a:ext cx="662" cy="576"/>
                <a:chOff x="0" y="1344"/>
                <a:chExt cx="662" cy="576"/>
              </a:xfrm>
            </p:grpSpPr>
            <p:sp>
              <p:nvSpPr>
                <p:cNvPr id="12418" name="Rectangle 60"/>
                <p:cNvSpPr/>
                <p:nvPr/>
              </p:nvSpPr>
              <p:spPr>
                <a:xfrm>
                  <a:off x="43" y="134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互连网络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19" name="Rectangle 61"/>
                <p:cNvSpPr/>
                <p:nvPr/>
              </p:nvSpPr>
              <p:spPr>
                <a:xfrm>
                  <a:off x="0" y="1344"/>
                  <a:ext cx="662" cy="57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3" name="Group 62"/>
              <p:cNvGrpSpPr/>
              <p:nvPr/>
            </p:nvGrpSpPr>
            <p:grpSpPr>
              <a:xfrm>
                <a:off x="662" y="1344"/>
                <a:ext cx="662" cy="576"/>
                <a:chOff x="662" y="1344"/>
                <a:chExt cx="662" cy="576"/>
              </a:xfrm>
            </p:grpSpPr>
            <p:sp>
              <p:nvSpPr>
                <p:cNvPr id="12416" name="Rectangle 63"/>
                <p:cNvSpPr/>
                <p:nvPr/>
              </p:nvSpPr>
              <p:spPr>
                <a:xfrm>
                  <a:off x="705" y="134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定制交叉</a:t>
                  </a:r>
                  <a:endParaRPr lang="zh-CN" altLang="en-US" sz="16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开关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17" name="Rectangle 64"/>
                <p:cNvSpPr/>
                <p:nvPr/>
              </p:nvSpPr>
              <p:spPr>
                <a:xfrm>
                  <a:off x="662" y="1344"/>
                  <a:ext cx="662" cy="57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4" name="Group 65"/>
              <p:cNvGrpSpPr/>
              <p:nvPr/>
            </p:nvGrpSpPr>
            <p:grpSpPr>
              <a:xfrm>
                <a:off x="1324" y="1344"/>
                <a:ext cx="662" cy="576"/>
                <a:chOff x="1324" y="1344"/>
                <a:chExt cx="662" cy="576"/>
              </a:xfrm>
            </p:grpSpPr>
            <p:sp>
              <p:nvSpPr>
                <p:cNvPr id="12414" name="Rectangle 66"/>
                <p:cNvSpPr/>
                <p:nvPr/>
              </p:nvSpPr>
              <p:spPr>
                <a:xfrm>
                  <a:off x="1367" y="134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总线、交叉开关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15" name="Rectangle 67"/>
                <p:cNvSpPr/>
                <p:nvPr/>
              </p:nvSpPr>
              <p:spPr>
                <a:xfrm>
                  <a:off x="1324" y="1344"/>
                  <a:ext cx="662" cy="57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5" name="Group 68"/>
              <p:cNvGrpSpPr/>
              <p:nvPr/>
            </p:nvGrpSpPr>
            <p:grpSpPr>
              <a:xfrm>
                <a:off x="1986" y="1344"/>
                <a:ext cx="662" cy="576"/>
                <a:chOff x="1986" y="1344"/>
                <a:chExt cx="662" cy="576"/>
              </a:xfrm>
            </p:grpSpPr>
            <p:sp>
              <p:nvSpPr>
                <p:cNvPr id="12412" name="Rectangle 69"/>
                <p:cNvSpPr/>
                <p:nvPr/>
              </p:nvSpPr>
              <p:spPr>
                <a:xfrm>
                  <a:off x="2029" y="134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定制网络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13" name="Rectangle 70"/>
                <p:cNvSpPr/>
                <p:nvPr/>
              </p:nvSpPr>
              <p:spPr>
                <a:xfrm>
                  <a:off x="1986" y="1344"/>
                  <a:ext cx="662" cy="57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6" name="Group 71"/>
              <p:cNvGrpSpPr/>
              <p:nvPr/>
            </p:nvGrpSpPr>
            <p:grpSpPr>
              <a:xfrm>
                <a:off x="2648" y="1344"/>
                <a:ext cx="684" cy="576"/>
                <a:chOff x="2648" y="1344"/>
                <a:chExt cx="684" cy="576"/>
              </a:xfrm>
            </p:grpSpPr>
            <p:sp>
              <p:nvSpPr>
                <p:cNvPr id="12410" name="Rectangle 72"/>
                <p:cNvSpPr/>
                <p:nvPr/>
              </p:nvSpPr>
              <p:spPr>
                <a:xfrm>
                  <a:off x="2691" y="1344"/>
                  <a:ext cx="598" cy="5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定制网络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11" name="Rectangle 73"/>
                <p:cNvSpPr/>
                <p:nvPr/>
              </p:nvSpPr>
              <p:spPr>
                <a:xfrm>
                  <a:off x="2648" y="1344"/>
                  <a:ext cx="684" cy="57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7" name="Group 74"/>
              <p:cNvGrpSpPr/>
              <p:nvPr/>
            </p:nvGrpSpPr>
            <p:grpSpPr>
              <a:xfrm>
                <a:off x="3332" y="1344"/>
                <a:ext cx="662" cy="576"/>
                <a:chOff x="3332" y="1344"/>
                <a:chExt cx="662" cy="576"/>
              </a:xfrm>
            </p:grpSpPr>
            <p:sp>
              <p:nvSpPr>
                <p:cNvPr id="12408" name="Rectangle 75"/>
                <p:cNvSpPr/>
                <p:nvPr/>
              </p:nvSpPr>
              <p:spPr>
                <a:xfrm>
                  <a:off x="3375" y="1344"/>
                  <a:ext cx="576" cy="5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商用网络</a:t>
                  </a:r>
                  <a:endParaRPr lang="zh-CN" altLang="en-US" sz="16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以太</a:t>
                  </a:r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,ATM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09" name="Rectangle 76"/>
                <p:cNvSpPr/>
                <p:nvPr/>
              </p:nvSpPr>
              <p:spPr>
                <a:xfrm>
                  <a:off x="3332" y="1344"/>
                  <a:ext cx="662" cy="57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8" name="Group 77"/>
              <p:cNvGrpSpPr/>
              <p:nvPr/>
            </p:nvGrpSpPr>
            <p:grpSpPr>
              <a:xfrm>
                <a:off x="0" y="1920"/>
                <a:ext cx="662" cy="480"/>
                <a:chOff x="0" y="1920"/>
                <a:chExt cx="662" cy="480"/>
              </a:xfrm>
            </p:grpSpPr>
            <p:sp>
              <p:nvSpPr>
                <p:cNvPr id="12406" name="Rectangle 78"/>
                <p:cNvSpPr/>
                <p:nvPr/>
              </p:nvSpPr>
              <p:spPr>
                <a:xfrm>
                  <a:off x="43" y="192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通信机制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07" name="Rectangle 79"/>
                <p:cNvSpPr/>
                <p:nvPr/>
              </p:nvSpPr>
              <p:spPr>
                <a:xfrm>
                  <a:off x="0" y="192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19" name="Group 80"/>
              <p:cNvGrpSpPr/>
              <p:nvPr/>
            </p:nvGrpSpPr>
            <p:grpSpPr>
              <a:xfrm>
                <a:off x="662" y="1920"/>
                <a:ext cx="662" cy="480"/>
                <a:chOff x="662" y="1920"/>
                <a:chExt cx="662" cy="480"/>
              </a:xfrm>
            </p:grpSpPr>
            <p:sp>
              <p:nvSpPr>
                <p:cNvPr id="12404" name="Rectangle 81"/>
                <p:cNvSpPr/>
                <p:nvPr/>
              </p:nvSpPr>
              <p:spPr>
                <a:xfrm>
                  <a:off x="705" y="192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共享变量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05" name="Rectangle 82"/>
                <p:cNvSpPr/>
                <p:nvPr/>
              </p:nvSpPr>
              <p:spPr>
                <a:xfrm>
                  <a:off x="662" y="192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0" name="Group 83"/>
              <p:cNvGrpSpPr/>
              <p:nvPr/>
            </p:nvGrpSpPr>
            <p:grpSpPr>
              <a:xfrm>
                <a:off x="1324" y="1920"/>
                <a:ext cx="662" cy="480"/>
                <a:chOff x="1324" y="1920"/>
                <a:chExt cx="662" cy="480"/>
              </a:xfrm>
            </p:grpSpPr>
            <p:sp>
              <p:nvSpPr>
                <p:cNvPr id="12402" name="Rectangle 84"/>
                <p:cNvSpPr/>
                <p:nvPr/>
              </p:nvSpPr>
              <p:spPr>
                <a:xfrm>
                  <a:off x="1367" y="192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共享变量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03" name="Rectangle 85"/>
                <p:cNvSpPr/>
                <p:nvPr/>
              </p:nvSpPr>
              <p:spPr>
                <a:xfrm>
                  <a:off x="1324" y="192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1" name="Group 86"/>
              <p:cNvGrpSpPr/>
              <p:nvPr/>
            </p:nvGrpSpPr>
            <p:grpSpPr>
              <a:xfrm>
                <a:off x="1986" y="1920"/>
                <a:ext cx="662" cy="480"/>
                <a:chOff x="1986" y="1920"/>
                <a:chExt cx="662" cy="480"/>
              </a:xfrm>
            </p:grpSpPr>
            <p:sp>
              <p:nvSpPr>
                <p:cNvPr id="12400" name="Rectangle 87"/>
                <p:cNvSpPr/>
                <p:nvPr/>
              </p:nvSpPr>
              <p:spPr>
                <a:xfrm>
                  <a:off x="2029" y="192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消息传递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401" name="Rectangle 88"/>
                <p:cNvSpPr/>
                <p:nvPr/>
              </p:nvSpPr>
              <p:spPr>
                <a:xfrm>
                  <a:off x="1986" y="192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2" name="Group 89"/>
              <p:cNvGrpSpPr/>
              <p:nvPr/>
            </p:nvGrpSpPr>
            <p:grpSpPr>
              <a:xfrm>
                <a:off x="2648" y="1920"/>
                <a:ext cx="684" cy="480"/>
                <a:chOff x="2648" y="1920"/>
                <a:chExt cx="684" cy="480"/>
              </a:xfrm>
            </p:grpSpPr>
            <p:sp>
              <p:nvSpPr>
                <p:cNvPr id="12398" name="Rectangle 90"/>
                <p:cNvSpPr/>
                <p:nvPr/>
              </p:nvSpPr>
              <p:spPr>
                <a:xfrm>
                  <a:off x="2691" y="1920"/>
                  <a:ext cx="59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共享变量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99" name="Rectangle 91"/>
                <p:cNvSpPr/>
                <p:nvPr/>
              </p:nvSpPr>
              <p:spPr>
                <a:xfrm>
                  <a:off x="2648" y="1920"/>
                  <a:ext cx="684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3" name="Group 92"/>
              <p:cNvGrpSpPr/>
              <p:nvPr/>
            </p:nvGrpSpPr>
            <p:grpSpPr>
              <a:xfrm>
                <a:off x="3332" y="1920"/>
                <a:ext cx="662" cy="480"/>
                <a:chOff x="3332" y="1920"/>
                <a:chExt cx="662" cy="480"/>
              </a:xfrm>
            </p:grpSpPr>
            <p:sp>
              <p:nvSpPr>
                <p:cNvPr id="12396" name="Rectangle 93"/>
                <p:cNvSpPr/>
                <p:nvPr/>
              </p:nvSpPr>
              <p:spPr>
                <a:xfrm>
                  <a:off x="3375" y="192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消息传递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97" name="Rectangle 94"/>
                <p:cNvSpPr/>
                <p:nvPr/>
              </p:nvSpPr>
              <p:spPr>
                <a:xfrm>
                  <a:off x="3332" y="192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4" name="Group 95"/>
              <p:cNvGrpSpPr/>
              <p:nvPr/>
            </p:nvGrpSpPr>
            <p:grpSpPr>
              <a:xfrm>
                <a:off x="0" y="2400"/>
                <a:ext cx="662" cy="480"/>
                <a:chOff x="0" y="2400"/>
                <a:chExt cx="662" cy="480"/>
              </a:xfrm>
            </p:grpSpPr>
            <p:sp>
              <p:nvSpPr>
                <p:cNvPr id="12394" name="Rectangle 96"/>
                <p:cNvSpPr/>
                <p:nvPr/>
              </p:nvSpPr>
              <p:spPr>
                <a:xfrm>
                  <a:off x="43" y="240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地址空间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95" name="Rectangle 97"/>
                <p:cNvSpPr/>
                <p:nvPr/>
              </p:nvSpPr>
              <p:spPr>
                <a:xfrm>
                  <a:off x="0" y="240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5" name="Group 98"/>
              <p:cNvGrpSpPr/>
              <p:nvPr/>
            </p:nvGrpSpPr>
            <p:grpSpPr>
              <a:xfrm>
                <a:off x="662" y="2400"/>
                <a:ext cx="662" cy="480"/>
                <a:chOff x="662" y="2400"/>
                <a:chExt cx="662" cy="480"/>
              </a:xfrm>
            </p:grpSpPr>
            <p:sp>
              <p:nvSpPr>
                <p:cNvPr id="12392" name="Rectangle 99"/>
                <p:cNvSpPr/>
                <p:nvPr/>
              </p:nvSpPr>
              <p:spPr>
                <a:xfrm>
                  <a:off x="705" y="240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单地址空间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93" name="Rectangle 100"/>
                <p:cNvSpPr/>
                <p:nvPr/>
              </p:nvSpPr>
              <p:spPr>
                <a:xfrm>
                  <a:off x="662" y="240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6" name="Group 101"/>
              <p:cNvGrpSpPr/>
              <p:nvPr/>
            </p:nvGrpSpPr>
            <p:grpSpPr>
              <a:xfrm>
                <a:off x="1324" y="2400"/>
                <a:ext cx="662" cy="480"/>
                <a:chOff x="1324" y="2400"/>
                <a:chExt cx="662" cy="480"/>
              </a:xfrm>
            </p:grpSpPr>
            <p:sp>
              <p:nvSpPr>
                <p:cNvPr id="12390" name="Rectangle 102"/>
                <p:cNvSpPr/>
                <p:nvPr/>
              </p:nvSpPr>
              <p:spPr>
                <a:xfrm>
                  <a:off x="1367" y="240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单地址空间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91" name="Rectangle 103"/>
                <p:cNvSpPr/>
                <p:nvPr/>
              </p:nvSpPr>
              <p:spPr>
                <a:xfrm>
                  <a:off x="1324" y="240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7" name="Group 104"/>
              <p:cNvGrpSpPr/>
              <p:nvPr/>
            </p:nvGrpSpPr>
            <p:grpSpPr>
              <a:xfrm>
                <a:off x="1986" y="2400"/>
                <a:ext cx="662" cy="480"/>
                <a:chOff x="1986" y="2400"/>
                <a:chExt cx="662" cy="480"/>
              </a:xfrm>
            </p:grpSpPr>
            <p:sp>
              <p:nvSpPr>
                <p:cNvPr id="12388" name="Rectangle 105"/>
                <p:cNvSpPr/>
                <p:nvPr/>
              </p:nvSpPr>
              <p:spPr>
                <a:xfrm>
                  <a:off x="2029" y="240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多地址空间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89" name="Rectangle 106"/>
                <p:cNvSpPr/>
                <p:nvPr/>
              </p:nvSpPr>
              <p:spPr>
                <a:xfrm>
                  <a:off x="1986" y="240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8" name="Group 107"/>
              <p:cNvGrpSpPr/>
              <p:nvPr/>
            </p:nvGrpSpPr>
            <p:grpSpPr>
              <a:xfrm>
                <a:off x="2648" y="2400"/>
                <a:ext cx="684" cy="480"/>
                <a:chOff x="2648" y="2400"/>
                <a:chExt cx="684" cy="480"/>
              </a:xfrm>
            </p:grpSpPr>
            <p:sp>
              <p:nvSpPr>
                <p:cNvPr id="12386" name="Rectangle 108"/>
                <p:cNvSpPr/>
                <p:nvPr/>
              </p:nvSpPr>
              <p:spPr>
                <a:xfrm>
                  <a:off x="2691" y="2400"/>
                  <a:ext cx="59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单地址空间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87" name="Rectangle 109"/>
                <p:cNvSpPr/>
                <p:nvPr/>
              </p:nvSpPr>
              <p:spPr>
                <a:xfrm>
                  <a:off x="2648" y="2400"/>
                  <a:ext cx="684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29" name="Group 110"/>
              <p:cNvGrpSpPr/>
              <p:nvPr/>
            </p:nvGrpSpPr>
            <p:grpSpPr>
              <a:xfrm>
                <a:off x="3332" y="2400"/>
                <a:ext cx="662" cy="480"/>
                <a:chOff x="3332" y="2400"/>
                <a:chExt cx="662" cy="480"/>
              </a:xfrm>
            </p:grpSpPr>
            <p:sp>
              <p:nvSpPr>
                <p:cNvPr id="12384" name="Rectangle 111"/>
                <p:cNvSpPr/>
                <p:nvPr/>
              </p:nvSpPr>
              <p:spPr>
                <a:xfrm>
                  <a:off x="3375" y="240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多地址空间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85" name="Rectangle 112"/>
                <p:cNvSpPr/>
                <p:nvPr/>
              </p:nvSpPr>
              <p:spPr>
                <a:xfrm>
                  <a:off x="3332" y="240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0" name="Group 113"/>
              <p:cNvGrpSpPr/>
              <p:nvPr/>
            </p:nvGrpSpPr>
            <p:grpSpPr>
              <a:xfrm>
                <a:off x="0" y="2880"/>
                <a:ext cx="662" cy="480"/>
                <a:chOff x="0" y="2880"/>
                <a:chExt cx="662" cy="480"/>
              </a:xfrm>
            </p:grpSpPr>
            <p:sp>
              <p:nvSpPr>
                <p:cNvPr id="12382" name="Rectangle 114"/>
                <p:cNvSpPr/>
                <p:nvPr/>
              </p:nvSpPr>
              <p:spPr>
                <a:xfrm>
                  <a:off x="43" y="288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系统存储器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83" name="Rectangle 115"/>
                <p:cNvSpPr/>
                <p:nvPr/>
              </p:nvSpPr>
              <p:spPr>
                <a:xfrm>
                  <a:off x="0" y="288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1" name="Group 116"/>
              <p:cNvGrpSpPr/>
              <p:nvPr/>
            </p:nvGrpSpPr>
            <p:grpSpPr>
              <a:xfrm>
                <a:off x="662" y="2880"/>
                <a:ext cx="662" cy="480"/>
                <a:chOff x="662" y="2880"/>
                <a:chExt cx="662" cy="480"/>
              </a:xfrm>
            </p:grpSpPr>
            <p:sp>
              <p:nvSpPr>
                <p:cNvPr id="12380" name="Rectangle 117"/>
                <p:cNvSpPr/>
                <p:nvPr/>
              </p:nvSpPr>
              <p:spPr>
                <a:xfrm>
                  <a:off x="705" y="288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集中共享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81" name="Rectangle 118"/>
                <p:cNvSpPr/>
                <p:nvPr/>
              </p:nvSpPr>
              <p:spPr>
                <a:xfrm>
                  <a:off x="662" y="288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2" name="Group 119"/>
              <p:cNvGrpSpPr/>
              <p:nvPr/>
            </p:nvGrpSpPr>
            <p:grpSpPr>
              <a:xfrm>
                <a:off x="1324" y="2880"/>
                <a:ext cx="662" cy="480"/>
                <a:chOff x="1324" y="2880"/>
                <a:chExt cx="662" cy="480"/>
              </a:xfrm>
            </p:grpSpPr>
            <p:sp>
              <p:nvSpPr>
                <p:cNvPr id="12378" name="Rectangle 120"/>
                <p:cNvSpPr/>
                <p:nvPr/>
              </p:nvSpPr>
              <p:spPr>
                <a:xfrm>
                  <a:off x="1367" y="288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集中共享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79" name="Rectangle 121"/>
                <p:cNvSpPr/>
                <p:nvPr/>
              </p:nvSpPr>
              <p:spPr>
                <a:xfrm>
                  <a:off x="1324" y="288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3" name="Group 122"/>
              <p:cNvGrpSpPr/>
              <p:nvPr/>
            </p:nvGrpSpPr>
            <p:grpSpPr>
              <a:xfrm>
                <a:off x="1986" y="2880"/>
                <a:ext cx="662" cy="480"/>
                <a:chOff x="1986" y="2880"/>
                <a:chExt cx="662" cy="480"/>
              </a:xfrm>
            </p:grpSpPr>
            <p:sp>
              <p:nvSpPr>
                <p:cNvPr id="12376" name="Rectangle 123"/>
                <p:cNvSpPr/>
                <p:nvPr/>
              </p:nvSpPr>
              <p:spPr>
                <a:xfrm>
                  <a:off x="2029" y="288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分布非共享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77" name="Rectangle 124"/>
                <p:cNvSpPr/>
                <p:nvPr/>
              </p:nvSpPr>
              <p:spPr>
                <a:xfrm>
                  <a:off x="1986" y="288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4" name="Group 125"/>
              <p:cNvGrpSpPr/>
              <p:nvPr/>
            </p:nvGrpSpPr>
            <p:grpSpPr>
              <a:xfrm>
                <a:off x="2648" y="2880"/>
                <a:ext cx="684" cy="480"/>
                <a:chOff x="2648" y="2880"/>
                <a:chExt cx="684" cy="480"/>
              </a:xfrm>
            </p:grpSpPr>
            <p:sp>
              <p:nvSpPr>
                <p:cNvPr id="12374" name="Rectangle 126"/>
                <p:cNvSpPr/>
                <p:nvPr/>
              </p:nvSpPr>
              <p:spPr>
                <a:xfrm>
                  <a:off x="2691" y="2880"/>
                  <a:ext cx="59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分布共享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75" name="Rectangle 127"/>
                <p:cNvSpPr/>
                <p:nvPr/>
              </p:nvSpPr>
              <p:spPr>
                <a:xfrm>
                  <a:off x="2648" y="2880"/>
                  <a:ext cx="684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5" name="Group 128"/>
              <p:cNvGrpSpPr/>
              <p:nvPr/>
            </p:nvGrpSpPr>
            <p:grpSpPr>
              <a:xfrm>
                <a:off x="3332" y="2880"/>
                <a:ext cx="662" cy="480"/>
                <a:chOff x="3332" y="2880"/>
                <a:chExt cx="662" cy="480"/>
              </a:xfrm>
            </p:grpSpPr>
            <p:sp>
              <p:nvSpPr>
                <p:cNvPr id="12372" name="Rectangle 129"/>
                <p:cNvSpPr/>
                <p:nvPr/>
              </p:nvSpPr>
              <p:spPr>
                <a:xfrm>
                  <a:off x="3375" y="288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分布非共享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73" name="Rectangle 130"/>
                <p:cNvSpPr/>
                <p:nvPr/>
              </p:nvSpPr>
              <p:spPr>
                <a:xfrm>
                  <a:off x="3332" y="288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6" name="Group 131"/>
              <p:cNvGrpSpPr/>
              <p:nvPr/>
            </p:nvGrpSpPr>
            <p:grpSpPr>
              <a:xfrm>
                <a:off x="0" y="3360"/>
                <a:ext cx="662" cy="480"/>
                <a:chOff x="0" y="3360"/>
                <a:chExt cx="662" cy="480"/>
              </a:xfrm>
            </p:grpSpPr>
            <p:sp>
              <p:nvSpPr>
                <p:cNvPr id="12370" name="Rectangle 132"/>
                <p:cNvSpPr/>
                <p:nvPr/>
              </p:nvSpPr>
              <p:spPr>
                <a:xfrm>
                  <a:off x="43" y="336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访存模型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71" name="Rectangle 133"/>
                <p:cNvSpPr/>
                <p:nvPr/>
              </p:nvSpPr>
              <p:spPr>
                <a:xfrm>
                  <a:off x="0" y="336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7" name="Group 134"/>
              <p:cNvGrpSpPr/>
              <p:nvPr/>
            </p:nvGrpSpPr>
            <p:grpSpPr>
              <a:xfrm>
                <a:off x="662" y="3360"/>
                <a:ext cx="662" cy="480"/>
                <a:chOff x="662" y="3360"/>
                <a:chExt cx="662" cy="480"/>
              </a:xfrm>
            </p:grpSpPr>
            <p:sp>
              <p:nvSpPr>
                <p:cNvPr id="12368" name="Rectangle 135"/>
                <p:cNvSpPr/>
                <p:nvPr/>
              </p:nvSpPr>
              <p:spPr>
                <a:xfrm>
                  <a:off x="705" y="336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UMA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69" name="Rectangle 136"/>
                <p:cNvSpPr/>
                <p:nvPr/>
              </p:nvSpPr>
              <p:spPr>
                <a:xfrm>
                  <a:off x="662" y="336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8" name="Group 137"/>
              <p:cNvGrpSpPr/>
              <p:nvPr/>
            </p:nvGrpSpPr>
            <p:grpSpPr>
              <a:xfrm>
                <a:off x="1324" y="3360"/>
                <a:ext cx="662" cy="480"/>
                <a:chOff x="1324" y="3360"/>
                <a:chExt cx="662" cy="480"/>
              </a:xfrm>
            </p:grpSpPr>
            <p:sp>
              <p:nvSpPr>
                <p:cNvPr id="12366" name="Rectangle 138"/>
                <p:cNvSpPr/>
                <p:nvPr/>
              </p:nvSpPr>
              <p:spPr>
                <a:xfrm>
                  <a:off x="1367" y="336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UMA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67" name="Rectangle 139"/>
                <p:cNvSpPr/>
                <p:nvPr/>
              </p:nvSpPr>
              <p:spPr>
                <a:xfrm>
                  <a:off x="1324" y="336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39" name="Group 140"/>
              <p:cNvGrpSpPr/>
              <p:nvPr/>
            </p:nvGrpSpPr>
            <p:grpSpPr>
              <a:xfrm>
                <a:off x="1986" y="3360"/>
                <a:ext cx="662" cy="480"/>
                <a:chOff x="1986" y="3360"/>
                <a:chExt cx="662" cy="480"/>
              </a:xfrm>
            </p:grpSpPr>
            <p:sp>
              <p:nvSpPr>
                <p:cNvPr id="12364" name="Rectangle 141"/>
                <p:cNvSpPr/>
                <p:nvPr/>
              </p:nvSpPr>
              <p:spPr>
                <a:xfrm>
                  <a:off x="2029" y="336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NORMA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65" name="Rectangle 142"/>
                <p:cNvSpPr/>
                <p:nvPr/>
              </p:nvSpPr>
              <p:spPr>
                <a:xfrm>
                  <a:off x="1986" y="336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0" name="Group 143"/>
              <p:cNvGrpSpPr/>
              <p:nvPr/>
            </p:nvGrpSpPr>
            <p:grpSpPr>
              <a:xfrm>
                <a:off x="2648" y="3360"/>
                <a:ext cx="684" cy="480"/>
                <a:chOff x="2648" y="3360"/>
                <a:chExt cx="684" cy="480"/>
              </a:xfrm>
            </p:grpSpPr>
            <p:sp>
              <p:nvSpPr>
                <p:cNvPr id="12362" name="Rectangle 144"/>
                <p:cNvSpPr/>
                <p:nvPr/>
              </p:nvSpPr>
              <p:spPr>
                <a:xfrm>
                  <a:off x="2691" y="3360"/>
                  <a:ext cx="59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NUMA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63" name="Rectangle 145"/>
                <p:cNvSpPr/>
                <p:nvPr/>
              </p:nvSpPr>
              <p:spPr>
                <a:xfrm>
                  <a:off x="2648" y="3360"/>
                  <a:ext cx="684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1" name="Group 146"/>
              <p:cNvGrpSpPr/>
              <p:nvPr/>
            </p:nvGrpSpPr>
            <p:grpSpPr>
              <a:xfrm>
                <a:off x="3332" y="3360"/>
                <a:ext cx="662" cy="480"/>
                <a:chOff x="3332" y="3360"/>
                <a:chExt cx="662" cy="480"/>
              </a:xfrm>
            </p:grpSpPr>
            <p:sp>
              <p:nvSpPr>
                <p:cNvPr id="12360" name="Rectangle 147"/>
                <p:cNvSpPr/>
                <p:nvPr/>
              </p:nvSpPr>
              <p:spPr>
                <a:xfrm>
                  <a:off x="3375" y="3360"/>
                  <a:ext cx="576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600" dirty="0">
                      <a:latin typeface="Times New Roman" panose="02020603050405020304" charset="0"/>
                      <a:cs typeface="Times New Roman" panose="02020603050405020304" charset="0"/>
                    </a:rPr>
                    <a:t>NORMA</a:t>
                  </a:r>
                  <a:endParaRPr lang="en-US" altLang="zh-CN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61" name="Rectangle 148"/>
                <p:cNvSpPr/>
                <p:nvPr/>
              </p:nvSpPr>
              <p:spPr>
                <a:xfrm>
                  <a:off x="3332" y="3360"/>
                  <a:ext cx="662" cy="48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2" name="Group 149"/>
              <p:cNvGrpSpPr/>
              <p:nvPr/>
            </p:nvGrpSpPr>
            <p:grpSpPr>
              <a:xfrm>
                <a:off x="0" y="3840"/>
                <a:ext cx="662" cy="768"/>
                <a:chOff x="0" y="3840"/>
                <a:chExt cx="662" cy="768"/>
              </a:xfrm>
            </p:grpSpPr>
            <p:sp>
              <p:nvSpPr>
                <p:cNvPr id="12358" name="Rectangle 150"/>
                <p:cNvSpPr/>
                <p:nvPr/>
              </p:nvSpPr>
              <p:spPr>
                <a:xfrm>
                  <a:off x="43" y="3840"/>
                  <a:ext cx="576" cy="7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zh-CN" altLang="en-US" sz="1600" dirty="0">
                      <a:latin typeface="Times New Roman" panose="02020603050405020304" charset="0"/>
                      <a:cs typeface="Times New Roman" panose="02020603050405020304" charset="0"/>
                    </a:rPr>
                    <a:t>代表机器</a:t>
                  </a:r>
                  <a:endParaRPr lang="zh-CN" altLang="en-US" sz="16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59" name="Rectangle 151"/>
                <p:cNvSpPr/>
                <p:nvPr/>
              </p:nvSpPr>
              <p:spPr>
                <a:xfrm>
                  <a:off x="0" y="3840"/>
                  <a:ext cx="662" cy="76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3" name="Group 152"/>
              <p:cNvGrpSpPr/>
              <p:nvPr/>
            </p:nvGrpSpPr>
            <p:grpSpPr>
              <a:xfrm>
                <a:off x="662" y="3840"/>
                <a:ext cx="662" cy="768"/>
                <a:chOff x="662" y="3840"/>
                <a:chExt cx="662" cy="768"/>
              </a:xfrm>
            </p:grpSpPr>
            <p:sp>
              <p:nvSpPr>
                <p:cNvPr id="12356" name="Rectangle 153"/>
                <p:cNvSpPr/>
                <p:nvPr/>
              </p:nvSpPr>
              <p:spPr>
                <a:xfrm>
                  <a:off x="705" y="3840"/>
                  <a:ext cx="576" cy="7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indent="266700"/>
                  <a:r>
                    <a:rPr lang="en-US" altLang="zh-CN" sz="1200" dirty="0">
                      <a:latin typeface="Times New Roman" panose="02020603050405020304" charset="0"/>
                      <a:cs typeface="Times New Roman" panose="02020603050405020304" charset="0"/>
                    </a:rPr>
                    <a:t>Cray C-90，</a:t>
                  </a:r>
                  <a:endParaRPr lang="en-US" altLang="zh-CN" sz="12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indent="266700"/>
                  <a:r>
                    <a:rPr lang="en-US" altLang="zh-CN" sz="1200" dirty="0">
                      <a:latin typeface="Times New Roman" panose="02020603050405020304" charset="0"/>
                      <a:cs typeface="Times New Roman" panose="02020603050405020304" charset="0"/>
                    </a:rPr>
                    <a:t>Cray T-90，</a:t>
                  </a:r>
                  <a:endParaRPr lang="en-US" altLang="zh-CN" sz="12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indent="266700"/>
                  <a:r>
                    <a:rPr lang="zh-CN" altLang="en-US" sz="1200" dirty="0">
                      <a:latin typeface="Times New Roman" panose="02020603050405020304" charset="0"/>
                      <a:cs typeface="Times New Roman" panose="02020603050405020304" charset="0"/>
                    </a:rPr>
                    <a:t>银河1号</a:t>
                  </a:r>
                  <a:endParaRPr lang="zh-CN" altLang="en-US" sz="1200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57" name="Rectangle 154"/>
                <p:cNvSpPr/>
                <p:nvPr/>
              </p:nvSpPr>
              <p:spPr>
                <a:xfrm>
                  <a:off x="662" y="3840"/>
                  <a:ext cx="662" cy="76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4" name="Group 155"/>
              <p:cNvGrpSpPr/>
              <p:nvPr/>
            </p:nvGrpSpPr>
            <p:grpSpPr>
              <a:xfrm>
                <a:off x="1324" y="3840"/>
                <a:ext cx="662" cy="768"/>
                <a:chOff x="1324" y="3840"/>
                <a:chExt cx="662" cy="768"/>
              </a:xfrm>
            </p:grpSpPr>
            <p:sp>
              <p:nvSpPr>
                <p:cNvPr id="12354" name="Rectangle 156"/>
                <p:cNvSpPr/>
                <p:nvPr/>
              </p:nvSpPr>
              <p:spPr>
                <a:xfrm>
                  <a:off x="1367" y="3840"/>
                  <a:ext cx="576" cy="7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indent="266700"/>
                  <a:r>
                    <a:rPr lang="en-US" altLang="zh-CN" sz="1100" dirty="0">
                      <a:latin typeface="Times New Roman" panose="02020603050405020304" charset="0"/>
                      <a:cs typeface="Times New Roman" panose="02020603050405020304" charset="0"/>
                    </a:rPr>
                    <a:t>IBM R50，SGI Power Challenge，</a:t>
                  </a:r>
                  <a:endParaRPr lang="en-US" altLang="zh-CN" sz="11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indent="266700"/>
                  <a:r>
                    <a:rPr lang="zh-CN" altLang="en-US" sz="1100" dirty="0">
                      <a:latin typeface="Times New Roman" panose="02020603050405020304" charset="0"/>
                      <a:cs typeface="Times New Roman" panose="02020603050405020304" charset="0"/>
                    </a:rPr>
                    <a:t>曙光1号</a:t>
                  </a:r>
                  <a:endParaRPr lang="zh-CN" altLang="en-US" sz="11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indent="266700" algn="just"/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55" name="Rectangle 157"/>
                <p:cNvSpPr/>
                <p:nvPr/>
              </p:nvSpPr>
              <p:spPr>
                <a:xfrm>
                  <a:off x="1324" y="3840"/>
                  <a:ext cx="662" cy="76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5" name="Group 158"/>
              <p:cNvGrpSpPr/>
              <p:nvPr/>
            </p:nvGrpSpPr>
            <p:grpSpPr>
              <a:xfrm>
                <a:off x="1986" y="3840"/>
                <a:ext cx="662" cy="768"/>
                <a:chOff x="1986" y="3840"/>
                <a:chExt cx="662" cy="768"/>
              </a:xfrm>
            </p:grpSpPr>
            <p:sp>
              <p:nvSpPr>
                <p:cNvPr id="12352" name="Rectangle 159"/>
                <p:cNvSpPr/>
                <p:nvPr/>
              </p:nvSpPr>
              <p:spPr>
                <a:xfrm>
                  <a:off x="2029" y="3840"/>
                  <a:ext cx="576" cy="7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1100" dirty="0">
                      <a:latin typeface="Times New Roman" panose="02020603050405020304" charset="0"/>
                      <a:cs typeface="Times New Roman" panose="02020603050405020304" charset="0"/>
                    </a:rPr>
                    <a:t>Intel Paragon，    IBMSP2，</a:t>
                  </a:r>
                  <a:r>
                    <a:rPr lang="zh-CN" altLang="en-US" sz="1100" dirty="0">
                      <a:latin typeface="Times New Roman" panose="02020603050405020304" charset="0"/>
                      <a:cs typeface="Times New Roman" panose="02020603050405020304" charset="0"/>
                    </a:rPr>
                    <a:t>曙光1000/2000</a:t>
                  </a:r>
                  <a:endParaRPr lang="zh-CN" altLang="en-US" sz="11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53" name="Rectangle 160"/>
                <p:cNvSpPr/>
                <p:nvPr/>
              </p:nvSpPr>
              <p:spPr>
                <a:xfrm>
                  <a:off x="1986" y="3840"/>
                  <a:ext cx="662" cy="76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6" name="Group 161"/>
              <p:cNvGrpSpPr/>
              <p:nvPr/>
            </p:nvGrpSpPr>
            <p:grpSpPr>
              <a:xfrm>
                <a:off x="2648" y="3840"/>
                <a:ext cx="684" cy="768"/>
                <a:chOff x="2648" y="3840"/>
                <a:chExt cx="684" cy="768"/>
              </a:xfrm>
            </p:grpSpPr>
            <p:sp>
              <p:nvSpPr>
                <p:cNvPr id="12350" name="Rectangle 162"/>
                <p:cNvSpPr/>
                <p:nvPr/>
              </p:nvSpPr>
              <p:spPr>
                <a:xfrm>
                  <a:off x="2691" y="3840"/>
                  <a:ext cx="598" cy="7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100" dirty="0">
                      <a:latin typeface="Times New Roman" panose="02020603050405020304" charset="0"/>
                      <a:cs typeface="Times New Roman" panose="02020603050405020304" charset="0"/>
                    </a:rPr>
                    <a:t>Stanford DASH，Cray T 3D</a:t>
                  </a:r>
                  <a:endParaRPr lang="en-US" altLang="zh-CN" sz="11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just"/>
                  <a:endParaRPr lang="en-US" altLang="zh-CN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51" name="Rectangle 163"/>
                <p:cNvSpPr/>
                <p:nvPr/>
              </p:nvSpPr>
              <p:spPr>
                <a:xfrm>
                  <a:off x="2648" y="3840"/>
                  <a:ext cx="684" cy="76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  <p:grpSp>
            <p:nvGrpSpPr>
              <p:cNvPr id="12347" name="Group 164"/>
              <p:cNvGrpSpPr/>
              <p:nvPr/>
            </p:nvGrpSpPr>
            <p:grpSpPr>
              <a:xfrm>
                <a:off x="3332" y="3840"/>
                <a:ext cx="662" cy="768"/>
                <a:chOff x="3332" y="3840"/>
                <a:chExt cx="662" cy="768"/>
              </a:xfrm>
            </p:grpSpPr>
            <p:sp>
              <p:nvSpPr>
                <p:cNvPr id="12348" name="Rectangle 165"/>
                <p:cNvSpPr/>
                <p:nvPr/>
              </p:nvSpPr>
              <p:spPr>
                <a:xfrm>
                  <a:off x="3375" y="3840"/>
                  <a:ext cx="576" cy="7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/>
                  <a:r>
                    <a:rPr lang="en-US" altLang="zh-CN" sz="1100" dirty="0">
                      <a:latin typeface="Times New Roman" panose="02020603050405020304" charset="0"/>
                      <a:cs typeface="Times New Roman" panose="02020603050405020304" charset="0"/>
                    </a:rPr>
                    <a:t>Berkeley NOW，Alpha Farm</a:t>
                  </a:r>
                  <a:endParaRPr lang="en-US" altLang="zh-CN" sz="1100" dirty="0">
                    <a:latin typeface="Times New Roman" panose="02020603050405020304" charset="0"/>
                    <a:cs typeface="Times New Roman" panose="02020603050405020304" charset="0"/>
                  </a:endParaRPr>
                </a:p>
                <a:p>
                  <a:pPr algn="just"/>
                  <a:endParaRPr lang="en-US" altLang="zh-CN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  <p:sp>
              <p:nvSpPr>
                <p:cNvPr id="12349" name="Rectangle 166"/>
                <p:cNvSpPr/>
                <p:nvPr/>
              </p:nvSpPr>
              <p:spPr>
                <a:xfrm>
                  <a:off x="3332" y="3840"/>
                  <a:ext cx="662" cy="76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Times New Roman" panose="02020603050405020304" charset="0"/>
                    <a:ea typeface="Times New Roman" panose="02020603050405020304" charset="0"/>
                  </a:endParaRPr>
                </a:p>
              </p:txBody>
            </p:sp>
          </p:grpSp>
        </p:grpSp>
        <p:sp>
          <p:nvSpPr>
            <p:cNvPr id="12293" name="Rectangle 167"/>
            <p:cNvSpPr/>
            <p:nvPr/>
          </p:nvSpPr>
          <p:spPr>
            <a:xfrm>
              <a:off x="-3" y="-3"/>
              <a:ext cx="4000" cy="4614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均匀存储访问模型－ 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UMA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非均匀存储访问模型－ 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NUMA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全高速缓存访问模型－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COMA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高速缓存一致性非均匀存储访问模型－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CC-NUMA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r>
              <a:rPr lang="zh-CN" altLang="en-US" sz="2800" kern="1200" dirty="0">
                <a:latin typeface="+mn-lt"/>
                <a:ea typeface="+mn-ea"/>
                <a:cs typeface="+mn-cs"/>
              </a:rPr>
              <a:t>非远程存储访问模型－</a:t>
            </a:r>
            <a:r>
              <a:rPr lang="en-US" altLang="zh-CN" sz="2800" kern="1200" dirty="0">
                <a:latin typeface="+mn-lt"/>
                <a:ea typeface="+mn-ea"/>
                <a:cs typeface="+mn-cs"/>
              </a:rPr>
              <a:t>NORMA</a:t>
            </a:r>
            <a:endParaRPr lang="en-US" altLang="zh-CN" sz="2800" kern="1200" dirty="0"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并行计算机访存模型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UMA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Uniform Memory Access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）模型是均匀存储访问模型的简称。其特点是：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物理存储器被所有处理器均匀共享；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所有处理器访问任何存储字取相同的时间；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每台处理器可带私有高速缓存；</a:t>
            </a:r>
            <a:endParaRPr lang="zh-CN" altLang="en-US" sz="2000" dirty="0"/>
          </a:p>
          <a:p>
            <a:pPr lvl="1">
              <a:buChar char="–"/>
            </a:pPr>
            <a:r>
              <a:rPr lang="zh-CN" altLang="en-US" sz="2000" dirty="0"/>
              <a:t>外围设备也可以一定形式共享。</a:t>
            </a:r>
            <a:endParaRPr lang="zh-CN" altLang="en-US" sz="2000" dirty="0"/>
          </a:p>
          <a:p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536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UMA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访存模型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3429000"/>
            <a:ext cx="3870325" cy="297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r>
              <a:rPr lang="en-US" altLang="zh-CN" kern="1200" dirty="0">
                <a:latin typeface="+mn-lt"/>
                <a:ea typeface="+mn-ea"/>
                <a:cs typeface="+mn-cs"/>
              </a:rPr>
              <a:t>NUMA(Nonuniform Memory Access)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模型是非均匀存储访问模型的简称。特点是：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sz="2000" dirty="0"/>
              <a:t>被共享的存储器在物理上是分布在所有的处理器中的，其所有本地存储器的集合就组成了全局地址空间；</a:t>
            </a:r>
            <a:endParaRPr lang="zh-CN" altLang="en-US" sz="2000" dirty="0"/>
          </a:p>
          <a:p>
            <a:pPr lvl="1"/>
            <a:r>
              <a:rPr lang="zh-CN" altLang="en-US" sz="2000" dirty="0"/>
              <a:t>处理器访问存储器的时间是不一样的；访问本地存储器</a:t>
            </a:r>
            <a:r>
              <a:rPr lang="en-US" altLang="zh-CN" sz="2000" dirty="0"/>
              <a:t>LM</a:t>
            </a:r>
            <a:r>
              <a:rPr lang="zh-CN" altLang="en-US" sz="2000" dirty="0"/>
              <a:t>或群内共享存储器</a:t>
            </a:r>
            <a:r>
              <a:rPr lang="en-US" altLang="zh-CN" sz="2000" dirty="0"/>
              <a:t>CSM</a:t>
            </a:r>
            <a:r>
              <a:rPr lang="zh-CN" altLang="en-US" sz="2000" dirty="0"/>
              <a:t>较快，而访问外地的存储器或全局共享存储器</a:t>
            </a:r>
            <a:r>
              <a:rPr lang="en-US" altLang="zh-CN" sz="2000" dirty="0"/>
              <a:t>GSM</a:t>
            </a:r>
            <a:r>
              <a:rPr lang="zh-CN" altLang="en-US" sz="2000" dirty="0"/>
              <a:t>较慢</a:t>
            </a:r>
            <a:r>
              <a:rPr lang="en-US" altLang="zh-CN" sz="2000" dirty="0"/>
              <a:t>(</a:t>
            </a:r>
            <a:r>
              <a:rPr lang="zh-CN" altLang="en-US" sz="2000" dirty="0"/>
              <a:t>此即非均匀存储访问名称的由来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lvl="1"/>
            <a:r>
              <a:rPr lang="zh-CN" altLang="en-US" sz="2000" dirty="0"/>
              <a:t>每台处理器可拥有私有高速缓存，外设也可以某种形式共享。</a:t>
            </a:r>
            <a:endParaRPr lang="zh-CN" altLang="en-US" sz="2000" dirty="0"/>
          </a:p>
        </p:txBody>
      </p:sp>
      <p:sp>
        <p:nvSpPr>
          <p:cNvPr id="1638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NUMA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访存模型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pSp>
        <p:nvGrpSpPr>
          <p:cNvPr id="16388" name="Group 4"/>
          <p:cNvGrpSpPr>
            <a:grpSpLocks noChangeAspect="1"/>
          </p:cNvGrpSpPr>
          <p:nvPr/>
        </p:nvGrpSpPr>
        <p:grpSpPr>
          <a:xfrm>
            <a:off x="1828800" y="3808413"/>
            <a:ext cx="5256213" cy="2952750"/>
            <a:chOff x="2245" y="754"/>
            <a:chExt cx="3130" cy="1349"/>
          </a:xfrm>
        </p:grpSpPr>
        <p:sp>
          <p:nvSpPr>
            <p:cNvPr id="16389" name="AutoShape 5"/>
            <p:cNvSpPr>
              <a:spLocks noChangeAspect="1" noTextEdit="1"/>
            </p:cNvSpPr>
            <p:nvPr/>
          </p:nvSpPr>
          <p:spPr>
            <a:xfrm>
              <a:off x="2245" y="754"/>
              <a:ext cx="3130" cy="13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Rectangle 6"/>
            <p:cNvSpPr/>
            <p:nvPr/>
          </p:nvSpPr>
          <p:spPr>
            <a:xfrm>
              <a:off x="3099" y="1391"/>
              <a:ext cx="254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1" name="Rectangle 7"/>
            <p:cNvSpPr/>
            <p:nvPr/>
          </p:nvSpPr>
          <p:spPr>
            <a:xfrm>
              <a:off x="3099" y="1391"/>
              <a:ext cx="254" cy="532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2" name="Rectangle 8"/>
            <p:cNvSpPr/>
            <p:nvPr/>
          </p:nvSpPr>
          <p:spPr>
            <a:xfrm>
              <a:off x="2417" y="1391"/>
              <a:ext cx="204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3" name="Rectangle 9"/>
            <p:cNvSpPr/>
            <p:nvPr/>
          </p:nvSpPr>
          <p:spPr>
            <a:xfrm>
              <a:off x="2417" y="1391"/>
              <a:ext cx="204" cy="9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4" name="Rectangle 10"/>
            <p:cNvSpPr/>
            <p:nvPr/>
          </p:nvSpPr>
          <p:spPr>
            <a:xfrm>
              <a:off x="2477" y="1402"/>
              <a:ext cx="6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LM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5" name="Rectangle 11"/>
            <p:cNvSpPr/>
            <p:nvPr/>
          </p:nvSpPr>
          <p:spPr>
            <a:xfrm>
              <a:off x="2540" y="1441"/>
              <a:ext cx="19" cy="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5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6" name="Rectangle 12"/>
            <p:cNvSpPr/>
            <p:nvPr/>
          </p:nvSpPr>
          <p:spPr>
            <a:xfrm>
              <a:off x="2758" y="1391"/>
              <a:ext cx="205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7" name="Rectangle 13"/>
            <p:cNvSpPr/>
            <p:nvPr/>
          </p:nvSpPr>
          <p:spPr>
            <a:xfrm>
              <a:off x="2758" y="1391"/>
              <a:ext cx="205" cy="9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398" name="Rectangle 14"/>
            <p:cNvSpPr/>
            <p:nvPr/>
          </p:nvSpPr>
          <p:spPr>
            <a:xfrm>
              <a:off x="2834" y="1402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9" name="Rectangle 15"/>
            <p:cNvSpPr/>
            <p:nvPr/>
          </p:nvSpPr>
          <p:spPr>
            <a:xfrm>
              <a:off x="2866" y="1441"/>
              <a:ext cx="19" cy="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5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0" name="Rectangle 16"/>
            <p:cNvSpPr/>
            <p:nvPr/>
          </p:nvSpPr>
          <p:spPr>
            <a:xfrm>
              <a:off x="2417" y="1578"/>
              <a:ext cx="204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01" name="Rectangle 17"/>
            <p:cNvSpPr/>
            <p:nvPr/>
          </p:nvSpPr>
          <p:spPr>
            <a:xfrm>
              <a:off x="2417" y="1578"/>
              <a:ext cx="204" cy="9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02" name="Rectangle 18"/>
            <p:cNvSpPr/>
            <p:nvPr/>
          </p:nvSpPr>
          <p:spPr>
            <a:xfrm>
              <a:off x="2477" y="1589"/>
              <a:ext cx="6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LM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3" name="Rectangle 19"/>
            <p:cNvSpPr/>
            <p:nvPr/>
          </p:nvSpPr>
          <p:spPr>
            <a:xfrm>
              <a:off x="2540" y="1629"/>
              <a:ext cx="19" cy="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5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4" name="Rectangle 20"/>
            <p:cNvSpPr/>
            <p:nvPr/>
          </p:nvSpPr>
          <p:spPr>
            <a:xfrm>
              <a:off x="2758" y="1578"/>
              <a:ext cx="205" cy="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05" name="Rectangle 21"/>
            <p:cNvSpPr/>
            <p:nvPr/>
          </p:nvSpPr>
          <p:spPr>
            <a:xfrm>
              <a:off x="2758" y="1578"/>
              <a:ext cx="205" cy="9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06" name="Rectangle 22"/>
            <p:cNvSpPr/>
            <p:nvPr/>
          </p:nvSpPr>
          <p:spPr>
            <a:xfrm>
              <a:off x="2834" y="1589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7" name="Rectangle 23"/>
            <p:cNvSpPr/>
            <p:nvPr/>
          </p:nvSpPr>
          <p:spPr>
            <a:xfrm>
              <a:off x="2866" y="1629"/>
              <a:ext cx="19" cy="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5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08" name="Rectangle 24"/>
            <p:cNvSpPr/>
            <p:nvPr/>
          </p:nvSpPr>
          <p:spPr>
            <a:xfrm>
              <a:off x="2417" y="1824"/>
              <a:ext cx="204" cy="9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09" name="Rectangle 25"/>
            <p:cNvSpPr/>
            <p:nvPr/>
          </p:nvSpPr>
          <p:spPr>
            <a:xfrm>
              <a:off x="2417" y="1824"/>
              <a:ext cx="204" cy="93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10" name="Rectangle 26"/>
            <p:cNvSpPr/>
            <p:nvPr/>
          </p:nvSpPr>
          <p:spPr>
            <a:xfrm>
              <a:off x="2477" y="1835"/>
              <a:ext cx="60" cy="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LM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1" name="Rectangle 27"/>
            <p:cNvSpPr/>
            <p:nvPr/>
          </p:nvSpPr>
          <p:spPr>
            <a:xfrm>
              <a:off x="2540" y="1874"/>
              <a:ext cx="19" cy="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500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2" name="Rectangle 28"/>
            <p:cNvSpPr/>
            <p:nvPr/>
          </p:nvSpPr>
          <p:spPr>
            <a:xfrm>
              <a:off x="2758" y="1824"/>
              <a:ext cx="205" cy="9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13" name="Rectangle 29"/>
            <p:cNvSpPr/>
            <p:nvPr/>
          </p:nvSpPr>
          <p:spPr>
            <a:xfrm>
              <a:off x="2758" y="1824"/>
              <a:ext cx="205" cy="93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14" name="Rectangle 30"/>
            <p:cNvSpPr/>
            <p:nvPr/>
          </p:nvSpPr>
          <p:spPr>
            <a:xfrm>
              <a:off x="2834" y="1835"/>
              <a:ext cx="30" cy="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5" name="Rectangle 31"/>
            <p:cNvSpPr/>
            <p:nvPr/>
          </p:nvSpPr>
          <p:spPr>
            <a:xfrm>
              <a:off x="2866" y="1874"/>
              <a:ext cx="19" cy="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500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6" name="Freeform 32"/>
            <p:cNvSpPr/>
            <p:nvPr/>
          </p:nvSpPr>
          <p:spPr>
            <a:xfrm>
              <a:off x="2363" y="1337"/>
              <a:ext cx="1035" cy="101"/>
            </a:xfrm>
            <a:custGeom>
              <a:avLst/>
              <a:gdLst/>
              <a:ahLst/>
              <a:cxnLst>
                <a:cxn ang="0">
                  <a:pos x="62" y="7"/>
                </a:cxn>
                <a:cxn ang="0">
                  <a:pos x="65" y="7"/>
                </a:cxn>
                <a:cxn ang="0">
                  <a:pos x="65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4" y="7"/>
                </a:cxn>
              </a:cxnLst>
              <a:pathLst>
                <a:path w="2069" h="201">
                  <a:moveTo>
                    <a:pt x="1980" y="198"/>
                  </a:moveTo>
                  <a:lnTo>
                    <a:pt x="2069" y="198"/>
                  </a:lnTo>
                  <a:lnTo>
                    <a:pt x="2069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07" y="201"/>
                  </a:lnTo>
                </a:path>
              </a:pathLst>
            </a:custGeom>
            <a:noFill/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7" name="Rectangle 33"/>
            <p:cNvSpPr/>
            <p:nvPr/>
          </p:nvSpPr>
          <p:spPr>
            <a:xfrm>
              <a:off x="3195" y="1498"/>
              <a:ext cx="6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互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8" name="Rectangle 34"/>
            <p:cNvSpPr/>
            <p:nvPr/>
          </p:nvSpPr>
          <p:spPr>
            <a:xfrm>
              <a:off x="3195" y="1574"/>
              <a:ext cx="6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连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19" name="Rectangle 35"/>
            <p:cNvSpPr/>
            <p:nvPr/>
          </p:nvSpPr>
          <p:spPr>
            <a:xfrm>
              <a:off x="3195" y="1652"/>
              <a:ext cx="6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网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20" name="Rectangle 36"/>
            <p:cNvSpPr/>
            <p:nvPr/>
          </p:nvSpPr>
          <p:spPr>
            <a:xfrm>
              <a:off x="3195" y="1728"/>
              <a:ext cx="6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络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21" name="Freeform 37"/>
            <p:cNvSpPr/>
            <p:nvPr/>
          </p:nvSpPr>
          <p:spPr>
            <a:xfrm>
              <a:off x="2309" y="1284"/>
              <a:ext cx="1152" cy="341"/>
            </a:xfrm>
            <a:custGeom>
              <a:avLst/>
              <a:gdLst/>
              <a:ahLst/>
              <a:cxnLst>
                <a:cxn ang="0">
                  <a:pos x="66" y="21"/>
                </a:cxn>
                <a:cxn ang="0">
                  <a:pos x="72" y="21"/>
                </a:cxn>
                <a:cxn ang="0">
                  <a:pos x="72" y="0"/>
                </a:cxn>
                <a:cxn ang="0">
                  <a:pos x="0" y="0"/>
                </a:cxn>
                <a:cxn ang="0">
                  <a:pos x="0" y="21"/>
                </a:cxn>
                <a:cxn ang="0">
                  <a:pos x="7" y="21"/>
                </a:cxn>
              </a:cxnLst>
              <a:pathLst>
                <a:path w="2304" h="683">
                  <a:moveTo>
                    <a:pt x="2089" y="683"/>
                  </a:moveTo>
                  <a:lnTo>
                    <a:pt x="2304" y="68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216" y="683"/>
                  </a:lnTo>
                </a:path>
              </a:pathLst>
            </a:custGeom>
            <a:noFill/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2" name="Freeform 38"/>
            <p:cNvSpPr/>
            <p:nvPr/>
          </p:nvSpPr>
          <p:spPr>
            <a:xfrm>
              <a:off x="2255" y="1230"/>
              <a:ext cx="1260" cy="640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79" y="0"/>
                </a:cxn>
                <a:cxn ang="0">
                  <a:pos x="79" y="39"/>
                </a:cxn>
                <a:cxn ang="0">
                  <a:pos x="69" y="39"/>
                </a:cxn>
              </a:cxnLst>
              <a:pathLst>
                <a:path w="2520" h="1282">
                  <a:moveTo>
                    <a:pt x="324" y="1282"/>
                  </a:moveTo>
                  <a:lnTo>
                    <a:pt x="0" y="1282"/>
                  </a:lnTo>
                  <a:lnTo>
                    <a:pt x="0" y="0"/>
                  </a:lnTo>
                  <a:lnTo>
                    <a:pt x="2520" y="0"/>
                  </a:lnTo>
                  <a:lnTo>
                    <a:pt x="2520" y="1278"/>
                  </a:lnTo>
                  <a:lnTo>
                    <a:pt x="2197" y="1278"/>
                  </a:lnTo>
                </a:path>
              </a:pathLst>
            </a:custGeom>
            <a:noFill/>
            <a:ln w="3175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23" name="Line 39"/>
            <p:cNvSpPr/>
            <p:nvPr/>
          </p:nvSpPr>
          <p:spPr>
            <a:xfrm>
              <a:off x="2621" y="1438"/>
              <a:ext cx="137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4" name="Line 40"/>
            <p:cNvSpPr/>
            <p:nvPr/>
          </p:nvSpPr>
          <p:spPr>
            <a:xfrm>
              <a:off x="2963" y="1438"/>
              <a:ext cx="136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5" name="Line 41"/>
            <p:cNvSpPr/>
            <p:nvPr/>
          </p:nvSpPr>
          <p:spPr>
            <a:xfrm>
              <a:off x="2621" y="1625"/>
              <a:ext cx="137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6" name="Line 42"/>
            <p:cNvSpPr/>
            <p:nvPr/>
          </p:nvSpPr>
          <p:spPr>
            <a:xfrm>
              <a:off x="2963" y="1625"/>
              <a:ext cx="136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7" name="Line 43"/>
            <p:cNvSpPr/>
            <p:nvPr/>
          </p:nvSpPr>
          <p:spPr>
            <a:xfrm>
              <a:off x="2621" y="1870"/>
              <a:ext cx="137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8" name="Line 44"/>
            <p:cNvSpPr/>
            <p:nvPr/>
          </p:nvSpPr>
          <p:spPr>
            <a:xfrm>
              <a:off x="2963" y="1870"/>
              <a:ext cx="136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9" name="Rectangle 45"/>
            <p:cNvSpPr/>
            <p:nvPr/>
          </p:nvSpPr>
          <p:spPr>
            <a:xfrm>
              <a:off x="2592" y="2010"/>
              <a:ext cx="647" cy="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a)</a:t>
              </a:r>
              <a:r>
                <a:rPr lang="zh-CN" altLang="en-US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共享本地存储模型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0" name="Rectangle 46"/>
            <p:cNvSpPr/>
            <p:nvPr/>
          </p:nvSpPr>
          <p:spPr>
            <a:xfrm>
              <a:off x="3704" y="1016"/>
              <a:ext cx="163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31" name="Rectangle 47"/>
            <p:cNvSpPr/>
            <p:nvPr/>
          </p:nvSpPr>
          <p:spPr>
            <a:xfrm>
              <a:off x="3704" y="1016"/>
              <a:ext cx="1638" cy="111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32" name="Rectangle 48"/>
            <p:cNvSpPr/>
            <p:nvPr/>
          </p:nvSpPr>
          <p:spPr>
            <a:xfrm>
              <a:off x="4331" y="1036"/>
              <a:ext cx="363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全局互连网络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3" name="Rectangle 49"/>
            <p:cNvSpPr/>
            <p:nvPr/>
          </p:nvSpPr>
          <p:spPr>
            <a:xfrm>
              <a:off x="4212" y="2009"/>
              <a:ext cx="579" cy="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b)</a:t>
              </a:r>
              <a:r>
                <a:rPr lang="zh-CN" altLang="en-US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层次式机群模型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4" name="Rectangle 50"/>
            <p:cNvSpPr/>
            <p:nvPr/>
          </p:nvSpPr>
          <p:spPr>
            <a:xfrm>
              <a:off x="3831" y="816"/>
              <a:ext cx="223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35" name="Rectangle 51"/>
            <p:cNvSpPr/>
            <p:nvPr/>
          </p:nvSpPr>
          <p:spPr>
            <a:xfrm>
              <a:off x="3831" y="816"/>
              <a:ext cx="223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36" name="Rectangle 52"/>
            <p:cNvSpPr/>
            <p:nvPr/>
          </p:nvSpPr>
          <p:spPr>
            <a:xfrm>
              <a:off x="3895" y="825"/>
              <a:ext cx="9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7" name="Rectangle 53"/>
            <p:cNvSpPr/>
            <p:nvPr/>
          </p:nvSpPr>
          <p:spPr>
            <a:xfrm>
              <a:off x="4192" y="816"/>
              <a:ext cx="224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38" name="Rectangle 54"/>
            <p:cNvSpPr/>
            <p:nvPr/>
          </p:nvSpPr>
          <p:spPr>
            <a:xfrm>
              <a:off x="4192" y="816"/>
              <a:ext cx="224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39" name="Rectangle 55"/>
            <p:cNvSpPr/>
            <p:nvPr/>
          </p:nvSpPr>
          <p:spPr>
            <a:xfrm>
              <a:off x="4255" y="825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40" name="Rectangle 56"/>
            <p:cNvSpPr/>
            <p:nvPr/>
          </p:nvSpPr>
          <p:spPr>
            <a:xfrm>
              <a:off x="5055" y="816"/>
              <a:ext cx="223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41" name="Rectangle 57"/>
            <p:cNvSpPr/>
            <p:nvPr/>
          </p:nvSpPr>
          <p:spPr>
            <a:xfrm>
              <a:off x="5055" y="816"/>
              <a:ext cx="223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42" name="Rectangle 58"/>
            <p:cNvSpPr/>
            <p:nvPr/>
          </p:nvSpPr>
          <p:spPr>
            <a:xfrm>
              <a:off x="5118" y="825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GSM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43" name="Rectangle 59"/>
            <p:cNvSpPr/>
            <p:nvPr/>
          </p:nvSpPr>
          <p:spPr>
            <a:xfrm rot="5400000">
              <a:off x="2630" y="1657"/>
              <a:ext cx="104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44" name="Rectangle 60"/>
            <p:cNvSpPr/>
            <p:nvPr/>
          </p:nvSpPr>
          <p:spPr>
            <a:xfrm rot="5400000">
              <a:off x="3374" y="1657"/>
              <a:ext cx="104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45" name="Rectangle 61"/>
            <p:cNvSpPr/>
            <p:nvPr/>
          </p:nvSpPr>
          <p:spPr>
            <a:xfrm>
              <a:off x="4452" y="1538"/>
              <a:ext cx="136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46" name="Rectangle 62"/>
            <p:cNvSpPr/>
            <p:nvPr/>
          </p:nvSpPr>
          <p:spPr>
            <a:xfrm>
              <a:off x="4696" y="791"/>
              <a:ext cx="136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47" name="Line 63"/>
            <p:cNvSpPr/>
            <p:nvPr/>
          </p:nvSpPr>
          <p:spPr>
            <a:xfrm>
              <a:off x="3942" y="951"/>
              <a:ext cx="1" cy="2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48" name="Freeform 64"/>
            <p:cNvSpPr/>
            <p:nvPr/>
          </p:nvSpPr>
          <p:spPr>
            <a:xfrm>
              <a:off x="3926" y="906"/>
              <a:ext cx="32" cy="4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0"/>
                </a:cxn>
                <a:cxn ang="0">
                  <a:pos x="2" y="4"/>
                </a:cxn>
                <a:cxn ang="0">
                  <a:pos x="0" y="4"/>
                </a:cxn>
              </a:cxnLst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49" name="Freeform 65"/>
            <p:cNvSpPr/>
            <p:nvPr/>
          </p:nvSpPr>
          <p:spPr>
            <a:xfrm>
              <a:off x="3926" y="967"/>
              <a:ext cx="32" cy="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2" y="0"/>
                </a:cxn>
              </a:cxnLst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0" name="Line 66"/>
            <p:cNvSpPr/>
            <p:nvPr/>
          </p:nvSpPr>
          <p:spPr>
            <a:xfrm>
              <a:off x="4303" y="951"/>
              <a:ext cx="1" cy="2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1" name="Freeform 67"/>
            <p:cNvSpPr/>
            <p:nvPr/>
          </p:nvSpPr>
          <p:spPr>
            <a:xfrm>
              <a:off x="4287" y="906"/>
              <a:ext cx="32" cy="4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2" y="3"/>
                </a:cxn>
                <a:cxn ang="0">
                  <a:pos x="0" y="3"/>
                </a:cxn>
              </a:cxnLst>
              <a:pathLst>
                <a:path w="65" h="100">
                  <a:moveTo>
                    <a:pt x="0" y="98"/>
                  </a:moveTo>
                  <a:lnTo>
                    <a:pt x="34" y="0"/>
                  </a:lnTo>
                  <a:lnTo>
                    <a:pt x="65" y="10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2" name="Freeform 68"/>
            <p:cNvSpPr/>
            <p:nvPr/>
          </p:nvSpPr>
          <p:spPr>
            <a:xfrm>
              <a:off x="4287" y="967"/>
              <a:ext cx="32" cy="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</a:cxnLst>
              <a:pathLst>
                <a:path w="65" h="98">
                  <a:moveTo>
                    <a:pt x="65" y="0"/>
                  </a:moveTo>
                  <a:lnTo>
                    <a:pt x="31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3" name="Line 69"/>
            <p:cNvSpPr/>
            <p:nvPr/>
          </p:nvSpPr>
          <p:spPr>
            <a:xfrm>
              <a:off x="5167" y="951"/>
              <a:ext cx="1" cy="2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4" name="Freeform 70"/>
            <p:cNvSpPr/>
            <p:nvPr/>
          </p:nvSpPr>
          <p:spPr>
            <a:xfrm>
              <a:off x="5150" y="906"/>
              <a:ext cx="33" cy="4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0" y="3"/>
                </a:cxn>
              </a:cxnLst>
              <a:pathLst>
                <a:path w="65" h="100">
                  <a:moveTo>
                    <a:pt x="0" y="100"/>
                  </a:moveTo>
                  <a:lnTo>
                    <a:pt x="32" y="0"/>
                  </a:lnTo>
                  <a:lnTo>
                    <a:pt x="65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5" name="Freeform 71"/>
            <p:cNvSpPr/>
            <p:nvPr/>
          </p:nvSpPr>
          <p:spPr>
            <a:xfrm>
              <a:off x="5150" y="967"/>
              <a:ext cx="3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3" y="0"/>
                </a:cxn>
              </a:cxnLst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6" name="Line 72"/>
            <p:cNvSpPr/>
            <p:nvPr/>
          </p:nvSpPr>
          <p:spPr>
            <a:xfrm>
              <a:off x="4014" y="1172"/>
              <a:ext cx="1" cy="25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57" name="Freeform 73"/>
            <p:cNvSpPr/>
            <p:nvPr/>
          </p:nvSpPr>
          <p:spPr>
            <a:xfrm>
              <a:off x="3998" y="1127"/>
              <a:ext cx="33" cy="4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4"/>
                </a:cxn>
              </a:cxnLst>
              <a:pathLst>
                <a:path w="65" h="98">
                  <a:moveTo>
                    <a:pt x="0" y="98"/>
                  </a:moveTo>
                  <a:lnTo>
                    <a:pt x="33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8" name="Freeform 74"/>
            <p:cNvSpPr/>
            <p:nvPr/>
          </p:nvSpPr>
          <p:spPr>
            <a:xfrm>
              <a:off x="3998" y="1193"/>
              <a:ext cx="33" cy="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3" y="0"/>
                </a:cxn>
              </a:cxnLst>
              <a:pathLst>
                <a:path w="65" h="97">
                  <a:moveTo>
                    <a:pt x="65" y="0"/>
                  </a:moveTo>
                  <a:lnTo>
                    <a:pt x="33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59" name="Line 75"/>
            <p:cNvSpPr/>
            <p:nvPr/>
          </p:nvSpPr>
          <p:spPr>
            <a:xfrm>
              <a:off x="5022" y="1172"/>
              <a:ext cx="1" cy="25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60" name="Freeform 76"/>
            <p:cNvSpPr/>
            <p:nvPr/>
          </p:nvSpPr>
          <p:spPr>
            <a:xfrm>
              <a:off x="5006" y="1127"/>
              <a:ext cx="32" cy="4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0"/>
                </a:cxn>
                <a:cxn ang="0">
                  <a:pos x="2" y="4"/>
                </a:cxn>
                <a:cxn ang="0">
                  <a:pos x="0" y="4"/>
                </a:cxn>
              </a:cxnLst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1" name="Freeform 77"/>
            <p:cNvSpPr/>
            <p:nvPr/>
          </p:nvSpPr>
          <p:spPr>
            <a:xfrm>
              <a:off x="5006" y="1193"/>
              <a:ext cx="32" cy="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2" y="0"/>
                </a:cxn>
              </a:cxnLst>
              <a:pathLst>
                <a:path w="65" h="97">
                  <a:moveTo>
                    <a:pt x="65" y="0"/>
                  </a:moveTo>
                  <a:lnTo>
                    <a:pt x="32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62" name="Rectangle 78"/>
            <p:cNvSpPr/>
            <p:nvPr/>
          </p:nvSpPr>
          <p:spPr>
            <a:xfrm>
              <a:off x="3672" y="1242"/>
              <a:ext cx="685" cy="6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63" name="Rectangle 79"/>
            <p:cNvSpPr/>
            <p:nvPr/>
          </p:nvSpPr>
          <p:spPr>
            <a:xfrm>
              <a:off x="3672" y="1242"/>
              <a:ext cx="685" cy="6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64" name="Rectangle 80"/>
            <p:cNvSpPr/>
            <p:nvPr/>
          </p:nvSpPr>
          <p:spPr>
            <a:xfrm>
              <a:off x="3720" y="1302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65" name="Rectangle 81"/>
            <p:cNvSpPr/>
            <p:nvPr/>
          </p:nvSpPr>
          <p:spPr>
            <a:xfrm>
              <a:off x="3720" y="1302"/>
              <a:ext cx="146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66" name="Rectangle 82"/>
            <p:cNvSpPr/>
            <p:nvPr/>
          </p:nvSpPr>
          <p:spPr>
            <a:xfrm>
              <a:off x="3776" y="1311"/>
              <a:ext cx="3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67" name="Rectangle 83"/>
            <p:cNvSpPr/>
            <p:nvPr/>
          </p:nvSpPr>
          <p:spPr>
            <a:xfrm>
              <a:off x="3939" y="1297"/>
              <a:ext cx="148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68" name="Rectangle 84"/>
            <p:cNvSpPr/>
            <p:nvPr/>
          </p:nvSpPr>
          <p:spPr>
            <a:xfrm>
              <a:off x="3939" y="1297"/>
              <a:ext cx="148" cy="51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69" name="Rectangle 85"/>
            <p:cNvSpPr/>
            <p:nvPr/>
          </p:nvSpPr>
          <p:spPr>
            <a:xfrm>
              <a:off x="3997" y="1441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70" name="Rectangle 86"/>
            <p:cNvSpPr/>
            <p:nvPr/>
          </p:nvSpPr>
          <p:spPr>
            <a:xfrm>
              <a:off x="3997" y="1518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71" name="Rectangle 87"/>
            <p:cNvSpPr/>
            <p:nvPr/>
          </p:nvSpPr>
          <p:spPr>
            <a:xfrm>
              <a:off x="3997" y="1595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72" name="Rectangle 88"/>
            <p:cNvSpPr/>
            <p:nvPr/>
          </p:nvSpPr>
          <p:spPr>
            <a:xfrm>
              <a:off x="4158" y="1716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73" name="Rectangle 89"/>
            <p:cNvSpPr/>
            <p:nvPr/>
          </p:nvSpPr>
          <p:spPr>
            <a:xfrm>
              <a:off x="4158" y="1716"/>
              <a:ext cx="169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74" name="Rectangle 90"/>
            <p:cNvSpPr/>
            <p:nvPr/>
          </p:nvSpPr>
          <p:spPr>
            <a:xfrm>
              <a:off x="4194" y="1725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75" name="Line 91"/>
            <p:cNvSpPr/>
            <p:nvPr/>
          </p:nvSpPr>
          <p:spPr>
            <a:xfrm>
              <a:off x="3866" y="1347"/>
              <a:ext cx="72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76" name="Line 92"/>
            <p:cNvSpPr/>
            <p:nvPr/>
          </p:nvSpPr>
          <p:spPr>
            <a:xfrm>
              <a:off x="4089" y="1761"/>
              <a:ext cx="69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77" name="Rectangle 93"/>
            <p:cNvSpPr/>
            <p:nvPr/>
          </p:nvSpPr>
          <p:spPr>
            <a:xfrm>
              <a:off x="3720" y="1446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78" name="Rectangle 94"/>
            <p:cNvSpPr/>
            <p:nvPr/>
          </p:nvSpPr>
          <p:spPr>
            <a:xfrm>
              <a:off x="3720" y="1446"/>
              <a:ext cx="146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79" name="Rectangle 95"/>
            <p:cNvSpPr/>
            <p:nvPr/>
          </p:nvSpPr>
          <p:spPr>
            <a:xfrm>
              <a:off x="3776" y="1455"/>
              <a:ext cx="3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80" name="Line 96"/>
            <p:cNvSpPr/>
            <p:nvPr/>
          </p:nvSpPr>
          <p:spPr>
            <a:xfrm>
              <a:off x="3866" y="1491"/>
              <a:ext cx="72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81" name="Rectangle 97"/>
            <p:cNvSpPr/>
            <p:nvPr/>
          </p:nvSpPr>
          <p:spPr>
            <a:xfrm>
              <a:off x="3720" y="1716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82" name="Rectangle 98"/>
            <p:cNvSpPr/>
            <p:nvPr/>
          </p:nvSpPr>
          <p:spPr>
            <a:xfrm>
              <a:off x="3720" y="1716"/>
              <a:ext cx="146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83" name="Rectangle 99"/>
            <p:cNvSpPr/>
            <p:nvPr/>
          </p:nvSpPr>
          <p:spPr>
            <a:xfrm>
              <a:off x="3776" y="1725"/>
              <a:ext cx="3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84" name="Line 100"/>
            <p:cNvSpPr/>
            <p:nvPr/>
          </p:nvSpPr>
          <p:spPr>
            <a:xfrm>
              <a:off x="3866" y="1761"/>
              <a:ext cx="72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85" name="Rectangle 101"/>
            <p:cNvSpPr/>
            <p:nvPr/>
          </p:nvSpPr>
          <p:spPr>
            <a:xfrm>
              <a:off x="4158" y="1302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86" name="Rectangle 102"/>
            <p:cNvSpPr/>
            <p:nvPr/>
          </p:nvSpPr>
          <p:spPr>
            <a:xfrm>
              <a:off x="4158" y="1302"/>
              <a:ext cx="169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87" name="Rectangle 103"/>
            <p:cNvSpPr/>
            <p:nvPr/>
          </p:nvSpPr>
          <p:spPr>
            <a:xfrm>
              <a:off x="4194" y="1311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88" name="Line 104"/>
            <p:cNvSpPr/>
            <p:nvPr/>
          </p:nvSpPr>
          <p:spPr>
            <a:xfrm>
              <a:off x="4089" y="1347"/>
              <a:ext cx="69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89" name="Rectangle 105"/>
            <p:cNvSpPr/>
            <p:nvPr/>
          </p:nvSpPr>
          <p:spPr>
            <a:xfrm>
              <a:off x="4158" y="1446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90" name="Rectangle 106"/>
            <p:cNvSpPr/>
            <p:nvPr/>
          </p:nvSpPr>
          <p:spPr>
            <a:xfrm>
              <a:off x="4158" y="1446"/>
              <a:ext cx="169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91" name="Rectangle 107"/>
            <p:cNvSpPr/>
            <p:nvPr/>
          </p:nvSpPr>
          <p:spPr>
            <a:xfrm>
              <a:off x="4194" y="1455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92" name="Line 108"/>
            <p:cNvSpPr/>
            <p:nvPr/>
          </p:nvSpPr>
          <p:spPr>
            <a:xfrm>
              <a:off x="4089" y="1491"/>
              <a:ext cx="69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93" name="Rectangle 109"/>
            <p:cNvSpPr/>
            <p:nvPr/>
          </p:nvSpPr>
          <p:spPr>
            <a:xfrm>
              <a:off x="3952" y="1833"/>
              <a:ext cx="102" cy="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群1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94" name="Rectangle 110"/>
            <p:cNvSpPr/>
            <p:nvPr/>
          </p:nvSpPr>
          <p:spPr>
            <a:xfrm rot="5400000">
              <a:off x="3728" y="1530"/>
              <a:ext cx="10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95" name="Rectangle 111"/>
            <p:cNvSpPr/>
            <p:nvPr/>
          </p:nvSpPr>
          <p:spPr>
            <a:xfrm rot="5400000">
              <a:off x="4184" y="1530"/>
              <a:ext cx="104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96" name="Rectangle 112"/>
            <p:cNvSpPr/>
            <p:nvPr/>
          </p:nvSpPr>
          <p:spPr>
            <a:xfrm>
              <a:off x="4681" y="1242"/>
              <a:ext cx="683" cy="6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97" name="Rectangle 113"/>
            <p:cNvSpPr/>
            <p:nvPr/>
          </p:nvSpPr>
          <p:spPr>
            <a:xfrm>
              <a:off x="4681" y="1242"/>
              <a:ext cx="683" cy="6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98" name="Rectangle 114"/>
            <p:cNvSpPr/>
            <p:nvPr/>
          </p:nvSpPr>
          <p:spPr>
            <a:xfrm>
              <a:off x="4710" y="1302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99" name="Rectangle 115"/>
            <p:cNvSpPr/>
            <p:nvPr/>
          </p:nvSpPr>
          <p:spPr>
            <a:xfrm>
              <a:off x="4710" y="1302"/>
              <a:ext cx="146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00" name="Rectangle 116"/>
            <p:cNvSpPr/>
            <p:nvPr/>
          </p:nvSpPr>
          <p:spPr>
            <a:xfrm>
              <a:off x="4766" y="1311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01" name="Rectangle 117"/>
            <p:cNvSpPr/>
            <p:nvPr/>
          </p:nvSpPr>
          <p:spPr>
            <a:xfrm>
              <a:off x="4929" y="1297"/>
              <a:ext cx="148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02" name="Rectangle 118"/>
            <p:cNvSpPr/>
            <p:nvPr/>
          </p:nvSpPr>
          <p:spPr>
            <a:xfrm>
              <a:off x="4929" y="1297"/>
              <a:ext cx="148" cy="514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03" name="Rectangle 119"/>
            <p:cNvSpPr/>
            <p:nvPr/>
          </p:nvSpPr>
          <p:spPr>
            <a:xfrm>
              <a:off x="4987" y="1441"/>
              <a:ext cx="3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04" name="Rectangle 120"/>
            <p:cNvSpPr/>
            <p:nvPr/>
          </p:nvSpPr>
          <p:spPr>
            <a:xfrm>
              <a:off x="4987" y="1518"/>
              <a:ext cx="3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I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05" name="Rectangle 121"/>
            <p:cNvSpPr/>
            <p:nvPr/>
          </p:nvSpPr>
          <p:spPr>
            <a:xfrm>
              <a:off x="4987" y="1595"/>
              <a:ext cx="3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06" name="Rectangle 122"/>
            <p:cNvSpPr/>
            <p:nvPr/>
          </p:nvSpPr>
          <p:spPr>
            <a:xfrm>
              <a:off x="5148" y="1716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07" name="Rectangle 123"/>
            <p:cNvSpPr/>
            <p:nvPr/>
          </p:nvSpPr>
          <p:spPr>
            <a:xfrm>
              <a:off x="5148" y="1716"/>
              <a:ext cx="169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08" name="Rectangle 124"/>
            <p:cNvSpPr/>
            <p:nvPr/>
          </p:nvSpPr>
          <p:spPr>
            <a:xfrm>
              <a:off x="5184" y="1725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09" name="Line 125"/>
            <p:cNvSpPr/>
            <p:nvPr/>
          </p:nvSpPr>
          <p:spPr>
            <a:xfrm>
              <a:off x="4856" y="1347"/>
              <a:ext cx="72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10" name="Line 126"/>
            <p:cNvSpPr/>
            <p:nvPr/>
          </p:nvSpPr>
          <p:spPr>
            <a:xfrm>
              <a:off x="5079" y="1761"/>
              <a:ext cx="69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11" name="Rectangle 127"/>
            <p:cNvSpPr/>
            <p:nvPr/>
          </p:nvSpPr>
          <p:spPr>
            <a:xfrm>
              <a:off x="4946" y="1833"/>
              <a:ext cx="68" cy="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9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群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12" name="Rectangle 128"/>
            <p:cNvSpPr/>
            <p:nvPr/>
          </p:nvSpPr>
          <p:spPr>
            <a:xfrm>
              <a:off x="5018" y="1833"/>
              <a:ext cx="34" cy="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900" i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N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13" name="Rectangle 129"/>
            <p:cNvSpPr/>
            <p:nvPr/>
          </p:nvSpPr>
          <p:spPr>
            <a:xfrm>
              <a:off x="4710" y="1446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14" name="Rectangle 130"/>
            <p:cNvSpPr/>
            <p:nvPr/>
          </p:nvSpPr>
          <p:spPr>
            <a:xfrm>
              <a:off x="4710" y="1446"/>
              <a:ext cx="146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15" name="Rectangle 131"/>
            <p:cNvSpPr/>
            <p:nvPr/>
          </p:nvSpPr>
          <p:spPr>
            <a:xfrm>
              <a:off x="4766" y="1455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16" name="Line 132"/>
            <p:cNvSpPr/>
            <p:nvPr/>
          </p:nvSpPr>
          <p:spPr>
            <a:xfrm>
              <a:off x="4856" y="1491"/>
              <a:ext cx="72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17" name="Rectangle 133"/>
            <p:cNvSpPr/>
            <p:nvPr/>
          </p:nvSpPr>
          <p:spPr>
            <a:xfrm>
              <a:off x="4710" y="1716"/>
              <a:ext cx="146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18" name="Rectangle 134"/>
            <p:cNvSpPr/>
            <p:nvPr/>
          </p:nvSpPr>
          <p:spPr>
            <a:xfrm>
              <a:off x="4710" y="1716"/>
              <a:ext cx="146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19" name="Rectangle 135"/>
            <p:cNvSpPr/>
            <p:nvPr/>
          </p:nvSpPr>
          <p:spPr>
            <a:xfrm>
              <a:off x="4766" y="1725"/>
              <a:ext cx="30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P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20" name="Line 136"/>
            <p:cNvSpPr/>
            <p:nvPr/>
          </p:nvSpPr>
          <p:spPr>
            <a:xfrm>
              <a:off x="4856" y="1761"/>
              <a:ext cx="72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21" name="Rectangle 137"/>
            <p:cNvSpPr/>
            <p:nvPr/>
          </p:nvSpPr>
          <p:spPr>
            <a:xfrm>
              <a:off x="5148" y="1302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22" name="Rectangle 138"/>
            <p:cNvSpPr/>
            <p:nvPr/>
          </p:nvSpPr>
          <p:spPr>
            <a:xfrm>
              <a:off x="5148" y="1302"/>
              <a:ext cx="169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23" name="Rectangle 139"/>
            <p:cNvSpPr/>
            <p:nvPr/>
          </p:nvSpPr>
          <p:spPr>
            <a:xfrm>
              <a:off x="5184" y="1311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24" name="Line 140"/>
            <p:cNvSpPr/>
            <p:nvPr/>
          </p:nvSpPr>
          <p:spPr>
            <a:xfrm>
              <a:off x="5079" y="1347"/>
              <a:ext cx="69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25" name="Rectangle 141"/>
            <p:cNvSpPr/>
            <p:nvPr/>
          </p:nvSpPr>
          <p:spPr>
            <a:xfrm>
              <a:off x="5148" y="1446"/>
              <a:ext cx="169" cy="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26" name="Rectangle 142"/>
            <p:cNvSpPr/>
            <p:nvPr/>
          </p:nvSpPr>
          <p:spPr>
            <a:xfrm>
              <a:off x="5148" y="1446"/>
              <a:ext cx="169" cy="90"/>
            </a:xfrm>
            <a:prstGeom prst="rect">
              <a:avLst/>
            </a:prstGeom>
            <a:noFill/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527" name="Rectangle 143"/>
            <p:cNvSpPr/>
            <p:nvPr/>
          </p:nvSpPr>
          <p:spPr>
            <a:xfrm>
              <a:off x="5184" y="1455"/>
              <a:ext cx="91" cy="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CSM</a:t>
              </a:r>
              <a:endPara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28" name="Line 144"/>
            <p:cNvSpPr/>
            <p:nvPr/>
          </p:nvSpPr>
          <p:spPr>
            <a:xfrm>
              <a:off x="5079" y="1491"/>
              <a:ext cx="69" cy="1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29" name="Rectangle 145"/>
            <p:cNvSpPr/>
            <p:nvPr/>
          </p:nvSpPr>
          <p:spPr>
            <a:xfrm rot="5400000">
              <a:off x="4724" y="1530"/>
              <a:ext cx="104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530" name="Rectangle 146"/>
            <p:cNvSpPr/>
            <p:nvPr/>
          </p:nvSpPr>
          <p:spPr>
            <a:xfrm rot="5400000">
              <a:off x="5180" y="1530"/>
              <a:ext cx="104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charset="0"/>
                </a:rPr>
                <a:t>…</a:t>
              </a:r>
              <a:endPara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7282</Words>
  <Application>WPS 演示</Application>
  <PresentationFormat>全屏显示(4:3)</PresentationFormat>
  <Paragraphs>751</Paragraphs>
  <Slides>56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56</vt:i4>
      </vt:variant>
    </vt:vector>
  </HeadingPairs>
  <TitlesOfParts>
    <vt:vector size="83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微软雅黑</vt:lpstr>
      <vt:lpstr>Arial Unicode MS</vt:lpstr>
      <vt:lpstr>Comic Sans MS</vt:lpstr>
      <vt:lpstr>Tahoma</vt:lpstr>
      <vt:lpstr>华文新魏</vt:lpstr>
      <vt:lpstr>Microsoft Himalaya</vt:lpstr>
      <vt:lpstr>自定义设计方案</vt:lpstr>
      <vt:lpstr>Visio.Drawing.6</vt:lpstr>
      <vt:lpstr>Visio.Drawing.6</vt:lpstr>
      <vt:lpstr>Visio.Drawing.11</vt:lpstr>
      <vt:lpstr>Equation.DSMT4</vt:lpstr>
      <vt:lpstr>Visio.Drawing.11</vt:lpstr>
      <vt:lpstr>Visio.Drawing.11</vt:lpstr>
      <vt:lpstr>Visio.Drawing.11</vt:lpstr>
      <vt:lpstr>Visio.Drawing.11</vt:lpstr>
      <vt:lpstr>Visio.Drawing.6</vt:lpstr>
      <vt:lpstr>Visio.Drawing.6</vt:lpstr>
      <vt:lpstr>Visio.Drawing.11</vt:lpstr>
      <vt:lpstr>Visio.Drawing.11</vt:lpstr>
      <vt:lpstr>Visio.Drawing.11</vt:lpstr>
      <vt:lpstr>并行程序设计  </vt:lpstr>
      <vt:lpstr>大纲</vt:lpstr>
      <vt:lpstr>大纲</vt:lpstr>
      <vt:lpstr>为什么要了解架构方面的知识？</vt:lpstr>
      <vt:lpstr>并行体系结构模型</vt:lpstr>
      <vt:lpstr>五种结构特性一览表</vt:lpstr>
      <vt:lpstr>并行计算机访存模型</vt:lpstr>
      <vt:lpstr>UMA访存模型</vt:lpstr>
      <vt:lpstr>NUMA访存模型</vt:lpstr>
      <vt:lpstr>COMA访存模型</vt:lpstr>
      <vt:lpstr>CC-NUMA访存模型</vt:lpstr>
      <vt:lpstr>NORMA访存模型</vt:lpstr>
      <vt:lpstr>大纲</vt:lpstr>
      <vt:lpstr>并行层次与代码粒度</vt:lpstr>
      <vt:lpstr>并行层次与代码粒度</vt:lpstr>
      <vt:lpstr>并行程序开发策略</vt:lpstr>
      <vt:lpstr>并行编程模式</vt:lpstr>
      <vt:lpstr>主-从式（Master-Slave）</vt:lpstr>
      <vt:lpstr>单程序多数据流（SPMD）</vt:lpstr>
      <vt:lpstr>数据流水线（Data Pipelining）</vt:lpstr>
      <vt:lpstr>数据流水线（Data Pipelining）</vt:lpstr>
      <vt:lpstr>分治策略（Divide and Conquer）</vt:lpstr>
      <vt:lpstr>并行应用编程过程－PCAM</vt:lpstr>
      <vt:lpstr>PCAM设计过程</vt:lpstr>
      <vt:lpstr>划分方法描述</vt:lpstr>
      <vt:lpstr>域分解 </vt:lpstr>
      <vt:lpstr>功能分解</vt:lpstr>
      <vt:lpstr>划分判据 </vt:lpstr>
      <vt:lpstr>通信分析</vt:lpstr>
      <vt:lpstr>局部通信</vt:lpstr>
      <vt:lpstr>全局通信</vt:lpstr>
      <vt:lpstr>结构化通信</vt:lpstr>
      <vt:lpstr>非结构化通信</vt:lpstr>
      <vt:lpstr>静态/动态通信</vt:lpstr>
      <vt:lpstr>同步/异步通信</vt:lpstr>
      <vt:lpstr>通信判据 </vt:lpstr>
      <vt:lpstr>任务组合 </vt:lpstr>
      <vt:lpstr>重复计算</vt:lpstr>
      <vt:lpstr>重复计算</vt:lpstr>
      <vt:lpstr>组合判据 </vt:lpstr>
      <vt:lpstr>处理器映射 </vt:lpstr>
      <vt:lpstr>负载平衡 </vt:lpstr>
      <vt:lpstr>任务分配与调度</vt:lpstr>
      <vt:lpstr>任务分配与调度</vt:lpstr>
      <vt:lpstr>经理/雇员模式任务调度 </vt:lpstr>
      <vt:lpstr>映射判据 </vt:lpstr>
      <vt:lpstr>大纲</vt:lpstr>
      <vt:lpstr>并行程序设计模型</vt:lpstr>
      <vt:lpstr>π的计算</vt:lpstr>
      <vt:lpstr>计算π的串行C代码</vt:lpstr>
      <vt:lpstr>数据并行（Data Parallel）</vt:lpstr>
      <vt:lpstr>计算π的数据并行代码</vt:lpstr>
      <vt:lpstr>共享变量（Shared Variable）</vt:lpstr>
      <vt:lpstr>计算π的共享变量程序代码</vt:lpstr>
      <vt:lpstr>消息传递（Message Passing）</vt:lpstr>
      <vt:lpstr>计算π的MPI代码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913</cp:revision>
  <dcterms:created xsi:type="dcterms:W3CDTF">2001-06-30T15:45:00Z</dcterms:created>
  <dcterms:modified xsi:type="dcterms:W3CDTF">2025-02-24T03:39:00Z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072CEF05B669493787BAB7AAEA27B23E_12</vt:lpwstr>
  </property>
</Properties>
</file>