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357" r:id="rId5"/>
    <p:sldId id="360" r:id="rId6"/>
    <p:sldId id="350" r:id="rId7"/>
    <p:sldId id="331" r:id="rId8"/>
    <p:sldId id="332" r:id="rId9"/>
    <p:sldId id="348" r:id="rId10"/>
    <p:sldId id="351" r:id="rId11"/>
    <p:sldId id="361" r:id="rId12"/>
    <p:sldId id="333" r:id="rId13"/>
    <p:sldId id="349" r:id="rId14"/>
    <p:sldId id="334" r:id="rId15"/>
    <p:sldId id="335" r:id="rId16"/>
    <p:sldId id="355" r:id="rId17"/>
    <p:sldId id="362" r:id="rId18"/>
    <p:sldId id="356" r:id="rId19"/>
    <p:sldId id="338" r:id="rId20"/>
    <p:sldId id="339" r:id="rId21"/>
    <p:sldId id="340" r:id="rId22"/>
    <p:sldId id="342" r:id="rId23"/>
    <p:sldId id="358" r:id="rId24"/>
    <p:sldId id="363" r:id="rId25"/>
    <p:sldId id="344" r:id="rId26"/>
    <p:sldId id="345" r:id="rId27"/>
    <p:sldId id="364" r:id="rId28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2" userDrawn="1">
          <p15:clr>
            <a:srgbClr val="A4A3A4"/>
          </p15:clr>
        </p15:guide>
        <p15:guide id="2" pos="278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CCFFCC"/>
    <a:srgbClr val="FFFFFF"/>
    <a:srgbClr val="F6D8CA"/>
    <a:srgbClr val="F2C7B4"/>
    <a:srgbClr val="FF9900"/>
    <a:srgbClr val="00CC00"/>
    <a:srgbClr val="B01CA5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7628"/>
    <p:restoredTop sz="85203"/>
  </p:normalViewPr>
  <p:slideViewPr>
    <p:cSldViewPr showGuides="1">
      <p:cViewPr varScale="1">
        <p:scale>
          <a:sx n="90" d="100"/>
          <a:sy n="90" d="100"/>
        </p:scale>
        <p:origin x="828" y="96"/>
      </p:cViewPr>
      <p:guideLst>
        <p:guide orient="horz" pos="2152"/>
        <p:guide pos="2784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t" anchorCtr="0" compatLnSpc="1"/>
          <a:lstStyle>
            <a:lvl1pPr defTabSz="990600" eaLnBrk="0" hangingPunct="0">
              <a:buFont typeface="Arial" panose="020B0604020202020204" pitchFamily="34" charset="0"/>
              <a:buNone/>
              <a:defRPr sz="1300">
                <a:latin typeface="Times" pitchFamily="2" charset="0"/>
              </a:defRPr>
            </a:lvl1pPr>
          </a:lstStyle>
          <a:p>
            <a:pPr marL="0" marR="0" lvl="0" indent="0" algn="l" defTabSz="990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t" anchorCtr="0" compatLnSpc="1"/>
          <a:lstStyle>
            <a:lvl1pPr algn="r" defTabSz="990600" eaLnBrk="0" hangingPunct="0">
              <a:buFont typeface="Arial" panose="020B0604020202020204" pitchFamily="34" charset="0"/>
              <a:buNone/>
              <a:defRPr sz="1300">
                <a:latin typeface="Times" pitchFamily="2" charset="0"/>
              </a:defRPr>
            </a:lvl1pPr>
          </a:lstStyle>
          <a:p>
            <a:pPr marL="0" marR="0" lvl="0" indent="0" algn="r" defTabSz="990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BC4DDDF-C055-489D-AAD0-B00EB002E0F5}" type="datetimeFigureOut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2" charset="0"/>
                <a:ea typeface="宋体" panose="02010600030101010101" pitchFamily="2" charset="-122"/>
                <a:cs typeface="+mn-cs"/>
              </a:rPr>
            </a:fld>
            <a:endParaRPr kumimoji="0" lang="zh-CN" alt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Grp="1" noRot="1"/>
          </p:cNvSpPr>
          <p:nvPr>
            <p:ph type="sldImg"/>
          </p:nvPr>
        </p:nvSpPr>
        <p:spPr>
          <a:xfrm>
            <a:off x="958850" y="685800"/>
            <a:ext cx="4941888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4101" name="Rectangle 5"/>
          <p:cNvSpPr>
            <a:spLocks noGrp="1" noRot="1" noChangeArrowheads="1"/>
          </p:cNvSpPr>
          <p:nvPr>
            <p:ph type="body" sz="quarter" idx="3"/>
          </p:nvPr>
        </p:nvSpPr>
        <p:spPr bwMode="auto">
          <a:xfrm>
            <a:off x="685800" y="4341813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b" anchorCtr="0" compatLnSpc="1"/>
          <a:lstStyle>
            <a:lvl1pPr defTabSz="990600" eaLnBrk="0" hangingPunct="0">
              <a:buFont typeface="Arial" panose="020B0604020202020204" pitchFamily="34" charset="0"/>
              <a:buNone/>
              <a:defRPr sz="1300">
                <a:latin typeface="Times" pitchFamily="2" charset="0"/>
              </a:defRPr>
            </a:lvl1pPr>
          </a:lstStyle>
          <a:p>
            <a:pPr marL="0" marR="0" lvl="0" indent="0" algn="l" defTabSz="990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9032" tIns="49516" rIns="99032" bIns="49516" numCol="1" anchor="b" anchorCtr="0" compatLnSpc="1"/>
          <a:lstStyle>
            <a:lvl1pPr algn="r" defTabSz="990600">
              <a:buFont typeface="Arial" panose="020B0604020202020204" pitchFamily="34" charset="0"/>
              <a:buNone/>
              <a:defRPr sz="1300">
                <a:latin typeface="Times" pitchFamily="2" charset="0"/>
              </a:defRPr>
            </a:lvl1pPr>
          </a:lstStyle>
          <a:p>
            <a:pPr marL="0" marR="0" lvl="0" indent="0" algn="r" defTabSz="9906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D69E8D9D-2AAF-4C25-B6BE-DA20D429A7FF}" type="slidenum">
              <a:rPr kumimoji="0" lang="zh-CN" altLang="en-US" sz="13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" pitchFamily="2" charset="0"/>
                <a:ea typeface="宋体" panose="02010600030101010101" pitchFamily="2" charset="-122"/>
                <a:cs typeface="+mn-cs"/>
              </a:rPr>
            </a:fld>
            <a:endParaRPr kumimoji="0" lang="en-US" altLang="zh-CN" sz="13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2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32" tIns="49516" rIns="99032" bIns="49516" anchor="ctr" anchorCtr="0"/>
          <a:p>
            <a:pPr lvl="0"/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5612"/>
          </a:xfrm>
          <a:prstGeom prst="rect">
            <a:avLst/>
          </a:prstGeom>
          <a:noFill/>
          <a:ln w="9525">
            <a:noFill/>
          </a:ln>
        </p:spPr>
        <p:txBody>
          <a:bodyPr lIns="99032" tIns="49516" rIns="99032" bIns="49516" anchor="b" anchorCtr="0"/>
          <a:p>
            <a:pPr lvl="0" algn="r" defTabSz="990600"/>
            <a:fld id="{9A0DB2DC-4C9A-4742-B13C-FB6460FD3503}" type="slidenum">
              <a:rPr lang="zh-CN" altLang="en-US" sz="1300" dirty="0">
                <a:latin typeface="Times" pitchFamily="2" charset="0"/>
              </a:rPr>
            </a:fld>
            <a:endParaRPr lang="zh-CN" altLang="en-US" sz="1300" dirty="0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3072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32" tIns="49516" rIns="99032" bIns="49516" anchor="ctr" anchorCtr="0"/>
          <a:p>
            <a:pPr lvl="0"/>
            <a:endParaRPr lang="zh-CN" altLang="en-US" dirty="0"/>
          </a:p>
        </p:txBody>
      </p:sp>
      <p:sp>
        <p:nvSpPr>
          <p:cNvPr id="3072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5612"/>
          </a:xfrm>
          <a:prstGeom prst="rect">
            <a:avLst/>
          </a:prstGeom>
          <a:noFill/>
          <a:ln w="9525">
            <a:noFill/>
          </a:ln>
        </p:spPr>
        <p:txBody>
          <a:bodyPr lIns="99032" tIns="49516" rIns="99032" bIns="49516" anchor="b" anchorCtr="0"/>
          <a:p>
            <a:pPr lvl="0" algn="r" defTabSz="990600"/>
            <a:fld id="{9A0DB2DC-4C9A-4742-B13C-FB6460FD3503}" type="slidenum">
              <a:rPr lang="zh-CN" altLang="en-US" sz="1300" dirty="0">
                <a:latin typeface="Times" pitchFamily="2" charset="0"/>
              </a:rPr>
            </a:fld>
            <a:endParaRPr lang="zh-CN" altLang="en-US" sz="1300" dirty="0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32" tIns="49516" rIns="99032" bIns="49516" anchor="ctr" anchorCtr="0"/>
          <a:p>
            <a:pPr lvl="0"/>
            <a:endParaRPr lang="zh-CN" altLang="en-US" dirty="0"/>
          </a:p>
        </p:txBody>
      </p:sp>
      <p:sp>
        <p:nvSpPr>
          <p:cNvPr id="3277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5612"/>
          </a:xfrm>
          <a:prstGeom prst="rect">
            <a:avLst/>
          </a:prstGeom>
          <a:noFill/>
          <a:ln w="9525">
            <a:noFill/>
          </a:ln>
        </p:spPr>
        <p:txBody>
          <a:bodyPr lIns="99032" tIns="49516" rIns="99032" bIns="49516" anchor="b" anchorCtr="0"/>
          <a:p>
            <a:pPr lvl="0" algn="r" defTabSz="990600"/>
            <a:fld id="{9A0DB2DC-4C9A-4742-B13C-FB6460FD3503}" type="slidenum">
              <a:rPr lang="zh-CN" altLang="en-US" sz="1300" dirty="0">
                <a:latin typeface="Times" pitchFamily="2" charset="0"/>
              </a:rPr>
            </a:fld>
            <a:endParaRPr lang="zh-CN" altLang="en-US" sz="1300" dirty="0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32" tIns="49516" rIns="99032" bIns="49516" anchor="ctr" anchorCtr="0"/>
          <a:p>
            <a:pPr lvl="0"/>
            <a:endParaRPr lang="zh-CN" altLang="en-US" dirty="0"/>
          </a:p>
        </p:txBody>
      </p:sp>
      <p:sp>
        <p:nvSpPr>
          <p:cNvPr id="348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5612"/>
          </a:xfrm>
          <a:prstGeom prst="rect">
            <a:avLst/>
          </a:prstGeom>
          <a:noFill/>
          <a:ln w="9525">
            <a:noFill/>
          </a:ln>
        </p:spPr>
        <p:txBody>
          <a:bodyPr lIns="99032" tIns="49516" rIns="99032" bIns="49516" anchor="b" anchorCtr="0"/>
          <a:p>
            <a:pPr lvl="0" algn="r" defTabSz="990600"/>
            <a:fld id="{9A0DB2DC-4C9A-4742-B13C-FB6460FD3503}" type="slidenum">
              <a:rPr lang="zh-CN" altLang="en-US" sz="1300" dirty="0">
                <a:latin typeface="Times" pitchFamily="2" charset="0"/>
              </a:rPr>
            </a:fld>
            <a:endParaRPr lang="zh-CN" altLang="en-US" sz="1300" dirty="0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32" tIns="49516" rIns="99032" bIns="49516" anchor="ctr" anchorCtr="0"/>
          <a:p>
            <a:pPr lvl="0"/>
            <a:endParaRPr lang="zh-CN" altLang="en-US" dirty="0"/>
          </a:p>
        </p:txBody>
      </p:sp>
      <p:sp>
        <p:nvSpPr>
          <p:cNvPr id="368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5612"/>
          </a:xfrm>
          <a:prstGeom prst="rect">
            <a:avLst/>
          </a:prstGeom>
          <a:noFill/>
          <a:ln w="9525">
            <a:noFill/>
          </a:ln>
        </p:spPr>
        <p:txBody>
          <a:bodyPr lIns="99032" tIns="49516" rIns="99032" bIns="49516" anchor="b" anchorCtr="0"/>
          <a:p>
            <a:pPr lvl="0" algn="r" defTabSz="990600"/>
            <a:fld id="{9A0DB2DC-4C9A-4742-B13C-FB6460FD3503}" type="slidenum">
              <a:rPr lang="zh-CN" altLang="en-US" sz="1300" dirty="0">
                <a:latin typeface="Times" pitchFamily="2" charset="0"/>
              </a:rPr>
            </a:fld>
            <a:endParaRPr lang="zh-CN" altLang="en-US" sz="1300" dirty="0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32" tIns="49516" rIns="99032" bIns="49516" anchor="ctr" anchorCtr="0"/>
          <a:p>
            <a:pPr lvl="0"/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5612"/>
          </a:xfrm>
          <a:prstGeom prst="rect">
            <a:avLst/>
          </a:prstGeom>
          <a:noFill/>
          <a:ln w="9525">
            <a:noFill/>
          </a:ln>
        </p:spPr>
        <p:txBody>
          <a:bodyPr lIns="99032" tIns="49516" rIns="99032" bIns="49516" anchor="b" anchorCtr="0"/>
          <a:p>
            <a:pPr lvl="0" algn="r" defTabSz="990600"/>
            <a:fld id="{9A0DB2DC-4C9A-4742-B13C-FB6460FD3503}" type="slidenum">
              <a:rPr lang="zh-CN" altLang="en-US" sz="1300" dirty="0">
                <a:latin typeface="Times" pitchFamily="2" charset="0"/>
              </a:rPr>
            </a:fld>
            <a:endParaRPr lang="zh-CN" altLang="en-US" sz="1300" dirty="0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32" tIns="49516" rIns="99032" bIns="49516" anchor="ctr" anchorCtr="0"/>
          <a:p>
            <a:pPr lvl="0"/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5612"/>
          </a:xfrm>
          <a:prstGeom prst="rect">
            <a:avLst/>
          </a:prstGeom>
          <a:noFill/>
          <a:ln w="9525">
            <a:noFill/>
          </a:ln>
        </p:spPr>
        <p:txBody>
          <a:bodyPr lIns="99032" tIns="49516" rIns="99032" bIns="49516" anchor="b" anchorCtr="0"/>
          <a:p>
            <a:pPr lvl="0" algn="r" defTabSz="990600"/>
            <a:fld id="{9A0DB2DC-4C9A-4742-B13C-FB6460FD3503}" type="slidenum">
              <a:rPr lang="zh-CN" altLang="en-US" sz="1300" dirty="0">
                <a:latin typeface="Times" pitchFamily="2" charset="0"/>
              </a:rPr>
            </a:fld>
            <a:endParaRPr lang="zh-CN" altLang="en-US" sz="1300" dirty="0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4403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32" tIns="49516" rIns="99032" bIns="49516" anchor="ctr" anchorCtr="0"/>
          <a:p>
            <a:pPr lvl="0"/>
            <a:endParaRPr lang="zh-CN" altLang="en-US" dirty="0"/>
          </a:p>
        </p:txBody>
      </p:sp>
      <p:sp>
        <p:nvSpPr>
          <p:cNvPr id="440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5612"/>
          </a:xfrm>
          <a:prstGeom prst="rect">
            <a:avLst/>
          </a:prstGeom>
          <a:noFill/>
          <a:ln w="9525">
            <a:noFill/>
          </a:ln>
        </p:spPr>
        <p:txBody>
          <a:bodyPr lIns="99032" tIns="49516" rIns="99032" bIns="49516" anchor="b" anchorCtr="0"/>
          <a:p>
            <a:pPr lvl="0" algn="r" defTabSz="990600"/>
            <a:fld id="{9A0DB2DC-4C9A-4742-B13C-FB6460FD3503}" type="slidenum">
              <a:rPr lang="zh-CN" altLang="en-US" sz="1300" dirty="0">
                <a:latin typeface="Times" pitchFamily="2" charset="0"/>
              </a:rPr>
            </a:fld>
            <a:endParaRPr lang="zh-CN" altLang="en-US" sz="1300" dirty="0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32" tIns="49516" rIns="99032" bIns="49516" anchor="ctr" anchorCtr="0"/>
          <a:p>
            <a:pPr lvl="0"/>
            <a:endParaRPr lang="zh-CN" altLang="en-US" dirty="0"/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5612"/>
          </a:xfrm>
          <a:prstGeom prst="rect">
            <a:avLst/>
          </a:prstGeom>
          <a:noFill/>
          <a:ln w="9525">
            <a:noFill/>
          </a:ln>
        </p:spPr>
        <p:txBody>
          <a:bodyPr lIns="99032" tIns="49516" rIns="99032" bIns="49516" anchor="b" anchorCtr="0"/>
          <a:p>
            <a:pPr lvl="0" algn="r" defTabSz="990600"/>
            <a:fld id="{9A0DB2DC-4C9A-4742-B13C-FB6460FD3503}" type="slidenum">
              <a:rPr lang="zh-CN" altLang="en-US" sz="1300" dirty="0">
                <a:latin typeface="Times" pitchFamily="2" charset="0"/>
              </a:rPr>
            </a:fld>
            <a:endParaRPr lang="zh-CN" altLang="en-US" sz="1300" dirty="0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32" tIns="49516" rIns="99032" bIns="49516" anchor="ctr" anchorCtr="0"/>
          <a:p>
            <a:pPr lvl="0"/>
            <a:endParaRPr lang="zh-CN" altLang="en-US" dirty="0"/>
          </a:p>
        </p:txBody>
      </p:sp>
      <p:sp>
        <p:nvSpPr>
          <p:cNvPr id="133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5612"/>
          </a:xfrm>
          <a:prstGeom prst="rect">
            <a:avLst/>
          </a:prstGeom>
          <a:noFill/>
          <a:ln w="9525">
            <a:noFill/>
          </a:ln>
        </p:spPr>
        <p:txBody>
          <a:bodyPr lIns="99032" tIns="49516" rIns="99032" bIns="49516" anchor="b" anchorCtr="0"/>
          <a:p>
            <a:pPr lvl="0" algn="r" defTabSz="990600"/>
            <a:fld id="{9A0DB2DC-4C9A-4742-B13C-FB6460FD3503}" type="slidenum">
              <a:rPr lang="zh-CN" altLang="en-US" sz="1300" dirty="0">
                <a:latin typeface="Times" pitchFamily="2" charset="0"/>
              </a:rPr>
            </a:fld>
            <a:endParaRPr lang="zh-CN" altLang="en-US" sz="1300" dirty="0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32" tIns="49516" rIns="99032" bIns="49516" anchor="ctr" anchorCtr="0"/>
          <a:p>
            <a:pPr lvl="0"/>
            <a:endParaRPr lang="zh-CN" altLang="en-US" dirty="0"/>
          </a:p>
        </p:txBody>
      </p:sp>
      <p:sp>
        <p:nvSpPr>
          <p:cNvPr id="153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5612"/>
          </a:xfrm>
          <a:prstGeom prst="rect">
            <a:avLst/>
          </a:prstGeom>
          <a:noFill/>
          <a:ln w="9525">
            <a:noFill/>
          </a:ln>
        </p:spPr>
        <p:txBody>
          <a:bodyPr lIns="99032" tIns="49516" rIns="99032" bIns="49516" anchor="b" anchorCtr="0"/>
          <a:p>
            <a:pPr lvl="0" algn="r" defTabSz="990600"/>
            <a:fld id="{9A0DB2DC-4C9A-4742-B13C-FB6460FD3503}" type="slidenum">
              <a:rPr lang="zh-CN" altLang="en-US" sz="1300" dirty="0">
                <a:latin typeface="Times" pitchFamily="2" charset="0"/>
              </a:rPr>
            </a:fld>
            <a:endParaRPr lang="zh-CN" altLang="en-US" sz="1300" dirty="0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1741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32" tIns="49516" rIns="99032" bIns="49516" anchor="ctr" anchorCtr="0"/>
          <a:p>
            <a:pPr lvl="0"/>
            <a:endParaRPr lang="zh-CN" altLang="en-US" dirty="0"/>
          </a:p>
        </p:txBody>
      </p:sp>
      <p:sp>
        <p:nvSpPr>
          <p:cNvPr id="174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5612"/>
          </a:xfrm>
          <a:prstGeom prst="rect">
            <a:avLst/>
          </a:prstGeom>
          <a:noFill/>
          <a:ln w="9525">
            <a:noFill/>
          </a:ln>
        </p:spPr>
        <p:txBody>
          <a:bodyPr lIns="99032" tIns="49516" rIns="99032" bIns="49516" anchor="b" anchorCtr="0"/>
          <a:p>
            <a:pPr lvl="0" algn="r" defTabSz="990600"/>
            <a:fld id="{9A0DB2DC-4C9A-4742-B13C-FB6460FD3503}" type="slidenum">
              <a:rPr lang="zh-CN" altLang="en-US" sz="1300" dirty="0">
                <a:latin typeface="Times" pitchFamily="2" charset="0"/>
              </a:rPr>
            </a:fld>
            <a:endParaRPr lang="zh-CN" altLang="en-US" sz="1300" dirty="0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32" tIns="49516" rIns="99032" bIns="49516" anchor="ctr" anchorCtr="0"/>
          <a:p>
            <a:pPr lvl="0"/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5612"/>
          </a:xfrm>
          <a:prstGeom prst="rect">
            <a:avLst/>
          </a:prstGeom>
          <a:noFill/>
          <a:ln w="9525">
            <a:noFill/>
          </a:ln>
        </p:spPr>
        <p:txBody>
          <a:bodyPr lIns="99032" tIns="49516" rIns="99032" bIns="49516" anchor="b" anchorCtr="0"/>
          <a:p>
            <a:pPr lvl="0" algn="r" defTabSz="990600"/>
            <a:fld id="{9A0DB2DC-4C9A-4742-B13C-FB6460FD3503}" type="slidenum">
              <a:rPr lang="zh-CN" altLang="en-US" sz="1300" dirty="0">
                <a:latin typeface="Times" pitchFamily="2" charset="0"/>
              </a:rPr>
            </a:fld>
            <a:endParaRPr lang="zh-CN" altLang="en-US" sz="1300" dirty="0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2355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32" tIns="49516" rIns="99032" bIns="49516" anchor="ctr" anchorCtr="0"/>
          <a:p>
            <a:pPr lvl="0"/>
            <a:endParaRPr lang="zh-CN" altLang="en-US" dirty="0"/>
          </a:p>
        </p:txBody>
      </p:sp>
      <p:sp>
        <p:nvSpPr>
          <p:cNvPr id="2355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5612"/>
          </a:xfrm>
          <a:prstGeom prst="rect">
            <a:avLst/>
          </a:prstGeom>
          <a:noFill/>
          <a:ln w="9525">
            <a:noFill/>
          </a:ln>
        </p:spPr>
        <p:txBody>
          <a:bodyPr lIns="99032" tIns="49516" rIns="99032" bIns="49516" anchor="b" anchorCtr="0"/>
          <a:p>
            <a:pPr lvl="0" algn="r" defTabSz="990600"/>
            <a:fld id="{9A0DB2DC-4C9A-4742-B13C-FB6460FD3503}" type="slidenum">
              <a:rPr lang="zh-CN" altLang="en-US" sz="1300" dirty="0">
                <a:latin typeface="Times" pitchFamily="2" charset="0"/>
              </a:rPr>
            </a:fld>
            <a:endParaRPr lang="zh-CN" altLang="en-US" sz="1300" dirty="0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2560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32" tIns="49516" rIns="99032" bIns="49516" anchor="ctr" anchorCtr="0"/>
          <a:p>
            <a:pPr lvl="0"/>
            <a:endParaRPr lang="zh-CN" altLang="en-US" dirty="0"/>
          </a:p>
        </p:txBody>
      </p:sp>
      <p:sp>
        <p:nvSpPr>
          <p:cNvPr id="2560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5612"/>
          </a:xfrm>
          <a:prstGeom prst="rect">
            <a:avLst/>
          </a:prstGeom>
          <a:noFill/>
          <a:ln w="9525">
            <a:noFill/>
          </a:ln>
        </p:spPr>
        <p:txBody>
          <a:bodyPr lIns="99032" tIns="49516" rIns="99032" bIns="49516" anchor="b" anchorCtr="0"/>
          <a:p>
            <a:pPr lvl="0" algn="r" defTabSz="990600"/>
            <a:fld id="{9A0DB2DC-4C9A-4742-B13C-FB6460FD3503}" type="slidenum">
              <a:rPr lang="zh-CN" altLang="en-US" sz="1300" dirty="0">
                <a:latin typeface="Times" pitchFamily="2" charset="0"/>
              </a:rPr>
            </a:fld>
            <a:endParaRPr lang="zh-CN" altLang="en-US" sz="1300" dirty="0">
              <a:latin typeface="Times" pitchFamily="2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3588" cy="3429000"/>
          </a:xfrm>
          <a:ln/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9032" tIns="49516" rIns="99032" bIns="49516" anchor="ctr" anchorCtr="0"/>
          <a:p>
            <a:pPr lvl="0"/>
            <a:endParaRPr lang="zh-CN" altLang="en-US" dirty="0"/>
          </a:p>
        </p:txBody>
      </p:sp>
      <p:sp>
        <p:nvSpPr>
          <p:cNvPr id="276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5612"/>
          </a:xfrm>
          <a:prstGeom prst="rect">
            <a:avLst/>
          </a:prstGeom>
          <a:noFill/>
          <a:ln w="9525">
            <a:noFill/>
          </a:ln>
        </p:spPr>
        <p:txBody>
          <a:bodyPr lIns="99032" tIns="49516" rIns="99032" bIns="49516" anchor="b" anchorCtr="0"/>
          <a:p>
            <a:pPr lvl="0" algn="r" defTabSz="990600"/>
            <a:fld id="{9A0DB2DC-4C9A-4742-B13C-FB6460FD3503}" type="slidenum">
              <a:rPr lang="zh-CN" altLang="en-US" sz="1300" dirty="0">
                <a:latin typeface="Times" pitchFamily="2" charset="0"/>
              </a:rPr>
            </a:fld>
            <a:endParaRPr lang="zh-CN" altLang="en-US" sz="1300" dirty="0">
              <a:latin typeface="Times" pitchFamily="2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图片 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027488" y="622300"/>
            <a:ext cx="1089025" cy="1087438"/>
          </a:xfrm>
          <a:prstGeom prst="rect">
            <a:avLst/>
          </a:prstGeom>
          <a:noFill/>
          <a:ln w="9525">
            <a:noFill/>
          </a:ln>
        </p:spPr>
      </p:pic>
      <p:cxnSp>
        <p:nvCxnSpPr>
          <p:cNvPr id="3" name="直接连接符 2"/>
          <p:cNvCxnSpPr/>
          <p:nvPr/>
        </p:nvCxnSpPr>
        <p:spPr>
          <a:xfrm>
            <a:off x="819150" y="341630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2440121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3657594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直接连接符 1"/>
          <p:cNvCxnSpPr/>
          <p:nvPr/>
        </p:nvCxnSpPr>
        <p:spPr>
          <a:xfrm>
            <a:off x="819150" y="2347913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标题 1"/>
          <p:cNvSpPr>
            <a:spLocks noGrp="1"/>
          </p:cNvSpPr>
          <p:nvPr>
            <p:ph type="ctrTitle"/>
          </p:nvPr>
        </p:nvSpPr>
        <p:spPr>
          <a:xfrm>
            <a:off x="895455" y="1371654"/>
            <a:ext cx="7315200" cy="874640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ctr">
              <a:defRPr sz="3600" b="1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副标题 2"/>
          <p:cNvSpPr>
            <a:spLocks noGrp="1"/>
          </p:cNvSpPr>
          <p:nvPr>
            <p:ph type="subTitle" idx="1"/>
          </p:nvPr>
        </p:nvSpPr>
        <p:spPr>
          <a:xfrm>
            <a:off x="609704" y="2589127"/>
            <a:ext cx="7886700" cy="2077021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 smtClean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198563" y="252413"/>
            <a:ext cx="7467600" cy="612775"/>
          </a:xfrm>
          <a:prstGeom prst="rect">
            <a:avLst/>
          </a:prstGeom>
        </p:spPr>
        <p:txBody>
          <a:bodyPr>
            <a:norm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0" kern="1200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cxnSp>
        <p:nvCxnSpPr>
          <p:cNvPr id="3" name="直接连接符 2"/>
          <p:cNvCxnSpPr/>
          <p:nvPr/>
        </p:nvCxnSpPr>
        <p:spPr>
          <a:xfrm>
            <a:off x="1198563" y="946150"/>
            <a:ext cx="746760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等腰三角形 3"/>
          <p:cNvSpPr/>
          <p:nvPr/>
        </p:nvSpPr>
        <p:spPr>
          <a:xfrm rot="10800000">
            <a:off x="444500" y="303213"/>
            <a:ext cx="368300" cy="274638"/>
          </a:xfrm>
          <a:prstGeom prst="triangle">
            <a:avLst/>
          </a:prstGeom>
          <a:solidFill>
            <a:srgbClr val="A50021"/>
          </a:solidFill>
          <a:ln>
            <a:solidFill>
              <a:srgbClr val="C000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等腰三角形 4"/>
          <p:cNvSpPr/>
          <p:nvPr/>
        </p:nvSpPr>
        <p:spPr>
          <a:xfrm>
            <a:off x="661988" y="303213"/>
            <a:ext cx="369888" cy="274638"/>
          </a:xfrm>
          <a:prstGeom prst="triangle">
            <a:avLst/>
          </a:prstGeom>
          <a:solidFill>
            <a:srgbClr val="CC3300"/>
          </a:solidFill>
          <a:ln>
            <a:solidFill>
              <a:srgbClr val="CC33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等腰三角形 5"/>
          <p:cNvSpPr/>
          <p:nvPr/>
        </p:nvSpPr>
        <p:spPr>
          <a:xfrm>
            <a:off x="444500" y="611188"/>
            <a:ext cx="368300" cy="273050"/>
          </a:xfrm>
          <a:prstGeom prst="triangle">
            <a:avLst/>
          </a:prstGeom>
          <a:solidFill>
            <a:srgbClr val="FF9900"/>
          </a:solidFill>
          <a:ln>
            <a:solidFill>
              <a:srgbClr val="FF9900"/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等腰三角形 6"/>
          <p:cNvSpPr/>
          <p:nvPr/>
        </p:nvSpPr>
        <p:spPr>
          <a:xfrm rot="10800000">
            <a:off x="669925" y="611188"/>
            <a:ext cx="369888" cy="273050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内容占位符 2"/>
          <p:cNvSpPr>
            <a:spLocks noGrp="1"/>
          </p:cNvSpPr>
          <p:nvPr>
            <p:ph idx="11"/>
          </p:nvPr>
        </p:nvSpPr>
        <p:spPr>
          <a:xfrm>
            <a:off x="481894" y="1107832"/>
            <a:ext cx="8184958" cy="5445286"/>
          </a:xfrm>
          <a:prstGeom prst="rect">
            <a:avLst/>
          </a:prstGeom>
          <a:effectLst/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♦"/>
              <a:defRPr sz="2400"/>
            </a:lvl1pPr>
          </a:lstStyle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</p:txBody>
      </p:sp>
      <p:sp>
        <p:nvSpPr>
          <p:cNvPr id="10" name="标题 1"/>
          <p:cNvSpPr>
            <a:spLocks noGrp="1"/>
          </p:cNvSpPr>
          <p:nvPr>
            <p:ph type="ctrTitle"/>
          </p:nvPr>
        </p:nvSpPr>
        <p:spPr>
          <a:xfrm>
            <a:off x="1249364" y="224769"/>
            <a:ext cx="7315200" cy="609584"/>
          </a:xfrm>
          <a:prstGeom prst="rect">
            <a:avLst/>
          </a:prstGeom>
          <a:ln>
            <a:noFill/>
          </a:ln>
        </p:spPr>
        <p:txBody>
          <a:bodyPr anchor="b">
            <a:normAutofit/>
          </a:bodyPr>
          <a:lstStyle>
            <a:lvl1pPr algn="l">
              <a:defRPr sz="3200" b="1" baseline="0">
                <a:solidFill>
                  <a:srgbClr val="B7003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♦"/>
              <a:defRPr/>
            </a:lvl1pPr>
            <a:lvl2pPr marL="742950" indent="-285750">
              <a:buFont typeface="Arial" panose="020B0604020202020204" pitchFamily="34" charset="0"/>
              <a:buChar char="•"/>
              <a:defRPr/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>
            <a:lvl1pPr marL="342900" indent="-342900">
              <a:defRPr lang="zh-CN" altLang="en-US" sz="3200" kern="120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>
              <a:defRPr lang="zh-CN" altLang="en-US" sz="2800" kern="1200" noProof="1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标题 1"/>
          <p:cNvSpPr>
            <a:spLocks noGrp="1"/>
          </p:cNvSpPr>
          <p:nvPr>
            <p:ph type="ctrTitle"/>
          </p:nvPr>
        </p:nvSpPr>
        <p:spPr>
          <a:xfrm>
            <a:off x="895350" y="1371600"/>
            <a:ext cx="7315200" cy="874713"/>
          </a:xfrm>
          <a:noFill/>
          <a:ln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并行程序设计  </a:t>
            </a:r>
            <a:endParaRPr lang="zh-CN" altLang="en-US" kern="1200" dirty="0">
              <a:solidFill>
                <a:srgbClr val="B70031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123" name="副标题 2"/>
          <p:cNvSpPr>
            <a:spLocks noGrp="1"/>
          </p:cNvSpPr>
          <p:nvPr>
            <p:ph type="subTitle" idx="1"/>
          </p:nvPr>
        </p:nvSpPr>
        <p:spPr>
          <a:xfrm>
            <a:off x="609600" y="2589213"/>
            <a:ext cx="7886700" cy="2076450"/>
          </a:xfrm>
          <a:noFill/>
          <a:ln>
            <a:noFill/>
          </a:ln>
        </p:spPr>
        <p:txBody>
          <a:bodyPr/>
          <a:p>
            <a:pPr>
              <a:buClrTx/>
              <a:buSzTx/>
              <a:buFontTx/>
            </a:pPr>
            <a:r>
              <a:rPr lang="en-US" altLang="zh-CN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Lecture 3: </a:t>
            </a:r>
            <a:endParaRPr lang="en-US" altLang="zh-CN" kern="12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  <a:p>
            <a:pPr>
              <a:buClrTx/>
              <a:buSzTx/>
              <a:buFontTx/>
            </a:pPr>
            <a:br>
              <a:rPr lang="en-US" altLang="zh-CN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</a:br>
            <a:r>
              <a:rPr lang="zh-CN" altLang="en-US" sz="3200" b="1" kern="1200" dirty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共享内存架构编程基础</a:t>
            </a:r>
            <a:endParaRPr lang="en-US" altLang="zh-CN" sz="2800" b="1" kern="1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>
              <a:buClrTx/>
              <a:buSzTx/>
              <a:buFontTx/>
            </a:pPr>
            <a:endParaRPr lang="en-US" altLang="zh-CN" kern="12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  <a:p>
            <a:pPr>
              <a:buClrTx/>
              <a:buSzTx/>
              <a:buFontTx/>
            </a:pPr>
            <a:endParaRPr lang="zh-CN" altLang="en-US" kern="1200" dirty="0">
              <a:solidFill>
                <a:srgbClr val="C00000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  <a:ln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MS PGothic" panose="020B0600070205080204" pitchFamily="34" charset="-128"/>
                <a:cs typeface="+mj-cs"/>
              </a:rPr>
              <a:t>变量</a:t>
            </a:r>
            <a:r>
              <a:rPr lang="en-US" altLang="zh-CN" kern="1200" dirty="0">
                <a:solidFill>
                  <a:srgbClr val="B70031"/>
                </a:solidFill>
                <a:latin typeface="+mj-lt"/>
                <a:ea typeface="MS PGothic" panose="020B0600070205080204" pitchFamily="34" charset="-128"/>
                <a:cs typeface="+mj-cs"/>
              </a:rPr>
              <a:t>sum</a:t>
            </a:r>
            <a:r>
              <a:rPr lang="zh-CN" altLang="en-US" kern="1200" dirty="0">
                <a:solidFill>
                  <a:srgbClr val="B70031"/>
                </a:solidFill>
                <a:latin typeface="+mj-lt"/>
                <a:ea typeface="MS PGothic" panose="020B0600070205080204" pitchFamily="34" charset="-128"/>
                <a:cs typeface="+mj-cs"/>
              </a:rPr>
              <a:t>的访问竞争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7411" name="Content Placeholder 2"/>
          <p:cNvSpPr txBox="1"/>
          <p:nvPr/>
        </p:nvSpPr>
        <p:spPr bwMode="auto">
          <a:xfrm>
            <a:off x="609600" y="990600"/>
            <a:ext cx="8001000" cy="392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两个线程同时更新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sum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变量时，发生错误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Cube 15"/>
          <p:cNvSpPr>
            <a:spLocks noChangeArrowheads="1"/>
          </p:cNvSpPr>
          <p:nvPr/>
        </p:nvSpPr>
        <p:spPr bwMode="auto">
          <a:xfrm>
            <a:off x="31750" y="1751013"/>
            <a:ext cx="334963" cy="381000"/>
          </a:xfrm>
          <a:prstGeom prst="cube">
            <a:avLst>
              <a:gd name="adj" fmla="val 25000"/>
            </a:avLst>
          </a:prstGeom>
          <a:solidFill>
            <a:srgbClr val="008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" name="TextBox 17"/>
          <p:cNvSpPr txBox="1">
            <a:spLocks noChangeArrowheads="1"/>
          </p:cNvSpPr>
          <p:nvPr/>
        </p:nvSpPr>
        <p:spPr bwMode="auto">
          <a:xfrm rot="16200000">
            <a:off x="21431" y="1618456"/>
            <a:ext cx="674688" cy="1631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0000" kern="1200" cap="none" spc="0" normalizeH="0" baseline="0" noProof="0" dirty="0">
                <a:solidFill>
                  <a:srgbClr val="FC0128"/>
                </a:solidFill>
                <a:latin typeface="Eurostile" charset="0"/>
                <a:ea typeface="+mn-ea"/>
                <a:cs typeface="+mn-cs"/>
              </a:rPr>
              <a:t>{</a:t>
            </a:r>
            <a:endParaRPr kumimoji="0" lang="en-US" sz="10000" kern="1200" cap="none" spc="0" normalizeH="0" baseline="0" noProof="0" dirty="0">
              <a:solidFill>
                <a:srgbClr val="FC0128"/>
              </a:solidFill>
              <a:latin typeface="Eurostile" charset="0"/>
              <a:ea typeface="+mn-ea"/>
              <a:cs typeface="+mn-cs"/>
            </a:endParaRPr>
          </a:p>
        </p:txBody>
      </p:sp>
      <p:sp>
        <p:nvSpPr>
          <p:cNvPr id="7" name="TextBox 20"/>
          <p:cNvSpPr txBox="1">
            <a:spLocks noChangeArrowheads="1"/>
          </p:cNvSpPr>
          <p:nvPr/>
        </p:nvSpPr>
        <p:spPr bwMode="auto">
          <a:xfrm>
            <a:off x="336550" y="2676525"/>
            <a:ext cx="376238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800" kern="1200" cap="none" spc="0" normalizeH="0" baseline="0" noProof="0" dirty="0">
                <a:solidFill>
                  <a:srgbClr val="005400"/>
                </a:solidFill>
                <a:latin typeface="Arial" panose="020B0604020202020204" pitchFamily="34" charset="0"/>
                <a:ea typeface="+mn-ea"/>
                <a:cs typeface="+mn-cs"/>
              </a:rPr>
              <a:t>t0</a:t>
            </a:r>
            <a:endParaRPr kumimoji="0" lang="en-US" sz="1800" kern="1200" cap="none" spc="0" normalizeH="0" baseline="0" noProof="0" dirty="0">
              <a:solidFill>
                <a:srgbClr val="00540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" name="TextBox 21"/>
          <p:cNvSpPr txBox="1">
            <a:spLocks noChangeArrowheads="1"/>
          </p:cNvSpPr>
          <p:nvPr/>
        </p:nvSpPr>
        <p:spPr bwMode="auto">
          <a:xfrm>
            <a:off x="1603375" y="2676525"/>
            <a:ext cx="3778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800" kern="1200" cap="none" spc="0" normalizeH="0" baseline="0" noProof="0" dirty="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+mn-cs"/>
              </a:rPr>
              <a:t>t1</a:t>
            </a:r>
            <a:endParaRPr kumimoji="0" lang="en-US" sz="1800" kern="1200" cap="none" spc="0" normalizeH="0" baseline="0" noProof="0" dirty="0">
              <a:solidFill>
                <a:srgbClr val="333399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" name="TextBox 22"/>
          <p:cNvSpPr txBox="1">
            <a:spLocks noChangeArrowheads="1"/>
          </p:cNvSpPr>
          <p:nvPr/>
        </p:nvSpPr>
        <p:spPr bwMode="auto">
          <a:xfrm>
            <a:off x="2667000" y="2665413"/>
            <a:ext cx="3778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800" kern="1200" cap="none" spc="0" normalizeH="0" baseline="0" noProof="0" dirty="0">
                <a:solidFill>
                  <a:srgbClr val="FF9900"/>
                </a:solidFill>
                <a:latin typeface="Arial" panose="020B0604020202020204" pitchFamily="34" charset="0"/>
                <a:ea typeface="+mn-ea"/>
                <a:cs typeface="+mn-cs"/>
              </a:rPr>
              <a:t>t2</a:t>
            </a:r>
            <a:endParaRPr kumimoji="0" lang="en-US" sz="1800" kern="1200" cap="none" spc="0" normalizeH="0" baseline="0" noProof="0" dirty="0">
              <a:solidFill>
                <a:srgbClr val="FF990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0" name="TextBox 23"/>
          <p:cNvSpPr txBox="1">
            <a:spLocks noChangeArrowheads="1"/>
          </p:cNvSpPr>
          <p:nvPr/>
        </p:nvSpPr>
        <p:spPr bwMode="auto">
          <a:xfrm>
            <a:off x="3813175" y="2665413"/>
            <a:ext cx="3778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800" kern="1200" cap="none" spc="0" normalizeH="0" baseline="0" noProof="0" dirty="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rPr>
              <a:t>t3</a:t>
            </a:r>
            <a:endParaRPr kumimoji="0" lang="en-US" sz="1800" kern="1200" cap="none" spc="0" normalizeH="0" baseline="0" noProof="0" dirty="0">
              <a:solidFill>
                <a:srgbClr val="CC330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1" name="Cube 15"/>
          <p:cNvSpPr>
            <a:spLocks noChangeArrowheads="1"/>
          </p:cNvSpPr>
          <p:nvPr/>
        </p:nvSpPr>
        <p:spPr bwMode="auto">
          <a:xfrm>
            <a:off x="412750" y="1751013"/>
            <a:ext cx="334963" cy="381000"/>
          </a:xfrm>
          <a:prstGeom prst="cube">
            <a:avLst>
              <a:gd name="adj" fmla="val 25000"/>
            </a:avLst>
          </a:prstGeom>
          <a:solidFill>
            <a:srgbClr val="008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2" name="Cube 15"/>
          <p:cNvSpPr>
            <a:spLocks noChangeArrowheads="1"/>
          </p:cNvSpPr>
          <p:nvPr/>
        </p:nvSpPr>
        <p:spPr bwMode="auto">
          <a:xfrm>
            <a:off x="793750" y="1751013"/>
            <a:ext cx="334963" cy="381000"/>
          </a:xfrm>
          <a:prstGeom prst="cube">
            <a:avLst>
              <a:gd name="adj" fmla="val 25000"/>
            </a:avLst>
          </a:prstGeom>
          <a:solidFill>
            <a:srgbClr val="008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" name="Cube 15"/>
          <p:cNvSpPr>
            <a:spLocks noChangeArrowheads="1"/>
          </p:cNvSpPr>
          <p:nvPr/>
        </p:nvSpPr>
        <p:spPr bwMode="auto">
          <a:xfrm>
            <a:off x="1143000" y="1751013"/>
            <a:ext cx="334963" cy="381000"/>
          </a:xfrm>
          <a:prstGeom prst="cube">
            <a:avLst>
              <a:gd name="adj" fmla="val 25000"/>
            </a:avLst>
          </a:prstGeom>
          <a:solidFill>
            <a:srgbClr val="063DE8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" name="TextBox 17"/>
          <p:cNvSpPr txBox="1">
            <a:spLocks noChangeArrowheads="1"/>
          </p:cNvSpPr>
          <p:nvPr/>
        </p:nvSpPr>
        <p:spPr bwMode="auto">
          <a:xfrm rot="16200000">
            <a:off x="1164431" y="1618456"/>
            <a:ext cx="674688" cy="1631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0000" kern="1200" cap="none" spc="0" normalizeH="0" baseline="0" noProof="0" dirty="0">
                <a:solidFill>
                  <a:srgbClr val="FC0128"/>
                </a:solidFill>
                <a:latin typeface="Eurostile" charset="0"/>
                <a:ea typeface="+mn-ea"/>
                <a:cs typeface="+mn-cs"/>
              </a:rPr>
              <a:t>{</a:t>
            </a:r>
            <a:endParaRPr kumimoji="0" lang="en-US" sz="10000" kern="1200" cap="none" spc="0" normalizeH="0" baseline="0" noProof="0" dirty="0">
              <a:solidFill>
                <a:srgbClr val="FC0128"/>
              </a:solidFill>
              <a:latin typeface="Eurostile" charset="0"/>
              <a:ea typeface="+mn-ea"/>
              <a:cs typeface="+mn-cs"/>
            </a:endParaRPr>
          </a:p>
        </p:txBody>
      </p:sp>
      <p:sp>
        <p:nvSpPr>
          <p:cNvPr id="15" name="Cube 15"/>
          <p:cNvSpPr>
            <a:spLocks noChangeArrowheads="1"/>
          </p:cNvSpPr>
          <p:nvPr/>
        </p:nvSpPr>
        <p:spPr bwMode="auto">
          <a:xfrm>
            <a:off x="1524000" y="1751013"/>
            <a:ext cx="334963" cy="381000"/>
          </a:xfrm>
          <a:prstGeom prst="cube">
            <a:avLst>
              <a:gd name="adj" fmla="val 25000"/>
            </a:avLst>
          </a:prstGeom>
          <a:solidFill>
            <a:srgbClr val="063DE8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6" name="Cube 15"/>
          <p:cNvSpPr>
            <a:spLocks noChangeArrowheads="1"/>
          </p:cNvSpPr>
          <p:nvPr/>
        </p:nvSpPr>
        <p:spPr bwMode="auto">
          <a:xfrm>
            <a:off x="1905000" y="1751013"/>
            <a:ext cx="334963" cy="381000"/>
          </a:xfrm>
          <a:prstGeom prst="cube">
            <a:avLst>
              <a:gd name="adj" fmla="val 25000"/>
            </a:avLst>
          </a:prstGeom>
          <a:solidFill>
            <a:srgbClr val="063DE8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Cube 15"/>
          <p:cNvSpPr>
            <a:spLocks noChangeArrowheads="1"/>
          </p:cNvSpPr>
          <p:nvPr/>
        </p:nvSpPr>
        <p:spPr bwMode="auto">
          <a:xfrm>
            <a:off x="2317750" y="1751013"/>
            <a:ext cx="334963" cy="3810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8" name="TextBox 17"/>
          <p:cNvSpPr txBox="1">
            <a:spLocks noChangeArrowheads="1"/>
          </p:cNvSpPr>
          <p:nvPr/>
        </p:nvSpPr>
        <p:spPr bwMode="auto">
          <a:xfrm rot="16200000">
            <a:off x="2307431" y="1618456"/>
            <a:ext cx="674688" cy="1631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0000" kern="1200" cap="none" spc="0" normalizeH="0" baseline="0" noProof="0" dirty="0">
                <a:solidFill>
                  <a:srgbClr val="FC0128"/>
                </a:solidFill>
                <a:latin typeface="Eurostile" charset="0"/>
                <a:ea typeface="+mn-ea"/>
                <a:cs typeface="+mn-cs"/>
              </a:rPr>
              <a:t>{</a:t>
            </a:r>
            <a:endParaRPr kumimoji="0" lang="en-US" sz="10000" kern="1200" cap="none" spc="0" normalizeH="0" baseline="0" noProof="0" dirty="0">
              <a:solidFill>
                <a:srgbClr val="FC0128"/>
              </a:solidFill>
              <a:latin typeface="Eurostile" charset="0"/>
              <a:ea typeface="+mn-ea"/>
              <a:cs typeface="+mn-cs"/>
            </a:endParaRPr>
          </a:p>
        </p:txBody>
      </p:sp>
      <p:sp>
        <p:nvSpPr>
          <p:cNvPr id="19" name="Cube 15"/>
          <p:cNvSpPr>
            <a:spLocks noChangeArrowheads="1"/>
          </p:cNvSpPr>
          <p:nvPr/>
        </p:nvSpPr>
        <p:spPr bwMode="auto">
          <a:xfrm>
            <a:off x="2698750" y="1751013"/>
            <a:ext cx="334963" cy="3810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" name="Cube 15"/>
          <p:cNvSpPr>
            <a:spLocks noChangeArrowheads="1"/>
          </p:cNvSpPr>
          <p:nvPr/>
        </p:nvSpPr>
        <p:spPr bwMode="auto">
          <a:xfrm>
            <a:off x="3079750" y="1751013"/>
            <a:ext cx="334963" cy="3810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Cube 15"/>
          <p:cNvSpPr>
            <a:spLocks noChangeArrowheads="1"/>
          </p:cNvSpPr>
          <p:nvPr/>
        </p:nvSpPr>
        <p:spPr bwMode="auto">
          <a:xfrm>
            <a:off x="3460750" y="1751013"/>
            <a:ext cx="334963" cy="381000"/>
          </a:xfrm>
          <a:prstGeom prst="cube">
            <a:avLst>
              <a:gd name="adj" fmla="val 25000"/>
            </a:avLst>
          </a:prstGeom>
          <a:solidFill>
            <a:srgbClr val="CC33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TextBox 17"/>
          <p:cNvSpPr txBox="1">
            <a:spLocks noChangeArrowheads="1"/>
          </p:cNvSpPr>
          <p:nvPr/>
        </p:nvSpPr>
        <p:spPr bwMode="auto">
          <a:xfrm rot="16200000">
            <a:off x="3450431" y="1618456"/>
            <a:ext cx="674688" cy="1631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0000" kern="1200" cap="none" spc="0" normalizeH="0" baseline="0" noProof="0" dirty="0">
                <a:solidFill>
                  <a:srgbClr val="FC0128"/>
                </a:solidFill>
                <a:latin typeface="Eurostile" charset="0"/>
                <a:ea typeface="+mn-ea"/>
                <a:cs typeface="+mn-cs"/>
              </a:rPr>
              <a:t>{</a:t>
            </a:r>
            <a:endParaRPr kumimoji="0" lang="en-US" sz="10000" kern="1200" cap="none" spc="0" normalizeH="0" baseline="0" noProof="0" dirty="0">
              <a:solidFill>
                <a:srgbClr val="FC0128"/>
              </a:solidFill>
              <a:latin typeface="Eurostile" charset="0"/>
              <a:ea typeface="+mn-ea"/>
              <a:cs typeface="+mn-cs"/>
            </a:endParaRPr>
          </a:p>
        </p:txBody>
      </p:sp>
      <p:sp>
        <p:nvSpPr>
          <p:cNvPr id="23" name="Cube 15"/>
          <p:cNvSpPr>
            <a:spLocks noChangeArrowheads="1"/>
          </p:cNvSpPr>
          <p:nvPr/>
        </p:nvSpPr>
        <p:spPr bwMode="auto">
          <a:xfrm>
            <a:off x="3856038" y="1751013"/>
            <a:ext cx="334963" cy="381000"/>
          </a:xfrm>
          <a:prstGeom prst="cube">
            <a:avLst>
              <a:gd name="adj" fmla="val 25000"/>
            </a:avLst>
          </a:prstGeom>
          <a:solidFill>
            <a:srgbClr val="CC33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" name="Cube 15"/>
          <p:cNvSpPr>
            <a:spLocks noChangeArrowheads="1"/>
          </p:cNvSpPr>
          <p:nvPr/>
        </p:nvSpPr>
        <p:spPr bwMode="auto">
          <a:xfrm>
            <a:off x="4222750" y="1751013"/>
            <a:ext cx="334963" cy="381000"/>
          </a:xfrm>
          <a:prstGeom prst="cube">
            <a:avLst>
              <a:gd name="adj" fmla="val 25000"/>
            </a:avLst>
          </a:prstGeom>
          <a:solidFill>
            <a:srgbClr val="CC33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" name="Cube 15"/>
          <p:cNvSpPr>
            <a:spLocks noChangeArrowheads="1"/>
          </p:cNvSpPr>
          <p:nvPr/>
        </p:nvSpPr>
        <p:spPr bwMode="auto">
          <a:xfrm>
            <a:off x="4603750" y="1751013"/>
            <a:ext cx="334963" cy="3810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" name="TextBox 17"/>
          <p:cNvSpPr txBox="1">
            <a:spLocks noChangeArrowheads="1"/>
          </p:cNvSpPr>
          <p:nvPr/>
        </p:nvSpPr>
        <p:spPr bwMode="auto">
          <a:xfrm rot="16200000">
            <a:off x="4593431" y="1618456"/>
            <a:ext cx="674688" cy="1631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0000" kern="1200" cap="none" spc="0" normalizeH="0" baseline="0" noProof="0" dirty="0">
                <a:solidFill>
                  <a:srgbClr val="FC0128"/>
                </a:solidFill>
                <a:latin typeface="Eurostile" charset="0"/>
                <a:ea typeface="+mn-ea"/>
                <a:cs typeface="+mn-cs"/>
              </a:rPr>
              <a:t>{</a:t>
            </a:r>
            <a:endParaRPr kumimoji="0" lang="en-US" sz="10000" kern="1200" cap="none" spc="0" normalizeH="0" baseline="0" noProof="0" dirty="0">
              <a:solidFill>
                <a:srgbClr val="FC0128"/>
              </a:solidFill>
              <a:latin typeface="Eurostile" charset="0"/>
              <a:ea typeface="+mn-ea"/>
              <a:cs typeface="+mn-cs"/>
            </a:endParaRPr>
          </a:p>
        </p:txBody>
      </p:sp>
      <p:sp>
        <p:nvSpPr>
          <p:cNvPr id="27" name="Cube 15"/>
          <p:cNvSpPr>
            <a:spLocks noChangeArrowheads="1"/>
          </p:cNvSpPr>
          <p:nvPr/>
        </p:nvSpPr>
        <p:spPr bwMode="auto">
          <a:xfrm>
            <a:off x="4984750" y="1751013"/>
            <a:ext cx="334963" cy="3810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8" name="Cube 15"/>
          <p:cNvSpPr>
            <a:spLocks noChangeArrowheads="1"/>
          </p:cNvSpPr>
          <p:nvPr/>
        </p:nvSpPr>
        <p:spPr bwMode="auto">
          <a:xfrm>
            <a:off x="5365750" y="1751013"/>
            <a:ext cx="334963" cy="3810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9" name="Cube 15"/>
          <p:cNvSpPr>
            <a:spLocks noChangeArrowheads="1"/>
          </p:cNvSpPr>
          <p:nvPr/>
        </p:nvSpPr>
        <p:spPr bwMode="auto">
          <a:xfrm>
            <a:off x="5746750" y="1751013"/>
            <a:ext cx="334963" cy="381000"/>
          </a:xfrm>
          <a:prstGeom prst="cube">
            <a:avLst>
              <a:gd name="adj" fmla="val 25000"/>
            </a:avLst>
          </a:prstGeom>
          <a:solidFill>
            <a:srgbClr val="800000"/>
          </a:solidFill>
          <a:ln w="12700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0" name="TextBox 17"/>
          <p:cNvSpPr txBox="1">
            <a:spLocks noChangeArrowheads="1"/>
          </p:cNvSpPr>
          <p:nvPr/>
        </p:nvSpPr>
        <p:spPr bwMode="auto">
          <a:xfrm rot="16200000">
            <a:off x="5736431" y="1618456"/>
            <a:ext cx="674688" cy="1631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0000" kern="1200" cap="none" spc="0" normalizeH="0" baseline="0" noProof="0" dirty="0">
                <a:solidFill>
                  <a:srgbClr val="FC0128"/>
                </a:solidFill>
                <a:latin typeface="Eurostile" charset="0"/>
                <a:ea typeface="+mn-ea"/>
                <a:cs typeface="+mn-cs"/>
              </a:rPr>
              <a:t>{</a:t>
            </a:r>
            <a:endParaRPr kumimoji="0" lang="en-US" sz="10000" kern="1200" cap="none" spc="0" normalizeH="0" baseline="0" noProof="0" dirty="0">
              <a:solidFill>
                <a:srgbClr val="FC0128"/>
              </a:solidFill>
              <a:latin typeface="Eurostile" charset="0"/>
              <a:ea typeface="+mn-ea"/>
              <a:cs typeface="+mn-cs"/>
            </a:endParaRPr>
          </a:p>
        </p:txBody>
      </p:sp>
      <p:sp>
        <p:nvSpPr>
          <p:cNvPr id="31" name="Cube 15"/>
          <p:cNvSpPr>
            <a:spLocks noChangeArrowheads="1"/>
          </p:cNvSpPr>
          <p:nvPr/>
        </p:nvSpPr>
        <p:spPr bwMode="auto">
          <a:xfrm>
            <a:off x="6127750" y="1751013"/>
            <a:ext cx="334963" cy="381000"/>
          </a:xfrm>
          <a:prstGeom prst="cube">
            <a:avLst>
              <a:gd name="adj" fmla="val 25000"/>
            </a:avLst>
          </a:prstGeom>
          <a:solidFill>
            <a:srgbClr val="8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2" name="Cube 15"/>
          <p:cNvSpPr>
            <a:spLocks noChangeArrowheads="1"/>
          </p:cNvSpPr>
          <p:nvPr/>
        </p:nvSpPr>
        <p:spPr bwMode="auto">
          <a:xfrm>
            <a:off x="6477000" y="1751013"/>
            <a:ext cx="334963" cy="381000"/>
          </a:xfrm>
          <a:prstGeom prst="cube">
            <a:avLst>
              <a:gd name="adj" fmla="val 25000"/>
            </a:avLst>
          </a:prstGeom>
          <a:solidFill>
            <a:srgbClr val="8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3" name="Cube 15"/>
          <p:cNvSpPr>
            <a:spLocks noChangeArrowheads="1"/>
          </p:cNvSpPr>
          <p:nvPr/>
        </p:nvSpPr>
        <p:spPr bwMode="auto">
          <a:xfrm>
            <a:off x="8001000" y="1751013"/>
            <a:ext cx="334963" cy="381000"/>
          </a:xfrm>
          <a:prstGeom prst="cube">
            <a:avLst>
              <a:gd name="adj" fmla="val 25000"/>
            </a:avLst>
          </a:prstGeom>
          <a:solidFill>
            <a:srgbClr val="FFFFFF">
              <a:lumMod val="50000"/>
            </a:srgbClr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4" name="TextBox 17"/>
          <p:cNvSpPr txBox="1">
            <a:spLocks noChangeArrowheads="1"/>
          </p:cNvSpPr>
          <p:nvPr/>
        </p:nvSpPr>
        <p:spPr bwMode="auto">
          <a:xfrm rot="16200000">
            <a:off x="7990681" y="1618456"/>
            <a:ext cx="674688" cy="1631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0000" kern="1200" cap="none" spc="0" normalizeH="0" baseline="0" noProof="0" dirty="0">
                <a:solidFill>
                  <a:srgbClr val="FC0128"/>
                </a:solidFill>
                <a:latin typeface="Eurostile" charset="0"/>
                <a:ea typeface="+mn-ea"/>
                <a:cs typeface="+mn-cs"/>
              </a:rPr>
              <a:t>{</a:t>
            </a:r>
            <a:endParaRPr kumimoji="0" lang="en-US" sz="10000" kern="1200" cap="none" spc="0" normalizeH="0" baseline="0" noProof="0" dirty="0">
              <a:solidFill>
                <a:srgbClr val="FC0128"/>
              </a:solidFill>
              <a:latin typeface="Eurostile" charset="0"/>
              <a:ea typeface="+mn-ea"/>
              <a:cs typeface="+mn-cs"/>
            </a:endParaRPr>
          </a:p>
        </p:txBody>
      </p:sp>
      <p:sp>
        <p:nvSpPr>
          <p:cNvPr id="35" name="Cube 15"/>
          <p:cNvSpPr>
            <a:spLocks noChangeArrowheads="1"/>
          </p:cNvSpPr>
          <p:nvPr/>
        </p:nvSpPr>
        <p:spPr bwMode="auto">
          <a:xfrm>
            <a:off x="8382000" y="1751013"/>
            <a:ext cx="334963" cy="381000"/>
          </a:xfrm>
          <a:prstGeom prst="cube">
            <a:avLst>
              <a:gd name="adj" fmla="val 25000"/>
            </a:avLst>
          </a:prstGeom>
          <a:solidFill>
            <a:srgbClr val="7F7F7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6" name="Cube 15"/>
          <p:cNvSpPr>
            <a:spLocks noChangeArrowheads="1"/>
          </p:cNvSpPr>
          <p:nvPr/>
        </p:nvSpPr>
        <p:spPr bwMode="auto">
          <a:xfrm>
            <a:off x="8763000" y="1751013"/>
            <a:ext cx="334963" cy="381000"/>
          </a:xfrm>
          <a:prstGeom prst="cube">
            <a:avLst>
              <a:gd name="adj" fmla="val 25000"/>
            </a:avLst>
          </a:prstGeom>
          <a:solidFill>
            <a:srgbClr val="7F7F7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7" name="Cube 15"/>
          <p:cNvSpPr>
            <a:spLocks noChangeArrowheads="1"/>
          </p:cNvSpPr>
          <p:nvPr/>
        </p:nvSpPr>
        <p:spPr bwMode="auto">
          <a:xfrm>
            <a:off x="6858000" y="1751013"/>
            <a:ext cx="334963" cy="381000"/>
          </a:xfrm>
          <a:prstGeom prst="cube">
            <a:avLst>
              <a:gd name="adj" fmla="val 25000"/>
            </a:avLst>
          </a:prstGeom>
          <a:solidFill>
            <a:srgbClr val="660066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38" name="TextBox 17"/>
          <p:cNvSpPr txBox="1">
            <a:spLocks noChangeArrowheads="1"/>
          </p:cNvSpPr>
          <p:nvPr/>
        </p:nvSpPr>
        <p:spPr bwMode="auto">
          <a:xfrm rot="16200000">
            <a:off x="6847681" y="1618456"/>
            <a:ext cx="674688" cy="1631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0000" kern="1200" cap="none" spc="0" normalizeH="0" baseline="0" noProof="0" dirty="0">
                <a:solidFill>
                  <a:srgbClr val="FC0128"/>
                </a:solidFill>
                <a:latin typeface="Eurostile" charset="0"/>
                <a:ea typeface="+mn-ea"/>
                <a:cs typeface="+mn-cs"/>
              </a:rPr>
              <a:t>{</a:t>
            </a:r>
            <a:endParaRPr kumimoji="0" lang="en-US" sz="10000" kern="1200" cap="none" spc="0" normalizeH="0" baseline="0" noProof="0" dirty="0">
              <a:solidFill>
                <a:srgbClr val="FC0128"/>
              </a:solidFill>
              <a:latin typeface="Eurostile" charset="0"/>
              <a:ea typeface="+mn-ea"/>
              <a:cs typeface="+mn-cs"/>
            </a:endParaRPr>
          </a:p>
        </p:txBody>
      </p:sp>
      <p:sp>
        <p:nvSpPr>
          <p:cNvPr id="39" name="Cube 15"/>
          <p:cNvSpPr>
            <a:spLocks noChangeArrowheads="1"/>
          </p:cNvSpPr>
          <p:nvPr/>
        </p:nvSpPr>
        <p:spPr bwMode="auto">
          <a:xfrm>
            <a:off x="7239000" y="1751013"/>
            <a:ext cx="334963" cy="381000"/>
          </a:xfrm>
          <a:prstGeom prst="cube">
            <a:avLst>
              <a:gd name="adj" fmla="val 25000"/>
            </a:avLst>
          </a:prstGeom>
          <a:solidFill>
            <a:srgbClr val="660066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0" name="Cube 15"/>
          <p:cNvSpPr>
            <a:spLocks noChangeArrowheads="1"/>
          </p:cNvSpPr>
          <p:nvPr/>
        </p:nvSpPr>
        <p:spPr bwMode="auto">
          <a:xfrm>
            <a:off x="7620000" y="1751013"/>
            <a:ext cx="334963" cy="381000"/>
          </a:xfrm>
          <a:prstGeom prst="cube">
            <a:avLst>
              <a:gd name="adj" fmla="val 25000"/>
            </a:avLst>
          </a:prstGeom>
          <a:solidFill>
            <a:srgbClr val="660066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1" name="TextBox 23"/>
          <p:cNvSpPr txBox="1">
            <a:spLocks noChangeArrowheads="1"/>
          </p:cNvSpPr>
          <p:nvPr/>
        </p:nvSpPr>
        <p:spPr bwMode="auto">
          <a:xfrm>
            <a:off x="4956175" y="2665413"/>
            <a:ext cx="3778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800" kern="1200" cap="none" spc="0" normalizeH="0" baseline="0" noProof="0" dirty="0">
                <a:solidFill>
                  <a:srgbClr val="FF6600"/>
                </a:solidFill>
                <a:latin typeface="Arial" panose="020B0604020202020204" pitchFamily="34" charset="0"/>
                <a:ea typeface="+mn-ea"/>
                <a:cs typeface="+mn-cs"/>
              </a:rPr>
              <a:t>t4</a:t>
            </a:r>
            <a:endParaRPr kumimoji="0" lang="en-US" sz="1800" kern="1200" cap="none" spc="0" normalizeH="0" baseline="0" noProof="0" dirty="0">
              <a:solidFill>
                <a:srgbClr val="FF660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2" name="TextBox 23"/>
          <p:cNvSpPr txBox="1">
            <a:spLocks noChangeArrowheads="1"/>
          </p:cNvSpPr>
          <p:nvPr/>
        </p:nvSpPr>
        <p:spPr bwMode="auto">
          <a:xfrm>
            <a:off x="6099175" y="2665413"/>
            <a:ext cx="3778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800" kern="1200" cap="none" spc="0" normalizeH="0" baseline="0" noProof="0" dirty="0">
                <a:solidFill>
                  <a:srgbClr val="800000"/>
                </a:solidFill>
                <a:latin typeface="Arial" panose="020B0604020202020204" pitchFamily="34" charset="0"/>
                <a:ea typeface="+mn-ea"/>
                <a:cs typeface="+mn-cs"/>
              </a:rPr>
              <a:t>t5</a:t>
            </a:r>
            <a:endParaRPr kumimoji="0" lang="en-US" sz="1800" kern="1200" cap="none" spc="0" normalizeH="0" baseline="0" noProof="0" dirty="0">
              <a:solidFill>
                <a:srgbClr val="80000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3" name="TextBox 23"/>
          <p:cNvSpPr txBox="1">
            <a:spLocks noChangeArrowheads="1"/>
          </p:cNvSpPr>
          <p:nvPr/>
        </p:nvSpPr>
        <p:spPr bwMode="auto">
          <a:xfrm>
            <a:off x="7242175" y="2665413"/>
            <a:ext cx="3778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800" kern="1200" cap="none" spc="0" normalizeH="0" baseline="0" noProof="0" dirty="0">
                <a:solidFill>
                  <a:srgbClr val="800000"/>
                </a:solidFill>
                <a:latin typeface="Arial" panose="020B0604020202020204" pitchFamily="34" charset="0"/>
                <a:ea typeface="+mn-ea"/>
                <a:cs typeface="+mn-cs"/>
              </a:rPr>
              <a:t>t6</a:t>
            </a:r>
            <a:endParaRPr kumimoji="0" lang="en-US" sz="1800" kern="1200" cap="none" spc="0" normalizeH="0" baseline="0" noProof="0" dirty="0">
              <a:solidFill>
                <a:srgbClr val="80000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4" name="TextBox 23"/>
          <p:cNvSpPr txBox="1">
            <a:spLocks noChangeArrowheads="1"/>
          </p:cNvSpPr>
          <p:nvPr/>
        </p:nvSpPr>
        <p:spPr bwMode="auto">
          <a:xfrm>
            <a:off x="8305800" y="2665413"/>
            <a:ext cx="3778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800" kern="1200" cap="none" spc="0" normalizeH="0" baseline="0" noProof="0" dirty="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ea typeface="+mn-ea"/>
                <a:cs typeface="+mn-cs"/>
              </a:rPr>
              <a:t>t7</a:t>
            </a:r>
            <a:endParaRPr kumimoji="0" lang="en-US" sz="1800" kern="1200" cap="none" spc="0" normalizeH="0" baseline="0" noProof="0" dirty="0">
              <a:solidFill>
                <a:srgbClr val="FFFFFF">
                  <a:lumMod val="50000"/>
                </a:srgbClr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9500" name="Rectangle 7"/>
          <p:cNvSpPr/>
          <p:nvPr/>
        </p:nvSpPr>
        <p:spPr>
          <a:xfrm>
            <a:off x="1020763" y="3352800"/>
            <a:ext cx="7543800" cy="2743200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 altLang="zh-CN" sz="1800" dirty="0">
              <a:latin typeface="Arial" panose="020B0604020202020204" pitchFamily="34" charset="0"/>
            </a:endParaRPr>
          </a:p>
        </p:txBody>
      </p:sp>
      <p:sp>
        <p:nvSpPr>
          <p:cNvPr id="19501" name="Rectangle 8"/>
          <p:cNvSpPr/>
          <p:nvPr/>
        </p:nvSpPr>
        <p:spPr>
          <a:xfrm>
            <a:off x="1320800" y="3886200"/>
            <a:ext cx="1905000" cy="197961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r>
              <a:rPr lang="en-US" altLang="zh-CN" sz="2000" dirty="0">
                <a:solidFill>
                  <a:srgbClr val="800000"/>
                </a:solidFill>
                <a:latin typeface="Arial" panose="020B0604020202020204" pitchFamily="34" charset="0"/>
              </a:rPr>
              <a:t>load sum</a:t>
            </a:r>
            <a:endParaRPr lang="en-US" altLang="zh-CN" sz="2000" dirty="0">
              <a:solidFill>
                <a:srgbClr val="800000"/>
              </a:solidFill>
              <a:latin typeface="Arial" panose="020B0604020202020204" pitchFamily="34" charset="0"/>
            </a:endParaRPr>
          </a:p>
          <a:p>
            <a:endParaRPr lang="en-US" altLang="zh-CN" sz="2000" dirty="0">
              <a:solidFill>
                <a:srgbClr val="800000"/>
              </a:solidFill>
              <a:latin typeface="Arial" panose="020B0604020202020204" pitchFamily="34" charset="0"/>
            </a:endParaRPr>
          </a:p>
          <a:p>
            <a:endParaRPr lang="en-US" altLang="zh-CN" sz="2000" dirty="0">
              <a:solidFill>
                <a:srgbClr val="800000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rgbClr val="800000"/>
                </a:solidFill>
                <a:latin typeface="Arial" panose="020B0604020202020204" pitchFamily="34" charset="0"/>
              </a:rPr>
              <a:t>update sum</a:t>
            </a:r>
            <a:endParaRPr lang="en-US" altLang="zh-CN" sz="2000" dirty="0">
              <a:solidFill>
                <a:srgbClr val="800000"/>
              </a:solidFill>
              <a:latin typeface="Arial" panose="020B0604020202020204" pitchFamily="34" charset="0"/>
            </a:endParaRPr>
          </a:p>
          <a:p>
            <a:r>
              <a:rPr lang="en-US" altLang="zh-CN" sz="2000" dirty="0">
                <a:solidFill>
                  <a:srgbClr val="800000"/>
                </a:solidFill>
                <a:latin typeface="Arial" panose="020B0604020202020204" pitchFamily="34" charset="0"/>
              </a:rPr>
              <a:t>store sum</a:t>
            </a:r>
            <a:endParaRPr lang="en-US" altLang="zh-CN" sz="2000" dirty="0">
              <a:solidFill>
                <a:srgbClr val="800000"/>
              </a:solidFill>
              <a:latin typeface="Arial" panose="020B0604020202020204" pitchFamily="34" charset="0"/>
            </a:endParaRPr>
          </a:p>
        </p:txBody>
      </p:sp>
      <p:sp>
        <p:nvSpPr>
          <p:cNvPr id="19502" name="TextBox 11"/>
          <p:cNvSpPr txBox="1"/>
          <p:nvPr/>
        </p:nvSpPr>
        <p:spPr>
          <a:xfrm>
            <a:off x="6811963" y="3429000"/>
            <a:ext cx="121126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000" dirty="0">
                <a:latin typeface="Arial" panose="020B0604020202020204" pitchFamily="34" charset="0"/>
              </a:rPr>
              <a:t>Thread 3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  <p:sp>
        <p:nvSpPr>
          <p:cNvPr id="19503" name="TextBox 12"/>
          <p:cNvSpPr txBox="1"/>
          <p:nvPr/>
        </p:nvSpPr>
        <p:spPr>
          <a:xfrm>
            <a:off x="1477963" y="3429000"/>
            <a:ext cx="1211262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000" dirty="0">
                <a:solidFill>
                  <a:srgbClr val="333399"/>
                </a:solidFill>
                <a:latin typeface="Arial" panose="020B0604020202020204" pitchFamily="34" charset="0"/>
              </a:rPr>
              <a:t>Thread 1</a:t>
            </a:r>
            <a:endParaRPr lang="en-US" altLang="zh-CN" sz="2000" dirty="0">
              <a:solidFill>
                <a:srgbClr val="333399"/>
              </a:solidFill>
              <a:latin typeface="Arial" panose="020B0604020202020204" pitchFamily="34" charset="0"/>
            </a:endParaRPr>
          </a:p>
        </p:txBody>
      </p:sp>
      <p:sp>
        <p:nvSpPr>
          <p:cNvPr id="19504" name="Rectangle 13"/>
          <p:cNvSpPr/>
          <p:nvPr/>
        </p:nvSpPr>
        <p:spPr>
          <a:xfrm>
            <a:off x="6369050" y="3886200"/>
            <a:ext cx="1905000" cy="1979613"/>
          </a:xfrm>
          <a:prstGeom prst="rect">
            <a:avLst/>
          </a:prstGeom>
          <a:noFill/>
          <a:ln w="127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p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load sum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update sum</a:t>
            </a:r>
            <a:endParaRPr lang="en-US" altLang="zh-CN" sz="2000" dirty="0">
              <a:latin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</a:endParaRPr>
          </a:p>
          <a:p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dirty="0">
                <a:latin typeface="Arial" panose="020B0604020202020204" pitchFamily="34" charset="0"/>
              </a:rPr>
              <a:t>store sum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  <p:grpSp>
        <p:nvGrpSpPr>
          <p:cNvPr id="50" name="Group 48"/>
          <p:cNvGrpSpPr/>
          <p:nvPr/>
        </p:nvGrpSpPr>
        <p:grpSpPr>
          <a:xfrm>
            <a:off x="3382963" y="3886200"/>
            <a:ext cx="2978150" cy="1954213"/>
            <a:chOff x="3352800" y="3886200"/>
            <a:chExt cx="2979042" cy="1954174"/>
          </a:xfrm>
        </p:grpSpPr>
        <p:sp>
          <p:nvSpPr>
            <p:cNvPr id="19521" name="TextBox 44"/>
            <p:cNvSpPr txBox="1"/>
            <p:nvPr/>
          </p:nvSpPr>
          <p:spPr>
            <a:xfrm>
              <a:off x="3429000" y="3886200"/>
              <a:ext cx="1101814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sum = 0</a:t>
              </a:r>
              <a:endPara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522" name="TextBox 45"/>
            <p:cNvSpPr txBox="1"/>
            <p:nvPr/>
          </p:nvSpPr>
          <p:spPr>
            <a:xfrm>
              <a:off x="5138230" y="4168422"/>
              <a:ext cx="1101814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sum = 0</a:t>
              </a:r>
              <a:endPara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  <a:p>
              <a:r>
                <a:rPr lang="en-US" altLang="zh-CN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sum = 6</a:t>
              </a:r>
              <a:endPara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523" name="TextBox 46"/>
            <p:cNvSpPr txBox="1"/>
            <p:nvPr/>
          </p:nvSpPr>
          <p:spPr>
            <a:xfrm>
              <a:off x="3352800" y="4876800"/>
              <a:ext cx="1749562" cy="70788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sum = 9</a:t>
              </a:r>
              <a:endPara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  <a:p>
              <a:r>
                <a:rPr lang="en-US" altLang="zh-CN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store&lt;sum,9&gt;</a:t>
              </a:r>
              <a:endPara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9524" name="TextBox 47"/>
            <p:cNvSpPr txBox="1"/>
            <p:nvPr/>
          </p:nvSpPr>
          <p:spPr>
            <a:xfrm>
              <a:off x="4582280" y="5440264"/>
              <a:ext cx="1749562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p>
              <a:r>
                <a:rPr lang="en-US" altLang="zh-CN" sz="2000" dirty="0">
                  <a:solidFill>
                    <a:srgbClr val="FF0000"/>
                  </a:solidFill>
                  <a:latin typeface="Arial" panose="020B0604020202020204" pitchFamily="34" charset="0"/>
                </a:rPr>
                <a:t>store&lt;sum,6&gt;</a:t>
              </a:r>
              <a:endParaRPr lang="en-US" altLang="zh-CN" sz="2000" dirty="0">
                <a:solidFill>
                  <a:srgbClr val="FF0000"/>
                </a:solidFill>
                <a:latin typeface="Arial" panose="020B0604020202020204" pitchFamily="34" charset="0"/>
              </a:endParaRPr>
            </a:p>
          </p:txBody>
        </p:sp>
      </p:grpSp>
      <p:sp>
        <p:nvSpPr>
          <p:cNvPr id="19506" name="圆角矩形 1"/>
          <p:cNvSpPr/>
          <p:nvPr/>
        </p:nvSpPr>
        <p:spPr>
          <a:xfrm>
            <a:off x="1106488" y="1533525"/>
            <a:ext cx="393700" cy="750888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Times" pitchFamily="2" charset="0"/>
            </a:endParaRPr>
          </a:p>
        </p:txBody>
      </p:sp>
      <p:sp>
        <p:nvSpPr>
          <p:cNvPr id="19507" name="圆角矩形 54"/>
          <p:cNvSpPr/>
          <p:nvPr/>
        </p:nvSpPr>
        <p:spPr>
          <a:xfrm>
            <a:off x="3436938" y="1562100"/>
            <a:ext cx="395287" cy="752475"/>
          </a:xfrm>
          <a:prstGeom prst="roundRect">
            <a:avLst>
              <a:gd name="adj" fmla="val 16667"/>
            </a:avLst>
          </a:prstGeom>
          <a:noFill/>
          <a:ln w="28575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Times" pitchFamily="2" charset="0"/>
            </a:endParaRPr>
          </a:p>
        </p:txBody>
      </p:sp>
      <p:sp>
        <p:nvSpPr>
          <p:cNvPr id="19508" name="文本框 1"/>
          <p:cNvSpPr txBox="1"/>
          <p:nvPr/>
        </p:nvSpPr>
        <p:spPr>
          <a:xfrm>
            <a:off x="1069975" y="3948113"/>
            <a:ext cx="5016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400" dirty="0">
                <a:latin typeface="Arial" panose="020B0604020202020204" pitchFamily="34" charset="0"/>
              </a:rPr>
              <a:t>0</a:t>
            </a:r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19509" name="文本框 56"/>
          <p:cNvSpPr txBox="1"/>
          <p:nvPr/>
        </p:nvSpPr>
        <p:spPr>
          <a:xfrm>
            <a:off x="1058863" y="4254500"/>
            <a:ext cx="503237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400" dirty="0">
                <a:latin typeface="Arial" panose="020B0604020202020204" pitchFamily="34" charset="0"/>
              </a:rPr>
              <a:t>1</a:t>
            </a:r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19510" name="文本框 57"/>
          <p:cNvSpPr txBox="1"/>
          <p:nvPr/>
        </p:nvSpPr>
        <p:spPr>
          <a:xfrm>
            <a:off x="1069975" y="4541838"/>
            <a:ext cx="5016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400" dirty="0">
                <a:latin typeface="Arial" panose="020B0604020202020204" pitchFamily="34" charset="0"/>
              </a:rPr>
              <a:t>2</a:t>
            </a:r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19511" name="文本框 58"/>
          <p:cNvSpPr txBox="1"/>
          <p:nvPr/>
        </p:nvSpPr>
        <p:spPr>
          <a:xfrm>
            <a:off x="1065213" y="4875213"/>
            <a:ext cx="5016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400" dirty="0">
                <a:latin typeface="Arial" panose="020B0604020202020204" pitchFamily="34" charset="0"/>
              </a:rPr>
              <a:t>3</a:t>
            </a:r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19512" name="文本框 59"/>
          <p:cNvSpPr txBox="1"/>
          <p:nvPr/>
        </p:nvSpPr>
        <p:spPr>
          <a:xfrm>
            <a:off x="1065213" y="5189538"/>
            <a:ext cx="5016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400" dirty="0">
                <a:latin typeface="Arial" panose="020B0604020202020204" pitchFamily="34" charset="0"/>
              </a:rPr>
              <a:t>4</a:t>
            </a:r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19513" name="文本框 60"/>
          <p:cNvSpPr txBox="1"/>
          <p:nvPr/>
        </p:nvSpPr>
        <p:spPr>
          <a:xfrm>
            <a:off x="1058863" y="5486400"/>
            <a:ext cx="5016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400" dirty="0">
                <a:latin typeface="Arial" panose="020B0604020202020204" pitchFamily="34" charset="0"/>
              </a:rPr>
              <a:t>5</a:t>
            </a:r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19514" name="文本框 61"/>
          <p:cNvSpPr txBox="1"/>
          <p:nvPr/>
        </p:nvSpPr>
        <p:spPr>
          <a:xfrm>
            <a:off x="8261350" y="3962400"/>
            <a:ext cx="5016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400" dirty="0">
                <a:latin typeface="Arial" panose="020B0604020202020204" pitchFamily="34" charset="0"/>
              </a:rPr>
              <a:t>0</a:t>
            </a:r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19515" name="文本框 62"/>
          <p:cNvSpPr txBox="1"/>
          <p:nvPr/>
        </p:nvSpPr>
        <p:spPr>
          <a:xfrm>
            <a:off x="8250238" y="4268788"/>
            <a:ext cx="5016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400" dirty="0">
                <a:latin typeface="Arial" panose="020B0604020202020204" pitchFamily="34" charset="0"/>
              </a:rPr>
              <a:t>1</a:t>
            </a:r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19516" name="文本框 63"/>
          <p:cNvSpPr txBox="1"/>
          <p:nvPr/>
        </p:nvSpPr>
        <p:spPr>
          <a:xfrm>
            <a:off x="8261350" y="4557713"/>
            <a:ext cx="5016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400" dirty="0">
                <a:latin typeface="Arial" panose="020B0604020202020204" pitchFamily="34" charset="0"/>
              </a:rPr>
              <a:t>2</a:t>
            </a:r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19517" name="文本框 64"/>
          <p:cNvSpPr txBox="1"/>
          <p:nvPr/>
        </p:nvSpPr>
        <p:spPr>
          <a:xfrm>
            <a:off x="8256588" y="4891088"/>
            <a:ext cx="5016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400" dirty="0">
                <a:latin typeface="Arial" panose="020B0604020202020204" pitchFamily="34" charset="0"/>
              </a:rPr>
              <a:t>3</a:t>
            </a:r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19518" name="文本框 65"/>
          <p:cNvSpPr txBox="1"/>
          <p:nvPr/>
        </p:nvSpPr>
        <p:spPr>
          <a:xfrm>
            <a:off x="8256588" y="5203825"/>
            <a:ext cx="5016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400" dirty="0">
                <a:latin typeface="Arial" panose="020B0604020202020204" pitchFamily="34" charset="0"/>
              </a:rPr>
              <a:t>4</a:t>
            </a:r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19519" name="文本框 66"/>
          <p:cNvSpPr txBox="1"/>
          <p:nvPr/>
        </p:nvSpPr>
        <p:spPr>
          <a:xfrm>
            <a:off x="8250238" y="5500688"/>
            <a:ext cx="5016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1400" dirty="0">
                <a:latin typeface="Arial" panose="020B0604020202020204" pitchFamily="34" charset="0"/>
              </a:rPr>
              <a:t>5</a:t>
            </a:r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19520" name="文本框 2"/>
          <p:cNvSpPr txBox="1"/>
          <p:nvPr/>
        </p:nvSpPr>
        <p:spPr>
          <a:xfrm>
            <a:off x="3600450" y="6167438"/>
            <a:ext cx="2516188" cy="461962"/>
          </a:xfrm>
          <a:prstGeom prst="rect">
            <a:avLst/>
          </a:prstGeom>
          <a:solidFill>
            <a:srgbClr val="C00000"/>
          </a:solidFill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sum=9</a:t>
            </a:r>
            <a:r>
              <a:rPr lang="zh-CN" altLang="en-US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Arial" panose="020B0604020202020204" pitchFamily="34" charset="0"/>
              </a:rPr>
              <a:t>or sum=6</a:t>
            </a:r>
            <a:endParaRPr lang="zh-CN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内容占位符 1"/>
          <p:cNvSpPr>
            <a:spLocks noGrp="1"/>
          </p:cNvSpPr>
          <p:nvPr>
            <p:ph idx="11"/>
          </p:nvPr>
        </p:nvSpPr>
        <p:spPr>
          <a:xfrm>
            <a:off x="482600" y="1219200"/>
            <a:ext cx="8183563" cy="3048000"/>
          </a:xfrm>
          <a:noFill/>
          <a:ln>
            <a:noFill/>
          </a:ln>
        </p:spPr>
        <p:txBody>
          <a:bodyPr/>
          <a:p>
            <a:pPr/>
            <a:r>
              <a:rPr lang="zh-CN" altLang="en-US" kern="1200" dirty="0">
                <a:latin typeface="+mn-lt"/>
                <a:ea typeface="+mn-ea"/>
                <a:cs typeface="+mn-cs"/>
              </a:rPr>
              <a:t>共享内存系统并行编程最基本的挑战是：当多个线程需要更新共享资源时，结果可能是不可预知的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 lvl="1">
              <a:buChar char="–"/>
            </a:pPr>
            <a:r>
              <a:rPr lang="zh-CN" altLang="en-US" sz="2000" dirty="0"/>
              <a:t>结果与更新指令执行顺序相关</a:t>
            </a:r>
            <a:endParaRPr lang="en-US" altLang="zh-CN" sz="2000" dirty="0"/>
          </a:p>
          <a:p>
            <a:pPr/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1507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  <a:ln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共享数据访问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55613" y="2590800"/>
          <a:ext cx="8183563" cy="1158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3562"/>
              </a:tblGrid>
              <a:tr h="45746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>
                          <a:solidFill>
                            <a:srgbClr val="C00000"/>
                          </a:solidFill>
                        </a:rPr>
                        <a:t>竞争条件（</a:t>
                      </a:r>
                      <a:r>
                        <a:rPr lang="en-US" altLang="zh-CN" sz="2400" b="1" dirty="0" smtClean="0">
                          <a:solidFill>
                            <a:srgbClr val="C00000"/>
                          </a:solidFill>
                        </a:rPr>
                        <a:t>Race Condition</a:t>
                      </a:r>
                      <a:r>
                        <a:rPr lang="zh-CN" altLang="en-US" sz="2400" b="1" dirty="0" smtClean="0">
                          <a:solidFill>
                            <a:srgbClr val="C00000"/>
                          </a:solidFill>
                        </a:rPr>
                        <a:t>）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51" marR="91451" marT="45746" marB="4574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70141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当执行的结果取决于两个或多个事件的执行时间时，就存在竞争条件。</a:t>
                      </a:r>
                      <a:endParaRPr lang="zh-CN" altLang="en-US" sz="2000" b="1" dirty="0">
                        <a:solidFill>
                          <a:srgbClr val="C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51" marR="91451" marT="45746" marB="4574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455613" y="3889375"/>
          <a:ext cx="8183563" cy="1039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3562"/>
              </a:tblGrid>
              <a:tr h="457131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>
                          <a:solidFill>
                            <a:srgbClr val="C00000"/>
                          </a:solidFill>
                        </a:rPr>
                        <a:t>临界区（</a:t>
                      </a:r>
                      <a:r>
                        <a:rPr lang="en-US" altLang="zh-CN" sz="2400" b="1" dirty="0" smtClean="0">
                          <a:solidFill>
                            <a:srgbClr val="C00000"/>
                          </a:solidFill>
                        </a:rPr>
                        <a:t>Critical Section</a:t>
                      </a:r>
                      <a:r>
                        <a:rPr lang="zh-CN" altLang="en-US" sz="2400" b="1" dirty="0" smtClean="0">
                          <a:solidFill>
                            <a:srgbClr val="C00000"/>
                          </a:solidFill>
                        </a:rPr>
                        <a:t>）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51" marR="91451" marT="45686" marB="456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582682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对共享存储区域进行更新的代码段，或会造成竞争条件的代码段。</a:t>
                      </a:r>
                      <a:endParaRPr lang="zh-CN" altLang="en-US" sz="2000" b="1" dirty="0">
                        <a:solidFill>
                          <a:srgbClr val="C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51" marR="91451" marT="45686" marB="45686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  <a:ln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MS PGothic" panose="020B0600070205080204" pitchFamily="34" charset="-128"/>
                <a:cs typeface="+mj-cs"/>
              </a:rPr>
              <a:t>如何解决临界区问题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2531" name="Content Placeholder 2"/>
          <p:cNvSpPr txBox="1"/>
          <p:nvPr/>
        </p:nvSpPr>
        <p:spPr>
          <a:xfrm>
            <a:off x="609600" y="1143000"/>
            <a:ext cx="7848600" cy="725488"/>
          </a:xfrm>
          <a:prstGeom prst="rect">
            <a:avLst/>
          </a:prstGeom>
          <a:noFill/>
          <a:ln w="9525">
            <a:noFill/>
          </a:ln>
        </p:spPr>
        <p:txBody>
          <a:bodyPr lIns="63500" tIns="25400" rIns="63500" bIns="25400">
            <a:spAutoFit/>
          </a:bodyPr>
          <a:p>
            <a:pPr marL="342900" indent="-342900">
              <a:lnSpc>
                <a:spcPct val="75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♦"/>
            </a:pPr>
            <a:r>
              <a:rPr lang="zh-CN" altLang="en-US" dirty="0">
                <a:latin typeface="Arial" panose="020B0604020202020204" pitchFamily="34" charset="0"/>
              </a:rPr>
              <a:t>在循环内和线程间，变量</a:t>
            </a:r>
            <a:r>
              <a:rPr lang="en-US" altLang="zh-CN" dirty="0">
                <a:latin typeface="Arial" panose="020B0604020202020204" pitchFamily="34" charset="0"/>
              </a:rPr>
              <a:t>sum</a:t>
            </a:r>
            <a:r>
              <a:rPr lang="zh-CN" altLang="en-US" dirty="0">
                <a:latin typeface="Arial" panose="020B0604020202020204" pitchFamily="34" charset="0"/>
              </a:rPr>
              <a:t>存在依赖关系。</a:t>
            </a:r>
            <a:r>
              <a:rPr lang="zh-CN" altLang="en-US" sz="2800" dirty="0">
                <a:latin typeface="Arial" panose="020B0604020202020204" pitchFamily="34" charset="0"/>
                <a:ea typeface="MS PGothic" panose="020B0600070205080204" pitchFamily="34" charset="-128"/>
              </a:rPr>
              <a:t> </a:t>
            </a:r>
            <a:endParaRPr lang="zh-CN" altLang="en-US" sz="2800" dirty="0">
              <a:latin typeface="Arial" panose="020B0604020202020204" pitchFamily="34" charset="0"/>
              <a:ea typeface="MS PGothic" panose="020B0600070205080204" pitchFamily="34" charset="-128"/>
            </a:endParaRPr>
          </a:p>
          <a:p>
            <a:pPr marL="342900" indent="-342900">
              <a:lnSpc>
                <a:spcPct val="75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♦"/>
            </a:pPr>
            <a:r>
              <a:rPr lang="zh-CN" altLang="en-US" dirty="0">
                <a:latin typeface="Arial" panose="020B0604020202020204" pitchFamily="34" charset="0"/>
              </a:rPr>
              <a:t>读</a:t>
            </a:r>
            <a:r>
              <a:rPr lang="en-US" altLang="zh-CN" dirty="0">
                <a:latin typeface="Arial" panose="020B0604020202020204" pitchFamily="34" charset="0"/>
              </a:rPr>
              <a:t>→</a:t>
            </a:r>
            <a:r>
              <a:rPr lang="zh-CN" altLang="en-US" dirty="0">
                <a:latin typeface="Arial" panose="020B0604020202020204" pitchFamily="34" charset="0"/>
              </a:rPr>
              <a:t>加</a:t>
            </a:r>
            <a:r>
              <a:rPr lang="en-US" altLang="zh-CN" dirty="0">
                <a:latin typeface="Arial" panose="020B0604020202020204" pitchFamily="34" charset="0"/>
              </a:rPr>
              <a:t>→</a:t>
            </a:r>
            <a:r>
              <a:rPr lang="zh-CN" altLang="en-US" dirty="0">
                <a:latin typeface="Arial" panose="020B0604020202020204" pitchFamily="34" charset="0"/>
              </a:rPr>
              <a:t>写回，必须是原子操作才能保持程序的正确性</a:t>
            </a:r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77850" y="1889125"/>
          <a:ext cx="8183563" cy="1158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3563"/>
              </a:tblGrid>
              <a:tr h="457435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>
                          <a:solidFill>
                            <a:srgbClr val="C00000"/>
                          </a:solidFill>
                        </a:rPr>
                        <a:t>原子性（</a:t>
                      </a:r>
                      <a:r>
                        <a:rPr lang="en-US" altLang="zh-CN" sz="2400" b="1" dirty="0" smtClean="0">
                          <a:solidFill>
                            <a:srgbClr val="C00000"/>
                          </a:solidFill>
                        </a:rPr>
                        <a:t>Atomicity</a:t>
                      </a:r>
                      <a:r>
                        <a:rPr lang="zh-CN" altLang="en-US" sz="2400" b="1" dirty="0" smtClean="0">
                          <a:solidFill>
                            <a:srgbClr val="C00000"/>
                          </a:solidFill>
                        </a:rPr>
                        <a:t>）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51" marR="91451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70144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指事务的不可分割性，一个事务的所有操作要么不间断地全部被执行，要么一个也没有执行。</a:t>
                      </a:r>
                      <a:endParaRPr lang="zh-CN" altLang="en-US" sz="20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51" marR="91451" marT="45713" marB="45713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590550" y="3276600"/>
          <a:ext cx="8181975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975"/>
              </a:tblGrid>
              <a:tr h="547687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>
                          <a:solidFill>
                            <a:srgbClr val="C00000"/>
                          </a:solidFill>
                        </a:rPr>
                        <a:t>互斥锁（</a:t>
                      </a:r>
                      <a:r>
                        <a:rPr lang="en-US" altLang="zh-CN" sz="2400" b="1" dirty="0" smtClean="0">
                          <a:solidFill>
                            <a:srgbClr val="C00000"/>
                          </a:solidFill>
                        </a:rPr>
                        <a:t>Mutual Exclusion</a:t>
                      </a:r>
                      <a:r>
                        <a:rPr lang="zh-CN" altLang="en-US" sz="2400" b="1" dirty="0" smtClean="0">
                          <a:solidFill>
                            <a:srgbClr val="C00000"/>
                          </a:solidFill>
                        </a:rPr>
                        <a:t>）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33" marR="91433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1204913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在编程中，引入了对象互斥锁的概念，来保证共享数据操作的完整性。某段代码被标记了互斥锁，那么在任何情况下，最多只能有一个线程可以执行该段代码。</a:t>
                      </a:r>
                      <a:endParaRPr lang="zh-CN" altLang="en-US" sz="2000" dirty="0" smtClean="0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3" marR="91433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 bwMode="auto">
          <a:xfrm>
            <a:off x="609600" y="1987550"/>
            <a:ext cx="8056563" cy="2895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579" name="圆角矩形 1"/>
          <p:cNvSpPr/>
          <p:nvPr/>
        </p:nvSpPr>
        <p:spPr>
          <a:xfrm>
            <a:off x="1752600" y="3886200"/>
            <a:ext cx="2057400" cy="3048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28575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Times" pitchFamily="2" charset="0"/>
            </a:endParaRPr>
          </a:p>
        </p:txBody>
      </p:sp>
      <p:sp>
        <p:nvSpPr>
          <p:cNvPr id="24580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  <a:ln/>
        </p:spPr>
        <p:txBody>
          <a:bodyPr anchor="b" anchorCtr="0"/>
          <a:p>
            <a:pPr>
              <a:buClrTx/>
              <a:buSzTx/>
              <a:buFontTx/>
            </a:pPr>
            <a:r>
              <a:rPr lang="en-US" altLang="zh-CN" kern="1200" dirty="0">
                <a:solidFill>
                  <a:srgbClr val="B70031"/>
                </a:solidFill>
                <a:latin typeface="+mj-lt"/>
                <a:ea typeface="MS PGothic" panose="020B0600070205080204" pitchFamily="34" charset="-128"/>
                <a:cs typeface="+mj-cs"/>
              </a:rPr>
              <a:t>V2: </a:t>
            </a:r>
            <a:r>
              <a:rPr lang="zh-CN" altLang="en-US" kern="1200" dirty="0">
                <a:solidFill>
                  <a:srgbClr val="B70031"/>
                </a:solidFill>
                <a:latin typeface="+mj-lt"/>
                <a:ea typeface="MS PGothic" panose="020B0600070205080204" pitchFamily="34" charset="-128"/>
                <a:cs typeface="+mj-cs"/>
              </a:rPr>
              <a:t>加上互斥锁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4581" name="Content Placeholder 2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790575"/>
          </a:xfrm>
          <a:noFill/>
          <a:ln>
            <a:noFill/>
          </a:ln>
        </p:spPr>
        <p:txBody>
          <a:bodyPr lIns="63500" tIns="25400" rIns="63500" bIns="25400">
            <a:spAutoFit/>
          </a:bodyPr>
          <a:p>
            <a:pPr/>
            <a:r>
              <a:rPr lang="zh-CN" altLang="en-US" kern="1200" dirty="0">
                <a:latin typeface="+mn-lt"/>
                <a:ea typeface="+mn-ea"/>
                <a:cs typeface="+mn-cs"/>
              </a:rPr>
              <a:t>对临界区加入互斥锁，保证在任何情况下，最多只能有一个线程可以执行该段代码。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4582" name="TextBox 7"/>
          <p:cNvSpPr txBox="1"/>
          <p:nvPr/>
        </p:nvSpPr>
        <p:spPr>
          <a:xfrm>
            <a:off x="1447800" y="1987550"/>
            <a:ext cx="7116763" cy="2862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000" dirty="0">
                <a:latin typeface="Bookman Old Style" panose="02050604050505020204" pitchFamily="18" charset="0"/>
              </a:rPr>
              <a:t>int block_length_per_thread = n/t;    </a:t>
            </a:r>
            <a:endParaRPr lang="en-US" altLang="zh-CN" sz="2000" dirty="0"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solidFill>
                  <a:srgbClr val="C00000"/>
                </a:solidFill>
                <a:latin typeface="Bookman Old Style" panose="02050604050505020204" pitchFamily="18" charset="0"/>
              </a:rPr>
              <a:t>mutex m;</a:t>
            </a:r>
            <a:endParaRPr lang="en-US" altLang="zh-CN" sz="2000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int start = id * block_length_per_thread;    </a:t>
            </a:r>
            <a:endParaRPr lang="en-US" altLang="zh-CN" sz="2000" dirty="0">
              <a:latin typeface="Bookman Old Style" panose="02050604050505020204" pitchFamily="18" charset="0"/>
            </a:endParaRPr>
          </a:p>
          <a:p>
            <a:r>
              <a:rPr lang="en-US" altLang="zh-CN" sz="2000" b="1" dirty="0">
                <a:latin typeface="Bookman Old Style" panose="02050604050505020204" pitchFamily="18" charset="0"/>
              </a:rPr>
              <a:t>for </a:t>
            </a:r>
            <a:r>
              <a:rPr lang="en-US" altLang="zh-CN" sz="2000" dirty="0">
                <a:latin typeface="Bookman Old Style" panose="02050604050505020204" pitchFamily="18" charset="0"/>
              </a:rPr>
              <a:t>(i=start; i&lt;start+block_length_per_thread; i++)  {           </a:t>
            </a:r>
            <a:endParaRPr lang="en-US" altLang="zh-CN" sz="2000" dirty="0"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     my_x = </a:t>
            </a:r>
            <a:r>
              <a:rPr lang="en-US" altLang="zh-CN" sz="2000" i="1" dirty="0">
                <a:latin typeface="Bookman Old Style" panose="02050604050505020204" pitchFamily="18" charset="0"/>
              </a:rPr>
              <a:t>Compute_next_value(…);</a:t>
            </a:r>
            <a:endParaRPr lang="en-US" altLang="zh-CN" sz="2000" i="1" dirty="0"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     </a:t>
            </a:r>
            <a:r>
              <a:rPr lang="en-US" altLang="zh-CN" sz="2000" dirty="0">
                <a:solidFill>
                  <a:srgbClr val="C00000"/>
                </a:solidFill>
                <a:latin typeface="Bookman Old Style" panose="02050604050505020204" pitchFamily="18" charset="0"/>
              </a:rPr>
              <a:t>mutex_lock(m);       </a:t>
            </a:r>
            <a:endParaRPr lang="en-US" altLang="zh-CN" sz="2000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     sum += my_x;</a:t>
            </a:r>
            <a:endParaRPr lang="en-US" altLang="zh-CN" sz="2000" dirty="0"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     </a:t>
            </a:r>
            <a:r>
              <a:rPr lang="en-US" altLang="zh-CN" sz="2000" dirty="0">
                <a:solidFill>
                  <a:srgbClr val="C00000"/>
                </a:solidFill>
                <a:latin typeface="Bookman Old Style" panose="02050604050505020204" pitchFamily="18" charset="0"/>
              </a:rPr>
              <a:t>mutex_unlock(m);     </a:t>
            </a:r>
            <a:endParaRPr lang="en-US" altLang="zh-CN" sz="2000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}</a:t>
            </a:r>
            <a:endParaRPr lang="en-US" altLang="zh-CN" sz="2000" dirty="0">
              <a:latin typeface="Bookman Old Style" panose="02050604050505020204" pitchFamily="18" charset="0"/>
            </a:endParaRPr>
          </a:p>
        </p:txBody>
      </p:sp>
      <p:cxnSp>
        <p:nvCxnSpPr>
          <p:cNvPr id="24583" name="肘形连接符 3"/>
          <p:cNvCxnSpPr/>
          <p:nvPr/>
        </p:nvCxnSpPr>
        <p:spPr>
          <a:xfrm rot="-5400000" flipH="1">
            <a:off x="3621088" y="4227513"/>
            <a:ext cx="1143000" cy="765175"/>
          </a:xfrm>
          <a:prstGeom prst="bentConnector3">
            <a:avLst>
              <a:gd name="adj1" fmla="val -991"/>
            </a:avLst>
          </a:prstGeom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4584" name="文本框 11"/>
          <p:cNvSpPr txBox="1"/>
          <p:nvPr/>
        </p:nvSpPr>
        <p:spPr>
          <a:xfrm>
            <a:off x="2125663" y="5181600"/>
            <a:ext cx="5562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</a:rPr>
              <a:t>临界区加入互斥锁后变成原子操作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 bwMode="auto">
          <a:xfrm>
            <a:off x="609600" y="1987550"/>
            <a:ext cx="8056563" cy="2895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27" name="圆角矩形 1"/>
          <p:cNvSpPr/>
          <p:nvPr/>
        </p:nvSpPr>
        <p:spPr>
          <a:xfrm>
            <a:off x="1752600" y="3886200"/>
            <a:ext cx="2057400" cy="3048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28575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Times" pitchFamily="2" charset="0"/>
            </a:endParaRPr>
          </a:p>
        </p:txBody>
      </p:sp>
      <p:sp>
        <p:nvSpPr>
          <p:cNvPr id="26628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  <a:ln/>
        </p:spPr>
        <p:txBody>
          <a:bodyPr anchor="b" anchorCtr="0"/>
          <a:p>
            <a:pPr>
              <a:buClrTx/>
              <a:buSzTx/>
              <a:buFontTx/>
            </a:pPr>
            <a:r>
              <a:rPr lang="en-US" altLang="zh-CN" kern="1200" dirty="0">
                <a:solidFill>
                  <a:srgbClr val="B70031"/>
                </a:solidFill>
                <a:latin typeface="+mj-lt"/>
                <a:ea typeface="MS PGothic" panose="020B0600070205080204" pitchFamily="34" charset="-128"/>
                <a:cs typeface="+mj-cs"/>
              </a:rPr>
              <a:t>V2: </a:t>
            </a:r>
            <a:r>
              <a:rPr lang="zh-CN" altLang="en-US" kern="1200" dirty="0">
                <a:solidFill>
                  <a:srgbClr val="B70031"/>
                </a:solidFill>
                <a:latin typeface="+mj-lt"/>
                <a:ea typeface="MS PGothic" panose="020B0600070205080204" pitchFamily="34" charset="-128"/>
                <a:cs typeface="+mj-cs"/>
              </a:rPr>
              <a:t>加上互斥锁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6629" name="Content Placeholder 2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790575"/>
          </a:xfrm>
          <a:noFill/>
          <a:ln>
            <a:noFill/>
          </a:ln>
        </p:spPr>
        <p:txBody>
          <a:bodyPr lIns="63500" tIns="25400" rIns="63500" bIns="25400">
            <a:spAutoFit/>
          </a:bodyPr>
          <a:p>
            <a:pPr/>
            <a:r>
              <a:rPr lang="zh-CN" altLang="en-US" kern="1200" dirty="0">
                <a:latin typeface="+mn-lt"/>
                <a:ea typeface="+mn-ea"/>
                <a:cs typeface="+mn-cs"/>
              </a:rPr>
              <a:t>对临界区加入互斥锁，保证在任何情况下，最多只能有一个线程可以执行该段代码。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6630" name="TextBox 7"/>
          <p:cNvSpPr txBox="1"/>
          <p:nvPr/>
        </p:nvSpPr>
        <p:spPr>
          <a:xfrm>
            <a:off x="1447800" y="1987550"/>
            <a:ext cx="7116763" cy="2862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000" dirty="0">
                <a:latin typeface="Bookman Old Style" panose="02050604050505020204" pitchFamily="18" charset="0"/>
              </a:rPr>
              <a:t>int block_length_per_thread = n/t;    </a:t>
            </a:r>
            <a:endParaRPr lang="en-US" altLang="zh-CN" sz="2000" dirty="0"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solidFill>
                  <a:srgbClr val="C00000"/>
                </a:solidFill>
                <a:latin typeface="Bookman Old Style" panose="02050604050505020204" pitchFamily="18" charset="0"/>
              </a:rPr>
              <a:t>mutex m;</a:t>
            </a:r>
            <a:endParaRPr lang="en-US" altLang="zh-CN" sz="2000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int start = id * block_length_per_thread;    </a:t>
            </a:r>
            <a:endParaRPr lang="en-US" altLang="zh-CN" sz="2000" dirty="0">
              <a:latin typeface="Bookman Old Style" panose="02050604050505020204" pitchFamily="18" charset="0"/>
            </a:endParaRPr>
          </a:p>
          <a:p>
            <a:r>
              <a:rPr lang="en-US" altLang="zh-CN" sz="2000" b="1" dirty="0">
                <a:latin typeface="Bookman Old Style" panose="02050604050505020204" pitchFamily="18" charset="0"/>
              </a:rPr>
              <a:t>for </a:t>
            </a:r>
            <a:r>
              <a:rPr lang="en-US" altLang="zh-CN" sz="2000" dirty="0">
                <a:latin typeface="Bookman Old Style" panose="02050604050505020204" pitchFamily="18" charset="0"/>
              </a:rPr>
              <a:t>(i=start; i&lt;start+block_length_per_thread; i++)  {           </a:t>
            </a:r>
            <a:endParaRPr lang="en-US" altLang="zh-CN" sz="2000" dirty="0"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     my_x = </a:t>
            </a:r>
            <a:r>
              <a:rPr lang="en-US" altLang="zh-CN" sz="2000" i="1" dirty="0">
                <a:latin typeface="Bookman Old Style" panose="02050604050505020204" pitchFamily="18" charset="0"/>
              </a:rPr>
              <a:t>Compute_next_value(…);</a:t>
            </a:r>
            <a:endParaRPr lang="en-US" altLang="zh-CN" sz="2000" i="1" dirty="0"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     </a:t>
            </a:r>
            <a:r>
              <a:rPr lang="en-US" altLang="zh-CN" sz="2000" dirty="0">
                <a:solidFill>
                  <a:srgbClr val="C00000"/>
                </a:solidFill>
                <a:latin typeface="Bookman Old Style" panose="02050604050505020204" pitchFamily="18" charset="0"/>
              </a:rPr>
              <a:t>mutex_lock(m);       </a:t>
            </a:r>
            <a:endParaRPr lang="en-US" altLang="zh-CN" sz="2000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     sum += my_x;</a:t>
            </a:r>
            <a:endParaRPr lang="en-US" altLang="zh-CN" sz="2000" dirty="0"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     </a:t>
            </a:r>
            <a:r>
              <a:rPr lang="en-US" altLang="zh-CN" sz="2000" dirty="0">
                <a:solidFill>
                  <a:srgbClr val="C00000"/>
                </a:solidFill>
                <a:latin typeface="Bookman Old Style" panose="02050604050505020204" pitchFamily="18" charset="0"/>
              </a:rPr>
              <a:t>mutex_unlock(m);     </a:t>
            </a:r>
            <a:endParaRPr lang="en-US" altLang="zh-CN" sz="2000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}</a:t>
            </a:r>
            <a:endParaRPr lang="en-US" altLang="zh-CN" sz="2000" dirty="0">
              <a:latin typeface="Bookman Old Style" panose="02050604050505020204" pitchFamily="18" charset="0"/>
            </a:endParaRPr>
          </a:p>
        </p:txBody>
      </p:sp>
      <p:cxnSp>
        <p:nvCxnSpPr>
          <p:cNvPr id="26631" name="肘形连接符 3"/>
          <p:cNvCxnSpPr/>
          <p:nvPr/>
        </p:nvCxnSpPr>
        <p:spPr>
          <a:xfrm rot="-5400000" flipH="1">
            <a:off x="3621088" y="4227513"/>
            <a:ext cx="1143000" cy="765175"/>
          </a:xfrm>
          <a:prstGeom prst="bentConnector3">
            <a:avLst>
              <a:gd name="adj1" fmla="val -991"/>
            </a:avLst>
          </a:prstGeom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6632" name="文本框 11"/>
          <p:cNvSpPr txBox="1"/>
          <p:nvPr/>
        </p:nvSpPr>
        <p:spPr>
          <a:xfrm>
            <a:off x="2125663" y="5181600"/>
            <a:ext cx="55626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</a:rPr>
              <a:t>临界区加入互斥锁后变成原子操作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26633" name="文本框 8"/>
          <p:cNvSpPr txBox="1"/>
          <p:nvPr/>
        </p:nvSpPr>
        <p:spPr>
          <a:xfrm>
            <a:off x="3862388" y="2111375"/>
            <a:ext cx="1631950" cy="2647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6600" b="1" dirty="0">
                <a:solidFill>
                  <a:srgbClr val="C00000"/>
                </a:solidFill>
                <a:latin typeface="Arial" panose="020B0604020202020204" pitchFamily="34" charset="0"/>
              </a:rPr>
              <a:t>？</a:t>
            </a:r>
            <a:endParaRPr lang="zh-CN" altLang="en-US" sz="166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共享内存系统并行编程简介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临界区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并行性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同步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675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  <a:ln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大纲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矩形 5"/>
          <p:cNvSpPr/>
          <p:nvPr/>
        </p:nvSpPr>
        <p:spPr bwMode="auto">
          <a:xfrm>
            <a:off x="609600" y="1987550"/>
            <a:ext cx="8056563" cy="28956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9699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  <a:ln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MS PGothic" panose="020B0600070205080204" pitchFamily="34" charset="-128"/>
                <a:cs typeface="+mj-cs"/>
              </a:rPr>
              <a:t>串行程序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9700" name="Content Placeholder 2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420688"/>
          </a:xfrm>
          <a:noFill/>
          <a:ln>
            <a:noFill/>
          </a:ln>
        </p:spPr>
        <p:txBody>
          <a:bodyPr lIns="63500" tIns="25400" rIns="63500" bIns="25400">
            <a:spAutoFit/>
          </a:bodyPr>
          <a:p>
            <a:pPr/>
            <a:r>
              <a:rPr lang="zh-CN" altLang="en-US" kern="1200" dirty="0">
                <a:latin typeface="+mn-lt"/>
                <a:ea typeface="+mn-ea"/>
                <a:cs typeface="+mn-cs"/>
              </a:rPr>
              <a:t>分析下述代码的运行，其实就是串行程序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29701" name="TextBox 7"/>
          <p:cNvSpPr txBox="1"/>
          <p:nvPr/>
        </p:nvSpPr>
        <p:spPr>
          <a:xfrm>
            <a:off x="1447800" y="2014538"/>
            <a:ext cx="7116763" cy="2862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000" dirty="0">
                <a:latin typeface="Bookman Old Style" panose="02050604050505020204" pitchFamily="18" charset="0"/>
              </a:rPr>
              <a:t>int block_length_per_thread = n/t;    </a:t>
            </a:r>
            <a:endParaRPr lang="en-US" altLang="zh-CN" sz="2000" dirty="0"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solidFill>
                  <a:srgbClr val="C00000"/>
                </a:solidFill>
                <a:latin typeface="Bookman Old Style" panose="02050604050505020204" pitchFamily="18" charset="0"/>
              </a:rPr>
              <a:t>mutex m;</a:t>
            </a:r>
            <a:endParaRPr lang="en-US" altLang="zh-CN" sz="2000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int start = id * block_length_per_thread;    </a:t>
            </a:r>
            <a:endParaRPr lang="en-US" altLang="zh-CN" sz="2000" dirty="0">
              <a:latin typeface="Bookman Old Style" panose="02050604050505020204" pitchFamily="18" charset="0"/>
            </a:endParaRPr>
          </a:p>
          <a:p>
            <a:r>
              <a:rPr lang="en-US" altLang="zh-CN" sz="2000" b="1" dirty="0">
                <a:latin typeface="Bookman Old Style" panose="02050604050505020204" pitchFamily="18" charset="0"/>
              </a:rPr>
              <a:t>for </a:t>
            </a:r>
            <a:r>
              <a:rPr lang="en-US" altLang="zh-CN" sz="2000" dirty="0">
                <a:latin typeface="Bookman Old Style" panose="02050604050505020204" pitchFamily="18" charset="0"/>
              </a:rPr>
              <a:t>(i=start; i&lt;start+block_length_per_thread; i++)  {           </a:t>
            </a:r>
            <a:endParaRPr lang="en-US" altLang="zh-CN" sz="2000" dirty="0"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     my_x = </a:t>
            </a:r>
            <a:r>
              <a:rPr lang="en-US" altLang="zh-CN" sz="2000" i="1" dirty="0">
                <a:latin typeface="Bookman Old Style" panose="02050604050505020204" pitchFamily="18" charset="0"/>
              </a:rPr>
              <a:t>Compute_next_value(…);</a:t>
            </a:r>
            <a:endParaRPr lang="en-US" altLang="zh-CN" sz="2000" i="1" dirty="0"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     </a:t>
            </a:r>
            <a:r>
              <a:rPr lang="en-US" altLang="zh-CN" sz="2000" dirty="0">
                <a:solidFill>
                  <a:srgbClr val="C00000"/>
                </a:solidFill>
                <a:latin typeface="Bookman Old Style" panose="02050604050505020204" pitchFamily="18" charset="0"/>
              </a:rPr>
              <a:t>mutex_lock(m);       </a:t>
            </a:r>
            <a:endParaRPr lang="en-US" altLang="zh-CN" sz="2000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     sum += my_x;</a:t>
            </a:r>
            <a:endParaRPr lang="en-US" altLang="zh-CN" sz="2000" dirty="0"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     </a:t>
            </a:r>
            <a:r>
              <a:rPr lang="en-US" altLang="zh-CN" sz="2000" dirty="0">
                <a:solidFill>
                  <a:srgbClr val="C00000"/>
                </a:solidFill>
                <a:latin typeface="Bookman Old Style" panose="02050604050505020204" pitchFamily="18" charset="0"/>
              </a:rPr>
              <a:t>mutex_unlock(m);     </a:t>
            </a:r>
            <a:endParaRPr lang="en-US" altLang="zh-CN" sz="2000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}</a:t>
            </a:r>
            <a:endParaRPr lang="en-US" altLang="zh-CN" sz="2000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  <a:ln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MS PGothic" panose="020B0600070205080204" pitchFamily="34" charset="-128"/>
                <a:cs typeface="+mj-cs"/>
              </a:rPr>
              <a:t>互斥锁降低并行性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609600" y="1143000"/>
            <a:ext cx="7954963" cy="16764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3500" tIns="25400" rIns="63500" bIns="25400">
            <a:spAutoFit/>
          </a:bodyPr>
          <a:lstStyle>
            <a:lvl1pPr marL="342900" indent="-3429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685800" indent="-1905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084580" indent="-17018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♦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互斥访问的结果是串行访问。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♦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互斥锁变量是共享数据，锁变量为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1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表示锁占用，为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表示空闲。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♦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线程为了获得互斥锁，至少需要经过几个层次的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cache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3174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4238" y="2971800"/>
            <a:ext cx="2324100" cy="34671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矩形 9"/>
          <p:cNvSpPr/>
          <p:nvPr/>
        </p:nvSpPr>
        <p:spPr bwMode="auto">
          <a:xfrm>
            <a:off x="609600" y="1905000"/>
            <a:ext cx="8056563" cy="294481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795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  <a:ln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提高并行度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" name="Content Placeholder 2"/>
          <p:cNvSpPr txBox="1"/>
          <p:nvPr/>
        </p:nvSpPr>
        <p:spPr bwMode="auto">
          <a:xfrm>
            <a:off x="684213" y="1125538"/>
            <a:ext cx="8270875" cy="32861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3500" tIns="25400" rIns="63500" bIns="25400">
            <a:spAutoFit/>
          </a:bodyPr>
          <a:lstStyle>
            <a:lvl1pPr marL="203200" indent="-203200" algn="l" rtl="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685800" indent="-1905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4580" indent="-17018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75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♦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为每个线程定义私有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变量：</a:t>
            </a:r>
            <a:r>
              <a:rPr kumimoji="0" lang="en-US" altLang="zh-CN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my_sum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3797" name="TextBox 5"/>
          <p:cNvSpPr txBox="1"/>
          <p:nvPr/>
        </p:nvSpPr>
        <p:spPr>
          <a:xfrm>
            <a:off x="1249363" y="4849813"/>
            <a:ext cx="7367587" cy="4619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</a:pP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</a:rPr>
              <a:t>1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</a:rPr>
              <a:t>每个线程都使用自己的私有变量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</a:rPr>
              <a:t>my_sum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</a:rPr>
              <a:t>保存本地和</a:t>
            </a:r>
            <a:endParaRPr lang="en-US" altLang="zh-CN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33798" name="圆角矩形 13"/>
          <p:cNvSpPr/>
          <p:nvPr/>
        </p:nvSpPr>
        <p:spPr>
          <a:xfrm>
            <a:off x="1249363" y="3733800"/>
            <a:ext cx="2560637" cy="3810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12700">
            <a:noFill/>
          </a:ln>
        </p:spPr>
        <p:txBody>
          <a:bodyPr/>
          <a:p>
            <a:endParaRPr lang="zh-CN" altLang="en-US" dirty="0">
              <a:latin typeface="Times" pitchFamily="2" charset="0"/>
            </a:endParaRPr>
          </a:p>
        </p:txBody>
      </p:sp>
      <p:sp>
        <p:nvSpPr>
          <p:cNvPr id="33799" name="TextBox 7"/>
          <p:cNvSpPr txBox="1"/>
          <p:nvPr/>
        </p:nvSpPr>
        <p:spPr>
          <a:xfrm>
            <a:off x="922338" y="2151063"/>
            <a:ext cx="7116762" cy="22463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sz="2000" dirty="0">
                <a:solidFill>
                  <a:srgbClr val="C00000"/>
                </a:solidFill>
                <a:latin typeface="Bookman Old Style" panose="02050604050505020204" pitchFamily="18" charset="0"/>
              </a:rPr>
              <a:t>my_sum</a:t>
            </a:r>
            <a:r>
              <a:rPr lang="en-US" altLang="zh-CN" sz="2000" dirty="0">
                <a:latin typeface="Bookman Old Style" panose="02050604050505020204" pitchFamily="18" charset="0"/>
              </a:rPr>
              <a:t> = 0; </a:t>
            </a:r>
            <a:endParaRPr lang="en-US" altLang="zh-CN" sz="2000" dirty="0"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my_first_i = .  .  .;</a:t>
            </a:r>
            <a:endParaRPr lang="en-US" altLang="zh-CN" sz="2000" dirty="0"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my_last_i = .  .  .;   </a:t>
            </a:r>
            <a:endParaRPr lang="en-US" altLang="zh-CN" sz="2000" dirty="0">
              <a:latin typeface="Bookman Old Style" panose="02050604050505020204" pitchFamily="18" charset="0"/>
            </a:endParaRPr>
          </a:p>
          <a:p>
            <a:r>
              <a:rPr lang="en-US" altLang="zh-CN" sz="2000" b="1" dirty="0">
                <a:latin typeface="Bookman Old Style" panose="02050604050505020204" pitchFamily="18" charset="0"/>
              </a:rPr>
              <a:t>for </a:t>
            </a:r>
            <a:r>
              <a:rPr lang="en-US" altLang="zh-CN" sz="2000" dirty="0">
                <a:latin typeface="Bookman Old Style" panose="02050604050505020204" pitchFamily="18" charset="0"/>
              </a:rPr>
              <a:t>(my_i= my_first_i; my_i&lt; my_last_i; my_i++)  {           </a:t>
            </a:r>
            <a:endParaRPr lang="en-US" altLang="zh-CN" sz="2000" dirty="0"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     my_x = Compute_next_value(…);</a:t>
            </a:r>
            <a:endParaRPr lang="en-US" altLang="zh-CN" sz="2000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     my_sum += my_x;</a:t>
            </a:r>
            <a:endParaRPr lang="en-US" altLang="zh-CN" sz="2000" dirty="0">
              <a:solidFill>
                <a:srgbClr val="C00000"/>
              </a:solidFill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}</a:t>
            </a:r>
            <a:endParaRPr lang="en-US" altLang="zh-CN" sz="2000" dirty="0">
              <a:latin typeface="Bookman Old Style" panose="02050604050505020204" pitchFamily="18" charset="0"/>
            </a:endParaRPr>
          </a:p>
        </p:txBody>
      </p:sp>
      <p:cxnSp>
        <p:nvCxnSpPr>
          <p:cNvPr id="33800" name="肘形连接符 8"/>
          <p:cNvCxnSpPr/>
          <p:nvPr/>
        </p:nvCxnSpPr>
        <p:spPr>
          <a:xfrm rot="10800000" flipH="1" flipV="1">
            <a:off x="906463" y="2362200"/>
            <a:ext cx="312737" cy="2751138"/>
          </a:xfrm>
          <a:prstGeom prst="bentConnector3">
            <a:avLst>
              <a:gd name="adj1" fmla="val -92375"/>
            </a:avLst>
          </a:prstGeom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3801" name="肘形连接符 18"/>
          <p:cNvCxnSpPr/>
          <p:nvPr/>
        </p:nvCxnSpPr>
        <p:spPr>
          <a:xfrm rot="5400000">
            <a:off x="209550" y="4621213"/>
            <a:ext cx="1684338" cy="350837"/>
          </a:xfrm>
          <a:prstGeom prst="bentConnector3">
            <a:avLst>
              <a:gd name="adj1" fmla="val -139"/>
            </a:avLst>
          </a:prstGeom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802" name="TextBox 5"/>
          <p:cNvSpPr txBox="1"/>
          <p:nvPr/>
        </p:nvSpPr>
        <p:spPr>
          <a:xfrm>
            <a:off x="457200" y="5595938"/>
            <a:ext cx="558800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>
              <a:spcBef>
                <a:spcPct val="20000"/>
              </a:spcBef>
              <a:buClr>
                <a:schemeClr val="tx1"/>
              </a:buClr>
              <a:buSzPct val="60000"/>
              <a:buFont typeface="Wingdings" panose="05000000000000000000" pitchFamily="2" charset="2"/>
            </a:pP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</a:rPr>
              <a:t>2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</a:rPr>
              <a:t>该段代码不再是临界区，可以并行访问</a:t>
            </a:r>
            <a:endParaRPr lang="en-US" altLang="zh-CN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 bwMode="auto">
          <a:xfrm>
            <a:off x="554038" y="1550988"/>
            <a:ext cx="8056563" cy="395605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5843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  <a:ln/>
        </p:spPr>
        <p:txBody>
          <a:bodyPr anchor="b" anchorCtr="0"/>
          <a:p>
            <a:pPr>
              <a:buClrTx/>
              <a:buSzTx/>
              <a:buFontTx/>
            </a:pPr>
            <a:r>
              <a:rPr lang="en-US" altLang="zh-CN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V3</a:t>
            </a: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：定义私有变量后累积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5844" name="Content Placeholder 2"/>
          <p:cNvSpPr txBox="1"/>
          <p:nvPr/>
        </p:nvSpPr>
        <p:spPr>
          <a:xfrm>
            <a:off x="609600" y="1184275"/>
            <a:ext cx="8001000" cy="328613"/>
          </a:xfrm>
          <a:prstGeom prst="rect">
            <a:avLst/>
          </a:prstGeom>
          <a:noFill/>
          <a:ln w="9525">
            <a:noFill/>
          </a:ln>
        </p:spPr>
        <p:txBody>
          <a:bodyPr lIns="63500" tIns="25400" rIns="63500" bIns="25400">
            <a:spAutoFit/>
          </a:bodyPr>
          <a:p>
            <a:pPr marL="342900" indent="-342900">
              <a:lnSpc>
                <a:spcPct val="75000"/>
              </a:lnSpc>
              <a:spcBef>
                <a:spcPct val="20000"/>
              </a:spcBef>
              <a:buSzPct val="100000"/>
              <a:buFont typeface="Arial" panose="020B0604020202020204" pitchFamily="34" charset="0"/>
              <a:buChar char="♦"/>
            </a:pPr>
            <a:r>
              <a:rPr lang="zh-CN" altLang="en-US" dirty="0">
                <a:latin typeface="Arial" panose="020B0604020202020204" pitchFamily="34" charset="0"/>
              </a:rPr>
              <a:t>对</a:t>
            </a:r>
            <a:r>
              <a:rPr lang="en-US" altLang="zh-CN" dirty="0">
                <a:latin typeface="Arial" panose="020B0604020202020204" pitchFamily="34" charset="0"/>
              </a:rPr>
              <a:t>sum</a:t>
            </a:r>
            <a:r>
              <a:rPr lang="zh-CN" altLang="en-US" dirty="0">
                <a:latin typeface="Arial" panose="020B0604020202020204" pitchFamily="34" charset="0"/>
              </a:rPr>
              <a:t>变量更新的代码为临界区，需要用互斥锁</a:t>
            </a:r>
            <a:endParaRPr lang="zh-CN" altLang="en-US" sz="2000" dirty="0"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35845" name="圆角矩形 1"/>
          <p:cNvSpPr/>
          <p:nvPr/>
        </p:nvSpPr>
        <p:spPr>
          <a:xfrm>
            <a:off x="1087438" y="4724400"/>
            <a:ext cx="2036762" cy="304800"/>
          </a:xfrm>
          <a:prstGeom prst="roundRect">
            <a:avLst>
              <a:gd name="adj" fmla="val 16667"/>
            </a:avLst>
          </a:prstGeom>
          <a:solidFill>
            <a:srgbClr val="C00000"/>
          </a:solidFill>
          <a:ln w="12700">
            <a:noFill/>
          </a:ln>
        </p:spPr>
        <p:txBody>
          <a:bodyPr/>
          <a:p>
            <a:endParaRPr lang="zh-CN" altLang="en-US" dirty="0">
              <a:latin typeface="Times" pitchFamily="2" charset="0"/>
            </a:endParaRPr>
          </a:p>
        </p:txBody>
      </p:sp>
      <p:sp>
        <p:nvSpPr>
          <p:cNvPr id="35846" name="TextBox 6"/>
          <p:cNvSpPr txBox="1">
            <a:spLocks noGrp="1"/>
          </p:cNvSpPr>
          <p:nvPr>
            <p:ph idx="11"/>
          </p:nvPr>
        </p:nvSpPr>
        <p:spPr>
          <a:xfrm>
            <a:off x="1087438" y="1697038"/>
            <a:ext cx="7154862" cy="3694112"/>
          </a:xfrm>
          <a:noFill/>
          <a:ln>
            <a:noFill/>
          </a:ln>
        </p:spPr>
        <p:txBody>
          <a:bodyPr>
            <a:spAutoFit/>
          </a:bodyPr>
          <a:p>
            <a:pPr marL="0" indent="0">
              <a:buNone/>
            </a:pPr>
            <a:r>
              <a:rPr lang="en-US" altLang="zh-CN" sz="1800" kern="1200" dirty="0">
                <a:latin typeface="Bookman Old Style" panose="02050604050505020204" pitchFamily="18" charset="0"/>
                <a:ea typeface="+mn-ea"/>
                <a:cs typeface="+mn-cs"/>
              </a:rPr>
              <a:t>int block_length_per_thread = n/t;    </a:t>
            </a:r>
            <a:endParaRPr lang="en-US" altLang="zh-CN" sz="1800" kern="1200" dirty="0">
              <a:latin typeface="Bookman Old Style" panose="02050604050505020204" pitchFamily="18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1800" kern="1200" dirty="0">
                <a:latin typeface="Bookman Old Style" panose="02050604050505020204" pitchFamily="18" charset="0"/>
                <a:ea typeface="+mn-ea"/>
                <a:cs typeface="+mn-cs"/>
              </a:rPr>
              <a:t>mutex m;</a:t>
            </a:r>
            <a:endParaRPr lang="en-US" altLang="zh-CN" sz="1800" kern="1200" dirty="0">
              <a:latin typeface="Bookman Old Style" panose="02050604050505020204" pitchFamily="18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1800" kern="1200" dirty="0">
                <a:latin typeface="Bookman Old Style" panose="02050604050505020204" pitchFamily="18" charset="0"/>
                <a:ea typeface="+mn-ea"/>
                <a:cs typeface="+mn-cs"/>
              </a:rPr>
              <a:t>int my_sum; </a:t>
            </a:r>
            <a:endParaRPr lang="en-US" altLang="zh-CN" sz="1800" kern="1200" dirty="0">
              <a:latin typeface="Bookman Old Style" panose="02050604050505020204" pitchFamily="18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1800" kern="1200" dirty="0">
                <a:latin typeface="Bookman Old Style" panose="02050604050505020204" pitchFamily="18" charset="0"/>
                <a:ea typeface="+mn-ea"/>
                <a:cs typeface="+mn-cs"/>
              </a:rPr>
              <a:t>int start = id * block_length_per_thread;    </a:t>
            </a:r>
            <a:endParaRPr lang="en-US" altLang="zh-CN" sz="1800" kern="1200" dirty="0">
              <a:latin typeface="Bookman Old Style" panose="02050604050505020204" pitchFamily="18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1800" b="1" kern="1200" dirty="0">
                <a:latin typeface="Bookman Old Style" panose="02050604050505020204" pitchFamily="18" charset="0"/>
                <a:ea typeface="+mn-ea"/>
                <a:cs typeface="+mn-cs"/>
              </a:rPr>
              <a:t>for </a:t>
            </a:r>
            <a:r>
              <a:rPr lang="en-US" altLang="zh-CN" sz="1800" kern="1200" dirty="0">
                <a:latin typeface="Bookman Old Style" panose="02050604050505020204" pitchFamily="18" charset="0"/>
                <a:ea typeface="+mn-ea"/>
                <a:cs typeface="+mn-cs"/>
              </a:rPr>
              <a:t>(i=start; i&lt;start+block_length_per_thread; i++)  {           </a:t>
            </a:r>
            <a:endParaRPr lang="en-US" altLang="zh-CN" sz="1800" kern="1200" dirty="0">
              <a:latin typeface="Bookman Old Style" panose="02050604050505020204" pitchFamily="18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1800" kern="1200" dirty="0">
                <a:latin typeface="Bookman Old Style" panose="02050604050505020204" pitchFamily="18" charset="0"/>
                <a:ea typeface="+mn-ea"/>
                <a:cs typeface="+mn-cs"/>
              </a:rPr>
              <a:t>     my_x = </a:t>
            </a:r>
            <a:r>
              <a:rPr lang="en-US" altLang="zh-CN" sz="1800" i="1" kern="1200" dirty="0">
                <a:latin typeface="Bookman Old Style" panose="02050604050505020204" pitchFamily="18" charset="0"/>
                <a:ea typeface="+mn-ea"/>
                <a:cs typeface="+mn-cs"/>
              </a:rPr>
              <a:t>Compute_next_value(…);</a:t>
            </a:r>
            <a:endParaRPr lang="en-US" altLang="zh-CN" sz="1800" i="1" kern="1200" dirty="0">
              <a:latin typeface="Bookman Old Style" panose="02050604050505020204" pitchFamily="18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1800" kern="1200" dirty="0">
                <a:latin typeface="Bookman Old Style" panose="02050604050505020204" pitchFamily="18" charset="0"/>
                <a:ea typeface="+mn-ea"/>
                <a:cs typeface="+mn-cs"/>
              </a:rPr>
              <a:t>     my_sum += my_x;</a:t>
            </a:r>
            <a:endParaRPr lang="en-US" altLang="zh-CN" sz="1800" kern="1200" dirty="0">
              <a:latin typeface="Bookman Old Style" panose="02050604050505020204" pitchFamily="18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1800" kern="1200" dirty="0">
                <a:latin typeface="Bookman Old Style" panose="02050604050505020204" pitchFamily="18" charset="0"/>
                <a:ea typeface="+mn-ea"/>
                <a:cs typeface="+mn-cs"/>
              </a:rPr>
              <a:t>}</a:t>
            </a:r>
            <a:endParaRPr lang="en-US" altLang="zh-CN" sz="1800" kern="1200" dirty="0">
              <a:latin typeface="Bookman Old Style" panose="02050604050505020204" pitchFamily="18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1800" kern="1200" dirty="0">
                <a:solidFill>
                  <a:srgbClr val="C00000"/>
                </a:solidFill>
                <a:latin typeface="Bookman Old Style" panose="02050604050505020204" pitchFamily="18" charset="0"/>
                <a:ea typeface="+mn-ea"/>
                <a:cs typeface="+mn-cs"/>
              </a:rPr>
              <a:t>mutex_lock(m);       </a:t>
            </a:r>
            <a:endParaRPr lang="en-US" altLang="zh-CN" sz="1800" kern="1200" dirty="0">
              <a:solidFill>
                <a:srgbClr val="C00000"/>
              </a:solidFill>
              <a:latin typeface="Bookman Old Style" panose="02050604050505020204" pitchFamily="18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1800" kern="1200" dirty="0">
                <a:latin typeface="Bookman Old Style" panose="02050604050505020204" pitchFamily="18" charset="0"/>
                <a:ea typeface="+mn-ea"/>
                <a:cs typeface="+mn-cs"/>
              </a:rPr>
              <a:t>sum += my_sum;</a:t>
            </a:r>
            <a:endParaRPr lang="en-US" altLang="zh-CN" sz="1800" kern="1200" dirty="0">
              <a:latin typeface="Bookman Old Style" panose="02050604050505020204" pitchFamily="18" charset="0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altLang="zh-CN" sz="1800" kern="1200" dirty="0">
                <a:solidFill>
                  <a:srgbClr val="C00000"/>
                </a:solidFill>
                <a:latin typeface="Bookman Old Style" panose="02050604050505020204" pitchFamily="18" charset="0"/>
                <a:ea typeface="+mn-ea"/>
                <a:cs typeface="+mn-cs"/>
              </a:rPr>
              <a:t>mutex_unlock(m);     </a:t>
            </a:r>
            <a:endParaRPr lang="en-US" altLang="zh-CN" sz="1800" kern="1200" dirty="0">
              <a:solidFill>
                <a:srgbClr val="C00000"/>
              </a:solidFill>
              <a:latin typeface="Bookman Old Style" panose="02050604050505020204" pitchFamily="18" charset="0"/>
              <a:ea typeface="+mn-ea"/>
              <a:cs typeface="+mn-cs"/>
            </a:endParaRPr>
          </a:p>
        </p:txBody>
      </p:sp>
      <p:cxnSp>
        <p:nvCxnSpPr>
          <p:cNvPr id="35847" name="肘形连接符 7"/>
          <p:cNvCxnSpPr/>
          <p:nvPr/>
        </p:nvCxnSpPr>
        <p:spPr>
          <a:xfrm rot="-5400000" flipH="1">
            <a:off x="2935288" y="5056188"/>
            <a:ext cx="1143000" cy="765175"/>
          </a:xfrm>
          <a:prstGeom prst="bentConnector3">
            <a:avLst>
              <a:gd name="adj1" fmla="val -991"/>
            </a:avLst>
          </a:prstGeom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848" name="文本框 8"/>
          <p:cNvSpPr txBox="1"/>
          <p:nvPr/>
        </p:nvSpPr>
        <p:spPr>
          <a:xfrm>
            <a:off x="2590800" y="5921375"/>
            <a:ext cx="307657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</a:rPr>
              <a:t>临界区加入互斥锁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  <a:noFill/>
          <a:ln>
            <a:noFill/>
          </a:ln>
        </p:spPr>
        <p:txBody>
          <a:bodyPr/>
          <a:p>
            <a:pPr/>
            <a:r>
              <a:rPr lang="zh-CN" altLang="en-US" sz="3200" kern="1200" dirty="0">
                <a:latin typeface="+mn-lt"/>
                <a:ea typeface="+mn-ea"/>
                <a:cs typeface="+mn-cs"/>
              </a:rPr>
              <a:t>共享内存系统并行编程简介</a:t>
            </a:r>
            <a:endParaRPr lang="en-US" altLang="zh-CN" sz="3200" kern="1200" dirty="0">
              <a:latin typeface="+mn-lt"/>
              <a:ea typeface="+mn-ea"/>
              <a:cs typeface="+mn-cs"/>
            </a:endParaRPr>
          </a:p>
          <a:p>
            <a:pPr/>
            <a:r>
              <a:rPr lang="zh-CN" altLang="en-US" sz="3200" kern="1200" dirty="0">
                <a:latin typeface="+mn-lt"/>
                <a:ea typeface="+mn-ea"/>
                <a:cs typeface="+mn-cs"/>
              </a:rPr>
              <a:t>临界区</a:t>
            </a:r>
            <a:endParaRPr lang="en-US" altLang="zh-CN" sz="3200" kern="1200" dirty="0">
              <a:latin typeface="+mn-lt"/>
              <a:ea typeface="+mn-ea"/>
              <a:cs typeface="+mn-cs"/>
            </a:endParaRPr>
          </a:p>
          <a:p>
            <a:pPr/>
            <a:r>
              <a:rPr lang="zh-CN" altLang="en-US" sz="3200" kern="1200" dirty="0">
                <a:latin typeface="+mn-lt"/>
                <a:ea typeface="+mn-ea"/>
                <a:cs typeface="+mn-cs"/>
              </a:rPr>
              <a:t>并行性</a:t>
            </a:r>
            <a:endParaRPr lang="en-US" altLang="zh-CN" sz="3200" kern="1200" dirty="0">
              <a:latin typeface="+mn-lt"/>
              <a:ea typeface="+mn-ea"/>
              <a:cs typeface="+mn-cs"/>
            </a:endParaRPr>
          </a:p>
          <a:p>
            <a:pPr/>
            <a:r>
              <a:rPr lang="zh-CN" altLang="en-US" sz="3200" kern="1200" dirty="0">
                <a:latin typeface="+mn-lt"/>
                <a:ea typeface="+mn-ea"/>
                <a:cs typeface="+mn-cs"/>
              </a:rPr>
              <a:t>同步</a:t>
            </a:r>
            <a:endParaRPr lang="en-US" altLang="zh-CN" sz="3200" kern="1200" dirty="0">
              <a:latin typeface="+mn-lt"/>
              <a:ea typeface="+mn-ea"/>
              <a:cs typeface="+mn-cs"/>
            </a:endParaRPr>
          </a:p>
          <a:p>
            <a:pPr/>
            <a:endParaRPr lang="zh-CN" altLang="en-US" sz="3200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7171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  <a:ln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大纲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 bwMode="auto">
          <a:xfrm>
            <a:off x="609600" y="1219200"/>
            <a:ext cx="8056563" cy="387985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1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  <a:ln/>
        </p:spPr>
        <p:txBody>
          <a:bodyPr anchor="b" anchorCtr="0"/>
          <a:p>
            <a:pPr>
              <a:buClrTx/>
              <a:buSzTx/>
              <a:buFontTx/>
            </a:pPr>
            <a:r>
              <a:rPr lang="en-US" altLang="zh-CN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V4</a:t>
            </a: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：指定某个线程进行累积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7892" name="TextBox 6"/>
          <p:cNvSpPr txBox="1"/>
          <p:nvPr/>
        </p:nvSpPr>
        <p:spPr>
          <a:xfrm>
            <a:off x="1238250" y="1187450"/>
            <a:ext cx="7504113" cy="37861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000" dirty="0">
                <a:latin typeface="Bookman Old Style" panose="02050604050505020204" pitchFamily="18" charset="0"/>
              </a:rPr>
              <a:t>int block_length_per_thread = n/t;    </a:t>
            </a:r>
            <a:endParaRPr lang="en-US" altLang="zh-CN" sz="2000" dirty="0"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mutex m;</a:t>
            </a:r>
            <a:endParaRPr lang="en-US" altLang="zh-CN" sz="2000" dirty="0"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shared my_sum[t]; </a:t>
            </a:r>
            <a:endParaRPr lang="en-US" altLang="zh-CN" sz="2000" dirty="0"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int start = id * block_length_per_thread;    </a:t>
            </a:r>
            <a:endParaRPr lang="en-US" altLang="zh-CN" sz="2000" dirty="0">
              <a:latin typeface="Bookman Old Style" panose="02050604050505020204" pitchFamily="18" charset="0"/>
            </a:endParaRPr>
          </a:p>
          <a:p>
            <a:r>
              <a:rPr lang="en-US" altLang="zh-CN" sz="2000" b="1" dirty="0">
                <a:latin typeface="Bookman Old Style" panose="02050604050505020204" pitchFamily="18" charset="0"/>
              </a:rPr>
              <a:t>for</a:t>
            </a:r>
            <a:r>
              <a:rPr lang="en-US" altLang="zh-CN" sz="2000" dirty="0">
                <a:latin typeface="Bookman Old Style" panose="02050604050505020204" pitchFamily="18" charset="0"/>
              </a:rPr>
              <a:t> (i=start; i&lt;start+block_length_per_thread; i++)  {           </a:t>
            </a:r>
            <a:endParaRPr lang="en-US" altLang="zh-CN" sz="2000" dirty="0"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     my_x = </a:t>
            </a:r>
            <a:r>
              <a:rPr lang="en-US" altLang="zh-CN" sz="2000" i="1" dirty="0">
                <a:latin typeface="Bookman Old Style" panose="02050604050505020204" pitchFamily="18" charset="0"/>
              </a:rPr>
              <a:t>Compute_next_value(…);</a:t>
            </a:r>
            <a:endParaRPr lang="en-US" altLang="zh-CN" sz="2000" i="1" dirty="0"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     my_sum[id] += my_x;</a:t>
            </a:r>
            <a:endParaRPr lang="en-US" altLang="zh-CN" sz="2000" dirty="0"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}</a:t>
            </a:r>
            <a:endParaRPr lang="en-US" altLang="zh-CN" sz="2000" dirty="0"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if (id == 0) { // master thread</a:t>
            </a:r>
            <a:endParaRPr lang="en-US" altLang="zh-CN" sz="2000" dirty="0"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   sum = my_sum[0];</a:t>
            </a:r>
            <a:endParaRPr lang="en-US" altLang="zh-CN" sz="2000" dirty="0"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   for (i=1; i&lt;t; i++) sum += my_sum[i];</a:t>
            </a:r>
            <a:endParaRPr lang="en-US" altLang="zh-CN" sz="2000" dirty="0"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}</a:t>
            </a:r>
            <a:endParaRPr lang="en-US" altLang="zh-CN" sz="2000" dirty="0">
              <a:latin typeface="Bookman Old Style" panose="02050604050505020204" pitchFamily="18" charset="0"/>
            </a:endParaRPr>
          </a:p>
        </p:txBody>
      </p:sp>
      <p:sp>
        <p:nvSpPr>
          <p:cNvPr id="37893" name="圆角矩形 2"/>
          <p:cNvSpPr/>
          <p:nvPr/>
        </p:nvSpPr>
        <p:spPr>
          <a:xfrm>
            <a:off x="1066800" y="3657600"/>
            <a:ext cx="5105400" cy="1316038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Times" pitchFamily="2" charset="0"/>
            </a:endParaRPr>
          </a:p>
        </p:txBody>
      </p:sp>
      <p:cxnSp>
        <p:nvCxnSpPr>
          <p:cNvPr id="37894" name="肘形连接符 8"/>
          <p:cNvCxnSpPr/>
          <p:nvPr/>
        </p:nvCxnSpPr>
        <p:spPr>
          <a:xfrm rot="-5400000" flipH="1">
            <a:off x="3438525" y="5191125"/>
            <a:ext cx="436563" cy="0"/>
          </a:xfrm>
          <a:prstGeom prst="bentConnector3">
            <a:avLst>
              <a:gd name="adj1" fmla="val 50000"/>
            </a:avLst>
          </a:prstGeom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7895" name="文本框 10"/>
          <p:cNvSpPr txBox="1"/>
          <p:nvPr/>
        </p:nvSpPr>
        <p:spPr>
          <a:xfrm>
            <a:off x="1981200" y="5408613"/>
            <a:ext cx="38862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</a:rPr>
              <a:t>指定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</a:rPr>
              <a:t>id=0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</a:rPr>
              <a:t>的线程进行累加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 bwMode="auto">
          <a:xfrm>
            <a:off x="609600" y="1219200"/>
            <a:ext cx="8056563" cy="387985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9939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  <a:ln/>
        </p:spPr>
        <p:txBody>
          <a:bodyPr anchor="b" anchorCtr="0"/>
          <a:p>
            <a:pPr>
              <a:buClrTx/>
              <a:buSzTx/>
              <a:buFontTx/>
            </a:pPr>
            <a:r>
              <a:rPr lang="en-US" altLang="zh-CN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V4</a:t>
            </a: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：指定某个线程进行累积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9940" name="TextBox 6"/>
          <p:cNvSpPr txBox="1"/>
          <p:nvPr/>
        </p:nvSpPr>
        <p:spPr>
          <a:xfrm>
            <a:off x="1238250" y="1187450"/>
            <a:ext cx="7504113" cy="37861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000" dirty="0">
                <a:latin typeface="Bookman Old Style" panose="02050604050505020204" pitchFamily="18" charset="0"/>
              </a:rPr>
              <a:t>int block_length_per_thread = n/t;    </a:t>
            </a:r>
            <a:endParaRPr lang="en-US" altLang="zh-CN" sz="2000" dirty="0"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mutex m;</a:t>
            </a:r>
            <a:endParaRPr lang="en-US" altLang="zh-CN" sz="2000" dirty="0"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shared my_sum[t]; </a:t>
            </a:r>
            <a:endParaRPr lang="en-US" altLang="zh-CN" sz="2000" dirty="0"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int start = id * block_length_per_thread;    </a:t>
            </a:r>
            <a:endParaRPr lang="en-US" altLang="zh-CN" sz="2000" dirty="0">
              <a:latin typeface="Bookman Old Style" panose="02050604050505020204" pitchFamily="18" charset="0"/>
            </a:endParaRPr>
          </a:p>
          <a:p>
            <a:r>
              <a:rPr lang="en-US" altLang="zh-CN" sz="2000" b="1" dirty="0">
                <a:latin typeface="Bookman Old Style" panose="02050604050505020204" pitchFamily="18" charset="0"/>
              </a:rPr>
              <a:t>for</a:t>
            </a:r>
            <a:r>
              <a:rPr lang="en-US" altLang="zh-CN" sz="2000" dirty="0">
                <a:latin typeface="Bookman Old Style" panose="02050604050505020204" pitchFamily="18" charset="0"/>
              </a:rPr>
              <a:t> (i=start; i&lt;start+block_length_per_thread; i++)  {           </a:t>
            </a:r>
            <a:endParaRPr lang="en-US" altLang="zh-CN" sz="2000" dirty="0"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     my_x = </a:t>
            </a:r>
            <a:r>
              <a:rPr lang="en-US" altLang="zh-CN" sz="2000" i="1" dirty="0">
                <a:latin typeface="Bookman Old Style" panose="02050604050505020204" pitchFamily="18" charset="0"/>
              </a:rPr>
              <a:t>Compute_next_value(…);</a:t>
            </a:r>
            <a:endParaRPr lang="en-US" altLang="zh-CN" sz="2000" i="1" dirty="0"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     my_sum[id] += my_x;</a:t>
            </a:r>
            <a:endParaRPr lang="en-US" altLang="zh-CN" sz="2000" dirty="0"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}</a:t>
            </a:r>
            <a:endParaRPr lang="en-US" altLang="zh-CN" sz="2000" dirty="0"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if (id == 0) { // master thread</a:t>
            </a:r>
            <a:endParaRPr lang="en-US" altLang="zh-CN" sz="2000" dirty="0"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   sum = my_sum[0];</a:t>
            </a:r>
            <a:endParaRPr lang="en-US" altLang="zh-CN" sz="2000" dirty="0"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   for (i=1; i&lt;t; i++) sum += my_sum[i];</a:t>
            </a:r>
            <a:endParaRPr lang="en-US" altLang="zh-CN" sz="2000" dirty="0"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}</a:t>
            </a:r>
            <a:endParaRPr lang="en-US" altLang="zh-CN" sz="2000" dirty="0">
              <a:latin typeface="Bookman Old Style" panose="02050604050505020204" pitchFamily="18" charset="0"/>
            </a:endParaRPr>
          </a:p>
        </p:txBody>
      </p:sp>
      <p:sp>
        <p:nvSpPr>
          <p:cNvPr id="39941" name="圆角矩形 2"/>
          <p:cNvSpPr/>
          <p:nvPr/>
        </p:nvSpPr>
        <p:spPr>
          <a:xfrm>
            <a:off x="1066800" y="3657600"/>
            <a:ext cx="5105400" cy="1316038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C00000"/>
            </a:solidFill>
            <a:prstDash val="solid"/>
            <a:headEnd type="none" w="med" len="med"/>
            <a:tailEnd type="none" w="med" len="med"/>
          </a:ln>
        </p:spPr>
        <p:txBody>
          <a:bodyPr/>
          <a:p>
            <a:endParaRPr lang="zh-CN" altLang="en-US" dirty="0">
              <a:latin typeface="Times" pitchFamily="2" charset="0"/>
            </a:endParaRPr>
          </a:p>
        </p:txBody>
      </p:sp>
      <p:cxnSp>
        <p:nvCxnSpPr>
          <p:cNvPr id="39942" name="肘形连接符 8"/>
          <p:cNvCxnSpPr/>
          <p:nvPr/>
        </p:nvCxnSpPr>
        <p:spPr>
          <a:xfrm rot="-5400000" flipH="1">
            <a:off x="3438525" y="5191125"/>
            <a:ext cx="436563" cy="0"/>
          </a:xfrm>
          <a:prstGeom prst="bentConnector3">
            <a:avLst>
              <a:gd name="adj1" fmla="val 50000"/>
            </a:avLst>
          </a:prstGeom>
          <a:ln w="19050" cap="flat" cmpd="sng">
            <a:solidFill>
              <a:srgbClr val="C0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9943" name="文本框 10"/>
          <p:cNvSpPr txBox="1"/>
          <p:nvPr/>
        </p:nvSpPr>
        <p:spPr>
          <a:xfrm>
            <a:off x="1981200" y="5408613"/>
            <a:ext cx="38862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</a:rPr>
              <a:t>指定</a:t>
            </a:r>
            <a:r>
              <a:rPr lang="en-US" altLang="zh-CN" dirty="0">
                <a:solidFill>
                  <a:srgbClr val="C00000"/>
                </a:solidFill>
                <a:latin typeface="Arial" panose="020B0604020202020204" pitchFamily="34" charset="0"/>
              </a:rPr>
              <a:t>id=0</a:t>
            </a:r>
            <a:r>
              <a:rPr lang="zh-CN" altLang="en-US" dirty="0">
                <a:solidFill>
                  <a:srgbClr val="C00000"/>
                </a:solidFill>
                <a:latin typeface="Arial" panose="020B0604020202020204" pitchFamily="34" charset="0"/>
              </a:rPr>
              <a:t>的线程进行累加</a:t>
            </a:r>
            <a:endParaRPr lang="zh-CN" altLang="en-US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  <p:sp>
        <p:nvSpPr>
          <p:cNvPr id="39944" name="文本框 9"/>
          <p:cNvSpPr txBox="1"/>
          <p:nvPr/>
        </p:nvSpPr>
        <p:spPr>
          <a:xfrm>
            <a:off x="3862388" y="2111375"/>
            <a:ext cx="1631950" cy="2647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6600" b="1" dirty="0">
                <a:solidFill>
                  <a:srgbClr val="C00000"/>
                </a:solidFill>
                <a:latin typeface="Arial" panose="020B0604020202020204" pitchFamily="34" charset="0"/>
              </a:rPr>
              <a:t>？</a:t>
            </a:r>
            <a:endParaRPr lang="zh-CN" altLang="en-US" sz="166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共享内存系统并行编程简介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临界区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并行性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同步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1987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  <a:ln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大纲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  <a:ln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线程同步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" name="Content Placeholder 2"/>
          <p:cNvSpPr txBox="1"/>
          <p:nvPr/>
        </p:nvSpPr>
        <p:spPr bwMode="auto">
          <a:xfrm>
            <a:off x="574675" y="1076325"/>
            <a:ext cx="8001000" cy="865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lIns="63500" tIns="25400" rIns="63500" bIns="25400">
            <a:spAutoFit/>
          </a:bodyPr>
          <a:lstStyle>
            <a:lvl1pPr marL="203200" indent="-203200" algn="l" rtl="0" eaLnBrk="0" fontAlgn="base" hangingPunct="0">
              <a:lnSpc>
                <a:spcPct val="75000"/>
              </a:lnSpc>
              <a:spcBef>
                <a:spcPct val="65000"/>
              </a:spcBef>
              <a:spcAft>
                <a:spcPct val="0"/>
              </a:spcAft>
              <a:buSzPct val="100000"/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MS PGothic" panose="020B0600070205080204" pitchFamily="34" charset="-128"/>
              </a:defRPr>
            </a:lvl1pPr>
            <a:lvl2pPr marL="685800" indent="-19050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4580" indent="-170180" algn="l" rtl="0" eaLnBrk="0" fontAlgn="base" hangingPunct="0">
              <a:lnSpc>
                <a:spcPct val="85000"/>
              </a:lnSpc>
              <a:spcBef>
                <a:spcPct val="40000"/>
              </a:spcBef>
              <a:spcAft>
                <a:spcPct val="0"/>
              </a:spcAft>
              <a:buSzPct val="100000"/>
              <a:buChar char="-"/>
              <a:defRPr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charset="0"/>
                <a:ea typeface="MS PGothic" panose="020B0600070205080204" pitchFamily="34" charset="-128"/>
              </a:defRPr>
            </a:lvl9pPr>
          </a:lstStyle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♦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其他线程还没结束，主线程就开始计算累加结果了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♦"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如何让主线程等待其他线程都执行结束呢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？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484188" y="2057400"/>
          <a:ext cx="8181975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1975"/>
              </a:tblGrid>
              <a:tr h="5715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400" b="1" dirty="0" smtClean="0">
                          <a:solidFill>
                            <a:srgbClr val="C00000"/>
                          </a:solidFill>
                        </a:rPr>
                        <a:t>路障（</a:t>
                      </a:r>
                      <a:r>
                        <a:rPr lang="en-US" altLang="zh-CN" sz="2400" b="1" dirty="0" smtClean="0">
                          <a:solidFill>
                            <a:srgbClr val="C00000"/>
                          </a:solidFill>
                        </a:rPr>
                        <a:t>Barrier</a:t>
                      </a:r>
                      <a:r>
                        <a:rPr lang="zh-CN" altLang="en-US" sz="2400" b="1" dirty="0" smtClean="0">
                          <a:solidFill>
                            <a:srgbClr val="C00000"/>
                          </a:solidFill>
                        </a:rPr>
                        <a:t>）</a:t>
                      </a:r>
                      <a:endParaRPr lang="zh-CN" altLang="en-US" sz="2400" b="1" dirty="0">
                        <a:solidFill>
                          <a:srgbClr val="C00000"/>
                        </a:solidFill>
                      </a:endParaRPr>
                    </a:p>
                  </a:txBody>
                  <a:tcPr marL="91433" marR="91433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90000"/>
                      </a:schemeClr>
                    </a:solidFill>
                  </a:tcPr>
                </a:tc>
              </a:tr>
              <a:tr h="876300">
                <a:tc>
                  <a:txBody>
                    <a:bodyPr/>
                    <a:lstStyle/>
                    <a:p>
                      <a:pPr algn="l"/>
                      <a:r>
                        <a:rPr lang="zh-CN" altLang="en-US" sz="20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同步点又称为路障</a:t>
                      </a:r>
                      <a:r>
                        <a:rPr lang="en-US" altLang="zh-CN" sz="20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(barrier)</a:t>
                      </a:r>
                      <a:r>
                        <a:rPr lang="zh-CN" altLang="en-US" sz="2000" dirty="0" smtClean="0">
                          <a:latin typeface="Times New Roman" panose="02020603050405020304" charset="0"/>
                          <a:cs typeface="Times New Roman" panose="02020603050405020304" charset="0"/>
                        </a:rPr>
                        <a:t>，只有所有线程都抵达此路障，线程才能继续运行下去，否则会阻塞在路障处。</a:t>
                      </a:r>
                      <a:endParaRPr lang="zh-CN" altLang="en-US" sz="2000" b="1" dirty="0">
                        <a:solidFill>
                          <a:srgbClr val="C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91433" marR="91433" marT="45721" marB="45721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矩形 6"/>
          <p:cNvSpPr/>
          <p:nvPr/>
        </p:nvSpPr>
        <p:spPr bwMode="auto">
          <a:xfrm>
            <a:off x="609600" y="1295400"/>
            <a:ext cx="8056563" cy="41021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5059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  <a:ln/>
        </p:spPr>
        <p:txBody>
          <a:bodyPr anchor="b" anchorCtr="0"/>
          <a:p>
            <a:pPr>
              <a:buClrTx/>
              <a:buSzTx/>
              <a:buFontTx/>
            </a:pPr>
            <a:r>
              <a:rPr lang="en-US" altLang="zh-CN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V5</a:t>
            </a: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：加入路障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5060" name="TextBox 6"/>
          <p:cNvSpPr txBox="1"/>
          <p:nvPr/>
        </p:nvSpPr>
        <p:spPr>
          <a:xfrm>
            <a:off x="1217613" y="1304925"/>
            <a:ext cx="7780337" cy="40941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000" dirty="0">
                <a:latin typeface="Bookman Old Style" panose="02050604050505020204" pitchFamily="18" charset="0"/>
              </a:rPr>
              <a:t>int block_length_per_thread = n/t;    </a:t>
            </a:r>
            <a:endParaRPr lang="en-US" altLang="zh-CN" sz="2000" dirty="0"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mutex m;</a:t>
            </a:r>
            <a:endParaRPr lang="en-US" altLang="zh-CN" sz="2000" dirty="0"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shared my_sum[t]; </a:t>
            </a:r>
            <a:endParaRPr lang="en-US" altLang="zh-CN" sz="2000" dirty="0"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int start = id * block_length_per_thread;    </a:t>
            </a:r>
            <a:endParaRPr lang="en-US" altLang="zh-CN" sz="2000" dirty="0">
              <a:latin typeface="Bookman Old Style" panose="02050604050505020204" pitchFamily="18" charset="0"/>
            </a:endParaRPr>
          </a:p>
          <a:p>
            <a:r>
              <a:rPr lang="en-US" altLang="zh-CN" sz="2000" b="1" dirty="0">
                <a:latin typeface="Bookman Old Style" panose="02050604050505020204" pitchFamily="18" charset="0"/>
              </a:rPr>
              <a:t>for</a:t>
            </a:r>
            <a:r>
              <a:rPr lang="en-US" altLang="zh-CN" sz="2000" dirty="0">
                <a:latin typeface="Bookman Old Style" panose="02050604050505020204" pitchFamily="18" charset="0"/>
              </a:rPr>
              <a:t> (i=start; i&lt;start+block_length_per_thread; i++)  {           </a:t>
            </a:r>
            <a:endParaRPr lang="en-US" altLang="zh-CN" sz="2000" dirty="0"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     my_x = </a:t>
            </a:r>
            <a:r>
              <a:rPr lang="en-US" altLang="zh-CN" sz="2000" i="1" dirty="0">
                <a:latin typeface="Bookman Old Style" panose="02050604050505020204" pitchFamily="18" charset="0"/>
              </a:rPr>
              <a:t>Compute_next_value(…);</a:t>
            </a:r>
            <a:endParaRPr lang="en-US" altLang="zh-CN" sz="2000" i="1" dirty="0"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     my_sum[id] += x;</a:t>
            </a:r>
            <a:endParaRPr lang="en-US" altLang="zh-CN" sz="2000" dirty="0"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}</a:t>
            </a:r>
            <a:endParaRPr lang="en-US" altLang="zh-CN" sz="2000" dirty="0">
              <a:latin typeface="Bookman Old Style" panose="02050604050505020204" pitchFamily="18" charset="0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Bookman Old Style" panose="02050604050505020204" pitchFamily="18" charset="0"/>
              </a:rPr>
              <a:t>Synchronize_cores();</a:t>
            </a:r>
            <a:r>
              <a:rPr lang="en-US" altLang="zh-CN" sz="2000" dirty="0">
                <a:solidFill>
                  <a:srgbClr val="C00000"/>
                </a:solidFill>
                <a:latin typeface="Bookman Old Style" panose="02050604050505020204" pitchFamily="18" charset="0"/>
              </a:rPr>
              <a:t> </a:t>
            </a:r>
            <a:r>
              <a:rPr lang="en-US" altLang="zh-CN" sz="2000" dirty="0">
                <a:latin typeface="Bookman Old Style" panose="02050604050505020204" pitchFamily="18" charset="0"/>
              </a:rPr>
              <a:t>// barrier for all threads</a:t>
            </a:r>
            <a:endParaRPr lang="en-US" altLang="zh-CN" sz="2000" dirty="0"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if (id == 0) { // master thread</a:t>
            </a:r>
            <a:endParaRPr lang="en-US" altLang="zh-CN" sz="2000" dirty="0"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   sum = my_sum[0];</a:t>
            </a:r>
            <a:endParaRPr lang="en-US" altLang="zh-CN" sz="2000" dirty="0"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   for (i=1; i&lt;t; i++) sum += my_sum[t];</a:t>
            </a:r>
            <a:endParaRPr lang="en-US" altLang="zh-CN" sz="2000" dirty="0"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}</a:t>
            </a:r>
            <a:endParaRPr lang="en-US" altLang="zh-CN" sz="2000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  <a:ln/>
        </p:spPr>
        <p:txBody>
          <a:bodyPr anchor="b" anchorCtr="0"/>
          <a:p>
            <a:pPr>
              <a:buClrTx/>
              <a:buSzTx/>
              <a:buFontTx/>
            </a:pPr>
            <a:r>
              <a:rPr lang="en-US" altLang="zh-CN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Quiz</a:t>
            </a: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：</a:t>
            </a:r>
            <a:r>
              <a:rPr lang="el-GR" altLang="zh-CN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π</a:t>
            </a: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的计算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893763" y="2719388"/>
            <a:ext cx="6705600" cy="2154238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6084" name="TextBox 6"/>
          <p:cNvSpPr txBox="1"/>
          <p:nvPr/>
        </p:nvSpPr>
        <p:spPr>
          <a:xfrm>
            <a:off x="1981200" y="2743200"/>
            <a:ext cx="4433888" cy="19383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pt-BR" altLang="zh-CN" sz="2000" dirty="0">
                <a:latin typeface="Bookman Old Style" panose="02050604050505020204" pitchFamily="18" charset="0"/>
              </a:rPr>
              <a:t>double factor = 1.0;</a:t>
            </a:r>
            <a:endParaRPr lang="pt-BR" altLang="zh-CN" sz="2000" dirty="0">
              <a:latin typeface="Bookman Old Style" panose="02050604050505020204" pitchFamily="18" charset="0"/>
            </a:endParaRPr>
          </a:p>
          <a:p>
            <a:r>
              <a:rPr lang="pt-BR" altLang="zh-CN" sz="2000" dirty="0">
                <a:latin typeface="Bookman Old Style" panose="02050604050505020204" pitchFamily="18" charset="0"/>
              </a:rPr>
              <a:t>double sum = 0.0;</a:t>
            </a:r>
            <a:endParaRPr lang="pt-BR" altLang="zh-CN" sz="2000" dirty="0">
              <a:latin typeface="Bookman Old Style" panose="02050604050505020204" pitchFamily="18" charset="0"/>
            </a:endParaRPr>
          </a:p>
          <a:p>
            <a:r>
              <a:rPr lang="pt-BR" altLang="zh-CN" sz="2000" dirty="0">
                <a:latin typeface="Bookman Old Style" panose="02050604050505020204" pitchFamily="18" charset="0"/>
              </a:rPr>
              <a:t>for ( i=0; i&lt;n; i++, factor = -factor){</a:t>
            </a:r>
            <a:endParaRPr lang="pt-BR" altLang="zh-CN" sz="2000" dirty="0">
              <a:latin typeface="Bookman Old Style" panose="02050604050505020204" pitchFamily="18" charset="0"/>
            </a:endParaRPr>
          </a:p>
          <a:p>
            <a:r>
              <a:rPr lang="pt-BR" altLang="zh-CN" sz="2000" dirty="0">
                <a:latin typeface="Bookman Old Style" panose="02050604050505020204" pitchFamily="18" charset="0"/>
              </a:rPr>
              <a:t>      sum += factor/(2*i+1);</a:t>
            </a:r>
            <a:endParaRPr lang="pt-BR" altLang="zh-CN" sz="2000" dirty="0">
              <a:latin typeface="Bookman Old Style" panose="02050604050505020204" pitchFamily="18" charset="0"/>
            </a:endParaRPr>
          </a:p>
          <a:p>
            <a:r>
              <a:rPr lang="pt-BR" altLang="zh-CN" sz="2000" dirty="0">
                <a:latin typeface="Bookman Old Style" panose="02050604050505020204" pitchFamily="18" charset="0"/>
              </a:rPr>
              <a:t>}</a:t>
            </a:r>
            <a:endParaRPr lang="pt-BR" altLang="zh-CN" sz="2000" dirty="0">
              <a:latin typeface="Bookman Old Style" panose="02050604050505020204" pitchFamily="18" charset="0"/>
            </a:endParaRPr>
          </a:p>
          <a:p>
            <a:r>
              <a:rPr lang="pt-BR" altLang="zh-CN" sz="2000" dirty="0">
                <a:latin typeface="Bookman Old Style" panose="02050604050505020204" pitchFamily="18" charset="0"/>
              </a:rPr>
              <a:t>pi = 4.0 *sum;</a:t>
            </a:r>
            <a:endParaRPr lang="pt-BR" altLang="zh-CN" sz="2000" dirty="0">
              <a:latin typeface="Bookman Old Style" panose="02050604050505020204" pitchFamily="18" charset="0"/>
            </a:endParaRPr>
          </a:p>
        </p:txBody>
      </p:sp>
      <p:sp>
        <p:nvSpPr>
          <p:cNvPr id="7" name="Content Placeholder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574675" y="1076325"/>
            <a:ext cx="8001000" cy="5035609"/>
          </a:xfrm>
          <a:prstGeom prst="rect">
            <a:avLst/>
          </a:prstGeom>
          <a:blipFill>
            <a:blip r:embed="rId1"/>
            <a:stretch>
              <a:fillRect l="-1371" t="-1816" r="-914" b="-1816"/>
            </a:stretch>
          </a:blipFill>
          <a:ln w="9525">
            <a:noFill/>
            <a:miter lim="800000"/>
          </a:ln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>
                <a:noFill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kern="1200" cap="none" spc="0" normalizeH="0" baseline="0" noProof="0">
              <a:noFill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共享内存系统并行编程简介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临界区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并行性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同步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195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  <a:ln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大纲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内容占位符 1"/>
          <p:cNvSpPr>
            <a:spLocks noGrp="1"/>
          </p:cNvSpPr>
          <p:nvPr>
            <p:ph idx="11"/>
          </p:nvPr>
        </p:nvSpPr>
        <p:spPr>
          <a:xfrm>
            <a:off x="482600" y="4724400"/>
            <a:ext cx="8183563" cy="1828800"/>
          </a:xfrm>
          <a:noFill/>
          <a:ln>
            <a:noFill/>
          </a:ln>
        </p:spPr>
        <p:txBody>
          <a:bodyPr/>
          <a:p>
            <a:pPr/>
            <a:r>
              <a:rPr lang="zh-CN" altLang="en-US" kern="1200" dirty="0">
                <a:latin typeface="+mn-lt"/>
                <a:ea typeface="+mn-ea"/>
                <a:cs typeface="+mn-cs"/>
              </a:rPr>
              <a:t>每个处理器拥有私有存储（缓存）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/>
            <a:r>
              <a:rPr lang="zh-CN" altLang="en-US" kern="1200" dirty="0">
                <a:latin typeface="+mn-lt"/>
                <a:ea typeface="+mn-ea"/>
                <a:cs typeface="+mn-cs"/>
              </a:rPr>
              <a:t>所有处理器共享内存空间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/>
            <a:r>
              <a:rPr lang="zh-CN" altLang="en-US" kern="1200" dirty="0">
                <a:latin typeface="+mn-lt"/>
                <a:ea typeface="+mn-ea"/>
                <a:cs typeface="+mn-cs"/>
              </a:rPr>
              <a:t>处理器可以并行进行计算</a:t>
            </a:r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9219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  <a:ln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共享内存系统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pic>
        <p:nvPicPr>
          <p:cNvPr id="9220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1143000"/>
            <a:ext cx="4459288" cy="35052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 bwMode="auto">
          <a:xfrm>
            <a:off x="609600" y="2057400"/>
            <a:ext cx="8056563" cy="22098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43" name="内容占位符 1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  <a:noFill/>
          <a:ln>
            <a:noFill/>
          </a:ln>
        </p:spPr>
        <p:txBody>
          <a:bodyPr/>
          <a:p>
            <a:pPr/>
            <a:r>
              <a:rPr lang="en-US" altLang="zh-CN" kern="1200" dirty="0">
                <a:latin typeface="+mn-lt"/>
                <a:ea typeface="+mn-ea"/>
                <a:cs typeface="+mn-cs"/>
              </a:rPr>
              <a:t>n</a:t>
            </a:r>
            <a:r>
              <a:rPr lang="zh-CN" altLang="en-US" kern="1200" dirty="0">
                <a:latin typeface="+mn-lt"/>
                <a:ea typeface="+mn-ea"/>
                <a:cs typeface="+mn-cs"/>
              </a:rPr>
              <a:t>个数求和问题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/>
            <a:r>
              <a:rPr lang="zh-CN" altLang="en-US" kern="1200" dirty="0">
                <a:latin typeface="+mn-lt"/>
                <a:ea typeface="+mn-ea"/>
                <a:cs typeface="+mn-cs"/>
              </a:rPr>
              <a:t>串行代码</a:t>
            </a:r>
            <a:r>
              <a:rPr lang="en-US" altLang="zh-CN" kern="1200" dirty="0">
                <a:latin typeface="+mn-lt"/>
                <a:ea typeface="+mn-ea"/>
                <a:cs typeface="+mn-cs"/>
              </a:rPr>
              <a:t>: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>
              <a:buChar char="•"/>
            </a:pP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>
              <a:buChar char="•"/>
            </a:pP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>
              <a:buChar char="•"/>
            </a:pP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>
              <a:buChar char="•"/>
            </a:pP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>
              <a:buChar char="•"/>
            </a:pP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>
              <a:buChar char="•"/>
            </a:pP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/>
            <a:r>
              <a:rPr lang="zh-CN" altLang="en-US" kern="1200" dirty="0">
                <a:latin typeface="+mn-lt"/>
                <a:ea typeface="+mn-ea"/>
                <a:cs typeface="+mn-cs"/>
              </a:rPr>
              <a:t>如何进行并行编程</a:t>
            </a:r>
            <a:r>
              <a:rPr lang="en-US" altLang="zh-CN" kern="1200" dirty="0">
                <a:latin typeface="+mn-lt"/>
                <a:ea typeface="+mn-ea"/>
                <a:cs typeface="+mn-cs"/>
              </a:rPr>
              <a:t>?</a:t>
            </a:r>
            <a:endParaRPr lang="en-US" altLang="zh-CN" kern="1200" dirty="0">
              <a:latin typeface="+mn-lt"/>
              <a:ea typeface="+mn-ea"/>
              <a:cs typeface="+mn-cs"/>
            </a:endParaRPr>
          </a:p>
          <a:p>
            <a:pPr lvl="1">
              <a:buChar char="–"/>
            </a:pPr>
            <a:r>
              <a:rPr lang="zh-CN" altLang="en-US" sz="2000" dirty="0"/>
              <a:t>划分、通信、组合、映射</a:t>
            </a:r>
            <a:endParaRPr lang="en-US" altLang="zh-CN" sz="2000" dirty="0"/>
          </a:p>
          <a:p>
            <a:pPr/>
            <a:endParaRPr lang="zh-CN" altLang="en-US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10244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  <a:ln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例子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0245" name="文本框 2"/>
          <p:cNvSpPr txBox="1"/>
          <p:nvPr/>
        </p:nvSpPr>
        <p:spPr>
          <a:xfrm>
            <a:off x="990600" y="2133600"/>
            <a:ext cx="6629400" cy="1938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latin typeface="Bookman Old Style" panose="02050604050505020204" pitchFamily="18" charset="0"/>
              </a:rPr>
              <a:t>sum = 0;</a:t>
            </a:r>
            <a:endParaRPr lang="en-US" altLang="zh-CN" dirty="0">
              <a:latin typeface="Bookman Old Style" panose="02050604050505020204" pitchFamily="18" charset="0"/>
            </a:endParaRPr>
          </a:p>
          <a:p>
            <a:r>
              <a:rPr lang="en-US" altLang="zh-CN" b="1" dirty="0">
                <a:latin typeface="Bookman Old Style" panose="02050604050505020204" pitchFamily="18" charset="0"/>
              </a:rPr>
              <a:t>for</a:t>
            </a:r>
            <a:r>
              <a:rPr lang="en-US" altLang="zh-CN" dirty="0">
                <a:latin typeface="Bookman Old Style" panose="02050604050505020204" pitchFamily="18" charset="0"/>
              </a:rPr>
              <a:t> (i = 0; i &lt; n; i++){</a:t>
            </a:r>
            <a:endParaRPr lang="en-US" altLang="zh-CN" dirty="0">
              <a:latin typeface="Bookman Old Style" panose="02050604050505020204" pitchFamily="18" charset="0"/>
            </a:endParaRPr>
          </a:p>
          <a:p>
            <a:r>
              <a:rPr lang="en-US" altLang="zh-CN" dirty="0">
                <a:latin typeface="Bookman Old Style" panose="02050604050505020204" pitchFamily="18" charset="0"/>
              </a:rPr>
              <a:t>      x = </a:t>
            </a:r>
            <a:r>
              <a:rPr lang="en-US" altLang="zh-CN" i="1" dirty="0">
                <a:latin typeface="Bookman Old Style" panose="02050604050505020204" pitchFamily="18" charset="0"/>
              </a:rPr>
              <a:t>Compute_next_value(.  .  . );</a:t>
            </a:r>
            <a:endParaRPr lang="en-US" altLang="zh-CN" i="1" dirty="0">
              <a:latin typeface="Bookman Old Style" panose="02050604050505020204" pitchFamily="18" charset="0"/>
            </a:endParaRPr>
          </a:p>
          <a:p>
            <a:r>
              <a:rPr lang="en-US" altLang="zh-CN" dirty="0">
                <a:latin typeface="Bookman Old Style" panose="02050604050505020204" pitchFamily="18" charset="0"/>
              </a:rPr>
              <a:t>      sum += x;</a:t>
            </a:r>
            <a:endParaRPr lang="en-US" altLang="zh-CN" dirty="0">
              <a:latin typeface="Bookman Old Style" panose="02050604050505020204" pitchFamily="18" charset="0"/>
            </a:endParaRPr>
          </a:p>
          <a:p>
            <a:r>
              <a:rPr lang="en-US" altLang="zh-CN" dirty="0">
                <a:latin typeface="Bookman Old Style" panose="02050604050505020204" pitchFamily="18" charset="0"/>
              </a:rPr>
              <a:t>}</a:t>
            </a:r>
            <a:endParaRPr lang="zh-CN" altLang="en-US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90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  <a:ln/>
        </p:spPr>
        <p:txBody>
          <a:bodyPr anchor="b" anchorCtr="0"/>
          <a:p>
            <a:pPr>
              <a:buClrTx/>
              <a:buSzTx/>
              <a:buFontTx/>
            </a:pPr>
            <a:r>
              <a:rPr lang="en-US" altLang="zh-CN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PCAM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1268" name="Content Placeholder 2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49879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划分：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将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个数的求和问题进行划分，假设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altLang="zh-CN" sz="2400" b="0" i="1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是处理器或线程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数量，则可以划分成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n/t 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个数据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的求和问题，最后把结果再相加；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通信：</a:t>
            </a:r>
            <a:r>
              <a:rPr kumimoji="0" lang="en-US" altLang="zh-CN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个部分和通信，计算出全部数据的和</a:t>
            </a: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组合和映射：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划分步骤划分出的任务数恰好等于处理器或线程数，可以不进行组合直接完成映射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Cube 15"/>
          <p:cNvSpPr>
            <a:spLocks noChangeArrowheads="1"/>
          </p:cNvSpPr>
          <p:nvPr/>
        </p:nvSpPr>
        <p:spPr bwMode="auto">
          <a:xfrm>
            <a:off x="31750" y="2514600"/>
            <a:ext cx="334963" cy="381000"/>
          </a:xfrm>
          <a:prstGeom prst="cube">
            <a:avLst>
              <a:gd name="adj" fmla="val 25000"/>
            </a:avLst>
          </a:prstGeom>
          <a:solidFill>
            <a:srgbClr val="008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" name="Cube 15"/>
          <p:cNvSpPr>
            <a:spLocks noChangeArrowheads="1"/>
          </p:cNvSpPr>
          <p:nvPr/>
        </p:nvSpPr>
        <p:spPr bwMode="auto">
          <a:xfrm>
            <a:off x="412750" y="2514600"/>
            <a:ext cx="334963" cy="381000"/>
          </a:xfrm>
          <a:prstGeom prst="cube">
            <a:avLst>
              <a:gd name="adj" fmla="val 25000"/>
            </a:avLst>
          </a:prstGeom>
          <a:solidFill>
            <a:srgbClr val="008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2" name="Cube 15"/>
          <p:cNvSpPr>
            <a:spLocks noChangeArrowheads="1"/>
          </p:cNvSpPr>
          <p:nvPr/>
        </p:nvSpPr>
        <p:spPr bwMode="auto">
          <a:xfrm>
            <a:off x="793750" y="2514600"/>
            <a:ext cx="334963" cy="381000"/>
          </a:xfrm>
          <a:prstGeom prst="cube">
            <a:avLst>
              <a:gd name="adj" fmla="val 25000"/>
            </a:avLst>
          </a:prstGeom>
          <a:solidFill>
            <a:srgbClr val="008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3" name="Cube 15"/>
          <p:cNvSpPr>
            <a:spLocks noChangeArrowheads="1"/>
          </p:cNvSpPr>
          <p:nvPr/>
        </p:nvSpPr>
        <p:spPr bwMode="auto">
          <a:xfrm>
            <a:off x="1143000" y="2514600"/>
            <a:ext cx="334963" cy="381000"/>
          </a:xfrm>
          <a:prstGeom prst="cube">
            <a:avLst>
              <a:gd name="adj" fmla="val 25000"/>
            </a:avLst>
          </a:prstGeom>
          <a:solidFill>
            <a:srgbClr val="063DE8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5" name="Cube 15"/>
          <p:cNvSpPr>
            <a:spLocks noChangeArrowheads="1"/>
          </p:cNvSpPr>
          <p:nvPr/>
        </p:nvSpPr>
        <p:spPr bwMode="auto">
          <a:xfrm>
            <a:off x="1524000" y="2514600"/>
            <a:ext cx="334963" cy="381000"/>
          </a:xfrm>
          <a:prstGeom prst="cube">
            <a:avLst>
              <a:gd name="adj" fmla="val 25000"/>
            </a:avLst>
          </a:prstGeom>
          <a:solidFill>
            <a:srgbClr val="063DE8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6" name="Cube 15"/>
          <p:cNvSpPr>
            <a:spLocks noChangeArrowheads="1"/>
          </p:cNvSpPr>
          <p:nvPr/>
        </p:nvSpPr>
        <p:spPr bwMode="auto">
          <a:xfrm>
            <a:off x="1905000" y="2514600"/>
            <a:ext cx="334963" cy="381000"/>
          </a:xfrm>
          <a:prstGeom prst="cube">
            <a:avLst>
              <a:gd name="adj" fmla="val 25000"/>
            </a:avLst>
          </a:prstGeom>
          <a:solidFill>
            <a:srgbClr val="063DE8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7" name="Cube 15"/>
          <p:cNvSpPr>
            <a:spLocks noChangeArrowheads="1"/>
          </p:cNvSpPr>
          <p:nvPr/>
        </p:nvSpPr>
        <p:spPr bwMode="auto">
          <a:xfrm>
            <a:off x="2317750" y="2514600"/>
            <a:ext cx="334963" cy="3810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9" name="Cube 15"/>
          <p:cNvSpPr>
            <a:spLocks noChangeArrowheads="1"/>
          </p:cNvSpPr>
          <p:nvPr/>
        </p:nvSpPr>
        <p:spPr bwMode="auto">
          <a:xfrm>
            <a:off x="2698750" y="2514600"/>
            <a:ext cx="334963" cy="3810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0" name="Cube 15"/>
          <p:cNvSpPr>
            <a:spLocks noChangeArrowheads="1"/>
          </p:cNvSpPr>
          <p:nvPr/>
        </p:nvSpPr>
        <p:spPr bwMode="auto">
          <a:xfrm>
            <a:off x="3079750" y="2514600"/>
            <a:ext cx="334963" cy="3810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" name="Cube 15"/>
          <p:cNvSpPr>
            <a:spLocks noChangeArrowheads="1"/>
          </p:cNvSpPr>
          <p:nvPr/>
        </p:nvSpPr>
        <p:spPr bwMode="auto">
          <a:xfrm>
            <a:off x="3460750" y="2514600"/>
            <a:ext cx="334963" cy="381000"/>
          </a:xfrm>
          <a:prstGeom prst="cube">
            <a:avLst>
              <a:gd name="adj" fmla="val 25000"/>
            </a:avLst>
          </a:prstGeom>
          <a:solidFill>
            <a:srgbClr val="CC33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3" name="Cube 15"/>
          <p:cNvSpPr>
            <a:spLocks noChangeArrowheads="1"/>
          </p:cNvSpPr>
          <p:nvPr/>
        </p:nvSpPr>
        <p:spPr bwMode="auto">
          <a:xfrm>
            <a:off x="3856038" y="2514600"/>
            <a:ext cx="334963" cy="381000"/>
          </a:xfrm>
          <a:prstGeom prst="cube">
            <a:avLst>
              <a:gd name="adj" fmla="val 25000"/>
            </a:avLst>
          </a:prstGeom>
          <a:solidFill>
            <a:srgbClr val="CC33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4" name="Cube 15"/>
          <p:cNvSpPr>
            <a:spLocks noChangeArrowheads="1"/>
          </p:cNvSpPr>
          <p:nvPr/>
        </p:nvSpPr>
        <p:spPr bwMode="auto">
          <a:xfrm>
            <a:off x="4222750" y="2514600"/>
            <a:ext cx="334963" cy="381000"/>
          </a:xfrm>
          <a:prstGeom prst="cube">
            <a:avLst>
              <a:gd name="adj" fmla="val 25000"/>
            </a:avLst>
          </a:prstGeom>
          <a:solidFill>
            <a:srgbClr val="CC33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" name="Cube 15"/>
          <p:cNvSpPr>
            <a:spLocks noChangeArrowheads="1"/>
          </p:cNvSpPr>
          <p:nvPr/>
        </p:nvSpPr>
        <p:spPr bwMode="auto">
          <a:xfrm>
            <a:off x="4603750" y="2514600"/>
            <a:ext cx="334963" cy="3810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7" name="Cube 15"/>
          <p:cNvSpPr>
            <a:spLocks noChangeArrowheads="1"/>
          </p:cNvSpPr>
          <p:nvPr/>
        </p:nvSpPr>
        <p:spPr bwMode="auto">
          <a:xfrm>
            <a:off x="4984750" y="2514600"/>
            <a:ext cx="334963" cy="3810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8" name="Cube 15"/>
          <p:cNvSpPr>
            <a:spLocks noChangeArrowheads="1"/>
          </p:cNvSpPr>
          <p:nvPr/>
        </p:nvSpPr>
        <p:spPr bwMode="auto">
          <a:xfrm>
            <a:off x="5365750" y="2514600"/>
            <a:ext cx="334963" cy="3810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9" name="Cube 15"/>
          <p:cNvSpPr>
            <a:spLocks noChangeArrowheads="1"/>
          </p:cNvSpPr>
          <p:nvPr/>
        </p:nvSpPr>
        <p:spPr bwMode="auto">
          <a:xfrm>
            <a:off x="5746750" y="2514600"/>
            <a:ext cx="334963" cy="381000"/>
          </a:xfrm>
          <a:prstGeom prst="cube">
            <a:avLst>
              <a:gd name="adj" fmla="val 25000"/>
            </a:avLst>
          </a:prstGeom>
          <a:solidFill>
            <a:srgbClr val="800000"/>
          </a:solidFill>
          <a:ln w="12700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1" name="Cube 15"/>
          <p:cNvSpPr>
            <a:spLocks noChangeArrowheads="1"/>
          </p:cNvSpPr>
          <p:nvPr/>
        </p:nvSpPr>
        <p:spPr bwMode="auto">
          <a:xfrm>
            <a:off x="6127750" y="2514600"/>
            <a:ext cx="334963" cy="381000"/>
          </a:xfrm>
          <a:prstGeom prst="cube">
            <a:avLst>
              <a:gd name="adj" fmla="val 25000"/>
            </a:avLst>
          </a:prstGeom>
          <a:solidFill>
            <a:srgbClr val="8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2" name="Cube 15"/>
          <p:cNvSpPr>
            <a:spLocks noChangeArrowheads="1"/>
          </p:cNvSpPr>
          <p:nvPr/>
        </p:nvSpPr>
        <p:spPr bwMode="auto">
          <a:xfrm>
            <a:off x="6477000" y="2514600"/>
            <a:ext cx="334963" cy="381000"/>
          </a:xfrm>
          <a:prstGeom prst="cube">
            <a:avLst>
              <a:gd name="adj" fmla="val 25000"/>
            </a:avLst>
          </a:prstGeom>
          <a:solidFill>
            <a:srgbClr val="8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3" name="Cube 15"/>
          <p:cNvSpPr>
            <a:spLocks noChangeArrowheads="1"/>
          </p:cNvSpPr>
          <p:nvPr/>
        </p:nvSpPr>
        <p:spPr bwMode="auto">
          <a:xfrm>
            <a:off x="8001000" y="2514600"/>
            <a:ext cx="334963" cy="381000"/>
          </a:xfrm>
          <a:prstGeom prst="cube">
            <a:avLst>
              <a:gd name="adj" fmla="val 25000"/>
            </a:avLst>
          </a:prstGeom>
          <a:solidFill>
            <a:srgbClr val="FFFFFF">
              <a:lumMod val="50000"/>
            </a:srgbClr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5" name="Cube 15"/>
          <p:cNvSpPr>
            <a:spLocks noChangeArrowheads="1"/>
          </p:cNvSpPr>
          <p:nvPr/>
        </p:nvSpPr>
        <p:spPr bwMode="auto">
          <a:xfrm>
            <a:off x="8382000" y="2514600"/>
            <a:ext cx="334963" cy="381000"/>
          </a:xfrm>
          <a:prstGeom prst="cube">
            <a:avLst>
              <a:gd name="adj" fmla="val 25000"/>
            </a:avLst>
          </a:prstGeom>
          <a:solidFill>
            <a:srgbClr val="7F7F7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6" name="Cube 15"/>
          <p:cNvSpPr>
            <a:spLocks noChangeArrowheads="1"/>
          </p:cNvSpPr>
          <p:nvPr/>
        </p:nvSpPr>
        <p:spPr bwMode="auto">
          <a:xfrm>
            <a:off x="8763000" y="2514600"/>
            <a:ext cx="334963" cy="381000"/>
          </a:xfrm>
          <a:prstGeom prst="cube">
            <a:avLst>
              <a:gd name="adj" fmla="val 25000"/>
            </a:avLst>
          </a:prstGeom>
          <a:solidFill>
            <a:srgbClr val="7F7F7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7" name="Cube 15"/>
          <p:cNvSpPr>
            <a:spLocks noChangeArrowheads="1"/>
          </p:cNvSpPr>
          <p:nvPr/>
        </p:nvSpPr>
        <p:spPr bwMode="auto">
          <a:xfrm>
            <a:off x="6858000" y="2514600"/>
            <a:ext cx="334963" cy="381000"/>
          </a:xfrm>
          <a:prstGeom prst="cube">
            <a:avLst>
              <a:gd name="adj" fmla="val 25000"/>
            </a:avLst>
          </a:prstGeom>
          <a:solidFill>
            <a:srgbClr val="660066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9" name="Cube 15"/>
          <p:cNvSpPr>
            <a:spLocks noChangeArrowheads="1"/>
          </p:cNvSpPr>
          <p:nvPr/>
        </p:nvSpPr>
        <p:spPr bwMode="auto">
          <a:xfrm>
            <a:off x="7239000" y="2514600"/>
            <a:ext cx="334963" cy="381000"/>
          </a:xfrm>
          <a:prstGeom prst="cube">
            <a:avLst>
              <a:gd name="adj" fmla="val 25000"/>
            </a:avLst>
          </a:prstGeom>
          <a:solidFill>
            <a:srgbClr val="660066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0" name="Cube 15"/>
          <p:cNvSpPr>
            <a:spLocks noChangeArrowheads="1"/>
          </p:cNvSpPr>
          <p:nvPr/>
        </p:nvSpPr>
        <p:spPr bwMode="auto">
          <a:xfrm>
            <a:off x="7620000" y="2514600"/>
            <a:ext cx="334963" cy="381000"/>
          </a:xfrm>
          <a:prstGeom prst="cube">
            <a:avLst>
              <a:gd name="adj" fmla="val 25000"/>
            </a:avLst>
          </a:prstGeom>
          <a:solidFill>
            <a:srgbClr val="660066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" name="矩形 85"/>
          <p:cNvSpPr/>
          <p:nvPr/>
        </p:nvSpPr>
        <p:spPr bwMode="auto">
          <a:xfrm>
            <a:off x="579438" y="3643313"/>
            <a:ext cx="8056563" cy="22098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339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  <a:ln/>
        </p:spPr>
        <p:txBody>
          <a:bodyPr anchor="b" anchorCtr="0"/>
          <a:p>
            <a:pPr>
              <a:buClrTx/>
              <a:buSzTx/>
              <a:buFontTx/>
            </a:pPr>
            <a:r>
              <a:rPr lang="en-US" altLang="zh-CN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V1:</a:t>
            </a: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并行编程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例如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8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线程编号为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到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Cube 15"/>
          <p:cNvSpPr>
            <a:spLocks noChangeArrowheads="1"/>
          </p:cNvSpPr>
          <p:nvPr/>
        </p:nvSpPr>
        <p:spPr bwMode="auto">
          <a:xfrm>
            <a:off x="31750" y="2057400"/>
            <a:ext cx="334963" cy="381000"/>
          </a:xfrm>
          <a:prstGeom prst="cube">
            <a:avLst>
              <a:gd name="adj" fmla="val 25000"/>
            </a:avLst>
          </a:prstGeom>
          <a:solidFill>
            <a:srgbClr val="008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6" name="TextBox 17"/>
          <p:cNvSpPr txBox="1">
            <a:spLocks noChangeArrowheads="1"/>
          </p:cNvSpPr>
          <p:nvPr/>
        </p:nvSpPr>
        <p:spPr bwMode="auto">
          <a:xfrm rot="16200000">
            <a:off x="21431" y="1924844"/>
            <a:ext cx="674688" cy="1631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0000" kern="1200" cap="none" spc="0" normalizeH="0" baseline="0" noProof="0" dirty="0">
                <a:solidFill>
                  <a:srgbClr val="FC0128"/>
                </a:solidFill>
                <a:latin typeface="Eurostile" charset="0"/>
                <a:ea typeface="+mn-ea"/>
                <a:cs typeface="+mn-cs"/>
              </a:rPr>
              <a:t>{</a:t>
            </a:r>
            <a:endParaRPr kumimoji="0" lang="en-US" sz="10000" kern="1200" cap="none" spc="0" normalizeH="0" baseline="0" noProof="0" dirty="0">
              <a:solidFill>
                <a:srgbClr val="FC0128"/>
              </a:solidFill>
              <a:latin typeface="Eurostile" charset="0"/>
              <a:ea typeface="+mn-ea"/>
              <a:cs typeface="+mn-cs"/>
            </a:endParaRPr>
          </a:p>
        </p:txBody>
      </p:sp>
      <p:sp>
        <p:nvSpPr>
          <p:cNvPr id="47" name="TextBox 20"/>
          <p:cNvSpPr txBox="1">
            <a:spLocks noChangeArrowheads="1"/>
          </p:cNvSpPr>
          <p:nvPr/>
        </p:nvSpPr>
        <p:spPr bwMode="auto">
          <a:xfrm>
            <a:off x="336550" y="2982913"/>
            <a:ext cx="376238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800" kern="1200" cap="none" spc="0" normalizeH="0" baseline="0" noProof="0" dirty="0">
                <a:solidFill>
                  <a:srgbClr val="005400"/>
                </a:solidFill>
                <a:latin typeface="Arial" panose="020B0604020202020204" pitchFamily="34" charset="0"/>
                <a:ea typeface="+mn-ea"/>
                <a:cs typeface="+mn-cs"/>
              </a:rPr>
              <a:t>t0</a:t>
            </a:r>
            <a:endParaRPr kumimoji="0" lang="en-US" sz="1800" kern="1200" cap="none" spc="0" normalizeH="0" baseline="0" noProof="0" dirty="0">
              <a:solidFill>
                <a:srgbClr val="00540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8" name="TextBox 21"/>
          <p:cNvSpPr txBox="1">
            <a:spLocks noChangeArrowheads="1"/>
          </p:cNvSpPr>
          <p:nvPr/>
        </p:nvSpPr>
        <p:spPr bwMode="auto">
          <a:xfrm>
            <a:off x="1603375" y="2982913"/>
            <a:ext cx="3778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800" kern="1200" cap="none" spc="0" normalizeH="0" baseline="0" noProof="0" dirty="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+mn-cs"/>
              </a:rPr>
              <a:t>t1</a:t>
            </a:r>
            <a:endParaRPr kumimoji="0" lang="en-US" sz="1800" kern="1200" cap="none" spc="0" normalizeH="0" baseline="0" noProof="0" dirty="0">
              <a:solidFill>
                <a:srgbClr val="333399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9" name="TextBox 22"/>
          <p:cNvSpPr txBox="1">
            <a:spLocks noChangeArrowheads="1"/>
          </p:cNvSpPr>
          <p:nvPr/>
        </p:nvSpPr>
        <p:spPr bwMode="auto">
          <a:xfrm>
            <a:off x="2667000" y="2971800"/>
            <a:ext cx="3778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800" kern="1200" cap="none" spc="0" normalizeH="0" baseline="0" noProof="0" dirty="0">
                <a:solidFill>
                  <a:srgbClr val="FF9900"/>
                </a:solidFill>
                <a:latin typeface="Arial" panose="020B0604020202020204" pitchFamily="34" charset="0"/>
                <a:ea typeface="+mn-ea"/>
                <a:cs typeface="+mn-cs"/>
              </a:rPr>
              <a:t>t2</a:t>
            </a:r>
            <a:endParaRPr kumimoji="0" lang="en-US" sz="1800" kern="1200" cap="none" spc="0" normalizeH="0" baseline="0" noProof="0" dirty="0">
              <a:solidFill>
                <a:srgbClr val="FF990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0" name="TextBox 23"/>
          <p:cNvSpPr txBox="1">
            <a:spLocks noChangeArrowheads="1"/>
          </p:cNvSpPr>
          <p:nvPr/>
        </p:nvSpPr>
        <p:spPr bwMode="auto">
          <a:xfrm>
            <a:off x="3813175" y="2971800"/>
            <a:ext cx="3778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800" kern="1200" cap="none" spc="0" normalizeH="0" baseline="0" noProof="0" dirty="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rPr>
              <a:t>t3</a:t>
            </a:r>
            <a:endParaRPr kumimoji="0" lang="en-US" sz="1800" kern="1200" cap="none" spc="0" normalizeH="0" baseline="0" noProof="0" dirty="0">
              <a:solidFill>
                <a:srgbClr val="CC330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" name="Cube 15"/>
          <p:cNvSpPr>
            <a:spLocks noChangeArrowheads="1"/>
          </p:cNvSpPr>
          <p:nvPr/>
        </p:nvSpPr>
        <p:spPr bwMode="auto">
          <a:xfrm>
            <a:off x="412750" y="2057400"/>
            <a:ext cx="334963" cy="381000"/>
          </a:xfrm>
          <a:prstGeom prst="cube">
            <a:avLst>
              <a:gd name="adj" fmla="val 25000"/>
            </a:avLst>
          </a:prstGeom>
          <a:solidFill>
            <a:srgbClr val="008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2" name="Cube 15"/>
          <p:cNvSpPr>
            <a:spLocks noChangeArrowheads="1"/>
          </p:cNvSpPr>
          <p:nvPr/>
        </p:nvSpPr>
        <p:spPr bwMode="auto">
          <a:xfrm>
            <a:off x="793750" y="2057400"/>
            <a:ext cx="334963" cy="381000"/>
          </a:xfrm>
          <a:prstGeom prst="cube">
            <a:avLst>
              <a:gd name="adj" fmla="val 25000"/>
            </a:avLst>
          </a:prstGeom>
          <a:solidFill>
            <a:srgbClr val="008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3" name="Cube 15"/>
          <p:cNvSpPr>
            <a:spLocks noChangeArrowheads="1"/>
          </p:cNvSpPr>
          <p:nvPr/>
        </p:nvSpPr>
        <p:spPr bwMode="auto">
          <a:xfrm>
            <a:off x="1143000" y="2057400"/>
            <a:ext cx="334963" cy="381000"/>
          </a:xfrm>
          <a:prstGeom prst="cube">
            <a:avLst>
              <a:gd name="adj" fmla="val 25000"/>
            </a:avLst>
          </a:prstGeom>
          <a:solidFill>
            <a:srgbClr val="063DE8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4" name="TextBox 17"/>
          <p:cNvSpPr txBox="1">
            <a:spLocks noChangeArrowheads="1"/>
          </p:cNvSpPr>
          <p:nvPr/>
        </p:nvSpPr>
        <p:spPr bwMode="auto">
          <a:xfrm rot="16200000">
            <a:off x="1193006" y="1924844"/>
            <a:ext cx="674688" cy="1631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0000" kern="1200" cap="none" spc="0" normalizeH="0" baseline="0" noProof="0" dirty="0">
                <a:solidFill>
                  <a:srgbClr val="FC0128"/>
                </a:solidFill>
                <a:latin typeface="Eurostile" charset="0"/>
                <a:ea typeface="+mn-ea"/>
                <a:cs typeface="+mn-cs"/>
              </a:rPr>
              <a:t>{</a:t>
            </a:r>
            <a:endParaRPr kumimoji="0" lang="en-US" sz="10000" kern="1200" cap="none" spc="0" normalizeH="0" baseline="0" noProof="0" dirty="0">
              <a:solidFill>
                <a:srgbClr val="FC0128"/>
              </a:solidFill>
              <a:latin typeface="Eurostile" charset="0"/>
              <a:ea typeface="+mn-ea"/>
              <a:cs typeface="+mn-cs"/>
            </a:endParaRPr>
          </a:p>
        </p:txBody>
      </p:sp>
      <p:sp>
        <p:nvSpPr>
          <p:cNvPr id="55" name="Cube 15"/>
          <p:cNvSpPr>
            <a:spLocks noChangeArrowheads="1"/>
          </p:cNvSpPr>
          <p:nvPr/>
        </p:nvSpPr>
        <p:spPr bwMode="auto">
          <a:xfrm>
            <a:off x="1524000" y="2057400"/>
            <a:ext cx="334963" cy="381000"/>
          </a:xfrm>
          <a:prstGeom prst="cube">
            <a:avLst>
              <a:gd name="adj" fmla="val 25000"/>
            </a:avLst>
          </a:prstGeom>
          <a:solidFill>
            <a:srgbClr val="063DE8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6" name="Cube 15"/>
          <p:cNvSpPr>
            <a:spLocks noChangeArrowheads="1"/>
          </p:cNvSpPr>
          <p:nvPr/>
        </p:nvSpPr>
        <p:spPr bwMode="auto">
          <a:xfrm>
            <a:off x="1905000" y="2057400"/>
            <a:ext cx="334963" cy="381000"/>
          </a:xfrm>
          <a:prstGeom prst="cube">
            <a:avLst>
              <a:gd name="adj" fmla="val 25000"/>
            </a:avLst>
          </a:prstGeom>
          <a:solidFill>
            <a:srgbClr val="063DE8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7" name="Cube 15"/>
          <p:cNvSpPr>
            <a:spLocks noChangeArrowheads="1"/>
          </p:cNvSpPr>
          <p:nvPr/>
        </p:nvSpPr>
        <p:spPr bwMode="auto">
          <a:xfrm>
            <a:off x="2317750" y="2057400"/>
            <a:ext cx="334963" cy="3810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8" name="TextBox 17"/>
          <p:cNvSpPr txBox="1">
            <a:spLocks noChangeArrowheads="1"/>
          </p:cNvSpPr>
          <p:nvPr/>
        </p:nvSpPr>
        <p:spPr bwMode="auto">
          <a:xfrm rot="16200000">
            <a:off x="2307431" y="1924844"/>
            <a:ext cx="674688" cy="1631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0000" kern="1200" cap="none" spc="0" normalizeH="0" baseline="0" noProof="0" dirty="0">
                <a:solidFill>
                  <a:srgbClr val="FC0128"/>
                </a:solidFill>
                <a:latin typeface="Eurostile" charset="0"/>
                <a:ea typeface="+mn-ea"/>
                <a:cs typeface="+mn-cs"/>
              </a:rPr>
              <a:t>{</a:t>
            </a:r>
            <a:endParaRPr kumimoji="0" lang="en-US" sz="10000" kern="1200" cap="none" spc="0" normalizeH="0" baseline="0" noProof="0" dirty="0">
              <a:solidFill>
                <a:srgbClr val="FC0128"/>
              </a:solidFill>
              <a:latin typeface="Eurostile" charset="0"/>
              <a:ea typeface="+mn-ea"/>
              <a:cs typeface="+mn-cs"/>
            </a:endParaRPr>
          </a:p>
        </p:txBody>
      </p:sp>
      <p:sp>
        <p:nvSpPr>
          <p:cNvPr id="59" name="Cube 15"/>
          <p:cNvSpPr>
            <a:spLocks noChangeArrowheads="1"/>
          </p:cNvSpPr>
          <p:nvPr/>
        </p:nvSpPr>
        <p:spPr bwMode="auto">
          <a:xfrm>
            <a:off x="2698750" y="2057400"/>
            <a:ext cx="334963" cy="3810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0" name="Cube 15"/>
          <p:cNvSpPr>
            <a:spLocks noChangeArrowheads="1"/>
          </p:cNvSpPr>
          <p:nvPr/>
        </p:nvSpPr>
        <p:spPr bwMode="auto">
          <a:xfrm>
            <a:off x="3079750" y="2057400"/>
            <a:ext cx="334963" cy="3810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" name="Cube 15"/>
          <p:cNvSpPr>
            <a:spLocks noChangeArrowheads="1"/>
          </p:cNvSpPr>
          <p:nvPr/>
        </p:nvSpPr>
        <p:spPr bwMode="auto">
          <a:xfrm>
            <a:off x="3460750" y="2057400"/>
            <a:ext cx="334963" cy="381000"/>
          </a:xfrm>
          <a:prstGeom prst="cube">
            <a:avLst>
              <a:gd name="adj" fmla="val 25000"/>
            </a:avLst>
          </a:prstGeom>
          <a:solidFill>
            <a:srgbClr val="CC33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2" name="TextBox 17"/>
          <p:cNvSpPr txBox="1">
            <a:spLocks noChangeArrowheads="1"/>
          </p:cNvSpPr>
          <p:nvPr/>
        </p:nvSpPr>
        <p:spPr bwMode="auto">
          <a:xfrm rot="16200000">
            <a:off x="3450431" y="1924844"/>
            <a:ext cx="674688" cy="1631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0000" kern="1200" cap="none" spc="0" normalizeH="0" baseline="0" noProof="0" dirty="0">
                <a:solidFill>
                  <a:srgbClr val="FC0128"/>
                </a:solidFill>
                <a:latin typeface="Eurostile" charset="0"/>
                <a:ea typeface="+mn-ea"/>
                <a:cs typeface="+mn-cs"/>
              </a:rPr>
              <a:t>{</a:t>
            </a:r>
            <a:endParaRPr kumimoji="0" lang="en-US" sz="10000" kern="1200" cap="none" spc="0" normalizeH="0" baseline="0" noProof="0" dirty="0">
              <a:solidFill>
                <a:srgbClr val="FC0128"/>
              </a:solidFill>
              <a:latin typeface="Eurostile" charset="0"/>
              <a:ea typeface="+mn-ea"/>
              <a:cs typeface="+mn-cs"/>
            </a:endParaRPr>
          </a:p>
        </p:txBody>
      </p:sp>
      <p:sp>
        <p:nvSpPr>
          <p:cNvPr id="63" name="Cube 15"/>
          <p:cNvSpPr>
            <a:spLocks noChangeArrowheads="1"/>
          </p:cNvSpPr>
          <p:nvPr/>
        </p:nvSpPr>
        <p:spPr bwMode="auto">
          <a:xfrm>
            <a:off x="3856038" y="2057400"/>
            <a:ext cx="334963" cy="381000"/>
          </a:xfrm>
          <a:prstGeom prst="cube">
            <a:avLst>
              <a:gd name="adj" fmla="val 25000"/>
            </a:avLst>
          </a:prstGeom>
          <a:solidFill>
            <a:srgbClr val="CC33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4" name="Cube 15"/>
          <p:cNvSpPr>
            <a:spLocks noChangeArrowheads="1"/>
          </p:cNvSpPr>
          <p:nvPr/>
        </p:nvSpPr>
        <p:spPr bwMode="auto">
          <a:xfrm>
            <a:off x="4222750" y="2057400"/>
            <a:ext cx="334963" cy="381000"/>
          </a:xfrm>
          <a:prstGeom prst="cube">
            <a:avLst>
              <a:gd name="adj" fmla="val 25000"/>
            </a:avLst>
          </a:prstGeom>
          <a:solidFill>
            <a:srgbClr val="CC33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" name="Cube 15"/>
          <p:cNvSpPr>
            <a:spLocks noChangeArrowheads="1"/>
          </p:cNvSpPr>
          <p:nvPr/>
        </p:nvSpPr>
        <p:spPr bwMode="auto">
          <a:xfrm>
            <a:off x="4603750" y="2057400"/>
            <a:ext cx="334963" cy="3810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6" name="TextBox 17"/>
          <p:cNvSpPr txBox="1">
            <a:spLocks noChangeArrowheads="1"/>
          </p:cNvSpPr>
          <p:nvPr/>
        </p:nvSpPr>
        <p:spPr bwMode="auto">
          <a:xfrm rot="16200000">
            <a:off x="4593431" y="1924844"/>
            <a:ext cx="674688" cy="1631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0000" kern="1200" cap="none" spc="0" normalizeH="0" baseline="0" noProof="0" dirty="0">
                <a:solidFill>
                  <a:srgbClr val="FC0128"/>
                </a:solidFill>
                <a:latin typeface="Eurostile" charset="0"/>
                <a:ea typeface="+mn-ea"/>
                <a:cs typeface="+mn-cs"/>
              </a:rPr>
              <a:t>{</a:t>
            </a:r>
            <a:endParaRPr kumimoji="0" lang="en-US" sz="10000" kern="1200" cap="none" spc="0" normalizeH="0" baseline="0" noProof="0" dirty="0">
              <a:solidFill>
                <a:srgbClr val="FC0128"/>
              </a:solidFill>
              <a:latin typeface="Eurostile" charset="0"/>
              <a:ea typeface="+mn-ea"/>
              <a:cs typeface="+mn-cs"/>
            </a:endParaRPr>
          </a:p>
        </p:txBody>
      </p:sp>
      <p:sp>
        <p:nvSpPr>
          <p:cNvPr id="67" name="Cube 15"/>
          <p:cNvSpPr>
            <a:spLocks noChangeArrowheads="1"/>
          </p:cNvSpPr>
          <p:nvPr/>
        </p:nvSpPr>
        <p:spPr bwMode="auto">
          <a:xfrm>
            <a:off x="4984750" y="2057400"/>
            <a:ext cx="334963" cy="3810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8" name="Cube 15"/>
          <p:cNvSpPr>
            <a:spLocks noChangeArrowheads="1"/>
          </p:cNvSpPr>
          <p:nvPr/>
        </p:nvSpPr>
        <p:spPr bwMode="auto">
          <a:xfrm>
            <a:off x="5365750" y="2057400"/>
            <a:ext cx="334963" cy="3810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9" name="Cube 15"/>
          <p:cNvSpPr>
            <a:spLocks noChangeArrowheads="1"/>
          </p:cNvSpPr>
          <p:nvPr/>
        </p:nvSpPr>
        <p:spPr bwMode="auto">
          <a:xfrm>
            <a:off x="5746750" y="2057400"/>
            <a:ext cx="334963" cy="381000"/>
          </a:xfrm>
          <a:prstGeom prst="cube">
            <a:avLst>
              <a:gd name="adj" fmla="val 25000"/>
            </a:avLst>
          </a:prstGeom>
          <a:solidFill>
            <a:srgbClr val="800000"/>
          </a:solidFill>
          <a:ln w="12700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0" name="TextBox 17"/>
          <p:cNvSpPr txBox="1">
            <a:spLocks noChangeArrowheads="1"/>
          </p:cNvSpPr>
          <p:nvPr/>
        </p:nvSpPr>
        <p:spPr bwMode="auto">
          <a:xfrm rot="16200000">
            <a:off x="5736431" y="1924844"/>
            <a:ext cx="674688" cy="1631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0000" kern="1200" cap="none" spc="0" normalizeH="0" baseline="0" noProof="0" dirty="0">
                <a:solidFill>
                  <a:srgbClr val="FC0128"/>
                </a:solidFill>
                <a:latin typeface="Eurostile" charset="0"/>
                <a:ea typeface="+mn-ea"/>
                <a:cs typeface="+mn-cs"/>
              </a:rPr>
              <a:t>{</a:t>
            </a:r>
            <a:endParaRPr kumimoji="0" lang="en-US" sz="10000" kern="1200" cap="none" spc="0" normalizeH="0" baseline="0" noProof="0" dirty="0">
              <a:solidFill>
                <a:srgbClr val="FC0128"/>
              </a:solidFill>
              <a:latin typeface="Eurostile" charset="0"/>
              <a:ea typeface="+mn-ea"/>
              <a:cs typeface="+mn-cs"/>
            </a:endParaRPr>
          </a:p>
        </p:txBody>
      </p:sp>
      <p:sp>
        <p:nvSpPr>
          <p:cNvPr id="71" name="Cube 15"/>
          <p:cNvSpPr>
            <a:spLocks noChangeArrowheads="1"/>
          </p:cNvSpPr>
          <p:nvPr/>
        </p:nvSpPr>
        <p:spPr bwMode="auto">
          <a:xfrm>
            <a:off x="6127750" y="2057400"/>
            <a:ext cx="334963" cy="381000"/>
          </a:xfrm>
          <a:prstGeom prst="cube">
            <a:avLst>
              <a:gd name="adj" fmla="val 25000"/>
            </a:avLst>
          </a:prstGeom>
          <a:solidFill>
            <a:srgbClr val="8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2" name="Cube 15"/>
          <p:cNvSpPr>
            <a:spLocks noChangeArrowheads="1"/>
          </p:cNvSpPr>
          <p:nvPr/>
        </p:nvSpPr>
        <p:spPr bwMode="auto">
          <a:xfrm>
            <a:off x="6477000" y="2057400"/>
            <a:ext cx="334963" cy="381000"/>
          </a:xfrm>
          <a:prstGeom prst="cube">
            <a:avLst>
              <a:gd name="adj" fmla="val 25000"/>
            </a:avLst>
          </a:prstGeom>
          <a:solidFill>
            <a:srgbClr val="8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3" name="Cube 15"/>
          <p:cNvSpPr>
            <a:spLocks noChangeArrowheads="1"/>
          </p:cNvSpPr>
          <p:nvPr/>
        </p:nvSpPr>
        <p:spPr bwMode="auto">
          <a:xfrm>
            <a:off x="8001000" y="2057400"/>
            <a:ext cx="334963" cy="381000"/>
          </a:xfrm>
          <a:prstGeom prst="cube">
            <a:avLst>
              <a:gd name="adj" fmla="val 25000"/>
            </a:avLst>
          </a:prstGeom>
          <a:solidFill>
            <a:srgbClr val="FFFFFF">
              <a:lumMod val="50000"/>
            </a:srgbClr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4" name="TextBox 17"/>
          <p:cNvSpPr txBox="1">
            <a:spLocks noChangeArrowheads="1"/>
          </p:cNvSpPr>
          <p:nvPr/>
        </p:nvSpPr>
        <p:spPr bwMode="auto">
          <a:xfrm rot="16200000">
            <a:off x="7990681" y="1924844"/>
            <a:ext cx="674688" cy="1631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0000" kern="1200" cap="none" spc="0" normalizeH="0" baseline="0" noProof="0" dirty="0">
                <a:solidFill>
                  <a:srgbClr val="FC0128"/>
                </a:solidFill>
                <a:latin typeface="Eurostile" charset="0"/>
                <a:ea typeface="+mn-ea"/>
                <a:cs typeface="+mn-cs"/>
              </a:rPr>
              <a:t>{</a:t>
            </a:r>
            <a:endParaRPr kumimoji="0" lang="en-US" sz="10000" kern="1200" cap="none" spc="0" normalizeH="0" baseline="0" noProof="0" dirty="0">
              <a:solidFill>
                <a:srgbClr val="FC0128"/>
              </a:solidFill>
              <a:latin typeface="Eurostile" charset="0"/>
              <a:ea typeface="+mn-ea"/>
              <a:cs typeface="+mn-cs"/>
            </a:endParaRPr>
          </a:p>
        </p:txBody>
      </p:sp>
      <p:sp>
        <p:nvSpPr>
          <p:cNvPr id="75" name="Cube 15"/>
          <p:cNvSpPr>
            <a:spLocks noChangeArrowheads="1"/>
          </p:cNvSpPr>
          <p:nvPr/>
        </p:nvSpPr>
        <p:spPr bwMode="auto">
          <a:xfrm>
            <a:off x="8382000" y="2057400"/>
            <a:ext cx="334963" cy="381000"/>
          </a:xfrm>
          <a:prstGeom prst="cube">
            <a:avLst>
              <a:gd name="adj" fmla="val 25000"/>
            </a:avLst>
          </a:prstGeom>
          <a:solidFill>
            <a:srgbClr val="7F7F7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6" name="Cube 15"/>
          <p:cNvSpPr>
            <a:spLocks noChangeArrowheads="1"/>
          </p:cNvSpPr>
          <p:nvPr/>
        </p:nvSpPr>
        <p:spPr bwMode="auto">
          <a:xfrm>
            <a:off x="8763000" y="2057400"/>
            <a:ext cx="334963" cy="381000"/>
          </a:xfrm>
          <a:prstGeom prst="cube">
            <a:avLst>
              <a:gd name="adj" fmla="val 25000"/>
            </a:avLst>
          </a:prstGeom>
          <a:solidFill>
            <a:srgbClr val="7F7F7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7" name="Cube 15"/>
          <p:cNvSpPr>
            <a:spLocks noChangeArrowheads="1"/>
          </p:cNvSpPr>
          <p:nvPr/>
        </p:nvSpPr>
        <p:spPr bwMode="auto">
          <a:xfrm>
            <a:off x="6858000" y="2057400"/>
            <a:ext cx="334963" cy="381000"/>
          </a:xfrm>
          <a:prstGeom prst="cube">
            <a:avLst>
              <a:gd name="adj" fmla="val 25000"/>
            </a:avLst>
          </a:prstGeom>
          <a:solidFill>
            <a:srgbClr val="660066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8" name="TextBox 17"/>
          <p:cNvSpPr txBox="1">
            <a:spLocks noChangeArrowheads="1"/>
          </p:cNvSpPr>
          <p:nvPr/>
        </p:nvSpPr>
        <p:spPr bwMode="auto">
          <a:xfrm rot="16200000">
            <a:off x="6847681" y="1924844"/>
            <a:ext cx="674688" cy="1631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0000" kern="1200" cap="none" spc="0" normalizeH="0" baseline="0" noProof="0" dirty="0">
                <a:solidFill>
                  <a:srgbClr val="FC0128"/>
                </a:solidFill>
                <a:latin typeface="Eurostile" charset="0"/>
                <a:ea typeface="+mn-ea"/>
                <a:cs typeface="+mn-cs"/>
              </a:rPr>
              <a:t>{</a:t>
            </a:r>
            <a:endParaRPr kumimoji="0" lang="en-US" sz="10000" kern="1200" cap="none" spc="0" normalizeH="0" baseline="0" noProof="0" dirty="0">
              <a:solidFill>
                <a:srgbClr val="FC0128"/>
              </a:solidFill>
              <a:latin typeface="Eurostile" charset="0"/>
              <a:ea typeface="+mn-ea"/>
              <a:cs typeface="+mn-cs"/>
            </a:endParaRPr>
          </a:p>
        </p:txBody>
      </p:sp>
      <p:sp>
        <p:nvSpPr>
          <p:cNvPr id="79" name="Cube 15"/>
          <p:cNvSpPr>
            <a:spLocks noChangeArrowheads="1"/>
          </p:cNvSpPr>
          <p:nvPr/>
        </p:nvSpPr>
        <p:spPr bwMode="auto">
          <a:xfrm>
            <a:off x="7239000" y="2057400"/>
            <a:ext cx="334963" cy="381000"/>
          </a:xfrm>
          <a:prstGeom prst="cube">
            <a:avLst>
              <a:gd name="adj" fmla="val 25000"/>
            </a:avLst>
          </a:prstGeom>
          <a:solidFill>
            <a:srgbClr val="660066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0" name="Cube 15"/>
          <p:cNvSpPr>
            <a:spLocks noChangeArrowheads="1"/>
          </p:cNvSpPr>
          <p:nvPr/>
        </p:nvSpPr>
        <p:spPr bwMode="auto">
          <a:xfrm>
            <a:off x="7620000" y="2057400"/>
            <a:ext cx="334963" cy="381000"/>
          </a:xfrm>
          <a:prstGeom prst="cube">
            <a:avLst>
              <a:gd name="adj" fmla="val 25000"/>
            </a:avLst>
          </a:prstGeom>
          <a:solidFill>
            <a:srgbClr val="660066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1" name="TextBox 23"/>
          <p:cNvSpPr txBox="1">
            <a:spLocks noChangeArrowheads="1"/>
          </p:cNvSpPr>
          <p:nvPr/>
        </p:nvSpPr>
        <p:spPr bwMode="auto">
          <a:xfrm>
            <a:off x="4956175" y="2971800"/>
            <a:ext cx="3778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800" kern="1200" cap="none" spc="0" normalizeH="0" baseline="0" noProof="0" dirty="0">
                <a:solidFill>
                  <a:srgbClr val="FF6600"/>
                </a:solidFill>
                <a:latin typeface="Arial" panose="020B0604020202020204" pitchFamily="34" charset="0"/>
                <a:ea typeface="+mn-ea"/>
                <a:cs typeface="+mn-cs"/>
              </a:rPr>
              <a:t>t4</a:t>
            </a:r>
            <a:endParaRPr kumimoji="0" lang="en-US" sz="1800" kern="1200" cap="none" spc="0" normalizeH="0" baseline="0" noProof="0" dirty="0">
              <a:solidFill>
                <a:srgbClr val="FF660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" name="TextBox 23"/>
          <p:cNvSpPr txBox="1">
            <a:spLocks noChangeArrowheads="1"/>
          </p:cNvSpPr>
          <p:nvPr/>
        </p:nvSpPr>
        <p:spPr bwMode="auto">
          <a:xfrm>
            <a:off x="6099175" y="2971800"/>
            <a:ext cx="3778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800" kern="1200" cap="none" spc="0" normalizeH="0" baseline="0" noProof="0" dirty="0">
                <a:solidFill>
                  <a:srgbClr val="800000"/>
                </a:solidFill>
                <a:latin typeface="Arial" panose="020B0604020202020204" pitchFamily="34" charset="0"/>
                <a:ea typeface="+mn-ea"/>
                <a:cs typeface="+mn-cs"/>
              </a:rPr>
              <a:t>t5</a:t>
            </a:r>
            <a:endParaRPr kumimoji="0" lang="en-US" sz="1800" kern="1200" cap="none" spc="0" normalizeH="0" baseline="0" noProof="0" dirty="0">
              <a:solidFill>
                <a:srgbClr val="80000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3" name="TextBox 23"/>
          <p:cNvSpPr txBox="1">
            <a:spLocks noChangeArrowheads="1"/>
          </p:cNvSpPr>
          <p:nvPr/>
        </p:nvSpPr>
        <p:spPr bwMode="auto">
          <a:xfrm>
            <a:off x="7242175" y="2971800"/>
            <a:ext cx="3778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800" kern="1200" cap="none" spc="0" normalizeH="0" baseline="0" noProof="0" dirty="0">
                <a:solidFill>
                  <a:srgbClr val="800000"/>
                </a:solidFill>
                <a:latin typeface="Arial" panose="020B0604020202020204" pitchFamily="34" charset="0"/>
                <a:ea typeface="+mn-ea"/>
                <a:cs typeface="+mn-cs"/>
              </a:rPr>
              <a:t>t6</a:t>
            </a:r>
            <a:endParaRPr kumimoji="0" lang="en-US" sz="1800" kern="1200" cap="none" spc="0" normalizeH="0" baseline="0" noProof="0" dirty="0">
              <a:solidFill>
                <a:srgbClr val="80000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4" name="TextBox 23"/>
          <p:cNvSpPr txBox="1">
            <a:spLocks noChangeArrowheads="1"/>
          </p:cNvSpPr>
          <p:nvPr/>
        </p:nvSpPr>
        <p:spPr bwMode="auto">
          <a:xfrm>
            <a:off x="8305800" y="2971800"/>
            <a:ext cx="3778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800" kern="1200" cap="none" spc="0" normalizeH="0" baseline="0" noProof="0" dirty="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ea typeface="+mn-ea"/>
                <a:cs typeface="+mn-cs"/>
              </a:rPr>
              <a:t>t7</a:t>
            </a:r>
            <a:endParaRPr kumimoji="0" lang="en-US" sz="1800" kern="1200" cap="none" spc="0" normalizeH="0" baseline="0" noProof="0" dirty="0">
              <a:solidFill>
                <a:srgbClr val="FFFFFF">
                  <a:lumMod val="50000"/>
                </a:srgbClr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5" name="TextBox 36"/>
          <p:cNvSpPr txBox="1"/>
          <p:nvPr/>
        </p:nvSpPr>
        <p:spPr>
          <a:xfrm>
            <a:off x="1382713" y="3717925"/>
            <a:ext cx="7504112" cy="19383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000" dirty="0">
                <a:latin typeface="Bookman Old Style" panose="02050604050505020204" pitchFamily="18" charset="0"/>
              </a:rPr>
              <a:t>int block_length_per_thread = n/t;    </a:t>
            </a:r>
            <a:endParaRPr lang="en-US" altLang="zh-CN" sz="2000" dirty="0"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int start = id * block_length_per_thread;    </a:t>
            </a:r>
            <a:endParaRPr lang="en-US" altLang="zh-CN" sz="2000" dirty="0">
              <a:latin typeface="Bookman Old Style" panose="02050604050505020204" pitchFamily="18" charset="0"/>
            </a:endParaRPr>
          </a:p>
          <a:p>
            <a:r>
              <a:rPr lang="en-US" altLang="zh-CN" sz="2000" b="1" dirty="0">
                <a:latin typeface="Bookman Old Style" panose="02050604050505020204" pitchFamily="18" charset="0"/>
              </a:rPr>
              <a:t>for</a:t>
            </a:r>
            <a:r>
              <a:rPr lang="en-US" altLang="zh-CN" sz="2000" dirty="0">
                <a:latin typeface="Bookman Old Style" panose="02050604050505020204" pitchFamily="18" charset="0"/>
              </a:rPr>
              <a:t> (i=start; i&lt;start+block_length_per_thread; i++)  {           </a:t>
            </a:r>
            <a:endParaRPr lang="en-US" altLang="zh-CN" sz="2000" dirty="0"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     x = </a:t>
            </a:r>
            <a:r>
              <a:rPr lang="en-US" altLang="zh-CN" sz="2000" i="1" dirty="0">
                <a:latin typeface="Bookman Old Style" panose="02050604050505020204" pitchFamily="18" charset="0"/>
              </a:rPr>
              <a:t>Compute_next_value(…);</a:t>
            </a:r>
            <a:endParaRPr lang="en-US" altLang="zh-CN" sz="2000" i="1" dirty="0"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     sum += x;</a:t>
            </a:r>
            <a:endParaRPr lang="en-US" altLang="zh-CN" sz="2000" dirty="0"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}</a:t>
            </a:r>
            <a:endParaRPr lang="en-US" altLang="zh-CN" sz="2000" dirty="0">
              <a:latin typeface="Bookman Old Style" panose="020506040505050202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6" name="矩形 85"/>
          <p:cNvSpPr/>
          <p:nvPr/>
        </p:nvSpPr>
        <p:spPr bwMode="auto">
          <a:xfrm>
            <a:off x="579438" y="3643313"/>
            <a:ext cx="8056563" cy="2209800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" pitchFamily="2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387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  <a:ln/>
        </p:spPr>
        <p:txBody>
          <a:bodyPr anchor="b" anchorCtr="0"/>
          <a:p>
            <a:pPr>
              <a:buClrTx/>
              <a:buSzTx/>
              <a:buFontTx/>
            </a:pPr>
            <a:r>
              <a:rPr lang="en-US" altLang="zh-CN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V1:</a:t>
            </a: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并行编程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" name="Content Placeholder 2"/>
          <p:cNvSpPr>
            <a:spLocks noGrp="1"/>
          </p:cNvSpPr>
          <p:nvPr>
            <p:ph idx="11"/>
          </p:nvPr>
        </p:nvSpPr>
        <p:spPr>
          <a:xfrm>
            <a:off x="482600" y="1108075"/>
            <a:ext cx="8183563" cy="5445125"/>
          </a:xfrm>
        </p:spPr>
        <p:txBody>
          <a:bodyPr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例如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 </a:t>
            </a:r>
            <a:r>
              <a:rPr kumimoji="0" lang="en-US" sz="2400" b="0" i="1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24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，</a:t>
            </a:r>
            <a:r>
              <a:rPr kumimoji="0" lang="en-US" sz="2400" b="0" i="1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 8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线程编号为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0</a:t>
            </a:r>
            <a:r>
              <a:rPr kumimoji="0" lang="zh-CN" alt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到</a:t>
            </a:r>
            <a:r>
              <a:rPr kumimoji="0" lang="en-US" altLang="zh-CN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7</a:t>
            </a: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5" name="Cube 15"/>
          <p:cNvSpPr>
            <a:spLocks noChangeArrowheads="1"/>
          </p:cNvSpPr>
          <p:nvPr/>
        </p:nvSpPr>
        <p:spPr bwMode="auto">
          <a:xfrm>
            <a:off x="31750" y="2057400"/>
            <a:ext cx="334963" cy="381000"/>
          </a:xfrm>
          <a:prstGeom prst="cube">
            <a:avLst>
              <a:gd name="adj" fmla="val 25000"/>
            </a:avLst>
          </a:prstGeom>
          <a:solidFill>
            <a:srgbClr val="008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6" name="TextBox 17"/>
          <p:cNvSpPr txBox="1">
            <a:spLocks noChangeArrowheads="1"/>
          </p:cNvSpPr>
          <p:nvPr/>
        </p:nvSpPr>
        <p:spPr bwMode="auto">
          <a:xfrm rot="16200000">
            <a:off x="21431" y="1924844"/>
            <a:ext cx="674688" cy="1631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0000" kern="1200" cap="none" spc="0" normalizeH="0" baseline="0" noProof="0" dirty="0">
                <a:solidFill>
                  <a:srgbClr val="FC0128"/>
                </a:solidFill>
                <a:latin typeface="Eurostile" charset="0"/>
                <a:ea typeface="+mn-ea"/>
                <a:cs typeface="+mn-cs"/>
              </a:rPr>
              <a:t>{</a:t>
            </a:r>
            <a:endParaRPr kumimoji="0" lang="en-US" sz="10000" kern="1200" cap="none" spc="0" normalizeH="0" baseline="0" noProof="0" dirty="0">
              <a:solidFill>
                <a:srgbClr val="FC0128"/>
              </a:solidFill>
              <a:latin typeface="Eurostile" charset="0"/>
              <a:ea typeface="+mn-ea"/>
              <a:cs typeface="+mn-cs"/>
            </a:endParaRPr>
          </a:p>
        </p:txBody>
      </p:sp>
      <p:sp>
        <p:nvSpPr>
          <p:cNvPr id="47" name="TextBox 20"/>
          <p:cNvSpPr txBox="1">
            <a:spLocks noChangeArrowheads="1"/>
          </p:cNvSpPr>
          <p:nvPr/>
        </p:nvSpPr>
        <p:spPr bwMode="auto">
          <a:xfrm>
            <a:off x="336550" y="2982913"/>
            <a:ext cx="376238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800" kern="1200" cap="none" spc="0" normalizeH="0" baseline="0" noProof="0" dirty="0">
                <a:solidFill>
                  <a:srgbClr val="005400"/>
                </a:solidFill>
                <a:latin typeface="Arial" panose="020B0604020202020204" pitchFamily="34" charset="0"/>
                <a:ea typeface="+mn-ea"/>
                <a:cs typeface="+mn-cs"/>
              </a:rPr>
              <a:t>t0</a:t>
            </a:r>
            <a:endParaRPr kumimoji="0" lang="en-US" sz="1800" kern="1200" cap="none" spc="0" normalizeH="0" baseline="0" noProof="0" dirty="0">
              <a:solidFill>
                <a:srgbClr val="00540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8" name="TextBox 21"/>
          <p:cNvSpPr txBox="1">
            <a:spLocks noChangeArrowheads="1"/>
          </p:cNvSpPr>
          <p:nvPr/>
        </p:nvSpPr>
        <p:spPr bwMode="auto">
          <a:xfrm>
            <a:off x="1603375" y="2982913"/>
            <a:ext cx="3778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800" kern="1200" cap="none" spc="0" normalizeH="0" baseline="0" noProof="0" dirty="0">
                <a:solidFill>
                  <a:srgbClr val="333399"/>
                </a:solidFill>
                <a:latin typeface="Arial" panose="020B0604020202020204" pitchFamily="34" charset="0"/>
                <a:ea typeface="+mn-ea"/>
                <a:cs typeface="+mn-cs"/>
              </a:rPr>
              <a:t>t1</a:t>
            </a:r>
            <a:endParaRPr kumimoji="0" lang="en-US" sz="1800" kern="1200" cap="none" spc="0" normalizeH="0" baseline="0" noProof="0" dirty="0">
              <a:solidFill>
                <a:srgbClr val="333399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49" name="TextBox 22"/>
          <p:cNvSpPr txBox="1">
            <a:spLocks noChangeArrowheads="1"/>
          </p:cNvSpPr>
          <p:nvPr/>
        </p:nvSpPr>
        <p:spPr bwMode="auto">
          <a:xfrm>
            <a:off x="2667000" y="2971800"/>
            <a:ext cx="3778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800" kern="1200" cap="none" spc="0" normalizeH="0" baseline="0" noProof="0" dirty="0">
                <a:solidFill>
                  <a:srgbClr val="FF9900"/>
                </a:solidFill>
                <a:latin typeface="Arial" panose="020B0604020202020204" pitchFamily="34" charset="0"/>
                <a:ea typeface="+mn-ea"/>
                <a:cs typeface="+mn-cs"/>
              </a:rPr>
              <a:t>t2</a:t>
            </a:r>
            <a:endParaRPr kumimoji="0" lang="en-US" sz="1800" kern="1200" cap="none" spc="0" normalizeH="0" baseline="0" noProof="0" dirty="0">
              <a:solidFill>
                <a:srgbClr val="FF990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0" name="TextBox 23"/>
          <p:cNvSpPr txBox="1">
            <a:spLocks noChangeArrowheads="1"/>
          </p:cNvSpPr>
          <p:nvPr/>
        </p:nvSpPr>
        <p:spPr bwMode="auto">
          <a:xfrm>
            <a:off x="3813175" y="2971800"/>
            <a:ext cx="3778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800" kern="1200" cap="none" spc="0" normalizeH="0" baseline="0" noProof="0" dirty="0">
                <a:solidFill>
                  <a:srgbClr val="CC3300"/>
                </a:solidFill>
                <a:latin typeface="Arial" panose="020B0604020202020204" pitchFamily="34" charset="0"/>
                <a:ea typeface="+mn-ea"/>
                <a:cs typeface="+mn-cs"/>
              </a:rPr>
              <a:t>t3</a:t>
            </a:r>
            <a:endParaRPr kumimoji="0" lang="en-US" sz="1800" kern="1200" cap="none" spc="0" normalizeH="0" baseline="0" noProof="0" dirty="0">
              <a:solidFill>
                <a:srgbClr val="CC330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" name="Cube 15"/>
          <p:cNvSpPr>
            <a:spLocks noChangeArrowheads="1"/>
          </p:cNvSpPr>
          <p:nvPr/>
        </p:nvSpPr>
        <p:spPr bwMode="auto">
          <a:xfrm>
            <a:off x="412750" y="2057400"/>
            <a:ext cx="334963" cy="381000"/>
          </a:xfrm>
          <a:prstGeom prst="cube">
            <a:avLst>
              <a:gd name="adj" fmla="val 25000"/>
            </a:avLst>
          </a:prstGeom>
          <a:solidFill>
            <a:srgbClr val="008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2" name="Cube 15"/>
          <p:cNvSpPr>
            <a:spLocks noChangeArrowheads="1"/>
          </p:cNvSpPr>
          <p:nvPr/>
        </p:nvSpPr>
        <p:spPr bwMode="auto">
          <a:xfrm>
            <a:off x="793750" y="2057400"/>
            <a:ext cx="334963" cy="381000"/>
          </a:xfrm>
          <a:prstGeom prst="cube">
            <a:avLst>
              <a:gd name="adj" fmla="val 25000"/>
            </a:avLst>
          </a:prstGeom>
          <a:solidFill>
            <a:srgbClr val="008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3" name="Cube 15"/>
          <p:cNvSpPr>
            <a:spLocks noChangeArrowheads="1"/>
          </p:cNvSpPr>
          <p:nvPr/>
        </p:nvSpPr>
        <p:spPr bwMode="auto">
          <a:xfrm>
            <a:off x="1143000" y="2057400"/>
            <a:ext cx="334963" cy="381000"/>
          </a:xfrm>
          <a:prstGeom prst="cube">
            <a:avLst>
              <a:gd name="adj" fmla="val 25000"/>
            </a:avLst>
          </a:prstGeom>
          <a:solidFill>
            <a:srgbClr val="063DE8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4" name="TextBox 17"/>
          <p:cNvSpPr txBox="1">
            <a:spLocks noChangeArrowheads="1"/>
          </p:cNvSpPr>
          <p:nvPr/>
        </p:nvSpPr>
        <p:spPr bwMode="auto">
          <a:xfrm rot="16200000">
            <a:off x="1193006" y="1924844"/>
            <a:ext cx="674688" cy="1631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0000" kern="1200" cap="none" spc="0" normalizeH="0" baseline="0" noProof="0" dirty="0">
                <a:solidFill>
                  <a:srgbClr val="FC0128"/>
                </a:solidFill>
                <a:latin typeface="Eurostile" charset="0"/>
                <a:ea typeface="+mn-ea"/>
                <a:cs typeface="+mn-cs"/>
              </a:rPr>
              <a:t>{</a:t>
            </a:r>
            <a:endParaRPr kumimoji="0" lang="en-US" sz="10000" kern="1200" cap="none" spc="0" normalizeH="0" baseline="0" noProof="0" dirty="0">
              <a:solidFill>
                <a:srgbClr val="FC0128"/>
              </a:solidFill>
              <a:latin typeface="Eurostile" charset="0"/>
              <a:ea typeface="+mn-ea"/>
              <a:cs typeface="+mn-cs"/>
            </a:endParaRPr>
          </a:p>
        </p:txBody>
      </p:sp>
      <p:sp>
        <p:nvSpPr>
          <p:cNvPr id="55" name="Cube 15"/>
          <p:cNvSpPr>
            <a:spLocks noChangeArrowheads="1"/>
          </p:cNvSpPr>
          <p:nvPr/>
        </p:nvSpPr>
        <p:spPr bwMode="auto">
          <a:xfrm>
            <a:off x="1524000" y="2057400"/>
            <a:ext cx="334963" cy="381000"/>
          </a:xfrm>
          <a:prstGeom prst="cube">
            <a:avLst>
              <a:gd name="adj" fmla="val 25000"/>
            </a:avLst>
          </a:prstGeom>
          <a:solidFill>
            <a:srgbClr val="063DE8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6" name="Cube 15"/>
          <p:cNvSpPr>
            <a:spLocks noChangeArrowheads="1"/>
          </p:cNvSpPr>
          <p:nvPr/>
        </p:nvSpPr>
        <p:spPr bwMode="auto">
          <a:xfrm>
            <a:off x="1905000" y="2057400"/>
            <a:ext cx="334963" cy="381000"/>
          </a:xfrm>
          <a:prstGeom prst="cube">
            <a:avLst>
              <a:gd name="adj" fmla="val 25000"/>
            </a:avLst>
          </a:prstGeom>
          <a:solidFill>
            <a:srgbClr val="063DE8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7" name="Cube 15"/>
          <p:cNvSpPr>
            <a:spLocks noChangeArrowheads="1"/>
          </p:cNvSpPr>
          <p:nvPr/>
        </p:nvSpPr>
        <p:spPr bwMode="auto">
          <a:xfrm>
            <a:off x="2317750" y="2057400"/>
            <a:ext cx="334963" cy="3810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8" name="TextBox 17"/>
          <p:cNvSpPr txBox="1">
            <a:spLocks noChangeArrowheads="1"/>
          </p:cNvSpPr>
          <p:nvPr/>
        </p:nvSpPr>
        <p:spPr bwMode="auto">
          <a:xfrm rot="16200000">
            <a:off x="2307431" y="1924844"/>
            <a:ext cx="674688" cy="1631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0000" kern="1200" cap="none" spc="0" normalizeH="0" baseline="0" noProof="0" dirty="0">
                <a:solidFill>
                  <a:srgbClr val="FC0128"/>
                </a:solidFill>
                <a:latin typeface="Eurostile" charset="0"/>
                <a:ea typeface="+mn-ea"/>
                <a:cs typeface="+mn-cs"/>
              </a:rPr>
              <a:t>{</a:t>
            </a:r>
            <a:endParaRPr kumimoji="0" lang="en-US" sz="10000" kern="1200" cap="none" spc="0" normalizeH="0" baseline="0" noProof="0" dirty="0">
              <a:solidFill>
                <a:srgbClr val="FC0128"/>
              </a:solidFill>
              <a:latin typeface="Eurostile" charset="0"/>
              <a:ea typeface="+mn-ea"/>
              <a:cs typeface="+mn-cs"/>
            </a:endParaRPr>
          </a:p>
        </p:txBody>
      </p:sp>
      <p:sp>
        <p:nvSpPr>
          <p:cNvPr id="59" name="Cube 15"/>
          <p:cNvSpPr>
            <a:spLocks noChangeArrowheads="1"/>
          </p:cNvSpPr>
          <p:nvPr/>
        </p:nvSpPr>
        <p:spPr bwMode="auto">
          <a:xfrm>
            <a:off x="2698750" y="2057400"/>
            <a:ext cx="334963" cy="3810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0" name="Cube 15"/>
          <p:cNvSpPr>
            <a:spLocks noChangeArrowheads="1"/>
          </p:cNvSpPr>
          <p:nvPr/>
        </p:nvSpPr>
        <p:spPr bwMode="auto">
          <a:xfrm>
            <a:off x="3079750" y="2057400"/>
            <a:ext cx="334963" cy="381000"/>
          </a:xfrm>
          <a:prstGeom prst="cube">
            <a:avLst>
              <a:gd name="adj" fmla="val 25000"/>
            </a:avLst>
          </a:prstGeom>
          <a:solidFill>
            <a:srgbClr val="FF99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" name="Cube 15"/>
          <p:cNvSpPr>
            <a:spLocks noChangeArrowheads="1"/>
          </p:cNvSpPr>
          <p:nvPr/>
        </p:nvSpPr>
        <p:spPr bwMode="auto">
          <a:xfrm>
            <a:off x="3460750" y="2057400"/>
            <a:ext cx="334963" cy="381000"/>
          </a:xfrm>
          <a:prstGeom prst="cube">
            <a:avLst>
              <a:gd name="adj" fmla="val 25000"/>
            </a:avLst>
          </a:prstGeom>
          <a:solidFill>
            <a:srgbClr val="CC33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2" name="TextBox 17"/>
          <p:cNvSpPr txBox="1">
            <a:spLocks noChangeArrowheads="1"/>
          </p:cNvSpPr>
          <p:nvPr/>
        </p:nvSpPr>
        <p:spPr bwMode="auto">
          <a:xfrm rot="16200000">
            <a:off x="3450431" y="1924844"/>
            <a:ext cx="674688" cy="1631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0000" kern="1200" cap="none" spc="0" normalizeH="0" baseline="0" noProof="0" dirty="0">
                <a:solidFill>
                  <a:srgbClr val="FC0128"/>
                </a:solidFill>
                <a:latin typeface="Eurostile" charset="0"/>
                <a:ea typeface="+mn-ea"/>
                <a:cs typeface="+mn-cs"/>
              </a:rPr>
              <a:t>{</a:t>
            </a:r>
            <a:endParaRPr kumimoji="0" lang="en-US" sz="10000" kern="1200" cap="none" spc="0" normalizeH="0" baseline="0" noProof="0" dirty="0">
              <a:solidFill>
                <a:srgbClr val="FC0128"/>
              </a:solidFill>
              <a:latin typeface="Eurostile" charset="0"/>
              <a:ea typeface="+mn-ea"/>
              <a:cs typeface="+mn-cs"/>
            </a:endParaRPr>
          </a:p>
        </p:txBody>
      </p:sp>
      <p:sp>
        <p:nvSpPr>
          <p:cNvPr id="63" name="Cube 15"/>
          <p:cNvSpPr>
            <a:spLocks noChangeArrowheads="1"/>
          </p:cNvSpPr>
          <p:nvPr/>
        </p:nvSpPr>
        <p:spPr bwMode="auto">
          <a:xfrm>
            <a:off x="3856038" y="2057400"/>
            <a:ext cx="334963" cy="381000"/>
          </a:xfrm>
          <a:prstGeom prst="cube">
            <a:avLst>
              <a:gd name="adj" fmla="val 25000"/>
            </a:avLst>
          </a:prstGeom>
          <a:solidFill>
            <a:srgbClr val="CC33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4" name="Cube 15"/>
          <p:cNvSpPr>
            <a:spLocks noChangeArrowheads="1"/>
          </p:cNvSpPr>
          <p:nvPr/>
        </p:nvSpPr>
        <p:spPr bwMode="auto">
          <a:xfrm>
            <a:off x="4222750" y="2057400"/>
            <a:ext cx="334963" cy="381000"/>
          </a:xfrm>
          <a:prstGeom prst="cube">
            <a:avLst>
              <a:gd name="adj" fmla="val 25000"/>
            </a:avLst>
          </a:prstGeom>
          <a:solidFill>
            <a:srgbClr val="CC33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7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5" name="Cube 15"/>
          <p:cNvSpPr>
            <a:spLocks noChangeArrowheads="1"/>
          </p:cNvSpPr>
          <p:nvPr/>
        </p:nvSpPr>
        <p:spPr bwMode="auto">
          <a:xfrm>
            <a:off x="4603750" y="2057400"/>
            <a:ext cx="334963" cy="3810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6" name="TextBox 17"/>
          <p:cNvSpPr txBox="1">
            <a:spLocks noChangeArrowheads="1"/>
          </p:cNvSpPr>
          <p:nvPr/>
        </p:nvSpPr>
        <p:spPr bwMode="auto">
          <a:xfrm rot="16200000">
            <a:off x="4593431" y="1924844"/>
            <a:ext cx="674688" cy="1631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0000" kern="1200" cap="none" spc="0" normalizeH="0" baseline="0" noProof="0" dirty="0">
                <a:solidFill>
                  <a:srgbClr val="FC0128"/>
                </a:solidFill>
                <a:latin typeface="Eurostile" charset="0"/>
                <a:ea typeface="+mn-ea"/>
                <a:cs typeface="+mn-cs"/>
              </a:rPr>
              <a:t>{</a:t>
            </a:r>
            <a:endParaRPr kumimoji="0" lang="en-US" sz="10000" kern="1200" cap="none" spc="0" normalizeH="0" baseline="0" noProof="0" dirty="0">
              <a:solidFill>
                <a:srgbClr val="FC0128"/>
              </a:solidFill>
              <a:latin typeface="Eurostile" charset="0"/>
              <a:ea typeface="+mn-ea"/>
              <a:cs typeface="+mn-cs"/>
            </a:endParaRPr>
          </a:p>
        </p:txBody>
      </p:sp>
      <p:sp>
        <p:nvSpPr>
          <p:cNvPr id="67" name="Cube 15"/>
          <p:cNvSpPr>
            <a:spLocks noChangeArrowheads="1"/>
          </p:cNvSpPr>
          <p:nvPr/>
        </p:nvSpPr>
        <p:spPr bwMode="auto">
          <a:xfrm>
            <a:off x="4984750" y="2057400"/>
            <a:ext cx="334963" cy="3810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8" name="Cube 15"/>
          <p:cNvSpPr>
            <a:spLocks noChangeArrowheads="1"/>
          </p:cNvSpPr>
          <p:nvPr/>
        </p:nvSpPr>
        <p:spPr bwMode="auto">
          <a:xfrm>
            <a:off x="5365750" y="2057400"/>
            <a:ext cx="334963" cy="381000"/>
          </a:xfrm>
          <a:prstGeom prst="cube">
            <a:avLst>
              <a:gd name="adj" fmla="val 25000"/>
            </a:avLst>
          </a:prstGeom>
          <a:solidFill>
            <a:srgbClr val="FF66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04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9" name="Cube 15"/>
          <p:cNvSpPr>
            <a:spLocks noChangeArrowheads="1"/>
          </p:cNvSpPr>
          <p:nvPr/>
        </p:nvSpPr>
        <p:spPr bwMode="auto">
          <a:xfrm>
            <a:off x="5746750" y="2057400"/>
            <a:ext cx="334963" cy="381000"/>
          </a:xfrm>
          <a:prstGeom prst="cube">
            <a:avLst>
              <a:gd name="adj" fmla="val 25000"/>
            </a:avLst>
          </a:prstGeom>
          <a:solidFill>
            <a:srgbClr val="800000"/>
          </a:solidFill>
          <a:ln w="12700">
            <a:solidFill>
              <a:srgbClr val="8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4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0" name="TextBox 17"/>
          <p:cNvSpPr txBox="1">
            <a:spLocks noChangeArrowheads="1"/>
          </p:cNvSpPr>
          <p:nvPr/>
        </p:nvSpPr>
        <p:spPr bwMode="auto">
          <a:xfrm rot="16200000">
            <a:off x="5736431" y="1924844"/>
            <a:ext cx="674688" cy="1631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0000" kern="1200" cap="none" spc="0" normalizeH="0" baseline="0" noProof="0" dirty="0">
                <a:solidFill>
                  <a:srgbClr val="FC0128"/>
                </a:solidFill>
                <a:latin typeface="Eurostile" charset="0"/>
                <a:ea typeface="+mn-ea"/>
                <a:cs typeface="+mn-cs"/>
              </a:rPr>
              <a:t>{</a:t>
            </a:r>
            <a:endParaRPr kumimoji="0" lang="en-US" sz="10000" kern="1200" cap="none" spc="0" normalizeH="0" baseline="0" noProof="0" dirty="0">
              <a:solidFill>
                <a:srgbClr val="FC0128"/>
              </a:solidFill>
              <a:latin typeface="Eurostile" charset="0"/>
              <a:ea typeface="+mn-ea"/>
              <a:cs typeface="+mn-cs"/>
            </a:endParaRPr>
          </a:p>
        </p:txBody>
      </p:sp>
      <p:sp>
        <p:nvSpPr>
          <p:cNvPr id="71" name="Cube 15"/>
          <p:cNvSpPr>
            <a:spLocks noChangeArrowheads="1"/>
          </p:cNvSpPr>
          <p:nvPr/>
        </p:nvSpPr>
        <p:spPr bwMode="auto">
          <a:xfrm>
            <a:off x="6127750" y="2057400"/>
            <a:ext cx="334963" cy="381000"/>
          </a:xfrm>
          <a:prstGeom prst="cube">
            <a:avLst>
              <a:gd name="adj" fmla="val 25000"/>
            </a:avLst>
          </a:prstGeom>
          <a:solidFill>
            <a:srgbClr val="8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2" name="Cube 15"/>
          <p:cNvSpPr>
            <a:spLocks noChangeArrowheads="1"/>
          </p:cNvSpPr>
          <p:nvPr/>
        </p:nvSpPr>
        <p:spPr bwMode="auto">
          <a:xfrm>
            <a:off x="6477000" y="2057400"/>
            <a:ext cx="334963" cy="381000"/>
          </a:xfrm>
          <a:prstGeom prst="cube">
            <a:avLst>
              <a:gd name="adj" fmla="val 25000"/>
            </a:avLst>
          </a:prstGeom>
          <a:solidFill>
            <a:srgbClr val="800000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84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3" name="Cube 15"/>
          <p:cNvSpPr>
            <a:spLocks noChangeArrowheads="1"/>
          </p:cNvSpPr>
          <p:nvPr/>
        </p:nvSpPr>
        <p:spPr bwMode="auto">
          <a:xfrm>
            <a:off x="8001000" y="2057400"/>
            <a:ext cx="334963" cy="381000"/>
          </a:xfrm>
          <a:prstGeom prst="cube">
            <a:avLst>
              <a:gd name="adj" fmla="val 25000"/>
            </a:avLst>
          </a:prstGeom>
          <a:solidFill>
            <a:srgbClr val="FFFFFF">
              <a:lumMod val="50000"/>
            </a:srgbClr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2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4" name="TextBox 17"/>
          <p:cNvSpPr txBox="1">
            <a:spLocks noChangeArrowheads="1"/>
          </p:cNvSpPr>
          <p:nvPr/>
        </p:nvSpPr>
        <p:spPr bwMode="auto">
          <a:xfrm rot="16200000">
            <a:off x="7990681" y="1924844"/>
            <a:ext cx="674688" cy="1631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0000" kern="1200" cap="none" spc="0" normalizeH="0" baseline="0" noProof="0" dirty="0">
                <a:solidFill>
                  <a:srgbClr val="FC0128"/>
                </a:solidFill>
                <a:latin typeface="Eurostile" charset="0"/>
                <a:ea typeface="+mn-ea"/>
                <a:cs typeface="+mn-cs"/>
              </a:rPr>
              <a:t>{</a:t>
            </a:r>
            <a:endParaRPr kumimoji="0" lang="en-US" sz="10000" kern="1200" cap="none" spc="0" normalizeH="0" baseline="0" noProof="0" dirty="0">
              <a:solidFill>
                <a:srgbClr val="FC0128"/>
              </a:solidFill>
              <a:latin typeface="Eurostile" charset="0"/>
              <a:ea typeface="+mn-ea"/>
              <a:cs typeface="+mn-cs"/>
            </a:endParaRPr>
          </a:p>
        </p:txBody>
      </p:sp>
      <p:sp>
        <p:nvSpPr>
          <p:cNvPr id="75" name="Cube 15"/>
          <p:cNvSpPr>
            <a:spLocks noChangeArrowheads="1"/>
          </p:cNvSpPr>
          <p:nvPr/>
        </p:nvSpPr>
        <p:spPr bwMode="auto">
          <a:xfrm>
            <a:off x="8382000" y="2057400"/>
            <a:ext cx="334963" cy="381000"/>
          </a:xfrm>
          <a:prstGeom prst="cube">
            <a:avLst>
              <a:gd name="adj" fmla="val 25000"/>
            </a:avLst>
          </a:prstGeom>
          <a:solidFill>
            <a:srgbClr val="7F7F7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3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6" name="Cube 15"/>
          <p:cNvSpPr>
            <a:spLocks noChangeArrowheads="1"/>
          </p:cNvSpPr>
          <p:nvPr/>
        </p:nvSpPr>
        <p:spPr bwMode="auto">
          <a:xfrm>
            <a:off x="8763000" y="2057400"/>
            <a:ext cx="334963" cy="381000"/>
          </a:xfrm>
          <a:prstGeom prst="cube">
            <a:avLst>
              <a:gd name="adj" fmla="val 25000"/>
            </a:avLst>
          </a:prstGeom>
          <a:solidFill>
            <a:srgbClr val="7F7F7F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94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7" name="Cube 15"/>
          <p:cNvSpPr>
            <a:spLocks noChangeArrowheads="1"/>
          </p:cNvSpPr>
          <p:nvPr/>
        </p:nvSpPr>
        <p:spPr bwMode="auto">
          <a:xfrm>
            <a:off x="6858000" y="2057400"/>
            <a:ext cx="334963" cy="381000"/>
          </a:xfrm>
          <a:prstGeom prst="cube">
            <a:avLst>
              <a:gd name="adj" fmla="val 25000"/>
            </a:avLst>
          </a:prstGeom>
          <a:solidFill>
            <a:srgbClr val="660066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6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78" name="TextBox 17"/>
          <p:cNvSpPr txBox="1">
            <a:spLocks noChangeArrowheads="1"/>
          </p:cNvSpPr>
          <p:nvPr/>
        </p:nvSpPr>
        <p:spPr bwMode="auto">
          <a:xfrm rot="16200000">
            <a:off x="6847681" y="1924844"/>
            <a:ext cx="674688" cy="163195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0000" kern="1200" cap="none" spc="0" normalizeH="0" baseline="0" noProof="0" dirty="0">
                <a:solidFill>
                  <a:srgbClr val="FC0128"/>
                </a:solidFill>
                <a:latin typeface="Eurostile" charset="0"/>
                <a:ea typeface="+mn-ea"/>
                <a:cs typeface="+mn-cs"/>
              </a:rPr>
              <a:t>{</a:t>
            </a:r>
            <a:endParaRPr kumimoji="0" lang="en-US" sz="10000" kern="1200" cap="none" spc="0" normalizeH="0" baseline="0" noProof="0" dirty="0">
              <a:solidFill>
                <a:srgbClr val="FC0128"/>
              </a:solidFill>
              <a:latin typeface="Eurostile" charset="0"/>
              <a:ea typeface="+mn-ea"/>
              <a:cs typeface="+mn-cs"/>
            </a:endParaRPr>
          </a:p>
        </p:txBody>
      </p:sp>
      <p:sp>
        <p:nvSpPr>
          <p:cNvPr id="79" name="Cube 15"/>
          <p:cNvSpPr>
            <a:spLocks noChangeArrowheads="1"/>
          </p:cNvSpPr>
          <p:nvPr/>
        </p:nvSpPr>
        <p:spPr bwMode="auto">
          <a:xfrm>
            <a:off x="7239000" y="2057400"/>
            <a:ext cx="334963" cy="381000"/>
          </a:xfrm>
          <a:prstGeom prst="cube">
            <a:avLst>
              <a:gd name="adj" fmla="val 25000"/>
            </a:avLst>
          </a:prstGeom>
          <a:solidFill>
            <a:srgbClr val="660066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5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0" name="Cube 15"/>
          <p:cNvSpPr>
            <a:spLocks noChangeArrowheads="1"/>
          </p:cNvSpPr>
          <p:nvPr/>
        </p:nvSpPr>
        <p:spPr bwMode="auto">
          <a:xfrm>
            <a:off x="7620000" y="2057400"/>
            <a:ext cx="334963" cy="381000"/>
          </a:xfrm>
          <a:prstGeom prst="cube">
            <a:avLst>
              <a:gd name="adj" fmla="val 25000"/>
            </a:avLst>
          </a:prstGeom>
          <a:solidFill>
            <a:srgbClr val="660066"/>
          </a:solidFill>
          <a:ln w="12700">
            <a:solidFill>
              <a:srgbClr val="000000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14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1" name="TextBox 23"/>
          <p:cNvSpPr txBox="1">
            <a:spLocks noChangeArrowheads="1"/>
          </p:cNvSpPr>
          <p:nvPr/>
        </p:nvSpPr>
        <p:spPr bwMode="auto">
          <a:xfrm>
            <a:off x="4956175" y="2971800"/>
            <a:ext cx="3778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800" kern="1200" cap="none" spc="0" normalizeH="0" baseline="0" noProof="0" dirty="0">
                <a:solidFill>
                  <a:srgbClr val="FF6600"/>
                </a:solidFill>
                <a:latin typeface="Arial" panose="020B0604020202020204" pitchFamily="34" charset="0"/>
                <a:ea typeface="+mn-ea"/>
                <a:cs typeface="+mn-cs"/>
              </a:rPr>
              <a:t>t4</a:t>
            </a:r>
            <a:endParaRPr kumimoji="0" lang="en-US" sz="1800" kern="1200" cap="none" spc="0" normalizeH="0" baseline="0" noProof="0" dirty="0">
              <a:solidFill>
                <a:srgbClr val="FF660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2" name="TextBox 23"/>
          <p:cNvSpPr txBox="1">
            <a:spLocks noChangeArrowheads="1"/>
          </p:cNvSpPr>
          <p:nvPr/>
        </p:nvSpPr>
        <p:spPr bwMode="auto">
          <a:xfrm>
            <a:off x="6099175" y="2971800"/>
            <a:ext cx="3778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800" kern="1200" cap="none" spc="0" normalizeH="0" baseline="0" noProof="0" dirty="0">
                <a:solidFill>
                  <a:srgbClr val="800000"/>
                </a:solidFill>
                <a:latin typeface="Arial" panose="020B0604020202020204" pitchFamily="34" charset="0"/>
                <a:ea typeface="+mn-ea"/>
                <a:cs typeface="+mn-cs"/>
              </a:rPr>
              <a:t>t5</a:t>
            </a:r>
            <a:endParaRPr kumimoji="0" lang="en-US" sz="1800" kern="1200" cap="none" spc="0" normalizeH="0" baseline="0" noProof="0" dirty="0">
              <a:solidFill>
                <a:srgbClr val="80000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3" name="TextBox 23"/>
          <p:cNvSpPr txBox="1">
            <a:spLocks noChangeArrowheads="1"/>
          </p:cNvSpPr>
          <p:nvPr/>
        </p:nvSpPr>
        <p:spPr bwMode="auto">
          <a:xfrm>
            <a:off x="7242175" y="2971800"/>
            <a:ext cx="3778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800" kern="1200" cap="none" spc="0" normalizeH="0" baseline="0" noProof="0" dirty="0">
                <a:solidFill>
                  <a:srgbClr val="800000"/>
                </a:solidFill>
                <a:latin typeface="Arial" panose="020B0604020202020204" pitchFamily="34" charset="0"/>
                <a:ea typeface="+mn-ea"/>
                <a:cs typeface="+mn-cs"/>
              </a:rPr>
              <a:t>t6</a:t>
            </a:r>
            <a:endParaRPr kumimoji="0" lang="en-US" sz="1800" kern="1200" cap="none" spc="0" normalizeH="0" baseline="0" noProof="0" dirty="0">
              <a:solidFill>
                <a:srgbClr val="800000"/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4" name="TextBox 23"/>
          <p:cNvSpPr txBox="1">
            <a:spLocks noChangeArrowheads="1"/>
          </p:cNvSpPr>
          <p:nvPr/>
        </p:nvSpPr>
        <p:spPr bwMode="auto">
          <a:xfrm>
            <a:off x="8305800" y="2971800"/>
            <a:ext cx="377825" cy="369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none">
            <a:spAutoFit/>
          </a:bodyPr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en-US" sz="1800" kern="1200" cap="none" spc="0" normalizeH="0" baseline="0" noProof="0" dirty="0">
                <a:solidFill>
                  <a:srgbClr val="FFFFFF">
                    <a:lumMod val="50000"/>
                  </a:srgbClr>
                </a:solidFill>
                <a:latin typeface="Arial" panose="020B0604020202020204" pitchFamily="34" charset="0"/>
                <a:ea typeface="+mn-ea"/>
                <a:cs typeface="+mn-cs"/>
              </a:rPr>
              <a:t>t7</a:t>
            </a:r>
            <a:endParaRPr kumimoji="0" lang="en-US" sz="1800" kern="1200" cap="none" spc="0" normalizeH="0" baseline="0" noProof="0" dirty="0">
              <a:solidFill>
                <a:srgbClr val="FFFFFF">
                  <a:lumMod val="50000"/>
                </a:srgbClr>
              </a:solidFill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5" name="TextBox 36"/>
          <p:cNvSpPr txBox="1"/>
          <p:nvPr/>
        </p:nvSpPr>
        <p:spPr>
          <a:xfrm>
            <a:off x="1382713" y="3717925"/>
            <a:ext cx="7504112" cy="193833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r>
              <a:rPr lang="en-US" altLang="zh-CN" sz="2000" dirty="0">
                <a:latin typeface="Bookman Old Style" panose="02050604050505020204" pitchFamily="18" charset="0"/>
              </a:rPr>
              <a:t>int block_length_per_thread = n/t;    </a:t>
            </a:r>
            <a:endParaRPr lang="en-US" altLang="zh-CN" sz="2000" dirty="0"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int start = id * block_length_per_thread;    </a:t>
            </a:r>
            <a:endParaRPr lang="en-US" altLang="zh-CN" sz="2000" dirty="0">
              <a:latin typeface="Bookman Old Style" panose="02050604050505020204" pitchFamily="18" charset="0"/>
            </a:endParaRPr>
          </a:p>
          <a:p>
            <a:r>
              <a:rPr lang="en-US" altLang="zh-CN" sz="2000" b="1" dirty="0">
                <a:latin typeface="Bookman Old Style" panose="02050604050505020204" pitchFamily="18" charset="0"/>
              </a:rPr>
              <a:t>for</a:t>
            </a:r>
            <a:r>
              <a:rPr lang="en-US" altLang="zh-CN" sz="2000" dirty="0">
                <a:latin typeface="Bookman Old Style" panose="02050604050505020204" pitchFamily="18" charset="0"/>
              </a:rPr>
              <a:t> (i=start; i&lt;start+block_length_per_thread; i++)  {           </a:t>
            </a:r>
            <a:endParaRPr lang="en-US" altLang="zh-CN" sz="2000" dirty="0"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     x = </a:t>
            </a:r>
            <a:r>
              <a:rPr lang="en-US" altLang="zh-CN" sz="2000" i="1" dirty="0">
                <a:latin typeface="Bookman Old Style" panose="02050604050505020204" pitchFamily="18" charset="0"/>
              </a:rPr>
              <a:t>Compute_next_value(…);</a:t>
            </a:r>
            <a:endParaRPr lang="en-US" altLang="zh-CN" sz="2000" i="1" dirty="0"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     sum += x;</a:t>
            </a:r>
            <a:endParaRPr lang="en-US" altLang="zh-CN" sz="2000" dirty="0">
              <a:latin typeface="Bookman Old Style" panose="02050604050505020204" pitchFamily="18" charset="0"/>
            </a:endParaRPr>
          </a:p>
          <a:p>
            <a:r>
              <a:rPr lang="en-US" altLang="zh-CN" sz="2000" dirty="0">
                <a:latin typeface="Bookman Old Style" panose="02050604050505020204" pitchFamily="18" charset="0"/>
              </a:rPr>
              <a:t>}</a:t>
            </a:r>
            <a:endParaRPr lang="en-US" altLang="zh-CN" sz="2000" dirty="0">
              <a:latin typeface="Bookman Old Style" panose="02050604050505020204" pitchFamily="18" charset="0"/>
            </a:endParaRPr>
          </a:p>
        </p:txBody>
      </p:sp>
      <p:sp>
        <p:nvSpPr>
          <p:cNvPr id="16430" name="文本框 1"/>
          <p:cNvSpPr txBox="1"/>
          <p:nvPr/>
        </p:nvSpPr>
        <p:spPr>
          <a:xfrm>
            <a:off x="3757613" y="3424238"/>
            <a:ext cx="1631950" cy="2647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zh-CN" altLang="en-US" sz="16600" b="1" dirty="0">
                <a:solidFill>
                  <a:srgbClr val="C00000"/>
                </a:solidFill>
                <a:latin typeface="Arial" panose="020B0604020202020204" pitchFamily="34" charset="0"/>
              </a:rPr>
              <a:t>？</a:t>
            </a:r>
            <a:endParaRPr lang="zh-CN" altLang="en-US" sz="16600" b="1" dirty="0">
              <a:solidFill>
                <a:srgbClr val="C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内容占位符 1"/>
          <p:cNvSpPr>
            <a:spLocks noGrp="1"/>
          </p:cNvSpPr>
          <p:nvPr>
            <p:ph idx="11"/>
          </p:nvPr>
        </p:nvSpPr>
        <p:spPr bwMode="auto">
          <a:xfrm>
            <a:off x="482600" y="1108075"/>
            <a:ext cx="8183563" cy="544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norm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共享内存系统并行编程简介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临界区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并行性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r>
              <a:rPr kumimoji="0" lang="zh-CN" alt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同步</a:t>
            </a:r>
            <a:endParaRPr kumimoji="0" lang="en-US" altLang="zh-CN" sz="3200" b="0" i="0" u="none" strike="noStrike" kern="1200" cap="none" spc="0" normalizeH="0" baseline="0" noProof="0" dirty="0" smtClean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♦"/>
              <a:defRPr/>
            </a:pPr>
            <a:endParaRPr kumimoji="0" lang="zh-CN" altLang="en-US" sz="32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8435" name="标题 2"/>
          <p:cNvSpPr>
            <a:spLocks noGrp="1"/>
          </p:cNvSpPr>
          <p:nvPr>
            <p:ph type="ctrTitle"/>
          </p:nvPr>
        </p:nvSpPr>
        <p:spPr>
          <a:xfrm>
            <a:off x="1249363" y="225425"/>
            <a:ext cx="7315200" cy="609600"/>
          </a:xfrm>
          <a:noFill/>
          <a:ln/>
        </p:spPr>
        <p:txBody>
          <a:bodyPr anchor="b" anchorCtr="0"/>
          <a:p>
            <a:pPr>
              <a:buClrTx/>
              <a:buSzTx/>
              <a:buFontTx/>
            </a:pPr>
            <a:r>
              <a:rPr lang="zh-CN" altLang="en-US" kern="1200" dirty="0">
                <a:solidFill>
                  <a:srgbClr val="B70031"/>
                </a:solidFill>
                <a:latin typeface="+mj-lt"/>
                <a:ea typeface="黑体" panose="02010609060101010101" pitchFamily="49" charset="-122"/>
                <a:cs typeface="+mj-cs"/>
              </a:rPr>
              <a:t>大纲</a:t>
            </a:r>
            <a:endParaRPr lang="zh-CN" altLang="en-US" kern="1200" dirty="0">
              <a:solidFill>
                <a:srgbClr val="B70031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" pitchFamily="2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HD:Microsoft Office 98:Templates:Presentation Designs:Sparkle</Template>
  <TotalTime>0</TotalTime>
  <Words>4502</Words>
  <Application>WPS 演示</Application>
  <PresentationFormat>全屏显示(4:3)</PresentationFormat>
  <Paragraphs>647</Paragraphs>
  <Slides>25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25</vt:i4>
      </vt:variant>
    </vt:vector>
  </HeadingPairs>
  <TitlesOfParts>
    <vt:vector size="40" baseType="lpstr">
      <vt:lpstr>Arial</vt:lpstr>
      <vt:lpstr>宋体</vt:lpstr>
      <vt:lpstr>Wingdings</vt:lpstr>
      <vt:lpstr>Calibri</vt:lpstr>
      <vt:lpstr>黑体</vt:lpstr>
      <vt:lpstr>Times</vt:lpstr>
      <vt:lpstr>Times New Roman</vt:lpstr>
      <vt:lpstr>Bookman Old Style</vt:lpstr>
      <vt:lpstr>Eurostile</vt:lpstr>
      <vt:lpstr>Segoe Print</vt:lpstr>
      <vt:lpstr>MS PGothic</vt:lpstr>
      <vt:lpstr>Eurostile</vt:lpstr>
      <vt:lpstr>微软雅黑</vt:lpstr>
      <vt:lpstr>Arial Unicode MS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SSU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工程中心建设报告</dc:title>
  <dc:creator>YXCHEN-PC</dc:creator>
  <cp:lastModifiedBy>谷守珍</cp:lastModifiedBy>
  <cp:revision>978</cp:revision>
  <dcterms:created xsi:type="dcterms:W3CDTF">2001-06-30T15:45:14Z</dcterms:created>
  <dcterms:modified xsi:type="dcterms:W3CDTF">2025-03-17T03:55:31Z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2052-12.1.0.19302</vt:lpwstr>
  </property>
  <property fmtid="{D5CDD505-2E9C-101B-9397-08002B2CF9AE}" pid="3" name="ICV">
    <vt:lpwstr>6B7EDF69081E4064813A6A58447D6AD6_12</vt:lpwstr>
  </property>
</Properties>
</file>