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31"/>
  </p:notesMasterIdLst>
  <p:sldIdLst>
    <p:sldId id="256" r:id="rId2"/>
    <p:sldId id="357" r:id="rId3"/>
    <p:sldId id="377" r:id="rId4"/>
    <p:sldId id="359" r:id="rId5"/>
    <p:sldId id="360" r:id="rId6"/>
    <p:sldId id="363" r:id="rId7"/>
    <p:sldId id="361" r:id="rId8"/>
    <p:sldId id="364" r:id="rId9"/>
    <p:sldId id="362" r:id="rId10"/>
    <p:sldId id="378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9" r:id="rId24"/>
    <p:sldId id="380" r:id="rId25"/>
    <p:sldId id="381" r:id="rId26"/>
    <p:sldId id="382" r:id="rId27"/>
    <p:sldId id="383" r:id="rId28"/>
    <p:sldId id="384" r:id="rId29"/>
    <p:sldId id="385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FFFFFF"/>
    <a:srgbClr val="F6D8CA"/>
    <a:srgbClr val="F2C7B4"/>
    <a:srgbClr val="FF9900"/>
    <a:srgbClr val="00CC00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1909" autoAdjust="0"/>
  </p:normalViewPr>
  <p:slideViewPr>
    <p:cSldViewPr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  <a:pPr>
                <a:defRPr/>
              </a:pPr>
              <a:t>2024/3/25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  <a:pPr/>
              <a:t>1</a:t>
            </a:fld>
            <a:endParaRPr lang="en-US" altLang="zh-CN" sz="1300" smtClean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2C2A0C-4324-4913-B911-13CA0A8553E2}" type="slidenum">
              <a:rPr lang="zh-CN" altLang="en-US" sz="1300" smtClean="0">
                <a:latin typeface="Times" panose="02020603050405020304" pitchFamily="18" charset="0"/>
              </a:rPr>
              <a:pPr/>
              <a:t>7</a:t>
            </a:fld>
            <a:endParaRPr lang="en-US" altLang="zh-CN" sz="1300" smtClean="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5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080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5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6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631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52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876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9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8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并行程序设计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>
                <a:solidFill>
                  <a:srgbClr val="C00000"/>
                </a:solidFill>
              </a:rPr>
              <a:t>Lecture 4: </a:t>
            </a:r>
          </a:p>
          <a:p>
            <a:r>
              <a:rPr lang="en-US" altLang="zh-CN" smtClean="0">
                <a:solidFill>
                  <a:srgbClr val="C00000"/>
                </a:solidFill>
              </a:rPr>
              <a:t/>
            </a:r>
            <a:br>
              <a:rPr lang="en-US" altLang="zh-CN" smtClean="0">
                <a:solidFill>
                  <a:srgbClr val="C00000"/>
                </a:solidFill>
              </a:rPr>
            </a:br>
            <a:r>
              <a:rPr lang="en-US" altLang="zh-CN" sz="3200" b="1" smtClean="0">
                <a:solidFill>
                  <a:srgbClr val="C00000"/>
                </a:solidFill>
              </a:rPr>
              <a:t>Pthreads</a:t>
            </a:r>
            <a:r>
              <a:rPr lang="zh-CN" altLang="en-US" sz="3200" b="1" smtClean="0">
                <a:solidFill>
                  <a:srgbClr val="C00000"/>
                </a:solidFill>
              </a:rPr>
              <a:t>并行编程</a:t>
            </a:r>
            <a:endParaRPr lang="en-US" altLang="zh-CN" sz="2800" b="1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mtClean="0">
              <a:solidFill>
                <a:srgbClr val="C00000"/>
              </a:solidFill>
            </a:endParaRPr>
          </a:p>
          <a:p>
            <a:endParaRPr lang="zh-CN" altLang="en-US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临界区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同步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 smtClean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6421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4911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采用以下公式求</a:t>
            </a:r>
            <a:r>
              <a:rPr lang="en-US" altLang="zh-CN" dirty="0" smtClean="0"/>
              <a:t>π</a:t>
            </a:r>
            <a:r>
              <a:rPr lang="zh-CN" altLang="en-US" dirty="0" smtClean="0"/>
              <a:t>的值：</a:t>
            </a:r>
            <a:endParaRPr lang="en-US" altLang="zh-CN" dirty="0" smtClean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串行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代码如下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下面我们来进行并行编程吧！</a:t>
            </a:r>
            <a:endParaRPr lang="zh-CN" altLang="en-US" dirty="0"/>
          </a:p>
        </p:txBody>
      </p:sp>
      <p:sp>
        <p:nvSpPr>
          <p:cNvPr id="1536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临界区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49363" y="2871788"/>
            <a:ext cx="5608577" cy="2154237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2057466" y="2979737"/>
            <a:ext cx="3810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double factor = 1.0;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double sum = 0.0;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 i=0; i&lt;n; i++, factor = -factor){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sum += factor/(2*i+1);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pi = 4.0 *sum;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85381" y="1577989"/>
            <a:ext cx="5977983" cy="7000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1"/>
          </p:nvPr>
        </p:nvSpPr>
        <p:spPr bwMode="auto">
          <a:xfrm>
            <a:off x="519113" y="3405188"/>
            <a:ext cx="8183563" cy="3148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zh-CN" altLang="en-US" b="1" dirty="0"/>
              <a:t>划分：</a:t>
            </a:r>
            <a:r>
              <a:rPr lang="zh-CN" altLang="en-US" dirty="0"/>
              <a:t>将</a:t>
            </a:r>
            <a:r>
              <a:rPr lang="en-US" altLang="zh-CN" i="1" dirty="0">
                <a:solidFill>
                  <a:srgbClr val="C00000"/>
                </a:solidFill>
              </a:rPr>
              <a:t>n</a:t>
            </a:r>
            <a:r>
              <a:rPr lang="zh-CN" altLang="en-US" dirty="0"/>
              <a:t>个数的求和问题进行划分，假设</a:t>
            </a:r>
            <a:r>
              <a:rPr lang="en-US" altLang="zh-CN" i="1" dirty="0" smtClean="0">
                <a:solidFill>
                  <a:srgbClr val="C00000"/>
                </a:solidFill>
              </a:rPr>
              <a:t>t</a:t>
            </a:r>
            <a:r>
              <a:rPr lang="zh-CN" altLang="en-US" dirty="0" smtClean="0"/>
              <a:t>是线程</a:t>
            </a:r>
            <a:r>
              <a:rPr lang="zh-CN" altLang="en-US" dirty="0"/>
              <a:t>数量，</a:t>
            </a:r>
            <a:r>
              <a:rPr lang="zh-CN" altLang="en-US" dirty="0" smtClean="0"/>
              <a:t>则每个线程计算</a:t>
            </a:r>
            <a:r>
              <a:rPr lang="en-US" altLang="zh-CN" i="1" dirty="0" smtClean="0">
                <a:solidFill>
                  <a:srgbClr val="C00000"/>
                </a:solidFill>
              </a:rPr>
              <a:t>n/t</a:t>
            </a:r>
            <a:r>
              <a:rPr lang="zh-CN" altLang="en-US" dirty="0" smtClean="0"/>
              <a:t>个</a:t>
            </a:r>
            <a:r>
              <a:rPr lang="zh-CN" altLang="en-US" dirty="0"/>
              <a:t>数据</a:t>
            </a:r>
            <a:r>
              <a:rPr lang="zh-CN" altLang="en-US" dirty="0" smtClean="0"/>
              <a:t>的和</a:t>
            </a:r>
            <a:endParaRPr lang="en-US" altLang="zh-CN" dirty="0" smtClean="0"/>
          </a:p>
          <a:p>
            <a:r>
              <a:rPr lang="zh-CN" altLang="en-US" b="1" dirty="0" smtClean="0"/>
              <a:t>通信：</a:t>
            </a:r>
            <a:r>
              <a:rPr lang="en-US" altLang="zh-CN" i="1" dirty="0">
                <a:solidFill>
                  <a:srgbClr val="C00000"/>
                </a:solidFill>
              </a:rPr>
              <a:t>t</a:t>
            </a:r>
            <a:r>
              <a:rPr lang="zh-CN" altLang="en-US" dirty="0"/>
              <a:t>个部分和通信，计算出全部数据的</a:t>
            </a:r>
            <a:r>
              <a:rPr lang="zh-CN" altLang="en-US" dirty="0" smtClean="0"/>
              <a:t>和</a:t>
            </a:r>
            <a:endParaRPr lang="en-US" altLang="zh-CN" dirty="0"/>
          </a:p>
          <a:p>
            <a:pPr lvl="1"/>
            <a:r>
              <a:rPr lang="zh-CN" altLang="en-US" sz="2200" dirty="0"/>
              <a:t>不同迭代间由于</a:t>
            </a:r>
            <a:r>
              <a:rPr lang="en-US" altLang="zh-CN" sz="2200" dirty="0"/>
              <a:t>factor</a:t>
            </a:r>
            <a:r>
              <a:rPr lang="zh-CN" altLang="en-US" sz="2200" dirty="0"/>
              <a:t>变量存在</a:t>
            </a:r>
            <a:r>
              <a:rPr lang="zh-CN" altLang="en-US" sz="2200" b="1" dirty="0">
                <a:solidFill>
                  <a:srgbClr val="C00000"/>
                </a:solidFill>
              </a:rPr>
              <a:t>数据依赖</a:t>
            </a:r>
            <a:r>
              <a:rPr lang="zh-CN" altLang="en-US" sz="2200" dirty="0"/>
              <a:t>，但该</a:t>
            </a:r>
            <a:r>
              <a:rPr lang="zh-CN" altLang="en-US" sz="2200" b="1" dirty="0">
                <a:solidFill>
                  <a:srgbClr val="C00000"/>
                </a:solidFill>
              </a:rPr>
              <a:t>数据依赖</a:t>
            </a:r>
            <a:r>
              <a:rPr lang="zh-CN" altLang="en-US" sz="2200" dirty="0"/>
              <a:t>不是问题本身存在的，而是串行编程导致的：</a:t>
            </a:r>
          </a:p>
          <a:p>
            <a:pPr lvl="2"/>
            <a:r>
              <a:rPr lang="en-US" altLang="zh-CN" sz="1900" i="1" dirty="0">
                <a:solidFill>
                  <a:srgbClr val="C00000"/>
                </a:solidFill>
              </a:rPr>
              <a:t>n</a:t>
            </a:r>
            <a:r>
              <a:rPr lang="zh-CN" altLang="en-US" sz="1900" dirty="0"/>
              <a:t>为奇数时，</a:t>
            </a:r>
            <a:r>
              <a:rPr lang="en-US" altLang="zh-CN" sz="1900" dirty="0"/>
              <a:t>factor=-1</a:t>
            </a:r>
            <a:r>
              <a:rPr lang="zh-CN" altLang="en-US" sz="1900" dirty="0"/>
              <a:t>；</a:t>
            </a:r>
          </a:p>
          <a:p>
            <a:pPr lvl="2"/>
            <a:r>
              <a:rPr lang="en-US" altLang="zh-CN" sz="1900" i="1" dirty="0">
                <a:solidFill>
                  <a:srgbClr val="C00000"/>
                </a:solidFill>
              </a:rPr>
              <a:t>n</a:t>
            </a:r>
            <a:r>
              <a:rPr lang="zh-CN" altLang="en-US" sz="1900" dirty="0"/>
              <a:t>为偶数时，</a:t>
            </a:r>
            <a:r>
              <a:rPr lang="en-US" altLang="zh-CN" sz="1900" dirty="0"/>
              <a:t>factor=1</a:t>
            </a:r>
            <a:r>
              <a:rPr lang="zh-CN" altLang="en-US" sz="1900" dirty="0" smtClean="0"/>
              <a:t>。</a:t>
            </a:r>
            <a:endParaRPr lang="zh-CN" altLang="en-US" sz="1900" dirty="0"/>
          </a:p>
          <a:p>
            <a:r>
              <a:rPr lang="zh-CN" altLang="en-US" dirty="0"/>
              <a:t>组合和映射：划分步骤划分出的任务数恰好等于处理器或线程数，可以不进行组合直接完成映射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1638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划分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19113" y="1143000"/>
            <a:ext cx="4592637" cy="215423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996950" y="1250950"/>
            <a:ext cx="3810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double factor = 1.0;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double sum = 0.0;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 ( i=0; i&lt;n; i++, factor = -factor){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sum += factor/(2*i+1);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pt-BR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pi = 4.0 *sum;</a:t>
            </a: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1028700" y="1905040"/>
            <a:ext cx="3778250" cy="947744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cxnSp>
        <p:nvCxnSpPr>
          <p:cNvPr id="7" name="曲线连接符 6"/>
          <p:cNvCxnSpPr>
            <a:cxnSpLocks noChangeShapeType="1"/>
            <a:stCxn id="6" idx="3"/>
            <a:endCxn id="9" idx="1"/>
          </p:cNvCxnSpPr>
          <p:nvPr/>
        </p:nvCxnSpPr>
        <p:spPr bwMode="auto">
          <a:xfrm flipV="1">
            <a:off x="4806950" y="1971819"/>
            <a:ext cx="755625" cy="407093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文本框 8"/>
          <p:cNvSpPr txBox="1"/>
          <p:nvPr/>
        </p:nvSpPr>
        <p:spPr>
          <a:xfrm>
            <a:off x="5562575" y="1371654"/>
            <a:ext cx="2971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</a:rPr>
              <a:t>将循环划分给多个线程</a:t>
            </a:r>
            <a:r>
              <a:rPr lang="zh-CN" altLang="en-US" smtClean="0">
                <a:solidFill>
                  <a:srgbClr val="C00000"/>
                </a:solidFill>
              </a:rPr>
              <a:t>并行执行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</a:rPr>
              <a:t>sum</a:t>
            </a:r>
            <a:r>
              <a:rPr lang="zh-CN" altLang="en-US" dirty="0" smtClean="0">
                <a:solidFill>
                  <a:srgbClr val="C00000"/>
                </a:solidFill>
              </a:rPr>
              <a:t>是共享变量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并行代码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98" y="1143060"/>
            <a:ext cx="7391206" cy="529991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Void*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Thread_sum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(void *rank){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long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my_rank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= (long)rank;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double factor;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long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long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my_n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= n/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thread_count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 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long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my_first_i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my_n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*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my_rank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long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my_last_i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my_first_i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my_n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	</a:t>
            </a:r>
          </a:p>
          <a:p>
            <a:pPr lvl="0">
              <a:spcBef>
                <a:spcPct val="20000"/>
              </a:spcBef>
              <a:defRPr/>
            </a:pPr>
            <a:endParaRPr lang="en-US" altLang="zh-CN" sz="1800" dirty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if(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my_first_i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% 2 == 0) </a:t>
            </a: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//even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	factor = 1.0;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else //odd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	factor = -1.0;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	for(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my_first_i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&lt;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my_last_i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++,factor  = -factor)	{		</a:t>
            </a:r>
            <a:r>
              <a:rPr lang="en-US" altLang="zh-CN" sz="1800" b="1" dirty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+= factor / (2 * </a:t>
            </a:r>
            <a:r>
              <a:rPr lang="en-US" altLang="zh-CN" sz="18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+1);	} 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        return NULL;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}</a:t>
            </a:r>
            <a:endParaRPr lang="zh-CN" altLang="en-US" sz="1800" dirty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2667050" y="5410148"/>
            <a:ext cx="3047920" cy="3047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cxnSp>
        <p:nvCxnSpPr>
          <p:cNvPr id="9" name="曲线连接符 8"/>
          <p:cNvCxnSpPr>
            <a:cxnSpLocks noChangeShapeType="1"/>
            <a:stCxn id="8" idx="3"/>
            <a:endCxn id="13" idx="0"/>
          </p:cNvCxnSpPr>
          <p:nvPr/>
        </p:nvCxnSpPr>
        <p:spPr bwMode="auto">
          <a:xfrm>
            <a:off x="5714970" y="5562544"/>
            <a:ext cx="228594" cy="264129"/>
          </a:xfrm>
          <a:prstGeom prst="curvedConnector2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4114812" y="5826673"/>
            <a:ext cx="365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临界区：共享变量</a:t>
            </a:r>
            <a:r>
              <a:rPr lang="en-US" altLang="zh-CN" dirty="0" smtClean="0">
                <a:solidFill>
                  <a:srgbClr val="C00000"/>
                </a:solidFill>
              </a:rPr>
              <a:t>sum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使用一个标志变量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，定义为共享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zh-CN" altLang="en-US" dirty="0" smtClean="0"/>
              <a:t>型，</a:t>
            </a:r>
            <a:r>
              <a:rPr lang="zh-CN" altLang="en-US" dirty="0"/>
              <a:t>主线程将其初始化为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：使用标志变量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70878" y="1981238"/>
            <a:ext cx="2801280" cy="400110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+= factor / (2 *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+1);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370878" y="2872771"/>
            <a:ext cx="2801280" cy="10156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While(flag!=</a:t>
            </a:r>
            <a:r>
              <a:rPr lang="en-US" altLang="zh-CN" sz="2000" b="1" dirty="0" err="1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my_rank</a:t>
            </a:r>
            <a:r>
              <a:rPr lang="en-US" altLang="zh-CN" sz="2000" b="1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+= factor / (2 *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+1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s-ES" altLang="zh-CN" sz="20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lag++;</a:t>
            </a:r>
            <a:endParaRPr lang="zh-CN" altLang="en-US" sz="2000" b="1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576511" y="2438426"/>
            <a:ext cx="390013" cy="434345"/>
          </a:xfrm>
          <a:prstGeom prst="downArrow">
            <a:avLst/>
          </a:prstGeom>
          <a:solidFill>
            <a:schemeClr val="accent5">
              <a:lumMod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612065"/>
              </p:ext>
            </p:extLst>
          </p:nvPr>
        </p:nvGraphicFramePr>
        <p:xfrm>
          <a:off x="1371684" y="4043310"/>
          <a:ext cx="6653811" cy="2561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451">
                  <a:extLst>
                    <a:ext uri="{9D8B030D-6E8A-4147-A177-3AD203B41FA5}">
                      <a16:colId xmlns:a16="http://schemas.microsoft.com/office/drawing/2014/main" val="2315613499"/>
                    </a:ext>
                  </a:extLst>
                </a:gridCol>
                <a:gridCol w="2945647">
                  <a:extLst>
                    <a:ext uri="{9D8B030D-6E8A-4147-A177-3AD203B41FA5}">
                      <a16:colId xmlns:a16="http://schemas.microsoft.com/office/drawing/2014/main" val="635066650"/>
                    </a:ext>
                  </a:extLst>
                </a:gridCol>
                <a:gridCol w="2767713">
                  <a:extLst>
                    <a:ext uri="{9D8B030D-6E8A-4147-A177-3AD203B41FA5}">
                      <a16:colId xmlns:a16="http://schemas.microsoft.com/office/drawing/2014/main" val="350015503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时间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线程</a:t>
                      </a:r>
                      <a:r>
                        <a:rPr lang="en-US" altLang="zh-CN" sz="1800" dirty="0" smtClean="0"/>
                        <a:t> 0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线程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70391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0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While()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While()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763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1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sum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+= factor / (2 *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+1)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While()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04285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2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flag++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While()</a:t>
                      </a:r>
                      <a:endParaRPr lang="zh-CN" altLang="en-US" sz="1800" dirty="0" smtClean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84888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3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While()</a:t>
                      </a:r>
                      <a:endParaRPr lang="zh-CN" altLang="en-US" sz="1800" dirty="0" smtClean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19646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4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sum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+= factor / (2 * </a:t>
                      </a:r>
                      <a:r>
                        <a:rPr lang="en-US" altLang="zh-CN" sz="1800" dirty="0" err="1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+1)</a:t>
                      </a:r>
                      <a:endParaRPr lang="zh-CN" altLang="en-US" sz="1800" dirty="0" smtClean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722873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5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/>
                        <a:t>flag++</a:t>
                      </a:r>
                      <a:endParaRPr lang="zh-CN" alt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54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387940"/>
          </a:xfrm>
        </p:spPr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r>
              <a:rPr lang="zh-CN" altLang="en-US" dirty="0"/>
              <a:t>是</a:t>
            </a:r>
            <a:r>
              <a:rPr lang="zh-CN" altLang="en-US" dirty="0" smtClean="0"/>
              <a:t>忙等待的一种实现。</a:t>
            </a:r>
            <a:endParaRPr lang="en-US" altLang="zh-CN" dirty="0" smtClean="0"/>
          </a:p>
          <a:p>
            <a:r>
              <a:rPr lang="zh-CN" altLang="en-US" dirty="0" smtClean="0"/>
              <a:t>线程</a:t>
            </a:r>
            <a:r>
              <a:rPr lang="zh-CN" altLang="en-US" dirty="0"/>
              <a:t>会重复</a:t>
            </a:r>
            <a:r>
              <a:rPr lang="zh-CN" altLang="en-US" dirty="0" smtClean="0"/>
              <a:t>测试某个条件（标志变量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的值），直到不满足某个条件才会跳出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循环。</a:t>
            </a:r>
            <a:endParaRPr lang="en-US" altLang="zh-CN" dirty="0" smtClean="0"/>
          </a:p>
          <a:p>
            <a:r>
              <a:rPr lang="zh-CN" altLang="en-US" dirty="0" smtClean="0"/>
              <a:t>忙等待通过加入一个空的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循环，可以实现临界区的互斥访问。</a:t>
            </a:r>
            <a:endParaRPr lang="en-US" altLang="zh-CN" dirty="0" smtClean="0"/>
          </a:p>
          <a:p>
            <a:r>
              <a:rPr lang="zh-CN" altLang="en-US" dirty="0" smtClean="0"/>
              <a:t>但是使用忙等待</a:t>
            </a:r>
            <a:r>
              <a:rPr lang="zh-CN" altLang="en-US" dirty="0"/>
              <a:t>时，应该关闭编译器</a:t>
            </a:r>
            <a:r>
              <a:rPr lang="zh-CN" altLang="en-US" dirty="0" smtClean="0"/>
              <a:t>优化。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忙等待（</a:t>
            </a:r>
            <a:r>
              <a:rPr lang="en-US" altLang="zh-CN" dirty="0" smtClean="0"/>
              <a:t>Busy-waiting 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2100" y="4242089"/>
            <a:ext cx="2801280" cy="10156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While(flag!=</a:t>
            </a:r>
            <a:r>
              <a:rPr lang="en-US" altLang="zh-CN" sz="2000" dirty="0" err="1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my_rank</a:t>
            </a:r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 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+= factor / (2 * 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+1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s-E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lag++;</a:t>
            </a:r>
            <a:endParaRPr lang="zh-CN" altLang="en-US" sz="2000" dirty="0" smtClean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86376" y="4242088"/>
            <a:ext cx="2801280" cy="1015663"/>
          </a:xfrm>
          <a:prstGeom prst="rect">
            <a:avLst/>
          </a:prstGeom>
          <a:solidFill>
            <a:schemeClr val="accent5"/>
          </a:solidFill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 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+= factor / (2 * 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+1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While(flag!=</a:t>
            </a:r>
            <a:r>
              <a:rPr lang="en-US" altLang="zh-CN" sz="2000" dirty="0" err="1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my_rank</a:t>
            </a:r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s-E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lag++;</a:t>
            </a:r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 bwMode="auto">
          <a:xfrm flipV="1">
            <a:off x="3563380" y="4749920"/>
            <a:ext cx="1922996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矩形 7"/>
          <p:cNvSpPr/>
          <p:nvPr/>
        </p:nvSpPr>
        <p:spPr>
          <a:xfrm>
            <a:off x="3663103" y="428825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编译器优化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6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590822"/>
            <a:ext cx="8184958" cy="2362138"/>
          </a:xfrm>
        </p:spPr>
        <p:txBody>
          <a:bodyPr/>
          <a:lstStyle/>
          <a:p>
            <a:r>
              <a:rPr lang="zh-CN" altLang="en-US" dirty="0" smtClean="0"/>
              <a:t>空循环造成了性能的降低</a:t>
            </a:r>
            <a:endParaRPr lang="en-US" altLang="zh-CN" dirty="0" smtClean="0"/>
          </a:p>
          <a:p>
            <a:r>
              <a:rPr lang="zh-CN" altLang="en-US" dirty="0" smtClean="0"/>
              <a:t>线程有序的执行临界区</a:t>
            </a:r>
            <a:endParaRPr lang="en-US" altLang="zh-CN" dirty="0" smtClean="0"/>
          </a:p>
          <a:p>
            <a:r>
              <a:rPr lang="zh-CN" altLang="en-US" dirty="0" smtClean="0"/>
              <a:t>临界区的互斥执行降低了代码的并行性，减少临界区执行次数的方法：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给</a:t>
            </a:r>
            <a:r>
              <a:rPr lang="zh-CN" altLang="en-US" sz="2400" dirty="0"/>
              <a:t>每个线程配置私有</a:t>
            </a:r>
            <a:r>
              <a:rPr lang="zh-CN" altLang="en-US" sz="2400" dirty="0" smtClean="0"/>
              <a:t>变量</a:t>
            </a:r>
            <a:r>
              <a:rPr lang="en-US" altLang="zh-CN" sz="2400" dirty="0" err="1" smtClean="0"/>
              <a:t>my_sum</a:t>
            </a:r>
            <a:r>
              <a:rPr lang="zh-CN" altLang="en-US" sz="2400" dirty="0" smtClean="0"/>
              <a:t>存储</a:t>
            </a:r>
            <a:r>
              <a:rPr lang="zh-CN" altLang="en-US" sz="2400" dirty="0"/>
              <a:t>各自</a:t>
            </a:r>
            <a:r>
              <a:rPr lang="zh-CN" altLang="en-US" sz="2400" dirty="0" smtClean="0"/>
              <a:t>的计算结果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忙等待的性能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92" y="1143060"/>
            <a:ext cx="6934018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my_first_i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my_last_i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++,factor  = -factor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zh-CN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while(flag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!=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my_rank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sum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+= factor / (2 *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+1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=(flag+1)% </a:t>
            </a:r>
            <a:r>
              <a:rPr lang="en-US" altLang="zh-CN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	} </a:t>
            </a:r>
          </a:p>
        </p:txBody>
      </p:sp>
      <p:sp>
        <p:nvSpPr>
          <p:cNvPr id="5" name="矩形 4"/>
          <p:cNvSpPr/>
          <p:nvPr/>
        </p:nvSpPr>
        <p:spPr>
          <a:xfrm>
            <a:off x="1054473" y="4800564"/>
            <a:ext cx="6934018" cy="163121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my_first_i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my_last_i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++,factor  = -factor)	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lvl="0">
              <a:defRPr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my_sum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+=factor/(2*i+1)	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endParaRPr lang="en-US" altLang="zh-CN" sz="200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while(flag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!=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my_rank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0">
              <a:defRPr/>
            </a:pPr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 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+= </a:t>
            </a:r>
            <a:r>
              <a:rPr lang="en-US" altLang="zh-CN" sz="200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my_sum</a:t>
            </a:r>
            <a:r>
              <a:rPr lang="en-US" altLang="zh-CN" sz="20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0"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=(flag+1)% </a:t>
            </a:r>
            <a:r>
              <a:rPr lang="en-US" altLang="zh-CN" sz="20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sz="20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线程库定义了互斥锁变量类型：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pthread_mutex_t</a:t>
            </a:r>
          </a:p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特殊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类型的变量，通过某些特殊类型的函数，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互斥锁可以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用来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限制每次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只有一个线程能进入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临界区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pthread_mutex_t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类型的变量前，必须初始化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endParaRPr lang="en-US" altLang="zh-CN" sz="2000" b="1" kern="0" dirty="0" smtClean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b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b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pthread_mutex_init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pthread_mutex_t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altLang="zh-CN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mutexattr_t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使用结束后回收空间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pthread_mutex_destroy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pthread_mutex_t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;    </a:t>
            </a: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Pthreads</a:t>
            </a:r>
            <a:r>
              <a:rPr lang="zh-CN" altLang="en-US" dirty="0" smtClean="0"/>
              <a:t>的互斥锁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25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03200" lvl="0" indent="-203200">
              <a:spcBef>
                <a:spcPct val="65000"/>
              </a:spcBef>
              <a:buSzPct val="100000"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线程调用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pthread_mutex_lock</a:t>
            </a:r>
            <a:r>
              <a:rPr lang="zh-CN" altLang="en-US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函数获得互斥锁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int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pthread_mutex_lock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lv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pthread_mutex_t*     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lvl="0" indent="-203200">
              <a:spcBef>
                <a:spcPct val="65000"/>
              </a:spcBef>
              <a:buSzPct val="100000"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线程执行完临界区代码后，需要调用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pthread_mutex_unlock</a:t>
            </a:r>
            <a:r>
              <a:rPr lang="zh-CN" altLang="en-US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函数释放互斥锁的使用权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  <a:defRPr/>
            </a:pPr>
            <a:r>
              <a:rPr lang="en-US" altLang="zh-CN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int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pthread_mutex_unlock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lvl="0" indent="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pthread_mutex_t*     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lvl="0" indent="0">
              <a:buNone/>
              <a:defRPr/>
            </a:pP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互斥</a:t>
            </a:r>
            <a:r>
              <a:rPr lang="zh-CN" altLang="en-US" dirty="0" smtClean="0"/>
              <a:t>锁调用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92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800564"/>
            <a:ext cx="8184958" cy="1752554"/>
          </a:xfrm>
        </p:spPr>
        <p:txBody>
          <a:bodyPr/>
          <a:lstStyle/>
          <a:p>
            <a:r>
              <a:rPr lang="zh-CN" altLang="en-US" dirty="0" smtClean="0"/>
              <a:t>互斥锁变量</a:t>
            </a:r>
            <a:r>
              <a:rPr lang="en-US" altLang="zh-CN" dirty="0" err="1" smtClean="0"/>
              <a:t>mutex</a:t>
            </a:r>
            <a:r>
              <a:rPr lang="zh-CN" altLang="en-US" dirty="0" smtClean="0"/>
              <a:t>是共享变量，通过系统的原子交换实现互斥锁变量的访问</a:t>
            </a:r>
            <a:endParaRPr lang="en-US" altLang="zh-CN" dirty="0" smtClean="0"/>
          </a:p>
          <a:p>
            <a:r>
              <a:rPr lang="zh-CN" altLang="en-US" dirty="0" smtClean="0"/>
              <a:t>多个线程通过调用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pthread_mutex_lock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函数</a:t>
            </a:r>
            <a:r>
              <a:rPr lang="zh-CN" altLang="en-US" dirty="0" smtClean="0"/>
              <a:t>竞争互斥锁</a:t>
            </a:r>
            <a:endParaRPr lang="en-US" altLang="zh-CN" dirty="0" smtClean="0"/>
          </a:p>
          <a:p>
            <a:r>
              <a:rPr lang="zh-CN" altLang="en-US" dirty="0" smtClean="0"/>
              <a:t>线程执行临界区的顺序是随机的，由操作系统决定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互斥锁实现临界区互斥访问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9235" y="1219258"/>
            <a:ext cx="7010276" cy="33547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pthread_mutex_t 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mutex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全局变量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主函数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pthread_mutex_init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mutex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, NULL); 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互斥锁初始化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多线程并行执行函数部分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        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pthread_mutex_lock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mutex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+=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my_sum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pthread_mutex_unlock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mutex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主函数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pthread_mutex_destroy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mutex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回收互斥锁空间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  <a:endParaRPr lang="en-US" altLang="zh-CN" sz="2000" dirty="0"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临界区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同步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 smtClean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大纲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信号量可以认为是一种特殊类型的</a:t>
            </a:r>
            <a:r>
              <a:rPr lang="en-US" altLang="zh-CN" dirty="0"/>
              <a:t>unsigned int </a:t>
            </a:r>
            <a:r>
              <a:rPr lang="zh-CN" altLang="en-US" dirty="0" smtClean="0"/>
              <a:t>变量</a:t>
            </a:r>
            <a:r>
              <a:rPr lang="zh-CN" altLang="en-US" dirty="0"/>
              <a:t>，可以赋值为</a:t>
            </a:r>
            <a:r>
              <a:rPr lang="en-US" altLang="zh-CN" dirty="0"/>
              <a:t>0 </a:t>
            </a:r>
            <a:r>
              <a:rPr lang="zh-CN" altLang="en-US" dirty="0"/>
              <a:t>、</a:t>
            </a:r>
            <a:r>
              <a:rPr lang="en-US" altLang="zh-CN" dirty="0"/>
              <a:t>1 </a:t>
            </a:r>
            <a:r>
              <a:rPr lang="zh-CN" altLang="en-US" dirty="0"/>
              <a:t>、</a:t>
            </a:r>
            <a:r>
              <a:rPr lang="en-US" altLang="zh-CN" dirty="0"/>
              <a:t>2 ……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只有</a:t>
            </a:r>
            <a:r>
              <a:rPr lang="en-US" altLang="zh-CN" sz="2000" dirty="0"/>
              <a:t>0 </a:t>
            </a:r>
            <a:r>
              <a:rPr lang="zh-CN" altLang="en-US" sz="2000" dirty="0"/>
              <a:t>和</a:t>
            </a:r>
            <a:r>
              <a:rPr lang="en-US" altLang="zh-CN" sz="2000" dirty="0"/>
              <a:t>1 </a:t>
            </a:r>
            <a:r>
              <a:rPr lang="zh-CN" altLang="en-US" sz="2000" dirty="0"/>
              <a:t>值的信号量称为二元</a:t>
            </a:r>
            <a:r>
              <a:rPr lang="zh-CN" altLang="en-US" sz="2000" dirty="0" smtClean="0"/>
              <a:t>信号量</a:t>
            </a:r>
            <a:endParaRPr lang="en-US" altLang="zh-CN" dirty="0" smtClean="0"/>
          </a:p>
          <a:p>
            <a:r>
              <a:rPr lang="zh-CN" altLang="en-US" dirty="0" smtClean="0"/>
              <a:t>与互斥</a:t>
            </a:r>
            <a:r>
              <a:rPr lang="zh-CN" altLang="en-US" dirty="0"/>
              <a:t>量最大的区别在于</a:t>
            </a:r>
            <a:r>
              <a:rPr lang="zh-CN" altLang="en-US" dirty="0" smtClean="0"/>
              <a:t>信号量没有</a:t>
            </a:r>
            <a:r>
              <a:rPr lang="zh-CN" altLang="en-US" dirty="0"/>
              <a:t>个体拥有权，主</a:t>
            </a:r>
            <a:r>
              <a:rPr lang="zh-CN" altLang="en-US" dirty="0" smtClean="0"/>
              <a:t>线程信号量初始化，所有线程都可以通过调用</a:t>
            </a:r>
            <a:r>
              <a:rPr lang="en-US" altLang="zh-CN" dirty="0" err="1"/>
              <a:t>sem_post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 err="1"/>
              <a:t>sem_wait</a:t>
            </a:r>
            <a:r>
              <a:rPr lang="en-US" altLang="zh-CN" dirty="0"/>
              <a:t> </a:t>
            </a:r>
            <a:r>
              <a:rPr lang="zh-CN" altLang="en-US" dirty="0" smtClean="0"/>
              <a:t>函数更新信号量的值</a:t>
            </a:r>
            <a:endParaRPr lang="en-US" altLang="zh-CN" dirty="0" smtClean="0"/>
          </a:p>
          <a:p>
            <a:r>
              <a:rPr lang="zh-CN" altLang="en-US" dirty="0" smtClean="0"/>
              <a:t>需要链接信号量函数库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#include &lt;</a:t>
            </a:r>
            <a:r>
              <a:rPr lang="en-US" altLang="zh-CN" dirty="0" err="1" smtClean="0"/>
              <a:t>semaphore.h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：信号量（</a:t>
            </a:r>
            <a:r>
              <a:rPr lang="en-US" altLang="zh-CN" dirty="0"/>
              <a:t>Semaphores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24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使用信号量前，</a:t>
            </a:r>
            <a:r>
              <a:rPr lang="zh-CN" altLang="en-US" dirty="0"/>
              <a:t>需要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sem_init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int               shared,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unsigned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initial_val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/>
          </a:p>
          <a:p>
            <a:r>
              <a:rPr lang="zh-CN" altLang="en-US" dirty="0"/>
              <a:t>结束</a:t>
            </a:r>
            <a:r>
              <a:rPr lang="zh-CN" altLang="en-US" dirty="0" smtClean="0"/>
              <a:t>后回收</a:t>
            </a:r>
            <a:endParaRPr lang="zh-CN" altLang="en-US" dirty="0"/>
          </a:p>
          <a:p>
            <a:pPr marL="0" lvl="0" indent="0">
              <a:buNone/>
            </a:pPr>
            <a:r>
              <a:rPr lang="en-US" altLang="zh-CN" b="1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sem_destroy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 smtClean="0"/>
          </a:p>
          <a:p>
            <a:r>
              <a:rPr lang="zh-CN" altLang="en-US" dirty="0" smtClean="0"/>
              <a:t>线程在临界区</a:t>
            </a:r>
            <a:r>
              <a:rPr lang="zh-CN" altLang="en-US" dirty="0"/>
              <a:t>前调用函数</a:t>
            </a:r>
            <a:r>
              <a:rPr lang="en-US" altLang="zh-CN" dirty="0" err="1" smtClean="0"/>
              <a:t>sem_wait</a:t>
            </a:r>
            <a:r>
              <a:rPr lang="zh-CN" altLang="en-US" dirty="0" smtClean="0"/>
              <a:t>函数：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/>
          </a:p>
          <a:p>
            <a:pPr lvl="1"/>
            <a:r>
              <a:rPr lang="zh-CN" altLang="en-US" sz="2000" dirty="0" smtClean="0"/>
              <a:t>如果信号量值为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，则线程阻塞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如果信号量值为非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，则将信号量值减</a:t>
            </a:r>
            <a:r>
              <a:rPr lang="en-US" altLang="zh-CN" sz="2000" dirty="0" smtClean="0"/>
              <a:t>1</a:t>
            </a:r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 smtClean="0"/>
              <a:t>线程执行完临界区后调用</a:t>
            </a:r>
            <a:r>
              <a:rPr lang="zh-CN" altLang="en-US" sz="2400" dirty="0"/>
              <a:t>函数</a:t>
            </a:r>
            <a:r>
              <a:rPr lang="en-US" altLang="zh-CN" sz="2400" dirty="0" err="1" smtClean="0"/>
              <a:t>sem_post</a:t>
            </a:r>
            <a:r>
              <a:rPr lang="zh-CN" altLang="en-US" sz="2400" dirty="0" smtClean="0"/>
              <a:t>函数：</a:t>
            </a:r>
            <a:endParaRPr lang="en-US" altLang="zh-CN" sz="2400" dirty="0" smtClean="0"/>
          </a:p>
          <a:p>
            <a:pPr marL="0" lvl="1" indent="0">
              <a:buNone/>
            </a:pPr>
            <a:r>
              <a:rPr lang="en-US" altLang="zh-CN" sz="2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int </a:t>
            </a:r>
            <a:r>
              <a:rPr lang="en-US" altLang="zh-CN" sz="24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sem_post</a:t>
            </a:r>
            <a:r>
              <a:rPr lang="en-US" altLang="zh-CN" sz="24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sem_t</a:t>
            </a:r>
            <a:r>
              <a:rPr lang="en-US" altLang="zh-CN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</a:t>
            </a:r>
            <a:r>
              <a:rPr lang="en-US" altLang="zh-CN" sz="24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semaphore_p</a:t>
            </a:r>
            <a:r>
              <a:rPr lang="en-US" altLang="zh-CN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2000" dirty="0"/>
              <a:t>信号量的值加</a:t>
            </a:r>
            <a:r>
              <a:rPr lang="en-US" altLang="zh-CN" sz="2000" dirty="0"/>
              <a:t>1 </a:t>
            </a:r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信号量函数调用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0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信号量实现临界区互斥访问</a:t>
            </a:r>
          </a:p>
        </p:txBody>
      </p:sp>
      <p:sp>
        <p:nvSpPr>
          <p:cNvPr id="4" name="矩形 3"/>
          <p:cNvSpPr/>
          <p:nvPr/>
        </p:nvSpPr>
        <p:spPr>
          <a:xfrm>
            <a:off x="1069235" y="1219258"/>
            <a:ext cx="7010276" cy="335476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sem_t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全局变量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主函数*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sem_init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, 0, 1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信号量初始值为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1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</a:t>
            </a:r>
            <a:endParaRPr lang="en-US" altLang="zh-CN" sz="2000" dirty="0"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多线程并行执行函数部分*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        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sem_wait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sum+=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my_sum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sem_post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  <a:endParaRPr lang="en-US" altLang="zh-CN" sz="2000" dirty="0"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主函数*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</a:t>
            </a:r>
          </a:p>
          <a:p>
            <a:pPr lvl="0">
              <a:spcBef>
                <a:spcPct val="20000"/>
              </a:spcBef>
              <a:defRPr/>
            </a:pP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sem_destroy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dirty="0" err="1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</a:t>
            </a:r>
            <a:r>
              <a:rPr lang="en-US" altLang="zh-CN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);/*</a:t>
            </a:r>
            <a:r>
              <a:rPr lang="zh-CN" altLang="en-US" sz="200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回收信号量空间</a:t>
            </a:r>
            <a:r>
              <a:rPr lang="zh-CN" altLang="en-US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</a:t>
            </a:r>
            <a:r>
              <a:rPr lang="en-US" altLang="zh-CN" sz="2000" dirty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6952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临界区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同步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 smtClean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4822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042116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求</a:t>
            </a:r>
            <a:r>
              <a:rPr lang="el-GR" altLang="zh-CN" sz="2400" dirty="0"/>
              <a:t>π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值并行程序中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2000" dirty="0"/>
              <a:t>给每个线程配置私有变量</a:t>
            </a:r>
            <a:r>
              <a:rPr lang="en-US" altLang="zh-CN" sz="2000" dirty="0" err="1"/>
              <a:t>my_sum</a:t>
            </a:r>
            <a:r>
              <a:rPr lang="zh-CN" altLang="en-US" sz="2000" dirty="0"/>
              <a:t>存储各自的计算</a:t>
            </a:r>
            <a:r>
              <a:rPr lang="zh-CN" altLang="en-US" sz="2000" dirty="0" smtClean="0"/>
              <a:t>结果，再</a:t>
            </a:r>
            <a:r>
              <a:rPr lang="zh-CN" altLang="en-US" sz="2000" dirty="0"/>
              <a:t>将所有线程的</a:t>
            </a:r>
            <a:r>
              <a:rPr lang="en-US" altLang="zh-CN" sz="2000" dirty="0" err="1"/>
              <a:t>my_sum</a:t>
            </a:r>
            <a:r>
              <a:rPr lang="zh-CN" altLang="en-US" sz="2000" dirty="0"/>
              <a:t>相加得到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buFont typeface="Arial" panose="020B0604020202020204" pitchFamily="34" charset="0"/>
              <a:buChar char="–"/>
            </a:pPr>
            <a:r>
              <a:rPr lang="zh-CN" altLang="en-US" sz="2000" dirty="0" smtClean="0"/>
              <a:t>为保证所有</a:t>
            </a:r>
            <a:r>
              <a:rPr lang="en-US" altLang="zh-CN" sz="2000" dirty="0" err="1" smtClean="0"/>
              <a:t>my_sum</a:t>
            </a:r>
            <a:r>
              <a:rPr lang="zh-CN" altLang="en-US" sz="2000" dirty="0" smtClean="0"/>
              <a:t>都计算结束后才进行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的计算，需要加入同步语句。</a:t>
            </a:r>
            <a:endParaRPr lang="en-US" altLang="zh-CN" sz="2000" dirty="0"/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 smtClean="0"/>
              <a:t>并行程序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时需要使用同步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同步</a:t>
            </a:r>
            <a:endParaRPr lang="zh-CN" altLang="en-US" dirty="0"/>
          </a:p>
        </p:txBody>
      </p:sp>
      <p:cxnSp>
        <p:nvCxnSpPr>
          <p:cNvPr id="4" name="直接连接符 2"/>
          <p:cNvCxnSpPr>
            <a:cxnSpLocks noChangeShapeType="1"/>
          </p:cNvCxnSpPr>
          <p:nvPr/>
        </p:nvCxnSpPr>
        <p:spPr bwMode="auto">
          <a:xfrm>
            <a:off x="2514600" y="6039073"/>
            <a:ext cx="4267200" cy="0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23938" y="578666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路障</a:t>
            </a:r>
            <a:endParaRPr lang="zh-CN" altLang="en-US" dirty="0"/>
          </a:p>
        </p:txBody>
      </p:sp>
      <p:sp>
        <p:nvSpPr>
          <p:cNvPr id="6" name="下箭头 5"/>
          <p:cNvSpPr>
            <a:spLocks noChangeArrowheads="1"/>
          </p:cNvSpPr>
          <p:nvPr/>
        </p:nvSpPr>
        <p:spPr bwMode="auto">
          <a:xfrm>
            <a:off x="3048000" y="4527773"/>
            <a:ext cx="381000" cy="1490663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7" name="下箭头 8"/>
          <p:cNvSpPr>
            <a:spLocks noChangeArrowheads="1"/>
          </p:cNvSpPr>
          <p:nvPr/>
        </p:nvSpPr>
        <p:spPr bwMode="auto">
          <a:xfrm>
            <a:off x="3657600" y="4527773"/>
            <a:ext cx="381000" cy="1143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8" name="下箭头 9"/>
          <p:cNvSpPr>
            <a:spLocks noChangeArrowheads="1"/>
          </p:cNvSpPr>
          <p:nvPr/>
        </p:nvSpPr>
        <p:spPr bwMode="auto">
          <a:xfrm>
            <a:off x="4229100" y="4527773"/>
            <a:ext cx="381000" cy="1490663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9" name="下箭头 10"/>
          <p:cNvSpPr>
            <a:spLocks noChangeArrowheads="1"/>
          </p:cNvSpPr>
          <p:nvPr/>
        </p:nvSpPr>
        <p:spPr bwMode="auto">
          <a:xfrm>
            <a:off x="4906963" y="4527773"/>
            <a:ext cx="381000" cy="1490663"/>
          </a:xfrm>
          <a:prstGeom prst="downArrow">
            <a:avLst>
              <a:gd name="adj1" fmla="val 50000"/>
              <a:gd name="adj2" fmla="val 50011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10" name="下箭头 11"/>
          <p:cNvSpPr>
            <a:spLocks noChangeArrowheads="1"/>
          </p:cNvSpPr>
          <p:nvPr/>
        </p:nvSpPr>
        <p:spPr bwMode="auto">
          <a:xfrm>
            <a:off x="5580063" y="4518248"/>
            <a:ext cx="363537" cy="847725"/>
          </a:xfrm>
          <a:prstGeom prst="downArrow">
            <a:avLst>
              <a:gd name="adj1" fmla="val 50000"/>
              <a:gd name="adj2" fmla="val 4998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6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505198"/>
            <a:ext cx="8184958" cy="2514534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共享变量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记录执行到此处的线程数量</a:t>
            </a:r>
            <a:endParaRPr lang="en-US" altLang="zh-CN" dirty="0" smtClean="0"/>
          </a:p>
          <a:p>
            <a:r>
              <a:rPr lang="zh-CN" altLang="en-US" dirty="0" smtClean="0"/>
              <a:t>当所有线程都执行完</a:t>
            </a:r>
            <a:r>
              <a:rPr lang="en-US" altLang="zh-CN" dirty="0" smtClean="0"/>
              <a:t>counter++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counter=</a:t>
            </a:r>
            <a:r>
              <a:rPr lang="en-US" altLang="zh-CN" dirty="0" err="1" smtClean="0"/>
              <a:t>thread_count</a:t>
            </a:r>
            <a:endParaRPr lang="en-US" altLang="zh-CN" dirty="0" smtClean="0"/>
          </a:p>
          <a:p>
            <a:r>
              <a:rPr lang="zh-CN" altLang="en-US" dirty="0" smtClean="0"/>
              <a:t>所有线程跳出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：忙等待和互斥锁实现路障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166" y="1219258"/>
            <a:ext cx="7086414" cy="200054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路障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pthread_mutex_lock(&amp;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barrier_mutex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counter++;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pthread_mutex_unlock(&amp;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barrier_mutex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while(counter &lt;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447882" y="2061114"/>
            <a:ext cx="1447762" cy="3047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cxnSp>
        <p:nvCxnSpPr>
          <p:cNvPr id="6" name="曲线连接符 5"/>
          <p:cNvCxnSpPr>
            <a:cxnSpLocks noChangeShapeType="1"/>
            <a:stCxn id="5" idx="3"/>
            <a:endCxn id="7" idx="1"/>
          </p:cNvCxnSpPr>
          <p:nvPr/>
        </p:nvCxnSpPr>
        <p:spPr bwMode="auto">
          <a:xfrm>
            <a:off x="2895644" y="2213510"/>
            <a:ext cx="685782" cy="1270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3581426" y="1982677"/>
            <a:ext cx="3657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临界区：共享变量</a:t>
            </a:r>
            <a:r>
              <a:rPr lang="en-US" altLang="zh-CN" dirty="0" smtClean="0">
                <a:solidFill>
                  <a:srgbClr val="C00000"/>
                </a:solidFill>
              </a:rPr>
              <a:t>counter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4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：信号量实现路障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1110" y="1226404"/>
            <a:ext cx="4419484" cy="461664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Sem_t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count_sem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 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初始值为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1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Sem_t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barrier_sem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; 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初始值为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0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多线程并行执行函数部分*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 </a:t>
            </a:r>
            <a:endParaRPr lang="en-US" altLang="zh-CN" sz="2000" kern="0" dirty="0" smtClean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路障</a:t>
            </a:r>
            <a:r>
              <a:rPr lang="en-US" altLang="zh-CN" sz="2000" kern="0" dirty="0" smtClean="0"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*/</a:t>
            </a:r>
            <a:endParaRPr lang="en-US" altLang="zh-CN" sz="2800" dirty="0"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Sem_wait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count_sem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If(counter == thread_count-1){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counter = 0;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sem_post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count_sem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for(j=0;j&lt;thread_count-1;j++){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sem_post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barrier_sem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}else{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    counter++;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sem_post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count_sem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sem_wait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barrier_sem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}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ea typeface="宋体"/>
              <a:cs typeface="Calibri" panose="020F0502020204030204" pitchFamily="34" charset="0"/>
            </a:endParaRPr>
          </a:p>
        </p:txBody>
      </p:sp>
      <p:sp>
        <p:nvSpPr>
          <p:cNvPr id="5" name="内容占位符 1"/>
          <p:cNvSpPr>
            <a:spLocks noGrp="1"/>
          </p:cNvSpPr>
          <p:nvPr>
            <p:ph idx="11"/>
          </p:nvPr>
        </p:nvSpPr>
        <p:spPr>
          <a:xfrm>
            <a:off x="4800594" y="1219258"/>
            <a:ext cx="4038494" cy="3964535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count_sem</a:t>
            </a:r>
            <a:r>
              <a:rPr lang="zh-CN" altLang="en-US" dirty="0" smtClean="0"/>
              <a:t>保护用于计数的变量</a:t>
            </a:r>
            <a:r>
              <a:rPr lang="en-US" altLang="zh-CN" dirty="0" smtClean="0"/>
              <a:t>counter</a:t>
            </a:r>
            <a:r>
              <a:rPr lang="zh-CN" altLang="en-US" dirty="0" smtClean="0"/>
              <a:t>的互斥访问</a:t>
            </a:r>
            <a:endParaRPr lang="en-US" altLang="zh-CN" dirty="0" smtClean="0"/>
          </a:p>
          <a:p>
            <a:r>
              <a:rPr lang="en-US" altLang="zh-CN" dirty="0" err="1" smtClean="0"/>
              <a:t>barrier_sem</a:t>
            </a:r>
            <a:r>
              <a:rPr lang="zh-CN" altLang="en-US" dirty="0" smtClean="0"/>
              <a:t>用于阻塞进入路障的线程</a:t>
            </a:r>
            <a:endParaRPr lang="en-US" altLang="zh-CN" dirty="0" smtClean="0"/>
          </a:p>
          <a:p>
            <a:r>
              <a:rPr lang="zh-CN" altLang="en-US" dirty="0"/>
              <a:t>线程被阻塞在</a:t>
            </a:r>
            <a:r>
              <a:rPr lang="en-US" altLang="zh-CN" dirty="0" err="1" smtClean="0"/>
              <a:t>sem_wait</a:t>
            </a:r>
            <a:r>
              <a:rPr lang="en-US" altLang="zh-CN" dirty="0" smtClean="0"/>
              <a:t> </a:t>
            </a:r>
            <a:r>
              <a:rPr lang="zh-CN" altLang="en-US" dirty="0"/>
              <a:t>不会消耗</a:t>
            </a:r>
            <a:r>
              <a:rPr lang="en-US" altLang="zh-CN" dirty="0"/>
              <a:t>CPU </a:t>
            </a:r>
            <a:r>
              <a:rPr lang="zh-CN" altLang="en-US" dirty="0"/>
              <a:t>周期，所以用信号量实现路障的方法比用</a:t>
            </a:r>
            <a:r>
              <a:rPr lang="zh-CN" altLang="en-US" dirty="0" smtClean="0"/>
              <a:t>忙等待和互斥锁实现</a:t>
            </a:r>
            <a:r>
              <a:rPr lang="zh-CN" altLang="en-US" dirty="0"/>
              <a:t>的路障性能</a:t>
            </a:r>
            <a:r>
              <a:rPr lang="zh-CN" altLang="en-US" dirty="0" smtClean="0"/>
              <a:t>更好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1371684" y="5183793"/>
            <a:ext cx="2666930" cy="3047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cxnSp>
        <p:nvCxnSpPr>
          <p:cNvPr id="11" name="曲线连接符 10"/>
          <p:cNvCxnSpPr>
            <a:cxnSpLocks noChangeShapeType="1"/>
            <a:stCxn id="10" idx="3"/>
            <a:endCxn id="12" idx="0"/>
          </p:cNvCxnSpPr>
          <p:nvPr/>
        </p:nvCxnSpPr>
        <p:spPr bwMode="auto">
          <a:xfrm flipH="1">
            <a:off x="3238535" y="5336189"/>
            <a:ext cx="800079" cy="506863"/>
          </a:xfrm>
          <a:prstGeom prst="curvedConnector4">
            <a:avLst>
              <a:gd name="adj1" fmla="val -28572"/>
              <a:gd name="adj2" fmla="val 65033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1143090" y="5843052"/>
            <a:ext cx="4190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thread_count-1</a:t>
            </a:r>
            <a:r>
              <a:rPr lang="zh-CN" altLang="en-US" dirty="0" smtClean="0">
                <a:solidFill>
                  <a:srgbClr val="C00000"/>
                </a:solidFill>
              </a:rPr>
              <a:t>个线程阻塞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圆角矩形 19"/>
          <p:cNvSpPr>
            <a:spLocks noChangeArrowheads="1"/>
          </p:cNvSpPr>
          <p:nvPr/>
        </p:nvSpPr>
        <p:spPr bwMode="auto">
          <a:xfrm>
            <a:off x="1143090" y="3657594"/>
            <a:ext cx="3200316" cy="609584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cxnSp>
        <p:nvCxnSpPr>
          <p:cNvPr id="21" name="曲线连接符 20"/>
          <p:cNvCxnSpPr>
            <a:cxnSpLocks noChangeShapeType="1"/>
            <a:stCxn id="20" idx="3"/>
            <a:endCxn id="22" idx="1"/>
          </p:cNvCxnSpPr>
          <p:nvPr/>
        </p:nvCxnSpPr>
        <p:spPr bwMode="auto">
          <a:xfrm>
            <a:off x="4343406" y="3962386"/>
            <a:ext cx="685782" cy="1373803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5029188" y="4920690"/>
            <a:ext cx="3817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最后一个线程唤醒前面阻塞的</a:t>
            </a:r>
            <a:r>
              <a:rPr lang="en-US" altLang="zh-CN" dirty="0" smtClean="0">
                <a:solidFill>
                  <a:srgbClr val="C00000"/>
                </a:solidFill>
              </a:rPr>
              <a:t>thread_count-1</a:t>
            </a:r>
            <a:r>
              <a:rPr lang="zh-CN" altLang="en-US" dirty="0" smtClean="0">
                <a:solidFill>
                  <a:srgbClr val="C00000"/>
                </a:solidFill>
              </a:rPr>
              <a:t>个线程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条件变量是一种数据对象，允许线程在某个条件或事件发生前都处于挂起状态</a:t>
            </a:r>
            <a:endParaRPr lang="en-US" altLang="zh-CN" dirty="0" smtClean="0"/>
          </a:p>
          <a:p>
            <a:r>
              <a:rPr lang="zh-CN" altLang="en-US" dirty="0"/>
              <a:t>另一</a:t>
            </a:r>
            <a:r>
              <a:rPr lang="zh-CN" altLang="en-US" dirty="0" smtClean="0"/>
              <a:t>个线程可以通过信号来唤醒挂起的线程</a:t>
            </a:r>
            <a:endParaRPr lang="en-US" altLang="zh-CN" dirty="0" smtClean="0"/>
          </a:p>
          <a:p>
            <a:r>
              <a:rPr lang="zh-CN" altLang="en-US" dirty="0" smtClean="0"/>
              <a:t>条件变量为共享变量，需要与互斥锁一起使用</a:t>
            </a:r>
            <a:endParaRPr lang="en-US" altLang="zh-CN" dirty="0" smtClean="0"/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</a:t>
            </a:r>
            <a:r>
              <a:rPr lang="en-US" altLang="zh-CN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类型的变量前，必须</a:t>
            </a:r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初始化</a:t>
            </a:r>
            <a:endParaRPr lang="en-US" altLang="zh-CN" sz="2000" b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pthread_cond_init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condattr_t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cond_attr_p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使用结束后回收空间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pthread_cond_destroy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*    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) ;    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：条件变量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9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唤醒一个阻塞的线程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pthread_cond_signal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*     </a:t>
            </a:r>
            <a:r>
              <a:rPr lang="en-US" altLang="zh-CN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) ;  </a:t>
            </a:r>
            <a:endParaRPr lang="en-US" altLang="zh-CN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唤醒所有阻塞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的线程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pthread_cond_broadcast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*     </a:t>
            </a:r>
            <a:r>
              <a:rPr lang="en-US" altLang="zh-CN" kern="0" dirty="0" err="1"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) ;  </a:t>
            </a:r>
            <a:endParaRPr lang="en-US" altLang="zh-CN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zh-CN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使用互斥锁阻塞线程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pthread_cond_wait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*     </a:t>
            </a:r>
            <a:r>
              <a:rPr lang="en-US" altLang="zh-CN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pthread_mutex_t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   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)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;  </a:t>
            </a:r>
          </a:p>
          <a:p>
            <a:pPr marL="0" lvl="0" indent="0">
              <a:spcBef>
                <a:spcPct val="0"/>
              </a:spcBef>
              <a:buNone/>
              <a:defRPr/>
            </a:pPr>
            <a:endParaRPr lang="en-US" altLang="zh-CN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endParaRPr lang="en-US" altLang="zh-C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条件变量函数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98" y="4114782"/>
            <a:ext cx="7086414" cy="160043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调用</a:t>
            </a:r>
            <a:r>
              <a:rPr lang="en-US" altLang="zh-CN" sz="20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pthread_cond_wait</a:t>
            </a:r>
            <a:r>
              <a:rPr lang="zh-CN" altLang="en-US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等同于执行如下语句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pthread_mutex_unlock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wait_on_signal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30000"/>
              </a:spcBef>
              <a:defRPr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pthread_mutex_lock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：条件</a:t>
            </a:r>
            <a:r>
              <a:rPr lang="zh-CN" altLang="en-US" dirty="0" smtClean="0"/>
              <a:t>变量实现路障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166" y="1219258"/>
            <a:ext cx="7533398" cy="461664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共享变量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counter = 0;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pthread_mutex_t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pthread_cond_t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/>
                <a:cs typeface="Calibri" panose="020F0502020204030204" pitchFamily="34" charset="0"/>
              </a:rPr>
              <a:t>多线程并行执行函数部分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路障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pthread_mutex_lock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counter++;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(counter ==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 = 0;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pthread_cond_broadcast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}else{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while(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pthread_cond_wait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(&amp;cond_p,&amp;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!= 0);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>
              <a:lnSpc>
                <a:spcPct val="70000"/>
              </a:lnSpc>
              <a:spcBef>
                <a:spcPct val="30000"/>
              </a:spcBef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pthread_mutex_unlock(&amp;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mutex_p</a:t>
            </a:r>
            <a:r>
              <a:rPr lang="en-US" altLang="zh-CN" sz="2000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1905068" y="4876762"/>
            <a:ext cx="5714851" cy="30479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cxnSp>
        <p:nvCxnSpPr>
          <p:cNvPr id="6" name="曲线连接符 5"/>
          <p:cNvCxnSpPr>
            <a:cxnSpLocks noChangeShapeType="1"/>
            <a:stCxn id="5" idx="3"/>
            <a:endCxn id="7" idx="3"/>
          </p:cNvCxnSpPr>
          <p:nvPr/>
        </p:nvCxnSpPr>
        <p:spPr bwMode="auto">
          <a:xfrm>
            <a:off x="7619919" y="5029158"/>
            <a:ext cx="838178" cy="1253677"/>
          </a:xfrm>
          <a:prstGeom prst="curvedConnector3">
            <a:avLst>
              <a:gd name="adj1" fmla="val 127273"/>
            </a:avLst>
          </a:prstGeom>
          <a:noFill/>
          <a:ln w="28575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6"/>
          <p:cNvSpPr txBox="1"/>
          <p:nvPr/>
        </p:nvSpPr>
        <p:spPr>
          <a:xfrm>
            <a:off x="838298" y="5867336"/>
            <a:ext cx="7619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除了</a:t>
            </a:r>
            <a:r>
              <a:rPr lang="en-US" altLang="zh-CN" dirty="0" err="1" smtClean="0">
                <a:solidFill>
                  <a:srgbClr val="C00000"/>
                </a:solidFill>
              </a:rPr>
              <a:t>pthread_cond_broadcast</a:t>
            </a:r>
            <a:r>
              <a:rPr lang="zh-CN" altLang="en-US" dirty="0" smtClean="0">
                <a:solidFill>
                  <a:srgbClr val="C00000"/>
                </a:solidFill>
              </a:rPr>
              <a:t>，可能有其他事件唤醒线程，因此需要将</a:t>
            </a:r>
            <a:r>
              <a:rPr lang="en-US" altLang="zh-CN" dirty="0" err="1" smtClean="0">
                <a:solidFill>
                  <a:srgbClr val="C00000"/>
                </a:solidFill>
              </a:rPr>
              <a:t>pthread_cond_wait</a:t>
            </a:r>
            <a:r>
              <a:rPr lang="zh-CN" altLang="en-US" dirty="0" smtClean="0">
                <a:solidFill>
                  <a:srgbClr val="C00000"/>
                </a:solidFill>
              </a:rPr>
              <a:t>放进</a:t>
            </a:r>
            <a:r>
              <a:rPr lang="en-US" altLang="zh-CN" dirty="0" smtClean="0">
                <a:solidFill>
                  <a:srgbClr val="C00000"/>
                </a:solidFill>
              </a:rPr>
              <a:t>while</a:t>
            </a:r>
            <a:r>
              <a:rPr lang="zh-CN" altLang="en-US" dirty="0" smtClean="0">
                <a:solidFill>
                  <a:srgbClr val="C00000"/>
                </a:solidFill>
              </a:rPr>
              <a:t>循环中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World! </a:t>
            </a: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临界区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同步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 smtClean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12918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140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/>
              <a:t>Pthreads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不是编程语言，而是</a:t>
            </a:r>
            <a:r>
              <a:rPr lang="en-US" altLang="zh-CN" dirty="0" smtClean="0"/>
              <a:t>POSIX </a:t>
            </a:r>
            <a:r>
              <a:rPr lang="zh-CN" altLang="en-US" dirty="0" smtClean="0"/>
              <a:t>线程库，也经常称为</a:t>
            </a:r>
            <a:r>
              <a:rPr lang="en-US" altLang="zh-CN" dirty="0" err="1" smtClean="0"/>
              <a:t>Pthreads</a:t>
            </a:r>
            <a:r>
              <a:rPr lang="en-US" altLang="zh-CN" dirty="0" smtClean="0"/>
              <a:t> </a:t>
            </a:r>
            <a:r>
              <a:rPr lang="zh-CN" altLang="en-US" dirty="0" smtClean="0"/>
              <a:t>线程库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定义了一套多线程编程的应用程序编程接口（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在支持</a:t>
            </a:r>
            <a:r>
              <a:rPr lang="en-US" altLang="zh-CN" sz="2000" dirty="0" smtClean="0"/>
              <a:t>POSIX </a:t>
            </a:r>
            <a:r>
              <a:rPr lang="zh-CN" altLang="en-US" sz="2000" dirty="0" smtClean="0"/>
              <a:t>的系统</a:t>
            </a:r>
            <a:r>
              <a:rPr lang="en-US" altLang="zh-CN" sz="2000" dirty="0" smtClean="0"/>
              <a:t>( Linux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Mac OS X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Solaris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HPUX 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上才有效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学会了如何使用</a:t>
            </a:r>
            <a:r>
              <a:rPr lang="en-US" altLang="zh-CN" sz="2000" dirty="0" err="1" smtClean="0"/>
              <a:t>Pthreads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进行程序的开发，学习其他线程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Java threads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Windows threads 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Solaris threads</a:t>
            </a:r>
            <a:r>
              <a:rPr lang="zh-CN" altLang="en-US" sz="2000" dirty="0" smtClean="0"/>
              <a:t>）也很容易</a:t>
            </a:r>
            <a:endParaRPr lang="en-US" altLang="zh-CN" sz="2000" dirty="0" smtClean="0"/>
          </a:p>
          <a:p>
            <a:r>
              <a:rPr lang="en-US" altLang="zh-CN" dirty="0" err="1" smtClean="0"/>
              <a:t>Pthreads</a:t>
            </a:r>
            <a:r>
              <a:rPr lang="zh-CN" altLang="en-US" dirty="0" smtClean="0"/>
              <a:t>线程库支持：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创建并行环境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同步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隐式通信</a:t>
            </a:r>
          </a:p>
        </p:txBody>
      </p:sp>
      <p:sp>
        <p:nvSpPr>
          <p:cNvPr id="819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Pthreads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Hello World! 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</p:spPr>
        <p:txBody>
          <a:bodyPr>
            <a:normAutofit fontScale="55000" lnSpcReduction="2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stdlib.h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pthread.h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/*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全局变量*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 Hello(void* rank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); 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线程运行的函数*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 main(int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char*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[]){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long thread;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为了适应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位系统*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pthread_t</a:t>
            </a:r>
            <a:r>
              <a:rPr lang="en-US" altLang="zh-C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thread_handles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strtol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[1],NULL,10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/*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从命令行获得线程数量*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thread_handles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malloc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sizeof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pthread_t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)); /*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分配存储空间*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for(thread = 0; thread &lt;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; thread++)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pthread_create(&amp;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thread_handles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[thread],</a:t>
            </a:r>
            <a:r>
              <a:rPr lang="en-US" altLang="zh-CN" dirty="0" err="1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NULL,Hello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(void*) thread</a:t>
            </a:r>
            <a:r>
              <a:rPr lang="en-US" altLang="zh-C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("Hello from the main thread\n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for(thread = 0; thread &lt;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; thread++)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pthread_join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(thread_handles[thread], NULL</a:t>
            </a:r>
            <a:r>
              <a:rPr lang="en-US" altLang="zh-CN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free(thread_handles);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void* Hello(void* rank)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long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my_rank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= (long) rank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("Hello from thread %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of %d\n",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my_rank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thread_count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return NULL;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#include &lt;pthread.h&gt;</a:t>
            </a:r>
          </a:p>
          <a:p>
            <a:pPr lvl="1"/>
            <a:r>
              <a:rPr lang="en-US" altLang="zh-CN" sz="2000" smtClean="0"/>
              <a:t>pthread. h </a:t>
            </a:r>
            <a:r>
              <a:rPr lang="zh-CN" altLang="en-US" sz="2000" smtClean="0"/>
              <a:t>是</a:t>
            </a:r>
            <a:r>
              <a:rPr lang="en-US" altLang="zh-CN" sz="2000" smtClean="0"/>
              <a:t>Pthreads </a:t>
            </a:r>
            <a:r>
              <a:rPr lang="zh-CN" altLang="en-US" sz="2000" smtClean="0"/>
              <a:t>线程库的头文件</a:t>
            </a:r>
            <a:endParaRPr lang="en-US" altLang="zh-CN" sz="2000" smtClean="0"/>
          </a:p>
          <a:p>
            <a:r>
              <a:rPr lang="en-US" altLang="zh-CN" smtClean="0"/>
              <a:t>int thread_count;  /*</a:t>
            </a:r>
            <a:r>
              <a:rPr lang="zh-CN" altLang="en-US" smtClean="0"/>
              <a:t>全局变量*</a:t>
            </a:r>
            <a:r>
              <a:rPr lang="en-US" altLang="zh-CN" smtClean="0"/>
              <a:t>/</a:t>
            </a:r>
          </a:p>
          <a:p>
            <a:pPr lvl="1"/>
            <a:r>
              <a:rPr lang="zh-CN" altLang="en-US" sz="2000" smtClean="0"/>
              <a:t>全局变量</a:t>
            </a:r>
            <a:r>
              <a:rPr lang="en-US" altLang="zh-CN" sz="2000" smtClean="0"/>
              <a:t>thread_count</a:t>
            </a:r>
            <a:r>
              <a:rPr lang="zh-CN" altLang="en-US" sz="2000" smtClean="0"/>
              <a:t>是线程之间的共享变量</a:t>
            </a:r>
            <a:endParaRPr lang="en-US" altLang="zh-CN" sz="2000" smtClean="0"/>
          </a:p>
          <a:p>
            <a:pPr lvl="1"/>
            <a:r>
              <a:rPr lang="zh-CN" altLang="en-US" sz="2000" smtClean="0"/>
              <a:t>全局变量容易引起并行编程的错误，应该谨慎使用</a:t>
            </a:r>
          </a:p>
        </p:txBody>
      </p:sp>
      <p:sp>
        <p:nvSpPr>
          <p:cNvPr id="1024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准备工作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函数原型：</a:t>
            </a:r>
            <a:endParaRPr lang="en-US" altLang="zh-CN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pthread_create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pthread_t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*,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zh-CN" sz="2000" kern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n-US" altLang="zh-CN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pthread_attr_t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*,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zh-CN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* (*)(void *),  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</a:t>
            </a:r>
            <a:r>
              <a:rPr lang="en-US" altLang="zh-CN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*);</a:t>
            </a:r>
          </a:p>
          <a:p>
            <a:pPr>
              <a:defRPr/>
            </a:pPr>
            <a:r>
              <a:rPr lang="zh-CN" altLang="en-US" dirty="0"/>
              <a:t>调用示例：</a:t>
            </a:r>
            <a:r>
              <a:rPr lang="en-US" altLang="zh-CN" dirty="0"/>
              <a:t>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800" b="1" kern="0" dirty="0">
                <a:solidFill>
                  <a:srgbClr val="8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errcode = pthread_create(&amp;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thread_id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			 			 	&amp;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thread_attribute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&amp;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thread_fun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&amp;</a:t>
            </a:r>
            <a:r>
              <a:rPr lang="en-US" altLang="zh-CN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fun_arg</a:t>
            </a:r>
            <a:r>
              <a:rPr lang="en-US" altLang="zh-CN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thread_attribute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属性，通过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传递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获得标准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默认值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thread_fun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运行的函数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获取并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void*)  </a:t>
            </a:r>
          </a:p>
          <a:p>
            <a:pPr lvl="1">
              <a:defRPr/>
            </a:pP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Fun_arg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可以传递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thread_fun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如果创建操作失败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，错误代码将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被设置为非零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pthread_create(&amp;</a:t>
            </a:r>
            <a:r>
              <a:rPr lang="en-US" altLang="zh-CN" sz="2000" dirty="0" err="1">
                <a:solidFill>
                  <a:srgbClr val="C00000"/>
                </a:solidFill>
              </a:rPr>
              <a:t>thread_handles</a:t>
            </a:r>
            <a:r>
              <a:rPr lang="en-US" altLang="zh-CN" sz="2000" dirty="0">
                <a:solidFill>
                  <a:srgbClr val="C00000"/>
                </a:solidFill>
              </a:rPr>
              <a:t>[thread],</a:t>
            </a:r>
            <a:r>
              <a:rPr lang="en-US" altLang="zh-CN" sz="2000" dirty="0" err="1">
                <a:solidFill>
                  <a:srgbClr val="C00000"/>
                </a:solidFill>
              </a:rPr>
              <a:t>NULL,Hello</a:t>
            </a:r>
            <a:r>
              <a:rPr lang="en-US" altLang="zh-CN" sz="2000" dirty="0">
                <a:solidFill>
                  <a:srgbClr val="C00000"/>
                </a:solidFill>
              </a:rPr>
              <a:t>, (void*) thread</a:t>
            </a:r>
            <a:r>
              <a:rPr lang="en-US" altLang="zh-CN" sz="2000" dirty="0" smtClean="0">
                <a:solidFill>
                  <a:srgbClr val="C00000"/>
                </a:solidFill>
              </a:rPr>
              <a:t>);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126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启动线程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$ </a:t>
            </a:r>
            <a:r>
              <a:rPr lang="en-US" altLang="zh-CN" dirty="0" err="1"/>
              <a:t>gcc</a:t>
            </a:r>
            <a:r>
              <a:rPr lang="en-US" altLang="zh-CN" dirty="0"/>
              <a:t> -g -Wall -0 </a:t>
            </a:r>
            <a:r>
              <a:rPr lang="en-US" altLang="zh-CN" dirty="0" err="1"/>
              <a:t>pth_hello</a:t>
            </a:r>
            <a:r>
              <a:rPr lang="en-US" altLang="zh-CN" dirty="0"/>
              <a:t> </a:t>
            </a:r>
            <a:r>
              <a:rPr lang="en-US" altLang="zh-CN" dirty="0" err="1"/>
              <a:t>pth_hello.c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–</a:t>
            </a:r>
            <a:r>
              <a:rPr lang="en-US" altLang="zh-CN" dirty="0" err="1" smtClean="0">
                <a:solidFill>
                  <a:srgbClr val="C00000"/>
                </a:solidFill>
              </a:rPr>
              <a:t>lpthread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zh-CN" altLang="en-US" sz="2000" dirty="0" smtClean="0"/>
              <a:t>告诉编译器需要链接</a:t>
            </a:r>
            <a:r>
              <a:rPr lang="en-US" altLang="zh-CN" sz="2000" dirty="0" err="1" smtClean="0"/>
              <a:t>Pthreads</a:t>
            </a:r>
            <a:r>
              <a:rPr lang="zh-CN" altLang="en-US" sz="2000" dirty="0" smtClean="0"/>
              <a:t>线程库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zh-CN" dirty="0"/>
              <a:t>$ ./</a:t>
            </a:r>
            <a:r>
              <a:rPr lang="en-US" altLang="zh-CN" dirty="0" err="1"/>
              <a:t>pth_hello</a:t>
            </a:r>
            <a:r>
              <a:rPr lang="en-US" altLang="zh-CN" dirty="0"/>
              <a:t> 4</a:t>
            </a:r>
          </a:p>
          <a:p>
            <a:pPr lvl="1">
              <a:defRPr/>
            </a:pPr>
            <a:r>
              <a:rPr lang="zh-CN" altLang="en-US" sz="2000" dirty="0" smtClean="0"/>
              <a:t>运行编译好的程序，输入为</a:t>
            </a:r>
            <a:r>
              <a:rPr lang="en-US" altLang="zh-CN" sz="2000" dirty="0" smtClean="0"/>
              <a:t>4</a:t>
            </a:r>
          </a:p>
          <a:p>
            <a:pPr>
              <a:defRPr/>
            </a:pPr>
            <a:r>
              <a:rPr lang="zh-CN" altLang="en-US" dirty="0" smtClean="0"/>
              <a:t>一种可能的运行结果</a:t>
            </a:r>
            <a:endParaRPr lang="en-US" altLang="zh-CN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2000" dirty="0" smtClean="0"/>
              <a:t>Hello </a:t>
            </a:r>
            <a:r>
              <a:rPr lang="en-US" altLang="zh-CN" sz="2000" dirty="0"/>
              <a:t>from the main thread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Hello from thread 0 of 4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Hello from thread 1 of 4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Hello from thread 2 of 4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/>
              <a:t>Hello from thread 3 of 4</a:t>
            </a:r>
          </a:p>
          <a:p>
            <a:pPr>
              <a:defRPr/>
            </a:pPr>
            <a:endParaRPr lang="en-US" altLang="zh-CN" dirty="0">
              <a:solidFill>
                <a:srgbClr val="C0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331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运行线程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</a:rPr>
              <a:t>函数原型：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pthread_join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pthread_t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void 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zh-CN" altLang="en-US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调用示例：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errcode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pthread_create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kern="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thread_id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			 			 	</a:t>
            </a:r>
            <a:r>
              <a:rPr lang="en-US" altLang="zh-CN" kern="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return);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600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是线程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，函数等待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thread_id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对象关联的线程结束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参数可以接收该线程产生的返回值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600" dirty="0">
              <a:solidFill>
                <a:srgbClr val="C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1600" dirty="0" smtClean="0">
              <a:solidFill>
                <a:srgbClr val="C00000"/>
              </a:solidFill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err="1">
                <a:solidFill>
                  <a:srgbClr val="C00000"/>
                </a:solidFill>
              </a:rPr>
              <a:t>pthread_join</a:t>
            </a:r>
            <a:r>
              <a:rPr lang="en-US" altLang="zh-CN" sz="2000" dirty="0">
                <a:solidFill>
                  <a:srgbClr val="C00000"/>
                </a:solidFill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</a:rPr>
              <a:t>thread_handles</a:t>
            </a:r>
            <a:r>
              <a:rPr lang="en-US" altLang="zh-CN" sz="2000" dirty="0">
                <a:solidFill>
                  <a:srgbClr val="C00000"/>
                </a:solidFill>
              </a:rPr>
              <a:t>[thread], NULL);</a:t>
            </a:r>
            <a:endParaRPr lang="zh-CN" altLang="en-US" dirty="0" smtClean="0"/>
          </a:p>
        </p:txBody>
      </p:sp>
      <p:sp>
        <p:nvSpPr>
          <p:cNvPr id="1433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停止线程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6695</TotalTime>
  <Pages>0</Pages>
  <Words>1805</Words>
  <Characters>0</Characters>
  <Application>Microsoft Office PowerPoint</Application>
  <DocSecurity>0</DocSecurity>
  <PresentationFormat>全屏显示(4:3)</PresentationFormat>
  <Lines>0</Lines>
  <Paragraphs>339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黑体</vt:lpstr>
      <vt:lpstr>宋体</vt:lpstr>
      <vt:lpstr>Arial</vt:lpstr>
      <vt:lpstr>Calibri</vt:lpstr>
      <vt:lpstr>Courier New</vt:lpstr>
      <vt:lpstr>Times</vt:lpstr>
      <vt:lpstr>Times New Roman</vt:lpstr>
      <vt:lpstr>自定义设计方案</vt:lpstr>
      <vt:lpstr>并行程序设计  </vt:lpstr>
      <vt:lpstr>大纲</vt:lpstr>
      <vt:lpstr>大纲</vt:lpstr>
      <vt:lpstr>Pthreads</vt:lpstr>
      <vt:lpstr>Hello World! </vt:lpstr>
      <vt:lpstr>准备工作</vt:lpstr>
      <vt:lpstr>启动线程</vt:lpstr>
      <vt:lpstr>运行线程</vt:lpstr>
      <vt:lpstr>停止线程</vt:lpstr>
      <vt:lpstr>大纲</vt:lpstr>
      <vt:lpstr>临界区</vt:lpstr>
      <vt:lpstr>划分</vt:lpstr>
      <vt:lpstr>并行代码</vt:lpstr>
      <vt:lpstr>1：使用标志变量</vt:lpstr>
      <vt:lpstr>忙等待（Busy-waiting ）</vt:lpstr>
      <vt:lpstr>忙等待的性能</vt:lpstr>
      <vt:lpstr>2：Pthreads的互斥锁</vt:lpstr>
      <vt:lpstr>互斥锁调用</vt:lpstr>
      <vt:lpstr>互斥锁实现临界区互斥访问</vt:lpstr>
      <vt:lpstr>3：信号量（Semaphores）</vt:lpstr>
      <vt:lpstr>信号量函数调用</vt:lpstr>
      <vt:lpstr>信号量实现临界区互斥访问</vt:lpstr>
      <vt:lpstr>大纲</vt:lpstr>
      <vt:lpstr>同步</vt:lpstr>
      <vt:lpstr>1：忙等待和互斥锁实现路障</vt:lpstr>
      <vt:lpstr>2：信号量实现路障</vt:lpstr>
      <vt:lpstr>3：条件变量</vt:lpstr>
      <vt:lpstr>条件变量函数</vt:lpstr>
      <vt:lpstr>3：条件变量实现路障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Gu Shannon</cp:lastModifiedBy>
  <cp:revision>1079</cp:revision>
  <dcterms:created xsi:type="dcterms:W3CDTF">2001-06-30T15:45:14Z</dcterms:created>
  <dcterms:modified xsi:type="dcterms:W3CDTF">2024-03-25T03:17:26Z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