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8" r:id="rId1"/>
  </p:sldMasterIdLst>
  <p:notesMasterIdLst>
    <p:notesMasterId r:id="rId45"/>
  </p:notesMasterIdLst>
  <p:sldIdLst>
    <p:sldId id="256" r:id="rId2"/>
    <p:sldId id="357" r:id="rId3"/>
    <p:sldId id="396" r:id="rId4"/>
    <p:sldId id="358" r:id="rId5"/>
    <p:sldId id="360" r:id="rId6"/>
    <p:sldId id="359" r:id="rId7"/>
    <p:sldId id="361" r:id="rId8"/>
    <p:sldId id="362" r:id="rId9"/>
    <p:sldId id="397" r:id="rId10"/>
    <p:sldId id="363" r:id="rId11"/>
    <p:sldId id="364" r:id="rId12"/>
    <p:sldId id="365" r:id="rId13"/>
    <p:sldId id="366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98" r:id="rId22"/>
    <p:sldId id="367" r:id="rId23"/>
    <p:sldId id="375" r:id="rId24"/>
    <p:sldId id="381" r:id="rId25"/>
    <p:sldId id="379" r:id="rId26"/>
    <p:sldId id="380" r:id="rId27"/>
    <p:sldId id="384" r:id="rId28"/>
    <p:sldId id="385" r:id="rId29"/>
    <p:sldId id="376" r:id="rId30"/>
    <p:sldId id="382" r:id="rId31"/>
    <p:sldId id="383" r:id="rId32"/>
    <p:sldId id="377" r:id="rId33"/>
    <p:sldId id="386" r:id="rId34"/>
    <p:sldId id="389" r:id="rId35"/>
    <p:sldId id="390" r:id="rId36"/>
    <p:sldId id="387" r:id="rId37"/>
    <p:sldId id="388" r:id="rId38"/>
    <p:sldId id="399" r:id="rId39"/>
    <p:sldId id="391" r:id="rId40"/>
    <p:sldId id="393" r:id="rId41"/>
    <p:sldId id="392" r:id="rId42"/>
    <p:sldId id="394" r:id="rId43"/>
    <p:sldId id="400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BE0E3"/>
    <a:srgbClr val="FF0000"/>
    <a:srgbClr val="FF9900"/>
    <a:srgbClr val="CCFFCC"/>
    <a:srgbClr val="FFFFFF"/>
    <a:srgbClr val="F6D8CA"/>
    <a:srgbClr val="F2C7B4"/>
    <a:srgbClr val="00CC00"/>
    <a:srgbClr val="B01C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8" autoAdjust="0"/>
    <p:restoredTop sz="91909" autoAdjust="0"/>
  </p:normalViewPr>
  <p:slideViewPr>
    <p:cSldViewPr>
      <p:cViewPr varScale="1">
        <p:scale>
          <a:sx n="97" d="100"/>
          <a:sy n="97" d="100"/>
        </p:scale>
        <p:origin x="618" y="96"/>
      </p:cViewPr>
      <p:guideLst>
        <p:guide orient="horz" pos="2152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defTabSz="990600" eaLnBrk="0" hangingPunct="0">
              <a:buFont typeface="Arial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algn="r" defTabSz="990600" eaLnBrk="0" hangingPunct="0">
              <a:buFont typeface="Arial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19408C84-9C46-42BD-8710-A6E6F07E95B6}" type="datetimeFigureOut">
              <a:rPr lang="zh-CN" altLang="en-US"/>
              <a:pPr>
                <a:defRPr/>
              </a:pPr>
              <a:t>2024/4/1</a:t>
            </a:fld>
            <a:endParaRPr lang="zh-CN" altLang="en-US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58850" y="685800"/>
            <a:ext cx="49418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1813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defTabSz="990600" eaLnBrk="0" hangingPunct="0">
              <a:buFont typeface="Arial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>
            <a:prstTxWarp prst="textNoShape">
              <a:avLst/>
            </a:prstTxWarp>
          </a:bodyPr>
          <a:lstStyle>
            <a:lvl1pPr algn="r" defTabSz="99060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352043B7-3654-42D2-9D44-9BD02F88AA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CD8826-7FE9-4780-B625-EB39FDBC2A05}" type="slidenum">
              <a:rPr lang="zh-CN" altLang="en-US" sz="1300" smtClean="0">
                <a:latin typeface="Times" panose="02020603050405020304" pitchFamily="18" charset="0"/>
              </a:rPr>
              <a:pPr/>
              <a:t>1</a:t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043B7-3654-42D2-9D44-9BD02F88AA91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43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043B7-3654-42D2-9D44-9BD02F88AA91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8033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043B7-3654-42D2-9D44-9BD02F88AA91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857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79D9599-D07B-4CA4-A532-DA6DDA2F2E44}" type="slidenum">
              <a:rPr lang="zh-CN" altLang="en-US" sz="1300" smtClean="0">
                <a:latin typeface="Times" panose="02020603050405020304" pitchFamily="18" charset="0"/>
              </a:rPr>
              <a:pPr/>
              <a:t>42</a:t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630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2043B7-3654-42D2-9D44-9BD02F88AA91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99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65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256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8018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508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82061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♦"/>
              <a:defRPr sz="24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7381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828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♦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>
            <a:lvl1pPr marL="342900" indent="-342900">
              <a:defRPr lang="zh-CN" altLang="en-US" sz="3200" kern="120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defRPr lang="zh-CN" altLang="en-US" sz="2800" kern="120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6318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280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8761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94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883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362" r:id="rId1"/>
    <p:sldLayoutId id="2147484363" r:id="rId2"/>
    <p:sldLayoutId id="2147484364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  <p:sldLayoutId id="2147484361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 bwMode="auto">
          <a:xfrm>
            <a:off x="895350" y="1371600"/>
            <a:ext cx="7315200" cy="874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并行程序设计  </a:t>
            </a: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 bwMode="auto">
          <a:xfrm>
            <a:off x="609600" y="2589213"/>
            <a:ext cx="7886700" cy="207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Lecture 5: 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/>
            </a:r>
            <a:br>
              <a:rPr lang="en-US" altLang="zh-CN" dirty="0">
                <a:solidFill>
                  <a:srgbClr val="C00000"/>
                </a:solidFill>
              </a:rPr>
            </a:br>
            <a:r>
              <a:rPr lang="zh-CN" altLang="en-US" sz="3200" b="1" dirty="0">
                <a:solidFill>
                  <a:srgbClr val="C00000"/>
                </a:solidFill>
              </a:rPr>
              <a:t>探索并行性：循环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关注处理器对本地缓存的数据访问</a:t>
            </a:r>
            <a:endParaRPr lang="en-US" altLang="zh-CN" dirty="0"/>
          </a:p>
          <a:p>
            <a:pPr lvl="1"/>
            <a:r>
              <a:rPr lang="zh-CN" altLang="en-US" sz="2000" dirty="0"/>
              <a:t>称为数据划分或者数据分配问题</a:t>
            </a:r>
          </a:p>
          <a:p>
            <a:r>
              <a:rPr lang="zh-CN" altLang="en-US" dirty="0"/>
              <a:t>同时也考虑处理器内部缓存与寄存器中的数据局部性</a:t>
            </a:r>
          </a:p>
          <a:p>
            <a:pPr lvl="1"/>
            <a:r>
              <a:rPr lang="zh-CN" altLang="en-US" sz="2000" dirty="0"/>
              <a:t>虽然可能不是并行编程的问题，但是如果不考虑这种局部性将造成性能损失</a:t>
            </a:r>
            <a:endParaRPr lang="en-US" altLang="zh-CN" sz="2000" dirty="0"/>
          </a:p>
          <a:p>
            <a:r>
              <a:rPr lang="zh-CN" altLang="en-US" dirty="0"/>
              <a:t>降低存储访问开销</a:t>
            </a:r>
            <a:endParaRPr lang="en-US" altLang="zh-CN" dirty="0"/>
          </a:p>
          <a:p>
            <a:r>
              <a:rPr lang="zh-CN" altLang="en-US" dirty="0"/>
              <a:t>最大化存储访问带宽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考虑局部性</a:t>
            </a:r>
          </a:p>
        </p:txBody>
      </p:sp>
    </p:spTree>
    <p:extLst>
      <p:ext uri="{BB962C8B-B14F-4D97-AF65-F5344CB8AC3E}">
        <p14:creationId xmlns:p14="http://schemas.microsoft.com/office/powerpoint/2010/main" val="26911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4343376"/>
            <a:ext cx="8184958" cy="2209742"/>
          </a:xfrm>
        </p:spPr>
        <p:txBody>
          <a:bodyPr/>
          <a:lstStyle/>
          <a:p>
            <a:r>
              <a:rPr lang="zh-CN" altLang="en-US" dirty="0"/>
              <a:t>如果计算重复执行（循环），如何获得更好的局部性？</a:t>
            </a:r>
          </a:p>
          <a:p>
            <a:pPr lvl="1"/>
            <a:r>
              <a:rPr lang="zh-CN" altLang="en-US" sz="2000" dirty="0"/>
              <a:t>适当的数据分配与放置。</a:t>
            </a:r>
            <a:endParaRPr lang="en-US" altLang="zh-CN" sz="2000" dirty="0"/>
          </a:p>
          <a:p>
            <a:pPr lvl="1"/>
            <a:r>
              <a:rPr lang="zh-CN" altLang="en-US" sz="2000" dirty="0"/>
              <a:t>代码的重排转换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数据重用与数据局部性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285284"/>
              </p:ext>
            </p:extLst>
          </p:nvPr>
        </p:nvGraphicFramePr>
        <p:xfrm>
          <a:off x="457200" y="1033463"/>
          <a:ext cx="8134350" cy="154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4350">
                  <a:extLst>
                    <a:ext uri="{9D8B030D-6E8A-4147-A177-3AD203B41FA5}">
                      <a16:colId xmlns:a16="http://schemas.microsoft.com/office/drawing/2014/main" val="2989952685"/>
                    </a:ext>
                  </a:extLst>
                </a:gridCol>
              </a:tblGrid>
              <a:tr h="64298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数据重用（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Data Reuse</a:t>
                      </a:r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）</a:t>
                      </a:r>
                    </a:p>
                  </a:txBody>
                  <a:tcPr marL="91449" marR="91449" marT="45728" marB="45728" anchor="ctr"/>
                </a:tc>
                <a:extLst>
                  <a:ext uri="{0D108BD9-81ED-4DB2-BD59-A6C34878D82A}">
                    <a16:rowId xmlns:a16="http://schemas.microsoft.com/office/drawing/2014/main" val="3225086928"/>
                  </a:ext>
                </a:extLst>
              </a:tr>
              <a:tr h="90059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相同数据或者相邻数据被多次使用。数据重用是计算固有的性质。</a:t>
                      </a:r>
                    </a:p>
                  </a:txBody>
                  <a:tcPr marL="91449" marR="91449" marT="45728" marB="45728" anchor="ctr"/>
                </a:tc>
                <a:extLst>
                  <a:ext uri="{0D108BD9-81ED-4DB2-BD59-A6C34878D82A}">
                    <a16:rowId xmlns:a16="http://schemas.microsoft.com/office/drawing/2014/main" val="213477531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329961"/>
              </p:ext>
            </p:extLst>
          </p:nvPr>
        </p:nvGraphicFramePr>
        <p:xfrm>
          <a:off x="457200" y="2654546"/>
          <a:ext cx="8134350" cy="1384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4350">
                  <a:extLst>
                    <a:ext uri="{9D8B030D-6E8A-4147-A177-3AD203B41FA5}">
                      <a16:colId xmlns:a16="http://schemas.microsoft.com/office/drawing/2014/main" val="2989952685"/>
                    </a:ext>
                  </a:extLst>
                </a:gridCol>
              </a:tblGrid>
              <a:tr h="57652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数据局部性（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Data Locality</a:t>
                      </a:r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）</a:t>
                      </a:r>
                    </a:p>
                  </a:txBody>
                  <a:tcPr marL="91449" marR="91449" marT="45728" marB="45728" anchor="ctr"/>
                </a:tc>
                <a:extLst>
                  <a:ext uri="{0D108BD9-81ED-4DB2-BD59-A6C34878D82A}">
                    <a16:rowId xmlns:a16="http://schemas.microsoft.com/office/drawing/2014/main" val="3225086928"/>
                  </a:ext>
                </a:extLst>
              </a:tr>
              <a:tr h="80751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被重用的数据存储在较快的存储器中（缓存或寄存器）</a:t>
                      </a:r>
                    </a:p>
                  </a:txBody>
                  <a:tcPr marL="91449" marR="91449" marT="45728" marB="45728" anchor="ctr"/>
                </a:tc>
                <a:extLst>
                  <a:ext uri="{0D108BD9-81ED-4DB2-BD59-A6C34878D82A}">
                    <a16:rowId xmlns:a16="http://schemas.microsoft.com/office/drawing/2014/main" val="2134775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29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相同的数据在相邻迭代中（第</a:t>
            </a:r>
            <a:r>
              <a:rPr lang="en-US" altLang="zh-CN" dirty="0"/>
              <a:t>i</a:t>
            </a:r>
            <a:r>
              <a:rPr lang="zh-CN" altLang="en-US" dirty="0"/>
              <a:t>次和第</a:t>
            </a:r>
            <a:r>
              <a:rPr lang="en-US" altLang="zh-CN" dirty="0"/>
              <a:t>i+1</a:t>
            </a:r>
            <a:r>
              <a:rPr lang="zh-CN" altLang="en-US" dirty="0"/>
              <a:t>次迭代）重复使用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A[j]</a:t>
            </a:r>
            <a:r>
              <a:rPr lang="zh-CN" altLang="en-US" dirty="0"/>
              <a:t>在外层循环（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for (i=1; i&lt;N; i++)</a:t>
            </a:r>
            <a:r>
              <a:rPr lang="zh-CN" altLang="en-US" dirty="0"/>
              <a:t>），在不同迭代（时间）被重复使用</a:t>
            </a:r>
            <a:endParaRPr lang="en-US" altLang="zh-CN" dirty="0"/>
          </a:p>
          <a:p>
            <a:r>
              <a:rPr lang="en-US" altLang="zh-CN" dirty="0"/>
              <a:t>A[j]</a:t>
            </a:r>
            <a:r>
              <a:rPr lang="zh-CN" altLang="en-US" dirty="0"/>
              <a:t>所在的缓存行（空间）在内层循环（</a:t>
            </a:r>
            <a:r>
              <a:rPr lang="en-US" altLang="zh-CN" dirty="0"/>
              <a:t>for (j=1; j&lt;N; </a:t>
            </a:r>
            <a:r>
              <a:rPr lang="en-US" altLang="zh-CN" dirty="0" err="1"/>
              <a:t>j++</a:t>
            </a:r>
            <a:r>
              <a:rPr lang="en-US" altLang="zh-CN" dirty="0"/>
              <a:t>)</a:t>
            </a:r>
            <a:r>
              <a:rPr lang="zh-CN" altLang="en-US" dirty="0"/>
              <a:t>）被重复使用</a:t>
            </a:r>
            <a:endParaRPr lang="en-US" altLang="zh-CN" dirty="0"/>
          </a:p>
          <a:p>
            <a:pPr lvl="1"/>
            <a:r>
              <a:rPr lang="zh-CN" altLang="en-US" sz="2000" dirty="0"/>
              <a:t>与多维数组如何存储相关：按行存储和按列存储</a:t>
            </a: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时间上的重用和空间上的重用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38456" y="1752644"/>
            <a:ext cx="4038494" cy="144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for (i=1; i&lt;N; i++)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for (j=1; j&lt;N; 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j++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	</a:t>
            </a:r>
            <a:r>
              <a:rPr lang="en-US" altLang="zh-CN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	</a:t>
            </a:r>
            <a:r>
              <a:rPr lang="en-US" altLang="zh-CN" smtClean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A[j]= 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A[j+1]+A[j-1]</a:t>
            </a:r>
            <a:r>
              <a:rPr lang="zh-CN" altLang="en-US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；</a:t>
            </a:r>
            <a:endParaRPr lang="en-US" altLang="zh-CN" dirty="0"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86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探索重用也就是进行局部性优化</a:t>
            </a:r>
          </a:p>
          <a:p>
            <a:r>
              <a:rPr lang="zh-CN" altLang="en-US" dirty="0"/>
              <a:t>循环转换会重排存储访问序列，从而提升局部性</a:t>
            </a:r>
          </a:p>
          <a:p>
            <a:r>
              <a:rPr lang="zh-CN" altLang="en-US" dirty="0"/>
              <a:t>这些转换对于并行也是非常有用的</a:t>
            </a:r>
          </a:p>
          <a:p>
            <a:r>
              <a:rPr lang="zh-CN" altLang="en-US" dirty="0"/>
              <a:t>但是，要考虑两个问题：</a:t>
            </a:r>
            <a:endParaRPr lang="en-US" altLang="zh-CN" dirty="0"/>
          </a:p>
          <a:p>
            <a:pPr lvl="1"/>
            <a:r>
              <a:rPr lang="zh-CN" altLang="en-US" sz="2000" b="1" dirty="0">
                <a:solidFill>
                  <a:srgbClr val="C00000"/>
                </a:solidFill>
              </a:rPr>
              <a:t>安全</a:t>
            </a:r>
            <a:r>
              <a:rPr lang="zh-CN" altLang="en-US" sz="2000" dirty="0"/>
              <a:t>：循环转换是否保持了数据依赖</a:t>
            </a:r>
            <a:endParaRPr lang="en-US" altLang="zh-CN" sz="2000" dirty="0"/>
          </a:p>
          <a:p>
            <a:pPr lvl="1"/>
            <a:r>
              <a:rPr lang="zh-CN" altLang="en-US" sz="2000" dirty="0"/>
              <a:t>收益：循环转换是否能带来性能上的收益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探索重用</a:t>
            </a:r>
            <a:r>
              <a:rPr lang="en-US" altLang="zh-CN" dirty="0"/>
              <a:t>——</a:t>
            </a:r>
            <a:r>
              <a:rPr lang="zh-CN" altLang="en-US" dirty="0"/>
              <a:t>局部性优化</a:t>
            </a:r>
          </a:p>
        </p:txBody>
      </p:sp>
    </p:spTree>
    <p:extLst>
      <p:ext uri="{BB962C8B-B14F-4D97-AF65-F5344CB8AC3E}">
        <p14:creationId xmlns:p14="http://schemas.microsoft.com/office/powerpoint/2010/main" val="196837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如果循环中不存在数据依赖</a:t>
            </a:r>
            <a:r>
              <a:rPr lang="en-US" altLang="zh-CN" kern="0" dirty="0">
                <a:solidFill>
                  <a:srgbClr val="CC0000"/>
                </a:solidFill>
                <a:sym typeface="Wingdings" panose="05000000000000000000" pitchFamily="2" charset="2"/>
              </a:rPr>
              <a:t></a:t>
            </a:r>
            <a:r>
              <a:rPr lang="zh-CN" altLang="en-US" b="1" kern="0" dirty="0">
                <a:solidFill>
                  <a:srgbClr val="C00000"/>
                </a:solidFill>
                <a:sym typeface="Wingdings" panose="05000000000000000000" pitchFamily="2" charset="2"/>
              </a:rPr>
              <a:t>并行</a:t>
            </a:r>
            <a:r>
              <a:rPr lang="en-US" altLang="zh-CN" b="1" kern="0" dirty="0">
                <a:solidFill>
                  <a:srgbClr val="C00000"/>
                </a:solidFill>
                <a:sym typeface="Wingdings" panose="05000000000000000000" pitchFamily="2" charset="2"/>
              </a:rPr>
              <a:t>loop</a:t>
            </a:r>
            <a:r>
              <a:rPr lang="zh-CN" altLang="en-US" b="1" kern="0" dirty="0">
                <a:solidFill>
                  <a:srgbClr val="C00000"/>
                </a:solidFill>
                <a:sym typeface="Wingdings" panose="05000000000000000000" pitchFamily="2" charset="2"/>
              </a:rPr>
              <a:t>是安全的</a:t>
            </a:r>
            <a:endParaRPr lang="en-US" altLang="zh-CN" b="1" kern="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zh-CN" kern="0" dirty="0">
              <a:sym typeface="Wingdings" panose="05000000000000000000" pitchFamily="2" charset="2"/>
            </a:endParaRPr>
          </a:p>
          <a:p>
            <a:endParaRPr lang="en-US" altLang="zh-CN" kern="0" dirty="0">
              <a:sym typeface="Wingdings" panose="05000000000000000000" pitchFamily="2" charset="2"/>
            </a:endParaRPr>
          </a:p>
          <a:p>
            <a:pPr lvl="1"/>
            <a:r>
              <a:rPr lang="zh-CN" altLang="en-US" sz="2000" kern="0" dirty="0">
                <a:sym typeface="Wingdings" panose="05000000000000000000" pitchFamily="2" charset="2"/>
              </a:rPr>
              <a:t>可以以任何顺序执行循环：</a:t>
            </a:r>
            <a:r>
              <a:rPr lang="en-US" altLang="zh-CN" sz="2000" kern="0" dirty="0">
                <a:sym typeface="Wingdings" panose="05000000000000000000" pitchFamily="2" charset="2"/>
              </a:rPr>
              <a:t>i++</a:t>
            </a:r>
            <a:r>
              <a:rPr lang="zh-CN" altLang="en-US" sz="2000" kern="0" dirty="0">
                <a:sym typeface="Wingdings" panose="05000000000000000000" pitchFamily="2" charset="2"/>
              </a:rPr>
              <a:t>、</a:t>
            </a:r>
            <a:r>
              <a:rPr lang="en-US" altLang="zh-CN" sz="2000" kern="0" dirty="0">
                <a:sym typeface="Wingdings" panose="05000000000000000000" pitchFamily="2" charset="2"/>
              </a:rPr>
              <a:t>i--……</a:t>
            </a:r>
            <a:endParaRPr lang="en-US" altLang="zh-CN" kern="0" dirty="0">
              <a:sym typeface="Wingdings" panose="05000000000000000000" pitchFamily="2" charset="2"/>
            </a:endParaRPr>
          </a:p>
          <a:p>
            <a:r>
              <a:rPr lang="zh-CN" altLang="en-US" kern="0" dirty="0">
                <a:sym typeface="Wingdings" panose="05000000000000000000" pitchFamily="2" charset="2"/>
              </a:rPr>
              <a:t>存在数据依赖：</a:t>
            </a:r>
            <a:endParaRPr lang="en-US" altLang="zh-CN" kern="0" dirty="0">
              <a:sym typeface="Wingdings" panose="05000000000000000000" pitchFamily="2" charset="2"/>
            </a:endParaRPr>
          </a:p>
          <a:p>
            <a:pPr lvl="1"/>
            <a:r>
              <a:rPr lang="zh-CN" altLang="en-US" sz="2000" b="1" kern="0" dirty="0">
                <a:sym typeface="Wingdings" panose="05000000000000000000" pitchFamily="2" charset="2"/>
              </a:rPr>
              <a:t>循环体依赖（</a:t>
            </a:r>
            <a:r>
              <a:rPr lang="en-US" altLang="zh-CN" sz="2000" b="1" kern="0" dirty="0">
                <a:sym typeface="Wingdings" panose="05000000000000000000" pitchFamily="2" charset="2"/>
              </a:rPr>
              <a:t>Loop-Carried Dependence</a:t>
            </a:r>
            <a:r>
              <a:rPr lang="zh-CN" altLang="en-US" sz="2000" b="1" kern="0" dirty="0">
                <a:sym typeface="Wingdings" panose="05000000000000000000" pitchFamily="2" charset="2"/>
              </a:rPr>
              <a:t>）</a:t>
            </a:r>
            <a:r>
              <a:rPr lang="zh-CN" altLang="en-US" sz="2000" kern="0" dirty="0">
                <a:sym typeface="Wingdings" panose="05000000000000000000" pitchFamily="2" charset="2"/>
              </a:rPr>
              <a:t>：不同迭代间存在数据依赖</a:t>
            </a:r>
            <a:endParaRPr lang="en-US" altLang="zh-CN" sz="2000" kern="0" dirty="0">
              <a:sym typeface="Wingdings" panose="05000000000000000000" pitchFamily="2" charset="2"/>
            </a:endParaRPr>
          </a:p>
          <a:p>
            <a:pPr lvl="1"/>
            <a:endParaRPr lang="en-US" altLang="zh-CN" sz="2000" kern="0" dirty="0">
              <a:sym typeface="Wingdings" panose="05000000000000000000" pitchFamily="2" charset="2"/>
            </a:endParaRPr>
          </a:p>
          <a:p>
            <a:pPr lvl="1"/>
            <a:endParaRPr lang="en-US" altLang="zh-CN" sz="2000" kern="0" dirty="0">
              <a:sym typeface="Wingdings" panose="05000000000000000000" pitchFamily="2" charset="2"/>
            </a:endParaRPr>
          </a:p>
          <a:p>
            <a:pPr lvl="1"/>
            <a:r>
              <a:rPr lang="zh-CN" altLang="en-US" sz="2000" b="1" kern="0" dirty="0">
                <a:sym typeface="Wingdings" panose="05000000000000000000" pitchFamily="2" charset="2"/>
              </a:rPr>
              <a:t>循环无关依赖（</a:t>
            </a:r>
            <a:r>
              <a:rPr lang="en-US" altLang="zh-CN" sz="2000" b="1" kern="0" dirty="0">
                <a:sym typeface="Wingdings" panose="05000000000000000000" pitchFamily="2" charset="2"/>
              </a:rPr>
              <a:t>Loop-Independent dependence</a:t>
            </a:r>
            <a:r>
              <a:rPr lang="zh-CN" altLang="en-US" sz="2000" b="1" kern="0" dirty="0">
                <a:sym typeface="Wingdings" panose="05000000000000000000" pitchFamily="2" charset="2"/>
              </a:rPr>
              <a:t>）</a:t>
            </a:r>
            <a:r>
              <a:rPr lang="zh-CN" altLang="en-US" sz="2000" kern="0" dirty="0">
                <a:sym typeface="Wingdings" panose="05000000000000000000" pitchFamily="2" charset="2"/>
              </a:rPr>
              <a:t>：迭代内存在数据依赖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循环中的数据依赖</a:t>
            </a: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1828872" y="1600248"/>
            <a:ext cx="5257812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nn-NO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for (i=1; i&lt;=n; i++) </a:t>
            </a:r>
            <a:br>
              <a:rPr lang="nn-NO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nn-NO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A[i] = B[i] + C[i];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784908" y="3813220"/>
            <a:ext cx="3345740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nn-NO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for (i=2; i&lt;5; i++)</a:t>
            </a:r>
          </a:p>
          <a:p>
            <a:pPr algn="ctr" eaLnBrk="1" hangingPunct="1"/>
            <a:r>
              <a:rPr lang="nn-NO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A[i] = A[i-2]+1;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784908" y="5257752"/>
            <a:ext cx="3516312" cy="1015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nn-NO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for (i=1; i&lt;=3; i++) </a:t>
            </a:r>
          </a:p>
          <a:p>
            <a:pPr algn="ctr" eaLnBrk="1" hangingPunct="1"/>
            <a:r>
              <a:rPr lang="nn-NO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 A[i] =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nn-NO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[i]+1;</a:t>
            </a:r>
          </a:p>
          <a:p>
            <a:pPr algn="ctr" eaLnBrk="1" hangingPunct="1"/>
            <a:r>
              <a:rPr lang="nn-NO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C[i] = A[i] * 2;</a:t>
            </a:r>
            <a:endParaRPr lang="nn-NO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98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简单观察</a:t>
            </a:r>
            <a:endParaRPr lang="en-US" altLang="zh-CN" dirty="0"/>
          </a:p>
          <a:p>
            <a:pPr lvl="1"/>
            <a:r>
              <a:rPr lang="zh-CN" altLang="en-US" sz="2000" dirty="0"/>
              <a:t>将循环展开，按照数据依赖定理寻找循环数据依赖</a:t>
            </a:r>
            <a:endParaRPr lang="en-US" altLang="zh-CN" sz="2000" dirty="0"/>
          </a:p>
          <a:p>
            <a:pPr lvl="1"/>
            <a:r>
              <a:rPr lang="zh-CN" altLang="en-US" sz="2000" dirty="0"/>
              <a:t>忽视了循环结构，不实用</a:t>
            </a:r>
            <a:endParaRPr lang="en-US" altLang="zh-CN" sz="2000" dirty="0"/>
          </a:p>
          <a:p>
            <a:r>
              <a:rPr lang="zh-CN" altLang="en-US" dirty="0"/>
              <a:t>利用迭代空间（</a:t>
            </a:r>
            <a:r>
              <a:rPr lang="en-US" altLang="zh-CN" dirty="0"/>
              <a:t>Iteration Space</a:t>
            </a:r>
            <a:r>
              <a:rPr lang="zh-CN" altLang="en-US" dirty="0"/>
              <a:t>），结合循环语句找到依赖关系</a:t>
            </a:r>
            <a:endParaRPr lang="en-US" altLang="zh-CN" dirty="0"/>
          </a:p>
          <a:p>
            <a:pPr lvl="1"/>
            <a:r>
              <a:rPr lang="zh-CN" altLang="en-US" sz="2000" dirty="0"/>
              <a:t>以空间形式显性的表示循环迭代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如何判别循环数据依赖？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4868914" y="3124208"/>
            <a:ext cx="3055039" cy="3607162"/>
            <a:chOff x="4538301" y="921319"/>
            <a:chExt cx="3055039" cy="3607162"/>
          </a:xfrm>
        </p:grpSpPr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4538301" y="2344029"/>
              <a:ext cx="24237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C00000"/>
                  </a:solidFill>
                </a:rPr>
                <a:t>j</a:t>
              </a:r>
              <a:endParaRPr lang="en-US" altLang="zh-CN" sz="1800" kern="0" dirty="0">
                <a:solidFill>
                  <a:srgbClr val="C00000"/>
                </a:solidFill>
              </a:endParaRPr>
            </a:p>
          </p:txBody>
        </p:sp>
        <p:graphicFrame>
          <p:nvGraphicFramePr>
            <p:cNvPr id="42" name="Group 7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11030466"/>
                </p:ext>
              </p:extLst>
            </p:nvPr>
          </p:nvGraphicFramePr>
          <p:xfrm>
            <a:off x="4960119" y="1016765"/>
            <a:ext cx="2453777" cy="3109128"/>
          </p:xfrm>
          <a:graphic>
            <a:graphicData uri="http://schemas.openxmlformats.org/drawingml/2006/table">
              <a:tbl>
                <a:tblPr/>
                <a:tblGrid>
                  <a:gridCol w="520018">
                    <a:extLst>
                      <a:ext uri="{9D8B030D-6E8A-4147-A177-3AD203B41FA5}">
                        <a16:colId xmlns:a16="http://schemas.microsoft.com/office/drawing/2014/main" val="2064571446"/>
                      </a:ext>
                    </a:extLst>
                  </a:gridCol>
                  <a:gridCol w="482999">
                    <a:extLst>
                      <a:ext uri="{9D8B030D-6E8A-4147-A177-3AD203B41FA5}">
                        <a16:colId xmlns:a16="http://schemas.microsoft.com/office/drawing/2014/main" val="2062669842"/>
                      </a:ext>
                    </a:extLst>
                  </a:gridCol>
                  <a:gridCol w="482999">
                    <a:extLst>
                      <a:ext uri="{9D8B030D-6E8A-4147-A177-3AD203B41FA5}">
                        <a16:colId xmlns:a16="http://schemas.microsoft.com/office/drawing/2014/main" val="17473376"/>
                      </a:ext>
                    </a:extLst>
                  </a:gridCol>
                  <a:gridCol w="484762">
                    <a:extLst>
                      <a:ext uri="{9D8B030D-6E8A-4147-A177-3AD203B41FA5}">
                        <a16:colId xmlns:a16="http://schemas.microsoft.com/office/drawing/2014/main" val="1092254128"/>
                      </a:ext>
                    </a:extLst>
                  </a:gridCol>
                  <a:gridCol w="482999">
                    <a:extLst>
                      <a:ext uri="{9D8B030D-6E8A-4147-A177-3AD203B41FA5}">
                        <a16:colId xmlns:a16="http://schemas.microsoft.com/office/drawing/2014/main" val="554937220"/>
                      </a:ext>
                    </a:extLst>
                  </a:gridCol>
                </a:tblGrid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618738291"/>
                    </a:ext>
                  </a:extLst>
                </a:tr>
                <a:tr h="44641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628089569"/>
                    </a:ext>
                  </a:extLst>
                </a:tr>
                <a:tr h="44641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743250113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89148824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949386340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546220597"/>
                    </a:ext>
                  </a:extLst>
                </a:tr>
              </a:tbl>
            </a:graphicData>
          </a:graphic>
        </p:graphicFrame>
        <p:sp>
          <p:nvSpPr>
            <p:cNvPr id="43" name="Text Box 68"/>
            <p:cNvSpPr txBox="1">
              <a:spLocks noChangeArrowheads="1"/>
            </p:cNvSpPr>
            <p:nvPr/>
          </p:nvSpPr>
          <p:spPr bwMode="auto">
            <a:xfrm>
              <a:off x="5380444" y="4128371"/>
              <a:ext cx="22128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C00000"/>
                  </a:solidFill>
                </a:rPr>
                <a:t>i</a:t>
              </a:r>
              <a:r>
                <a:rPr lang="zh-CN" altLang="en-US" sz="2000" kern="0" dirty="0">
                  <a:solidFill>
                    <a:schemeClr val="tx1"/>
                  </a:solidFill>
                </a:rPr>
                <a:t>（</a:t>
              </a:r>
              <a:r>
                <a:rPr lang="en-US" altLang="zh-CN" sz="2000" kern="0" dirty="0">
                  <a:solidFill>
                    <a:schemeClr val="tx1"/>
                  </a:solidFill>
                </a:rPr>
                <a:t>0 </a:t>
              </a:r>
              <a:r>
                <a:rPr lang="en-US" altLang="zh-CN" sz="2000" kern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≤ i ≤ 5,i ≤ j≤ 6</a:t>
              </a:r>
              <a:r>
                <a:rPr lang="zh-CN" altLang="en-US" sz="2000" kern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）</a:t>
              </a:r>
              <a:endParaRPr lang="en-US" altLang="zh-CN" sz="2000" kern="0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4837722" y="926941"/>
              <a:ext cx="240111" cy="3328253"/>
              <a:chOff x="4837722" y="926941"/>
              <a:chExt cx="240111" cy="3328253"/>
            </a:xfrm>
          </p:grpSpPr>
          <p:sp>
            <p:nvSpPr>
              <p:cNvPr id="67" name="Oval 69"/>
              <p:cNvSpPr>
                <a:spLocks noChangeArrowheads="1"/>
              </p:cNvSpPr>
              <p:nvPr/>
            </p:nvSpPr>
            <p:spPr bwMode="auto">
              <a:xfrm>
                <a:off x="4842824" y="4026594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8" name="Oval 70"/>
              <p:cNvSpPr>
                <a:spLocks noChangeArrowheads="1"/>
              </p:cNvSpPr>
              <p:nvPr/>
            </p:nvSpPr>
            <p:spPr bwMode="auto">
              <a:xfrm>
                <a:off x="4849233" y="3530144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9" name="Oval 71"/>
              <p:cNvSpPr>
                <a:spLocks noChangeArrowheads="1"/>
              </p:cNvSpPr>
              <p:nvPr/>
            </p:nvSpPr>
            <p:spPr bwMode="auto">
              <a:xfrm>
                <a:off x="4849233" y="299248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70" name="Oval 72"/>
              <p:cNvSpPr>
                <a:spLocks noChangeArrowheads="1"/>
              </p:cNvSpPr>
              <p:nvPr/>
            </p:nvSpPr>
            <p:spPr bwMode="auto">
              <a:xfrm>
                <a:off x="4840342" y="2476564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71" name="Oval 73"/>
              <p:cNvSpPr>
                <a:spLocks noChangeArrowheads="1"/>
              </p:cNvSpPr>
              <p:nvPr/>
            </p:nvSpPr>
            <p:spPr bwMode="auto">
              <a:xfrm>
                <a:off x="4839079" y="926941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72" name="Oval 74"/>
              <p:cNvSpPr>
                <a:spLocks noChangeArrowheads="1"/>
              </p:cNvSpPr>
              <p:nvPr/>
            </p:nvSpPr>
            <p:spPr bwMode="auto">
              <a:xfrm>
                <a:off x="4837722" y="196519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73" name="Oval 75"/>
              <p:cNvSpPr>
                <a:spLocks noChangeArrowheads="1"/>
              </p:cNvSpPr>
              <p:nvPr/>
            </p:nvSpPr>
            <p:spPr bwMode="auto">
              <a:xfrm>
                <a:off x="4837722" y="144286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5372222" y="924177"/>
              <a:ext cx="236821" cy="2834883"/>
              <a:chOff x="5370590" y="926941"/>
              <a:chExt cx="236821" cy="2834883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61" name="Oval 81"/>
              <p:cNvSpPr>
                <a:spLocks noChangeArrowheads="1"/>
              </p:cNvSpPr>
              <p:nvPr/>
            </p:nvSpPr>
            <p:spPr bwMode="auto">
              <a:xfrm rot="16200000">
                <a:off x="5371345" y="926941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2" name="Oval 82"/>
              <p:cNvSpPr>
                <a:spLocks noChangeArrowheads="1"/>
              </p:cNvSpPr>
              <p:nvPr/>
            </p:nvSpPr>
            <p:spPr bwMode="auto">
              <a:xfrm rot="16200000">
                <a:off x="5378811" y="3533224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3" name="Oval 83"/>
              <p:cNvSpPr>
                <a:spLocks noChangeArrowheads="1"/>
              </p:cNvSpPr>
              <p:nvPr/>
            </p:nvSpPr>
            <p:spPr bwMode="auto">
              <a:xfrm rot="16200000">
                <a:off x="5378811" y="3006973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4" name="Oval 84"/>
              <p:cNvSpPr>
                <a:spLocks noChangeArrowheads="1"/>
              </p:cNvSpPr>
              <p:nvPr/>
            </p:nvSpPr>
            <p:spPr bwMode="auto">
              <a:xfrm rot="16200000">
                <a:off x="5370590" y="2470823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5" name="Oval 85"/>
              <p:cNvSpPr>
                <a:spLocks noChangeArrowheads="1"/>
              </p:cNvSpPr>
              <p:nvPr/>
            </p:nvSpPr>
            <p:spPr bwMode="auto">
              <a:xfrm rot="16200000">
                <a:off x="5378811" y="1442865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6" name="Oval 87"/>
              <p:cNvSpPr>
                <a:spLocks noChangeArrowheads="1"/>
              </p:cNvSpPr>
              <p:nvPr/>
            </p:nvSpPr>
            <p:spPr bwMode="auto">
              <a:xfrm rot="16200000">
                <a:off x="5371345" y="1965198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5846625" y="926941"/>
              <a:ext cx="231617" cy="2289140"/>
              <a:chOff x="5846625" y="926941"/>
              <a:chExt cx="231617" cy="2289140"/>
            </a:xfrm>
          </p:grpSpPr>
          <p:sp>
            <p:nvSpPr>
              <p:cNvPr id="56" name="Oval 90"/>
              <p:cNvSpPr>
                <a:spLocks noChangeArrowheads="1"/>
              </p:cNvSpPr>
              <p:nvPr/>
            </p:nvSpPr>
            <p:spPr bwMode="auto">
              <a:xfrm rot="16200000">
                <a:off x="5849642" y="298748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57" name="Oval 91"/>
              <p:cNvSpPr>
                <a:spLocks noChangeArrowheads="1"/>
              </p:cNvSpPr>
              <p:nvPr/>
            </p:nvSpPr>
            <p:spPr bwMode="auto">
              <a:xfrm rot="16200000">
                <a:off x="5849642" y="246656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58" name="Oval 92"/>
              <p:cNvSpPr>
                <a:spLocks noChangeArrowheads="1"/>
              </p:cNvSpPr>
              <p:nvPr/>
            </p:nvSpPr>
            <p:spPr bwMode="auto">
              <a:xfrm rot="16200000">
                <a:off x="5846625" y="1970829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59" name="Oval 93"/>
              <p:cNvSpPr>
                <a:spLocks noChangeArrowheads="1"/>
              </p:cNvSpPr>
              <p:nvPr/>
            </p:nvSpPr>
            <p:spPr bwMode="auto">
              <a:xfrm rot="16200000">
                <a:off x="5846625" y="92694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0" name="Oval 95"/>
              <p:cNvSpPr>
                <a:spLocks noChangeArrowheads="1"/>
              </p:cNvSpPr>
              <p:nvPr/>
            </p:nvSpPr>
            <p:spPr bwMode="auto">
              <a:xfrm rot="16200000">
                <a:off x="5846625" y="144010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sp>
          <p:nvSpPr>
            <p:cNvPr id="47" name="Oval 98"/>
            <p:cNvSpPr>
              <a:spLocks noChangeArrowheads="1"/>
            </p:cNvSpPr>
            <p:nvPr/>
          </p:nvSpPr>
          <p:spPr bwMode="auto">
            <a:xfrm rot="16007669">
              <a:off x="6326486" y="2470352"/>
              <a:ext cx="228600" cy="2286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48" name="Oval 99"/>
            <p:cNvSpPr>
              <a:spLocks noChangeArrowheads="1"/>
            </p:cNvSpPr>
            <p:nvPr/>
          </p:nvSpPr>
          <p:spPr bwMode="auto">
            <a:xfrm rot="16007669">
              <a:off x="6326486" y="1962434"/>
              <a:ext cx="228600" cy="2286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49" name="Oval 100"/>
            <p:cNvSpPr>
              <a:spLocks noChangeArrowheads="1"/>
            </p:cNvSpPr>
            <p:nvPr/>
          </p:nvSpPr>
          <p:spPr bwMode="auto">
            <a:xfrm rot="16007669">
              <a:off x="6326487" y="1436652"/>
              <a:ext cx="228600" cy="2286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0" name="Oval 101"/>
            <p:cNvSpPr>
              <a:spLocks noChangeArrowheads="1"/>
            </p:cNvSpPr>
            <p:nvPr/>
          </p:nvSpPr>
          <p:spPr bwMode="auto">
            <a:xfrm rot="16007669">
              <a:off x="6328966" y="921319"/>
              <a:ext cx="228600" cy="2286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1" name="Oval 105"/>
            <p:cNvSpPr>
              <a:spLocks noChangeArrowheads="1"/>
            </p:cNvSpPr>
            <p:nvPr/>
          </p:nvSpPr>
          <p:spPr bwMode="auto">
            <a:xfrm rot="5605358">
              <a:off x="6815209" y="943772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2" name="Oval 106"/>
            <p:cNvSpPr>
              <a:spLocks noChangeArrowheads="1"/>
            </p:cNvSpPr>
            <p:nvPr/>
          </p:nvSpPr>
          <p:spPr bwMode="auto">
            <a:xfrm rot="5605358">
              <a:off x="6815209" y="1433481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3" name="Oval 107"/>
            <p:cNvSpPr>
              <a:spLocks noChangeArrowheads="1"/>
            </p:cNvSpPr>
            <p:nvPr/>
          </p:nvSpPr>
          <p:spPr bwMode="auto">
            <a:xfrm rot="5605358">
              <a:off x="6815210" y="1953954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4" name="Oval 107"/>
            <p:cNvSpPr>
              <a:spLocks noChangeArrowheads="1"/>
            </p:cNvSpPr>
            <p:nvPr/>
          </p:nvSpPr>
          <p:spPr bwMode="auto">
            <a:xfrm rot="5605358">
              <a:off x="7294934" y="1446721"/>
              <a:ext cx="228600" cy="2286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5" name="Oval 107"/>
            <p:cNvSpPr>
              <a:spLocks noChangeArrowheads="1"/>
            </p:cNvSpPr>
            <p:nvPr/>
          </p:nvSpPr>
          <p:spPr bwMode="auto">
            <a:xfrm rot="5605358">
              <a:off x="7288857" y="922340"/>
              <a:ext cx="228600" cy="2286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</p:grp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1008380" y="4407282"/>
            <a:ext cx="3516312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 (i=0; i&lt;=5; i++) </a:t>
            </a:r>
          </a:p>
          <a:p>
            <a:pPr eaLnBrk="1" hangingPunct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for (j=i; j&lt;=6;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3886818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2742010"/>
            <a:ext cx="5551648" cy="1982356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迭代实例（</a:t>
            </a:r>
            <a:r>
              <a:rPr lang="en-US" altLang="zh-CN" b="1" kern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Iteration instance 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r>
              <a:rPr lang="zh-CN" altLang="en-US" dirty="0"/>
              <a:t>：用迭代空间中的坐标来表示，例如</a:t>
            </a:r>
            <a:r>
              <a:rPr lang="en-US" altLang="zh-CN" dirty="0"/>
              <a:t>[1,1]</a:t>
            </a:r>
            <a:r>
              <a:rPr lang="zh-CN" altLang="en-US" dirty="0"/>
              <a:t> 表示</a:t>
            </a:r>
            <a:r>
              <a:rPr lang="en-US" altLang="zh-CN" dirty="0"/>
              <a:t>i=1</a:t>
            </a:r>
            <a:r>
              <a:rPr lang="zh-CN" altLang="en-US" dirty="0"/>
              <a:t>，</a:t>
            </a:r>
            <a:r>
              <a:rPr lang="en-US" altLang="zh-CN" dirty="0"/>
              <a:t>j=1</a:t>
            </a:r>
            <a:r>
              <a:rPr lang="zh-CN" altLang="en-US" dirty="0"/>
              <a:t>的迭代实例</a:t>
            </a:r>
            <a:endParaRPr lang="en-US" altLang="zh-CN" dirty="0"/>
          </a:p>
          <a:p>
            <a:pPr lvl="1"/>
            <a:r>
              <a:rPr lang="en-US" altLang="zh-CN" sz="2000" dirty="0"/>
              <a:t>n</a:t>
            </a:r>
            <a:r>
              <a:rPr lang="zh-CN" altLang="en-US" sz="2000" dirty="0"/>
              <a:t>维离散笛卡尔空间表示</a:t>
            </a:r>
            <a:r>
              <a:rPr lang="en-US" altLang="zh-CN" sz="2000" dirty="0"/>
              <a:t>n</a:t>
            </a:r>
            <a:r>
              <a:rPr lang="zh-CN" altLang="en-US" sz="2000" dirty="0"/>
              <a:t>层嵌套循环</a:t>
            </a:r>
            <a:endParaRPr lang="en-US" altLang="zh-CN" sz="2000" dirty="0"/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特征化迭代空间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761941" y="1190728"/>
            <a:ext cx="3516312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 (i=0; i&lt;=5; i++) </a:t>
            </a:r>
          </a:p>
          <a:p>
            <a:pPr eaLnBrk="1" hangingPunct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for (j=i; j&lt;=6;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	...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5791168" y="968168"/>
            <a:ext cx="3055039" cy="3607162"/>
            <a:chOff x="4538301" y="921319"/>
            <a:chExt cx="3055039" cy="3607162"/>
          </a:xfrm>
        </p:grpSpPr>
        <p:sp>
          <p:nvSpPr>
            <p:cNvPr id="47" name="Text Box 6"/>
            <p:cNvSpPr txBox="1">
              <a:spLocks noChangeArrowheads="1"/>
            </p:cNvSpPr>
            <p:nvPr/>
          </p:nvSpPr>
          <p:spPr bwMode="auto">
            <a:xfrm>
              <a:off x="4538301" y="2344029"/>
              <a:ext cx="24237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C00000"/>
                  </a:solidFill>
                </a:rPr>
                <a:t>j</a:t>
              </a:r>
              <a:endParaRPr lang="en-US" altLang="zh-CN" sz="1800" kern="0" dirty="0">
                <a:solidFill>
                  <a:srgbClr val="C00000"/>
                </a:solidFill>
              </a:endParaRPr>
            </a:p>
          </p:txBody>
        </p:sp>
        <p:graphicFrame>
          <p:nvGraphicFramePr>
            <p:cNvPr id="48" name="Group 7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36688582"/>
                </p:ext>
              </p:extLst>
            </p:nvPr>
          </p:nvGraphicFramePr>
          <p:xfrm>
            <a:off x="4960119" y="1016765"/>
            <a:ext cx="2453777" cy="3109128"/>
          </p:xfrm>
          <a:graphic>
            <a:graphicData uri="http://schemas.openxmlformats.org/drawingml/2006/table">
              <a:tbl>
                <a:tblPr/>
                <a:tblGrid>
                  <a:gridCol w="520018">
                    <a:extLst>
                      <a:ext uri="{9D8B030D-6E8A-4147-A177-3AD203B41FA5}">
                        <a16:colId xmlns:a16="http://schemas.microsoft.com/office/drawing/2014/main" val="2064571446"/>
                      </a:ext>
                    </a:extLst>
                  </a:gridCol>
                  <a:gridCol w="482999">
                    <a:extLst>
                      <a:ext uri="{9D8B030D-6E8A-4147-A177-3AD203B41FA5}">
                        <a16:colId xmlns:a16="http://schemas.microsoft.com/office/drawing/2014/main" val="2062669842"/>
                      </a:ext>
                    </a:extLst>
                  </a:gridCol>
                  <a:gridCol w="482999">
                    <a:extLst>
                      <a:ext uri="{9D8B030D-6E8A-4147-A177-3AD203B41FA5}">
                        <a16:colId xmlns:a16="http://schemas.microsoft.com/office/drawing/2014/main" val="17473376"/>
                      </a:ext>
                    </a:extLst>
                  </a:gridCol>
                  <a:gridCol w="484762">
                    <a:extLst>
                      <a:ext uri="{9D8B030D-6E8A-4147-A177-3AD203B41FA5}">
                        <a16:colId xmlns:a16="http://schemas.microsoft.com/office/drawing/2014/main" val="1092254128"/>
                      </a:ext>
                    </a:extLst>
                  </a:gridCol>
                  <a:gridCol w="482999">
                    <a:extLst>
                      <a:ext uri="{9D8B030D-6E8A-4147-A177-3AD203B41FA5}">
                        <a16:colId xmlns:a16="http://schemas.microsoft.com/office/drawing/2014/main" val="554937220"/>
                      </a:ext>
                    </a:extLst>
                  </a:gridCol>
                </a:tblGrid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618738291"/>
                    </a:ext>
                  </a:extLst>
                </a:tr>
                <a:tr h="44641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628089569"/>
                    </a:ext>
                  </a:extLst>
                </a:tr>
                <a:tr h="44641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743250113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89148824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949386340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546220597"/>
                    </a:ext>
                  </a:extLst>
                </a:tr>
              </a:tbl>
            </a:graphicData>
          </a:graphic>
        </p:graphicFrame>
        <p:sp>
          <p:nvSpPr>
            <p:cNvPr id="49" name="Text Box 68"/>
            <p:cNvSpPr txBox="1">
              <a:spLocks noChangeArrowheads="1"/>
            </p:cNvSpPr>
            <p:nvPr/>
          </p:nvSpPr>
          <p:spPr bwMode="auto">
            <a:xfrm>
              <a:off x="5380444" y="4128371"/>
              <a:ext cx="22128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C00000"/>
                  </a:solidFill>
                </a:rPr>
                <a:t>i</a:t>
              </a:r>
              <a:r>
                <a:rPr lang="zh-CN" altLang="en-US" sz="2000" kern="0" dirty="0">
                  <a:solidFill>
                    <a:schemeClr val="tx1"/>
                  </a:solidFill>
                </a:rPr>
                <a:t>（</a:t>
              </a:r>
              <a:r>
                <a:rPr lang="en-US" altLang="zh-CN" sz="2000" kern="0" dirty="0">
                  <a:solidFill>
                    <a:schemeClr val="tx1"/>
                  </a:solidFill>
                </a:rPr>
                <a:t>0 </a:t>
              </a:r>
              <a:r>
                <a:rPr lang="en-US" altLang="zh-CN" sz="2000" kern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≤ i ≤ 5,i ≤ j≤ 6</a:t>
              </a:r>
              <a:r>
                <a:rPr lang="zh-CN" altLang="en-US" sz="2000" kern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）</a:t>
              </a:r>
              <a:endParaRPr lang="en-US" altLang="zh-CN" sz="2000" kern="0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4837722" y="926941"/>
              <a:ext cx="240111" cy="3328253"/>
              <a:chOff x="4837722" y="926941"/>
              <a:chExt cx="240111" cy="3328253"/>
            </a:xfrm>
          </p:grpSpPr>
          <p:sp>
            <p:nvSpPr>
              <p:cNvPr id="73" name="Oval 69"/>
              <p:cNvSpPr>
                <a:spLocks noChangeArrowheads="1"/>
              </p:cNvSpPr>
              <p:nvPr/>
            </p:nvSpPr>
            <p:spPr bwMode="auto">
              <a:xfrm>
                <a:off x="4842824" y="4026594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74" name="Oval 70"/>
              <p:cNvSpPr>
                <a:spLocks noChangeArrowheads="1"/>
              </p:cNvSpPr>
              <p:nvPr/>
            </p:nvSpPr>
            <p:spPr bwMode="auto">
              <a:xfrm>
                <a:off x="4849233" y="3530144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75" name="Oval 71"/>
              <p:cNvSpPr>
                <a:spLocks noChangeArrowheads="1"/>
              </p:cNvSpPr>
              <p:nvPr/>
            </p:nvSpPr>
            <p:spPr bwMode="auto">
              <a:xfrm>
                <a:off x="4849233" y="299248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76" name="Oval 72"/>
              <p:cNvSpPr>
                <a:spLocks noChangeArrowheads="1"/>
              </p:cNvSpPr>
              <p:nvPr/>
            </p:nvSpPr>
            <p:spPr bwMode="auto">
              <a:xfrm>
                <a:off x="4840342" y="2476564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77" name="Oval 73"/>
              <p:cNvSpPr>
                <a:spLocks noChangeArrowheads="1"/>
              </p:cNvSpPr>
              <p:nvPr/>
            </p:nvSpPr>
            <p:spPr bwMode="auto">
              <a:xfrm>
                <a:off x="4839079" y="926941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78" name="Oval 74"/>
              <p:cNvSpPr>
                <a:spLocks noChangeArrowheads="1"/>
              </p:cNvSpPr>
              <p:nvPr/>
            </p:nvSpPr>
            <p:spPr bwMode="auto">
              <a:xfrm>
                <a:off x="4837722" y="196519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79" name="Oval 75"/>
              <p:cNvSpPr>
                <a:spLocks noChangeArrowheads="1"/>
              </p:cNvSpPr>
              <p:nvPr/>
            </p:nvSpPr>
            <p:spPr bwMode="auto">
              <a:xfrm>
                <a:off x="4837722" y="144286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5372222" y="924177"/>
              <a:ext cx="236821" cy="2834883"/>
              <a:chOff x="5370590" y="926941"/>
              <a:chExt cx="236821" cy="2834883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67" name="Oval 81"/>
              <p:cNvSpPr>
                <a:spLocks noChangeArrowheads="1"/>
              </p:cNvSpPr>
              <p:nvPr/>
            </p:nvSpPr>
            <p:spPr bwMode="auto">
              <a:xfrm rot="16200000">
                <a:off x="5371345" y="926941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8" name="Oval 82"/>
              <p:cNvSpPr>
                <a:spLocks noChangeArrowheads="1"/>
              </p:cNvSpPr>
              <p:nvPr/>
            </p:nvSpPr>
            <p:spPr bwMode="auto">
              <a:xfrm rot="16200000">
                <a:off x="5378811" y="3533224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9" name="Oval 83"/>
              <p:cNvSpPr>
                <a:spLocks noChangeArrowheads="1"/>
              </p:cNvSpPr>
              <p:nvPr/>
            </p:nvSpPr>
            <p:spPr bwMode="auto">
              <a:xfrm rot="16200000">
                <a:off x="5378811" y="3006973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70" name="Oval 84"/>
              <p:cNvSpPr>
                <a:spLocks noChangeArrowheads="1"/>
              </p:cNvSpPr>
              <p:nvPr/>
            </p:nvSpPr>
            <p:spPr bwMode="auto">
              <a:xfrm rot="16200000">
                <a:off x="5370590" y="2470823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71" name="Oval 85"/>
              <p:cNvSpPr>
                <a:spLocks noChangeArrowheads="1"/>
              </p:cNvSpPr>
              <p:nvPr/>
            </p:nvSpPr>
            <p:spPr bwMode="auto">
              <a:xfrm rot="16200000">
                <a:off x="5378811" y="1442865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72" name="Oval 87"/>
              <p:cNvSpPr>
                <a:spLocks noChangeArrowheads="1"/>
              </p:cNvSpPr>
              <p:nvPr/>
            </p:nvSpPr>
            <p:spPr bwMode="auto">
              <a:xfrm rot="16200000">
                <a:off x="5371345" y="1965198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5846625" y="926941"/>
              <a:ext cx="231617" cy="2289140"/>
              <a:chOff x="5846625" y="926941"/>
              <a:chExt cx="231617" cy="2289140"/>
            </a:xfrm>
          </p:grpSpPr>
          <p:sp>
            <p:nvSpPr>
              <p:cNvPr id="62" name="Oval 90"/>
              <p:cNvSpPr>
                <a:spLocks noChangeArrowheads="1"/>
              </p:cNvSpPr>
              <p:nvPr/>
            </p:nvSpPr>
            <p:spPr bwMode="auto">
              <a:xfrm rot="16200000">
                <a:off x="5849642" y="298748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3" name="Oval 91"/>
              <p:cNvSpPr>
                <a:spLocks noChangeArrowheads="1"/>
              </p:cNvSpPr>
              <p:nvPr/>
            </p:nvSpPr>
            <p:spPr bwMode="auto">
              <a:xfrm rot="16200000">
                <a:off x="5849642" y="246656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4" name="Oval 92"/>
              <p:cNvSpPr>
                <a:spLocks noChangeArrowheads="1"/>
              </p:cNvSpPr>
              <p:nvPr/>
            </p:nvSpPr>
            <p:spPr bwMode="auto">
              <a:xfrm rot="16200000">
                <a:off x="5846625" y="1970829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5" name="Oval 93"/>
              <p:cNvSpPr>
                <a:spLocks noChangeArrowheads="1"/>
              </p:cNvSpPr>
              <p:nvPr/>
            </p:nvSpPr>
            <p:spPr bwMode="auto">
              <a:xfrm rot="16200000">
                <a:off x="5846625" y="92694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6" name="Oval 95"/>
              <p:cNvSpPr>
                <a:spLocks noChangeArrowheads="1"/>
              </p:cNvSpPr>
              <p:nvPr/>
            </p:nvSpPr>
            <p:spPr bwMode="auto">
              <a:xfrm rot="16200000">
                <a:off x="5846625" y="144010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sp>
          <p:nvSpPr>
            <p:cNvPr id="53" name="Oval 98"/>
            <p:cNvSpPr>
              <a:spLocks noChangeArrowheads="1"/>
            </p:cNvSpPr>
            <p:nvPr/>
          </p:nvSpPr>
          <p:spPr bwMode="auto">
            <a:xfrm rot="16007669">
              <a:off x="6326486" y="2470352"/>
              <a:ext cx="228600" cy="2286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4" name="Oval 99"/>
            <p:cNvSpPr>
              <a:spLocks noChangeArrowheads="1"/>
            </p:cNvSpPr>
            <p:nvPr/>
          </p:nvSpPr>
          <p:spPr bwMode="auto">
            <a:xfrm rot="16007669">
              <a:off x="6326486" y="1962434"/>
              <a:ext cx="228600" cy="2286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5" name="Oval 100"/>
            <p:cNvSpPr>
              <a:spLocks noChangeArrowheads="1"/>
            </p:cNvSpPr>
            <p:nvPr/>
          </p:nvSpPr>
          <p:spPr bwMode="auto">
            <a:xfrm rot="16007669">
              <a:off x="6326487" y="1436652"/>
              <a:ext cx="228600" cy="2286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6" name="Oval 101"/>
            <p:cNvSpPr>
              <a:spLocks noChangeArrowheads="1"/>
            </p:cNvSpPr>
            <p:nvPr/>
          </p:nvSpPr>
          <p:spPr bwMode="auto">
            <a:xfrm rot="16007669">
              <a:off x="6328966" y="921319"/>
              <a:ext cx="228600" cy="2286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7" name="Oval 105"/>
            <p:cNvSpPr>
              <a:spLocks noChangeArrowheads="1"/>
            </p:cNvSpPr>
            <p:nvPr/>
          </p:nvSpPr>
          <p:spPr bwMode="auto">
            <a:xfrm rot="5605358">
              <a:off x="6815209" y="943772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8" name="Oval 106"/>
            <p:cNvSpPr>
              <a:spLocks noChangeArrowheads="1"/>
            </p:cNvSpPr>
            <p:nvPr/>
          </p:nvSpPr>
          <p:spPr bwMode="auto">
            <a:xfrm rot="5605358">
              <a:off x="6815209" y="1433481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9" name="Oval 107"/>
            <p:cNvSpPr>
              <a:spLocks noChangeArrowheads="1"/>
            </p:cNvSpPr>
            <p:nvPr/>
          </p:nvSpPr>
          <p:spPr bwMode="auto">
            <a:xfrm rot="5605358">
              <a:off x="6815210" y="1953954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60" name="Oval 107"/>
            <p:cNvSpPr>
              <a:spLocks noChangeArrowheads="1"/>
            </p:cNvSpPr>
            <p:nvPr/>
          </p:nvSpPr>
          <p:spPr bwMode="auto">
            <a:xfrm rot="5605358">
              <a:off x="7294934" y="1446721"/>
              <a:ext cx="228600" cy="2286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61" name="Oval 107"/>
            <p:cNvSpPr>
              <a:spLocks noChangeArrowheads="1"/>
            </p:cNvSpPr>
            <p:nvPr/>
          </p:nvSpPr>
          <p:spPr bwMode="auto">
            <a:xfrm rot="5605358">
              <a:off x="7288857" y="922340"/>
              <a:ext cx="228600" cy="2286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</p:grpSp>
      <p:sp>
        <p:nvSpPr>
          <p:cNvPr id="80" name="矩形 79"/>
          <p:cNvSpPr/>
          <p:nvPr/>
        </p:nvSpPr>
        <p:spPr>
          <a:xfrm>
            <a:off x="481894" y="4495772"/>
            <a:ext cx="8295050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♦"/>
            </a:pP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字典序（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Lexicographic order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）：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迭代的串行执行顺序，例如</a:t>
            </a:r>
            <a:r>
              <a:rPr lang="en-US" altLang="zh-CN" kern="0" dirty="0">
                <a:solidFill>
                  <a:srgbClr val="000000"/>
                </a:solidFill>
                <a:latin typeface="Arial"/>
                <a:ea typeface="宋体"/>
              </a:rPr>
              <a:t>[0,0], [0,1], ..., [0,6],[1,1], [1,2], [1,3], ..., [1,6], ...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♦"/>
            </a:pPr>
            <a:r>
              <a:rPr lang="zh-CN" altLang="en-US" b="1" kern="0" dirty="0">
                <a:solidFill>
                  <a:srgbClr val="C00000"/>
                </a:solidFill>
                <a:latin typeface="Arial"/>
                <a:ea typeface="宋体"/>
              </a:rPr>
              <a:t>字典序小于（</a:t>
            </a:r>
            <a:r>
              <a:rPr lang="en-US" altLang="zh-CN" b="1" kern="0" dirty="0">
                <a:solidFill>
                  <a:srgbClr val="C00000"/>
                </a:solidFill>
                <a:latin typeface="Arial"/>
                <a:ea typeface="宋体"/>
              </a:rPr>
              <a:t>lexicographically less than</a:t>
            </a:r>
            <a:r>
              <a:rPr lang="zh-CN" altLang="en-US" b="1" kern="0" dirty="0">
                <a:solidFill>
                  <a:srgbClr val="C00000"/>
                </a:solidFill>
                <a:latin typeface="Arial"/>
                <a:ea typeface="宋体"/>
              </a:rPr>
              <a:t>）</a:t>
            </a:r>
            <a:r>
              <a:rPr lang="zh-CN" altLang="en-US" kern="0" dirty="0">
                <a:solidFill>
                  <a:srgbClr val="000000"/>
                </a:solidFill>
                <a:latin typeface="Arial"/>
                <a:ea typeface="宋体"/>
              </a:rPr>
              <a:t>：当且仅当存在</a:t>
            </a:r>
            <a:r>
              <a:rPr lang="en-US" altLang="zh-CN" kern="0" dirty="0">
                <a:solidFill>
                  <a:srgbClr val="000000"/>
                </a:solidFill>
                <a:latin typeface="Arial"/>
                <a:ea typeface="宋体"/>
              </a:rPr>
              <a:t>[i</a:t>
            </a:r>
            <a:r>
              <a:rPr lang="en-US" altLang="zh-CN" kern="0" baseline="-25000" dirty="0">
                <a:solidFill>
                  <a:srgbClr val="000000"/>
                </a:solidFill>
                <a:latin typeface="Arial"/>
                <a:ea typeface="宋体"/>
              </a:rPr>
              <a:t>1</a:t>
            </a:r>
            <a:r>
              <a:rPr lang="en-US" altLang="zh-CN" kern="0" dirty="0">
                <a:solidFill>
                  <a:srgbClr val="000000"/>
                </a:solidFill>
                <a:latin typeface="Arial"/>
                <a:ea typeface="宋体"/>
              </a:rPr>
              <a:t>, i</a:t>
            </a:r>
            <a:r>
              <a:rPr lang="en-US" altLang="zh-CN" kern="0" baseline="-25000" dirty="0">
                <a:solidFill>
                  <a:srgbClr val="000000"/>
                </a:solidFill>
                <a:latin typeface="Arial"/>
                <a:ea typeface="宋体"/>
              </a:rPr>
              <a:t>2</a:t>
            </a:r>
            <a:r>
              <a:rPr lang="en-US" altLang="zh-CN" kern="0" dirty="0">
                <a:solidFill>
                  <a:srgbClr val="000000"/>
                </a:solidFill>
                <a:latin typeface="Arial"/>
                <a:ea typeface="宋体"/>
              </a:rPr>
              <a:t>,…, i</a:t>
            </a:r>
            <a:r>
              <a:rPr lang="en-US" altLang="zh-CN" kern="0" baseline="-25000" dirty="0">
                <a:solidFill>
                  <a:srgbClr val="000000"/>
                </a:solidFill>
                <a:latin typeface="Arial"/>
                <a:ea typeface="宋体"/>
              </a:rPr>
              <a:t>c-1</a:t>
            </a:r>
            <a:r>
              <a:rPr lang="en-US" altLang="zh-CN" kern="0" dirty="0">
                <a:solidFill>
                  <a:srgbClr val="000000"/>
                </a:solidFill>
                <a:latin typeface="Arial"/>
                <a:ea typeface="宋体"/>
              </a:rPr>
              <a:t>] = [i’</a:t>
            </a:r>
            <a:r>
              <a:rPr lang="en-US" altLang="zh-CN" kern="0" baseline="-25000" dirty="0">
                <a:solidFill>
                  <a:srgbClr val="000000"/>
                </a:solidFill>
                <a:latin typeface="Arial"/>
                <a:ea typeface="宋体"/>
              </a:rPr>
              <a:t>1</a:t>
            </a:r>
            <a:r>
              <a:rPr lang="en-US" altLang="zh-CN" kern="0" dirty="0">
                <a:solidFill>
                  <a:srgbClr val="000000"/>
                </a:solidFill>
                <a:latin typeface="Arial"/>
                <a:ea typeface="宋体"/>
              </a:rPr>
              <a:t>, i’</a:t>
            </a:r>
            <a:r>
              <a:rPr lang="en-US" altLang="zh-CN" kern="0" baseline="-25000" dirty="0">
                <a:solidFill>
                  <a:srgbClr val="000000"/>
                </a:solidFill>
                <a:latin typeface="Arial"/>
                <a:ea typeface="宋体"/>
              </a:rPr>
              <a:t>2</a:t>
            </a:r>
            <a:r>
              <a:rPr lang="en-US" altLang="zh-CN" kern="0" dirty="0">
                <a:solidFill>
                  <a:srgbClr val="000000"/>
                </a:solidFill>
                <a:latin typeface="Arial"/>
                <a:ea typeface="宋体"/>
              </a:rPr>
              <a:t>,…, i’</a:t>
            </a:r>
            <a:r>
              <a:rPr lang="en-US" altLang="zh-CN" kern="0" baseline="-25000" dirty="0">
                <a:solidFill>
                  <a:srgbClr val="000000"/>
                </a:solidFill>
                <a:latin typeface="Arial"/>
                <a:ea typeface="宋体"/>
              </a:rPr>
              <a:t>c-1</a:t>
            </a:r>
            <a:r>
              <a:rPr lang="en-US" altLang="zh-CN" kern="0" dirty="0">
                <a:solidFill>
                  <a:srgbClr val="000000"/>
                </a:solidFill>
                <a:latin typeface="Arial"/>
                <a:ea typeface="宋体"/>
              </a:rPr>
              <a:t>]</a:t>
            </a:r>
            <a:r>
              <a:rPr lang="zh-CN" altLang="en-US" kern="0" dirty="0">
                <a:solidFill>
                  <a:srgbClr val="000000"/>
                </a:solidFill>
                <a:latin typeface="Arial"/>
                <a:ea typeface="宋体"/>
              </a:rPr>
              <a:t>并且</a:t>
            </a:r>
            <a:r>
              <a:rPr lang="en-US" altLang="zh-CN" kern="0" dirty="0" err="1">
                <a:solidFill>
                  <a:srgbClr val="000000"/>
                </a:solidFill>
                <a:latin typeface="Arial"/>
                <a:ea typeface="宋体"/>
              </a:rPr>
              <a:t>i</a:t>
            </a:r>
            <a:r>
              <a:rPr lang="en-US" altLang="zh-CN" kern="0" baseline="-25000" dirty="0" err="1">
                <a:solidFill>
                  <a:srgbClr val="000000"/>
                </a:solidFill>
                <a:latin typeface="Arial"/>
                <a:ea typeface="宋体"/>
              </a:rPr>
              <a:t>c</a:t>
            </a:r>
            <a:r>
              <a:rPr lang="en-US" altLang="zh-CN" kern="0" dirty="0">
                <a:solidFill>
                  <a:srgbClr val="000000"/>
                </a:solidFill>
                <a:latin typeface="Arial"/>
                <a:ea typeface="宋体"/>
              </a:rPr>
              <a:t>&lt; </a:t>
            </a:r>
            <a:r>
              <a:rPr lang="en-US" altLang="zh-CN" kern="0" dirty="0" err="1">
                <a:solidFill>
                  <a:srgbClr val="000000"/>
                </a:solidFill>
                <a:latin typeface="Arial"/>
                <a:ea typeface="宋体"/>
              </a:rPr>
              <a:t>i’</a:t>
            </a:r>
            <a:r>
              <a:rPr lang="en-US" altLang="zh-CN" kern="0" baseline="-25000" dirty="0" err="1">
                <a:solidFill>
                  <a:srgbClr val="000000"/>
                </a:solidFill>
                <a:latin typeface="Arial"/>
                <a:ea typeface="宋体"/>
              </a:rPr>
              <a:t>c</a:t>
            </a:r>
            <a:r>
              <a:rPr lang="zh-CN" altLang="en-US" kern="0" dirty="0">
                <a:solidFill>
                  <a:srgbClr val="000000"/>
                </a:solidFill>
                <a:latin typeface="Arial"/>
                <a:ea typeface="宋体"/>
              </a:rPr>
              <a:t>，迭代</a:t>
            </a:r>
            <a:r>
              <a:rPr lang="en-US" altLang="zh-CN" kern="0" dirty="0">
                <a:solidFill>
                  <a:srgbClr val="000000"/>
                </a:solidFill>
                <a:latin typeface="Arial"/>
                <a:ea typeface="宋体"/>
              </a:rPr>
              <a:t>I</a:t>
            </a:r>
            <a:r>
              <a:rPr lang="zh-CN" altLang="en-US" kern="0" dirty="0">
                <a:solidFill>
                  <a:srgbClr val="000000"/>
                </a:solidFill>
                <a:latin typeface="Arial"/>
                <a:ea typeface="宋体"/>
              </a:rPr>
              <a:t>字典序小于</a:t>
            </a:r>
            <a:r>
              <a:rPr lang="en-US" altLang="zh-CN" kern="0" dirty="0">
                <a:solidFill>
                  <a:srgbClr val="000000"/>
                </a:solidFill>
                <a:latin typeface="Arial"/>
                <a:ea typeface="宋体"/>
              </a:rPr>
              <a:t>I’</a:t>
            </a:r>
            <a:r>
              <a:rPr lang="zh-CN" altLang="en-US" kern="0" dirty="0">
                <a:solidFill>
                  <a:srgbClr val="000000"/>
                </a:solidFill>
                <a:latin typeface="Arial"/>
                <a:ea typeface="宋体"/>
              </a:rPr>
              <a:t>，表示为</a:t>
            </a:r>
            <a:r>
              <a:rPr lang="en-US" altLang="zh-CN" kern="0" dirty="0">
                <a:solidFill>
                  <a:srgbClr val="000000"/>
                </a:solidFill>
                <a:latin typeface="Arial"/>
                <a:ea typeface="宋体"/>
              </a:rPr>
              <a:t>I&lt;I’</a:t>
            </a:r>
            <a:r>
              <a:rPr lang="zh-CN" altLang="en-US" kern="0" dirty="0">
                <a:solidFill>
                  <a:srgbClr val="000000"/>
                </a:solidFill>
                <a:latin typeface="Arial"/>
                <a:ea typeface="宋体"/>
              </a:rPr>
              <a:t>。</a:t>
            </a:r>
            <a:endParaRPr lang="en-US" altLang="zh-CN" kern="0" dirty="0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37388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4305794"/>
            <a:ext cx="8184958" cy="2247324"/>
          </a:xfrm>
        </p:spPr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迭代间的依赖关系可以通过循环内语句的数据依赖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获得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例如迭代实例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I=[1,1]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i=1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j=1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）和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I’=[2,2]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i=2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j=2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由于数据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A[2,2]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的写后读，因此有循环体</a:t>
            </a:r>
            <a:r>
              <a:rPr lang="zh-CN" altLang="en-US" sz="2000">
                <a:latin typeface="Calibri" panose="020F0502020204030204" pitchFamily="34" charset="0"/>
                <a:cs typeface="Calibri" panose="020F0502020204030204" pitchFamily="34" charset="0"/>
              </a:rPr>
              <a:t>依赖</a:t>
            </a:r>
            <a:r>
              <a:rPr lang="zh-CN" alt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（红色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箭头所示）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怎样描述动态迭代实例间的关系呢？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迭代空间：循环数据依赖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49553" y="1440478"/>
            <a:ext cx="4010965" cy="156966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pt-BR" altLang="zh-CN" dirty="0">
                <a:latin typeface="Calibri" panose="020F0502020204030204" pitchFamily="34" charset="0"/>
                <a:cs typeface="Calibri" panose="020F0502020204030204" pitchFamily="34" charset="0"/>
              </a:rPr>
              <a:t>N = 6;</a:t>
            </a:r>
          </a:p>
          <a:p>
            <a:pPr eaLnBrk="1" hangingPunct="1"/>
            <a:r>
              <a:rPr lang="pt-BR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 (i=0; i&lt;N; i++)</a:t>
            </a:r>
          </a:p>
          <a:p>
            <a:pPr eaLnBrk="1" hangingPunct="1"/>
            <a:r>
              <a:rPr lang="pt-BR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for (j=0; j&lt;N; j++)</a:t>
            </a:r>
          </a:p>
          <a:p>
            <a:pPr eaLnBrk="1" hangingPunct="1"/>
            <a:r>
              <a:rPr lang="pt-BR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    A[i+1,j+1] = A[i,j] * 2.0;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52444" y="2495725"/>
            <a:ext cx="2423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C00000"/>
                </a:solidFill>
              </a:rPr>
              <a:t>j</a:t>
            </a:r>
            <a:endParaRPr lang="en-US" altLang="zh-CN" sz="1800" kern="0" dirty="0">
              <a:solidFill>
                <a:srgbClr val="C00000"/>
              </a:solidFill>
            </a:endParaRPr>
          </a:p>
        </p:txBody>
      </p:sp>
      <p:graphicFrame>
        <p:nvGraphicFramePr>
          <p:cNvPr id="7" name="Group 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8251365"/>
              </p:ext>
            </p:extLst>
          </p:nvPr>
        </p:nvGraphicFramePr>
        <p:xfrm>
          <a:off x="5079795" y="1161819"/>
          <a:ext cx="2453777" cy="2590940"/>
        </p:xfrm>
        <a:graphic>
          <a:graphicData uri="http://schemas.openxmlformats.org/drawingml/2006/table">
            <a:tbl>
              <a:tblPr/>
              <a:tblGrid>
                <a:gridCol w="520018">
                  <a:extLst>
                    <a:ext uri="{9D8B030D-6E8A-4147-A177-3AD203B41FA5}">
                      <a16:colId xmlns:a16="http://schemas.microsoft.com/office/drawing/2014/main" val="2064571446"/>
                    </a:ext>
                  </a:extLst>
                </a:gridCol>
                <a:gridCol w="482999">
                  <a:extLst>
                    <a:ext uri="{9D8B030D-6E8A-4147-A177-3AD203B41FA5}">
                      <a16:colId xmlns:a16="http://schemas.microsoft.com/office/drawing/2014/main" val="2062669842"/>
                    </a:ext>
                  </a:extLst>
                </a:gridCol>
                <a:gridCol w="482999">
                  <a:extLst>
                    <a:ext uri="{9D8B030D-6E8A-4147-A177-3AD203B41FA5}">
                      <a16:colId xmlns:a16="http://schemas.microsoft.com/office/drawing/2014/main" val="17473376"/>
                    </a:ext>
                  </a:extLst>
                </a:gridCol>
                <a:gridCol w="484762">
                  <a:extLst>
                    <a:ext uri="{9D8B030D-6E8A-4147-A177-3AD203B41FA5}">
                      <a16:colId xmlns:a16="http://schemas.microsoft.com/office/drawing/2014/main" val="1092254128"/>
                    </a:ext>
                  </a:extLst>
                </a:gridCol>
                <a:gridCol w="482999">
                  <a:extLst>
                    <a:ext uri="{9D8B030D-6E8A-4147-A177-3AD203B41FA5}">
                      <a16:colId xmlns:a16="http://schemas.microsoft.com/office/drawing/2014/main" val="554937220"/>
                    </a:ext>
                  </a:extLst>
                </a:gridCol>
              </a:tblGrid>
              <a:tr h="4464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089569"/>
                  </a:ext>
                </a:extLst>
              </a:tr>
              <a:tr h="4464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250113"/>
                  </a:ext>
                </a:extLst>
              </a:tr>
              <a:tr h="446416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buSzPct val="100000"/>
                        <a:defRPr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37931725" indent="-37474525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457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914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1371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18288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buSzPct val="100000"/>
                        <a:defRPr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37931725" indent="-37474525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457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914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1371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18288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buSzPct val="100000"/>
                        <a:defRPr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37931725" indent="-37474525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457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914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1371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18288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buSzPct val="100000"/>
                        <a:defRPr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37931725" indent="-37474525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457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914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1371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18288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buSzPct val="100000"/>
                        <a:defRPr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37931725" indent="-37474525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457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914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1371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18288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48824"/>
                  </a:ext>
                </a:extLst>
              </a:tr>
              <a:tr h="446416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buSzPct val="100000"/>
                        <a:defRPr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37931725" indent="-37474525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457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914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1371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18288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buSzPct val="100000"/>
                        <a:defRPr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37931725" indent="-37474525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457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914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1371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18288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buSzPct val="100000"/>
                        <a:defRPr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37931725" indent="-37474525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457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914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1371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18288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buSzPct val="100000"/>
                        <a:defRPr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37931725" indent="-37474525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457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914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1371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18288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buSzPct val="100000"/>
                        <a:defRPr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37931725" indent="-37474525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457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914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1371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18288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386340"/>
                  </a:ext>
                </a:extLst>
              </a:tr>
              <a:tr h="446416"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buSzPct val="100000"/>
                        <a:defRPr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37931725" indent="-37474525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457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914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1371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18288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buSzPct val="100000"/>
                        <a:defRPr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37931725" indent="-37474525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457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914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1371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18288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buSzPct val="100000"/>
                        <a:defRPr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37931725" indent="-37474525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457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914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1371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18288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buSzPct val="100000"/>
                        <a:defRPr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37931725" indent="-37474525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457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914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1371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18288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lnSpc>
                          <a:spcPct val="75000"/>
                        </a:lnSpc>
                        <a:spcBef>
                          <a:spcPct val="65000"/>
                        </a:spcBef>
                        <a:buSzPct val="100000"/>
                        <a:defRPr sz="20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1pPr>
                      <a:lvl2pPr marL="37931725" indent="-37474525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buSzPct val="100000"/>
                        <a:defRPr sz="18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2pPr>
                      <a:lvl3pPr marL="914400" algn="l" defTabSz="914400" rtl="0" eaLnBrk="1" latinLnBrk="0" hangingPunct="1">
                        <a:lnSpc>
                          <a:spcPct val="85000"/>
                        </a:lnSpc>
                        <a:spcBef>
                          <a:spcPct val="4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MS PGothic" panose="020B0600070205080204" pitchFamily="34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4572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9144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1371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18288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220597"/>
                  </a:ext>
                </a:extLst>
              </a:tr>
            </a:tbl>
          </a:graphicData>
        </a:graphic>
      </p:graphicFrame>
      <p:sp>
        <p:nvSpPr>
          <p:cNvPr id="8" name="Text Box 68"/>
          <p:cNvSpPr txBox="1">
            <a:spLocks noChangeArrowheads="1"/>
          </p:cNvSpPr>
          <p:nvPr/>
        </p:nvSpPr>
        <p:spPr bwMode="auto">
          <a:xfrm>
            <a:off x="5423465" y="3868735"/>
            <a:ext cx="2212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rgbClr val="C00000"/>
                </a:solidFill>
              </a:rPr>
              <a:t>i</a:t>
            </a:r>
            <a:r>
              <a:rPr lang="zh-CN" altLang="en-US" sz="2000" kern="0" dirty="0">
                <a:solidFill>
                  <a:schemeClr val="tx1"/>
                </a:solidFill>
              </a:rPr>
              <a:t>（</a:t>
            </a:r>
            <a:r>
              <a:rPr lang="en-US" altLang="zh-CN" sz="2000" kern="0" dirty="0">
                <a:solidFill>
                  <a:schemeClr val="tx1"/>
                </a:solidFill>
              </a:rPr>
              <a:t>0 </a:t>
            </a:r>
            <a:r>
              <a:rPr lang="en-US" altLang="zh-CN" sz="20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≤ i &lt; 6,0≤ j&lt; 6</a:t>
            </a:r>
            <a:r>
              <a:rPr lang="zh-CN" altLang="en-US" sz="20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  <a:endParaRPr lang="en-US" altLang="zh-CN" sz="2000" kern="0" dirty="0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42918" y="1032535"/>
            <a:ext cx="240111" cy="2812329"/>
            <a:chOff x="4837722" y="1442865"/>
            <a:chExt cx="240111" cy="2812329"/>
          </a:xfrm>
        </p:grpSpPr>
        <p:sp>
          <p:nvSpPr>
            <p:cNvPr id="32" name="Oval 69"/>
            <p:cNvSpPr>
              <a:spLocks noChangeArrowheads="1"/>
            </p:cNvSpPr>
            <p:nvPr/>
          </p:nvSpPr>
          <p:spPr bwMode="auto">
            <a:xfrm>
              <a:off x="4842824" y="4026594"/>
              <a:ext cx="228600" cy="228600"/>
            </a:xfrm>
            <a:prstGeom prst="ellipse">
              <a:avLst/>
            </a:prstGeom>
            <a:solidFill>
              <a:srgbClr val="063DE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33" name="Oval 70"/>
            <p:cNvSpPr>
              <a:spLocks noChangeArrowheads="1"/>
            </p:cNvSpPr>
            <p:nvPr/>
          </p:nvSpPr>
          <p:spPr bwMode="auto">
            <a:xfrm>
              <a:off x="4849233" y="3530144"/>
              <a:ext cx="228600" cy="228600"/>
            </a:xfrm>
            <a:prstGeom prst="ellipse">
              <a:avLst/>
            </a:prstGeom>
            <a:solidFill>
              <a:srgbClr val="063DE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34" name="Oval 71"/>
            <p:cNvSpPr>
              <a:spLocks noChangeArrowheads="1"/>
            </p:cNvSpPr>
            <p:nvPr/>
          </p:nvSpPr>
          <p:spPr bwMode="auto">
            <a:xfrm>
              <a:off x="4849233" y="2992488"/>
              <a:ext cx="228600" cy="228600"/>
            </a:xfrm>
            <a:prstGeom prst="ellipse">
              <a:avLst/>
            </a:prstGeom>
            <a:solidFill>
              <a:srgbClr val="063DE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35" name="Oval 72"/>
            <p:cNvSpPr>
              <a:spLocks noChangeArrowheads="1"/>
            </p:cNvSpPr>
            <p:nvPr/>
          </p:nvSpPr>
          <p:spPr bwMode="auto">
            <a:xfrm>
              <a:off x="4840342" y="2476564"/>
              <a:ext cx="228600" cy="228600"/>
            </a:xfrm>
            <a:prstGeom prst="ellipse">
              <a:avLst/>
            </a:prstGeom>
            <a:solidFill>
              <a:srgbClr val="063DE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37" name="Oval 74"/>
            <p:cNvSpPr>
              <a:spLocks noChangeArrowheads="1"/>
            </p:cNvSpPr>
            <p:nvPr/>
          </p:nvSpPr>
          <p:spPr bwMode="auto">
            <a:xfrm>
              <a:off x="4837722" y="1965198"/>
              <a:ext cx="228600" cy="228600"/>
            </a:xfrm>
            <a:prstGeom prst="ellipse">
              <a:avLst/>
            </a:prstGeom>
            <a:solidFill>
              <a:srgbClr val="063DE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38" name="Oval 75"/>
            <p:cNvSpPr>
              <a:spLocks noChangeArrowheads="1"/>
            </p:cNvSpPr>
            <p:nvPr/>
          </p:nvSpPr>
          <p:spPr bwMode="auto">
            <a:xfrm>
              <a:off x="4837722" y="1442865"/>
              <a:ext cx="228600" cy="228600"/>
            </a:xfrm>
            <a:prstGeom prst="ellipse">
              <a:avLst/>
            </a:prstGeom>
            <a:solidFill>
              <a:srgbClr val="063DE8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448437" y="1035400"/>
            <a:ext cx="240111" cy="2812329"/>
            <a:chOff x="4837722" y="1442865"/>
            <a:chExt cx="240111" cy="2812329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0" name="Oval 69"/>
            <p:cNvSpPr>
              <a:spLocks noChangeArrowheads="1"/>
            </p:cNvSpPr>
            <p:nvPr/>
          </p:nvSpPr>
          <p:spPr bwMode="auto">
            <a:xfrm>
              <a:off x="4842824" y="4026594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41" name="Oval 70"/>
            <p:cNvSpPr>
              <a:spLocks noChangeArrowheads="1"/>
            </p:cNvSpPr>
            <p:nvPr/>
          </p:nvSpPr>
          <p:spPr bwMode="auto">
            <a:xfrm>
              <a:off x="4849233" y="3530144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42" name="Oval 71"/>
            <p:cNvSpPr>
              <a:spLocks noChangeArrowheads="1"/>
            </p:cNvSpPr>
            <p:nvPr/>
          </p:nvSpPr>
          <p:spPr bwMode="auto">
            <a:xfrm>
              <a:off x="4849233" y="2992488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43" name="Oval 72"/>
            <p:cNvSpPr>
              <a:spLocks noChangeArrowheads="1"/>
            </p:cNvSpPr>
            <p:nvPr/>
          </p:nvSpPr>
          <p:spPr bwMode="auto">
            <a:xfrm>
              <a:off x="4840342" y="2476564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44" name="Oval 74"/>
            <p:cNvSpPr>
              <a:spLocks noChangeArrowheads="1"/>
            </p:cNvSpPr>
            <p:nvPr/>
          </p:nvSpPr>
          <p:spPr bwMode="auto">
            <a:xfrm>
              <a:off x="4837722" y="1965198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45" name="Oval 75"/>
            <p:cNvSpPr>
              <a:spLocks noChangeArrowheads="1"/>
            </p:cNvSpPr>
            <p:nvPr/>
          </p:nvSpPr>
          <p:spPr bwMode="auto">
            <a:xfrm>
              <a:off x="4837722" y="1442865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955370" y="1032535"/>
            <a:ext cx="240111" cy="2812329"/>
            <a:chOff x="4837722" y="1442865"/>
            <a:chExt cx="240111" cy="2812329"/>
          </a:xfrm>
          <a:solidFill>
            <a:srgbClr val="FF0000"/>
          </a:solidFill>
        </p:grpSpPr>
        <p:sp>
          <p:nvSpPr>
            <p:cNvPr id="47" name="Oval 69"/>
            <p:cNvSpPr>
              <a:spLocks noChangeArrowheads="1"/>
            </p:cNvSpPr>
            <p:nvPr/>
          </p:nvSpPr>
          <p:spPr bwMode="auto">
            <a:xfrm>
              <a:off x="4842824" y="4026594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48" name="Oval 70"/>
            <p:cNvSpPr>
              <a:spLocks noChangeArrowheads="1"/>
            </p:cNvSpPr>
            <p:nvPr/>
          </p:nvSpPr>
          <p:spPr bwMode="auto">
            <a:xfrm>
              <a:off x="4849233" y="3530144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49" name="Oval 71"/>
            <p:cNvSpPr>
              <a:spLocks noChangeArrowheads="1"/>
            </p:cNvSpPr>
            <p:nvPr/>
          </p:nvSpPr>
          <p:spPr bwMode="auto">
            <a:xfrm>
              <a:off x="4849233" y="2992488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0" name="Oval 72"/>
            <p:cNvSpPr>
              <a:spLocks noChangeArrowheads="1"/>
            </p:cNvSpPr>
            <p:nvPr/>
          </p:nvSpPr>
          <p:spPr bwMode="auto">
            <a:xfrm>
              <a:off x="4840342" y="2476564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1" name="Oval 74"/>
            <p:cNvSpPr>
              <a:spLocks noChangeArrowheads="1"/>
            </p:cNvSpPr>
            <p:nvPr/>
          </p:nvSpPr>
          <p:spPr bwMode="auto">
            <a:xfrm>
              <a:off x="4837722" y="1965198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2" name="Oval 75"/>
            <p:cNvSpPr>
              <a:spLocks noChangeArrowheads="1"/>
            </p:cNvSpPr>
            <p:nvPr/>
          </p:nvSpPr>
          <p:spPr bwMode="auto">
            <a:xfrm>
              <a:off x="4837722" y="1442865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420495" y="1032535"/>
            <a:ext cx="240111" cy="2812329"/>
            <a:chOff x="4837722" y="1442865"/>
            <a:chExt cx="240111" cy="2812329"/>
          </a:xfrm>
          <a:solidFill>
            <a:srgbClr val="FF9900"/>
          </a:solidFill>
        </p:grpSpPr>
        <p:sp>
          <p:nvSpPr>
            <p:cNvPr id="54" name="Oval 69"/>
            <p:cNvSpPr>
              <a:spLocks noChangeArrowheads="1"/>
            </p:cNvSpPr>
            <p:nvPr/>
          </p:nvSpPr>
          <p:spPr bwMode="auto">
            <a:xfrm>
              <a:off x="4842824" y="4026594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5" name="Oval 70"/>
            <p:cNvSpPr>
              <a:spLocks noChangeArrowheads="1"/>
            </p:cNvSpPr>
            <p:nvPr/>
          </p:nvSpPr>
          <p:spPr bwMode="auto">
            <a:xfrm>
              <a:off x="4849233" y="3530144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6" name="Oval 71"/>
            <p:cNvSpPr>
              <a:spLocks noChangeArrowheads="1"/>
            </p:cNvSpPr>
            <p:nvPr/>
          </p:nvSpPr>
          <p:spPr bwMode="auto">
            <a:xfrm>
              <a:off x="4849233" y="2992488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7" name="Oval 72"/>
            <p:cNvSpPr>
              <a:spLocks noChangeArrowheads="1"/>
            </p:cNvSpPr>
            <p:nvPr/>
          </p:nvSpPr>
          <p:spPr bwMode="auto">
            <a:xfrm>
              <a:off x="4840342" y="2476564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8" name="Oval 74"/>
            <p:cNvSpPr>
              <a:spLocks noChangeArrowheads="1"/>
            </p:cNvSpPr>
            <p:nvPr/>
          </p:nvSpPr>
          <p:spPr bwMode="auto">
            <a:xfrm>
              <a:off x="4837722" y="1965198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59" name="Oval 75"/>
            <p:cNvSpPr>
              <a:spLocks noChangeArrowheads="1"/>
            </p:cNvSpPr>
            <p:nvPr/>
          </p:nvSpPr>
          <p:spPr bwMode="auto">
            <a:xfrm>
              <a:off x="4837722" y="1442865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934493" y="1054730"/>
            <a:ext cx="240111" cy="2812329"/>
            <a:chOff x="4837722" y="1442865"/>
            <a:chExt cx="240111" cy="2812329"/>
          </a:xfrm>
          <a:solidFill>
            <a:srgbClr val="FFFF00"/>
          </a:solidFill>
        </p:grpSpPr>
        <p:sp>
          <p:nvSpPr>
            <p:cNvPr id="61" name="Oval 69"/>
            <p:cNvSpPr>
              <a:spLocks noChangeArrowheads="1"/>
            </p:cNvSpPr>
            <p:nvPr/>
          </p:nvSpPr>
          <p:spPr bwMode="auto">
            <a:xfrm>
              <a:off x="4842824" y="4026594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62" name="Oval 70"/>
            <p:cNvSpPr>
              <a:spLocks noChangeArrowheads="1"/>
            </p:cNvSpPr>
            <p:nvPr/>
          </p:nvSpPr>
          <p:spPr bwMode="auto">
            <a:xfrm>
              <a:off x="4849233" y="3530144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63" name="Oval 71"/>
            <p:cNvSpPr>
              <a:spLocks noChangeArrowheads="1"/>
            </p:cNvSpPr>
            <p:nvPr/>
          </p:nvSpPr>
          <p:spPr bwMode="auto">
            <a:xfrm>
              <a:off x="4849233" y="2992488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64" name="Oval 72"/>
            <p:cNvSpPr>
              <a:spLocks noChangeArrowheads="1"/>
            </p:cNvSpPr>
            <p:nvPr/>
          </p:nvSpPr>
          <p:spPr bwMode="auto">
            <a:xfrm>
              <a:off x="4840342" y="2476564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65" name="Oval 74"/>
            <p:cNvSpPr>
              <a:spLocks noChangeArrowheads="1"/>
            </p:cNvSpPr>
            <p:nvPr/>
          </p:nvSpPr>
          <p:spPr bwMode="auto">
            <a:xfrm>
              <a:off x="4837722" y="1965198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66" name="Oval 75"/>
            <p:cNvSpPr>
              <a:spLocks noChangeArrowheads="1"/>
            </p:cNvSpPr>
            <p:nvPr/>
          </p:nvSpPr>
          <p:spPr bwMode="auto">
            <a:xfrm>
              <a:off x="4837722" y="1442865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407761" y="1066086"/>
            <a:ext cx="240111" cy="2812329"/>
            <a:chOff x="4837722" y="1442865"/>
            <a:chExt cx="240111" cy="2812329"/>
          </a:xfrm>
          <a:solidFill>
            <a:srgbClr val="92D050"/>
          </a:solidFill>
        </p:grpSpPr>
        <p:sp>
          <p:nvSpPr>
            <p:cNvPr id="68" name="Oval 69"/>
            <p:cNvSpPr>
              <a:spLocks noChangeArrowheads="1"/>
            </p:cNvSpPr>
            <p:nvPr/>
          </p:nvSpPr>
          <p:spPr bwMode="auto">
            <a:xfrm>
              <a:off x="4842824" y="4026594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69" name="Oval 70"/>
            <p:cNvSpPr>
              <a:spLocks noChangeArrowheads="1"/>
            </p:cNvSpPr>
            <p:nvPr/>
          </p:nvSpPr>
          <p:spPr bwMode="auto">
            <a:xfrm>
              <a:off x="4849233" y="3530144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70" name="Oval 71"/>
            <p:cNvSpPr>
              <a:spLocks noChangeArrowheads="1"/>
            </p:cNvSpPr>
            <p:nvPr/>
          </p:nvSpPr>
          <p:spPr bwMode="auto">
            <a:xfrm>
              <a:off x="4849233" y="2992488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71" name="Oval 72"/>
            <p:cNvSpPr>
              <a:spLocks noChangeArrowheads="1"/>
            </p:cNvSpPr>
            <p:nvPr/>
          </p:nvSpPr>
          <p:spPr bwMode="auto">
            <a:xfrm>
              <a:off x="4840342" y="2476564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72" name="Oval 74"/>
            <p:cNvSpPr>
              <a:spLocks noChangeArrowheads="1"/>
            </p:cNvSpPr>
            <p:nvPr/>
          </p:nvSpPr>
          <p:spPr bwMode="auto">
            <a:xfrm>
              <a:off x="4837722" y="1965198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73" name="Oval 75"/>
            <p:cNvSpPr>
              <a:spLocks noChangeArrowheads="1"/>
            </p:cNvSpPr>
            <p:nvPr/>
          </p:nvSpPr>
          <p:spPr bwMode="auto">
            <a:xfrm>
              <a:off x="4837722" y="1442865"/>
              <a:ext cx="228600" cy="2286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</p:grpSp>
      <p:sp>
        <p:nvSpPr>
          <p:cNvPr id="74" name="Rectangle 60"/>
          <p:cNvSpPr>
            <a:spLocks noChangeArrowheads="1"/>
          </p:cNvSpPr>
          <p:nvPr/>
        </p:nvSpPr>
        <p:spPr bwMode="auto">
          <a:xfrm>
            <a:off x="3666931" y="3220728"/>
            <a:ext cx="10005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kern="0" dirty="0">
                <a:solidFill>
                  <a:srgbClr val="C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I=[1,1],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kern="0" dirty="0">
                <a:solidFill>
                  <a:srgbClr val="C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写</a:t>
            </a:r>
            <a:r>
              <a:rPr lang="en-US" altLang="zh-CN" sz="1800" b="1" kern="0" dirty="0">
                <a:solidFill>
                  <a:srgbClr val="C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A[2,2]</a:t>
            </a:r>
          </a:p>
        </p:txBody>
      </p:sp>
      <p:sp>
        <p:nvSpPr>
          <p:cNvPr id="75" name="Rectangle 73"/>
          <p:cNvSpPr>
            <a:spLocks noChangeArrowheads="1"/>
          </p:cNvSpPr>
          <p:nvPr/>
        </p:nvSpPr>
        <p:spPr bwMode="auto">
          <a:xfrm>
            <a:off x="7752262" y="2701214"/>
            <a:ext cx="10005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kern="0" dirty="0">
                <a:solidFill>
                  <a:srgbClr val="C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I’=[2,2],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kern="0" dirty="0">
                <a:solidFill>
                  <a:srgbClr val="C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读</a:t>
            </a:r>
            <a:r>
              <a:rPr lang="en-US" altLang="zh-CN" sz="1800" b="1" kern="0" dirty="0">
                <a:solidFill>
                  <a:srgbClr val="C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A[2,2]</a:t>
            </a:r>
          </a:p>
        </p:txBody>
      </p:sp>
      <p:sp>
        <p:nvSpPr>
          <p:cNvPr id="76" name="Line 104"/>
          <p:cNvSpPr>
            <a:spLocks noChangeShapeType="1"/>
          </p:cNvSpPr>
          <p:nvPr/>
        </p:nvSpPr>
        <p:spPr bwMode="auto">
          <a:xfrm flipV="1">
            <a:off x="5150462" y="3314683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77" name="Line 104"/>
          <p:cNvSpPr>
            <a:spLocks noChangeShapeType="1"/>
          </p:cNvSpPr>
          <p:nvPr/>
        </p:nvSpPr>
        <p:spPr bwMode="auto">
          <a:xfrm flipV="1">
            <a:off x="5678847" y="3325781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78" name="Line 104"/>
          <p:cNvSpPr>
            <a:spLocks noChangeShapeType="1"/>
          </p:cNvSpPr>
          <p:nvPr/>
        </p:nvSpPr>
        <p:spPr bwMode="auto">
          <a:xfrm flipV="1">
            <a:off x="6159006" y="3325781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79" name="Line 104"/>
          <p:cNvSpPr>
            <a:spLocks noChangeShapeType="1"/>
          </p:cNvSpPr>
          <p:nvPr/>
        </p:nvSpPr>
        <p:spPr bwMode="auto">
          <a:xfrm flipV="1">
            <a:off x="6650905" y="3344933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80" name="Line 104"/>
          <p:cNvSpPr>
            <a:spLocks noChangeShapeType="1"/>
          </p:cNvSpPr>
          <p:nvPr/>
        </p:nvSpPr>
        <p:spPr bwMode="auto">
          <a:xfrm flipV="1">
            <a:off x="7139687" y="3339296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81" name="Line 104"/>
          <p:cNvSpPr>
            <a:spLocks noChangeShapeType="1"/>
          </p:cNvSpPr>
          <p:nvPr/>
        </p:nvSpPr>
        <p:spPr bwMode="auto">
          <a:xfrm flipV="1">
            <a:off x="5150462" y="2794612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82" name="Line 104"/>
          <p:cNvSpPr>
            <a:spLocks noChangeShapeType="1"/>
          </p:cNvSpPr>
          <p:nvPr/>
        </p:nvSpPr>
        <p:spPr bwMode="auto">
          <a:xfrm flipV="1">
            <a:off x="5678847" y="2805710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83" name="Line 104"/>
          <p:cNvSpPr>
            <a:spLocks noChangeShapeType="1"/>
          </p:cNvSpPr>
          <p:nvPr/>
        </p:nvSpPr>
        <p:spPr bwMode="auto">
          <a:xfrm flipV="1">
            <a:off x="6159006" y="2805710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84" name="Line 104"/>
          <p:cNvSpPr>
            <a:spLocks noChangeShapeType="1"/>
          </p:cNvSpPr>
          <p:nvPr/>
        </p:nvSpPr>
        <p:spPr bwMode="auto">
          <a:xfrm flipV="1">
            <a:off x="6650905" y="2824862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85" name="Line 104"/>
          <p:cNvSpPr>
            <a:spLocks noChangeShapeType="1"/>
          </p:cNvSpPr>
          <p:nvPr/>
        </p:nvSpPr>
        <p:spPr bwMode="auto">
          <a:xfrm flipV="1">
            <a:off x="7139687" y="2819225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86" name="Line 104"/>
          <p:cNvSpPr>
            <a:spLocks noChangeShapeType="1"/>
          </p:cNvSpPr>
          <p:nvPr/>
        </p:nvSpPr>
        <p:spPr bwMode="auto">
          <a:xfrm flipV="1">
            <a:off x="5150462" y="2264119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87" name="Line 104"/>
          <p:cNvSpPr>
            <a:spLocks noChangeShapeType="1"/>
          </p:cNvSpPr>
          <p:nvPr/>
        </p:nvSpPr>
        <p:spPr bwMode="auto">
          <a:xfrm flipV="1">
            <a:off x="5678847" y="2275217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88" name="Line 104"/>
          <p:cNvSpPr>
            <a:spLocks noChangeShapeType="1"/>
          </p:cNvSpPr>
          <p:nvPr/>
        </p:nvSpPr>
        <p:spPr bwMode="auto">
          <a:xfrm flipV="1">
            <a:off x="6159006" y="2275217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89" name="Line 104"/>
          <p:cNvSpPr>
            <a:spLocks noChangeShapeType="1"/>
          </p:cNvSpPr>
          <p:nvPr/>
        </p:nvSpPr>
        <p:spPr bwMode="auto">
          <a:xfrm flipV="1">
            <a:off x="6650905" y="2294369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90" name="Line 104"/>
          <p:cNvSpPr>
            <a:spLocks noChangeShapeType="1"/>
          </p:cNvSpPr>
          <p:nvPr/>
        </p:nvSpPr>
        <p:spPr bwMode="auto">
          <a:xfrm flipV="1">
            <a:off x="7139687" y="2288732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91" name="Line 104"/>
          <p:cNvSpPr>
            <a:spLocks noChangeShapeType="1"/>
          </p:cNvSpPr>
          <p:nvPr/>
        </p:nvSpPr>
        <p:spPr bwMode="auto">
          <a:xfrm flipV="1">
            <a:off x="5152158" y="1787408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92" name="Line 104"/>
          <p:cNvSpPr>
            <a:spLocks noChangeShapeType="1"/>
          </p:cNvSpPr>
          <p:nvPr/>
        </p:nvSpPr>
        <p:spPr bwMode="auto">
          <a:xfrm flipV="1">
            <a:off x="5680543" y="1798506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93" name="Line 104"/>
          <p:cNvSpPr>
            <a:spLocks noChangeShapeType="1"/>
          </p:cNvSpPr>
          <p:nvPr/>
        </p:nvSpPr>
        <p:spPr bwMode="auto">
          <a:xfrm flipV="1">
            <a:off x="6160702" y="1798506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94" name="Line 104"/>
          <p:cNvSpPr>
            <a:spLocks noChangeShapeType="1"/>
          </p:cNvSpPr>
          <p:nvPr/>
        </p:nvSpPr>
        <p:spPr bwMode="auto">
          <a:xfrm flipV="1">
            <a:off x="6652601" y="1817658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95" name="Line 104"/>
          <p:cNvSpPr>
            <a:spLocks noChangeShapeType="1"/>
          </p:cNvSpPr>
          <p:nvPr/>
        </p:nvSpPr>
        <p:spPr bwMode="auto">
          <a:xfrm flipV="1">
            <a:off x="7141383" y="1812021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96" name="Line 104"/>
          <p:cNvSpPr>
            <a:spLocks noChangeShapeType="1"/>
          </p:cNvSpPr>
          <p:nvPr/>
        </p:nvSpPr>
        <p:spPr bwMode="auto">
          <a:xfrm flipV="1">
            <a:off x="5150462" y="1239908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97" name="Line 104"/>
          <p:cNvSpPr>
            <a:spLocks noChangeShapeType="1"/>
          </p:cNvSpPr>
          <p:nvPr/>
        </p:nvSpPr>
        <p:spPr bwMode="auto">
          <a:xfrm flipV="1">
            <a:off x="5678847" y="1251006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98" name="Line 104"/>
          <p:cNvSpPr>
            <a:spLocks noChangeShapeType="1"/>
          </p:cNvSpPr>
          <p:nvPr/>
        </p:nvSpPr>
        <p:spPr bwMode="auto">
          <a:xfrm flipV="1">
            <a:off x="6159006" y="1251006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99" name="Line 104"/>
          <p:cNvSpPr>
            <a:spLocks noChangeShapeType="1"/>
          </p:cNvSpPr>
          <p:nvPr/>
        </p:nvSpPr>
        <p:spPr bwMode="auto">
          <a:xfrm flipV="1">
            <a:off x="6650905" y="1270158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100" name="Line 104"/>
          <p:cNvSpPr>
            <a:spLocks noChangeShapeType="1"/>
          </p:cNvSpPr>
          <p:nvPr/>
        </p:nvSpPr>
        <p:spPr bwMode="auto">
          <a:xfrm flipV="1">
            <a:off x="7139687" y="1264521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101" name="Line 104"/>
          <p:cNvSpPr>
            <a:spLocks noChangeShapeType="1"/>
          </p:cNvSpPr>
          <p:nvPr/>
        </p:nvSpPr>
        <p:spPr bwMode="auto">
          <a:xfrm flipH="1">
            <a:off x="4495802" y="3291416"/>
            <a:ext cx="897647" cy="208872"/>
          </a:xfrm>
          <a:prstGeom prst="line">
            <a:avLst/>
          </a:prstGeom>
          <a:noFill/>
          <a:ln w="12700">
            <a:solidFill>
              <a:srgbClr val="C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  <p:sp>
        <p:nvSpPr>
          <p:cNvPr id="102" name="Line 104"/>
          <p:cNvSpPr>
            <a:spLocks noChangeShapeType="1"/>
          </p:cNvSpPr>
          <p:nvPr/>
        </p:nvSpPr>
        <p:spPr bwMode="auto">
          <a:xfrm>
            <a:off x="6153737" y="2815618"/>
            <a:ext cx="1651191" cy="209226"/>
          </a:xfrm>
          <a:prstGeom prst="line">
            <a:avLst/>
          </a:prstGeom>
          <a:noFill/>
          <a:ln w="12700">
            <a:solidFill>
              <a:srgbClr val="C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0628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06915" y="3275464"/>
            <a:ext cx="8184958" cy="3201456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距离向量</a:t>
            </a:r>
            <a:r>
              <a:rPr lang="en-US" altLang="zh-CN" b="1" dirty="0"/>
              <a:t>D=I’- I=[1,1]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对于迭代空间的每一个维度，距离值就是存在数据依赖的迭代间相隔的迭代数量</a:t>
            </a:r>
            <a:endParaRPr lang="en-US" altLang="zh-CN" dirty="0"/>
          </a:p>
          <a:p>
            <a:r>
              <a:rPr lang="zh-CN" altLang="en-US" dirty="0"/>
              <a:t>迭代</a:t>
            </a:r>
            <a:r>
              <a:rPr lang="en-US" altLang="zh-CN" dirty="0"/>
              <a:t>I</a:t>
            </a:r>
            <a:r>
              <a:rPr lang="zh-CN" altLang="en-US" dirty="0"/>
              <a:t>到迭代</a:t>
            </a:r>
            <a:r>
              <a:rPr lang="en-US" altLang="zh-CN" dirty="0"/>
              <a:t>I’</a:t>
            </a:r>
            <a:r>
              <a:rPr lang="zh-CN" altLang="en-US" dirty="0"/>
              <a:t> （</a:t>
            </a:r>
            <a:r>
              <a:rPr lang="en-US" altLang="zh-CN" dirty="0"/>
              <a:t>I&lt;I’</a:t>
            </a:r>
            <a:r>
              <a:rPr lang="zh-CN" altLang="en-US" dirty="0"/>
              <a:t>）存在数据依赖，那么该循环存在距离向量</a:t>
            </a:r>
            <a:r>
              <a:rPr lang="en-US" altLang="zh-CN" dirty="0"/>
              <a:t>D</a:t>
            </a:r>
            <a:r>
              <a:rPr lang="zh-CN" altLang="en-US" dirty="0"/>
              <a:t>，且</a:t>
            </a:r>
            <a:r>
              <a:rPr lang="en-US" altLang="zh-CN" dirty="0"/>
              <a:t>D=I’- I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距离向量（</a:t>
            </a:r>
            <a:r>
              <a:rPr lang="en-US" altLang="zh-CN" dirty="0"/>
              <a:t>Distance Vectors</a:t>
            </a:r>
            <a:r>
              <a:rPr lang="zh-CN" altLang="en-US" dirty="0"/>
              <a:t>）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568890" y="1066862"/>
            <a:ext cx="4010965" cy="156966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pt-BR" altLang="zh-CN" dirty="0">
                <a:latin typeface="Calibri" panose="020F0502020204030204" pitchFamily="34" charset="0"/>
                <a:cs typeface="Calibri" panose="020F0502020204030204" pitchFamily="34" charset="0"/>
              </a:rPr>
              <a:t>N = 6;</a:t>
            </a:r>
          </a:p>
          <a:p>
            <a:pPr eaLnBrk="1" hangingPunct="1"/>
            <a:r>
              <a:rPr lang="pt-BR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 (i=0; i&lt;N; i++)</a:t>
            </a:r>
          </a:p>
          <a:p>
            <a:pPr eaLnBrk="1" hangingPunct="1"/>
            <a:r>
              <a:rPr lang="pt-BR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for (j=0; j&lt;N; j++)</a:t>
            </a:r>
          </a:p>
          <a:p>
            <a:pPr eaLnBrk="1" hangingPunct="1"/>
            <a:r>
              <a:rPr lang="pt-BR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    A[i+1,j+1] = A[i,j] * 2.0;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570893"/>
              </p:ext>
            </p:extLst>
          </p:nvPr>
        </p:nvGraphicFramePr>
        <p:xfrm>
          <a:off x="457523" y="3874077"/>
          <a:ext cx="8134350" cy="990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4350">
                  <a:extLst>
                    <a:ext uri="{9D8B030D-6E8A-4147-A177-3AD203B41FA5}">
                      <a16:colId xmlns:a16="http://schemas.microsoft.com/office/drawing/2014/main" val="2989952685"/>
                    </a:ext>
                  </a:extLst>
                </a:gridCol>
              </a:tblGrid>
              <a:tr h="44272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距离向量</a:t>
                      </a:r>
                    </a:p>
                  </a:txBody>
                  <a:tcPr marL="91449" marR="91449" marT="45728" marB="45728" anchor="ctr"/>
                </a:tc>
                <a:extLst>
                  <a:ext uri="{0D108BD9-81ED-4DB2-BD59-A6C34878D82A}">
                    <a16:rowId xmlns:a16="http://schemas.microsoft.com/office/drawing/2014/main" val="3225086928"/>
                  </a:ext>
                </a:extLst>
              </a:tr>
              <a:tr h="53349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简明地描述一个迭代空间的迭代之间的依赖关系</a:t>
                      </a:r>
                    </a:p>
                  </a:txBody>
                  <a:tcPr marL="91449" marR="91449" marT="45728" marB="45728" anchor="ctr"/>
                </a:tc>
                <a:extLst>
                  <a:ext uri="{0D108BD9-81ED-4DB2-BD59-A6C34878D82A}">
                    <a16:rowId xmlns:a16="http://schemas.microsoft.com/office/drawing/2014/main" val="2134775315"/>
                  </a:ext>
                </a:extLst>
              </a:tr>
            </a:tbl>
          </a:graphicData>
        </a:graphic>
      </p:graphicFrame>
      <p:cxnSp>
        <p:nvCxnSpPr>
          <p:cNvPr id="6" name="直接箭头连接符 90"/>
          <p:cNvCxnSpPr>
            <a:cxnSpLocks noChangeShapeType="1"/>
          </p:cNvCxnSpPr>
          <p:nvPr/>
        </p:nvCxnSpPr>
        <p:spPr bwMode="auto">
          <a:xfrm>
            <a:off x="2697137" y="3001952"/>
            <a:ext cx="533400" cy="307975"/>
          </a:xfrm>
          <a:prstGeom prst="curvedConnector3">
            <a:avLst>
              <a:gd name="adj1" fmla="val 101949"/>
            </a:avLst>
          </a:prstGeom>
          <a:noFill/>
          <a:ln w="28575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框 6"/>
          <p:cNvSpPr txBox="1"/>
          <p:nvPr/>
        </p:nvSpPr>
        <p:spPr>
          <a:xfrm>
            <a:off x="1551461" y="2743218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外层循环</a:t>
            </a:r>
          </a:p>
        </p:txBody>
      </p:sp>
      <p:cxnSp>
        <p:nvCxnSpPr>
          <p:cNvPr id="8" name="直接箭头连接符 90"/>
          <p:cNvCxnSpPr>
            <a:cxnSpLocks noChangeShapeType="1"/>
          </p:cNvCxnSpPr>
          <p:nvPr/>
        </p:nvCxnSpPr>
        <p:spPr bwMode="auto">
          <a:xfrm rot="10800000" flipV="1">
            <a:off x="3459117" y="3016311"/>
            <a:ext cx="609584" cy="288451"/>
          </a:xfrm>
          <a:prstGeom prst="curvedConnector3">
            <a:avLst>
              <a:gd name="adj1" fmla="val 98838"/>
            </a:avLst>
          </a:prstGeom>
          <a:noFill/>
          <a:ln w="28575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文本框 13"/>
          <p:cNvSpPr txBox="1"/>
          <p:nvPr/>
        </p:nvSpPr>
        <p:spPr>
          <a:xfrm>
            <a:off x="4033307" y="2768658"/>
            <a:ext cx="129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内层循环</a:t>
            </a:r>
          </a:p>
        </p:txBody>
      </p:sp>
    </p:spTree>
    <p:extLst>
      <p:ext uri="{BB962C8B-B14F-4D97-AF65-F5344CB8AC3E}">
        <p14:creationId xmlns:p14="http://schemas.microsoft.com/office/powerpoint/2010/main" val="2533295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循环转换必须保证数据依赖保持不变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字典序非负（</a:t>
            </a:r>
            <a:r>
              <a:rPr lang="en-US" altLang="zh-CN" b="1" dirty="0">
                <a:solidFill>
                  <a:srgbClr val="C00000"/>
                </a:solidFill>
              </a:rPr>
              <a:t>lexicographically nonnegative</a:t>
            </a:r>
            <a:r>
              <a:rPr lang="zh-CN" altLang="en-US" b="1" dirty="0">
                <a:solidFill>
                  <a:srgbClr val="C00000"/>
                </a:solidFill>
              </a:rPr>
              <a:t>）：</a:t>
            </a:r>
            <a:r>
              <a:rPr lang="zh-CN" altLang="en-US" dirty="0"/>
              <a:t>当距离向量的最左边元素为正数，或者距离向量所有元素都为</a:t>
            </a:r>
            <a:r>
              <a:rPr lang="en-US" altLang="zh-CN" dirty="0"/>
              <a:t>0</a:t>
            </a:r>
            <a:r>
              <a:rPr lang="zh-CN" altLang="en-US" dirty="0"/>
              <a:t>时。</a:t>
            </a:r>
            <a:endParaRPr lang="en-US" altLang="zh-CN" dirty="0"/>
          </a:p>
          <a:p>
            <a:r>
              <a:rPr lang="zh-CN" altLang="en-US" b="1" dirty="0"/>
              <a:t>当字典排序非负时，依赖关系是合法的</a:t>
            </a:r>
            <a:endParaRPr lang="en-US" altLang="zh-CN" b="1" dirty="0"/>
          </a:p>
          <a:p>
            <a:pPr lvl="1"/>
            <a:r>
              <a:rPr lang="zh-CN" altLang="en-US" sz="2000" dirty="0"/>
              <a:t>迭代</a:t>
            </a:r>
            <a:r>
              <a:rPr lang="en-US" altLang="zh-CN" sz="2000" dirty="0"/>
              <a:t>I</a:t>
            </a:r>
            <a:r>
              <a:rPr lang="zh-CN" altLang="en-US" sz="2000" dirty="0"/>
              <a:t>不能依赖于后面执行的迭代</a:t>
            </a:r>
            <a:r>
              <a:rPr lang="en-US" altLang="zh-CN" sz="2000" dirty="0"/>
              <a:t>I’</a:t>
            </a:r>
            <a:r>
              <a:rPr lang="zh-CN" altLang="en-US" sz="2000" dirty="0"/>
              <a:t>，即如果</a:t>
            </a:r>
            <a:r>
              <a:rPr lang="en-US" altLang="zh-CN" sz="2000" dirty="0"/>
              <a:t>I&lt;I’</a:t>
            </a:r>
            <a:r>
              <a:rPr lang="zh-CN" altLang="en-US" sz="2000" dirty="0"/>
              <a:t>那么不存在迭代</a:t>
            </a:r>
            <a:r>
              <a:rPr lang="en-US" altLang="zh-CN" sz="2000" dirty="0"/>
              <a:t>I’</a:t>
            </a:r>
            <a:r>
              <a:rPr lang="zh-CN" altLang="en-US" sz="2000" dirty="0"/>
              <a:t>到迭代</a:t>
            </a:r>
            <a:r>
              <a:rPr lang="en-US" altLang="zh-CN" sz="2000" dirty="0"/>
              <a:t>I</a:t>
            </a:r>
            <a:r>
              <a:rPr lang="zh-CN" altLang="en-US" sz="2000" dirty="0"/>
              <a:t>的数据依赖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距离向量与数据依赖合法性</a:t>
            </a:r>
          </a:p>
        </p:txBody>
      </p:sp>
    </p:spTree>
    <p:extLst>
      <p:ext uri="{BB962C8B-B14F-4D97-AF65-F5344CB8AC3E}">
        <p14:creationId xmlns:p14="http://schemas.microsoft.com/office/powerpoint/2010/main" val="149376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数据依赖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循环数据依赖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循环转换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并行性分析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3200" dirty="0"/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大纲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方向向量与距离向量一样，用来表示循环体依赖</a:t>
            </a:r>
            <a:endParaRPr lang="en-US" altLang="zh-CN" sz="2000" dirty="0"/>
          </a:p>
          <a:p>
            <a:r>
              <a:rPr lang="zh-CN" altLang="en-US" dirty="0"/>
              <a:t>方向向量的每个元素为</a:t>
            </a:r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r>
              <a:rPr lang="zh-CN" altLang="en-US" dirty="0">
                <a:solidFill>
                  <a:srgbClr val="C00000"/>
                </a:solidFill>
              </a:rPr>
              <a:t>或</a:t>
            </a:r>
            <a:r>
              <a:rPr lang="en-US" altLang="zh-CN" dirty="0">
                <a:solidFill>
                  <a:srgbClr val="C00000"/>
                </a:solidFill>
              </a:rPr>
              <a:t> =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sz="2000" dirty="0"/>
              <a:t>&lt;</a:t>
            </a:r>
            <a:r>
              <a:rPr lang="zh-CN" altLang="en-US" sz="2000" dirty="0"/>
              <a:t>：迭代</a:t>
            </a:r>
            <a:r>
              <a:rPr lang="en-US" altLang="zh-CN" sz="2000" dirty="0"/>
              <a:t>I</a:t>
            </a:r>
            <a:r>
              <a:rPr lang="zh-CN" altLang="en-US" sz="2000" dirty="0"/>
              <a:t>到</a:t>
            </a:r>
            <a:r>
              <a:rPr lang="en-US" altLang="zh-CN" sz="2000" dirty="0"/>
              <a:t>I’</a:t>
            </a:r>
            <a:r>
              <a:rPr lang="zh-CN" altLang="en-US" sz="2000" dirty="0"/>
              <a:t> 存在循环体依赖且</a:t>
            </a:r>
            <a:r>
              <a:rPr lang="en-US" altLang="zh-CN" sz="2000" dirty="0"/>
              <a:t>I&lt;I’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lvl="1"/>
            <a:r>
              <a:rPr lang="en-US" altLang="zh-CN" sz="2000" dirty="0"/>
              <a:t>&gt;</a:t>
            </a:r>
            <a:r>
              <a:rPr lang="zh-CN" altLang="en-US" sz="2000" dirty="0"/>
              <a:t>：迭代</a:t>
            </a:r>
            <a:r>
              <a:rPr lang="en-US" altLang="zh-CN" sz="2000" dirty="0"/>
              <a:t>I</a:t>
            </a:r>
            <a:r>
              <a:rPr lang="zh-CN" altLang="en-US" sz="2000" dirty="0"/>
              <a:t>到</a:t>
            </a:r>
            <a:r>
              <a:rPr lang="en-US" altLang="zh-CN" sz="2000" dirty="0"/>
              <a:t>I’</a:t>
            </a:r>
            <a:r>
              <a:rPr lang="zh-CN" altLang="en-US" sz="2000" dirty="0"/>
              <a:t> 存在循环体依赖且</a:t>
            </a:r>
            <a:r>
              <a:rPr lang="en-US" altLang="zh-CN" sz="2000" dirty="0"/>
              <a:t>I&gt;I’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lvl="1"/>
            <a:r>
              <a:rPr lang="en-US" altLang="zh-CN" sz="2000" dirty="0"/>
              <a:t>=</a:t>
            </a:r>
            <a:r>
              <a:rPr lang="zh-CN" altLang="en-US" sz="2000" dirty="0"/>
              <a:t>：循环无关依赖</a:t>
            </a:r>
            <a:endParaRPr lang="en-US" altLang="zh-CN" sz="2000" dirty="0"/>
          </a:p>
          <a:p>
            <a:r>
              <a:rPr lang="zh-CN" altLang="en-US" dirty="0"/>
              <a:t>例如：距离向量为</a:t>
            </a:r>
            <a:r>
              <a:rPr lang="en-US" altLang="zh-CN" dirty="0"/>
              <a:t>[1,1]</a:t>
            </a:r>
            <a:r>
              <a:rPr lang="zh-CN" altLang="en-US" dirty="0"/>
              <a:t>，那么方向向量为</a:t>
            </a:r>
            <a:r>
              <a:rPr lang="en-US" altLang="zh-CN" dirty="0"/>
              <a:t>[&lt;,&lt;]</a:t>
            </a:r>
          </a:p>
          <a:p>
            <a:r>
              <a:rPr lang="zh-CN" altLang="en-US" dirty="0"/>
              <a:t>合法循环体依赖的方向向量：</a:t>
            </a:r>
            <a:r>
              <a:rPr lang="en-US" altLang="zh-CN" dirty="0"/>
              <a:t>([=,=],[=,&lt;], [&lt;,=], [&lt;,&lt;],[&lt;,&gt;])</a:t>
            </a:r>
          </a:p>
          <a:p>
            <a:r>
              <a:rPr lang="zh-CN" altLang="en-US" dirty="0"/>
              <a:t>不合法循环体依赖的方向向量：</a:t>
            </a:r>
            <a:r>
              <a:rPr lang="en-US" altLang="zh-CN" dirty="0"/>
              <a:t>([=,&gt;],[&gt;,&lt;], [&gt;,=], [&gt;,&gt;])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方向向量（</a:t>
            </a:r>
            <a:r>
              <a:rPr lang="en-US" altLang="zh-CN" dirty="0"/>
              <a:t>Direction Vectors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34255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数据依赖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循环数据依赖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循环转换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并行性分析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3200" dirty="0"/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3386265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2667020"/>
            <a:ext cx="8184958" cy="2743128"/>
          </a:xfrm>
        </p:spPr>
        <p:txBody>
          <a:bodyPr/>
          <a:lstStyle/>
          <a:p>
            <a:r>
              <a:rPr lang="zh-CN" altLang="en-US" dirty="0"/>
              <a:t>探索局部性和并行性的循环转换技术：</a:t>
            </a:r>
            <a:endParaRPr lang="en-US" altLang="zh-CN" dirty="0"/>
          </a:p>
          <a:p>
            <a:pPr lvl="1"/>
            <a:r>
              <a:rPr lang="zh-CN" altLang="en-US" sz="2400" dirty="0"/>
              <a:t>循环交换（</a:t>
            </a:r>
            <a:r>
              <a:rPr lang="en-US" altLang="zh-CN" sz="2400" dirty="0"/>
              <a:t>Loop Interchange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400" dirty="0"/>
              <a:t>循环分块（</a:t>
            </a:r>
            <a:r>
              <a:rPr lang="en-US" altLang="zh-CN" sz="2400" dirty="0"/>
              <a:t>Loop Tile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400" dirty="0"/>
              <a:t>循环展开（</a:t>
            </a:r>
            <a:r>
              <a:rPr lang="en-US" altLang="zh-CN" sz="2400" dirty="0"/>
              <a:t>Loop unroll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400" dirty="0"/>
              <a:t>循环融合（</a:t>
            </a:r>
            <a:r>
              <a:rPr lang="en-US" altLang="zh-CN" sz="2400" dirty="0"/>
              <a:t>Loop Fusion</a:t>
            </a:r>
            <a:r>
              <a:rPr lang="zh-CN" altLang="en-US" sz="2400" dirty="0"/>
              <a:t>）</a:t>
            </a:r>
            <a:endParaRPr lang="en-US" altLang="zh-CN" sz="2000" dirty="0"/>
          </a:p>
          <a:p>
            <a:pPr lvl="1"/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循环转换（</a:t>
            </a:r>
            <a:r>
              <a:rPr lang="en-US" altLang="zh-CN" dirty="0"/>
              <a:t>Loop Transformations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072189"/>
              </p:ext>
            </p:extLst>
          </p:nvPr>
        </p:nvGraphicFramePr>
        <p:xfrm>
          <a:off x="553767" y="1066862"/>
          <a:ext cx="8134350" cy="154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4350">
                  <a:extLst>
                    <a:ext uri="{9D8B030D-6E8A-4147-A177-3AD203B41FA5}">
                      <a16:colId xmlns:a16="http://schemas.microsoft.com/office/drawing/2014/main" val="2989952685"/>
                    </a:ext>
                  </a:extLst>
                </a:gridCol>
              </a:tblGrid>
              <a:tr h="64298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循环转换</a:t>
                      </a:r>
                    </a:p>
                  </a:txBody>
                  <a:tcPr marL="91449" marR="91449" marT="45728" marB="45728" anchor="ctr"/>
                </a:tc>
                <a:extLst>
                  <a:ext uri="{0D108BD9-81ED-4DB2-BD59-A6C34878D82A}">
                    <a16:rowId xmlns:a16="http://schemas.microsoft.com/office/drawing/2014/main" val="3225086928"/>
                  </a:ext>
                </a:extLst>
              </a:tr>
              <a:tr h="900597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用于组织计算序列和内存访问序列，以更好地适应多核处理器的内部结构以及指令级并行。</a:t>
                      </a:r>
                    </a:p>
                  </a:txBody>
                  <a:tcPr marL="91449" marR="91449" marT="45728" marB="45728" anchor="ctr"/>
                </a:tc>
                <a:extLst>
                  <a:ext uri="{0D108BD9-81ED-4DB2-BD59-A6C34878D82A}">
                    <a16:rowId xmlns:a16="http://schemas.microsoft.com/office/drawing/2014/main" val="2134775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354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1359085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循环交换：</a:t>
            </a:r>
            <a:r>
              <a:rPr lang="zh-CN" altLang="en-US" dirty="0"/>
              <a:t>交换循环的顺序来改变数据遍历的顺序。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循环交换（</a:t>
            </a:r>
            <a:r>
              <a:rPr lang="en-US" altLang="zh-CN" dirty="0"/>
              <a:t>Loop Interchange</a:t>
            </a:r>
            <a:r>
              <a:rPr lang="zh-CN" altLang="en-US" dirty="0"/>
              <a:t>）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04912" y="1820014"/>
            <a:ext cx="3505108" cy="124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/>
          <a:lstStyle>
            <a:lvl1pPr marL="342900" indent="-3429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(i= 0; i&lt;3; i++)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(j=0; j&lt;6; </a:t>
            </a:r>
            <a:r>
              <a:rPr lang="en-US" altLang="zh-CN" kern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A[i+1][j]=A[i][j]+B[j];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43623" y="1820014"/>
            <a:ext cx="3400211" cy="124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for (j=0; j&lt;6; 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j++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 for (i= 0; i&lt;3; i++)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A[i+1][j]=A[i][j]+B[j];</a:t>
            </a:r>
          </a:p>
        </p:txBody>
      </p:sp>
      <p:sp>
        <p:nvSpPr>
          <p:cNvPr id="6" name="右箭头 5"/>
          <p:cNvSpPr/>
          <p:nvPr/>
        </p:nvSpPr>
        <p:spPr bwMode="auto">
          <a:xfrm>
            <a:off x="3826742" y="2328017"/>
            <a:ext cx="1600158" cy="228594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6913" y="1700595"/>
            <a:ext cx="14750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交换内外层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循环</a:t>
            </a:r>
            <a:endParaRPr lang="zh-CN" altLang="en-US" sz="2000" dirty="0"/>
          </a:p>
        </p:txBody>
      </p:sp>
      <p:grpSp>
        <p:nvGrpSpPr>
          <p:cNvPr id="8" name="组合 7"/>
          <p:cNvGrpSpPr/>
          <p:nvPr/>
        </p:nvGrpSpPr>
        <p:grpSpPr>
          <a:xfrm>
            <a:off x="621388" y="3159415"/>
            <a:ext cx="2512317" cy="3248088"/>
            <a:chOff x="4538301" y="924177"/>
            <a:chExt cx="2512317" cy="3248088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4538301" y="2344029"/>
              <a:ext cx="24237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C00000"/>
                  </a:solidFill>
                </a:rPr>
                <a:t>j</a:t>
              </a:r>
              <a:endParaRPr lang="en-US" altLang="zh-CN" sz="1800" kern="0" dirty="0">
                <a:solidFill>
                  <a:srgbClr val="C00000"/>
                </a:solidFill>
              </a:endParaRPr>
            </a:p>
          </p:txBody>
        </p:sp>
        <p:graphicFrame>
          <p:nvGraphicFramePr>
            <p:cNvPr id="10" name="Group 7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93277080"/>
                </p:ext>
              </p:extLst>
            </p:nvPr>
          </p:nvGraphicFramePr>
          <p:xfrm>
            <a:off x="4960119" y="1016765"/>
            <a:ext cx="1486016" cy="2590940"/>
          </p:xfrm>
          <a:graphic>
            <a:graphicData uri="http://schemas.openxmlformats.org/drawingml/2006/table">
              <a:tbl>
                <a:tblPr/>
                <a:tblGrid>
                  <a:gridCol w="520018">
                    <a:extLst>
                      <a:ext uri="{9D8B030D-6E8A-4147-A177-3AD203B41FA5}">
                        <a16:colId xmlns:a16="http://schemas.microsoft.com/office/drawing/2014/main" val="2064571446"/>
                      </a:ext>
                    </a:extLst>
                  </a:gridCol>
                  <a:gridCol w="482999">
                    <a:extLst>
                      <a:ext uri="{9D8B030D-6E8A-4147-A177-3AD203B41FA5}">
                        <a16:colId xmlns:a16="http://schemas.microsoft.com/office/drawing/2014/main" val="2062669842"/>
                      </a:ext>
                    </a:extLst>
                  </a:gridCol>
                  <a:gridCol w="482999">
                    <a:extLst>
                      <a:ext uri="{9D8B030D-6E8A-4147-A177-3AD203B41FA5}">
                        <a16:colId xmlns:a16="http://schemas.microsoft.com/office/drawing/2014/main" val="17473376"/>
                      </a:ext>
                    </a:extLst>
                  </a:gridCol>
                </a:tblGrid>
                <a:tr h="44641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628089569"/>
                    </a:ext>
                  </a:extLst>
                </a:tr>
                <a:tr h="44641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743250113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89148824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949386340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546220597"/>
                    </a:ext>
                  </a:extLst>
                </a:tr>
              </a:tbl>
            </a:graphicData>
          </a:graphic>
        </p:graphicFrame>
        <p:sp>
          <p:nvSpPr>
            <p:cNvPr id="11" name="Text Box 68"/>
            <p:cNvSpPr txBox="1">
              <a:spLocks noChangeArrowheads="1"/>
            </p:cNvSpPr>
            <p:nvPr/>
          </p:nvSpPr>
          <p:spPr bwMode="auto">
            <a:xfrm>
              <a:off x="4837722" y="3772155"/>
              <a:ext cx="22128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C00000"/>
                  </a:solidFill>
                </a:rPr>
                <a:t>i</a:t>
              </a:r>
              <a:r>
                <a:rPr lang="zh-CN" altLang="en-US" sz="2000" kern="0" dirty="0">
                  <a:solidFill>
                    <a:schemeClr val="tx1"/>
                  </a:solidFill>
                </a:rPr>
                <a:t>（</a:t>
              </a:r>
              <a:r>
                <a:rPr lang="en-US" altLang="zh-CN" sz="2000" kern="0" dirty="0">
                  <a:solidFill>
                    <a:schemeClr val="tx1"/>
                  </a:solidFill>
                </a:rPr>
                <a:t>0 </a:t>
              </a:r>
              <a:r>
                <a:rPr lang="en-US" altLang="zh-CN" sz="2000" kern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≤i&lt;3,0≤j&lt;6</a:t>
              </a:r>
              <a:r>
                <a:rPr lang="zh-CN" altLang="en-US" sz="2000" kern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）</a:t>
              </a:r>
              <a:endParaRPr lang="en-US" altLang="zh-CN" sz="2000" kern="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4837722" y="926941"/>
              <a:ext cx="240111" cy="2831803"/>
              <a:chOff x="4837722" y="926941"/>
              <a:chExt cx="240111" cy="2831803"/>
            </a:xfrm>
          </p:grpSpPr>
          <p:sp>
            <p:nvSpPr>
              <p:cNvPr id="36" name="Oval 70"/>
              <p:cNvSpPr>
                <a:spLocks noChangeArrowheads="1"/>
              </p:cNvSpPr>
              <p:nvPr/>
            </p:nvSpPr>
            <p:spPr bwMode="auto">
              <a:xfrm>
                <a:off x="4849233" y="3530144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7" name="Oval 71"/>
              <p:cNvSpPr>
                <a:spLocks noChangeArrowheads="1"/>
              </p:cNvSpPr>
              <p:nvPr/>
            </p:nvSpPr>
            <p:spPr bwMode="auto">
              <a:xfrm>
                <a:off x="4849233" y="299248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8" name="Oval 72"/>
              <p:cNvSpPr>
                <a:spLocks noChangeArrowheads="1"/>
              </p:cNvSpPr>
              <p:nvPr/>
            </p:nvSpPr>
            <p:spPr bwMode="auto">
              <a:xfrm>
                <a:off x="4840342" y="2476564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9" name="Oval 73"/>
              <p:cNvSpPr>
                <a:spLocks noChangeArrowheads="1"/>
              </p:cNvSpPr>
              <p:nvPr/>
            </p:nvSpPr>
            <p:spPr bwMode="auto">
              <a:xfrm>
                <a:off x="4839079" y="926941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40" name="Oval 74"/>
              <p:cNvSpPr>
                <a:spLocks noChangeArrowheads="1"/>
              </p:cNvSpPr>
              <p:nvPr/>
            </p:nvSpPr>
            <p:spPr bwMode="auto">
              <a:xfrm>
                <a:off x="4837722" y="196519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41" name="Oval 75"/>
              <p:cNvSpPr>
                <a:spLocks noChangeArrowheads="1"/>
              </p:cNvSpPr>
              <p:nvPr/>
            </p:nvSpPr>
            <p:spPr bwMode="auto">
              <a:xfrm>
                <a:off x="4837722" y="144286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372222" y="924177"/>
              <a:ext cx="236821" cy="2834883"/>
              <a:chOff x="5370590" y="926941"/>
              <a:chExt cx="236821" cy="2834883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29" name="Oval 81"/>
              <p:cNvSpPr>
                <a:spLocks noChangeArrowheads="1"/>
              </p:cNvSpPr>
              <p:nvPr/>
            </p:nvSpPr>
            <p:spPr bwMode="auto">
              <a:xfrm rot="16200000">
                <a:off x="5371345" y="926941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0" name="Oval 82"/>
              <p:cNvSpPr>
                <a:spLocks noChangeArrowheads="1"/>
              </p:cNvSpPr>
              <p:nvPr/>
            </p:nvSpPr>
            <p:spPr bwMode="auto">
              <a:xfrm rot="16200000">
                <a:off x="5378811" y="3533224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1" name="Oval 83"/>
              <p:cNvSpPr>
                <a:spLocks noChangeArrowheads="1"/>
              </p:cNvSpPr>
              <p:nvPr/>
            </p:nvSpPr>
            <p:spPr bwMode="auto">
              <a:xfrm rot="16200000">
                <a:off x="5378811" y="3006973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2" name="Oval 84"/>
              <p:cNvSpPr>
                <a:spLocks noChangeArrowheads="1"/>
              </p:cNvSpPr>
              <p:nvPr/>
            </p:nvSpPr>
            <p:spPr bwMode="auto">
              <a:xfrm rot="16200000">
                <a:off x="5370590" y="2470823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3" name="Oval 85"/>
              <p:cNvSpPr>
                <a:spLocks noChangeArrowheads="1"/>
              </p:cNvSpPr>
              <p:nvPr/>
            </p:nvSpPr>
            <p:spPr bwMode="auto">
              <a:xfrm rot="16200000">
                <a:off x="5378811" y="1442865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4" name="Oval 87"/>
              <p:cNvSpPr>
                <a:spLocks noChangeArrowheads="1"/>
              </p:cNvSpPr>
              <p:nvPr/>
            </p:nvSpPr>
            <p:spPr bwMode="auto">
              <a:xfrm rot="16200000">
                <a:off x="5371345" y="1965198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5846625" y="926941"/>
              <a:ext cx="231617" cy="2289140"/>
              <a:chOff x="5846625" y="926941"/>
              <a:chExt cx="231617" cy="2289140"/>
            </a:xfrm>
          </p:grpSpPr>
          <p:sp>
            <p:nvSpPr>
              <p:cNvPr id="24" name="Oval 90"/>
              <p:cNvSpPr>
                <a:spLocks noChangeArrowheads="1"/>
              </p:cNvSpPr>
              <p:nvPr/>
            </p:nvSpPr>
            <p:spPr bwMode="auto">
              <a:xfrm rot="16200000">
                <a:off x="5849642" y="298748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25" name="Oval 91"/>
              <p:cNvSpPr>
                <a:spLocks noChangeArrowheads="1"/>
              </p:cNvSpPr>
              <p:nvPr/>
            </p:nvSpPr>
            <p:spPr bwMode="auto">
              <a:xfrm rot="16200000">
                <a:off x="5849642" y="246656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26" name="Oval 92"/>
              <p:cNvSpPr>
                <a:spLocks noChangeArrowheads="1"/>
              </p:cNvSpPr>
              <p:nvPr/>
            </p:nvSpPr>
            <p:spPr bwMode="auto">
              <a:xfrm rot="16200000">
                <a:off x="5846625" y="1970829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27" name="Oval 93"/>
              <p:cNvSpPr>
                <a:spLocks noChangeArrowheads="1"/>
              </p:cNvSpPr>
              <p:nvPr/>
            </p:nvSpPr>
            <p:spPr bwMode="auto">
              <a:xfrm rot="16200000">
                <a:off x="5846625" y="92694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28" name="Oval 95"/>
              <p:cNvSpPr>
                <a:spLocks noChangeArrowheads="1"/>
              </p:cNvSpPr>
              <p:nvPr/>
            </p:nvSpPr>
            <p:spPr bwMode="auto">
              <a:xfrm rot="16200000">
                <a:off x="5846625" y="144010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</p:grpSp>
      <p:sp>
        <p:nvSpPr>
          <p:cNvPr id="42" name="Oval 90"/>
          <p:cNvSpPr>
            <a:spLocks noChangeArrowheads="1"/>
          </p:cNvSpPr>
          <p:nvPr/>
        </p:nvSpPr>
        <p:spPr bwMode="auto">
          <a:xfrm rot="16200000">
            <a:off x="1929712" y="5770163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rgbClr val="FC0128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>
            <a:off x="1160920" y="5842943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1" name="矩形 140"/>
          <p:cNvSpPr/>
          <p:nvPr/>
        </p:nvSpPr>
        <p:spPr>
          <a:xfrm>
            <a:off x="2589972" y="3682531"/>
            <a:ext cx="22106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距离向量</a:t>
            </a:r>
            <a:r>
              <a:rPr lang="en-US" altLang="zh-CN" sz="2000" dirty="0"/>
              <a:t>D=[1,0]</a:t>
            </a:r>
          </a:p>
          <a:p>
            <a:r>
              <a:rPr lang="zh-CN" altLang="en-US" sz="2000" dirty="0"/>
              <a:t>方向向量</a:t>
            </a:r>
            <a:r>
              <a:rPr lang="en-US" altLang="zh-CN" sz="2000" dirty="0"/>
              <a:t>[&lt;,=]</a:t>
            </a:r>
            <a:endParaRPr lang="zh-CN" altLang="en-US" sz="2000" dirty="0"/>
          </a:p>
        </p:txBody>
      </p:sp>
      <p:sp>
        <p:nvSpPr>
          <p:cNvPr id="142" name="矩形 141"/>
          <p:cNvSpPr/>
          <p:nvPr/>
        </p:nvSpPr>
        <p:spPr>
          <a:xfrm>
            <a:off x="6817597" y="3789639"/>
            <a:ext cx="22106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距离向量</a:t>
            </a:r>
            <a:r>
              <a:rPr lang="en-US" altLang="zh-CN" sz="2000" dirty="0"/>
              <a:t>D=[0,1]</a:t>
            </a:r>
          </a:p>
          <a:p>
            <a:r>
              <a:rPr lang="zh-CN" altLang="en-US" sz="2000" dirty="0"/>
              <a:t>方向向量</a:t>
            </a:r>
            <a:r>
              <a:rPr lang="en-US" altLang="zh-CN" sz="2000" dirty="0"/>
              <a:t>[=,&lt;]</a:t>
            </a:r>
            <a:endParaRPr lang="zh-CN" altLang="en-US" sz="2000" dirty="0"/>
          </a:p>
        </p:txBody>
      </p:sp>
      <p:sp>
        <p:nvSpPr>
          <p:cNvPr id="104" name="右箭头 103"/>
          <p:cNvSpPr/>
          <p:nvPr/>
        </p:nvSpPr>
        <p:spPr bwMode="auto">
          <a:xfrm rot="16200000">
            <a:off x="713851" y="4401146"/>
            <a:ext cx="2658122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105" name="右箭头 104"/>
          <p:cNvSpPr/>
          <p:nvPr/>
        </p:nvSpPr>
        <p:spPr bwMode="auto">
          <a:xfrm rot="16200000">
            <a:off x="247012" y="4401146"/>
            <a:ext cx="2658122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106" name="右箭头 105"/>
          <p:cNvSpPr/>
          <p:nvPr/>
        </p:nvSpPr>
        <p:spPr bwMode="auto">
          <a:xfrm rot="16200000">
            <a:off x="-279605" y="4376180"/>
            <a:ext cx="2658122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cxnSp>
        <p:nvCxnSpPr>
          <p:cNvPr id="107" name="直接箭头连接符 106"/>
          <p:cNvCxnSpPr>
            <a:endCxn id="30" idx="7"/>
          </p:cNvCxnSpPr>
          <p:nvPr/>
        </p:nvCxnSpPr>
        <p:spPr bwMode="auto">
          <a:xfrm>
            <a:off x="1118848" y="3350498"/>
            <a:ext cx="378160" cy="24486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直接箭头连接符 107"/>
          <p:cNvCxnSpPr>
            <a:endCxn id="42" idx="7"/>
          </p:cNvCxnSpPr>
          <p:nvPr/>
        </p:nvCxnSpPr>
        <p:spPr bwMode="auto">
          <a:xfrm>
            <a:off x="1641145" y="3348541"/>
            <a:ext cx="322045" cy="24551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直接箭头连接符 136"/>
          <p:cNvCxnSpPr/>
          <p:nvPr/>
        </p:nvCxnSpPr>
        <p:spPr bwMode="auto">
          <a:xfrm>
            <a:off x="1160920" y="5321422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3" name="直接箭头连接符 142"/>
          <p:cNvCxnSpPr/>
          <p:nvPr/>
        </p:nvCxnSpPr>
        <p:spPr bwMode="auto">
          <a:xfrm>
            <a:off x="1149409" y="4806436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4" name="直接箭头连接符 143"/>
          <p:cNvCxnSpPr/>
          <p:nvPr/>
        </p:nvCxnSpPr>
        <p:spPr bwMode="auto">
          <a:xfrm>
            <a:off x="1149409" y="4267178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5" name="直接箭头连接符 144"/>
          <p:cNvCxnSpPr/>
          <p:nvPr/>
        </p:nvCxnSpPr>
        <p:spPr bwMode="auto">
          <a:xfrm>
            <a:off x="1160920" y="3765734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6" name="直接箭头连接符 145"/>
          <p:cNvCxnSpPr/>
          <p:nvPr/>
        </p:nvCxnSpPr>
        <p:spPr bwMode="auto">
          <a:xfrm>
            <a:off x="1160920" y="3252003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7" name="直接箭头连接符 146"/>
          <p:cNvCxnSpPr/>
          <p:nvPr/>
        </p:nvCxnSpPr>
        <p:spPr bwMode="auto">
          <a:xfrm>
            <a:off x="1672091" y="5842943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8" name="直接箭头连接符 147"/>
          <p:cNvCxnSpPr/>
          <p:nvPr/>
        </p:nvCxnSpPr>
        <p:spPr bwMode="auto">
          <a:xfrm>
            <a:off x="1672091" y="5321422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9" name="直接箭头连接符 148"/>
          <p:cNvCxnSpPr/>
          <p:nvPr/>
        </p:nvCxnSpPr>
        <p:spPr bwMode="auto">
          <a:xfrm>
            <a:off x="1660580" y="4806436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0" name="直接箭头连接符 149"/>
          <p:cNvCxnSpPr/>
          <p:nvPr/>
        </p:nvCxnSpPr>
        <p:spPr bwMode="auto">
          <a:xfrm>
            <a:off x="1660580" y="4267178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1" name="直接箭头连接符 150"/>
          <p:cNvCxnSpPr/>
          <p:nvPr/>
        </p:nvCxnSpPr>
        <p:spPr bwMode="auto">
          <a:xfrm>
            <a:off x="1672091" y="3765734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2" name="直接箭头连接符 151"/>
          <p:cNvCxnSpPr/>
          <p:nvPr/>
        </p:nvCxnSpPr>
        <p:spPr bwMode="auto">
          <a:xfrm>
            <a:off x="1672091" y="3252003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53" name="组合 152"/>
          <p:cNvGrpSpPr/>
          <p:nvPr/>
        </p:nvGrpSpPr>
        <p:grpSpPr>
          <a:xfrm>
            <a:off x="4898472" y="3213130"/>
            <a:ext cx="2512317" cy="3248088"/>
            <a:chOff x="4538301" y="924177"/>
            <a:chExt cx="2512317" cy="3248088"/>
          </a:xfrm>
        </p:grpSpPr>
        <p:sp>
          <p:nvSpPr>
            <p:cNvPr id="154" name="Text Box 6"/>
            <p:cNvSpPr txBox="1">
              <a:spLocks noChangeArrowheads="1"/>
            </p:cNvSpPr>
            <p:nvPr/>
          </p:nvSpPr>
          <p:spPr bwMode="auto">
            <a:xfrm>
              <a:off x="4538301" y="2344029"/>
              <a:ext cx="24237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C00000"/>
                  </a:solidFill>
                </a:rPr>
                <a:t>j</a:t>
              </a:r>
              <a:endParaRPr lang="en-US" altLang="zh-CN" sz="1800" kern="0" dirty="0">
                <a:solidFill>
                  <a:srgbClr val="C00000"/>
                </a:solidFill>
              </a:endParaRPr>
            </a:p>
          </p:txBody>
        </p:sp>
        <p:graphicFrame>
          <p:nvGraphicFramePr>
            <p:cNvPr id="155" name="Group 7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12356978"/>
                </p:ext>
              </p:extLst>
            </p:nvPr>
          </p:nvGraphicFramePr>
          <p:xfrm>
            <a:off x="4960119" y="1016765"/>
            <a:ext cx="1486016" cy="2590940"/>
          </p:xfrm>
          <a:graphic>
            <a:graphicData uri="http://schemas.openxmlformats.org/drawingml/2006/table">
              <a:tbl>
                <a:tblPr/>
                <a:tblGrid>
                  <a:gridCol w="520018">
                    <a:extLst>
                      <a:ext uri="{9D8B030D-6E8A-4147-A177-3AD203B41FA5}">
                        <a16:colId xmlns:a16="http://schemas.microsoft.com/office/drawing/2014/main" val="2064571446"/>
                      </a:ext>
                    </a:extLst>
                  </a:gridCol>
                  <a:gridCol w="482999">
                    <a:extLst>
                      <a:ext uri="{9D8B030D-6E8A-4147-A177-3AD203B41FA5}">
                        <a16:colId xmlns:a16="http://schemas.microsoft.com/office/drawing/2014/main" val="2062669842"/>
                      </a:ext>
                    </a:extLst>
                  </a:gridCol>
                  <a:gridCol w="482999">
                    <a:extLst>
                      <a:ext uri="{9D8B030D-6E8A-4147-A177-3AD203B41FA5}">
                        <a16:colId xmlns:a16="http://schemas.microsoft.com/office/drawing/2014/main" val="17473376"/>
                      </a:ext>
                    </a:extLst>
                  </a:gridCol>
                </a:tblGrid>
                <a:tr h="44641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628089569"/>
                    </a:ext>
                  </a:extLst>
                </a:tr>
                <a:tr h="44641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743250113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89148824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949386340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546220597"/>
                    </a:ext>
                  </a:extLst>
                </a:tr>
              </a:tbl>
            </a:graphicData>
          </a:graphic>
        </p:graphicFrame>
        <p:sp>
          <p:nvSpPr>
            <p:cNvPr id="156" name="Text Box 68"/>
            <p:cNvSpPr txBox="1">
              <a:spLocks noChangeArrowheads="1"/>
            </p:cNvSpPr>
            <p:nvPr/>
          </p:nvSpPr>
          <p:spPr bwMode="auto">
            <a:xfrm>
              <a:off x="4837722" y="3772155"/>
              <a:ext cx="22128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C00000"/>
                  </a:solidFill>
                </a:rPr>
                <a:t>i</a:t>
              </a:r>
              <a:r>
                <a:rPr lang="zh-CN" altLang="en-US" sz="2000" kern="0" dirty="0">
                  <a:solidFill>
                    <a:schemeClr val="tx1"/>
                  </a:solidFill>
                </a:rPr>
                <a:t>（</a:t>
              </a:r>
              <a:r>
                <a:rPr lang="en-US" altLang="zh-CN" sz="2000" kern="0" dirty="0">
                  <a:solidFill>
                    <a:schemeClr val="tx1"/>
                  </a:solidFill>
                </a:rPr>
                <a:t>0 </a:t>
              </a:r>
              <a:r>
                <a:rPr lang="en-US" altLang="zh-CN" sz="2000" kern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≤i&lt;3,0≤j&lt;6</a:t>
              </a:r>
              <a:r>
                <a:rPr lang="zh-CN" altLang="en-US" sz="2000" kern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）</a:t>
              </a:r>
              <a:endParaRPr lang="en-US" altLang="zh-CN" sz="2000" kern="0" dirty="0">
                <a:solidFill>
                  <a:schemeClr val="tx1"/>
                </a:solidFill>
              </a:endParaRPr>
            </a:p>
          </p:txBody>
        </p:sp>
        <p:grpSp>
          <p:nvGrpSpPr>
            <p:cNvPr id="157" name="组合 156"/>
            <p:cNvGrpSpPr/>
            <p:nvPr/>
          </p:nvGrpSpPr>
          <p:grpSpPr>
            <a:xfrm>
              <a:off x="4837722" y="926941"/>
              <a:ext cx="240111" cy="2831803"/>
              <a:chOff x="4837722" y="926941"/>
              <a:chExt cx="240111" cy="2831803"/>
            </a:xfrm>
          </p:grpSpPr>
          <p:sp>
            <p:nvSpPr>
              <p:cNvPr id="171" name="Oval 70"/>
              <p:cNvSpPr>
                <a:spLocks noChangeArrowheads="1"/>
              </p:cNvSpPr>
              <p:nvPr/>
            </p:nvSpPr>
            <p:spPr bwMode="auto">
              <a:xfrm>
                <a:off x="4849233" y="3530144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72" name="Oval 71"/>
              <p:cNvSpPr>
                <a:spLocks noChangeArrowheads="1"/>
              </p:cNvSpPr>
              <p:nvPr/>
            </p:nvSpPr>
            <p:spPr bwMode="auto">
              <a:xfrm>
                <a:off x="4849233" y="299248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73" name="Oval 72"/>
              <p:cNvSpPr>
                <a:spLocks noChangeArrowheads="1"/>
              </p:cNvSpPr>
              <p:nvPr/>
            </p:nvSpPr>
            <p:spPr bwMode="auto">
              <a:xfrm>
                <a:off x="4840342" y="2476564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74" name="Oval 73"/>
              <p:cNvSpPr>
                <a:spLocks noChangeArrowheads="1"/>
              </p:cNvSpPr>
              <p:nvPr/>
            </p:nvSpPr>
            <p:spPr bwMode="auto">
              <a:xfrm>
                <a:off x="4839079" y="926941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75" name="Oval 74"/>
              <p:cNvSpPr>
                <a:spLocks noChangeArrowheads="1"/>
              </p:cNvSpPr>
              <p:nvPr/>
            </p:nvSpPr>
            <p:spPr bwMode="auto">
              <a:xfrm>
                <a:off x="4837722" y="196519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76" name="Oval 75"/>
              <p:cNvSpPr>
                <a:spLocks noChangeArrowheads="1"/>
              </p:cNvSpPr>
              <p:nvPr/>
            </p:nvSpPr>
            <p:spPr bwMode="auto">
              <a:xfrm>
                <a:off x="4837722" y="144286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158" name="组合 157"/>
            <p:cNvGrpSpPr/>
            <p:nvPr/>
          </p:nvGrpSpPr>
          <p:grpSpPr>
            <a:xfrm>
              <a:off x="5372222" y="924177"/>
              <a:ext cx="236821" cy="2834883"/>
              <a:chOff x="5370590" y="926941"/>
              <a:chExt cx="236821" cy="2834883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165" name="Oval 81"/>
              <p:cNvSpPr>
                <a:spLocks noChangeArrowheads="1"/>
              </p:cNvSpPr>
              <p:nvPr/>
            </p:nvSpPr>
            <p:spPr bwMode="auto">
              <a:xfrm rot="16200000">
                <a:off x="5371345" y="926941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66" name="Oval 82"/>
              <p:cNvSpPr>
                <a:spLocks noChangeArrowheads="1"/>
              </p:cNvSpPr>
              <p:nvPr/>
            </p:nvSpPr>
            <p:spPr bwMode="auto">
              <a:xfrm rot="16200000">
                <a:off x="5378811" y="3533224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67" name="Oval 83"/>
              <p:cNvSpPr>
                <a:spLocks noChangeArrowheads="1"/>
              </p:cNvSpPr>
              <p:nvPr/>
            </p:nvSpPr>
            <p:spPr bwMode="auto">
              <a:xfrm rot="16200000">
                <a:off x="5378811" y="3006973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68" name="Oval 84"/>
              <p:cNvSpPr>
                <a:spLocks noChangeArrowheads="1"/>
              </p:cNvSpPr>
              <p:nvPr/>
            </p:nvSpPr>
            <p:spPr bwMode="auto">
              <a:xfrm rot="16200000">
                <a:off x="5370590" y="2470823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69" name="Oval 85"/>
              <p:cNvSpPr>
                <a:spLocks noChangeArrowheads="1"/>
              </p:cNvSpPr>
              <p:nvPr/>
            </p:nvSpPr>
            <p:spPr bwMode="auto">
              <a:xfrm rot="16200000">
                <a:off x="5378811" y="1442865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70" name="Oval 87"/>
              <p:cNvSpPr>
                <a:spLocks noChangeArrowheads="1"/>
              </p:cNvSpPr>
              <p:nvPr/>
            </p:nvSpPr>
            <p:spPr bwMode="auto">
              <a:xfrm rot="16200000">
                <a:off x="5371345" y="1965198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159" name="组合 158"/>
            <p:cNvGrpSpPr/>
            <p:nvPr/>
          </p:nvGrpSpPr>
          <p:grpSpPr>
            <a:xfrm>
              <a:off x="5846625" y="926941"/>
              <a:ext cx="231617" cy="2289140"/>
              <a:chOff x="5846625" y="926941"/>
              <a:chExt cx="231617" cy="2289140"/>
            </a:xfrm>
          </p:grpSpPr>
          <p:sp>
            <p:nvSpPr>
              <p:cNvPr id="160" name="Oval 90"/>
              <p:cNvSpPr>
                <a:spLocks noChangeArrowheads="1"/>
              </p:cNvSpPr>
              <p:nvPr/>
            </p:nvSpPr>
            <p:spPr bwMode="auto">
              <a:xfrm rot="16200000">
                <a:off x="5849642" y="298748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61" name="Oval 91"/>
              <p:cNvSpPr>
                <a:spLocks noChangeArrowheads="1"/>
              </p:cNvSpPr>
              <p:nvPr/>
            </p:nvSpPr>
            <p:spPr bwMode="auto">
              <a:xfrm rot="16200000">
                <a:off x="5849642" y="246656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62" name="Oval 92"/>
              <p:cNvSpPr>
                <a:spLocks noChangeArrowheads="1"/>
              </p:cNvSpPr>
              <p:nvPr/>
            </p:nvSpPr>
            <p:spPr bwMode="auto">
              <a:xfrm rot="16200000">
                <a:off x="5846625" y="1970829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63" name="Oval 93"/>
              <p:cNvSpPr>
                <a:spLocks noChangeArrowheads="1"/>
              </p:cNvSpPr>
              <p:nvPr/>
            </p:nvSpPr>
            <p:spPr bwMode="auto">
              <a:xfrm rot="16200000">
                <a:off x="5846625" y="92694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64" name="Oval 95"/>
              <p:cNvSpPr>
                <a:spLocks noChangeArrowheads="1"/>
              </p:cNvSpPr>
              <p:nvPr/>
            </p:nvSpPr>
            <p:spPr bwMode="auto">
              <a:xfrm rot="16200000">
                <a:off x="5846625" y="144010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</p:grpSp>
      <p:sp>
        <p:nvSpPr>
          <p:cNvPr id="177" name="Oval 90"/>
          <p:cNvSpPr>
            <a:spLocks noChangeArrowheads="1"/>
          </p:cNvSpPr>
          <p:nvPr/>
        </p:nvSpPr>
        <p:spPr bwMode="auto">
          <a:xfrm rot="16200000">
            <a:off x="6206796" y="5823878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rgbClr val="FC0128"/>
              </a:solidFill>
            </a:endParaRPr>
          </a:p>
        </p:txBody>
      </p:sp>
      <p:cxnSp>
        <p:nvCxnSpPr>
          <p:cNvPr id="178" name="直接箭头连接符 177"/>
          <p:cNvCxnSpPr/>
          <p:nvPr/>
        </p:nvCxnSpPr>
        <p:spPr bwMode="auto">
          <a:xfrm>
            <a:off x="5438004" y="5896658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1" name="右箭头 180"/>
          <p:cNvSpPr/>
          <p:nvPr/>
        </p:nvSpPr>
        <p:spPr bwMode="auto">
          <a:xfrm>
            <a:off x="5293065" y="5737027"/>
            <a:ext cx="1184574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cxnSp>
        <p:nvCxnSpPr>
          <p:cNvPr id="182" name="直接箭头连接符 181"/>
          <p:cNvCxnSpPr>
            <a:stCxn id="177" idx="7"/>
            <a:endCxn id="172" idx="5"/>
          </p:cNvCxnSpPr>
          <p:nvPr/>
        </p:nvCxnSpPr>
        <p:spPr bwMode="auto">
          <a:xfrm flipH="1" flipV="1">
            <a:off x="5404526" y="5476563"/>
            <a:ext cx="835748" cy="3807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4" name="直接箭头连接符 183"/>
          <p:cNvCxnSpPr/>
          <p:nvPr/>
        </p:nvCxnSpPr>
        <p:spPr bwMode="auto">
          <a:xfrm>
            <a:off x="5438004" y="5375137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5" name="直接箭头连接符 184"/>
          <p:cNvCxnSpPr/>
          <p:nvPr/>
        </p:nvCxnSpPr>
        <p:spPr bwMode="auto">
          <a:xfrm>
            <a:off x="5426493" y="4860151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6" name="直接箭头连接符 185"/>
          <p:cNvCxnSpPr/>
          <p:nvPr/>
        </p:nvCxnSpPr>
        <p:spPr bwMode="auto">
          <a:xfrm>
            <a:off x="5426493" y="4320893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7" name="直接箭头连接符 186"/>
          <p:cNvCxnSpPr/>
          <p:nvPr/>
        </p:nvCxnSpPr>
        <p:spPr bwMode="auto">
          <a:xfrm>
            <a:off x="5438004" y="3819449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8" name="直接箭头连接符 187"/>
          <p:cNvCxnSpPr/>
          <p:nvPr/>
        </p:nvCxnSpPr>
        <p:spPr bwMode="auto">
          <a:xfrm>
            <a:off x="5438004" y="3305718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9" name="直接箭头连接符 188"/>
          <p:cNvCxnSpPr/>
          <p:nvPr/>
        </p:nvCxnSpPr>
        <p:spPr bwMode="auto">
          <a:xfrm>
            <a:off x="5949175" y="5896658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0" name="直接箭头连接符 189"/>
          <p:cNvCxnSpPr/>
          <p:nvPr/>
        </p:nvCxnSpPr>
        <p:spPr bwMode="auto">
          <a:xfrm>
            <a:off x="5949175" y="5375137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1" name="直接箭头连接符 190"/>
          <p:cNvCxnSpPr/>
          <p:nvPr/>
        </p:nvCxnSpPr>
        <p:spPr bwMode="auto">
          <a:xfrm>
            <a:off x="5937664" y="4860151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2" name="直接箭头连接符 191"/>
          <p:cNvCxnSpPr/>
          <p:nvPr/>
        </p:nvCxnSpPr>
        <p:spPr bwMode="auto">
          <a:xfrm>
            <a:off x="5937664" y="4320893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3" name="直接箭头连接符 192"/>
          <p:cNvCxnSpPr/>
          <p:nvPr/>
        </p:nvCxnSpPr>
        <p:spPr bwMode="auto">
          <a:xfrm>
            <a:off x="5949175" y="3819449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4" name="直接箭头连接符 193"/>
          <p:cNvCxnSpPr/>
          <p:nvPr/>
        </p:nvCxnSpPr>
        <p:spPr bwMode="auto">
          <a:xfrm>
            <a:off x="5949175" y="3305718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5" name="直接箭头连接符 194"/>
          <p:cNvCxnSpPr/>
          <p:nvPr/>
        </p:nvCxnSpPr>
        <p:spPr bwMode="auto">
          <a:xfrm flipH="1" flipV="1">
            <a:off x="5401215" y="4934997"/>
            <a:ext cx="835748" cy="3807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6" name="直接箭头连接符 195"/>
          <p:cNvCxnSpPr/>
          <p:nvPr/>
        </p:nvCxnSpPr>
        <p:spPr bwMode="auto">
          <a:xfrm flipH="1" flipV="1">
            <a:off x="5397762" y="4416645"/>
            <a:ext cx="835748" cy="3807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7" name="直接箭头连接符 196"/>
          <p:cNvCxnSpPr/>
          <p:nvPr/>
        </p:nvCxnSpPr>
        <p:spPr bwMode="auto">
          <a:xfrm flipH="1" flipV="1">
            <a:off x="5397762" y="3906439"/>
            <a:ext cx="835748" cy="3807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8" name="直接箭头连接符 197"/>
          <p:cNvCxnSpPr/>
          <p:nvPr/>
        </p:nvCxnSpPr>
        <p:spPr bwMode="auto">
          <a:xfrm flipH="1" flipV="1">
            <a:off x="5393372" y="3396884"/>
            <a:ext cx="835748" cy="3807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9" name="右箭头 198"/>
          <p:cNvSpPr/>
          <p:nvPr/>
        </p:nvSpPr>
        <p:spPr bwMode="auto">
          <a:xfrm>
            <a:off x="5289468" y="5223079"/>
            <a:ext cx="1184574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200" name="右箭头 199"/>
          <p:cNvSpPr/>
          <p:nvPr/>
        </p:nvSpPr>
        <p:spPr bwMode="auto">
          <a:xfrm>
            <a:off x="5320290" y="4705933"/>
            <a:ext cx="1184574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201" name="右箭头 200"/>
          <p:cNvSpPr/>
          <p:nvPr/>
        </p:nvSpPr>
        <p:spPr bwMode="auto">
          <a:xfrm>
            <a:off x="5304689" y="4166790"/>
            <a:ext cx="1184574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202" name="右箭头 201"/>
          <p:cNvSpPr/>
          <p:nvPr/>
        </p:nvSpPr>
        <p:spPr bwMode="auto">
          <a:xfrm>
            <a:off x="5304689" y="3662905"/>
            <a:ext cx="1184574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203" name="右箭头 202"/>
          <p:cNvSpPr/>
          <p:nvPr/>
        </p:nvSpPr>
        <p:spPr bwMode="auto">
          <a:xfrm>
            <a:off x="5303885" y="3152733"/>
            <a:ext cx="1184574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1814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540044" y="2696367"/>
            <a:ext cx="8184958" cy="3932949"/>
          </a:xfrm>
        </p:spPr>
        <p:txBody>
          <a:bodyPr/>
          <a:lstStyle/>
          <a:p>
            <a:r>
              <a:rPr lang="zh-CN" altLang="en-US" dirty="0"/>
              <a:t>通过循环交换，探索数组</a:t>
            </a:r>
            <a:r>
              <a:rPr lang="en-US" altLang="zh-CN" dirty="0"/>
              <a:t>A</a:t>
            </a:r>
            <a:r>
              <a:rPr lang="zh-CN" altLang="en-US" dirty="0"/>
              <a:t>的数据局部性</a:t>
            </a:r>
            <a:endParaRPr lang="en-US" altLang="zh-CN" dirty="0"/>
          </a:p>
          <a:p>
            <a:pPr lvl="1"/>
            <a:r>
              <a:rPr lang="zh-CN" altLang="en-US" sz="2000" dirty="0"/>
              <a:t>原循环：读</a:t>
            </a:r>
            <a:r>
              <a:rPr lang="en-US" altLang="zh-CN" sz="2000" dirty="0"/>
              <a:t>A[0][0], </a:t>
            </a:r>
            <a:r>
              <a:rPr lang="zh-CN" altLang="en-US" sz="2000" dirty="0"/>
              <a:t>写</a:t>
            </a:r>
            <a:r>
              <a:rPr lang="en-US" altLang="zh-CN" sz="2000" dirty="0"/>
              <a:t>A[1][0], </a:t>
            </a:r>
            <a:r>
              <a:rPr lang="zh-CN" altLang="en-US" sz="2000" dirty="0"/>
              <a:t>读</a:t>
            </a:r>
            <a:r>
              <a:rPr lang="en-US" altLang="zh-CN" sz="2000" dirty="0"/>
              <a:t>A[0][1],</a:t>
            </a:r>
            <a:r>
              <a:rPr lang="zh-CN" altLang="en-US" sz="2000" dirty="0"/>
              <a:t>写</a:t>
            </a:r>
            <a:r>
              <a:rPr lang="en-US" altLang="zh-CN" sz="2000" dirty="0"/>
              <a:t> A[1][1], </a:t>
            </a:r>
            <a:r>
              <a:rPr lang="zh-CN" altLang="en-US" sz="2000" dirty="0"/>
              <a:t>读</a:t>
            </a:r>
            <a:r>
              <a:rPr lang="en-US" altLang="zh-CN" sz="2000" dirty="0"/>
              <a:t>A[0][2], </a:t>
            </a:r>
            <a:r>
              <a:rPr lang="zh-CN" altLang="en-US" sz="2000" dirty="0"/>
              <a:t>写</a:t>
            </a:r>
            <a:r>
              <a:rPr lang="en-US" altLang="zh-CN" sz="2000" dirty="0"/>
              <a:t>A[1][2],……</a:t>
            </a:r>
          </a:p>
          <a:p>
            <a:pPr lvl="1"/>
            <a:r>
              <a:rPr lang="zh-CN" altLang="en-US" sz="2000" dirty="0"/>
              <a:t>交换后：读</a:t>
            </a:r>
            <a:r>
              <a:rPr lang="en-US" altLang="zh-CN" sz="2000" dirty="0"/>
              <a:t>A[0][0], </a:t>
            </a:r>
            <a:r>
              <a:rPr lang="zh-CN" altLang="en-US" sz="2000" dirty="0"/>
              <a:t>写</a:t>
            </a:r>
            <a:r>
              <a:rPr lang="en-US" altLang="zh-CN" sz="2000" dirty="0"/>
              <a:t>A[1][0], </a:t>
            </a:r>
            <a:r>
              <a:rPr lang="zh-CN" altLang="en-US" sz="2000" dirty="0"/>
              <a:t>读</a:t>
            </a:r>
            <a:r>
              <a:rPr lang="en-US" altLang="zh-CN" sz="2000" dirty="0"/>
              <a:t>A[1][0],</a:t>
            </a:r>
            <a:r>
              <a:rPr lang="zh-CN" altLang="en-US" sz="2000" dirty="0"/>
              <a:t>写</a:t>
            </a:r>
            <a:r>
              <a:rPr lang="en-US" altLang="zh-CN" sz="2000" dirty="0"/>
              <a:t> A[2][0], </a:t>
            </a:r>
            <a:r>
              <a:rPr lang="zh-CN" altLang="en-US" sz="2000" dirty="0"/>
              <a:t>读</a:t>
            </a:r>
            <a:r>
              <a:rPr lang="en-US" altLang="zh-CN" sz="2000" dirty="0"/>
              <a:t>A[2][0], </a:t>
            </a:r>
            <a:r>
              <a:rPr lang="zh-CN" altLang="en-US" sz="2000" dirty="0"/>
              <a:t>写</a:t>
            </a:r>
            <a:r>
              <a:rPr lang="en-US" altLang="zh-CN" sz="2000" dirty="0"/>
              <a:t>A[3][0] 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数据局部性探索</a:t>
            </a:r>
          </a:p>
        </p:txBody>
      </p:sp>
      <p:sp>
        <p:nvSpPr>
          <p:cNvPr id="100" name="Rectangle 5"/>
          <p:cNvSpPr>
            <a:spLocks noChangeArrowheads="1"/>
          </p:cNvSpPr>
          <p:nvPr/>
        </p:nvSpPr>
        <p:spPr bwMode="auto">
          <a:xfrm>
            <a:off x="271467" y="1143060"/>
            <a:ext cx="3505108" cy="124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/>
          <a:lstStyle>
            <a:lvl1pPr marL="342900" indent="-3429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(i= 0; i&lt;3; i++)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(j=0; j&lt;6; </a:t>
            </a:r>
            <a:r>
              <a:rPr lang="en-US" altLang="zh-CN" kern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A[i+1][j]=A[i][j]+B[j];</a:t>
            </a:r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410178" y="1143060"/>
            <a:ext cx="3400211" cy="124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for (j=0; j&lt;6; 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j++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 for (i= 0; i&lt;3; i++)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A[i+1][j]=A[i][j]+B[j];</a:t>
            </a:r>
          </a:p>
        </p:txBody>
      </p:sp>
      <p:sp>
        <p:nvSpPr>
          <p:cNvPr id="102" name="右箭头 101"/>
          <p:cNvSpPr/>
          <p:nvPr/>
        </p:nvSpPr>
        <p:spPr bwMode="auto">
          <a:xfrm>
            <a:off x="3793297" y="1651063"/>
            <a:ext cx="1600158" cy="228594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843468" y="1023641"/>
            <a:ext cx="14750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交换内外层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循环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4604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540044" y="2696367"/>
            <a:ext cx="8184958" cy="3932949"/>
          </a:xfrm>
        </p:spPr>
        <p:txBody>
          <a:bodyPr/>
          <a:lstStyle/>
          <a:p>
            <a:r>
              <a:rPr lang="zh-CN" altLang="en-US" dirty="0"/>
              <a:t>通过循环交换，在适当的循环层级获得合适的并行粒度</a:t>
            </a:r>
            <a:endParaRPr lang="en-US" altLang="zh-CN" dirty="0"/>
          </a:p>
          <a:p>
            <a:pPr lvl="1"/>
            <a:r>
              <a:rPr lang="zh-CN" altLang="en-US" sz="2000" dirty="0"/>
              <a:t>原循环并行粒度：内层循环内可以并行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/>
              <a:t>交换后并行粒度：外层循环内可以并行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并行粒度探索</a:t>
            </a:r>
          </a:p>
        </p:txBody>
      </p:sp>
      <p:sp>
        <p:nvSpPr>
          <p:cNvPr id="100" name="Rectangle 5"/>
          <p:cNvSpPr>
            <a:spLocks noChangeArrowheads="1"/>
          </p:cNvSpPr>
          <p:nvPr/>
        </p:nvSpPr>
        <p:spPr bwMode="auto">
          <a:xfrm>
            <a:off x="271467" y="1143060"/>
            <a:ext cx="3505108" cy="124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/>
          <a:lstStyle>
            <a:lvl1pPr marL="342900" indent="-3429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(i= 0; i&lt;3; i++)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(j=0; j&lt;6; </a:t>
            </a:r>
            <a:r>
              <a:rPr lang="en-US" altLang="zh-CN" kern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A[i+1][j]=A[i][j]+B[j];</a:t>
            </a:r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410178" y="1143060"/>
            <a:ext cx="3400211" cy="124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for (j=0; j&lt;6; 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j++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 for (i= 0; i&lt;3; i++)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A[i+1][j]=A[i][j]+B[j];</a:t>
            </a:r>
          </a:p>
        </p:txBody>
      </p:sp>
      <p:sp>
        <p:nvSpPr>
          <p:cNvPr id="102" name="右箭头 101"/>
          <p:cNvSpPr/>
          <p:nvPr/>
        </p:nvSpPr>
        <p:spPr bwMode="auto">
          <a:xfrm>
            <a:off x="3793297" y="1651063"/>
            <a:ext cx="1600158" cy="228594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843468" y="1023641"/>
            <a:ext cx="14750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交换内外层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循环</a:t>
            </a:r>
            <a:endParaRPr lang="zh-CN" altLang="en-US" sz="2000" dirty="0"/>
          </a:p>
        </p:txBody>
      </p:sp>
      <p:sp>
        <p:nvSpPr>
          <p:cNvPr id="113" name="Rectangle 5"/>
          <p:cNvSpPr>
            <a:spLocks noChangeArrowheads="1"/>
          </p:cNvSpPr>
          <p:nvPr/>
        </p:nvSpPr>
        <p:spPr bwMode="auto">
          <a:xfrm>
            <a:off x="2590852" y="3505198"/>
            <a:ext cx="3143062" cy="10667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/>
          <a:lstStyle>
            <a:lvl1pPr marL="342900" indent="-3429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(i= 0; i&lt;3; i++)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for (j=0; j&lt;6; </a:t>
            </a:r>
            <a:r>
              <a:rPr lang="en-US" altLang="zh-CN" sz="2000" kern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A[i+1][j]=A[i][j]+B[j];</a:t>
            </a:r>
          </a:p>
        </p:txBody>
      </p:sp>
      <p:cxnSp>
        <p:nvCxnSpPr>
          <p:cNvPr id="114" name="直接箭头连接符 113"/>
          <p:cNvCxnSpPr/>
          <p:nvPr/>
        </p:nvCxnSpPr>
        <p:spPr bwMode="auto">
          <a:xfrm flipH="1">
            <a:off x="4477422" y="3636376"/>
            <a:ext cx="1523960" cy="38099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矩形 16"/>
          <p:cNvSpPr/>
          <p:nvPr/>
        </p:nvSpPr>
        <p:spPr>
          <a:xfrm>
            <a:off x="5940732" y="3426761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此循环层可以并行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2594305" y="5233273"/>
            <a:ext cx="3139610" cy="1091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for (j=0; j&lt;6; </a:t>
            </a:r>
            <a:r>
              <a:rPr lang="en-US" altLang="zh-CN" sz="2000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j++</a:t>
            </a:r>
            <a:r>
              <a:rPr lang="en-US" altLang="zh-CN" sz="2000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 for (i= 0; i&lt;3; i++)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A[i+1][j]=A[i][j]+B[j];</a:t>
            </a:r>
          </a:p>
        </p:txBody>
      </p:sp>
      <p:cxnSp>
        <p:nvCxnSpPr>
          <p:cNvPr id="116" name="直接箭头连接符 115"/>
          <p:cNvCxnSpPr/>
          <p:nvPr/>
        </p:nvCxnSpPr>
        <p:spPr bwMode="auto">
          <a:xfrm flipH="1">
            <a:off x="4416772" y="5380801"/>
            <a:ext cx="1523960" cy="124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5867366" y="5180746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此循环层可以并行</a:t>
            </a:r>
          </a:p>
        </p:txBody>
      </p:sp>
    </p:spTree>
    <p:extLst>
      <p:ext uri="{BB962C8B-B14F-4D97-AF65-F5344CB8AC3E}">
        <p14:creationId xmlns:p14="http://schemas.microsoft.com/office/powerpoint/2010/main" val="354863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540044" y="4254286"/>
            <a:ext cx="8184958" cy="2245656"/>
          </a:xfrm>
        </p:spPr>
        <p:txBody>
          <a:bodyPr/>
          <a:lstStyle/>
          <a:p>
            <a:r>
              <a:rPr lang="en-US" altLang="zh-CN" dirty="0"/>
              <a:t>[&lt;,=]</a:t>
            </a:r>
            <a:r>
              <a:rPr lang="zh-CN" altLang="en-US" dirty="0"/>
              <a:t>：循环体依赖由</a:t>
            </a:r>
            <a:r>
              <a:rPr lang="en-US" altLang="zh-CN" dirty="0"/>
              <a:t>i</a:t>
            </a:r>
            <a:r>
              <a:rPr lang="zh-CN" altLang="en-US" dirty="0"/>
              <a:t>循环携带，循环交换后方向向量为</a:t>
            </a:r>
            <a:r>
              <a:rPr lang="en-US" altLang="zh-CN" dirty="0"/>
              <a:t>[=,&lt;]</a:t>
            </a:r>
            <a:r>
              <a:rPr lang="zh-CN" altLang="en-US" dirty="0"/>
              <a:t>仍由</a:t>
            </a:r>
            <a:r>
              <a:rPr lang="en-US" altLang="zh-CN" dirty="0"/>
              <a:t>i</a:t>
            </a:r>
            <a:r>
              <a:rPr lang="zh-CN" altLang="en-US" dirty="0"/>
              <a:t>循环携带，因此依赖关系不会改变。此类循环转换是安全的。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循环交换安全性问题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79889" y="1030272"/>
            <a:ext cx="2512317" cy="3248088"/>
            <a:chOff x="4538301" y="924177"/>
            <a:chExt cx="2512317" cy="3248088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4538301" y="2344029"/>
              <a:ext cx="24237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C00000"/>
                  </a:solidFill>
                </a:rPr>
                <a:t>j</a:t>
              </a:r>
              <a:endParaRPr lang="en-US" altLang="zh-CN" sz="1800" kern="0" dirty="0">
                <a:solidFill>
                  <a:srgbClr val="C00000"/>
                </a:solidFill>
              </a:endParaRPr>
            </a:p>
          </p:txBody>
        </p:sp>
        <p:graphicFrame>
          <p:nvGraphicFramePr>
            <p:cNvPr id="10" name="Group 78"/>
            <p:cNvGraphicFramePr>
              <a:graphicFrameLocks/>
            </p:cNvGraphicFramePr>
            <p:nvPr/>
          </p:nvGraphicFramePr>
          <p:xfrm>
            <a:off x="4960119" y="1016765"/>
            <a:ext cx="1486016" cy="2590940"/>
          </p:xfrm>
          <a:graphic>
            <a:graphicData uri="http://schemas.openxmlformats.org/drawingml/2006/table">
              <a:tbl>
                <a:tblPr/>
                <a:tblGrid>
                  <a:gridCol w="520018">
                    <a:extLst>
                      <a:ext uri="{9D8B030D-6E8A-4147-A177-3AD203B41FA5}">
                        <a16:colId xmlns:a16="http://schemas.microsoft.com/office/drawing/2014/main" val="2064571446"/>
                      </a:ext>
                    </a:extLst>
                  </a:gridCol>
                  <a:gridCol w="482999">
                    <a:extLst>
                      <a:ext uri="{9D8B030D-6E8A-4147-A177-3AD203B41FA5}">
                        <a16:colId xmlns:a16="http://schemas.microsoft.com/office/drawing/2014/main" val="2062669842"/>
                      </a:ext>
                    </a:extLst>
                  </a:gridCol>
                  <a:gridCol w="482999">
                    <a:extLst>
                      <a:ext uri="{9D8B030D-6E8A-4147-A177-3AD203B41FA5}">
                        <a16:colId xmlns:a16="http://schemas.microsoft.com/office/drawing/2014/main" val="17473376"/>
                      </a:ext>
                    </a:extLst>
                  </a:gridCol>
                </a:tblGrid>
                <a:tr h="44641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628089569"/>
                    </a:ext>
                  </a:extLst>
                </a:tr>
                <a:tr h="44641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743250113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89148824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949386340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546220597"/>
                    </a:ext>
                  </a:extLst>
                </a:tr>
              </a:tbl>
            </a:graphicData>
          </a:graphic>
        </p:graphicFrame>
        <p:sp>
          <p:nvSpPr>
            <p:cNvPr id="11" name="Text Box 68"/>
            <p:cNvSpPr txBox="1">
              <a:spLocks noChangeArrowheads="1"/>
            </p:cNvSpPr>
            <p:nvPr/>
          </p:nvSpPr>
          <p:spPr bwMode="auto">
            <a:xfrm>
              <a:off x="4837722" y="3772155"/>
              <a:ext cx="22128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C00000"/>
                  </a:solidFill>
                </a:rPr>
                <a:t>i</a:t>
              </a:r>
              <a:r>
                <a:rPr lang="zh-CN" altLang="en-US" sz="2000" kern="0" dirty="0">
                  <a:solidFill>
                    <a:schemeClr val="tx1"/>
                  </a:solidFill>
                </a:rPr>
                <a:t>（</a:t>
              </a:r>
              <a:r>
                <a:rPr lang="en-US" altLang="zh-CN" sz="2000" kern="0" dirty="0">
                  <a:solidFill>
                    <a:schemeClr val="tx1"/>
                  </a:solidFill>
                </a:rPr>
                <a:t>0 </a:t>
              </a:r>
              <a:r>
                <a:rPr lang="en-US" altLang="zh-CN" sz="2000" kern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≤i&lt;3,0≤j&lt;6</a:t>
              </a:r>
              <a:r>
                <a:rPr lang="zh-CN" altLang="en-US" sz="2000" kern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）</a:t>
              </a:r>
              <a:endParaRPr lang="en-US" altLang="zh-CN" sz="2000" kern="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4837722" y="926941"/>
              <a:ext cx="240111" cy="2831803"/>
              <a:chOff x="4837722" y="926941"/>
              <a:chExt cx="240111" cy="2831803"/>
            </a:xfrm>
          </p:grpSpPr>
          <p:sp>
            <p:nvSpPr>
              <p:cNvPr id="36" name="Oval 70"/>
              <p:cNvSpPr>
                <a:spLocks noChangeArrowheads="1"/>
              </p:cNvSpPr>
              <p:nvPr/>
            </p:nvSpPr>
            <p:spPr bwMode="auto">
              <a:xfrm>
                <a:off x="4849233" y="3530144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7" name="Oval 71"/>
              <p:cNvSpPr>
                <a:spLocks noChangeArrowheads="1"/>
              </p:cNvSpPr>
              <p:nvPr/>
            </p:nvSpPr>
            <p:spPr bwMode="auto">
              <a:xfrm>
                <a:off x="4849233" y="299248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8" name="Oval 72"/>
              <p:cNvSpPr>
                <a:spLocks noChangeArrowheads="1"/>
              </p:cNvSpPr>
              <p:nvPr/>
            </p:nvSpPr>
            <p:spPr bwMode="auto">
              <a:xfrm>
                <a:off x="4840342" y="2476564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9" name="Oval 73"/>
              <p:cNvSpPr>
                <a:spLocks noChangeArrowheads="1"/>
              </p:cNvSpPr>
              <p:nvPr/>
            </p:nvSpPr>
            <p:spPr bwMode="auto">
              <a:xfrm>
                <a:off x="4839079" y="926941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40" name="Oval 74"/>
              <p:cNvSpPr>
                <a:spLocks noChangeArrowheads="1"/>
              </p:cNvSpPr>
              <p:nvPr/>
            </p:nvSpPr>
            <p:spPr bwMode="auto">
              <a:xfrm>
                <a:off x="4837722" y="196519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41" name="Oval 75"/>
              <p:cNvSpPr>
                <a:spLocks noChangeArrowheads="1"/>
              </p:cNvSpPr>
              <p:nvPr/>
            </p:nvSpPr>
            <p:spPr bwMode="auto">
              <a:xfrm>
                <a:off x="4837722" y="144286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372222" y="924177"/>
              <a:ext cx="236821" cy="2834883"/>
              <a:chOff x="5370590" y="926941"/>
              <a:chExt cx="236821" cy="2834883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29" name="Oval 81"/>
              <p:cNvSpPr>
                <a:spLocks noChangeArrowheads="1"/>
              </p:cNvSpPr>
              <p:nvPr/>
            </p:nvSpPr>
            <p:spPr bwMode="auto">
              <a:xfrm rot="16200000">
                <a:off x="5371345" y="926941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0" name="Oval 82"/>
              <p:cNvSpPr>
                <a:spLocks noChangeArrowheads="1"/>
              </p:cNvSpPr>
              <p:nvPr/>
            </p:nvSpPr>
            <p:spPr bwMode="auto">
              <a:xfrm rot="16200000">
                <a:off x="5378811" y="3533224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1" name="Oval 83"/>
              <p:cNvSpPr>
                <a:spLocks noChangeArrowheads="1"/>
              </p:cNvSpPr>
              <p:nvPr/>
            </p:nvSpPr>
            <p:spPr bwMode="auto">
              <a:xfrm rot="16200000">
                <a:off x="5378811" y="3006973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2" name="Oval 84"/>
              <p:cNvSpPr>
                <a:spLocks noChangeArrowheads="1"/>
              </p:cNvSpPr>
              <p:nvPr/>
            </p:nvSpPr>
            <p:spPr bwMode="auto">
              <a:xfrm rot="16200000">
                <a:off x="5370590" y="2470823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3" name="Oval 85"/>
              <p:cNvSpPr>
                <a:spLocks noChangeArrowheads="1"/>
              </p:cNvSpPr>
              <p:nvPr/>
            </p:nvSpPr>
            <p:spPr bwMode="auto">
              <a:xfrm rot="16200000">
                <a:off x="5378811" y="1442865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4" name="Oval 87"/>
              <p:cNvSpPr>
                <a:spLocks noChangeArrowheads="1"/>
              </p:cNvSpPr>
              <p:nvPr/>
            </p:nvSpPr>
            <p:spPr bwMode="auto">
              <a:xfrm rot="16200000">
                <a:off x="5371345" y="1965198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5846625" y="926941"/>
              <a:ext cx="231617" cy="2289140"/>
              <a:chOff x="5846625" y="926941"/>
              <a:chExt cx="231617" cy="2289140"/>
            </a:xfrm>
          </p:grpSpPr>
          <p:sp>
            <p:nvSpPr>
              <p:cNvPr id="24" name="Oval 90"/>
              <p:cNvSpPr>
                <a:spLocks noChangeArrowheads="1"/>
              </p:cNvSpPr>
              <p:nvPr/>
            </p:nvSpPr>
            <p:spPr bwMode="auto">
              <a:xfrm rot="16200000">
                <a:off x="5849642" y="298748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25" name="Oval 91"/>
              <p:cNvSpPr>
                <a:spLocks noChangeArrowheads="1"/>
              </p:cNvSpPr>
              <p:nvPr/>
            </p:nvSpPr>
            <p:spPr bwMode="auto">
              <a:xfrm rot="16200000">
                <a:off x="5849642" y="246656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26" name="Oval 92"/>
              <p:cNvSpPr>
                <a:spLocks noChangeArrowheads="1"/>
              </p:cNvSpPr>
              <p:nvPr/>
            </p:nvSpPr>
            <p:spPr bwMode="auto">
              <a:xfrm rot="16200000">
                <a:off x="5846625" y="1970829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27" name="Oval 93"/>
              <p:cNvSpPr>
                <a:spLocks noChangeArrowheads="1"/>
              </p:cNvSpPr>
              <p:nvPr/>
            </p:nvSpPr>
            <p:spPr bwMode="auto">
              <a:xfrm rot="16200000">
                <a:off x="5846625" y="92694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28" name="Oval 95"/>
              <p:cNvSpPr>
                <a:spLocks noChangeArrowheads="1"/>
              </p:cNvSpPr>
              <p:nvPr/>
            </p:nvSpPr>
            <p:spPr bwMode="auto">
              <a:xfrm rot="16200000">
                <a:off x="5846625" y="144010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</p:grpSp>
      <p:sp>
        <p:nvSpPr>
          <p:cNvPr id="42" name="Oval 90"/>
          <p:cNvSpPr>
            <a:spLocks noChangeArrowheads="1"/>
          </p:cNvSpPr>
          <p:nvPr/>
        </p:nvSpPr>
        <p:spPr bwMode="auto">
          <a:xfrm rot="16200000">
            <a:off x="1888213" y="3641020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rgbClr val="FC0128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>
            <a:off x="1119421" y="3713800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1" name="矩形 140"/>
          <p:cNvSpPr/>
          <p:nvPr/>
        </p:nvSpPr>
        <p:spPr>
          <a:xfrm>
            <a:off x="2548473" y="1553388"/>
            <a:ext cx="22106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距离向量</a:t>
            </a:r>
            <a:r>
              <a:rPr lang="en-US" altLang="zh-CN" sz="2000" dirty="0"/>
              <a:t>D=[1,0]</a:t>
            </a:r>
          </a:p>
          <a:p>
            <a:r>
              <a:rPr lang="zh-CN" altLang="en-US" sz="2000" dirty="0"/>
              <a:t>方向向量</a:t>
            </a:r>
            <a:r>
              <a:rPr lang="en-US" altLang="zh-CN" sz="2000" dirty="0"/>
              <a:t>[&lt;,=]</a:t>
            </a:r>
            <a:endParaRPr lang="zh-CN" altLang="en-US" sz="2000" dirty="0"/>
          </a:p>
        </p:txBody>
      </p:sp>
      <p:sp>
        <p:nvSpPr>
          <p:cNvPr id="142" name="矩形 141"/>
          <p:cNvSpPr/>
          <p:nvPr/>
        </p:nvSpPr>
        <p:spPr>
          <a:xfrm>
            <a:off x="6430461" y="1597638"/>
            <a:ext cx="22106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距离向量</a:t>
            </a:r>
            <a:r>
              <a:rPr lang="en-US" altLang="zh-CN" sz="2000" dirty="0"/>
              <a:t>D=[0,1]</a:t>
            </a:r>
          </a:p>
          <a:p>
            <a:r>
              <a:rPr lang="zh-CN" altLang="en-US" sz="2000" dirty="0"/>
              <a:t>方向向量</a:t>
            </a:r>
            <a:r>
              <a:rPr lang="en-US" altLang="zh-CN" sz="2000" dirty="0"/>
              <a:t>[=,&lt;]</a:t>
            </a:r>
            <a:endParaRPr lang="zh-CN" altLang="en-US" sz="2000" dirty="0"/>
          </a:p>
        </p:txBody>
      </p:sp>
      <p:sp>
        <p:nvSpPr>
          <p:cNvPr id="104" name="右箭头 103"/>
          <p:cNvSpPr/>
          <p:nvPr/>
        </p:nvSpPr>
        <p:spPr bwMode="auto">
          <a:xfrm rot="16200000">
            <a:off x="672352" y="2272003"/>
            <a:ext cx="2658122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105" name="右箭头 104"/>
          <p:cNvSpPr/>
          <p:nvPr/>
        </p:nvSpPr>
        <p:spPr bwMode="auto">
          <a:xfrm rot="16200000">
            <a:off x="205513" y="2272003"/>
            <a:ext cx="2658122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106" name="右箭头 105"/>
          <p:cNvSpPr/>
          <p:nvPr/>
        </p:nvSpPr>
        <p:spPr bwMode="auto">
          <a:xfrm rot="16200000">
            <a:off x="-321104" y="2247037"/>
            <a:ext cx="2658122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cxnSp>
        <p:nvCxnSpPr>
          <p:cNvPr id="107" name="直接箭头连接符 106"/>
          <p:cNvCxnSpPr>
            <a:endCxn id="30" idx="7"/>
          </p:cNvCxnSpPr>
          <p:nvPr/>
        </p:nvCxnSpPr>
        <p:spPr bwMode="auto">
          <a:xfrm>
            <a:off x="1077349" y="1221355"/>
            <a:ext cx="378160" cy="24486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直接箭头连接符 107"/>
          <p:cNvCxnSpPr>
            <a:endCxn id="42" idx="7"/>
          </p:cNvCxnSpPr>
          <p:nvPr/>
        </p:nvCxnSpPr>
        <p:spPr bwMode="auto">
          <a:xfrm>
            <a:off x="1599646" y="1219398"/>
            <a:ext cx="322045" cy="24551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直接箭头连接符 136"/>
          <p:cNvCxnSpPr/>
          <p:nvPr/>
        </p:nvCxnSpPr>
        <p:spPr bwMode="auto">
          <a:xfrm>
            <a:off x="1119421" y="3192279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3" name="直接箭头连接符 142"/>
          <p:cNvCxnSpPr/>
          <p:nvPr/>
        </p:nvCxnSpPr>
        <p:spPr bwMode="auto">
          <a:xfrm>
            <a:off x="1107910" y="2677293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4" name="直接箭头连接符 143"/>
          <p:cNvCxnSpPr/>
          <p:nvPr/>
        </p:nvCxnSpPr>
        <p:spPr bwMode="auto">
          <a:xfrm>
            <a:off x="1107910" y="2138035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5" name="直接箭头连接符 144"/>
          <p:cNvCxnSpPr/>
          <p:nvPr/>
        </p:nvCxnSpPr>
        <p:spPr bwMode="auto">
          <a:xfrm>
            <a:off x="1119421" y="1636591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7" name="直接箭头连接符 146"/>
          <p:cNvCxnSpPr/>
          <p:nvPr/>
        </p:nvCxnSpPr>
        <p:spPr bwMode="auto">
          <a:xfrm>
            <a:off x="1630592" y="3713800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8" name="直接箭头连接符 147"/>
          <p:cNvCxnSpPr/>
          <p:nvPr/>
        </p:nvCxnSpPr>
        <p:spPr bwMode="auto">
          <a:xfrm>
            <a:off x="1630592" y="3192279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9" name="直接箭头连接符 148"/>
          <p:cNvCxnSpPr/>
          <p:nvPr/>
        </p:nvCxnSpPr>
        <p:spPr bwMode="auto">
          <a:xfrm>
            <a:off x="1619081" y="2677293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0" name="直接箭头连接符 149"/>
          <p:cNvCxnSpPr/>
          <p:nvPr/>
        </p:nvCxnSpPr>
        <p:spPr bwMode="auto">
          <a:xfrm>
            <a:off x="1619081" y="2138035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1" name="直接箭头连接符 150"/>
          <p:cNvCxnSpPr/>
          <p:nvPr/>
        </p:nvCxnSpPr>
        <p:spPr bwMode="auto">
          <a:xfrm>
            <a:off x="1630592" y="1636591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53" name="组合 152"/>
          <p:cNvGrpSpPr/>
          <p:nvPr/>
        </p:nvGrpSpPr>
        <p:grpSpPr>
          <a:xfrm>
            <a:off x="4511336" y="1021129"/>
            <a:ext cx="2512317" cy="3248088"/>
            <a:chOff x="4538301" y="924177"/>
            <a:chExt cx="2512317" cy="3248088"/>
          </a:xfrm>
        </p:grpSpPr>
        <p:sp>
          <p:nvSpPr>
            <p:cNvPr id="154" name="Text Box 6"/>
            <p:cNvSpPr txBox="1">
              <a:spLocks noChangeArrowheads="1"/>
            </p:cNvSpPr>
            <p:nvPr/>
          </p:nvSpPr>
          <p:spPr bwMode="auto">
            <a:xfrm>
              <a:off x="4538301" y="2344029"/>
              <a:ext cx="24237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C00000"/>
                  </a:solidFill>
                </a:rPr>
                <a:t>j</a:t>
              </a:r>
              <a:endParaRPr lang="en-US" altLang="zh-CN" sz="1800" kern="0" dirty="0">
                <a:solidFill>
                  <a:srgbClr val="C00000"/>
                </a:solidFill>
              </a:endParaRPr>
            </a:p>
          </p:txBody>
        </p:sp>
        <p:graphicFrame>
          <p:nvGraphicFramePr>
            <p:cNvPr id="155" name="Group 78"/>
            <p:cNvGraphicFramePr>
              <a:graphicFrameLocks/>
            </p:cNvGraphicFramePr>
            <p:nvPr/>
          </p:nvGraphicFramePr>
          <p:xfrm>
            <a:off x="4960119" y="1016765"/>
            <a:ext cx="1486016" cy="2590940"/>
          </p:xfrm>
          <a:graphic>
            <a:graphicData uri="http://schemas.openxmlformats.org/drawingml/2006/table">
              <a:tbl>
                <a:tblPr/>
                <a:tblGrid>
                  <a:gridCol w="520018">
                    <a:extLst>
                      <a:ext uri="{9D8B030D-6E8A-4147-A177-3AD203B41FA5}">
                        <a16:colId xmlns:a16="http://schemas.microsoft.com/office/drawing/2014/main" val="2064571446"/>
                      </a:ext>
                    </a:extLst>
                  </a:gridCol>
                  <a:gridCol w="482999">
                    <a:extLst>
                      <a:ext uri="{9D8B030D-6E8A-4147-A177-3AD203B41FA5}">
                        <a16:colId xmlns:a16="http://schemas.microsoft.com/office/drawing/2014/main" val="2062669842"/>
                      </a:ext>
                    </a:extLst>
                  </a:gridCol>
                  <a:gridCol w="482999">
                    <a:extLst>
                      <a:ext uri="{9D8B030D-6E8A-4147-A177-3AD203B41FA5}">
                        <a16:colId xmlns:a16="http://schemas.microsoft.com/office/drawing/2014/main" val="17473376"/>
                      </a:ext>
                    </a:extLst>
                  </a:gridCol>
                </a:tblGrid>
                <a:tr h="44641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628089569"/>
                    </a:ext>
                  </a:extLst>
                </a:tr>
                <a:tr h="44641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743250113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89148824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949386340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546220597"/>
                    </a:ext>
                  </a:extLst>
                </a:tr>
              </a:tbl>
            </a:graphicData>
          </a:graphic>
        </p:graphicFrame>
        <p:sp>
          <p:nvSpPr>
            <p:cNvPr id="156" name="Text Box 68"/>
            <p:cNvSpPr txBox="1">
              <a:spLocks noChangeArrowheads="1"/>
            </p:cNvSpPr>
            <p:nvPr/>
          </p:nvSpPr>
          <p:spPr bwMode="auto">
            <a:xfrm>
              <a:off x="4837722" y="3772155"/>
              <a:ext cx="22128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C00000"/>
                  </a:solidFill>
                </a:rPr>
                <a:t>i</a:t>
              </a:r>
              <a:r>
                <a:rPr lang="zh-CN" altLang="en-US" sz="2000" kern="0" dirty="0">
                  <a:solidFill>
                    <a:schemeClr val="tx1"/>
                  </a:solidFill>
                </a:rPr>
                <a:t>（</a:t>
              </a:r>
              <a:r>
                <a:rPr lang="en-US" altLang="zh-CN" sz="2000" kern="0" dirty="0">
                  <a:solidFill>
                    <a:schemeClr val="tx1"/>
                  </a:solidFill>
                </a:rPr>
                <a:t>0 </a:t>
              </a:r>
              <a:r>
                <a:rPr lang="en-US" altLang="zh-CN" sz="2000" kern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≤i&lt;3,0≤j&lt;6</a:t>
              </a:r>
              <a:r>
                <a:rPr lang="zh-CN" altLang="en-US" sz="2000" kern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）</a:t>
              </a:r>
              <a:endParaRPr lang="en-US" altLang="zh-CN" sz="2000" kern="0" dirty="0">
                <a:solidFill>
                  <a:schemeClr val="tx1"/>
                </a:solidFill>
              </a:endParaRPr>
            </a:p>
          </p:txBody>
        </p:sp>
        <p:grpSp>
          <p:nvGrpSpPr>
            <p:cNvPr id="157" name="组合 156"/>
            <p:cNvGrpSpPr/>
            <p:nvPr/>
          </p:nvGrpSpPr>
          <p:grpSpPr>
            <a:xfrm>
              <a:off x="4837722" y="926941"/>
              <a:ext cx="240111" cy="2831803"/>
              <a:chOff x="4837722" y="926941"/>
              <a:chExt cx="240111" cy="2831803"/>
            </a:xfrm>
          </p:grpSpPr>
          <p:sp>
            <p:nvSpPr>
              <p:cNvPr id="171" name="Oval 70"/>
              <p:cNvSpPr>
                <a:spLocks noChangeArrowheads="1"/>
              </p:cNvSpPr>
              <p:nvPr/>
            </p:nvSpPr>
            <p:spPr bwMode="auto">
              <a:xfrm>
                <a:off x="4849233" y="3530144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72" name="Oval 71"/>
              <p:cNvSpPr>
                <a:spLocks noChangeArrowheads="1"/>
              </p:cNvSpPr>
              <p:nvPr/>
            </p:nvSpPr>
            <p:spPr bwMode="auto">
              <a:xfrm>
                <a:off x="4849233" y="299248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73" name="Oval 72"/>
              <p:cNvSpPr>
                <a:spLocks noChangeArrowheads="1"/>
              </p:cNvSpPr>
              <p:nvPr/>
            </p:nvSpPr>
            <p:spPr bwMode="auto">
              <a:xfrm>
                <a:off x="4840342" y="2476564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74" name="Oval 73"/>
              <p:cNvSpPr>
                <a:spLocks noChangeArrowheads="1"/>
              </p:cNvSpPr>
              <p:nvPr/>
            </p:nvSpPr>
            <p:spPr bwMode="auto">
              <a:xfrm>
                <a:off x="4839079" y="926941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75" name="Oval 74"/>
              <p:cNvSpPr>
                <a:spLocks noChangeArrowheads="1"/>
              </p:cNvSpPr>
              <p:nvPr/>
            </p:nvSpPr>
            <p:spPr bwMode="auto">
              <a:xfrm>
                <a:off x="4837722" y="196519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76" name="Oval 75"/>
              <p:cNvSpPr>
                <a:spLocks noChangeArrowheads="1"/>
              </p:cNvSpPr>
              <p:nvPr/>
            </p:nvSpPr>
            <p:spPr bwMode="auto">
              <a:xfrm>
                <a:off x="4837722" y="144286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158" name="组合 157"/>
            <p:cNvGrpSpPr/>
            <p:nvPr/>
          </p:nvGrpSpPr>
          <p:grpSpPr>
            <a:xfrm>
              <a:off x="5372222" y="924177"/>
              <a:ext cx="236821" cy="2834883"/>
              <a:chOff x="5370590" y="926941"/>
              <a:chExt cx="236821" cy="2834883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165" name="Oval 81"/>
              <p:cNvSpPr>
                <a:spLocks noChangeArrowheads="1"/>
              </p:cNvSpPr>
              <p:nvPr/>
            </p:nvSpPr>
            <p:spPr bwMode="auto">
              <a:xfrm rot="16200000">
                <a:off x="5371345" y="926941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66" name="Oval 82"/>
              <p:cNvSpPr>
                <a:spLocks noChangeArrowheads="1"/>
              </p:cNvSpPr>
              <p:nvPr/>
            </p:nvSpPr>
            <p:spPr bwMode="auto">
              <a:xfrm rot="16200000">
                <a:off x="5378811" y="3533224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67" name="Oval 83"/>
              <p:cNvSpPr>
                <a:spLocks noChangeArrowheads="1"/>
              </p:cNvSpPr>
              <p:nvPr/>
            </p:nvSpPr>
            <p:spPr bwMode="auto">
              <a:xfrm rot="16200000">
                <a:off x="5378811" y="3006973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68" name="Oval 84"/>
              <p:cNvSpPr>
                <a:spLocks noChangeArrowheads="1"/>
              </p:cNvSpPr>
              <p:nvPr/>
            </p:nvSpPr>
            <p:spPr bwMode="auto">
              <a:xfrm rot="16200000">
                <a:off x="5370590" y="2470823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69" name="Oval 85"/>
              <p:cNvSpPr>
                <a:spLocks noChangeArrowheads="1"/>
              </p:cNvSpPr>
              <p:nvPr/>
            </p:nvSpPr>
            <p:spPr bwMode="auto">
              <a:xfrm rot="16200000">
                <a:off x="5378811" y="1442865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70" name="Oval 87"/>
              <p:cNvSpPr>
                <a:spLocks noChangeArrowheads="1"/>
              </p:cNvSpPr>
              <p:nvPr/>
            </p:nvSpPr>
            <p:spPr bwMode="auto">
              <a:xfrm rot="16200000">
                <a:off x="5371345" y="1965198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159" name="组合 158"/>
            <p:cNvGrpSpPr/>
            <p:nvPr/>
          </p:nvGrpSpPr>
          <p:grpSpPr>
            <a:xfrm>
              <a:off x="5846625" y="926941"/>
              <a:ext cx="231617" cy="2289140"/>
              <a:chOff x="5846625" y="926941"/>
              <a:chExt cx="231617" cy="2289140"/>
            </a:xfrm>
          </p:grpSpPr>
          <p:sp>
            <p:nvSpPr>
              <p:cNvPr id="160" name="Oval 90"/>
              <p:cNvSpPr>
                <a:spLocks noChangeArrowheads="1"/>
              </p:cNvSpPr>
              <p:nvPr/>
            </p:nvSpPr>
            <p:spPr bwMode="auto">
              <a:xfrm rot="16200000">
                <a:off x="5849642" y="298748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61" name="Oval 91"/>
              <p:cNvSpPr>
                <a:spLocks noChangeArrowheads="1"/>
              </p:cNvSpPr>
              <p:nvPr/>
            </p:nvSpPr>
            <p:spPr bwMode="auto">
              <a:xfrm rot="16200000">
                <a:off x="5849642" y="246656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62" name="Oval 92"/>
              <p:cNvSpPr>
                <a:spLocks noChangeArrowheads="1"/>
              </p:cNvSpPr>
              <p:nvPr/>
            </p:nvSpPr>
            <p:spPr bwMode="auto">
              <a:xfrm rot="16200000">
                <a:off x="5846625" y="1970829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63" name="Oval 93"/>
              <p:cNvSpPr>
                <a:spLocks noChangeArrowheads="1"/>
              </p:cNvSpPr>
              <p:nvPr/>
            </p:nvSpPr>
            <p:spPr bwMode="auto">
              <a:xfrm rot="16200000">
                <a:off x="5846625" y="92694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64" name="Oval 95"/>
              <p:cNvSpPr>
                <a:spLocks noChangeArrowheads="1"/>
              </p:cNvSpPr>
              <p:nvPr/>
            </p:nvSpPr>
            <p:spPr bwMode="auto">
              <a:xfrm rot="16200000">
                <a:off x="5846625" y="1440101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</p:grpSp>
      <p:sp>
        <p:nvSpPr>
          <p:cNvPr id="177" name="Oval 90"/>
          <p:cNvSpPr>
            <a:spLocks noChangeArrowheads="1"/>
          </p:cNvSpPr>
          <p:nvPr/>
        </p:nvSpPr>
        <p:spPr bwMode="auto">
          <a:xfrm rot="16200000">
            <a:off x="5819660" y="3631877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rgbClr val="FC0128"/>
              </a:solidFill>
            </a:endParaRPr>
          </a:p>
        </p:txBody>
      </p:sp>
      <p:cxnSp>
        <p:nvCxnSpPr>
          <p:cNvPr id="178" name="直接箭头连接符 177"/>
          <p:cNvCxnSpPr/>
          <p:nvPr/>
        </p:nvCxnSpPr>
        <p:spPr bwMode="auto">
          <a:xfrm>
            <a:off x="5050868" y="3704657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1" name="右箭头 180"/>
          <p:cNvSpPr/>
          <p:nvPr/>
        </p:nvSpPr>
        <p:spPr bwMode="auto">
          <a:xfrm>
            <a:off x="4905929" y="3545026"/>
            <a:ext cx="1184574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cxnSp>
        <p:nvCxnSpPr>
          <p:cNvPr id="182" name="直接箭头连接符 181"/>
          <p:cNvCxnSpPr>
            <a:stCxn id="177" idx="7"/>
            <a:endCxn id="172" idx="5"/>
          </p:cNvCxnSpPr>
          <p:nvPr/>
        </p:nvCxnSpPr>
        <p:spPr bwMode="auto">
          <a:xfrm flipH="1" flipV="1">
            <a:off x="5017390" y="3284562"/>
            <a:ext cx="835748" cy="3807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4" name="直接箭头连接符 183"/>
          <p:cNvCxnSpPr/>
          <p:nvPr/>
        </p:nvCxnSpPr>
        <p:spPr bwMode="auto">
          <a:xfrm>
            <a:off x="5050868" y="3183136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5" name="直接箭头连接符 184"/>
          <p:cNvCxnSpPr/>
          <p:nvPr/>
        </p:nvCxnSpPr>
        <p:spPr bwMode="auto">
          <a:xfrm>
            <a:off x="5039357" y="2668150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6" name="直接箭头连接符 185"/>
          <p:cNvCxnSpPr/>
          <p:nvPr/>
        </p:nvCxnSpPr>
        <p:spPr bwMode="auto">
          <a:xfrm>
            <a:off x="5039357" y="2128892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7" name="直接箭头连接符 186"/>
          <p:cNvCxnSpPr/>
          <p:nvPr/>
        </p:nvCxnSpPr>
        <p:spPr bwMode="auto">
          <a:xfrm>
            <a:off x="5050868" y="1627448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8" name="直接箭头连接符 187"/>
          <p:cNvCxnSpPr/>
          <p:nvPr/>
        </p:nvCxnSpPr>
        <p:spPr bwMode="auto">
          <a:xfrm>
            <a:off x="5050868" y="1113717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9" name="直接箭头连接符 188"/>
          <p:cNvCxnSpPr/>
          <p:nvPr/>
        </p:nvCxnSpPr>
        <p:spPr bwMode="auto">
          <a:xfrm>
            <a:off x="5562039" y="3704657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0" name="直接箭头连接符 189"/>
          <p:cNvCxnSpPr/>
          <p:nvPr/>
        </p:nvCxnSpPr>
        <p:spPr bwMode="auto">
          <a:xfrm>
            <a:off x="5562039" y="3183136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1" name="直接箭头连接符 190"/>
          <p:cNvCxnSpPr/>
          <p:nvPr/>
        </p:nvCxnSpPr>
        <p:spPr bwMode="auto">
          <a:xfrm>
            <a:off x="5550528" y="2668150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2" name="直接箭头连接符 191"/>
          <p:cNvCxnSpPr/>
          <p:nvPr/>
        </p:nvCxnSpPr>
        <p:spPr bwMode="auto">
          <a:xfrm>
            <a:off x="5550528" y="2128892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3" name="直接箭头连接符 192"/>
          <p:cNvCxnSpPr/>
          <p:nvPr/>
        </p:nvCxnSpPr>
        <p:spPr bwMode="auto">
          <a:xfrm>
            <a:off x="5562039" y="1627448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4" name="直接箭头连接符 193"/>
          <p:cNvCxnSpPr/>
          <p:nvPr/>
        </p:nvCxnSpPr>
        <p:spPr bwMode="auto">
          <a:xfrm>
            <a:off x="5562039" y="1113717"/>
            <a:ext cx="30261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5" name="直接箭头连接符 194"/>
          <p:cNvCxnSpPr/>
          <p:nvPr/>
        </p:nvCxnSpPr>
        <p:spPr bwMode="auto">
          <a:xfrm flipH="1" flipV="1">
            <a:off x="5014079" y="2742996"/>
            <a:ext cx="835748" cy="3807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6" name="直接箭头连接符 195"/>
          <p:cNvCxnSpPr/>
          <p:nvPr/>
        </p:nvCxnSpPr>
        <p:spPr bwMode="auto">
          <a:xfrm flipH="1" flipV="1">
            <a:off x="5010626" y="2224644"/>
            <a:ext cx="835748" cy="3807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7" name="直接箭头连接符 196"/>
          <p:cNvCxnSpPr/>
          <p:nvPr/>
        </p:nvCxnSpPr>
        <p:spPr bwMode="auto">
          <a:xfrm flipH="1" flipV="1">
            <a:off x="5010626" y="1714438"/>
            <a:ext cx="835748" cy="3807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8" name="直接箭头连接符 197"/>
          <p:cNvCxnSpPr/>
          <p:nvPr/>
        </p:nvCxnSpPr>
        <p:spPr bwMode="auto">
          <a:xfrm flipH="1" flipV="1">
            <a:off x="5006236" y="1204883"/>
            <a:ext cx="835748" cy="3807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9" name="右箭头 198"/>
          <p:cNvSpPr/>
          <p:nvPr/>
        </p:nvSpPr>
        <p:spPr bwMode="auto">
          <a:xfrm>
            <a:off x="4902332" y="3031078"/>
            <a:ext cx="1184574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200" name="右箭头 199"/>
          <p:cNvSpPr/>
          <p:nvPr/>
        </p:nvSpPr>
        <p:spPr bwMode="auto">
          <a:xfrm>
            <a:off x="4933154" y="2513932"/>
            <a:ext cx="1184574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201" name="右箭头 200"/>
          <p:cNvSpPr/>
          <p:nvPr/>
        </p:nvSpPr>
        <p:spPr bwMode="auto">
          <a:xfrm>
            <a:off x="4917553" y="1974789"/>
            <a:ext cx="1184574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202" name="右箭头 201"/>
          <p:cNvSpPr/>
          <p:nvPr/>
        </p:nvSpPr>
        <p:spPr bwMode="auto">
          <a:xfrm>
            <a:off x="4917553" y="1470904"/>
            <a:ext cx="1184574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203" name="右箭头 202"/>
          <p:cNvSpPr/>
          <p:nvPr/>
        </p:nvSpPr>
        <p:spPr bwMode="auto">
          <a:xfrm>
            <a:off x="4916749" y="960732"/>
            <a:ext cx="1184574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012143"/>
              </p:ext>
            </p:extLst>
          </p:nvPr>
        </p:nvGraphicFramePr>
        <p:xfrm>
          <a:off x="540044" y="5404687"/>
          <a:ext cx="8134350" cy="1271604"/>
        </p:xfrm>
        <a:graphic>
          <a:graphicData uri="http://schemas.openxmlformats.org/drawingml/2006/table">
            <a:tbl>
              <a:tblPr/>
              <a:tblGrid>
                <a:gridCol w="8134350">
                  <a:extLst>
                    <a:ext uri="{9D8B030D-6E8A-4147-A177-3AD203B41FA5}">
                      <a16:colId xmlns:a16="http://schemas.microsoft.com/office/drawing/2014/main" val="3975850761"/>
                    </a:ext>
                  </a:extLst>
                </a:gridCol>
              </a:tblGrid>
              <a:tr h="5705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定理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3: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9" marR="91449" marT="45728" marB="4572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930649"/>
                  </a:ext>
                </a:extLst>
              </a:tr>
              <a:tr h="6888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维循环的</a:t>
                      </a:r>
                      <a:r>
                        <a:rPr lang="zh-CN" altLang="en-US" sz="200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距离向量为</a:t>
                      </a:r>
                      <a:r>
                        <a:rPr lang="en-US" altLang="zh-CN" sz="200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= (d</a:t>
                      </a:r>
                      <a:r>
                        <a:rPr lang="en-US" altLang="zh-CN" sz="2000" i="0" kern="0" baseline="-25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altLang="zh-CN" sz="200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… </a:t>
                      </a:r>
                      <a:r>
                        <a:rPr lang="en-US" altLang="zh-CN" sz="2000" i="0" kern="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altLang="zh-CN" sz="2000" i="0" kern="0" baseline="-250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</a:t>
                      </a:r>
                      <a:r>
                        <a:rPr lang="en-US" altLang="zh-CN" sz="200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zh-CN" altLang="en-US" sz="200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，当</a:t>
                      </a:r>
                      <a:r>
                        <a:rPr lang="nn-NO" altLang="zh-CN" sz="200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(d</a:t>
                      </a:r>
                      <a:r>
                        <a:rPr lang="nn-NO" altLang="zh-CN" sz="2000" i="0" kern="0" baseline="-25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nn-NO" altLang="zh-CN" sz="200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… d</a:t>
                      </a:r>
                      <a:r>
                        <a:rPr lang="nn-NO" altLang="zh-CN" sz="2000" i="0" kern="0" baseline="-25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i-1</a:t>
                      </a:r>
                      <a:r>
                        <a:rPr lang="nn-NO" altLang="zh-CN" sz="200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 &gt; 0</a:t>
                      </a:r>
                      <a:r>
                        <a:rPr lang="zh-CN" altLang="en-US" sz="200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或者对所有的</a:t>
                      </a:r>
                      <a:r>
                        <a:rPr lang="nn-NO" altLang="zh-CN" sz="200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en-US" altLang="zh-CN" sz="200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nn-NO" altLang="zh-CN" sz="200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 ≤ k ≤ j)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≥ 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，那么从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的循环层进行循环交换是安全的。</a:t>
                      </a:r>
                      <a:endParaRPr lang="nn-NO" altLang="zh-CN" sz="2000" i="0" kern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49" marR="91449" marT="45728" marB="4572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995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115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673880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♦"/>
            </a:pPr>
            <a:r>
              <a:rPr lang="zh-CN" altLang="en-US" sz="2400" dirty="0"/>
              <a:t>如果循环转换保持了数据依赖，那么循环转换是安全的，或者称为合法循环转换</a:t>
            </a:r>
            <a:endParaRPr lang="en-US" altLang="zh-CN" sz="2400" dirty="0"/>
          </a:p>
          <a:p>
            <a:pPr marL="0" lvl="1" indent="0"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根据方向向量判断循环转换的合法性：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[=,=]: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循环无关依赖，循环转换是安全的。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[=,&lt;]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：循环体依赖由内层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循环携带，循环交换后方向向量为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[&lt;,=]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仍由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循环携带，依赖关系不改变。此类循环转换是安全的。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[&lt;,=]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：循环体依赖由外层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循环携带，循环交换后方向向量为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[=,&lt;]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仍由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循环携带，依赖关系不改变。此类循环转换是安全的。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/>
              <a:t>[&lt;,&lt;]: </a:t>
            </a:r>
            <a:r>
              <a:rPr lang="zh-CN" altLang="en-US" dirty="0"/>
              <a:t>两层循环都携带循环体依赖，方向向量为正，循环转换后方向向量仍为正，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依赖关系不改变。此类循环转换是安全的。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合法循环转换</a:t>
            </a:r>
          </a:p>
        </p:txBody>
      </p:sp>
    </p:spTree>
    <p:extLst>
      <p:ext uri="{BB962C8B-B14F-4D97-AF65-F5344CB8AC3E}">
        <p14:creationId xmlns:p14="http://schemas.microsoft.com/office/powerpoint/2010/main" val="1604069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6738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kern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[&lt;,&gt;]</a:t>
            </a:r>
            <a:r>
              <a:rPr lang="zh-CN" altLang="en-US" kern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循环体依赖由外层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循环携带，循环交换后方向向量为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[&gt;,&lt;]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是不合法的方向向量，改变了依赖关系。此类循环转换是不安全的。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[&gt;,*][=,&gt;]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：原循环不可能存在该类方向向量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/>
              <a:t>不合法循环体依赖的方向向量：</a:t>
            </a:r>
            <a:r>
              <a:rPr lang="en-US" altLang="zh-CN" dirty="0"/>
              <a:t>([=,&gt;],[&gt;,&lt;], [&gt;,=], [&gt;,&gt;])</a:t>
            </a:r>
          </a:p>
          <a:p>
            <a:endParaRPr lang="en-US" altLang="zh-CN" dirty="0"/>
          </a:p>
          <a:p>
            <a:pPr>
              <a:defRPr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合法循环转换</a:t>
            </a:r>
          </a:p>
        </p:txBody>
      </p:sp>
    </p:spTree>
    <p:extLst>
      <p:ext uri="{BB962C8B-B14F-4D97-AF65-F5344CB8AC3E}">
        <p14:creationId xmlns:p14="http://schemas.microsoft.com/office/powerpoint/2010/main" val="2077820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066862"/>
            <a:ext cx="8184958" cy="2895567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循环分块：</a:t>
            </a:r>
            <a:r>
              <a:rPr lang="zh-CN" altLang="en-US" dirty="0"/>
              <a:t>重排循环迭代，让有数据重用的迭代相继执行</a:t>
            </a:r>
            <a:endParaRPr lang="en-US" altLang="zh-CN" dirty="0"/>
          </a:p>
          <a:p>
            <a:r>
              <a:rPr lang="zh-CN" altLang="en-US" dirty="0"/>
              <a:t>优化缓存、寄存器等容量有限的存储设备的数据重用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循环分块（</a:t>
            </a:r>
            <a:r>
              <a:rPr lang="en-US" altLang="zh-CN" dirty="0"/>
              <a:t>Loop Tile</a:t>
            </a:r>
            <a:r>
              <a:rPr lang="zh-CN" altLang="en-US" dirty="0"/>
              <a:t>）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714" y="2178605"/>
            <a:ext cx="3047920" cy="1219168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for (j=1; j&lt;M; 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j++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for (i=1; i&lt;N; i++)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	D[i] = D[i] +B[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j,i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];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547778" y="1905040"/>
            <a:ext cx="4515702" cy="1669484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for (ii=1; ii&lt;N; ii+=s)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      for (j=1; j&lt;M; 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j++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   for (i=ii; i&lt;min(ii+s-1,N); i++)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		D[i] = D[i] +B[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j,i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];</a:t>
            </a:r>
          </a:p>
        </p:txBody>
      </p:sp>
      <p:sp>
        <p:nvSpPr>
          <p:cNvPr id="8" name="右箭头 7"/>
          <p:cNvSpPr/>
          <p:nvPr/>
        </p:nvSpPr>
        <p:spPr bwMode="auto">
          <a:xfrm>
            <a:off x="3226463" y="2660503"/>
            <a:ext cx="1321315" cy="225988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60246" y="2260393"/>
            <a:ext cx="1287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i</a:t>
            </a:r>
            <a:r>
              <a:rPr lang="zh-CN" altLang="en-US" sz="2000" b="1" dirty="0">
                <a:solidFill>
                  <a:srgbClr val="C00000"/>
                </a:solidFill>
              </a:rPr>
              <a:t>循环分块</a:t>
            </a:r>
            <a:endParaRPr lang="zh-CN" altLang="en-US" sz="2000" dirty="0"/>
          </a:p>
        </p:txBody>
      </p:sp>
      <p:grpSp>
        <p:nvGrpSpPr>
          <p:cNvPr id="88" name="组合 87"/>
          <p:cNvGrpSpPr/>
          <p:nvPr/>
        </p:nvGrpSpPr>
        <p:grpSpPr>
          <a:xfrm>
            <a:off x="276317" y="3574524"/>
            <a:ext cx="3610803" cy="3212559"/>
            <a:chOff x="609704" y="3532927"/>
            <a:chExt cx="3610803" cy="3212559"/>
          </a:xfrm>
        </p:grpSpPr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609704" y="5033589"/>
              <a:ext cx="3164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C00000"/>
                  </a:solidFill>
                </a:rPr>
                <a:t>j</a:t>
              </a:r>
              <a:endParaRPr lang="en-US" altLang="zh-CN" sz="1800" kern="0" dirty="0">
                <a:solidFill>
                  <a:srgbClr val="C00000"/>
                </a:solidFill>
              </a:endParaRPr>
            </a:p>
          </p:txBody>
        </p:sp>
        <p:graphicFrame>
          <p:nvGraphicFramePr>
            <p:cNvPr id="12" name="Group 7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13474232"/>
                </p:ext>
              </p:extLst>
            </p:nvPr>
          </p:nvGraphicFramePr>
          <p:xfrm>
            <a:off x="926179" y="3706325"/>
            <a:ext cx="3188636" cy="2590940"/>
          </p:xfrm>
          <a:graphic>
            <a:graphicData uri="http://schemas.openxmlformats.org/drawingml/2006/table">
              <a:tbl>
                <a:tblPr/>
                <a:tblGrid>
                  <a:gridCol w="485120">
                    <a:extLst>
                      <a:ext uri="{9D8B030D-6E8A-4147-A177-3AD203B41FA5}">
                        <a16:colId xmlns:a16="http://schemas.microsoft.com/office/drawing/2014/main" val="2064571446"/>
                      </a:ext>
                    </a:extLst>
                  </a:gridCol>
                  <a:gridCol w="450586">
                    <a:extLst>
                      <a:ext uri="{9D8B030D-6E8A-4147-A177-3AD203B41FA5}">
                        <a16:colId xmlns:a16="http://schemas.microsoft.com/office/drawing/2014/main" val="2062669842"/>
                      </a:ext>
                    </a:extLst>
                  </a:gridCol>
                  <a:gridCol w="450586">
                    <a:extLst>
                      <a:ext uri="{9D8B030D-6E8A-4147-A177-3AD203B41FA5}">
                        <a16:colId xmlns:a16="http://schemas.microsoft.com/office/drawing/2014/main" val="17473376"/>
                      </a:ext>
                    </a:extLst>
                  </a:gridCol>
                  <a:gridCol w="450586">
                    <a:extLst>
                      <a:ext uri="{9D8B030D-6E8A-4147-A177-3AD203B41FA5}">
                        <a16:colId xmlns:a16="http://schemas.microsoft.com/office/drawing/2014/main" val="448149251"/>
                      </a:ext>
                    </a:extLst>
                  </a:gridCol>
                  <a:gridCol w="450586">
                    <a:extLst>
                      <a:ext uri="{9D8B030D-6E8A-4147-A177-3AD203B41FA5}">
                        <a16:colId xmlns:a16="http://schemas.microsoft.com/office/drawing/2014/main" val="1933546126"/>
                      </a:ext>
                    </a:extLst>
                  </a:gridCol>
                  <a:gridCol w="450586">
                    <a:extLst>
                      <a:ext uri="{9D8B030D-6E8A-4147-A177-3AD203B41FA5}">
                        <a16:colId xmlns:a16="http://schemas.microsoft.com/office/drawing/2014/main" val="4167514270"/>
                      </a:ext>
                    </a:extLst>
                  </a:gridCol>
                  <a:gridCol w="450586">
                    <a:extLst>
                      <a:ext uri="{9D8B030D-6E8A-4147-A177-3AD203B41FA5}">
                        <a16:colId xmlns:a16="http://schemas.microsoft.com/office/drawing/2014/main" val="1212768214"/>
                      </a:ext>
                    </a:extLst>
                  </a:gridCol>
                </a:tblGrid>
                <a:tr h="44641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628089569"/>
                    </a:ext>
                  </a:extLst>
                </a:tr>
                <a:tr h="44641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743250113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89148824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949386340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546220597"/>
                    </a:ext>
                  </a:extLst>
                </a:tr>
              </a:tbl>
            </a:graphicData>
          </a:graphic>
        </p:graphicFrame>
        <p:sp>
          <p:nvSpPr>
            <p:cNvPr id="13" name="Text Box 68"/>
            <p:cNvSpPr txBox="1">
              <a:spLocks noChangeArrowheads="1"/>
            </p:cNvSpPr>
            <p:nvPr/>
          </p:nvSpPr>
          <p:spPr bwMode="auto">
            <a:xfrm>
              <a:off x="1225392" y="6345376"/>
              <a:ext cx="288942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C00000"/>
                  </a:solidFill>
                </a:rPr>
                <a:t>i</a:t>
              </a:r>
              <a:r>
                <a:rPr lang="zh-CN" altLang="en-US" sz="2000" kern="0" dirty="0">
                  <a:solidFill>
                    <a:schemeClr val="tx1"/>
                  </a:solidFill>
                </a:rPr>
                <a:t>（</a:t>
              </a:r>
              <a:r>
                <a:rPr lang="en-US" altLang="zh-CN" sz="2000" kern="0" dirty="0">
                  <a:solidFill>
                    <a:schemeClr val="tx1"/>
                  </a:solidFill>
                </a:rPr>
                <a:t>1 </a:t>
              </a:r>
              <a:r>
                <a:rPr lang="en-US" altLang="zh-CN" sz="2000" kern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≤i&lt;N,1≤j&lt;M</a:t>
              </a:r>
              <a:r>
                <a:rPr lang="zh-CN" altLang="en-US" sz="2000" kern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）</a:t>
              </a:r>
              <a:endParaRPr lang="en-US" altLang="zh-CN" sz="2000" kern="0" dirty="0">
                <a:solidFill>
                  <a:schemeClr val="tx1"/>
                </a:solidFill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295486" y="3594550"/>
              <a:ext cx="228600" cy="2272463"/>
              <a:chOff x="1295486" y="3594550"/>
              <a:chExt cx="228600" cy="2272463"/>
            </a:xfrm>
          </p:grpSpPr>
          <p:sp>
            <p:nvSpPr>
              <p:cNvPr id="34" name="Oval 74"/>
              <p:cNvSpPr>
                <a:spLocks noChangeArrowheads="1"/>
              </p:cNvSpPr>
              <p:nvPr/>
            </p:nvSpPr>
            <p:spPr bwMode="auto">
              <a:xfrm>
                <a:off x="1295486" y="5638413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5" name="Oval 74"/>
              <p:cNvSpPr>
                <a:spLocks noChangeArrowheads="1"/>
              </p:cNvSpPr>
              <p:nvPr/>
            </p:nvSpPr>
            <p:spPr bwMode="auto">
              <a:xfrm>
                <a:off x="1295486" y="514116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6" name="Oval 74"/>
              <p:cNvSpPr>
                <a:spLocks noChangeArrowheads="1"/>
              </p:cNvSpPr>
              <p:nvPr/>
            </p:nvSpPr>
            <p:spPr bwMode="auto">
              <a:xfrm>
                <a:off x="1295486" y="462323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7" name="Oval 74"/>
              <p:cNvSpPr>
                <a:spLocks noChangeArrowheads="1"/>
              </p:cNvSpPr>
              <p:nvPr/>
            </p:nvSpPr>
            <p:spPr bwMode="auto">
              <a:xfrm>
                <a:off x="1295486" y="408592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38" name="Oval 74"/>
              <p:cNvSpPr>
                <a:spLocks noChangeArrowheads="1"/>
              </p:cNvSpPr>
              <p:nvPr/>
            </p:nvSpPr>
            <p:spPr bwMode="auto">
              <a:xfrm>
                <a:off x="1295486" y="359455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1728449" y="3601303"/>
              <a:ext cx="228600" cy="2272463"/>
              <a:chOff x="1295486" y="3594550"/>
              <a:chExt cx="228600" cy="2272463"/>
            </a:xfrm>
          </p:grpSpPr>
          <p:sp>
            <p:nvSpPr>
              <p:cNvPr id="41" name="Oval 74"/>
              <p:cNvSpPr>
                <a:spLocks noChangeArrowheads="1"/>
              </p:cNvSpPr>
              <p:nvPr/>
            </p:nvSpPr>
            <p:spPr bwMode="auto">
              <a:xfrm>
                <a:off x="1295486" y="5638413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42" name="Oval 74"/>
              <p:cNvSpPr>
                <a:spLocks noChangeArrowheads="1"/>
              </p:cNvSpPr>
              <p:nvPr/>
            </p:nvSpPr>
            <p:spPr bwMode="auto">
              <a:xfrm>
                <a:off x="1295486" y="514116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43" name="Oval 74"/>
              <p:cNvSpPr>
                <a:spLocks noChangeArrowheads="1"/>
              </p:cNvSpPr>
              <p:nvPr/>
            </p:nvSpPr>
            <p:spPr bwMode="auto">
              <a:xfrm>
                <a:off x="1295486" y="462323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44" name="Oval 74"/>
              <p:cNvSpPr>
                <a:spLocks noChangeArrowheads="1"/>
              </p:cNvSpPr>
              <p:nvPr/>
            </p:nvSpPr>
            <p:spPr bwMode="auto">
              <a:xfrm>
                <a:off x="1295486" y="408592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45" name="Oval 74"/>
              <p:cNvSpPr>
                <a:spLocks noChangeArrowheads="1"/>
              </p:cNvSpPr>
              <p:nvPr/>
            </p:nvSpPr>
            <p:spPr bwMode="auto">
              <a:xfrm>
                <a:off x="1295486" y="359455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2197320" y="3601303"/>
              <a:ext cx="228600" cy="2272463"/>
              <a:chOff x="1295486" y="3594550"/>
              <a:chExt cx="228600" cy="2272463"/>
            </a:xfrm>
          </p:grpSpPr>
          <p:sp>
            <p:nvSpPr>
              <p:cNvPr id="47" name="Oval 74"/>
              <p:cNvSpPr>
                <a:spLocks noChangeArrowheads="1"/>
              </p:cNvSpPr>
              <p:nvPr/>
            </p:nvSpPr>
            <p:spPr bwMode="auto">
              <a:xfrm>
                <a:off x="1295486" y="5638413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48" name="Oval 74"/>
              <p:cNvSpPr>
                <a:spLocks noChangeArrowheads="1"/>
              </p:cNvSpPr>
              <p:nvPr/>
            </p:nvSpPr>
            <p:spPr bwMode="auto">
              <a:xfrm>
                <a:off x="1295486" y="514116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49" name="Oval 74"/>
              <p:cNvSpPr>
                <a:spLocks noChangeArrowheads="1"/>
              </p:cNvSpPr>
              <p:nvPr/>
            </p:nvSpPr>
            <p:spPr bwMode="auto">
              <a:xfrm>
                <a:off x="1295486" y="462323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50" name="Oval 74"/>
              <p:cNvSpPr>
                <a:spLocks noChangeArrowheads="1"/>
              </p:cNvSpPr>
              <p:nvPr/>
            </p:nvSpPr>
            <p:spPr bwMode="auto">
              <a:xfrm>
                <a:off x="1295486" y="408592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51" name="Oval 74"/>
              <p:cNvSpPr>
                <a:spLocks noChangeArrowheads="1"/>
              </p:cNvSpPr>
              <p:nvPr/>
            </p:nvSpPr>
            <p:spPr bwMode="auto">
              <a:xfrm>
                <a:off x="1295486" y="359455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2645019" y="3608056"/>
              <a:ext cx="228600" cy="2272463"/>
              <a:chOff x="1295486" y="3594550"/>
              <a:chExt cx="228600" cy="2272463"/>
            </a:xfrm>
          </p:grpSpPr>
          <p:sp>
            <p:nvSpPr>
              <p:cNvPr id="53" name="Oval 74"/>
              <p:cNvSpPr>
                <a:spLocks noChangeArrowheads="1"/>
              </p:cNvSpPr>
              <p:nvPr/>
            </p:nvSpPr>
            <p:spPr bwMode="auto">
              <a:xfrm>
                <a:off x="1295486" y="5638413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54" name="Oval 74"/>
              <p:cNvSpPr>
                <a:spLocks noChangeArrowheads="1"/>
              </p:cNvSpPr>
              <p:nvPr/>
            </p:nvSpPr>
            <p:spPr bwMode="auto">
              <a:xfrm>
                <a:off x="1295486" y="514116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55" name="Oval 74"/>
              <p:cNvSpPr>
                <a:spLocks noChangeArrowheads="1"/>
              </p:cNvSpPr>
              <p:nvPr/>
            </p:nvSpPr>
            <p:spPr bwMode="auto">
              <a:xfrm>
                <a:off x="1295486" y="462323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56" name="Oval 74"/>
              <p:cNvSpPr>
                <a:spLocks noChangeArrowheads="1"/>
              </p:cNvSpPr>
              <p:nvPr/>
            </p:nvSpPr>
            <p:spPr bwMode="auto">
              <a:xfrm>
                <a:off x="1295486" y="408592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57" name="Oval 74"/>
              <p:cNvSpPr>
                <a:spLocks noChangeArrowheads="1"/>
              </p:cNvSpPr>
              <p:nvPr/>
            </p:nvSpPr>
            <p:spPr bwMode="auto">
              <a:xfrm>
                <a:off x="1295486" y="359455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3077982" y="3601303"/>
              <a:ext cx="228600" cy="2272463"/>
              <a:chOff x="1295486" y="3594550"/>
              <a:chExt cx="228600" cy="2272463"/>
            </a:xfrm>
          </p:grpSpPr>
          <p:sp>
            <p:nvSpPr>
              <p:cNvPr id="59" name="Oval 74"/>
              <p:cNvSpPr>
                <a:spLocks noChangeArrowheads="1"/>
              </p:cNvSpPr>
              <p:nvPr/>
            </p:nvSpPr>
            <p:spPr bwMode="auto">
              <a:xfrm>
                <a:off x="1295486" y="5638413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0" name="Oval 74"/>
              <p:cNvSpPr>
                <a:spLocks noChangeArrowheads="1"/>
              </p:cNvSpPr>
              <p:nvPr/>
            </p:nvSpPr>
            <p:spPr bwMode="auto">
              <a:xfrm>
                <a:off x="1295486" y="514116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1" name="Oval 74"/>
              <p:cNvSpPr>
                <a:spLocks noChangeArrowheads="1"/>
              </p:cNvSpPr>
              <p:nvPr/>
            </p:nvSpPr>
            <p:spPr bwMode="auto">
              <a:xfrm>
                <a:off x="1295486" y="462323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2" name="Oval 74"/>
              <p:cNvSpPr>
                <a:spLocks noChangeArrowheads="1"/>
              </p:cNvSpPr>
              <p:nvPr/>
            </p:nvSpPr>
            <p:spPr bwMode="auto">
              <a:xfrm>
                <a:off x="1295486" y="408592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3" name="Oval 74"/>
              <p:cNvSpPr>
                <a:spLocks noChangeArrowheads="1"/>
              </p:cNvSpPr>
              <p:nvPr/>
            </p:nvSpPr>
            <p:spPr bwMode="auto">
              <a:xfrm>
                <a:off x="1295486" y="359455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3552816" y="3594550"/>
              <a:ext cx="228600" cy="2272463"/>
              <a:chOff x="1295486" y="3594550"/>
              <a:chExt cx="228600" cy="2272463"/>
            </a:xfrm>
          </p:grpSpPr>
          <p:sp>
            <p:nvSpPr>
              <p:cNvPr id="65" name="Oval 74"/>
              <p:cNvSpPr>
                <a:spLocks noChangeArrowheads="1"/>
              </p:cNvSpPr>
              <p:nvPr/>
            </p:nvSpPr>
            <p:spPr bwMode="auto">
              <a:xfrm>
                <a:off x="1295486" y="5638413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6" name="Oval 74"/>
              <p:cNvSpPr>
                <a:spLocks noChangeArrowheads="1"/>
              </p:cNvSpPr>
              <p:nvPr/>
            </p:nvSpPr>
            <p:spPr bwMode="auto">
              <a:xfrm>
                <a:off x="1295486" y="514116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7" name="Oval 74"/>
              <p:cNvSpPr>
                <a:spLocks noChangeArrowheads="1"/>
              </p:cNvSpPr>
              <p:nvPr/>
            </p:nvSpPr>
            <p:spPr bwMode="auto">
              <a:xfrm>
                <a:off x="1295486" y="462323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8" name="Oval 74"/>
              <p:cNvSpPr>
                <a:spLocks noChangeArrowheads="1"/>
              </p:cNvSpPr>
              <p:nvPr/>
            </p:nvSpPr>
            <p:spPr bwMode="auto">
              <a:xfrm>
                <a:off x="1295486" y="408592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69" name="Oval 74"/>
              <p:cNvSpPr>
                <a:spLocks noChangeArrowheads="1"/>
              </p:cNvSpPr>
              <p:nvPr/>
            </p:nvSpPr>
            <p:spPr bwMode="auto">
              <a:xfrm>
                <a:off x="1295486" y="359455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3991907" y="3592176"/>
              <a:ext cx="228600" cy="2272463"/>
              <a:chOff x="1295486" y="3594550"/>
              <a:chExt cx="228600" cy="2272463"/>
            </a:xfrm>
          </p:grpSpPr>
          <p:sp>
            <p:nvSpPr>
              <p:cNvPr id="71" name="Oval 74"/>
              <p:cNvSpPr>
                <a:spLocks noChangeArrowheads="1"/>
              </p:cNvSpPr>
              <p:nvPr/>
            </p:nvSpPr>
            <p:spPr bwMode="auto">
              <a:xfrm>
                <a:off x="1295486" y="5638413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72" name="Oval 74"/>
              <p:cNvSpPr>
                <a:spLocks noChangeArrowheads="1"/>
              </p:cNvSpPr>
              <p:nvPr/>
            </p:nvSpPr>
            <p:spPr bwMode="auto">
              <a:xfrm>
                <a:off x="1295486" y="514116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73" name="Oval 74"/>
              <p:cNvSpPr>
                <a:spLocks noChangeArrowheads="1"/>
              </p:cNvSpPr>
              <p:nvPr/>
            </p:nvSpPr>
            <p:spPr bwMode="auto">
              <a:xfrm>
                <a:off x="1295486" y="462323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74" name="Oval 74"/>
              <p:cNvSpPr>
                <a:spLocks noChangeArrowheads="1"/>
              </p:cNvSpPr>
              <p:nvPr/>
            </p:nvSpPr>
            <p:spPr bwMode="auto">
              <a:xfrm>
                <a:off x="1295486" y="408592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75" name="Oval 74"/>
              <p:cNvSpPr>
                <a:spLocks noChangeArrowheads="1"/>
              </p:cNvSpPr>
              <p:nvPr/>
            </p:nvSpPr>
            <p:spPr bwMode="auto">
              <a:xfrm>
                <a:off x="1295486" y="359455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cxnSp>
          <p:nvCxnSpPr>
            <p:cNvPr id="76" name="直接箭头连接符 75"/>
            <p:cNvCxnSpPr>
              <a:stCxn id="71" idx="1"/>
              <a:endCxn id="35" idx="5"/>
            </p:cNvCxnSpPr>
            <p:nvPr/>
          </p:nvCxnSpPr>
          <p:spPr bwMode="auto">
            <a:xfrm flipH="1" flipV="1">
              <a:off x="1490608" y="5336282"/>
              <a:ext cx="2534777" cy="33323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8" name="右箭头 77"/>
            <p:cNvSpPr/>
            <p:nvPr/>
          </p:nvSpPr>
          <p:spPr bwMode="auto">
            <a:xfrm>
              <a:off x="1407775" y="5597138"/>
              <a:ext cx="2812732" cy="338162"/>
            </a:xfrm>
            <a:prstGeom prst="rightArrow">
              <a:avLst/>
            </a:prstGeom>
            <a:solidFill>
              <a:srgbClr val="BBE0E3">
                <a:alpha val="69804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9" name="右箭头 78"/>
            <p:cNvSpPr/>
            <p:nvPr/>
          </p:nvSpPr>
          <p:spPr bwMode="auto">
            <a:xfrm>
              <a:off x="1404265" y="5089889"/>
              <a:ext cx="2812732" cy="338162"/>
            </a:xfrm>
            <a:prstGeom prst="rightArrow">
              <a:avLst/>
            </a:prstGeom>
            <a:solidFill>
              <a:srgbClr val="BBE0E3">
                <a:alpha val="69804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80" name="右箭头 79"/>
            <p:cNvSpPr/>
            <p:nvPr/>
          </p:nvSpPr>
          <p:spPr bwMode="auto">
            <a:xfrm>
              <a:off x="1404265" y="4574581"/>
              <a:ext cx="2812732" cy="338162"/>
            </a:xfrm>
            <a:prstGeom prst="rightArrow">
              <a:avLst/>
            </a:prstGeom>
            <a:solidFill>
              <a:srgbClr val="BBE0E3">
                <a:alpha val="69804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81" name="右箭头 80"/>
            <p:cNvSpPr/>
            <p:nvPr/>
          </p:nvSpPr>
          <p:spPr bwMode="auto">
            <a:xfrm>
              <a:off x="1404265" y="4036258"/>
              <a:ext cx="2812732" cy="338162"/>
            </a:xfrm>
            <a:prstGeom prst="rightArrow">
              <a:avLst/>
            </a:prstGeom>
            <a:solidFill>
              <a:srgbClr val="BBE0E3">
                <a:alpha val="69804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82" name="右箭头 81"/>
            <p:cNvSpPr/>
            <p:nvPr/>
          </p:nvSpPr>
          <p:spPr bwMode="auto">
            <a:xfrm>
              <a:off x="1404265" y="3532927"/>
              <a:ext cx="2812732" cy="338162"/>
            </a:xfrm>
            <a:prstGeom prst="rightArrow">
              <a:avLst/>
            </a:prstGeom>
            <a:solidFill>
              <a:srgbClr val="BBE0E3">
                <a:alpha val="69804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cxnSp>
          <p:nvCxnSpPr>
            <p:cNvPr id="85" name="直接箭头连接符 84"/>
            <p:cNvCxnSpPr/>
            <p:nvPr/>
          </p:nvCxnSpPr>
          <p:spPr bwMode="auto">
            <a:xfrm flipH="1" flipV="1">
              <a:off x="1490608" y="4828521"/>
              <a:ext cx="2534777" cy="33323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 flipH="1" flipV="1">
              <a:off x="1490608" y="4297790"/>
              <a:ext cx="2534777" cy="33323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 flipH="1" flipV="1">
              <a:off x="1494193" y="3758485"/>
              <a:ext cx="2534777" cy="33323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9" name="组合 88"/>
          <p:cNvGrpSpPr/>
          <p:nvPr/>
        </p:nvGrpSpPr>
        <p:grpSpPr>
          <a:xfrm>
            <a:off x="4651004" y="3573068"/>
            <a:ext cx="3610803" cy="3212559"/>
            <a:chOff x="609704" y="3532927"/>
            <a:chExt cx="3610803" cy="3212559"/>
          </a:xfrm>
        </p:grpSpPr>
        <p:sp>
          <p:nvSpPr>
            <p:cNvPr id="90" name="Text Box 6"/>
            <p:cNvSpPr txBox="1">
              <a:spLocks noChangeArrowheads="1"/>
            </p:cNvSpPr>
            <p:nvPr/>
          </p:nvSpPr>
          <p:spPr bwMode="auto">
            <a:xfrm>
              <a:off x="609704" y="5033589"/>
              <a:ext cx="3164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C00000"/>
                  </a:solidFill>
                </a:rPr>
                <a:t>j</a:t>
              </a:r>
              <a:endParaRPr lang="en-US" altLang="zh-CN" sz="1800" kern="0" dirty="0">
                <a:solidFill>
                  <a:srgbClr val="C00000"/>
                </a:solidFill>
              </a:endParaRPr>
            </a:p>
          </p:txBody>
        </p:sp>
        <p:graphicFrame>
          <p:nvGraphicFramePr>
            <p:cNvPr id="91" name="Group 7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41860164"/>
                </p:ext>
              </p:extLst>
            </p:nvPr>
          </p:nvGraphicFramePr>
          <p:xfrm>
            <a:off x="926179" y="3706325"/>
            <a:ext cx="3188636" cy="2590940"/>
          </p:xfrm>
          <a:graphic>
            <a:graphicData uri="http://schemas.openxmlformats.org/drawingml/2006/table">
              <a:tbl>
                <a:tblPr/>
                <a:tblGrid>
                  <a:gridCol w="485120">
                    <a:extLst>
                      <a:ext uri="{9D8B030D-6E8A-4147-A177-3AD203B41FA5}">
                        <a16:colId xmlns:a16="http://schemas.microsoft.com/office/drawing/2014/main" val="2064571446"/>
                      </a:ext>
                    </a:extLst>
                  </a:gridCol>
                  <a:gridCol w="450586">
                    <a:extLst>
                      <a:ext uri="{9D8B030D-6E8A-4147-A177-3AD203B41FA5}">
                        <a16:colId xmlns:a16="http://schemas.microsoft.com/office/drawing/2014/main" val="2062669842"/>
                      </a:ext>
                    </a:extLst>
                  </a:gridCol>
                  <a:gridCol w="450586">
                    <a:extLst>
                      <a:ext uri="{9D8B030D-6E8A-4147-A177-3AD203B41FA5}">
                        <a16:colId xmlns:a16="http://schemas.microsoft.com/office/drawing/2014/main" val="17473376"/>
                      </a:ext>
                    </a:extLst>
                  </a:gridCol>
                  <a:gridCol w="450586">
                    <a:extLst>
                      <a:ext uri="{9D8B030D-6E8A-4147-A177-3AD203B41FA5}">
                        <a16:colId xmlns:a16="http://schemas.microsoft.com/office/drawing/2014/main" val="448149251"/>
                      </a:ext>
                    </a:extLst>
                  </a:gridCol>
                  <a:gridCol w="450586">
                    <a:extLst>
                      <a:ext uri="{9D8B030D-6E8A-4147-A177-3AD203B41FA5}">
                        <a16:colId xmlns:a16="http://schemas.microsoft.com/office/drawing/2014/main" val="1933546126"/>
                      </a:ext>
                    </a:extLst>
                  </a:gridCol>
                  <a:gridCol w="450586">
                    <a:extLst>
                      <a:ext uri="{9D8B030D-6E8A-4147-A177-3AD203B41FA5}">
                        <a16:colId xmlns:a16="http://schemas.microsoft.com/office/drawing/2014/main" val="4167514270"/>
                      </a:ext>
                    </a:extLst>
                  </a:gridCol>
                  <a:gridCol w="450586">
                    <a:extLst>
                      <a:ext uri="{9D8B030D-6E8A-4147-A177-3AD203B41FA5}">
                        <a16:colId xmlns:a16="http://schemas.microsoft.com/office/drawing/2014/main" val="1212768214"/>
                      </a:ext>
                    </a:extLst>
                  </a:gridCol>
                </a:tblGrid>
                <a:tr h="44641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628089569"/>
                    </a:ext>
                  </a:extLst>
                </a:tr>
                <a:tr h="44641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743250113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89148824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949386340"/>
                    </a:ext>
                  </a:extLst>
                </a:tr>
                <a:tr h="44641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lnSpc>
                            <a:spcPct val="75000"/>
                          </a:lnSpc>
                          <a:spcBef>
                            <a:spcPct val="65000"/>
                          </a:spcBef>
                          <a:buSzPct val="100000"/>
                          <a:defRPr sz="20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1pPr>
                        <a:lvl2pPr marL="37931725" indent="-37474525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buSzPct val="100000"/>
                          <a:defRPr sz="18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2pPr>
                        <a:lvl3pPr marL="914400" algn="l" defTabSz="914400" rtl="0" eaLnBrk="1" latinLnBrk="0" hangingPunct="1">
                          <a:lnSpc>
                            <a:spcPct val="85000"/>
                          </a:lnSpc>
                          <a:spcBef>
                            <a:spcPct val="40000"/>
                          </a:spcBef>
                          <a:defRPr sz="1600" kern="120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MS PGothic" panose="020B0600070205080204" pitchFamily="34" charset="-128"/>
                          </a:defRPr>
                        </a:lvl3pPr>
                        <a:lvl4pPr marL="13716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4pPr>
                        <a:lvl5pPr marL="1828800" algn="l" defTabSz="914400" rtl="0" eaLnBrk="1" latinLnBrk="0" hangingPunct="1">
                          <a:spcBef>
                            <a:spcPct val="20000"/>
                          </a:spcBef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5pPr>
                        <a:lvl6pPr marL="4572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6pPr>
                        <a:lvl7pPr marL="9144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7pPr>
                        <a:lvl8pPr marL="13716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8pPr>
                        <a:lvl9pPr marL="1828800" algn="l" defTabSz="914400" rtl="0" eaLnBrk="0" fontAlgn="base" latinLnBrk="0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defRPr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MS PGothic" panose="020B0600070205080204" pitchFamily="34" charset="-128"/>
                        </a:endParaRPr>
                      </a:p>
                    </a:txBody>
                    <a:tcPr marT="45734" marB="45734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546220597"/>
                    </a:ext>
                  </a:extLst>
                </a:tr>
              </a:tbl>
            </a:graphicData>
          </a:graphic>
        </p:graphicFrame>
        <p:sp>
          <p:nvSpPr>
            <p:cNvPr id="92" name="Text Box 68"/>
            <p:cNvSpPr txBox="1">
              <a:spLocks noChangeArrowheads="1"/>
            </p:cNvSpPr>
            <p:nvPr/>
          </p:nvSpPr>
          <p:spPr bwMode="auto">
            <a:xfrm>
              <a:off x="1225392" y="6345376"/>
              <a:ext cx="288942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rgbClr val="C00000"/>
                  </a:solidFill>
                </a:rPr>
                <a:t>i</a:t>
              </a:r>
              <a:r>
                <a:rPr lang="zh-CN" altLang="en-US" sz="2000" kern="0" dirty="0">
                  <a:solidFill>
                    <a:schemeClr val="tx1"/>
                  </a:solidFill>
                </a:rPr>
                <a:t>（</a:t>
              </a:r>
              <a:r>
                <a:rPr lang="en-US" altLang="zh-CN" sz="2000" kern="0" dirty="0">
                  <a:solidFill>
                    <a:schemeClr val="tx1"/>
                  </a:solidFill>
                </a:rPr>
                <a:t>1 </a:t>
              </a:r>
              <a:r>
                <a:rPr lang="en-US" altLang="zh-CN" sz="2000" kern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≤i&lt;N,1≤j&lt;M</a:t>
              </a:r>
              <a:r>
                <a:rPr lang="zh-CN" altLang="en-US" sz="2000" kern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）</a:t>
              </a:r>
              <a:endParaRPr lang="en-US" altLang="zh-CN" sz="2000" kern="0" dirty="0">
                <a:solidFill>
                  <a:schemeClr val="tx1"/>
                </a:solidFill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1295486" y="3594550"/>
              <a:ext cx="228600" cy="2272463"/>
              <a:chOff x="1295486" y="3594550"/>
              <a:chExt cx="228600" cy="2272463"/>
            </a:xfrm>
          </p:grpSpPr>
          <p:sp>
            <p:nvSpPr>
              <p:cNvPr id="139" name="Oval 74"/>
              <p:cNvSpPr>
                <a:spLocks noChangeArrowheads="1"/>
              </p:cNvSpPr>
              <p:nvPr/>
            </p:nvSpPr>
            <p:spPr bwMode="auto">
              <a:xfrm>
                <a:off x="1295486" y="5638413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40" name="Oval 74"/>
              <p:cNvSpPr>
                <a:spLocks noChangeArrowheads="1"/>
              </p:cNvSpPr>
              <p:nvPr/>
            </p:nvSpPr>
            <p:spPr bwMode="auto">
              <a:xfrm>
                <a:off x="1295486" y="514116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41" name="Oval 74"/>
              <p:cNvSpPr>
                <a:spLocks noChangeArrowheads="1"/>
              </p:cNvSpPr>
              <p:nvPr/>
            </p:nvSpPr>
            <p:spPr bwMode="auto">
              <a:xfrm>
                <a:off x="1295486" y="462323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42" name="Oval 74"/>
              <p:cNvSpPr>
                <a:spLocks noChangeArrowheads="1"/>
              </p:cNvSpPr>
              <p:nvPr/>
            </p:nvSpPr>
            <p:spPr bwMode="auto">
              <a:xfrm>
                <a:off x="1295486" y="408592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43" name="Oval 74"/>
              <p:cNvSpPr>
                <a:spLocks noChangeArrowheads="1"/>
              </p:cNvSpPr>
              <p:nvPr/>
            </p:nvSpPr>
            <p:spPr bwMode="auto">
              <a:xfrm>
                <a:off x="1295486" y="359455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1728449" y="3601303"/>
              <a:ext cx="228600" cy="2272463"/>
              <a:chOff x="1295486" y="3594550"/>
              <a:chExt cx="228600" cy="2272463"/>
            </a:xfrm>
          </p:grpSpPr>
          <p:sp>
            <p:nvSpPr>
              <p:cNvPr id="134" name="Oval 74"/>
              <p:cNvSpPr>
                <a:spLocks noChangeArrowheads="1"/>
              </p:cNvSpPr>
              <p:nvPr/>
            </p:nvSpPr>
            <p:spPr bwMode="auto">
              <a:xfrm>
                <a:off x="1295486" y="5638413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35" name="Oval 74"/>
              <p:cNvSpPr>
                <a:spLocks noChangeArrowheads="1"/>
              </p:cNvSpPr>
              <p:nvPr/>
            </p:nvSpPr>
            <p:spPr bwMode="auto">
              <a:xfrm>
                <a:off x="1295486" y="514116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36" name="Oval 74"/>
              <p:cNvSpPr>
                <a:spLocks noChangeArrowheads="1"/>
              </p:cNvSpPr>
              <p:nvPr/>
            </p:nvSpPr>
            <p:spPr bwMode="auto">
              <a:xfrm>
                <a:off x="1295486" y="462323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37" name="Oval 74"/>
              <p:cNvSpPr>
                <a:spLocks noChangeArrowheads="1"/>
              </p:cNvSpPr>
              <p:nvPr/>
            </p:nvSpPr>
            <p:spPr bwMode="auto">
              <a:xfrm>
                <a:off x="1295486" y="408592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38" name="Oval 74"/>
              <p:cNvSpPr>
                <a:spLocks noChangeArrowheads="1"/>
              </p:cNvSpPr>
              <p:nvPr/>
            </p:nvSpPr>
            <p:spPr bwMode="auto">
              <a:xfrm>
                <a:off x="1295486" y="359455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197320" y="3601303"/>
              <a:ext cx="228600" cy="2272463"/>
              <a:chOff x="1295486" y="3594550"/>
              <a:chExt cx="228600" cy="2272463"/>
            </a:xfrm>
          </p:grpSpPr>
          <p:sp>
            <p:nvSpPr>
              <p:cNvPr id="129" name="Oval 74"/>
              <p:cNvSpPr>
                <a:spLocks noChangeArrowheads="1"/>
              </p:cNvSpPr>
              <p:nvPr/>
            </p:nvSpPr>
            <p:spPr bwMode="auto">
              <a:xfrm>
                <a:off x="1295486" y="5638413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30" name="Oval 74"/>
              <p:cNvSpPr>
                <a:spLocks noChangeArrowheads="1"/>
              </p:cNvSpPr>
              <p:nvPr/>
            </p:nvSpPr>
            <p:spPr bwMode="auto">
              <a:xfrm>
                <a:off x="1295486" y="514116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31" name="Oval 74"/>
              <p:cNvSpPr>
                <a:spLocks noChangeArrowheads="1"/>
              </p:cNvSpPr>
              <p:nvPr/>
            </p:nvSpPr>
            <p:spPr bwMode="auto">
              <a:xfrm>
                <a:off x="1295486" y="462323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32" name="Oval 74"/>
              <p:cNvSpPr>
                <a:spLocks noChangeArrowheads="1"/>
              </p:cNvSpPr>
              <p:nvPr/>
            </p:nvSpPr>
            <p:spPr bwMode="auto">
              <a:xfrm>
                <a:off x="1295486" y="408592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33" name="Oval 74"/>
              <p:cNvSpPr>
                <a:spLocks noChangeArrowheads="1"/>
              </p:cNvSpPr>
              <p:nvPr/>
            </p:nvSpPr>
            <p:spPr bwMode="auto">
              <a:xfrm>
                <a:off x="1295486" y="359455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2645019" y="3608056"/>
              <a:ext cx="228600" cy="2272463"/>
              <a:chOff x="1295486" y="3594550"/>
              <a:chExt cx="228600" cy="2272463"/>
            </a:xfrm>
          </p:grpSpPr>
          <p:sp>
            <p:nvSpPr>
              <p:cNvPr id="124" name="Oval 74"/>
              <p:cNvSpPr>
                <a:spLocks noChangeArrowheads="1"/>
              </p:cNvSpPr>
              <p:nvPr/>
            </p:nvSpPr>
            <p:spPr bwMode="auto">
              <a:xfrm>
                <a:off x="1295486" y="5638413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25" name="Oval 74"/>
              <p:cNvSpPr>
                <a:spLocks noChangeArrowheads="1"/>
              </p:cNvSpPr>
              <p:nvPr/>
            </p:nvSpPr>
            <p:spPr bwMode="auto">
              <a:xfrm>
                <a:off x="1295486" y="514116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26" name="Oval 74"/>
              <p:cNvSpPr>
                <a:spLocks noChangeArrowheads="1"/>
              </p:cNvSpPr>
              <p:nvPr/>
            </p:nvSpPr>
            <p:spPr bwMode="auto">
              <a:xfrm>
                <a:off x="1295486" y="462323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27" name="Oval 74"/>
              <p:cNvSpPr>
                <a:spLocks noChangeArrowheads="1"/>
              </p:cNvSpPr>
              <p:nvPr/>
            </p:nvSpPr>
            <p:spPr bwMode="auto">
              <a:xfrm>
                <a:off x="1295486" y="408592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28" name="Oval 74"/>
              <p:cNvSpPr>
                <a:spLocks noChangeArrowheads="1"/>
              </p:cNvSpPr>
              <p:nvPr/>
            </p:nvSpPr>
            <p:spPr bwMode="auto">
              <a:xfrm>
                <a:off x="1295486" y="359455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3077982" y="3601303"/>
              <a:ext cx="228600" cy="2272463"/>
              <a:chOff x="1295486" y="3594550"/>
              <a:chExt cx="228600" cy="2272463"/>
            </a:xfrm>
          </p:grpSpPr>
          <p:sp>
            <p:nvSpPr>
              <p:cNvPr id="119" name="Oval 74"/>
              <p:cNvSpPr>
                <a:spLocks noChangeArrowheads="1"/>
              </p:cNvSpPr>
              <p:nvPr/>
            </p:nvSpPr>
            <p:spPr bwMode="auto">
              <a:xfrm>
                <a:off x="1295486" y="5638413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20" name="Oval 74"/>
              <p:cNvSpPr>
                <a:spLocks noChangeArrowheads="1"/>
              </p:cNvSpPr>
              <p:nvPr/>
            </p:nvSpPr>
            <p:spPr bwMode="auto">
              <a:xfrm>
                <a:off x="1295486" y="514116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21" name="Oval 74"/>
              <p:cNvSpPr>
                <a:spLocks noChangeArrowheads="1"/>
              </p:cNvSpPr>
              <p:nvPr/>
            </p:nvSpPr>
            <p:spPr bwMode="auto">
              <a:xfrm>
                <a:off x="1295486" y="462323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22" name="Oval 74"/>
              <p:cNvSpPr>
                <a:spLocks noChangeArrowheads="1"/>
              </p:cNvSpPr>
              <p:nvPr/>
            </p:nvSpPr>
            <p:spPr bwMode="auto">
              <a:xfrm>
                <a:off x="1295486" y="408592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23" name="Oval 74"/>
              <p:cNvSpPr>
                <a:spLocks noChangeArrowheads="1"/>
              </p:cNvSpPr>
              <p:nvPr/>
            </p:nvSpPr>
            <p:spPr bwMode="auto">
              <a:xfrm>
                <a:off x="1295486" y="359455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3552816" y="3594550"/>
              <a:ext cx="228600" cy="2272463"/>
              <a:chOff x="1295486" y="3594550"/>
              <a:chExt cx="228600" cy="2272463"/>
            </a:xfrm>
          </p:grpSpPr>
          <p:sp>
            <p:nvSpPr>
              <p:cNvPr id="114" name="Oval 74"/>
              <p:cNvSpPr>
                <a:spLocks noChangeArrowheads="1"/>
              </p:cNvSpPr>
              <p:nvPr/>
            </p:nvSpPr>
            <p:spPr bwMode="auto">
              <a:xfrm>
                <a:off x="1295486" y="5638413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15" name="Oval 74"/>
              <p:cNvSpPr>
                <a:spLocks noChangeArrowheads="1"/>
              </p:cNvSpPr>
              <p:nvPr/>
            </p:nvSpPr>
            <p:spPr bwMode="auto">
              <a:xfrm>
                <a:off x="1295486" y="514116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16" name="Oval 74"/>
              <p:cNvSpPr>
                <a:spLocks noChangeArrowheads="1"/>
              </p:cNvSpPr>
              <p:nvPr/>
            </p:nvSpPr>
            <p:spPr bwMode="auto">
              <a:xfrm>
                <a:off x="1295486" y="462323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17" name="Oval 74"/>
              <p:cNvSpPr>
                <a:spLocks noChangeArrowheads="1"/>
              </p:cNvSpPr>
              <p:nvPr/>
            </p:nvSpPr>
            <p:spPr bwMode="auto">
              <a:xfrm>
                <a:off x="1295486" y="408592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18" name="Oval 74"/>
              <p:cNvSpPr>
                <a:spLocks noChangeArrowheads="1"/>
              </p:cNvSpPr>
              <p:nvPr/>
            </p:nvSpPr>
            <p:spPr bwMode="auto">
              <a:xfrm>
                <a:off x="1295486" y="359455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3991907" y="3592176"/>
              <a:ext cx="228600" cy="2272463"/>
              <a:chOff x="1295486" y="3594550"/>
              <a:chExt cx="228600" cy="2272463"/>
            </a:xfrm>
          </p:grpSpPr>
          <p:sp>
            <p:nvSpPr>
              <p:cNvPr id="109" name="Oval 74"/>
              <p:cNvSpPr>
                <a:spLocks noChangeArrowheads="1"/>
              </p:cNvSpPr>
              <p:nvPr/>
            </p:nvSpPr>
            <p:spPr bwMode="auto">
              <a:xfrm>
                <a:off x="1295486" y="5638413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10" name="Oval 74"/>
              <p:cNvSpPr>
                <a:spLocks noChangeArrowheads="1"/>
              </p:cNvSpPr>
              <p:nvPr/>
            </p:nvSpPr>
            <p:spPr bwMode="auto">
              <a:xfrm>
                <a:off x="1295486" y="514116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11" name="Oval 74"/>
              <p:cNvSpPr>
                <a:spLocks noChangeArrowheads="1"/>
              </p:cNvSpPr>
              <p:nvPr/>
            </p:nvSpPr>
            <p:spPr bwMode="auto">
              <a:xfrm>
                <a:off x="1295486" y="4623235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12" name="Oval 74"/>
              <p:cNvSpPr>
                <a:spLocks noChangeArrowheads="1"/>
              </p:cNvSpPr>
              <p:nvPr/>
            </p:nvSpPr>
            <p:spPr bwMode="auto">
              <a:xfrm>
                <a:off x="1295486" y="4085928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  <p:sp>
            <p:nvSpPr>
              <p:cNvPr id="113" name="Oval 74"/>
              <p:cNvSpPr>
                <a:spLocks noChangeArrowheads="1"/>
              </p:cNvSpPr>
              <p:nvPr/>
            </p:nvSpPr>
            <p:spPr bwMode="auto">
              <a:xfrm>
                <a:off x="1295486" y="3594550"/>
                <a:ext cx="228600" cy="228600"/>
              </a:xfrm>
              <a:prstGeom prst="ellipse">
                <a:avLst/>
              </a:prstGeom>
              <a:solidFill>
                <a:srgbClr val="063DE8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800" kern="0">
                  <a:solidFill>
                    <a:srgbClr val="FC0128"/>
                  </a:solidFill>
                </a:endParaRPr>
              </a:p>
            </p:txBody>
          </p:sp>
        </p:grpSp>
        <p:cxnSp>
          <p:nvCxnSpPr>
            <p:cNvPr id="100" name="直接箭头连接符 99"/>
            <p:cNvCxnSpPr>
              <a:stCxn id="124" idx="1"/>
              <a:endCxn id="140" idx="5"/>
            </p:cNvCxnSpPr>
            <p:nvPr/>
          </p:nvCxnSpPr>
          <p:spPr bwMode="auto">
            <a:xfrm flipH="1" flipV="1">
              <a:off x="1490608" y="5336282"/>
              <a:ext cx="1187889" cy="34911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1" name="右箭头 100"/>
            <p:cNvSpPr/>
            <p:nvPr/>
          </p:nvSpPr>
          <p:spPr bwMode="auto">
            <a:xfrm>
              <a:off x="1407775" y="5597138"/>
              <a:ext cx="1336808" cy="338162"/>
            </a:xfrm>
            <a:prstGeom prst="rightArrow">
              <a:avLst/>
            </a:prstGeom>
            <a:solidFill>
              <a:srgbClr val="BBE0E3">
                <a:alpha val="69804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02" name="右箭头 101"/>
            <p:cNvSpPr/>
            <p:nvPr/>
          </p:nvSpPr>
          <p:spPr bwMode="auto">
            <a:xfrm>
              <a:off x="1404265" y="5089889"/>
              <a:ext cx="1340318" cy="338162"/>
            </a:xfrm>
            <a:prstGeom prst="rightArrow">
              <a:avLst/>
            </a:prstGeom>
            <a:solidFill>
              <a:srgbClr val="BBE0E3">
                <a:alpha val="69804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03" name="右箭头 102"/>
            <p:cNvSpPr/>
            <p:nvPr/>
          </p:nvSpPr>
          <p:spPr bwMode="auto">
            <a:xfrm>
              <a:off x="1404265" y="4574581"/>
              <a:ext cx="1340318" cy="338162"/>
            </a:xfrm>
            <a:prstGeom prst="rightArrow">
              <a:avLst/>
            </a:prstGeom>
            <a:solidFill>
              <a:srgbClr val="BBE0E3">
                <a:alpha val="69804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04" name="右箭头 103"/>
            <p:cNvSpPr/>
            <p:nvPr/>
          </p:nvSpPr>
          <p:spPr bwMode="auto">
            <a:xfrm>
              <a:off x="1404265" y="4036258"/>
              <a:ext cx="1340318" cy="338162"/>
            </a:xfrm>
            <a:prstGeom prst="rightArrow">
              <a:avLst/>
            </a:prstGeom>
            <a:solidFill>
              <a:srgbClr val="BBE0E3">
                <a:alpha val="69804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05" name="右箭头 104"/>
            <p:cNvSpPr/>
            <p:nvPr/>
          </p:nvSpPr>
          <p:spPr bwMode="auto">
            <a:xfrm>
              <a:off x="1404265" y="3532927"/>
              <a:ext cx="1340318" cy="338162"/>
            </a:xfrm>
            <a:prstGeom prst="rightArrow">
              <a:avLst/>
            </a:prstGeom>
            <a:solidFill>
              <a:srgbClr val="BBE0E3">
                <a:alpha val="69804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cxnSp>
          <p:nvCxnSpPr>
            <p:cNvPr id="106" name="直接箭头连接符 105"/>
            <p:cNvCxnSpPr>
              <a:stCxn id="125" idx="1"/>
            </p:cNvCxnSpPr>
            <p:nvPr/>
          </p:nvCxnSpPr>
          <p:spPr bwMode="auto">
            <a:xfrm flipH="1" flipV="1">
              <a:off x="1490609" y="4828522"/>
              <a:ext cx="1187888" cy="3596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>
              <a:stCxn id="126" idx="1"/>
            </p:cNvCxnSpPr>
            <p:nvPr/>
          </p:nvCxnSpPr>
          <p:spPr bwMode="auto">
            <a:xfrm flipH="1" flipV="1">
              <a:off x="1490609" y="4297791"/>
              <a:ext cx="1187888" cy="3724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/>
            <p:cNvCxnSpPr>
              <a:stCxn id="127" idx="1"/>
            </p:cNvCxnSpPr>
            <p:nvPr/>
          </p:nvCxnSpPr>
          <p:spPr bwMode="auto">
            <a:xfrm flipH="1" flipV="1">
              <a:off x="1494194" y="3758486"/>
              <a:ext cx="1184303" cy="3744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48" name="右箭头 147"/>
          <p:cNvSpPr/>
          <p:nvPr/>
        </p:nvSpPr>
        <p:spPr bwMode="auto">
          <a:xfrm>
            <a:off x="7235593" y="5643858"/>
            <a:ext cx="905344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cxnSp>
        <p:nvCxnSpPr>
          <p:cNvPr id="149" name="直接箭头连接符 148"/>
          <p:cNvCxnSpPr>
            <a:endCxn id="120" idx="3"/>
          </p:cNvCxnSpPr>
          <p:nvPr/>
        </p:nvCxnSpPr>
        <p:spPr bwMode="auto">
          <a:xfrm flipH="1" flipV="1">
            <a:off x="7152760" y="5383176"/>
            <a:ext cx="911963" cy="33811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0" name="右箭头 149"/>
          <p:cNvSpPr/>
          <p:nvPr/>
        </p:nvSpPr>
        <p:spPr bwMode="auto">
          <a:xfrm>
            <a:off x="7263968" y="5120000"/>
            <a:ext cx="875549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cxnSp>
        <p:nvCxnSpPr>
          <p:cNvPr id="151" name="直接箭头连接符 150"/>
          <p:cNvCxnSpPr>
            <a:endCxn id="121" idx="4"/>
          </p:cNvCxnSpPr>
          <p:nvPr/>
        </p:nvCxnSpPr>
        <p:spPr bwMode="auto">
          <a:xfrm flipH="1" flipV="1">
            <a:off x="7233582" y="4898729"/>
            <a:ext cx="829722" cy="29869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2" name="右箭头 151"/>
          <p:cNvSpPr/>
          <p:nvPr/>
        </p:nvSpPr>
        <p:spPr bwMode="auto">
          <a:xfrm>
            <a:off x="7235592" y="4613714"/>
            <a:ext cx="917435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cxnSp>
        <p:nvCxnSpPr>
          <p:cNvPr id="153" name="直接箭头连接符 152"/>
          <p:cNvCxnSpPr>
            <a:endCxn id="122" idx="4"/>
          </p:cNvCxnSpPr>
          <p:nvPr/>
        </p:nvCxnSpPr>
        <p:spPr bwMode="auto">
          <a:xfrm flipH="1" flipV="1">
            <a:off x="7233582" y="4361422"/>
            <a:ext cx="843232" cy="32972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4" name="右箭头 153"/>
          <p:cNvSpPr/>
          <p:nvPr/>
        </p:nvSpPr>
        <p:spPr bwMode="auto">
          <a:xfrm>
            <a:off x="7233582" y="4074204"/>
            <a:ext cx="919446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cxnSp>
        <p:nvCxnSpPr>
          <p:cNvPr id="155" name="直接箭头连接符 154"/>
          <p:cNvCxnSpPr>
            <a:endCxn id="123" idx="4"/>
          </p:cNvCxnSpPr>
          <p:nvPr/>
        </p:nvCxnSpPr>
        <p:spPr bwMode="auto">
          <a:xfrm flipH="1" flipV="1">
            <a:off x="7233582" y="3870044"/>
            <a:ext cx="843232" cy="28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6" name="右箭头 155"/>
          <p:cNvSpPr/>
          <p:nvPr/>
        </p:nvSpPr>
        <p:spPr bwMode="auto">
          <a:xfrm>
            <a:off x="7233581" y="3587998"/>
            <a:ext cx="915735" cy="338162"/>
          </a:xfrm>
          <a:prstGeom prst="rightArrow">
            <a:avLst/>
          </a:prstGeom>
          <a:solidFill>
            <a:srgbClr val="BBE0E3">
              <a:alpha val="69804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cxnSp>
        <p:nvCxnSpPr>
          <p:cNvPr id="161" name="直接箭头连接符 160"/>
          <p:cNvCxnSpPr>
            <a:stCxn id="128" idx="5"/>
            <a:endCxn id="119" idx="2"/>
          </p:cNvCxnSpPr>
          <p:nvPr/>
        </p:nvCxnSpPr>
        <p:spPr bwMode="auto">
          <a:xfrm>
            <a:off x="6881441" y="3843319"/>
            <a:ext cx="237841" cy="19562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7" name="直接箭头连接符 166"/>
          <p:cNvCxnSpPr/>
          <p:nvPr/>
        </p:nvCxnSpPr>
        <p:spPr bwMode="auto">
          <a:xfrm>
            <a:off x="7010336" y="3587998"/>
            <a:ext cx="0" cy="27975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9791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数据依赖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循环数据依赖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循环转换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并行性分析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3200" dirty="0"/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2688512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循环分块（</a:t>
            </a:r>
            <a:r>
              <a:rPr lang="en-US" altLang="zh-CN" dirty="0"/>
              <a:t>Loop Tile</a:t>
            </a:r>
            <a:r>
              <a:rPr lang="zh-CN" altLang="en-US" dirty="0"/>
              <a:t>）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41019" y="1911512"/>
            <a:ext cx="4340739" cy="2074063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for (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jj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=1; 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jj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&lt;M; 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jj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+=t)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   for (ii=1; ii&lt;N; ii+=s)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      for (j=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jj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; j&lt;(jj+t-1,M); 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j++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   for (i=ii; i&lt;min(ii+s-1,N); i++)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		D[i] = D[i] +B[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j,i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];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4940883" y="1600248"/>
            <a:ext cx="3868411" cy="3212559"/>
            <a:chOff x="4513489" y="3429000"/>
            <a:chExt cx="3868411" cy="3212559"/>
          </a:xfrm>
        </p:grpSpPr>
        <p:grpSp>
          <p:nvGrpSpPr>
            <p:cNvPr id="89" name="组合 88"/>
            <p:cNvGrpSpPr/>
            <p:nvPr/>
          </p:nvGrpSpPr>
          <p:grpSpPr>
            <a:xfrm>
              <a:off x="4513489" y="3429000"/>
              <a:ext cx="3610803" cy="3212559"/>
              <a:chOff x="609704" y="3532927"/>
              <a:chExt cx="3610803" cy="3212559"/>
            </a:xfrm>
          </p:grpSpPr>
          <p:sp>
            <p:nvSpPr>
              <p:cNvPr id="90" name="Text Box 6"/>
              <p:cNvSpPr txBox="1">
                <a:spLocks noChangeArrowheads="1"/>
              </p:cNvSpPr>
              <p:nvPr/>
            </p:nvSpPr>
            <p:spPr bwMode="auto">
              <a:xfrm>
                <a:off x="609704" y="5033589"/>
                <a:ext cx="3164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kern="0" dirty="0">
                    <a:solidFill>
                      <a:srgbClr val="C00000"/>
                    </a:solidFill>
                  </a:rPr>
                  <a:t>j</a:t>
                </a:r>
                <a:endParaRPr lang="en-US" altLang="zh-CN" sz="1800" kern="0" dirty="0">
                  <a:solidFill>
                    <a:srgbClr val="C00000"/>
                  </a:solidFill>
                </a:endParaRPr>
              </a:p>
            </p:txBody>
          </p:sp>
          <p:graphicFrame>
            <p:nvGraphicFramePr>
              <p:cNvPr id="91" name="Group 78"/>
              <p:cNvGraphicFramePr>
                <a:graphicFrameLocks/>
              </p:cNvGraphicFramePr>
              <p:nvPr/>
            </p:nvGraphicFramePr>
            <p:xfrm>
              <a:off x="926179" y="3706325"/>
              <a:ext cx="3188636" cy="2590940"/>
            </p:xfrm>
            <a:graphic>
              <a:graphicData uri="http://schemas.openxmlformats.org/drawingml/2006/table">
                <a:tbl>
                  <a:tblPr/>
                  <a:tblGrid>
                    <a:gridCol w="485120">
                      <a:extLst>
                        <a:ext uri="{9D8B030D-6E8A-4147-A177-3AD203B41FA5}">
                          <a16:colId xmlns:a16="http://schemas.microsoft.com/office/drawing/2014/main" val="2064571446"/>
                        </a:ext>
                      </a:extLst>
                    </a:gridCol>
                    <a:gridCol w="450586">
                      <a:extLst>
                        <a:ext uri="{9D8B030D-6E8A-4147-A177-3AD203B41FA5}">
                          <a16:colId xmlns:a16="http://schemas.microsoft.com/office/drawing/2014/main" val="2062669842"/>
                        </a:ext>
                      </a:extLst>
                    </a:gridCol>
                    <a:gridCol w="450586">
                      <a:extLst>
                        <a:ext uri="{9D8B030D-6E8A-4147-A177-3AD203B41FA5}">
                          <a16:colId xmlns:a16="http://schemas.microsoft.com/office/drawing/2014/main" val="17473376"/>
                        </a:ext>
                      </a:extLst>
                    </a:gridCol>
                    <a:gridCol w="450586">
                      <a:extLst>
                        <a:ext uri="{9D8B030D-6E8A-4147-A177-3AD203B41FA5}">
                          <a16:colId xmlns:a16="http://schemas.microsoft.com/office/drawing/2014/main" val="448149251"/>
                        </a:ext>
                      </a:extLst>
                    </a:gridCol>
                    <a:gridCol w="450586">
                      <a:extLst>
                        <a:ext uri="{9D8B030D-6E8A-4147-A177-3AD203B41FA5}">
                          <a16:colId xmlns:a16="http://schemas.microsoft.com/office/drawing/2014/main" val="1933546126"/>
                        </a:ext>
                      </a:extLst>
                    </a:gridCol>
                    <a:gridCol w="450586">
                      <a:extLst>
                        <a:ext uri="{9D8B030D-6E8A-4147-A177-3AD203B41FA5}">
                          <a16:colId xmlns:a16="http://schemas.microsoft.com/office/drawing/2014/main" val="4167514270"/>
                        </a:ext>
                      </a:extLst>
                    </a:gridCol>
                    <a:gridCol w="450586">
                      <a:extLst>
                        <a:ext uri="{9D8B030D-6E8A-4147-A177-3AD203B41FA5}">
                          <a16:colId xmlns:a16="http://schemas.microsoft.com/office/drawing/2014/main" val="1212768214"/>
                        </a:ext>
                      </a:extLst>
                    </a:gridCol>
                  </a:tblGrid>
                  <a:tr h="446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8089569"/>
                      </a:ext>
                    </a:extLst>
                  </a:tr>
                  <a:tr h="446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43250113"/>
                      </a:ext>
                    </a:extLst>
                  </a:tr>
                  <a:tr h="44641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lnSpc>
                              <a:spcPct val="75000"/>
                            </a:lnSpc>
                            <a:spcBef>
                              <a:spcPct val="65000"/>
                            </a:spcBef>
                            <a:buSzPct val="100000"/>
                            <a:defRPr sz="20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1pPr>
                          <a:lvl2pPr marL="37931725" indent="-37474525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buSzPct val="100000"/>
                            <a:defRPr sz="18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2pPr>
                          <a:lvl3pPr marL="914400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defRPr sz="16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5pPr>
                          <a:lvl6pPr marL="4572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6pPr>
                          <a:lvl7pPr marL="9144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7pPr>
                          <a:lvl8pPr marL="13716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8pPr>
                          <a:lvl9pPr marL="18288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lnSpc>
                              <a:spcPct val="75000"/>
                            </a:lnSpc>
                            <a:spcBef>
                              <a:spcPct val="65000"/>
                            </a:spcBef>
                            <a:buSzPct val="100000"/>
                            <a:defRPr sz="20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1pPr>
                          <a:lvl2pPr marL="37931725" indent="-37474525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buSzPct val="100000"/>
                            <a:defRPr sz="18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2pPr>
                          <a:lvl3pPr marL="914400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defRPr sz="16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5pPr>
                          <a:lvl6pPr marL="4572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6pPr>
                          <a:lvl7pPr marL="9144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7pPr>
                          <a:lvl8pPr marL="13716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8pPr>
                          <a:lvl9pPr marL="18288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lnSpc>
                              <a:spcPct val="75000"/>
                            </a:lnSpc>
                            <a:spcBef>
                              <a:spcPct val="65000"/>
                            </a:spcBef>
                            <a:buSzPct val="100000"/>
                            <a:defRPr sz="20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1pPr>
                          <a:lvl2pPr marL="37931725" indent="-37474525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buSzPct val="100000"/>
                            <a:defRPr sz="18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2pPr>
                          <a:lvl3pPr marL="914400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defRPr sz="16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5pPr>
                          <a:lvl6pPr marL="4572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6pPr>
                          <a:lvl7pPr marL="9144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7pPr>
                          <a:lvl8pPr marL="13716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8pPr>
                          <a:lvl9pPr marL="18288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148824"/>
                      </a:ext>
                    </a:extLst>
                  </a:tr>
                  <a:tr h="44641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lnSpc>
                              <a:spcPct val="75000"/>
                            </a:lnSpc>
                            <a:spcBef>
                              <a:spcPct val="65000"/>
                            </a:spcBef>
                            <a:buSzPct val="100000"/>
                            <a:defRPr sz="20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1pPr>
                          <a:lvl2pPr marL="37931725" indent="-37474525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buSzPct val="100000"/>
                            <a:defRPr sz="18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2pPr>
                          <a:lvl3pPr marL="914400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defRPr sz="16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5pPr>
                          <a:lvl6pPr marL="4572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6pPr>
                          <a:lvl7pPr marL="9144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7pPr>
                          <a:lvl8pPr marL="13716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8pPr>
                          <a:lvl9pPr marL="18288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lnSpc>
                              <a:spcPct val="75000"/>
                            </a:lnSpc>
                            <a:spcBef>
                              <a:spcPct val="65000"/>
                            </a:spcBef>
                            <a:buSzPct val="100000"/>
                            <a:defRPr sz="20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1pPr>
                          <a:lvl2pPr marL="37931725" indent="-37474525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buSzPct val="100000"/>
                            <a:defRPr sz="18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2pPr>
                          <a:lvl3pPr marL="914400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defRPr sz="16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5pPr>
                          <a:lvl6pPr marL="4572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6pPr>
                          <a:lvl7pPr marL="9144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7pPr>
                          <a:lvl8pPr marL="13716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8pPr>
                          <a:lvl9pPr marL="18288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lnSpc>
                              <a:spcPct val="75000"/>
                            </a:lnSpc>
                            <a:spcBef>
                              <a:spcPct val="65000"/>
                            </a:spcBef>
                            <a:buSzPct val="100000"/>
                            <a:defRPr sz="20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1pPr>
                          <a:lvl2pPr marL="37931725" indent="-37474525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buSzPct val="100000"/>
                            <a:defRPr sz="18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2pPr>
                          <a:lvl3pPr marL="914400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defRPr sz="16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5pPr>
                          <a:lvl6pPr marL="4572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6pPr>
                          <a:lvl7pPr marL="9144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7pPr>
                          <a:lvl8pPr marL="13716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8pPr>
                          <a:lvl9pPr marL="18288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49386340"/>
                      </a:ext>
                    </a:extLst>
                  </a:tr>
                  <a:tr h="44641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lnSpc>
                              <a:spcPct val="75000"/>
                            </a:lnSpc>
                            <a:spcBef>
                              <a:spcPct val="65000"/>
                            </a:spcBef>
                            <a:buSzPct val="100000"/>
                            <a:defRPr sz="20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1pPr>
                          <a:lvl2pPr marL="37931725" indent="-37474525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buSzPct val="100000"/>
                            <a:defRPr sz="18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2pPr>
                          <a:lvl3pPr marL="914400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defRPr sz="16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5pPr>
                          <a:lvl6pPr marL="4572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6pPr>
                          <a:lvl7pPr marL="9144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7pPr>
                          <a:lvl8pPr marL="13716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8pPr>
                          <a:lvl9pPr marL="18288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lnSpc>
                              <a:spcPct val="75000"/>
                            </a:lnSpc>
                            <a:spcBef>
                              <a:spcPct val="65000"/>
                            </a:spcBef>
                            <a:buSzPct val="100000"/>
                            <a:defRPr sz="20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1pPr>
                          <a:lvl2pPr marL="37931725" indent="-37474525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buSzPct val="100000"/>
                            <a:defRPr sz="18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2pPr>
                          <a:lvl3pPr marL="914400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defRPr sz="16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5pPr>
                          <a:lvl6pPr marL="4572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6pPr>
                          <a:lvl7pPr marL="9144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7pPr>
                          <a:lvl8pPr marL="13716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8pPr>
                          <a:lvl9pPr marL="18288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lnSpc>
                              <a:spcPct val="75000"/>
                            </a:lnSpc>
                            <a:spcBef>
                              <a:spcPct val="65000"/>
                            </a:spcBef>
                            <a:buSzPct val="100000"/>
                            <a:defRPr sz="20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1pPr>
                          <a:lvl2pPr marL="37931725" indent="-37474525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buSzPct val="100000"/>
                            <a:defRPr sz="18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2pPr>
                          <a:lvl3pPr marL="914400" algn="l" defTabSz="914400" rtl="0" eaLnBrk="1" latinLnBrk="0" hangingPunct="1">
                            <a:lnSpc>
                              <a:spcPct val="85000"/>
                            </a:lnSpc>
                            <a:spcBef>
                              <a:spcPct val="40000"/>
                            </a:spcBef>
                            <a:defRPr sz="1600" kern="120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MS PGothic" panose="020B0600070205080204" pitchFamily="34" charset="-128"/>
                            </a:defRPr>
                          </a:lvl3pPr>
                          <a:lvl4pPr marL="13716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4pPr>
                          <a:lvl5pPr marL="1828800" algn="l" defTabSz="914400" rtl="0" eaLnBrk="1" latinLnBrk="0" hangingPunct="1">
                            <a:spcBef>
                              <a:spcPct val="20000"/>
                            </a:spcBef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5pPr>
                          <a:lvl6pPr marL="4572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6pPr>
                          <a:lvl7pPr marL="9144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7pPr>
                          <a:lvl8pPr marL="13716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8pPr>
                          <a:lvl9pPr marL="1828800" algn="l" defTabSz="914400" rtl="0" eaLnBrk="0" fontAlgn="base" latinLnBrk="0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MS PGothic" panose="020B0600070205080204" pitchFamily="34" charset="-128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mic Sans MS" panose="030F0702030302020204" pitchFamily="66" charset="0"/>
                            <a:ea typeface="MS PGothic" panose="020B0600070205080204" pitchFamily="34" charset="-128"/>
                          </a:endParaRP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6220597"/>
                      </a:ext>
                    </a:extLst>
                  </a:tr>
                </a:tbl>
              </a:graphicData>
            </a:graphic>
          </p:graphicFrame>
          <p:sp>
            <p:nvSpPr>
              <p:cNvPr id="92" name="Text Box 68"/>
              <p:cNvSpPr txBox="1">
                <a:spLocks noChangeArrowheads="1"/>
              </p:cNvSpPr>
              <p:nvPr/>
            </p:nvSpPr>
            <p:spPr bwMode="auto">
              <a:xfrm>
                <a:off x="1225392" y="6345376"/>
                <a:ext cx="288942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accent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kern="0" dirty="0">
                    <a:solidFill>
                      <a:srgbClr val="C00000"/>
                    </a:solidFill>
                  </a:rPr>
                  <a:t>i</a:t>
                </a:r>
                <a:r>
                  <a:rPr lang="zh-CN" altLang="en-US" sz="2000" kern="0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sz="2000" kern="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2000" kern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≤i&lt;N,1≤j&lt;M</a:t>
                </a:r>
                <a:r>
                  <a:rPr lang="zh-CN" altLang="en-US" sz="2000" kern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）</a:t>
                </a:r>
                <a:endParaRPr lang="en-US" altLang="zh-CN" sz="2000" kern="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3" name="组合 92"/>
              <p:cNvGrpSpPr/>
              <p:nvPr/>
            </p:nvGrpSpPr>
            <p:grpSpPr>
              <a:xfrm>
                <a:off x="1295486" y="3594550"/>
                <a:ext cx="228600" cy="2272463"/>
                <a:chOff x="1295486" y="3594550"/>
                <a:chExt cx="228600" cy="2272463"/>
              </a:xfrm>
            </p:grpSpPr>
            <p:sp>
              <p:nvSpPr>
                <p:cNvPr id="139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5638413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40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5141160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41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4623235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42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4085928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43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3594550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1728449" y="3601303"/>
                <a:ext cx="228600" cy="2272463"/>
                <a:chOff x="1295486" y="3594550"/>
                <a:chExt cx="228600" cy="2272463"/>
              </a:xfrm>
            </p:grpSpPr>
            <p:sp>
              <p:nvSpPr>
                <p:cNvPr id="134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5638413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35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5141160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36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4623235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37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4085928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38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3594550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</p:grpSp>
          <p:grpSp>
            <p:nvGrpSpPr>
              <p:cNvPr id="95" name="组合 94"/>
              <p:cNvGrpSpPr/>
              <p:nvPr/>
            </p:nvGrpSpPr>
            <p:grpSpPr>
              <a:xfrm>
                <a:off x="2197320" y="3601303"/>
                <a:ext cx="228600" cy="2272463"/>
                <a:chOff x="1295486" y="3594550"/>
                <a:chExt cx="228600" cy="2272463"/>
              </a:xfrm>
            </p:grpSpPr>
            <p:sp>
              <p:nvSpPr>
                <p:cNvPr id="129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5638413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30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5141160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31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4623235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32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4085928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33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3594550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</p:grpSp>
          <p:grpSp>
            <p:nvGrpSpPr>
              <p:cNvPr id="96" name="组合 95"/>
              <p:cNvGrpSpPr/>
              <p:nvPr/>
            </p:nvGrpSpPr>
            <p:grpSpPr>
              <a:xfrm>
                <a:off x="2645019" y="3608056"/>
                <a:ext cx="228600" cy="2272463"/>
                <a:chOff x="1295486" y="3594550"/>
                <a:chExt cx="228600" cy="2272463"/>
              </a:xfrm>
            </p:grpSpPr>
            <p:sp>
              <p:nvSpPr>
                <p:cNvPr id="124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5638413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25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5141160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26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4623235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27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4085928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28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3594550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</p:grpSp>
          <p:grpSp>
            <p:nvGrpSpPr>
              <p:cNvPr id="97" name="组合 96"/>
              <p:cNvGrpSpPr/>
              <p:nvPr/>
            </p:nvGrpSpPr>
            <p:grpSpPr>
              <a:xfrm>
                <a:off x="3077982" y="3601303"/>
                <a:ext cx="228600" cy="2272463"/>
                <a:chOff x="1295486" y="3594550"/>
                <a:chExt cx="228600" cy="2272463"/>
              </a:xfrm>
            </p:grpSpPr>
            <p:sp>
              <p:nvSpPr>
                <p:cNvPr id="119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5638413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20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5141160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21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4623235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22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4085928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23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3594550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</p:grpSp>
          <p:grpSp>
            <p:nvGrpSpPr>
              <p:cNvPr id="98" name="组合 97"/>
              <p:cNvGrpSpPr/>
              <p:nvPr/>
            </p:nvGrpSpPr>
            <p:grpSpPr>
              <a:xfrm>
                <a:off x="3552816" y="3594550"/>
                <a:ext cx="228600" cy="2272463"/>
                <a:chOff x="1295486" y="3594550"/>
                <a:chExt cx="228600" cy="2272463"/>
              </a:xfrm>
            </p:grpSpPr>
            <p:sp>
              <p:nvSpPr>
                <p:cNvPr id="114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5638413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15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5141160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16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4623235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17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4085928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18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3594550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</p:grpSp>
          <p:grpSp>
            <p:nvGrpSpPr>
              <p:cNvPr id="99" name="组合 98"/>
              <p:cNvGrpSpPr/>
              <p:nvPr/>
            </p:nvGrpSpPr>
            <p:grpSpPr>
              <a:xfrm>
                <a:off x="3991907" y="3592176"/>
                <a:ext cx="228600" cy="2272463"/>
                <a:chOff x="1295486" y="3594550"/>
                <a:chExt cx="228600" cy="2272463"/>
              </a:xfrm>
            </p:grpSpPr>
            <p:sp>
              <p:nvSpPr>
                <p:cNvPr id="109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5638413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10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5141160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11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4623235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12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4085928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  <p:sp>
              <p:nvSpPr>
                <p:cNvPr id="113" name="Oval 74"/>
                <p:cNvSpPr>
                  <a:spLocks noChangeArrowheads="1"/>
                </p:cNvSpPr>
                <p:nvPr/>
              </p:nvSpPr>
              <p:spPr bwMode="auto">
                <a:xfrm>
                  <a:off x="1295486" y="3594550"/>
                  <a:ext cx="228600" cy="228600"/>
                </a:xfrm>
                <a:prstGeom prst="ellipse">
                  <a:avLst/>
                </a:prstGeom>
                <a:solidFill>
                  <a:srgbClr val="063DE8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accent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 sz="1800" kern="0">
                    <a:solidFill>
                      <a:srgbClr val="FC0128"/>
                    </a:solidFill>
                  </a:endParaRPr>
                </a:p>
              </p:txBody>
            </p:sp>
          </p:grpSp>
          <p:cxnSp>
            <p:nvCxnSpPr>
              <p:cNvPr id="100" name="直接箭头连接符 99"/>
              <p:cNvCxnSpPr>
                <a:stCxn id="124" idx="1"/>
                <a:endCxn id="140" idx="5"/>
              </p:cNvCxnSpPr>
              <p:nvPr/>
            </p:nvCxnSpPr>
            <p:spPr bwMode="auto">
              <a:xfrm flipH="1" flipV="1">
                <a:off x="1490608" y="5336282"/>
                <a:ext cx="1187889" cy="349115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01" name="右箭头 100"/>
              <p:cNvSpPr/>
              <p:nvPr/>
            </p:nvSpPr>
            <p:spPr bwMode="auto">
              <a:xfrm>
                <a:off x="1407775" y="5597138"/>
                <a:ext cx="1336808" cy="338162"/>
              </a:xfrm>
              <a:prstGeom prst="rightArrow">
                <a:avLst/>
              </a:prstGeom>
              <a:solidFill>
                <a:srgbClr val="BBE0E3">
                  <a:alpha val="69804"/>
                </a:srgb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</a:pPr>
                <a:endParaRPr kumimoji="0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02" name="右箭头 101"/>
              <p:cNvSpPr/>
              <p:nvPr/>
            </p:nvSpPr>
            <p:spPr bwMode="auto">
              <a:xfrm>
                <a:off x="1404265" y="5089889"/>
                <a:ext cx="1340318" cy="338162"/>
              </a:xfrm>
              <a:prstGeom prst="rightArrow">
                <a:avLst/>
              </a:prstGeom>
              <a:solidFill>
                <a:srgbClr val="BBE0E3">
                  <a:alpha val="69804"/>
                </a:srgb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</a:pPr>
                <a:endParaRPr kumimoji="0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03" name="右箭头 102"/>
              <p:cNvSpPr/>
              <p:nvPr/>
            </p:nvSpPr>
            <p:spPr bwMode="auto">
              <a:xfrm>
                <a:off x="1404265" y="4574581"/>
                <a:ext cx="1340318" cy="338162"/>
              </a:xfrm>
              <a:prstGeom prst="rightArrow">
                <a:avLst/>
              </a:prstGeom>
              <a:solidFill>
                <a:srgbClr val="BBE0E3">
                  <a:alpha val="69804"/>
                </a:srgb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</a:pPr>
                <a:endParaRPr kumimoji="0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04" name="右箭头 103"/>
              <p:cNvSpPr/>
              <p:nvPr/>
            </p:nvSpPr>
            <p:spPr bwMode="auto">
              <a:xfrm>
                <a:off x="1404265" y="4036258"/>
                <a:ext cx="1340318" cy="338162"/>
              </a:xfrm>
              <a:prstGeom prst="rightArrow">
                <a:avLst/>
              </a:prstGeom>
              <a:solidFill>
                <a:srgbClr val="BBE0E3">
                  <a:alpha val="69804"/>
                </a:srgb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</a:pPr>
                <a:endParaRPr kumimoji="0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05" name="右箭头 104"/>
              <p:cNvSpPr/>
              <p:nvPr/>
            </p:nvSpPr>
            <p:spPr bwMode="auto">
              <a:xfrm>
                <a:off x="1404265" y="3532927"/>
                <a:ext cx="1340318" cy="338162"/>
              </a:xfrm>
              <a:prstGeom prst="rightArrow">
                <a:avLst/>
              </a:prstGeom>
              <a:solidFill>
                <a:srgbClr val="BBE0E3">
                  <a:alpha val="69804"/>
                </a:srgb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</a:pPr>
                <a:endParaRPr kumimoji="0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itchFamily="2" charset="-122"/>
                </a:endParaRPr>
              </a:p>
            </p:txBody>
          </p:sp>
          <p:cxnSp>
            <p:nvCxnSpPr>
              <p:cNvPr id="106" name="直接箭头连接符 105"/>
              <p:cNvCxnSpPr>
                <a:stCxn id="125" idx="1"/>
              </p:cNvCxnSpPr>
              <p:nvPr/>
            </p:nvCxnSpPr>
            <p:spPr bwMode="auto">
              <a:xfrm flipH="1" flipV="1">
                <a:off x="1490609" y="4828522"/>
                <a:ext cx="1187888" cy="35962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7" name="直接箭头连接符 106"/>
              <p:cNvCxnSpPr/>
              <p:nvPr/>
            </p:nvCxnSpPr>
            <p:spPr bwMode="auto">
              <a:xfrm>
                <a:off x="2767699" y="4874869"/>
                <a:ext cx="310283" cy="806275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8" name="直接箭头连接符 107"/>
              <p:cNvCxnSpPr>
                <a:stCxn id="127" idx="1"/>
              </p:cNvCxnSpPr>
              <p:nvPr/>
            </p:nvCxnSpPr>
            <p:spPr bwMode="auto">
              <a:xfrm flipH="1" flipV="1">
                <a:off x="1494194" y="3758486"/>
                <a:ext cx="1184303" cy="37442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48" name="右箭头 147"/>
            <p:cNvSpPr/>
            <p:nvPr/>
          </p:nvSpPr>
          <p:spPr bwMode="auto">
            <a:xfrm>
              <a:off x="7087686" y="5499790"/>
              <a:ext cx="915735" cy="338162"/>
            </a:xfrm>
            <a:prstGeom prst="rightArrow">
              <a:avLst/>
            </a:prstGeom>
            <a:solidFill>
              <a:srgbClr val="BBE0E3">
                <a:alpha val="69804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cxnSp>
          <p:nvCxnSpPr>
            <p:cNvPr id="149" name="直接箭头连接符 148"/>
            <p:cNvCxnSpPr>
              <a:endCxn id="120" idx="4"/>
            </p:cNvCxnSpPr>
            <p:nvPr/>
          </p:nvCxnSpPr>
          <p:spPr bwMode="auto">
            <a:xfrm flipH="1" flipV="1">
              <a:off x="7096067" y="5272586"/>
              <a:ext cx="831141" cy="3046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0" name="右箭头 149"/>
            <p:cNvSpPr/>
            <p:nvPr/>
          </p:nvSpPr>
          <p:spPr bwMode="auto">
            <a:xfrm>
              <a:off x="7108157" y="4975932"/>
              <a:ext cx="893846" cy="338162"/>
            </a:xfrm>
            <a:prstGeom prst="rightArrow">
              <a:avLst/>
            </a:prstGeom>
            <a:solidFill>
              <a:srgbClr val="BBE0E3">
                <a:alpha val="69804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cxnSp>
          <p:nvCxnSpPr>
            <p:cNvPr id="151" name="直接箭头连接符 150"/>
            <p:cNvCxnSpPr>
              <a:endCxn id="121" idx="4"/>
            </p:cNvCxnSpPr>
            <p:nvPr/>
          </p:nvCxnSpPr>
          <p:spPr bwMode="auto">
            <a:xfrm flipH="1" flipV="1">
              <a:off x="7096067" y="4754661"/>
              <a:ext cx="829722" cy="2986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2" name="右箭头 151"/>
            <p:cNvSpPr/>
            <p:nvPr/>
          </p:nvSpPr>
          <p:spPr bwMode="auto">
            <a:xfrm>
              <a:off x="7108157" y="4469646"/>
              <a:ext cx="907355" cy="338162"/>
            </a:xfrm>
            <a:prstGeom prst="rightArrow">
              <a:avLst/>
            </a:prstGeom>
            <a:solidFill>
              <a:srgbClr val="BBE0E3">
                <a:alpha val="69804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cxnSp>
          <p:nvCxnSpPr>
            <p:cNvPr id="153" name="直接箭头连接符 152"/>
            <p:cNvCxnSpPr>
              <a:endCxn id="142" idx="4"/>
            </p:cNvCxnSpPr>
            <p:nvPr/>
          </p:nvCxnSpPr>
          <p:spPr bwMode="auto">
            <a:xfrm flipH="1" flipV="1">
              <a:off x="5313571" y="4210601"/>
              <a:ext cx="2625728" cy="3364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4" name="右箭头 153"/>
            <p:cNvSpPr/>
            <p:nvPr/>
          </p:nvSpPr>
          <p:spPr bwMode="auto">
            <a:xfrm>
              <a:off x="7096067" y="3930136"/>
              <a:ext cx="919446" cy="338162"/>
            </a:xfrm>
            <a:prstGeom prst="rightArrow">
              <a:avLst/>
            </a:prstGeom>
            <a:solidFill>
              <a:srgbClr val="BBE0E3">
                <a:alpha val="69804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cxnSp>
          <p:nvCxnSpPr>
            <p:cNvPr id="155" name="直接箭头连接符 154"/>
            <p:cNvCxnSpPr>
              <a:endCxn id="123" idx="4"/>
            </p:cNvCxnSpPr>
            <p:nvPr/>
          </p:nvCxnSpPr>
          <p:spPr bwMode="auto">
            <a:xfrm flipH="1" flipV="1">
              <a:off x="7096067" y="3725976"/>
              <a:ext cx="843232" cy="28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6" name="右箭头 155"/>
            <p:cNvSpPr/>
            <p:nvPr/>
          </p:nvSpPr>
          <p:spPr bwMode="auto">
            <a:xfrm>
              <a:off x="7087686" y="3443930"/>
              <a:ext cx="924116" cy="338162"/>
            </a:xfrm>
            <a:prstGeom prst="rightArrow">
              <a:avLst/>
            </a:prstGeom>
            <a:solidFill>
              <a:srgbClr val="BBE0E3">
                <a:alpha val="69804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cxnSp>
          <p:nvCxnSpPr>
            <p:cNvPr id="145" name="直接箭头连接符 144"/>
            <p:cNvCxnSpPr>
              <a:endCxn id="122" idx="1"/>
            </p:cNvCxnSpPr>
            <p:nvPr/>
          </p:nvCxnSpPr>
          <p:spPr bwMode="auto">
            <a:xfrm>
              <a:off x="6721697" y="3721723"/>
              <a:ext cx="293548" cy="30050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6" name="直接箭头连接符 145"/>
            <p:cNvCxnSpPr/>
            <p:nvPr/>
          </p:nvCxnSpPr>
          <p:spPr bwMode="auto">
            <a:xfrm>
              <a:off x="6900078" y="3443930"/>
              <a:ext cx="0" cy="27975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箭头连接符 146"/>
            <p:cNvCxnSpPr/>
            <p:nvPr/>
          </p:nvCxnSpPr>
          <p:spPr bwMode="auto">
            <a:xfrm>
              <a:off x="4635427" y="4371486"/>
              <a:ext cx="374647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7" name="内容占位符 1"/>
          <p:cNvSpPr>
            <a:spLocks noGrp="1"/>
          </p:cNvSpPr>
          <p:nvPr>
            <p:ph idx="11"/>
          </p:nvPr>
        </p:nvSpPr>
        <p:spPr>
          <a:xfrm>
            <a:off x="481894" y="1066862"/>
            <a:ext cx="3494612" cy="2895567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循环分块</a:t>
            </a:r>
            <a:endParaRPr lang="en-US" altLang="zh-CN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159" name="内容占位符 1"/>
          <p:cNvSpPr txBox="1">
            <a:spLocks/>
          </p:cNvSpPr>
          <p:nvPr/>
        </p:nvSpPr>
        <p:spPr>
          <a:xfrm>
            <a:off x="481894" y="4718122"/>
            <a:ext cx="8204798" cy="191302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循环分块方法：采用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strip-mine-and-interchange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分块法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首先进行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strip-mine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（分块执行），增加循环层次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然后进行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interchange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，使循环分块执行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Tilling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从最内层循环开始，因为需要考虑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cache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大小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653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探索数据局部性</a:t>
            </a:r>
          </a:p>
        </p:txBody>
      </p:sp>
      <p:sp>
        <p:nvSpPr>
          <p:cNvPr id="157" name="内容占位符 1"/>
          <p:cNvSpPr>
            <a:spLocks noGrp="1"/>
          </p:cNvSpPr>
          <p:nvPr>
            <p:ph idx="11"/>
          </p:nvPr>
        </p:nvSpPr>
        <p:spPr>
          <a:xfrm>
            <a:off x="3962416" y="1078959"/>
            <a:ext cx="4724276" cy="2959625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数据重用：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D[i]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在每一轮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循环被重用。假设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足够大，在下一轮循环访问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D[i]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时，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D[i]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已经被驱除出缓存。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假设缓存的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cache line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可以容纳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个数组元素，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cache miss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是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M*N/b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cache miss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是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M*N/b</a:t>
            </a: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529009" y="1143060"/>
            <a:ext cx="3047920" cy="1219168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for (j=1; j&lt;M; 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j++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for (i=1; i&lt;N; i++)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	D[i] = D[i] +B[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j,i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];</a:t>
            </a:r>
          </a:p>
        </p:txBody>
      </p:sp>
      <p:sp>
        <p:nvSpPr>
          <p:cNvPr id="74" name="矩形 1"/>
          <p:cNvSpPr>
            <a:spLocks noChangeArrowheads="1"/>
          </p:cNvSpPr>
          <p:nvPr/>
        </p:nvSpPr>
        <p:spPr bwMode="auto">
          <a:xfrm>
            <a:off x="1212212" y="2514624"/>
            <a:ext cx="182875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cache miss</a:t>
            </a:r>
          </a:p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=2M</a:t>
            </a:r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*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N/b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07029" y="3962386"/>
            <a:ext cx="3962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♦"/>
            </a:pPr>
            <a:r>
              <a:rPr lang="zh-CN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假设</a:t>
            </a:r>
            <a:r>
              <a:rPr lang="en-US" altLang="zh-CN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</a:t>
            </a:r>
            <a:r>
              <a:rPr lang="zh-CN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是</a:t>
            </a:r>
            <a:r>
              <a:rPr lang="en-US" altLang="zh-CN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</a:t>
            </a:r>
            <a:r>
              <a:rPr lang="zh-CN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的倍数，</a:t>
            </a:r>
            <a:r>
              <a:rPr lang="pt-BR" altLang="zh-CN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</a:t>
            </a:r>
            <a:r>
              <a:rPr lang="zh-CN" altLang="pt-B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的</a:t>
            </a:r>
            <a:r>
              <a:rPr lang="pt-BR" altLang="zh-CN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cache miss</a:t>
            </a:r>
            <a:r>
              <a:rPr lang="zh-CN" altLang="pt-BR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是</a:t>
            </a:r>
            <a:r>
              <a:rPr lang="pt-BR" altLang="zh-CN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s/b*N/s=N/b</a:t>
            </a:r>
            <a:r>
              <a:rPr lang="zh-CN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cache miss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是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M*N/b</a:t>
            </a:r>
            <a:endParaRPr lang="zh-CN" alt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46377" y="3809498"/>
            <a:ext cx="4343286" cy="1669484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for (ii=1; ii&lt;N; ii+=s)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      for (j=1; j&lt;M; 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j++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   for (i=ii; i&lt;min(ii+s-1,N); i++)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		D[i] = D[i] +B[</a:t>
            </a:r>
            <a:r>
              <a:rPr lang="en-US" altLang="zh-CN" dirty="0" err="1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j,i</a:t>
            </a:r>
            <a:r>
              <a:rPr lang="en-US" altLang="zh-CN" dirty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];</a:t>
            </a:r>
          </a:p>
        </p:txBody>
      </p:sp>
      <p:sp>
        <p:nvSpPr>
          <p:cNvPr id="77" name="矩形 125"/>
          <p:cNvSpPr>
            <a:spLocks noChangeArrowheads="1"/>
          </p:cNvSpPr>
          <p:nvPr/>
        </p:nvSpPr>
        <p:spPr bwMode="auto">
          <a:xfrm>
            <a:off x="1143090" y="5527161"/>
            <a:ext cx="21304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cache miss</a:t>
            </a:r>
          </a:p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=</a:t>
            </a:r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（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1+M</a:t>
            </a:r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）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N/b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6251" y="5638742"/>
            <a:ext cx="5071806" cy="8309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循环分块的本质是在外层循环探索内层循环时间上和空间上的重用</a:t>
            </a:r>
          </a:p>
        </p:txBody>
      </p:sp>
    </p:spTree>
    <p:extLst>
      <p:ext uri="{BB962C8B-B14F-4D97-AF65-F5344CB8AC3E}">
        <p14:creationId xmlns:p14="http://schemas.microsoft.com/office/powerpoint/2010/main" val="3289223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循环展开：</a:t>
            </a:r>
            <a:r>
              <a:rPr lang="zh-CN" altLang="en-US" dirty="0"/>
              <a:t>简单的将多个循环展开到一个循环内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循环展开（</a:t>
            </a:r>
            <a:r>
              <a:rPr lang="en-US" altLang="zh-CN" dirty="0"/>
              <a:t>Loop unroll</a:t>
            </a:r>
            <a:r>
              <a:rPr lang="zh-CN" altLang="en-US" dirty="0"/>
              <a:t>）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780827" y="1751061"/>
            <a:ext cx="2743128" cy="1292274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♦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37931725" indent="-374745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457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914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1371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1828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(i=0; i&lt;4; i++)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for (j=0; j&lt;8; </a:t>
            </a:r>
            <a:r>
              <a:rPr lang="en-US" altLang="zh-CN" kern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A[i][j] = B[j+1][i];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066822" y="3022514"/>
            <a:ext cx="266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000000"/>
                </a:solidFill>
              </a:rPr>
              <a:t>外层循环</a:t>
            </a:r>
            <a:r>
              <a:rPr lang="en-US" altLang="zh-CN" sz="2000" dirty="0">
                <a:solidFill>
                  <a:srgbClr val="000000"/>
                </a:solidFill>
              </a:rPr>
              <a:t>i=0: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119210" y="3503526"/>
            <a:ext cx="2436812" cy="4000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j=0: A[0][0]=B[1][0]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116035" y="3903576"/>
            <a:ext cx="2438400" cy="4000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j=1: A[0][1]=B[2][0]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116035" y="4303626"/>
            <a:ext cx="2438400" cy="4000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j=2: A[0][2]=B[3][0]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16035" y="4703676"/>
            <a:ext cx="2438400" cy="4000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j=3: A[0][3]=B[4][0]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116035" y="5103726"/>
            <a:ext cx="2438400" cy="4000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j=4: A[0][4]=B[5][0]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112860" y="5503776"/>
            <a:ext cx="2438400" cy="4000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j=5: A[0][5]=B[6][0]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1112860" y="5903826"/>
            <a:ext cx="2438400" cy="4000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j=6: A[0][6]=B[7][0]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1112860" y="6303876"/>
            <a:ext cx="2438400" cy="40163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j=7: A[0][7]=B[8][0]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906964" y="1571187"/>
            <a:ext cx="3251216" cy="166202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42900" indent="-3429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(i=0; i&lt;4; i++)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for (j=0; j&lt;8; j+=2)</a:t>
            </a:r>
          </a:p>
          <a:p>
            <a:pPr lvl="1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A[i][j] = B[j+1][i];</a:t>
            </a:r>
          </a:p>
          <a:p>
            <a:pPr lvl="1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A[i][j+1] = B[j+2][i];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zh-CN" kern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7"/>
          <p:cNvSpPr txBox="1">
            <a:spLocks noChangeArrowheads="1"/>
          </p:cNvSpPr>
          <p:nvPr/>
        </p:nvSpPr>
        <p:spPr bwMode="auto">
          <a:xfrm>
            <a:off x="5283184" y="3352802"/>
            <a:ext cx="266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000000"/>
                </a:solidFill>
              </a:rPr>
              <a:t>外层循环</a:t>
            </a:r>
            <a:r>
              <a:rPr lang="en-US" altLang="zh-CN" sz="2000" dirty="0">
                <a:solidFill>
                  <a:srgbClr val="000000"/>
                </a:solidFill>
              </a:rPr>
              <a:t>i=0: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6" name="文本框 18"/>
          <p:cNvSpPr txBox="1">
            <a:spLocks noChangeArrowheads="1"/>
          </p:cNvSpPr>
          <p:nvPr/>
        </p:nvSpPr>
        <p:spPr bwMode="auto">
          <a:xfrm>
            <a:off x="5181584" y="3830640"/>
            <a:ext cx="2438400" cy="70802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j=0: A[0][0]=B[1][0]</a:t>
            </a:r>
          </a:p>
          <a:p>
            <a:r>
              <a:rPr lang="en-US" altLang="zh-CN" sz="2000">
                <a:solidFill>
                  <a:srgbClr val="000000"/>
                </a:solidFill>
              </a:rPr>
              <a:t>j=1: A[0][1]=B[2][0]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5181584" y="4532315"/>
            <a:ext cx="2438400" cy="70802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j=2: A[0][2]=B[3][0]</a:t>
            </a:r>
          </a:p>
          <a:p>
            <a:r>
              <a:rPr lang="en-US" altLang="zh-CN" sz="2000">
                <a:solidFill>
                  <a:srgbClr val="000000"/>
                </a:solidFill>
              </a:rPr>
              <a:t>j=3: A[0][3]=B[4][0]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18" name="文本框 22"/>
          <p:cNvSpPr txBox="1">
            <a:spLocks noChangeArrowheads="1"/>
          </p:cNvSpPr>
          <p:nvPr/>
        </p:nvSpPr>
        <p:spPr bwMode="auto">
          <a:xfrm>
            <a:off x="5181584" y="5240340"/>
            <a:ext cx="2438400" cy="70802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j=4: A[0][4]=B[5][0]</a:t>
            </a:r>
          </a:p>
          <a:p>
            <a:r>
              <a:rPr lang="en-US" altLang="zh-CN" sz="2000">
                <a:solidFill>
                  <a:srgbClr val="000000"/>
                </a:solidFill>
              </a:rPr>
              <a:t>j=5: A[0][5]=B[6][0]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19" name="文本框 24"/>
          <p:cNvSpPr txBox="1">
            <a:spLocks noChangeArrowheads="1"/>
          </p:cNvSpPr>
          <p:nvPr/>
        </p:nvSpPr>
        <p:spPr bwMode="auto">
          <a:xfrm>
            <a:off x="5181584" y="5942015"/>
            <a:ext cx="2438400" cy="70802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j=6: A[0][6]=B[7][0]</a:t>
            </a:r>
          </a:p>
          <a:p>
            <a:r>
              <a:rPr lang="en-US" altLang="zh-CN" sz="2000">
                <a:solidFill>
                  <a:srgbClr val="000000"/>
                </a:solidFill>
              </a:rPr>
              <a:t>j=7: A[0][7]=B[8][0]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29" name="矩形 41"/>
          <p:cNvSpPr>
            <a:spLocks noChangeArrowheads="1"/>
          </p:cNvSpPr>
          <p:nvPr/>
        </p:nvSpPr>
        <p:spPr bwMode="auto">
          <a:xfrm>
            <a:off x="998560" y="3422564"/>
            <a:ext cx="2667000" cy="881062"/>
          </a:xfrm>
          <a:prstGeom prst="rect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30" name="右箭头 29"/>
          <p:cNvSpPr/>
          <p:nvPr/>
        </p:nvSpPr>
        <p:spPr bwMode="auto">
          <a:xfrm>
            <a:off x="3551260" y="2364414"/>
            <a:ext cx="1321315" cy="225988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85045" y="1964304"/>
            <a:ext cx="1287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j</a:t>
            </a:r>
            <a:r>
              <a:rPr lang="zh-CN" altLang="en-US" sz="2000" b="1" dirty="0">
                <a:solidFill>
                  <a:srgbClr val="C00000"/>
                </a:solidFill>
              </a:rPr>
              <a:t>循环展开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8369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展开不超过原始循环的迭代次数就是安全的。</a:t>
            </a:r>
            <a:endParaRPr lang="en-US" altLang="zh-CN" dirty="0"/>
          </a:p>
          <a:p>
            <a:r>
              <a:rPr lang="zh-CN" altLang="en-US" dirty="0"/>
              <a:t>展开增加了循环内部的并行度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减少了循环次数即减少了控制语句，提升性能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并行探索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447882" y="2514624"/>
            <a:ext cx="3251216" cy="166202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42900" indent="-3429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(i=0; i&lt;4; i++)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for (j=0; j&lt;8; j+=2)</a:t>
            </a:r>
          </a:p>
          <a:p>
            <a:pPr lvl="1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A[i][j] = B[j+1][i];</a:t>
            </a:r>
          </a:p>
          <a:p>
            <a:pPr lvl="1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A[i][j+1] = B[j+2][i];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zh-CN" kern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直接箭头连接符 4"/>
          <p:cNvCxnSpPr>
            <a:stCxn id="6" idx="1"/>
          </p:cNvCxnSpPr>
          <p:nvPr/>
        </p:nvCxnSpPr>
        <p:spPr bwMode="auto">
          <a:xfrm flipH="1">
            <a:off x="3962416" y="3019471"/>
            <a:ext cx="1295366" cy="10473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矩形 5"/>
          <p:cNvSpPr/>
          <p:nvPr/>
        </p:nvSpPr>
        <p:spPr>
          <a:xfrm>
            <a:off x="5257782" y="2819416"/>
            <a:ext cx="27300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此循环内可以并行</a:t>
            </a:r>
          </a:p>
        </p:txBody>
      </p:sp>
    </p:spTree>
    <p:extLst>
      <p:ext uri="{BB962C8B-B14F-4D97-AF65-F5344CB8AC3E}">
        <p14:creationId xmlns:p14="http://schemas.microsoft.com/office/powerpoint/2010/main" val="3961055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循环展开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94532" y="1371654"/>
            <a:ext cx="3657504" cy="1157831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♦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37931725" indent="-374745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457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914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1371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1828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(i=0; i&lt;4; i++)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for (j=0; j&lt;8; </a:t>
            </a:r>
            <a:r>
              <a:rPr lang="en-US" altLang="zh-CN" sz="2000" kern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pl-PL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A[i][j] = B[j+1][i] + B[j+1][i+1]; </a:t>
            </a:r>
            <a:endParaRPr lang="en-US" altLang="zh-CN" sz="2000" kern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76634" y="3648293"/>
            <a:ext cx="4539560" cy="232568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</a:t>
            </a:r>
            <a:r>
              <a:rPr lang="en-US" altLang="zh-CN" sz="2000" kern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=0; </a:t>
            </a:r>
            <a:r>
              <a:rPr lang="en-US" altLang="zh-CN" sz="2000" kern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&lt;4; </a:t>
            </a:r>
            <a:r>
              <a:rPr lang="en-US" altLang="zh-CN" sz="2000" kern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+=2)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for (j=0; j&lt;8; j+=2) {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A[</a:t>
            </a:r>
            <a:r>
              <a:rPr lang="en-US" altLang="zh-CN" sz="2000" kern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][j]   = B[j+1][</a:t>
            </a:r>
            <a:r>
              <a:rPr lang="en-US" altLang="zh-CN" sz="2000" kern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+ B[j+1][i+1];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A[i+1][j] = B[j+1][i+1] + B[j+1][i+2];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A[</a:t>
            </a:r>
            <a:r>
              <a:rPr lang="en-US" altLang="zh-CN" sz="2000" kern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][j+1] = B[j+2][</a:t>
            </a:r>
            <a:r>
              <a:rPr lang="en-US" altLang="zh-CN" sz="2000" kern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+ B[j+2][i+1];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A[i+1][j+1]= B[j+2][i+1] + B[j+2][i+2]; 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6" name="右箭头 5"/>
          <p:cNvSpPr/>
          <p:nvPr/>
        </p:nvSpPr>
        <p:spPr bwMode="auto">
          <a:xfrm rot="3251669">
            <a:off x="3418801" y="2950154"/>
            <a:ext cx="986978" cy="233263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 rot="3226950">
            <a:off x="3994704" y="2165474"/>
            <a:ext cx="12875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j</a:t>
            </a:r>
            <a:r>
              <a:rPr lang="zh-CN" altLang="en-US" sz="2000" b="1" dirty="0">
                <a:solidFill>
                  <a:srgbClr val="C00000"/>
                </a:solidFill>
              </a:rPr>
              <a:t>循环展开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algn="ctr"/>
            <a:r>
              <a:rPr lang="en-US" altLang="zh-CN" sz="2000" b="1" dirty="0" err="1">
                <a:solidFill>
                  <a:srgbClr val="C00000"/>
                </a:solidFill>
              </a:rPr>
              <a:t>i</a:t>
            </a:r>
            <a:r>
              <a:rPr lang="zh-CN" altLang="en-US" sz="2000" b="1" dirty="0">
                <a:solidFill>
                  <a:srgbClr val="C00000"/>
                </a:solidFill>
              </a:rPr>
              <a:t>循环展开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87108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3886188"/>
            <a:ext cx="8184958" cy="2666930"/>
          </a:xfrm>
        </p:spPr>
        <p:txBody>
          <a:bodyPr/>
          <a:lstStyle/>
          <a:p>
            <a:r>
              <a:rPr lang="zh-CN" altLang="en-US" dirty="0"/>
              <a:t>数组</a:t>
            </a:r>
            <a:r>
              <a:rPr lang="en-US" altLang="zh-CN" dirty="0"/>
              <a:t>B</a:t>
            </a:r>
            <a:r>
              <a:rPr lang="zh-CN" altLang="en-US" dirty="0"/>
              <a:t>在寄存器的时间上重用</a:t>
            </a:r>
            <a:endParaRPr lang="en-US" altLang="zh-CN" dirty="0"/>
          </a:p>
          <a:p>
            <a:r>
              <a:rPr lang="zh-CN" altLang="en-US" dirty="0"/>
              <a:t>循环展开越多，数据重用越多，数据局部性越好。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探索数据局部性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86060" y="1066862"/>
            <a:ext cx="5410058" cy="281932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(i=0; i&lt;4; i+=2)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for (j=0; j&lt;8; j+=2) {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A[i][j]   = B[j+1][i] + B[j+1][i+1];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A[i+1][j] = B[j+1][i+1] + B[j+1][i+2];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A[i][j+1] = B[j+2][i] + B[j+2][i+1];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A[i+1][j+1]= B[j+2][i+1] + B[j+2][i+2]; 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4991089" y="1935632"/>
            <a:ext cx="1333465" cy="274200"/>
          </a:xfrm>
          <a:prstGeom prst="rect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6" name="矩形 28"/>
          <p:cNvSpPr>
            <a:spLocks noChangeArrowheads="1"/>
          </p:cNvSpPr>
          <p:nvPr/>
        </p:nvSpPr>
        <p:spPr bwMode="auto">
          <a:xfrm>
            <a:off x="3907640" y="2339425"/>
            <a:ext cx="1333465" cy="274200"/>
          </a:xfrm>
          <a:prstGeom prst="rect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7" name="矩形 28"/>
          <p:cNvSpPr>
            <a:spLocks noChangeArrowheads="1"/>
          </p:cNvSpPr>
          <p:nvPr/>
        </p:nvSpPr>
        <p:spPr bwMode="auto">
          <a:xfrm>
            <a:off x="5181584" y="2743218"/>
            <a:ext cx="1333465" cy="274200"/>
          </a:xfrm>
          <a:prstGeom prst="rect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8" name="矩形 28"/>
          <p:cNvSpPr>
            <a:spLocks noChangeArrowheads="1"/>
          </p:cNvSpPr>
          <p:nvPr/>
        </p:nvSpPr>
        <p:spPr bwMode="auto">
          <a:xfrm>
            <a:off x="4114812" y="3147011"/>
            <a:ext cx="1333465" cy="274200"/>
          </a:xfrm>
          <a:prstGeom prst="rect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008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4378514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循环融合：</a:t>
            </a:r>
            <a:r>
              <a:rPr lang="zh-CN" altLang="en-US" dirty="0"/>
              <a:t>就是将多个循环融合在一起。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保持循环间数据依赖的数据融合才是安全的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循环融合（</a:t>
            </a:r>
            <a:r>
              <a:rPr lang="en-US" altLang="zh-CN" dirty="0"/>
              <a:t>Loop Fusion</a:t>
            </a:r>
            <a:r>
              <a:rPr lang="zh-CN" altLang="en-US" dirty="0"/>
              <a:t>）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953511" y="1795199"/>
            <a:ext cx="2743128" cy="1754137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♦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37931725" indent="-374745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457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914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1371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1828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(i=1; i&lt;=n; i++)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A[i] = B[i]+1;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(j=1; j&lt;=n; </a:t>
            </a:r>
            <a:r>
              <a:rPr lang="en-US" altLang="zh-CN" kern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C[j] = A[j]/2;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5189416" y="1986486"/>
            <a:ext cx="2743128" cy="1371564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♦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37931725" indent="-374745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457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914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1371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1828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(i=1; i&lt;=n; i++)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A[i] = B[i]+1;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C[i] = A[i]/2;</a:t>
            </a:r>
          </a:p>
        </p:txBody>
      </p:sp>
      <p:sp>
        <p:nvSpPr>
          <p:cNvPr id="7" name="右箭头 6"/>
          <p:cNvSpPr/>
          <p:nvPr/>
        </p:nvSpPr>
        <p:spPr bwMode="auto">
          <a:xfrm>
            <a:off x="3784069" y="2593428"/>
            <a:ext cx="1321315" cy="225988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53546" y="1964382"/>
            <a:ext cx="1616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i</a:t>
            </a:r>
            <a:r>
              <a:rPr lang="zh-CN" altLang="en-US" sz="2000" b="1" dirty="0">
                <a:solidFill>
                  <a:srgbClr val="C00000"/>
                </a:solidFill>
              </a:rPr>
              <a:t>、</a:t>
            </a:r>
            <a:r>
              <a:rPr lang="en-US" altLang="zh-CN" sz="2000" b="1" dirty="0">
                <a:solidFill>
                  <a:srgbClr val="C00000"/>
                </a:solidFill>
              </a:rPr>
              <a:t>j</a:t>
            </a:r>
            <a:r>
              <a:rPr lang="zh-CN" altLang="en-US" sz="2000" b="1" dirty="0">
                <a:solidFill>
                  <a:srgbClr val="C00000"/>
                </a:solidFill>
              </a:rPr>
              <a:t>循环融合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为一个循环</a:t>
            </a:r>
            <a:endParaRPr lang="zh-CN" altLang="en-US" sz="2000" dirty="0"/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1524080" y="2572181"/>
            <a:ext cx="685782" cy="4545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>
            <a:off x="5791168" y="2771345"/>
            <a:ext cx="533386" cy="1242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5"/>
          <p:cNvSpPr txBox="1">
            <a:spLocks noChangeArrowheads="1"/>
          </p:cNvSpPr>
          <p:nvPr/>
        </p:nvSpPr>
        <p:spPr bwMode="auto">
          <a:xfrm>
            <a:off x="481894" y="4419576"/>
            <a:ext cx="2413750" cy="1754137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♦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37931725" indent="-374745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457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914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1371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1828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(i=1; i&lt;=n; i++)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A[i] = B[i]+1;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(j=1; j&lt;=n; </a:t>
            </a:r>
            <a:r>
              <a:rPr lang="en-US" altLang="zh-CN" kern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C[j] = 1/A[j+1];</a:t>
            </a: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1167676" y="5206289"/>
            <a:ext cx="685782" cy="4545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4343406" y="4204562"/>
            <a:ext cx="2413750" cy="1145345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  <a:headEnd/>
            <a:tailEnd/>
          </a:ln>
          <a:effectLst/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♦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37931725" indent="-374745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457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914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1371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1828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(i=1; i&lt;n; i++)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A[i] = B[i]+1;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C[</a:t>
            </a:r>
            <a:r>
              <a:rPr lang="en-US" altLang="zh-CN" kern="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zh-CN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1/A[i+1</a:t>
            </a: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];</a:t>
            </a:r>
          </a:p>
        </p:txBody>
      </p:sp>
      <p:cxnSp>
        <p:nvCxnSpPr>
          <p:cNvPr id="18" name="直接箭头连接符 17"/>
          <p:cNvCxnSpPr/>
          <p:nvPr/>
        </p:nvCxnSpPr>
        <p:spPr bwMode="auto">
          <a:xfrm flipH="1" flipV="1">
            <a:off x="5029188" y="4893846"/>
            <a:ext cx="838178" cy="1523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矩形 20"/>
          <p:cNvSpPr/>
          <p:nvPr/>
        </p:nvSpPr>
        <p:spPr>
          <a:xfrm>
            <a:off x="693563" y="6213068"/>
            <a:ext cx="16610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数组</a:t>
            </a:r>
            <a:r>
              <a:rPr lang="en-US" altLang="zh-CN" sz="2000" b="1" dirty="0">
                <a:solidFill>
                  <a:srgbClr val="C00000"/>
                </a:solidFill>
              </a:rPr>
              <a:t>A</a:t>
            </a:r>
            <a:r>
              <a:rPr lang="zh-CN" altLang="en-US" sz="2000" b="1" dirty="0">
                <a:solidFill>
                  <a:srgbClr val="C00000"/>
                </a:solidFill>
              </a:rPr>
              <a:t>写后读</a:t>
            </a:r>
            <a:endParaRPr lang="zh-CN" alt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6756945" y="4334314"/>
            <a:ext cx="16610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数组</a:t>
            </a:r>
            <a:r>
              <a:rPr lang="en-US" altLang="zh-CN" sz="2000" b="1" dirty="0">
                <a:solidFill>
                  <a:srgbClr val="C00000"/>
                </a:solidFill>
              </a:rPr>
              <a:t>A</a:t>
            </a:r>
            <a:r>
              <a:rPr lang="zh-CN" altLang="en-US" sz="2000" b="1" dirty="0">
                <a:solidFill>
                  <a:srgbClr val="C00000"/>
                </a:solidFill>
              </a:rPr>
              <a:t>读后写</a:t>
            </a:r>
            <a:endParaRPr lang="zh-CN" altLang="en-US" sz="2000" dirty="0"/>
          </a:p>
        </p:txBody>
      </p:sp>
      <p:sp>
        <p:nvSpPr>
          <p:cNvPr id="23" name="Rectangle 5"/>
          <p:cNvSpPr txBox="1">
            <a:spLocks noChangeArrowheads="1"/>
          </p:cNvSpPr>
          <p:nvPr/>
        </p:nvSpPr>
        <p:spPr bwMode="auto">
          <a:xfrm>
            <a:off x="4343195" y="5508450"/>
            <a:ext cx="2413750" cy="1145345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  <a:headEnd/>
            <a:tailEnd/>
          </a:ln>
          <a:effectLst/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♦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37931725" indent="-374745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457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914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1371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1828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(i=n; i&gt;0; i--)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A[i] = B[i]+1;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C[</a:t>
            </a:r>
            <a:r>
              <a:rPr lang="en-US" altLang="zh-CN" kern="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zh-CN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1/A[i+1</a:t>
            </a: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];</a:t>
            </a: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5105384" y="6173713"/>
            <a:ext cx="761982" cy="15914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矩形 26"/>
          <p:cNvSpPr/>
          <p:nvPr/>
        </p:nvSpPr>
        <p:spPr>
          <a:xfrm>
            <a:off x="6769412" y="5851491"/>
            <a:ext cx="16610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数组</a:t>
            </a:r>
            <a:r>
              <a:rPr lang="en-US" altLang="zh-CN" sz="2000" b="1" dirty="0">
                <a:solidFill>
                  <a:srgbClr val="C00000"/>
                </a:solidFill>
              </a:rPr>
              <a:t>A</a:t>
            </a:r>
            <a:r>
              <a:rPr lang="zh-CN" altLang="en-US" sz="2000" b="1" dirty="0">
                <a:solidFill>
                  <a:srgbClr val="C00000"/>
                </a:solidFill>
              </a:rPr>
              <a:t>写后读</a:t>
            </a:r>
            <a:endParaRPr lang="zh-CN" altLang="en-US" sz="2000" dirty="0"/>
          </a:p>
        </p:txBody>
      </p:sp>
      <p:sp>
        <p:nvSpPr>
          <p:cNvPr id="28" name="右箭头 27"/>
          <p:cNvSpPr/>
          <p:nvPr/>
        </p:nvSpPr>
        <p:spPr bwMode="auto">
          <a:xfrm rot="20224991">
            <a:off x="2992888" y="4933248"/>
            <a:ext cx="1321315" cy="225988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94481" y="4236703"/>
            <a:ext cx="1217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不安全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循环融合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sp>
        <p:nvSpPr>
          <p:cNvPr id="30" name="右箭头 29"/>
          <p:cNvSpPr/>
          <p:nvPr/>
        </p:nvSpPr>
        <p:spPr bwMode="auto">
          <a:xfrm rot="1364768">
            <a:off x="2956041" y="5646831"/>
            <a:ext cx="1321315" cy="225988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951266" y="5801138"/>
            <a:ext cx="1217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安全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algn="ctr"/>
            <a:r>
              <a:rPr lang="zh-CN" altLang="en-US" sz="2000" b="1" dirty="0">
                <a:solidFill>
                  <a:srgbClr val="C00000"/>
                </a:solidFill>
              </a:rPr>
              <a:t>循环融合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618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循环融合后优化了数据局部性：数组</a:t>
            </a:r>
            <a:r>
              <a:rPr lang="en-US" altLang="zh-CN" dirty="0"/>
              <a:t>A</a:t>
            </a:r>
            <a:r>
              <a:rPr lang="zh-CN" altLang="en-US" dirty="0"/>
              <a:t>的访问</a:t>
            </a:r>
            <a:endParaRPr lang="en-US" altLang="zh-CN" dirty="0"/>
          </a:p>
          <a:p>
            <a:r>
              <a:rPr lang="zh-CN" altLang="en-US" dirty="0"/>
              <a:t>减少了循环次数即减少了控制语句，提升性能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探索数据局部性</a:t>
            </a:r>
          </a:p>
        </p:txBody>
      </p:sp>
    </p:spTree>
    <p:extLst>
      <p:ext uri="{BB962C8B-B14F-4D97-AF65-F5344CB8AC3E}">
        <p14:creationId xmlns:p14="http://schemas.microsoft.com/office/powerpoint/2010/main" val="2102379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数据依赖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循环数据依赖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循环转换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并行性分析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3200" dirty="0"/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1018397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4038584"/>
            <a:ext cx="8184958" cy="1295366"/>
          </a:xfrm>
        </p:spPr>
        <p:txBody>
          <a:bodyPr/>
          <a:lstStyle/>
          <a:p>
            <a:r>
              <a:rPr lang="zh-CN" altLang="en-US" dirty="0"/>
              <a:t>减少了循环次数即减少了控制语句，提升性能</a:t>
            </a:r>
            <a:endParaRPr lang="en-US" altLang="zh-CN" dirty="0"/>
          </a:p>
          <a:p>
            <a:r>
              <a:rPr lang="zh-CN" altLang="en-US" dirty="0"/>
              <a:t>一次迭代内，指令级并行性提升。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并行探索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60" y="1066862"/>
            <a:ext cx="5410058" cy="281932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(i=0; i&lt;4; i+=2)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for (j=0; j&lt;8; j+=2) {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A[i][j]   = B[j+1][i] + B[j+1][i+1];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A[i+1][j] = B[j+1][i+1] + B[j+1][i+2];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A[i][j+1] = B[j+2][i] + B[j+2][i+1];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A[i+1][j+1]= B[j+2][i+1] + B[j+2][i+2]; 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381000" y="5105400"/>
            <a:ext cx="2112963" cy="1162050"/>
            <a:chOff x="144" y="3216"/>
            <a:chExt cx="1528" cy="732"/>
          </a:xfrm>
        </p:grpSpPr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527" y="3264"/>
              <a:ext cx="193" cy="192"/>
            </a:xfrm>
            <a:prstGeom prst="rect">
              <a:avLst/>
            </a:prstGeom>
            <a:solidFill>
              <a:srgbClr val="009900"/>
            </a:solidFill>
            <a:ln w="12699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8" name="Rectangle 33"/>
            <p:cNvSpPr>
              <a:spLocks noChangeArrowheads="1"/>
            </p:cNvSpPr>
            <p:nvPr/>
          </p:nvSpPr>
          <p:spPr bwMode="auto">
            <a:xfrm>
              <a:off x="527" y="3552"/>
              <a:ext cx="193" cy="192"/>
            </a:xfrm>
            <a:prstGeom prst="rect">
              <a:avLst/>
            </a:prstGeom>
            <a:solidFill>
              <a:srgbClr val="009900"/>
            </a:solidFill>
            <a:ln w="12699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9" name="Rectangle 34"/>
            <p:cNvSpPr>
              <a:spLocks noChangeArrowheads="1"/>
            </p:cNvSpPr>
            <p:nvPr/>
          </p:nvSpPr>
          <p:spPr bwMode="auto">
            <a:xfrm>
              <a:off x="144" y="3744"/>
              <a:ext cx="192" cy="192"/>
            </a:xfrm>
            <a:prstGeom prst="rect">
              <a:avLst/>
            </a:prstGeom>
            <a:solidFill>
              <a:srgbClr val="009900"/>
            </a:solidFill>
            <a:ln w="12699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10" name="Line 35"/>
            <p:cNvSpPr>
              <a:spLocks noChangeShapeType="1"/>
            </p:cNvSpPr>
            <p:nvPr/>
          </p:nvSpPr>
          <p:spPr bwMode="auto">
            <a:xfrm>
              <a:off x="720" y="3360"/>
              <a:ext cx="288" cy="96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" name="Line 36"/>
            <p:cNvSpPr>
              <a:spLocks noChangeShapeType="1"/>
            </p:cNvSpPr>
            <p:nvPr/>
          </p:nvSpPr>
          <p:spPr bwMode="auto">
            <a:xfrm flipV="1">
              <a:off x="720" y="3552"/>
              <a:ext cx="288" cy="96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987" y="3408"/>
              <a:ext cx="23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kern="0">
                  <a:solidFill>
                    <a:srgbClr val="FC0128"/>
                  </a:solidFill>
                </a:rPr>
                <a:t>+</a:t>
              </a:r>
            </a:p>
          </p:txBody>
        </p:sp>
        <p:sp>
          <p:nvSpPr>
            <p:cNvPr id="13" name="Text Box 39"/>
            <p:cNvSpPr txBox="1">
              <a:spLocks noChangeArrowheads="1"/>
            </p:cNvSpPr>
            <p:nvPr/>
          </p:nvSpPr>
          <p:spPr bwMode="auto">
            <a:xfrm>
              <a:off x="507" y="3216"/>
              <a:ext cx="234" cy="2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507" y="3504"/>
              <a:ext cx="234" cy="2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15" name="Text Box 41"/>
            <p:cNvSpPr txBox="1">
              <a:spLocks noChangeArrowheads="1"/>
            </p:cNvSpPr>
            <p:nvPr/>
          </p:nvSpPr>
          <p:spPr bwMode="auto">
            <a:xfrm>
              <a:off x="144" y="3696"/>
              <a:ext cx="246" cy="2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>
              <a:off x="336" y="3840"/>
              <a:ext cx="576" cy="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912" y="3600"/>
              <a:ext cx="480" cy="24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>
              <a:off x="1200" y="3504"/>
              <a:ext cx="144" cy="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9" name="Text Box 46"/>
            <p:cNvSpPr txBox="1">
              <a:spLocks noChangeArrowheads="1"/>
            </p:cNvSpPr>
            <p:nvPr/>
          </p:nvSpPr>
          <p:spPr bwMode="auto">
            <a:xfrm>
              <a:off x="1430" y="3369"/>
              <a:ext cx="2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>
                  <a:solidFill>
                    <a:srgbClr val="FC0128"/>
                  </a:solidFill>
                </a:rPr>
                <a:t>=</a:t>
              </a:r>
            </a:p>
          </p:txBody>
        </p:sp>
      </p:grpSp>
      <p:grpSp>
        <p:nvGrpSpPr>
          <p:cNvPr id="62" name="Group 88"/>
          <p:cNvGrpSpPr>
            <a:grpSpLocks/>
          </p:cNvGrpSpPr>
          <p:nvPr/>
        </p:nvGrpSpPr>
        <p:grpSpPr bwMode="auto">
          <a:xfrm>
            <a:off x="2310929" y="5105795"/>
            <a:ext cx="2112963" cy="1162050"/>
            <a:chOff x="144" y="3216"/>
            <a:chExt cx="1528" cy="732"/>
          </a:xfrm>
        </p:grpSpPr>
        <p:sp>
          <p:nvSpPr>
            <p:cNvPr id="63" name="Rectangle 32"/>
            <p:cNvSpPr>
              <a:spLocks noChangeArrowheads="1"/>
            </p:cNvSpPr>
            <p:nvPr/>
          </p:nvSpPr>
          <p:spPr bwMode="auto">
            <a:xfrm>
              <a:off x="527" y="3264"/>
              <a:ext cx="193" cy="192"/>
            </a:xfrm>
            <a:prstGeom prst="rect">
              <a:avLst/>
            </a:prstGeom>
            <a:solidFill>
              <a:srgbClr val="009900"/>
            </a:solidFill>
            <a:ln w="12699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64" name="Rectangle 33"/>
            <p:cNvSpPr>
              <a:spLocks noChangeArrowheads="1"/>
            </p:cNvSpPr>
            <p:nvPr/>
          </p:nvSpPr>
          <p:spPr bwMode="auto">
            <a:xfrm>
              <a:off x="527" y="3552"/>
              <a:ext cx="193" cy="192"/>
            </a:xfrm>
            <a:prstGeom prst="rect">
              <a:avLst/>
            </a:prstGeom>
            <a:solidFill>
              <a:srgbClr val="009900"/>
            </a:solidFill>
            <a:ln w="12699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65" name="Rectangle 34"/>
            <p:cNvSpPr>
              <a:spLocks noChangeArrowheads="1"/>
            </p:cNvSpPr>
            <p:nvPr/>
          </p:nvSpPr>
          <p:spPr bwMode="auto">
            <a:xfrm>
              <a:off x="144" y="3744"/>
              <a:ext cx="192" cy="192"/>
            </a:xfrm>
            <a:prstGeom prst="rect">
              <a:avLst/>
            </a:prstGeom>
            <a:solidFill>
              <a:srgbClr val="009900"/>
            </a:solidFill>
            <a:ln w="12699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66" name="Line 35"/>
            <p:cNvSpPr>
              <a:spLocks noChangeShapeType="1"/>
            </p:cNvSpPr>
            <p:nvPr/>
          </p:nvSpPr>
          <p:spPr bwMode="auto">
            <a:xfrm>
              <a:off x="720" y="3360"/>
              <a:ext cx="288" cy="96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7" name="Line 36"/>
            <p:cNvSpPr>
              <a:spLocks noChangeShapeType="1"/>
            </p:cNvSpPr>
            <p:nvPr/>
          </p:nvSpPr>
          <p:spPr bwMode="auto">
            <a:xfrm flipV="1">
              <a:off x="720" y="3552"/>
              <a:ext cx="288" cy="96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8" name="Text Box 37"/>
            <p:cNvSpPr txBox="1">
              <a:spLocks noChangeArrowheads="1"/>
            </p:cNvSpPr>
            <p:nvPr/>
          </p:nvSpPr>
          <p:spPr bwMode="auto">
            <a:xfrm>
              <a:off x="987" y="3408"/>
              <a:ext cx="23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kern="0">
                  <a:solidFill>
                    <a:srgbClr val="FC0128"/>
                  </a:solidFill>
                </a:rPr>
                <a:t>+</a:t>
              </a:r>
            </a:p>
          </p:txBody>
        </p:sp>
        <p:sp>
          <p:nvSpPr>
            <p:cNvPr id="69" name="Text Box 39"/>
            <p:cNvSpPr txBox="1">
              <a:spLocks noChangeArrowheads="1"/>
            </p:cNvSpPr>
            <p:nvPr/>
          </p:nvSpPr>
          <p:spPr bwMode="auto">
            <a:xfrm>
              <a:off x="507" y="3216"/>
              <a:ext cx="234" cy="2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70" name="Text Box 40"/>
            <p:cNvSpPr txBox="1">
              <a:spLocks noChangeArrowheads="1"/>
            </p:cNvSpPr>
            <p:nvPr/>
          </p:nvSpPr>
          <p:spPr bwMode="auto">
            <a:xfrm>
              <a:off x="507" y="3504"/>
              <a:ext cx="234" cy="2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71" name="Text Box 41"/>
            <p:cNvSpPr txBox="1">
              <a:spLocks noChangeArrowheads="1"/>
            </p:cNvSpPr>
            <p:nvPr/>
          </p:nvSpPr>
          <p:spPr bwMode="auto">
            <a:xfrm>
              <a:off x="144" y="3696"/>
              <a:ext cx="246" cy="2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72" name="Line 43"/>
            <p:cNvSpPr>
              <a:spLocks noChangeShapeType="1"/>
            </p:cNvSpPr>
            <p:nvPr/>
          </p:nvSpPr>
          <p:spPr bwMode="auto">
            <a:xfrm>
              <a:off x="336" y="3840"/>
              <a:ext cx="576" cy="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73" name="Line 44"/>
            <p:cNvSpPr>
              <a:spLocks noChangeShapeType="1"/>
            </p:cNvSpPr>
            <p:nvPr/>
          </p:nvSpPr>
          <p:spPr bwMode="auto">
            <a:xfrm flipV="1">
              <a:off x="912" y="3600"/>
              <a:ext cx="480" cy="24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74" name="Line 45"/>
            <p:cNvSpPr>
              <a:spLocks noChangeShapeType="1"/>
            </p:cNvSpPr>
            <p:nvPr/>
          </p:nvSpPr>
          <p:spPr bwMode="auto">
            <a:xfrm>
              <a:off x="1200" y="3504"/>
              <a:ext cx="144" cy="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75" name="Text Box 46"/>
            <p:cNvSpPr txBox="1">
              <a:spLocks noChangeArrowheads="1"/>
            </p:cNvSpPr>
            <p:nvPr/>
          </p:nvSpPr>
          <p:spPr bwMode="auto">
            <a:xfrm>
              <a:off x="1430" y="3369"/>
              <a:ext cx="2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>
                  <a:solidFill>
                    <a:srgbClr val="FC0128"/>
                  </a:solidFill>
                </a:rPr>
                <a:t>=</a:t>
              </a:r>
            </a:p>
          </p:txBody>
        </p:sp>
      </p:grpSp>
      <p:grpSp>
        <p:nvGrpSpPr>
          <p:cNvPr id="76" name="Group 88"/>
          <p:cNvGrpSpPr>
            <a:grpSpLocks/>
          </p:cNvGrpSpPr>
          <p:nvPr/>
        </p:nvGrpSpPr>
        <p:grpSpPr bwMode="auto">
          <a:xfrm>
            <a:off x="4281467" y="5105400"/>
            <a:ext cx="2112963" cy="1162050"/>
            <a:chOff x="144" y="3216"/>
            <a:chExt cx="1528" cy="732"/>
          </a:xfrm>
        </p:grpSpPr>
        <p:sp>
          <p:nvSpPr>
            <p:cNvPr id="77" name="Rectangle 32"/>
            <p:cNvSpPr>
              <a:spLocks noChangeArrowheads="1"/>
            </p:cNvSpPr>
            <p:nvPr/>
          </p:nvSpPr>
          <p:spPr bwMode="auto">
            <a:xfrm>
              <a:off x="527" y="3264"/>
              <a:ext cx="193" cy="192"/>
            </a:xfrm>
            <a:prstGeom prst="rect">
              <a:avLst/>
            </a:prstGeom>
            <a:solidFill>
              <a:srgbClr val="009900"/>
            </a:solidFill>
            <a:ln w="12699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527" y="3552"/>
              <a:ext cx="193" cy="192"/>
            </a:xfrm>
            <a:prstGeom prst="rect">
              <a:avLst/>
            </a:prstGeom>
            <a:solidFill>
              <a:srgbClr val="009900"/>
            </a:solidFill>
            <a:ln w="12699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144" y="3744"/>
              <a:ext cx="192" cy="192"/>
            </a:xfrm>
            <a:prstGeom prst="rect">
              <a:avLst/>
            </a:prstGeom>
            <a:solidFill>
              <a:srgbClr val="009900"/>
            </a:solidFill>
            <a:ln w="12699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80" name="Line 35"/>
            <p:cNvSpPr>
              <a:spLocks noChangeShapeType="1"/>
            </p:cNvSpPr>
            <p:nvPr/>
          </p:nvSpPr>
          <p:spPr bwMode="auto">
            <a:xfrm>
              <a:off x="720" y="3360"/>
              <a:ext cx="288" cy="96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81" name="Line 36"/>
            <p:cNvSpPr>
              <a:spLocks noChangeShapeType="1"/>
            </p:cNvSpPr>
            <p:nvPr/>
          </p:nvSpPr>
          <p:spPr bwMode="auto">
            <a:xfrm flipV="1">
              <a:off x="720" y="3552"/>
              <a:ext cx="288" cy="96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82" name="Text Box 37"/>
            <p:cNvSpPr txBox="1">
              <a:spLocks noChangeArrowheads="1"/>
            </p:cNvSpPr>
            <p:nvPr/>
          </p:nvSpPr>
          <p:spPr bwMode="auto">
            <a:xfrm>
              <a:off x="987" y="3408"/>
              <a:ext cx="23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kern="0">
                  <a:solidFill>
                    <a:srgbClr val="FC0128"/>
                  </a:solidFill>
                </a:rPr>
                <a:t>+</a:t>
              </a: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507" y="3216"/>
              <a:ext cx="234" cy="2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507" y="3504"/>
              <a:ext cx="234" cy="2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144" y="3696"/>
              <a:ext cx="246" cy="2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86" name="Line 43"/>
            <p:cNvSpPr>
              <a:spLocks noChangeShapeType="1"/>
            </p:cNvSpPr>
            <p:nvPr/>
          </p:nvSpPr>
          <p:spPr bwMode="auto">
            <a:xfrm>
              <a:off x="336" y="3840"/>
              <a:ext cx="576" cy="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87" name="Line 44"/>
            <p:cNvSpPr>
              <a:spLocks noChangeShapeType="1"/>
            </p:cNvSpPr>
            <p:nvPr/>
          </p:nvSpPr>
          <p:spPr bwMode="auto">
            <a:xfrm flipV="1">
              <a:off x="912" y="3600"/>
              <a:ext cx="480" cy="24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88" name="Line 45"/>
            <p:cNvSpPr>
              <a:spLocks noChangeShapeType="1"/>
            </p:cNvSpPr>
            <p:nvPr/>
          </p:nvSpPr>
          <p:spPr bwMode="auto">
            <a:xfrm>
              <a:off x="1200" y="3504"/>
              <a:ext cx="144" cy="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89" name="Text Box 46"/>
            <p:cNvSpPr txBox="1">
              <a:spLocks noChangeArrowheads="1"/>
            </p:cNvSpPr>
            <p:nvPr/>
          </p:nvSpPr>
          <p:spPr bwMode="auto">
            <a:xfrm>
              <a:off x="1430" y="3369"/>
              <a:ext cx="2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>
                  <a:solidFill>
                    <a:srgbClr val="FC0128"/>
                  </a:solidFill>
                </a:rPr>
                <a:t>=</a:t>
              </a:r>
            </a:p>
          </p:txBody>
        </p:sp>
      </p:grpSp>
      <p:grpSp>
        <p:nvGrpSpPr>
          <p:cNvPr id="90" name="Group 88"/>
          <p:cNvGrpSpPr>
            <a:grpSpLocks/>
          </p:cNvGrpSpPr>
          <p:nvPr/>
        </p:nvGrpSpPr>
        <p:grpSpPr bwMode="auto">
          <a:xfrm>
            <a:off x="6268599" y="5086350"/>
            <a:ext cx="2112963" cy="1162050"/>
            <a:chOff x="144" y="3216"/>
            <a:chExt cx="1528" cy="732"/>
          </a:xfrm>
        </p:grpSpPr>
        <p:sp>
          <p:nvSpPr>
            <p:cNvPr id="91" name="Rectangle 32"/>
            <p:cNvSpPr>
              <a:spLocks noChangeArrowheads="1"/>
            </p:cNvSpPr>
            <p:nvPr/>
          </p:nvSpPr>
          <p:spPr bwMode="auto">
            <a:xfrm>
              <a:off x="527" y="3264"/>
              <a:ext cx="193" cy="192"/>
            </a:xfrm>
            <a:prstGeom prst="rect">
              <a:avLst/>
            </a:prstGeom>
            <a:solidFill>
              <a:srgbClr val="009900"/>
            </a:solidFill>
            <a:ln w="12699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92" name="Rectangle 33"/>
            <p:cNvSpPr>
              <a:spLocks noChangeArrowheads="1"/>
            </p:cNvSpPr>
            <p:nvPr/>
          </p:nvSpPr>
          <p:spPr bwMode="auto">
            <a:xfrm>
              <a:off x="527" y="3552"/>
              <a:ext cx="193" cy="192"/>
            </a:xfrm>
            <a:prstGeom prst="rect">
              <a:avLst/>
            </a:prstGeom>
            <a:solidFill>
              <a:srgbClr val="009900"/>
            </a:solidFill>
            <a:ln w="12699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93" name="Rectangle 34"/>
            <p:cNvSpPr>
              <a:spLocks noChangeArrowheads="1"/>
            </p:cNvSpPr>
            <p:nvPr/>
          </p:nvSpPr>
          <p:spPr bwMode="auto">
            <a:xfrm>
              <a:off x="144" y="3744"/>
              <a:ext cx="192" cy="192"/>
            </a:xfrm>
            <a:prstGeom prst="rect">
              <a:avLst/>
            </a:prstGeom>
            <a:solidFill>
              <a:srgbClr val="009900"/>
            </a:solidFill>
            <a:ln w="12699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C0128"/>
                </a:solidFill>
              </a:endParaRPr>
            </a:p>
          </p:txBody>
        </p:sp>
        <p:sp>
          <p:nvSpPr>
            <p:cNvPr id="94" name="Line 35"/>
            <p:cNvSpPr>
              <a:spLocks noChangeShapeType="1"/>
            </p:cNvSpPr>
            <p:nvPr/>
          </p:nvSpPr>
          <p:spPr bwMode="auto">
            <a:xfrm>
              <a:off x="720" y="3360"/>
              <a:ext cx="288" cy="96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95" name="Line 36"/>
            <p:cNvSpPr>
              <a:spLocks noChangeShapeType="1"/>
            </p:cNvSpPr>
            <p:nvPr/>
          </p:nvSpPr>
          <p:spPr bwMode="auto">
            <a:xfrm flipV="1">
              <a:off x="720" y="3552"/>
              <a:ext cx="288" cy="96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96" name="Text Box 37"/>
            <p:cNvSpPr txBox="1">
              <a:spLocks noChangeArrowheads="1"/>
            </p:cNvSpPr>
            <p:nvPr/>
          </p:nvSpPr>
          <p:spPr bwMode="auto">
            <a:xfrm>
              <a:off x="987" y="3408"/>
              <a:ext cx="23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kern="0">
                  <a:solidFill>
                    <a:srgbClr val="FC0128"/>
                  </a:solidFill>
                </a:rPr>
                <a:t>+</a:t>
              </a:r>
            </a:p>
          </p:txBody>
        </p:sp>
        <p:sp>
          <p:nvSpPr>
            <p:cNvPr id="97" name="Text Box 39"/>
            <p:cNvSpPr txBox="1">
              <a:spLocks noChangeArrowheads="1"/>
            </p:cNvSpPr>
            <p:nvPr/>
          </p:nvSpPr>
          <p:spPr bwMode="auto">
            <a:xfrm>
              <a:off x="507" y="3216"/>
              <a:ext cx="234" cy="2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98" name="Text Box 40"/>
            <p:cNvSpPr txBox="1">
              <a:spLocks noChangeArrowheads="1"/>
            </p:cNvSpPr>
            <p:nvPr/>
          </p:nvSpPr>
          <p:spPr bwMode="auto">
            <a:xfrm>
              <a:off x="507" y="3504"/>
              <a:ext cx="234" cy="2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99" name="Text Box 41"/>
            <p:cNvSpPr txBox="1">
              <a:spLocks noChangeArrowheads="1"/>
            </p:cNvSpPr>
            <p:nvPr/>
          </p:nvSpPr>
          <p:spPr bwMode="auto">
            <a:xfrm>
              <a:off x="144" y="3696"/>
              <a:ext cx="246" cy="2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00" name="Line 43"/>
            <p:cNvSpPr>
              <a:spLocks noChangeShapeType="1"/>
            </p:cNvSpPr>
            <p:nvPr/>
          </p:nvSpPr>
          <p:spPr bwMode="auto">
            <a:xfrm>
              <a:off x="336" y="3840"/>
              <a:ext cx="576" cy="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01" name="Line 44"/>
            <p:cNvSpPr>
              <a:spLocks noChangeShapeType="1"/>
            </p:cNvSpPr>
            <p:nvPr/>
          </p:nvSpPr>
          <p:spPr bwMode="auto">
            <a:xfrm flipV="1">
              <a:off x="912" y="3600"/>
              <a:ext cx="480" cy="24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02" name="Line 45"/>
            <p:cNvSpPr>
              <a:spLocks noChangeShapeType="1"/>
            </p:cNvSpPr>
            <p:nvPr/>
          </p:nvSpPr>
          <p:spPr bwMode="auto">
            <a:xfrm>
              <a:off x="1200" y="3504"/>
              <a:ext cx="144" cy="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rgbClr val="FC0128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03" name="Text Box 46"/>
            <p:cNvSpPr txBox="1">
              <a:spLocks noChangeArrowheads="1"/>
            </p:cNvSpPr>
            <p:nvPr/>
          </p:nvSpPr>
          <p:spPr bwMode="auto">
            <a:xfrm>
              <a:off x="1430" y="3369"/>
              <a:ext cx="2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kern="0">
                  <a:solidFill>
                    <a:srgbClr val="FC0128"/>
                  </a:solidFill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248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假设初始时</a:t>
            </a:r>
            <a:r>
              <a:rPr lang="en-US" altLang="zh-CN" dirty="0"/>
              <a:t>a=2</a:t>
            </a:r>
            <a:r>
              <a:rPr lang="zh-CN" altLang="en-US" dirty="0"/>
              <a:t>、</a:t>
            </a:r>
            <a:r>
              <a:rPr lang="en-US" altLang="zh-CN" dirty="0"/>
              <a:t>b=1</a:t>
            </a:r>
            <a:r>
              <a:rPr lang="zh-CN" altLang="en-US" dirty="0"/>
              <a:t>、</a:t>
            </a:r>
            <a:r>
              <a:rPr lang="en-US" altLang="zh-CN" dirty="0"/>
              <a:t>c=5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如果交换两条语句，结果是否一样？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471488" y="1779597"/>
            <a:ext cx="8056562" cy="126841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501650" y="1785947"/>
            <a:ext cx="172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(1):</a:t>
            </a:r>
          </a:p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a = b + c;</a:t>
            </a:r>
          </a:p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d = 2 * a;</a:t>
            </a: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347913" y="1757372"/>
            <a:ext cx="172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(2):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b = a + c;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a = 2 * c;</a:t>
            </a: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4579938" y="1757372"/>
            <a:ext cx="172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(3):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a = b + c;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a = 2 * b;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724650" y="1774835"/>
            <a:ext cx="172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(4):</a:t>
            </a:r>
          </a:p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b = a + c;</a:t>
            </a:r>
          </a:p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d = 2 * a;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481894" y="3858876"/>
            <a:ext cx="8056562" cy="930575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12056" y="3865226"/>
            <a:ext cx="172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 = 2 * a; 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= b + c;</a:t>
            </a: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2358319" y="3836651"/>
            <a:ext cx="172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= 2 * c;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 = a + c;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4590344" y="3836651"/>
            <a:ext cx="172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= 2 * b; 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= b + c;</a:t>
            </a: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6735056" y="3854114"/>
            <a:ext cx="172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 = 2 * a;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 = a + c;</a:t>
            </a:r>
          </a:p>
        </p:txBody>
      </p:sp>
      <p:sp>
        <p:nvSpPr>
          <p:cNvPr id="14" name="下箭头 13"/>
          <p:cNvSpPr/>
          <p:nvPr/>
        </p:nvSpPr>
        <p:spPr bwMode="auto">
          <a:xfrm>
            <a:off x="1058869" y="3111360"/>
            <a:ext cx="380990" cy="685782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15" name="下箭头 14"/>
          <p:cNvSpPr/>
          <p:nvPr/>
        </p:nvSpPr>
        <p:spPr bwMode="auto">
          <a:xfrm>
            <a:off x="2870213" y="3099439"/>
            <a:ext cx="380990" cy="685782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16" name="下箭头 15"/>
          <p:cNvSpPr/>
          <p:nvPr/>
        </p:nvSpPr>
        <p:spPr bwMode="auto">
          <a:xfrm>
            <a:off x="5062548" y="3108171"/>
            <a:ext cx="380990" cy="685782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17" name="下箭头 16"/>
          <p:cNvSpPr/>
          <p:nvPr/>
        </p:nvSpPr>
        <p:spPr bwMode="auto">
          <a:xfrm>
            <a:off x="7064388" y="3108171"/>
            <a:ext cx="380990" cy="685782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2856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3657594"/>
            <a:ext cx="8184958" cy="2895524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维循环：如果所有的距离向量</a:t>
            </a:r>
            <a:r>
              <a:rPr lang="en-US" altLang="zh-CN" dirty="0"/>
              <a:t>D</a:t>
            </a:r>
            <a:r>
              <a:rPr lang="zh-CN" altLang="en-US" dirty="0"/>
              <a:t>∈</a:t>
            </a:r>
            <a:r>
              <a:rPr lang="en-US" altLang="zh-CN" b="1" i="1" dirty="0"/>
              <a:t>D</a:t>
            </a:r>
            <a:r>
              <a:rPr lang="zh-CN" altLang="en-US" dirty="0"/>
              <a:t>，</a:t>
            </a:r>
            <a:r>
              <a:rPr lang="en-US" altLang="zh-CN" dirty="0"/>
              <a:t>D=0</a:t>
            </a:r>
            <a:r>
              <a:rPr lang="zh-CN" altLang="en-US" dirty="0"/>
              <a:t>，那么此循环可以并行执行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并行分析</a:t>
            </a:r>
            <a:r>
              <a:rPr lang="en-US" altLang="zh-CN" dirty="0"/>
              <a:t>: 1</a:t>
            </a:r>
            <a:r>
              <a:rPr lang="zh-CN" altLang="en-US" dirty="0"/>
              <a:t>维循环</a:t>
            </a:r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949325" y="1262518"/>
            <a:ext cx="3048000" cy="8318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for (j=1; j&lt;N; j++) </a:t>
            </a:r>
          </a:p>
          <a:p>
            <a:pPr eaLnBrk="1" hangingPunct="1"/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    A[j] = A[j] + 1;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4572000" y="1276805"/>
            <a:ext cx="3048000" cy="830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a-DK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 (j=1; j&lt;N; j++) 	</a:t>
            </a:r>
          </a:p>
          <a:p>
            <a:pPr eaLnBrk="1" hangingPunct="1"/>
            <a:r>
              <a:rPr lang="da-DK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B[j] = B[j-1] + 1;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757362" y="2151518"/>
            <a:ext cx="8723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D=[0]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716587" y="2229305"/>
            <a:ext cx="8723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D=[1]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val 50"/>
          <p:cNvSpPr>
            <a:spLocks noChangeArrowheads="1"/>
          </p:cNvSpPr>
          <p:nvPr/>
        </p:nvSpPr>
        <p:spPr bwMode="auto">
          <a:xfrm>
            <a:off x="5275262" y="2829380"/>
            <a:ext cx="228600" cy="228600"/>
          </a:xfrm>
          <a:prstGeom prst="ellipse">
            <a:avLst/>
          </a:prstGeom>
          <a:solidFill>
            <a:srgbClr val="FC012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rgbClr val="FC01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51"/>
          <p:cNvSpPr>
            <a:spLocks noChangeArrowheads="1"/>
          </p:cNvSpPr>
          <p:nvPr/>
        </p:nvSpPr>
        <p:spPr bwMode="auto">
          <a:xfrm>
            <a:off x="5748337" y="2823030"/>
            <a:ext cx="228600" cy="228600"/>
          </a:xfrm>
          <a:prstGeom prst="ellipse">
            <a:avLst/>
          </a:prstGeom>
          <a:solidFill>
            <a:srgbClr val="FC012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rgbClr val="FC01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52"/>
          <p:cNvSpPr>
            <a:spLocks noChangeArrowheads="1"/>
          </p:cNvSpPr>
          <p:nvPr/>
        </p:nvSpPr>
        <p:spPr bwMode="auto">
          <a:xfrm>
            <a:off x="6223000" y="2824618"/>
            <a:ext cx="228600" cy="228600"/>
          </a:xfrm>
          <a:prstGeom prst="ellipse">
            <a:avLst/>
          </a:prstGeom>
          <a:solidFill>
            <a:srgbClr val="FC012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rgbClr val="FC01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54"/>
          <p:cNvSpPr>
            <a:spLocks noChangeArrowheads="1"/>
          </p:cNvSpPr>
          <p:nvPr/>
        </p:nvSpPr>
        <p:spPr bwMode="auto">
          <a:xfrm>
            <a:off x="6694487" y="2813505"/>
            <a:ext cx="228600" cy="228600"/>
          </a:xfrm>
          <a:prstGeom prst="ellipse">
            <a:avLst/>
          </a:prstGeom>
          <a:solidFill>
            <a:srgbClr val="FC012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rgbClr val="FC01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50"/>
          <p:cNvSpPr>
            <a:spLocks noChangeArrowheads="1"/>
          </p:cNvSpPr>
          <p:nvPr/>
        </p:nvSpPr>
        <p:spPr bwMode="auto">
          <a:xfrm>
            <a:off x="4808537" y="2819855"/>
            <a:ext cx="228600" cy="228600"/>
          </a:xfrm>
          <a:prstGeom prst="ellipse">
            <a:avLst/>
          </a:prstGeom>
          <a:solidFill>
            <a:srgbClr val="FC012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rgbClr val="FC01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54"/>
          <p:cNvSpPr>
            <a:spLocks noChangeArrowheads="1"/>
          </p:cNvSpPr>
          <p:nvPr/>
        </p:nvSpPr>
        <p:spPr bwMode="auto">
          <a:xfrm>
            <a:off x="7167562" y="2813505"/>
            <a:ext cx="228600" cy="228600"/>
          </a:xfrm>
          <a:prstGeom prst="ellipse">
            <a:avLst/>
          </a:prstGeom>
          <a:solidFill>
            <a:srgbClr val="FC012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rgbClr val="FC01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Line 104"/>
          <p:cNvSpPr>
            <a:spLocks noChangeShapeType="1"/>
          </p:cNvSpPr>
          <p:nvPr/>
        </p:nvSpPr>
        <p:spPr bwMode="auto">
          <a:xfrm flipH="1">
            <a:off x="4922837" y="3199268"/>
            <a:ext cx="2289175" cy="1587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15" name="Line 104"/>
          <p:cNvSpPr>
            <a:spLocks noChangeShapeType="1"/>
          </p:cNvSpPr>
          <p:nvPr/>
        </p:nvSpPr>
        <p:spPr bwMode="auto">
          <a:xfrm flipH="1">
            <a:off x="5046662" y="2945268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16" name="Line 104"/>
          <p:cNvSpPr>
            <a:spLocks noChangeShapeType="1"/>
          </p:cNvSpPr>
          <p:nvPr/>
        </p:nvSpPr>
        <p:spPr bwMode="auto">
          <a:xfrm flipH="1">
            <a:off x="5521325" y="2951618"/>
            <a:ext cx="227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Line 104"/>
          <p:cNvSpPr>
            <a:spLocks noChangeShapeType="1"/>
          </p:cNvSpPr>
          <p:nvPr/>
        </p:nvSpPr>
        <p:spPr bwMode="auto">
          <a:xfrm flipH="1">
            <a:off x="5994400" y="2951618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18" name="Line 104"/>
          <p:cNvSpPr>
            <a:spLocks noChangeShapeType="1"/>
          </p:cNvSpPr>
          <p:nvPr/>
        </p:nvSpPr>
        <p:spPr bwMode="auto">
          <a:xfrm flipH="1">
            <a:off x="6451600" y="2945268"/>
            <a:ext cx="227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19" name="Line 104"/>
          <p:cNvSpPr>
            <a:spLocks noChangeShapeType="1"/>
          </p:cNvSpPr>
          <p:nvPr/>
        </p:nvSpPr>
        <p:spPr bwMode="auto">
          <a:xfrm flipH="1">
            <a:off x="6923087" y="2932568"/>
            <a:ext cx="2270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20" name="Oval 50"/>
          <p:cNvSpPr>
            <a:spLocks noChangeArrowheads="1"/>
          </p:cNvSpPr>
          <p:nvPr/>
        </p:nvSpPr>
        <p:spPr bwMode="auto">
          <a:xfrm>
            <a:off x="1692275" y="2838905"/>
            <a:ext cx="228600" cy="228600"/>
          </a:xfrm>
          <a:prstGeom prst="ellipse">
            <a:avLst/>
          </a:prstGeom>
          <a:solidFill>
            <a:srgbClr val="FC012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rgbClr val="FC01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51"/>
          <p:cNvSpPr>
            <a:spLocks noChangeArrowheads="1"/>
          </p:cNvSpPr>
          <p:nvPr/>
        </p:nvSpPr>
        <p:spPr bwMode="auto">
          <a:xfrm>
            <a:off x="2166937" y="2834143"/>
            <a:ext cx="228600" cy="228600"/>
          </a:xfrm>
          <a:prstGeom prst="ellipse">
            <a:avLst/>
          </a:prstGeom>
          <a:solidFill>
            <a:srgbClr val="FC012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rgbClr val="FC01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52"/>
          <p:cNvSpPr>
            <a:spLocks noChangeArrowheads="1"/>
          </p:cNvSpPr>
          <p:nvPr/>
        </p:nvSpPr>
        <p:spPr bwMode="auto">
          <a:xfrm>
            <a:off x="2640012" y="2835730"/>
            <a:ext cx="228600" cy="228600"/>
          </a:xfrm>
          <a:prstGeom prst="ellipse">
            <a:avLst/>
          </a:prstGeom>
          <a:solidFill>
            <a:srgbClr val="FC012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rgbClr val="FC01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54"/>
          <p:cNvSpPr>
            <a:spLocks noChangeArrowheads="1"/>
          </p:cNvSpPr>
          <p:nvPr/>
        </p:nvSpPr>
        <p:spPr bwMode="auto">
          <a:xfrm>
            <a:off x="3113087" y="2823030"/>
            <a:ext cx="228600" cy="228600"/>
          </a:xfrm>
          <a:prstGeom prst="ellipse">
            <a:avLst/>
          </a:prstGeom>
          <a:solidFill>
            <a:srgbClr val="FC012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rgbClr val="FC01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50"/>
          <p:cNvSpPr>
            <a:spLocks noChangeArrowheads="1"/>
          </p:cNvSpPr>
          <p:nvPr/>
        </p:nvSpPr>
        <p:spPr bwMode="auto">
          <a:xfrm>
            <a:off x="1225550" y="2829380"/>
            <a:ext cx="228600" cy="228600"/>
          </a:xfrm>
          <a:prstGeom prst="ellipse">
            <a:avLst/>
          </a:prstGeom>
          <a:solidFill>
            <a:srgbClr val="FC012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rgbClr val="FC01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54"/>
          <p:cNvSpPr>
            <a:spLocks noChangeArrowheads="1"/>
          </p:cNvSpPr>
          <p:nvPr/>
        </p:nvSpPr>
        <p:spPr bwMode="auto">
          <a:xfrm>
            <a:off x="3586162" y="2823030"/>
            <a:ext cx="228600" cy="228600"/>
          </a:xfrm>
          <a:prstGeom prst="ellipse">
            <a:avLst/>
          </a:prstGeom>
          <a:solidFill>
            <a:srgbClr val="FC012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rgbClr val="FC01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Line 104"/>
          <p:cNvSpPr>
            <a:spLocks noChangeShapeType="1"/>
          </p:cNvSpPr>
          <p:nvPr/>
        </p:nvSpPr>
        <p:spPr bwMode="auto">
          <a:xfrm flipH="1">
            <a:off x="1339850" y="3210380"/>
            <a:ext cx="2289175" cy="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FC0128"/>
              </a:solid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68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3184284"/>
            <a:ext cx="8184958" cy="1006696"/>
          </a:xfrm>
        </p:spPr>
        <p:txBody>
          <a:bodyPr/>
          <a:lstStyle/>
          <a:p>
            <a:r>
              <a:rPr lang="zh-CN" altLang="en-US" dirty="0"/>
              <a:t>可能多层循环存在循环体依赖</a:t>
            </a:r>
            <a:endParaRPr lang="en-US" altLang="zh-CN" dirty="0"/>
          </a:p>
          <a:p>
            <a:r>
              <a:rPr lang="zh-CN" altLang="en-US" dirty="0"/>
              <a:t>判别哪层循环可以并行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并行分析</a:t>
            </a:r>
            <a:r>
              <a:rPr lang="en-US" altLang="zh-CN" dirty="0"/>
              <a:t>: n</a:t>
            </a:r>
            <a:r>
              <a:rPr lang="zh-CN" altLang="en-US" dirty="0"/>
              <a:t>维循环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09704" y="1295456"/>
            <a:ext cx="3821113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 (i=1; i&lt;=N; i++)</a:t>
            </a:r>
          </a:p>
          <a:p>
            <a:pPr eaLnBrk="1" hangingPunct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for (j=1; j&lt;=N;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eaLnBrk="1" hangingPunct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	A[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] = A[i,j-1]+1;</a:t>
            </a:r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4722917" y="1303394"/>
            <a:ext cx="3821112" cy="12017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 (i=1; i&lt;=N; i++)</a:t>
            </a:r>
          </a:p>
          <a:p>
            <a:pPr eaLnBrk="1" hangingPunct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for (j=1; j&lt;=N;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eaLnBrk="1" hangingPunct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	A[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] = A[i-1,j-1]+1;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209904" y="2722619"/>
            <a:ext cx="11047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D=[0,1]</a:t>
            </a:r>
            <a:endParaRPr lang="zh-CN" altLang="en-US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638904" y="2722619"/>
            <a:ext cx="11047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D=[1,1]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972526"/>
              </p:ext>
            </p:extLst>
          </p:nvPr>
        </p:nvGraphicFramePr>
        <p:xfrm>
          <a:off x="532502" y="4343376"/>
          <a:ext cx="8134350" cy="1754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4350">
                  <a:extLst>
                    <a:ext uri="{9D8B030D-6E8A-4147-A177-3AD203B41FA5}">
                      <a16:colId xmlns:a16="http://schemas.microsoft.com/office/drawing/2014/main" val="2989952685"/>
                    </a:ext>
                  </a:extLst>
                </a:gridCol>
              </a:tblGrid>
              <a:tr h="56525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定理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1: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91449" marR="91449" marT="45728" marB="45728" anchor="ctr"/>
                </a:tc>
                <a:extLst>
                  <a:ext uri="{0D108BD9-81ED-4DB2-BD59-A6C34878D82A}">
                    <a16:rowId xmlns:a16="http://schemas.microsoft.com/office/drawing/2014/main" val="3225086928"/>
                  </a:ext>
                </a:extLst>
              </a:tr>
              <a:tr h="118893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假设循环的距离向量为</a:t>
                      </a:r>
                      <a:r>
                        <a:rPr lang="en-US" altLang="zh-CN" sz="2400" b="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= [d</a:t>
                      </a:r>
                      <a:r>
                        <a:rPr lang="en-US" altLang="zh-CN" sz="2400" b="0" i="0" kern="0" baseline="-25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altLang="zh-CN" sz="2400" b="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… </a:t>
                      </a:r>
                      <a:r>
                        <a:rPr lang="en-US" altLang="zh-CN" sz="2400" b="0" i="0" kern="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altLang="zh-CN" sz="2400" b="0" i="0" kern="0" baseline="-250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r>
                        <a:rPr lang="en-US" altLang="zh-CN" sz="2400" b="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 </a:t>
                      </a:r>
                      <a:r>
                        <a:rPr lang="zh-CN" altLang="en-US" sz="2400" b="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，如果在</a:t>
                      </a:r>
                      <a:r>
                        <a:rPr lang="en-US" altLang="zh-CN" sz="2400" b="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zh-CN" altLang="en-US" sz="2400" b="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层循环存在循环体依赖，那么</a:t>
                      </a:r>
                      <a:r>
                        <a:rPr lang="en-US" altLang="zh-CN" sz="2400" b="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altLang="zh-CN" sz="2400" b="0" i="0" kern="0" baseline="-25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zh-CN" altLang="en-US" sz="2400" b="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是</a:t>
                      </a:r>
                      <a:r>
                        <a:rPr lang="en-US" altLang="zh-CN" sz="2400" b="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zh-CN" altLang="en-US" sz="2400" b="0" i="0" kern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中第一个非零的值。</a:t>
                      </a:r>
                      <a:endParaRPr lang="en-US" altLang="zh-C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49" marR="91449" marT="45728" marB="45728" anchor="ctr"/>
                </a:tc>
                <a:extLst>
                  <a:ext uri="{0D108BD9-81ED-4DB2-BD59-A6C34878D82A}">
                    <a16:rowId xmlns:a16="http://schemas.microsoft.com/office/drawing/2014/main" val="2134775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7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并行分析</a:t>
            </a:r>
            <a:r>
              <a:rPr lang="en-US" altLang="zh-CN" dirty="0"/>
              <a:t>: n</a:t>
            </a:r>
            <a:r>
              <a:rPr lang="zh-CN" altLang="en-US" dirty="0"/>
              <a:t>维循环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5163" y="1219200"/>
            <a:ext cx="8001000" cy="78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03200" indent="-203200" algn="l" rtl="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pitchFamily="-65" charset="-128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4263" indent="-1698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6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-106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♦"/>
              <a:defRPr/>
            </a:pPr>
            <a:r>
              <a:rPr lang="zh-CN" altLang="en-US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如果某层循环不存在循环体依赖，那么该层循环的迭代可以并行执行</a:t>
            </a:r>
            <a:endParaRPr lang="en-US" altLang="zh-CN" kern="0" dirty="0">
              <a:solidFill>
                <a:srgbClr val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451045"/>
              </p:ext>
            </p:extLst>
          </p:nvPr>
        </p:nvGraphicFramePr>
        <p:xfrm>
          <a:off x="531813" y="2103259"/>
          <a:ext cx="8134350" cy="181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4350">
                  <a:extLst>
                    <a:ext uri="{9D8B030D-6E8A-4147-A177-3AD203B41FA5}">
                      <a16:colId xmlns:a16="http://schemas.microsoft.com/office/drawing/2014/main" val="2989952685"/>
                    </a:ext>
                  </a:extLst>
                </a:gridCol>
              </a:tblGrid>
              <a:tr h="56531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定理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2: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91449" marR="91449" marT="45733" marB="45733" anchor="ctr"/>
                </a:tc>
                <a:extLst>
                  <a:ext uri="{0D108BD9-81ED-4DB2-BD59-A6C34878D82A}">
                    <a16:rowId xmlns:a16="http://schemas.microsoft.com/office/drawing/2014/main" val="3225086928"/>
                  </a:ext>
                </a:extLst>
              </a:tr>
              <a:tr h="1252374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buFontTx/>
                        <a:buNone/>
                        <a:defRPr/>
                      </a:pPr>
                      <a:r>
                        <a:rPr lang="en-US" altLang="zh-CN" sz="2400" kern="0" dirty="0">
                          <a:solidFill>
                            <a:srgbClr val="000000"/>
                          </a:solidFill>
                        </a:rPr>
                        <a:t>N</a:t>
                      </a:r>
                      <a:r>
                        <a:rPr lang="zh-CN" altLang="en-US" sz="2400" kern="0" dirty="0">
                          <a:solidFill>
                            <a:srgbClr val="000000"/>
                          </a:solidFill>
                        </a:rPr>
                        <a:t>维循环的距离向量为</a:t>
                      </a:r>
                      <a:r>
                        <a:rPr lang="en-US" altLang="zh-CN" sz="2400" i="0" kern="0" dirty="0">
                          <a:solidFill>
                            <a:srgbClr val="000000"/>
                          </a:solidFill>
                        </a:rPr>
                        <a:t>D = (d</a:t>
                      </a:r>
                      <a:r>
                        <a:rPr lang="en-US" altLang="zh-CN" sz="2400" i="0" kern="0" baseline="-25000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altLang="zh-CN" sz="2400" i="0" kern="0" dirty="0">
                          <a:solidFill>
                            <a:srgbClr val="000000"/>
                          </a:solidFill>
                        </a:rPr>
                        <a:t>, … </a:t>
                      </a:r>
                      <a:r>
                        <a:rPr lang="en-US" altLang="zh-CN" sz="2400" i="0" kern="0" dirty="0" err="1">
                          <a:solidFill>
                            <a:srgbClr val="000000"/>
                          </a:solidFill>
                        </a:rPr>
                        <a:t>d</a:t>
                      </a:r>
                      <a:r>
                        <a:rPr lang="en-US" altLang="zh-CN" sz="2400" i="0" kern="0" baseline="-25000" dirty="0" err="1">
                          <a:solidFill>
                            <a:srgbClr val="000000"/>
                          </a:solidFill>
                        </a:rPr>
                        <a:t>n</a:t>
                      </a:r>
                      <a:r>
                        <a:rPr lang="en-US" altLang="zh-CN" sz="2400" i="0" kern="0" dirty="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zh-CN" altLang="en-US" sz="2400" i="0" kern="0" dirty="0">
                          <a:solidFill>
                            <a:srgbClr val="000000"/>
                          </a:solidFill>
                        </a:rPr>
                        <a:t>，当</a:t>
                      </a:r>
                      <a:r>
                        <a:rPr lang="en-US" altLang="zh-CN" sz="2400" i="0" kern="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zh-CN" sz="2400" i="0" kern="0" dirty="0">
                          <a:solidFill>
                            <a:srgbClr val="000000"/>
                          </a:solidFill>
                        </a:rPr>
                        <a:t>[d</a:t>
                      </a:r>
                      <a:r>
                        <a:rPr lang="en-US" altLang="zh-CN" sz="2400" i="0" kern="0" baseline="-25000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altLang="zh-CN" sz="2400" i="0" kern="0" dirty="0">
                          <a:solidFill>
                            <a:srgbClr val="000000"/>
                          </a:solidFill>
                        </a:rPr>
                        <a:t>, … d</a:t>
                      </a:r>
                      <a:r>
                        <a:rPr lang="en-US" altLang="zh-CN" sz="2400" i="0" kern="0" baseline="-25000" dirty="0">
                          <a:solidFill>
                            <a:srgbClr val="000000"/>
                          </a:solidFill>
                        </a:rPr>
                        <a:t>j-1</a:t>
                      </a:r>
                      <a:r>
                        <a:rPr lang="en-US" altLang="zh-CN" sz="2400" i="0" kern="0" dirty="0">
                          <a:solidFill>
                            <a:srgbClr val="000000"/>
                          </a:solidFill>
                        </a:rPr>
                        <a:t>] &gt; 0</a:t>
                      </a:r>
                      <a:r>
                        <a:rPr lang="en-US" altLang="zh-CN" sz="2400" i="0" kern="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zh-CN" altLang="en-US" sz="2400" i="0" kern="0" baseline="0" dirty="0">
                          <a:solidFill>
                            <a:srgbClr val="000000"/>
                          </a:solidFill>
                        </a:rPr>
                        <a:t>或者</a:t>
                      </a:r>
                      <a:r>
                        <a:rPr lang="en-US" altLang="zh-CN" sz="2400" i="0" kern="0" dirty="0">
                          <a:solidFill>
                            <a:srgbClr val="000000"/>
                          </a:solidFill>
                        </a:rPr>
                        <a:t>[d</a:t>
                      </a:r>
                      <a:r>
                        <a:rPr lang="en-US" altLang="zh-CN" sz="2400" i="0" kern="0" baseline="-25000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altLang="zh-CN" sz="2400" i="0" kern="0" dirty="0">
                          <a:solidFill>
                            <a:srgbClr val="000000"/>
                          </a:solidFill>
                        </a:rPr>
                        <a:t>, … </a:t>
                      </a:r>
                      <a:r>
                        <a:rPr lang="en-US" altLang="zh-CN" sz="2400" i="0" kern="0" dirty="0" err="1">
                          <a:solidFill>
                            <a:srgbClr val="000000"/>
                          </a:solidFill>
                        </a:rPr>
                        <a:t>d</a:t>
                      </a:r>
                      <a:r>
                        <a:rPr lang="en-US" altLang="zh-CN" sz="2400" i="0" kern="0" baseline="-25000" dirty="0" err="1">
                          <a:solidFill>
                            <a:srgbClr val="000000"/>
                          </a:solidFill>
                        </a:rPr>
                        <a:t>j</a:t>
                      </a:r>
                      <a:r>
                        <a:rPr lang="en-US" altLang="zh-CN" sz="2400" i="0" kern="0" dirty="0">
                          <a:solidFill>
                            <a:srgbClr val="000000"/>
                          </a:solidFill>
                        </a:rPr>
                        <a:t>] = 0</a:t>
                      </a:r>
                      <a:r>
                        <a:rPr lang="zh-CN" altLang="en-US" sz="2400" i="0" kern="0" dirty="0">
                          <a:solidFill>
                            <a:srgbClr val="000000"/>
                          </a:solidFill>
                        </a:rPr>
                        <a:t>时，</a:t>
                      </a:r>
                      <a:r>
                        <a:rPr lang="zh-CN" altLang="en-US" sz="2400" kern="0" dirty="0">
                          <a:solidFill>
                            <a:srgbClr val="000000"/>
                          </a:solidFill>
                        </a:rPr>
                        <a:t>第</a:t>
                      </a:r>
                      <a:r>
                        <a:rPr lang="en-US" altLang="zh-CN" sz="2400" kern="0" dirty="0">
                          <a:solidFill>
                            <a:srgbClr val="000000"/>
                          </a:solidFill>
                        </a:rPr>
                        <a:t>j</a:t>
                      </a:r>
                      <a:r>
                        <a:rPr lang="zh-CN" altLang="en-US" sz="2400" kern="0" dirty="0">
                          <a:solidFill>
                            <a:srgbClr val="000000"/>
                          </a:solidFill>
                        </a:rPr>
                        <a:t>层循环迭代可以并行，</a:t>
                      </a:r>
                      <a:endParaRPr lang="en-US" altLang="zh-CN" sz="2400" i="0" kern="0" dirty="0">
                        <a:solidFill>
                          <a:srgbClr val="000000"/>
                        </a:solidFill>
                      </a:endParaRPr>
                    </a:p>
                  </a:txBody>
                  <a:tcPr marL="91449" marR="91449" marT="45733" marB="45733" anchor="ctr"/>
                </a:tc>
                <a:extLst>
                  <a:ext uri="{0D108BD9-81ED-4DB2-BD59-A6C34878D82A}">
                    <a16:rowId xmlns:a16="http://schemas.microsoft.com/office/drawing/2014/main" val="2134775315"/>
                  </a:ext>
                </a:extLst>
              </a:tr>
            </a:tbl>
          </a:graphicData>
        </a:graphic>
      </p:graphicFrame>
      <p:sp>
        <p:nvSpPr>
          <p:cNvPr id="17" name="Rectangle 60"/>
          <p:cNvSpPr>
            <a:spLocks noChangeArrowheads="1"/>
          </p:cNvSpPr>
          <p:nvPr/>
        </p:nvSpPr>
        <p:spPr bwMode="auto">
          <a:xfrm>
            <a:off x="2819400" y="4837113"/>
            <a:ext cx="1220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CC0000"/>
                </a:solidFill>
              </a:rPr>
              <a:t>D=[1,1]</a:t>
            </a:r>
          </a:p>
        </p:txBody>
      </p:sp>
      <p:pic>
        <p:nvPicPr>
          <p:cNvPr id="101389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186238"/>
            <a:ext cx="2362200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136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8CD401E-723C-40F6-8D3A-5CB7F845C5D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9521" y="2529420"/>
            <a:ext cx="8184958" cy="364270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找出循环迭代的所有数据依赖关系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画出该循环的迭代空间，并在迭代空间中给出所有循环体依赖（用箭头表示）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判断该循环是否可以并行？如果可以，请给出能够在那层循环并行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368CAD1-EBF6-4B04-9062-A3AA8E6CA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Quiz 5.1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6CC04D-F33A-4608-8B37-77ACF9D08B39}"/>
              </a:ext>
            </a:extLst>
          </p:cNvPr>
          <p:cNvSpPr txBox="1"/>
          <p:nvPr/>
        </p:nvSpPr>
        <p:spPr>
          <a:xfrm>
            <a:off x="1524080" y="1081722"/>
            <a:ext cx="6248236" cy="1200329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for (</a:t>
            </a:r>
            <a:r>
              <a:rPr lang="en-US" altLang="zh-CN" dirty="0" err="1"/>
              <a:t>i</a:t>
            </a:r>
            <a:r>
              <a:rPr lang="en-US" altLang="zh-CN" dirty="0"/>
              <a:t>=1; </a:t>
            </a:r>
            <a:r>
              <a:rPr lang="en-US" altLang="zh-CN" dirty="0" err="1"/>
              <a:t>i</a:t>
            </a:r>
            <a:r>
              <a:rPr lang="en-US" altLang="zh-CN" dirty="0"/>
              <a:t>&lt;N; </a:t>
            </a:r>
            <a:r>
              <a:rPr lang="en-US" altLang="zh-CN" dirty="0" err="1"/>
              <a:t>i</a:t>
            </a:r>
            <a:r>
              <a:rPr lang="en-US" altLang="zh-CN" dirty="0"/>
              <a:t>+=2)</a:t>
            </a:r>
          </a:p>
          <a:p>
            <a:r>
              <a:rPr lang="en-US" altLang="zh-CN" dirty="0"/>
              <a:t>    for (j=</a:t>
            </a:r>
            <a:r>
              <a:rPr lang="en-US" altLang="zh-CN" dirty="0" err="1"/>
              <a:t>i</a:t>
            </a:r>
            <a:r>
              <a:rPr lang="en-US" altLang="zh-CN" dirty="0"/>
              <a:t>; j&lt;N; j+=2)</a:t>
            </a:r>
          </a:p>
          <a:p>
            <a:r>
              <a:rPr lang="en-US" altLang="zh-CN" dirty="0"/>
              <a:t>        A[</a:t>
            </a:r>
            <a:r>
              <a:rPr lang="en-US" altLang="zh-CN" dirty="0" err="1"/>
              <a:t>i</a:t>
            </a:r>
            <a:r>
              <a:rPr lang="en-US" altLang="zh-CN" dirty="0"/>
              <a:t>][j] = (A[i-1][j-1] + A[i+2][j-1])/2</a:t>
            </a:r>
          </a:p>
        </p:txBody>
      </p:sp>
    </p:spTree>
    <p:extLst>
      <p:ext uri="{BB962C8B-B14F-4D97-AF65-F5344CB8AC3E}">
        <p14:creationId xmlns:p14="http://schemas.microsoft.com/office/powerpoint/2010/main" val="380364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假设初始时</a:t>
            </a:r>
            <a:r>
              <a:rPr lang="en-US" altLang="zh-CN" dirty="0"/>
              <a:t>a=2</a:t>
            </a:r>
            <a:r>
              <a:rPr lang="zh-CN" altLang="en-US" dirty="0"/>
              <a:t>、</a:t>
            </a:r>
            <a:r>
              <a:rPr lang="en-US" altLang="zh-CN" dirty="0"/>
              <a:t>b=1</a:t>
            </a:r>
            <a:r>
              <a:rPr lang="zh-CN" altLang="en-US" dirty="0"/>
              <a:t>、</a:t>
            </a:r>
            <a:r>
              <a:rPr lang="en-US" altLang="zh-CN" dirty="0"/>
              <a:t>c=5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(1)(2)(3)</a:t>
            </a:r>
            <a:r>
              <a:rPr lang="zh-CN" altLang="en-US" dirty="0"/>
              <a:t>交换前后结果不同，</a:t>
            </a:r>
            <a:r>
              <a:rPr lang="en-US" altLang="zh-CN" dirty="0"/>
              <a:t>(4)</a:t>
            </a:r>
            <a:r>
              <a:rPr lang="zh-CN" altLang="en-US" dirty="0"/>
              <a:t>结果相同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471488" y="1779597"/>
            <a:ext cx="8056562" cy="126841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501650" y="1785947"/>
            <a:ext cx="172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(1):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a = b + c;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d = 2 * a;</a:t>
            </a: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347913" y="1757372"/>
            <a:ext cx="172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(2):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b = a + c;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a = 2 * c;</a:t>
            </a: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4579938" y="1757372"/>
            <a:ext cx="172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(3):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a = b + c;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a = 2 * b;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724650" y="1774835"/>
            <a:ext cx="172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(4):</a:t>
            </a:r>
          </a:p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b = a + c;</a:t>
            </a:r>
          </a:p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d = 2 * a;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481894" y="3858876"/>
            <a:ext cx="8056562" cy="930575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12056" y="3865226"/>
            <a:ext cx="172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= 2 * a; </a:t>
            </a:r>
          </a:p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b + c;</a:t>
            </a: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2358319" y="3836651"/>
            <a:ext cx="172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2 * c;</a:t>
            </a:r>
          </a:p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= a + c;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4590344" y="3836651"/>
            <a:ext cx="172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2 * b; </a:t>
            </a:r>
          </a:p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b + c;</a:t>
            </a: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6735056" y="3854114"/>
            <a:ext cx="172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 = 2 * a;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 = a + c;</a:t>
            </a:r>
          </a:p>
        </p:txBody>
      </p:sp>
      <p:sp>
        <p:nvSpPr>
          <p:cNvPr id="14" name="下箭头 13"/>
          <p:cNvSpPr/>
          <p:nvPr/>
        </p:nvSpPr>
        <p:spPr bwMode="auto">
          <a:xfrm>
            <a:off x="1058869" y="3111360"/>
            <a:ext cx="380990" cy="685782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15" name="下箭头 14"/>
          <p:cNvSpPr/>
          <p:nvPr/>
        </p:nvSpPr>
        <p:spPr bwMode="auto">
          <a:xfrm>
            <a:off x="2870213" y="3099439"/>
            <a:ext cx="380990" cy="685782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16" name="下箭头 15"/>
          <p:cNvSpPr/>
          <p:nvPr/>
        </p:nvSpPr>
        <p:spPr bwMode="auto">
          <a:xfrm>
            <a:off x="5062548" y="3108171"/>
            <a:ext cx="380990" cy="685782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17" name="下箭头 16"/>
          <p:cNvSpPr/>
          <p:nvPr/>
        </p:nvSpPr>
        <p:spPr bwMode="auto">
          <a:xfrm>
            <a:off x="7064388" y="3108171"/>
            <a:ext cx="380990" cy="685782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158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1143090" y="5105356"/>
            <a:ext cx="6172038" cy="126841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3048010"/>
            <a:ext cx="8184958" cy="3505108"/>
          </a:xfrm>
        </p:spPr>
        <p:txBody>
          <a:bodyPr/>
          <a:lstStyle/>
          <a:p>
            <a:r>
              <a:rPr lang="zh-CN" altLang="en-US" dirty="0"/>
              <a:t>数据依赖关系体现了两个存储访问操作的执行顺序，必须按照该顺序执行两个操作才能得到正确的结果</a:t>
            </a:r>
            <a:endParaRPr lang="en-US" altLang="zh-CN" dirty="0"/>
          </a:p>
          <a:p>
            <a:r>
              <a:rPr lang="zh-CN" altLang="en-US" dirty="0"/>
              <a:t>两个不同的程序语句之间可能存在数据依赖关系，同一程序语句的两个不同的动态执行之间也可能存在数据依赖关系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数据依赖（</a:t>
            </a:r>
            <a:r>
              <a:rPr lang="en-US" altLang="zh-CN" dirty="0"/>
              <a:t>Data Dependence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2250"/>
              </p:ext>
            </p:extLst>
          </p:nvPr>
        </p:nvGraphicFramePr>
        <p:xfrm>
          <a:off x="457200" y="1033463"/>
          <a:ext cx="8134350" cy="1754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4350">
                  <a:extLst>
                    <a:ext uri="{9D8B030D-6E8A-4147-A177-3AD203B41FA5}">
                      <a16:colId xmlns:a16="http://schemas.microsoft.com/office/drawing/2014/main" val="2989952685"/>
                    </a:ext>
                  </a:extLst>
                </a:gridCol>
              </a:tblGrid>
              <a:tr h="56525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数据依赖</a:t>
                      </a:r>
                    </a:p>
                  </a:txBody>
                  <a:tcPr marL="91449" marR="91449" marT="45728" marB="45728" anchor="ctr"/>
                </a:tc>
                <a:extLst>
                  <a:ext uri="{0D108BD9-81ED-4DB2-BD59-A6C34878D82A}">
                    <a16:rowId xmlns:a16="http://schemas.microsoft.com/office/drawing/2014/main" val="3225086928"/>
                  </a:ext>
                </a:extLst>
              </a:tr>
              <a:tr h="118893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如果两个存储访问操作访问相同的存储位置（同一个变量），其中一个访问是写（或更新）操作，则两个操作间存在</a:t>
                      </a:r>
                      <a:r>
                        <a:rPr lang="zh-CN" altLang="en-US" sz="2400" b="0" dirty="0"/>
                        <a:t>数据依赖</a:t>
                      </a:r>
                      <a:endParaRPr lang="zh-CN" altLang="en-US" sz="1800" b="0" dirty="0"/>
                    </a:p>
                  </a:txBody>
                  <a:tcPr marL="91449" marR="91449" marT="45728" marB="45728" anchor="ctr"/>
                </a:tc>
                <a:extLst>
                  <a:ext uri="{0D108BD9-81ED-4DB2-BD59-A6C34878D82A}">
                    <a16:rowId xmlns:a16="http://schemas.microsoft.com/office/drawing/2014/main" val="213477531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752674" y="5255930"/>
            <a:ext cx="16001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b + c;</a:t>
            </a: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= 2 * a;</a:t>
            </a:r>
          </a:p>
        </p:txBody>
      </p:sp>
      <p:sp>
        <p:nvSpPr>
          <p:cNvPr id="6" name="矩形 5"/>
          <p:cNvSpPr/>
          <p:nvPr/>
        </p:nvSpPr>
        <p:spPr>
          <a:xfrm>
            <a:off x="4198965" y="5173440"/>
            <a:ext cx="3047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for(i=2;i&lt;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n;i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++){</a:t>
            </a: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a[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]=a[i-1]+a[i-2];</a:t>
            </a: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808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3886188"/>
            <a:ext cx="8184958" cy="2666929"/>
          </a:xfrm>
        </p:spPr>
        <p:txBody>
          <a:bodyPr/>
          <a:lstStyle/>
          <a:p>
            <a:r>
              <a:rPr lang="zh-CN" altLang="en-US" dirty="0"/>
              <a:t>判断语句是否存在数据依赖（假设</a:t>
            </a:r>
            <a:r>
              <a:rPr lang="en-US" altLang="zh-CN" dirty="0"/>
              <a:t>i</a:t>
            </a:r>
            <a:r>
              <a:rPr lang="zh-CN" altLang="en-US" dirty="0"/>
              <a:t>在</a:t>
            </a:r>
            <a:r>
              <a:rPr lang="en-US" altLang="zh-CN" dirty="0"/>
              <a:t>i’</a:t>
            </a:r>
            <a:r>
              <a:rPr lang="zh-CN" altLang="en-US" dirty="0"/>
              <a:t>之前执行）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数据依赖（</a:t>
            </a:r>
            <a:r>
              <a:rPr lang="en-US" altLang="zh-CN" dirty="0"/>
              <a:t>Data Dependence</a:t>
            </a:r>
            <a:r>
              <a:rPr lang="zh-CN" altLang="en-US" dirty="0"/>
              <a:t>）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610289" y="1066862"/>
            <a:ext cx="8056563" cy="2390611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640452" y="1182130"/>
            <a:ext cx="203835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(1):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a = b + c;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d = 2 * a;</a:t>
            </a:r>
          </a:p>
          <a:p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写后读（</a:t>
            </a: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 after write</a:t>
            </a:r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en-US" altLang="zh-CN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真相关（</a:t>
            </a: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dependence</a:t>
            </a:r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en-US" altLang="zh-CN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2486714" y="1153555"/>
            <a:ext cx="204946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(2):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b = a + c;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a = 2 * c;</a:t>
            </a:r>
          </a:p>
          <a:p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读后写（</a:t>
            </a: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 after read</a:t>
            </a:r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en-US" altLang="zh-CN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反相关（</a:t>
            </a: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Anti-dependence</a:t>
            </a:r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4411515" y="1153555"/>
            <a:ext cx="2215399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(3):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a = b + c;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a = 2 * b;</a:t>
            </a:r>
          </a:p>
          <a:p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写后写（</a:t>
            </a: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 after write</a:t>
            </a:r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en-US" altLang="zh-CN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输出相关（</a:t>
            </a: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dependence</a:t>
            </a:r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6665807" y="1175779"/>
            <a:ext cx="203993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(4):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无数据依赖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b = a + c;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d = 2 * a;</a:t>
            </a: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读后读（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read after read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输入相关（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Input dependence 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10876"/>
              </p:ext>
            </p:extLst>
          </p:nvPr>
        </p:nvGraphicFramePr>
        <p:xfrm>
          <a:off x="571395" y="4466943"/>
          <a:ext cx="8134350" cy="1705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4350">
                  <a:extLst>
                    <a:ext uri="{9D8B030D-6E8A-4147-A177-3AD203B41FA5}">
                      <a16:colId xmlns:a16="http://schemas.microsoft.com/office/drawing/2014/main" val="2989952685"/>
                    </a:ext>
                  </a:extLst>
                </a:gridCol>
              </a:tblGrid>
              <a:tr h="48927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数据访问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i </a:t>
                      </a:r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和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 i’</a:t>
                      </a:r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存在数据依赖，当且仅当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91449" marR="91449" marT="45728" marB="45728" anchor="ctr"/>
                </a:tc>
                <a:extLst>
                  <a:ext uri="{0D108BD9-81ED-4DB2-BD59-A6C34878D82A}">
                    <a16:rowId xmlns:a16="http://schemas.microsoft.com/office/drawing/2014/main" val="3225086928"/>
                  </a:ext>
                </a:extLst>
              </a:tr>
              <a:tr h="12159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zh-CN" alt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）</a:t>
                      </a: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zh-CN" alt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和</a:t>
                      </a: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i’</a:t>
                      </a:r>
                      <a:r>
                        <a:rPr lang="zh-CN" alt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至少其中一个为写操作；</a:t>
                      </a:r>
                      <a:endParaRPr lang="en-US" altLang="zh-C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zh-CN" alt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）</a:t>
                      </a: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zh-CN" alt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和</a:t>
                      </a:r>
                      <a:r>
                        <a:rPr lang="en-US" altLang="zh-CN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i’</a:t>
                      </a:r>
                      <a:r>
                        <a:rPr lang="zh-CN" alt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访问同一个变量（或同一个存储位置）</a:t>
                      </a:r>
                      <a:endParaRPr lang="en-US" altLang="zh-CN" sz="2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49" marR="91449" marT="45728" marB="45728" anchor="ctr"/>
                </a:tc>
                <a:extLst>
                  <a:ext uri="{0D108BD9-81ED-4DB2-BD59-A6C34878D82A}">
                    <a16:rowId xmlns:a16="http://schemas.microsoft.com/office/drawing/2014/main" val="2134775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39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43060"/>
            <a:ext cx="8184958" cy="5410058"/>
          </a:xfrm>
        </p:spPr>
        <p:txBody>
          <a:bodyPr/>
          <a:lstStyle/>
          <a:p>
            <a:r>
              <a:rPr lang="zh-CN" altLang="en-US" dirty="0"/>
              <a:t>判断语句是否可以并行执行的定理：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可并行性定理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92567"/>
              </p:ext>
            </p:extLst>
          </p:nvPr>
        </p:nvGraphicFramePr>
        <p:xfrm>
          <a:off x="532502" y="1676446"/>
          <a:ext cx="8134350" cy="2390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4350">
                  <a:extLst>
                    <a:ext uri="{9D8B030D-6E8A-4147-A177-3AD203B41FA5}">
                      <a16:colId xmlns:a16="http://schemas.microsoft.com/office/drawing/2014/main" val="2989952685"/>
                    </a:ext>
                  </a:extLst>
                </a:gridCol>
              </a:tblGrid>
              <a:tr h="68578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Bernstein’s conditions (1966)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91449" marR="91449" marT="45728" marB="45728" anchor="ctr"/>
                </a:tc>
                <a:extLst>
                  <a:ext uri="{0D108BD9-81ED-4DB2-BD59-A6C34878D82A}">
                    <a16:rowId xmlns:a16="http://schemas.microsoft.com/office/drawing/2014/main" val="3225086928"/>
                  </a:ext>
                </a:extLst>
              </a:tr>
              <a:tr h="1704275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</a:t>
                      </a:r>
                      <a:r>
                        <a:rPr kumimoji="0" lang="en-US" altLang="zh-CN" sz="24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是进程</a:t>
                      </a:r>
                      <a:r>
                        <a:rPr kumimoji="0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</a:t>
                      </a:r>
                      <a:r>
                        <a:rPr kumimoji="0" lang="en-US" altLang="zh-CN" sz="24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</a:t>
                      </a: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要读的数据集合，</a:t>
                      </a:r>
                      <a:r>
                        <a:rPr kumimoji="0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</a:t>
                      </a:r>
                      <a:r>
                        <a:rPr kumimoji="0" lang="en-US" altLang="zh-CN" sz="24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</a:t>
                      </a: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是进程</a:t>
                      </a:r>
                      <a:r>
                        <a:rPr kumimoji="0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</a:t>
                      </a:r>
                      <a:r>
                        <a:rPr kumimoji="0" lang="en-US" altLang="zh-CN" sz="24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</a:t>
                      </a: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要写的数据集合。如果进程</a:t>
                      </a:r>
                      <a:r>
                        <a:rPr kumimoji="0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</a:t>
                      </a:r>
                      <a:r>
                        <a:rPr kumimoji="0" lang="en-US" altLang="zh-CN" sz="24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</a:t>
                      </a: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和另一个进程</a:t>
                      </a:r>
                      <a:r>
                        <a:rPr kumimoji="0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</a:t>
                      </a:r>
                      <a:r>
                        <a:rPr kumimoji="0" lang="en-US" altLang="zh-CN" sz="24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</a:t>
                      </a: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可以并行执行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则</a:t>
                      </a:r>
                      <a:endPara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    </a:t>
                      </a:r>
                      <a:r>
                        <a:rPr kumimoji="0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</a:t>
                      </a:r>
                      <a:r>
                        <a:rPr kumimoji="0" lang="en-US" altLang="zh-CN" sz="24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∩ O</a:t>
                      </a:r>
                      <a:r>
                        <a:rPr kumimoji="0" lang="en-US" altLang="zh-CN" sz="2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= </a:t>
                      </a:r>
                      <a:r>
                        <a:rPr kumimoji="0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</a:t>
                      </a:r>
                      <a:r>
                        <a:rPr kumimoji="0" lang="en-US" altLang="zh-CN" sz="24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</a:t>
                      </a:r>
                      <a:r>
                        <a:rPr kumimoji="0" lang="en-US" altLang="zh-CN" sz="2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∩ </a:t>
                      </a:r>
                      <a:r>
                        <a:rPr kumimoji="0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</a:t>
                      </a:r>
                      <a:r>
                        <a:rPr kumimoji="0" lang="en-US" altLang="zh-CN" sz="24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</a:t>
                      </a:r>
                      <a:r>
                        <a:rPr kumimoji="0" lang="en-US" altLang="zh-CN" sz="2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= </a:t>
                      </a:r>
                      <a:r>
                        <a:rPr kumimoji="0" lang="en-US" altLang="zh-C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</a:t>
                      </a:r>
                      <a:r>
                        <a:rPr kumimoji="0" lang="en-US" altLang="zh-CN" sz="24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∩ O</a:t>
                      </a:r>
                      <a:r>
                        <a:rPr kumimoji="0" lang="en-US" altLang="zh-CN" sz="2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= ϕ	</a:t>
                      </a:r>
                      <a:endParaRPr lang="zh-CN" altLang="en-US" sz="1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49" marR="91449" marT="45728" marB="45728" anchor="ctr"/>
                </a:tc>
                <a:extLst>
                  <a:ext uri="{0D108BD9-81ED-4DB2-BD59-A6C34878D82A}">
                    <a16:rowId xmlns:a16="http://schemas.microsoft.com/office/drawing/2014/main" val="2134775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792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数据依赖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循环数据依赖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循环转换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并行性分析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3200" dirty="0"/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2379428323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 98:Templates:Presentation Designs:Sparkle</Template>
  <TotalTime>8314</TotalTime>
  <Pages>0</Pages>
  <Words>4149</Words>
  <Characters>0</Characters>
  <Application>Microsoft Office PowerPoint</Application>
  <DocSecurity>0</DocSecurity>
  <PresentationFormat>全屏显示(4:3)</PresentationFormat>
  <Lines>0</Lines>
  <Paragraphs>545</Paragraphs>
  <Slides>43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MS PGothic</vt:lpstr>
      <vt:lpstr>黑体</vt:lpstr>
      <vt:lpstr>宋体</vt:lpstr>
      <vt:lpstr>Arial</vt:lpstr>
      <vt:lpstr>Calibri</vt:lpstr>
      <vt:lpstr>Comic Sans MS</vt:lpstr>
      <vt:lpstr>Times</vt:lpstr>
      <vt:lpstr>Times New Roman</vt:lpstr>
      <vt:lpstr>Wingdings</vt:lpstr>
      <vt:lpstr>自定义设计方案</vt:lpstr>
      <vt:lpstr>并行程序设计  </vt:lpstr>
      <vt:lpstr>大纲</vt:lpstr>
      <vt:lpstr>大纲</vt:lpstr>
      <vt:lpstr>例1</vt:lpstr>
      <vt:lpstr>例1</vt:lpstr>
      <vt:lpstr>数据依赖（Data Dependence）</vt:lpstr>
      <vt:lpstr>数据依赖（Data Dependence）</vt:lpstr>
      <vt:lpstr>可并行性定理</vt:lpstr>
      <vt:lpstr>大纲</vt:lpstr>
      <vt:lpstr>考虑局部性</vt:lpstr>
      <vt:lpstr>数据重用与数据局部性</vt:lpstr>
      <vt:lpstr>时间上的重用和空间上的重用</vt:lpstr>
      <vt:lpstr>探索重用——局部性优化</vt:lpstr>
      <vt:lpstr>循环中的数据依赖</vt:lpstr>
      <vt:lpstr>如何判别循环数据依赖？</vt:lpstr>
      <vt:lpstr>特征化迭代空间</vt:lpstr>
      <vt:lpstr>迭代空间：循环数据依赖</vt:lpstr>
      <vt:lpstr>距离向量（Distance Vectors）</vt:lpstr>
      <vt:lpstr>距离向量与数据依赖合法性</vt:lpstr>
      <vt:lpstr>方向向量（Direction Vectors）</vt:lpstr>
      <vt:lpstr>大纲</vt:lpstr>
      <vt:lpstr>循环转换（Loop Transformations）</vt:lpstr>
      <vt:lpstr>循环交换（Loop Interchange）</vt:lpstr>
      <vt:lpstr>数据局部性探索</vt:lpstr>
      <vt:lpstr>并行粒度探索</vt:lpstr>
      <vt:lpstr>循环交换安全性问题</vt:lpstr>
      <vt:lpstr>合法循环转换</vt:lpstr>
      <vt:lpstr>合法循环转换</vt:lpstr>
      <vt:lpstr>循环分块（Loop Tile）</vt:lpstr>
      <vt:lpstr>循环分块（Loop Tile）</vt:lpstr>
      <vt:lpstr>探索数据局部性</vt:lpstr>
      <vt:lpstr>循环展开（Loop unroll）</vt:lpstr>
      <vt:lpstr>并行探索</vt:lpstr>
      <vt:lpstr>循环展开</vt:lpstr>
      <vt:lpstr>探索数据局部性</vt:lpstr>
      <vt:lpstr>循环融合（Loop Fusion）</vt:lpstr>
      <vt:lpstr>探索数据局部性</vt:lpstr>
      <vt:lpstr>大纲</vt:lpstr>
      <vt:lpstr>并行探索</vt:lpstr>
      <vt:lpstr>并行分析: 1维循环</vt:lpstr>
      <vt:lpstr>并行分析: n维循环</vt:lpstr>
      <vt:lpstr>并行分析: n维循环</vt:lpstr>
      <vt:lpstr>Quiz 5.1</vt:lpstr>
    </vt:vector>
  </TitlesOfParts>
  <Manager/>
  <Company>SSU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工程中心建设报告</dc:title>
  <dc:subject/>
  <dc:creator>YXCHEN-PC</dc:creator>
  <cp:keywords/>
  <dc:description/>
  <cp:lastModifiedBy>Gu Shannon</cp:lastModifiedBy>
  <cp:revision>1204</cp:revision>
  <dcterms:created xsi:type="dcterms:W3CDTF">2001-06-30T15:45:14Z</dcterms:created>
  <dcterms:modified xsi:type="dcterms:W3CDTF">2024-04-01T03:01:17Z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