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409" r:id="rId6"/>
    <p:sldId id="362" r:id="rId7"/>
    <p:sldId id="363" r:id="rId8"/>
    <p:sldId id="364" r:id="rId9"/>
    <p:sldId id="360" r:id="rId10"/>
    <p:sldId id="361" r:id="rId11"/>
    <p:sldId id="366" r:id="rId12"/>
    <p:sldId id="410" r:id="rId13"/>
    <p:sldId id="387" r:id="rId14"/>
    <p:sldId id="370" r:id="rId15"/>
    <p:sldId id="368" r:id="rId16"/>
    <p:sldId id="374" r:id="rId17"/>
    <p:sldId id="375" r:id="rId18"/>
    <p:sldId id="376" r:id="rId19"/>
    <p:sldId id="408" r:id="rId20"/>
    <p:sldId id="384" r:id="rId21"/>
    <p:sldId id="385" r:id="rId22"/>
    <p:sldId id="389" r:id="rId23"/>
    <p:sldId id="411" r:id="rId24"/>
    <p:sldId id="369" r:id="rId25"/>
    <p:sldId id="371" r:id="rId26"/>
    <p:sldId id="377" r:id="rId27"/>
    <p:sldId id="378" r:id="rId28"/>
    <p:sldId id="379" r:id="rId29"/>
    <p:sldId id="380" r:id="rId30"/>
    <p:sldId id="381" r:id="rId31"/>
    <p:sldId id="388" r:id="rId32"/>
    <p:sldId id="393" r:id="rId33"/>
    <p:sldId id="390" r:id="rId34"/>
    <p:sldId id="391" r:id="rId35"/>
    <p:sldId id="392" r:id="rId36"/>
    <p:sldId id="394" r:id="rId37"/>
    <p:sldId id="395" r:id="rId38"/>
    <p:sldId id="396" r:id="rId39"/>
    <p:sldId id="373" r:id="rId40"/>
    <p:sldId id="372" r:id="rId41"/>
    <p:sldId id="412" r:id="rId42"/>
    <p:sldId id="397" r:id="rId43"/>
    <p:sldId id="398" r:id="rId44"/>
    <p:sldId id="400" r:id="rId45"/>
    <p:sldId id="402" r:id="rId46"/>
    <p:sldId id="401" r:id="rId47"/>
    <p:sldId id="399" r:id="rId48"/>
    <p:sldId id="403" r:id="rId49"/>
    <p:sldId id="413" r:id="rId50"/>
    <p:sldId id="404" r:id="rId51"/>
    <p:sldId id="405" r:id="rId52"/>
    <p:sldId id="406" r:id="rId53"/>
    <p:sldId id="414" r:id="rId54"/>
    <p:sldId id="407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28" autoAdjust="0"/>
    <p:restoredTop sz="91909" autoAdjust="0"/>
  </p:normalViewPr>
  <p:slideViewPr>
    <p:cSldViewPr showGuides="1"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-12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目的和格式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https://www.openmp.org/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并行程序设计  </a:t>
            </a:r>
            <a:endParaRPr lang="zh-CN" altLang="en-US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C00000"/>
                </a:solidFill>
              </a:rPr>
              <a:t>Lecture 6: </a:t>
            </a:r>
            <a:endParaRPr lang="en-US" altLang="zh-CN" dirty="0">
              <a:solidFill>
                <a:srgbClr val="C00000"/>
              </a:solidFill>
            </a:endParaRP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sz="3200" b="1" dirty="0" err="1">
                <a:solidFill>
                  <a:srgbClr val="C00000"/>
                </a:solidFill>
              </a:rPr>
              <a:t>OpenMP</a:t>
            </a:r>
            <a:r>
              <a:rPr lang="zh-CN" altLang="en-US" sz="3200" b="1" dirty="0">
                <a:solidFill>
                  <a:srgbClr val="C00000"/>
                </a:solidFill>
              </a:rPr>
              <a:t>并行编程基础</a:t>
            </a:r>
            <a:endParaRPr lang="en-US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Hello World! 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并行区域结构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57308" y="1066862"/>
            <a:ext cx="8285742" cy="1219168"/>
          </a:xfrm>
        </p:spPr>
        <p:txBody>
          <a:bodyPr>
            <a:normAutofit/>
          </a:bodyPr>
          <a:lstStyle/>
          <a:p>
            <a:r>
              <a:rPr lang="zh-CN" altLang="en-US" dirty="0"/>
              <a:t>基本的</a:t>
            </a:r>
            <a:r>
              <a:rPr lang="en-US" altLang="zh-CN" dirty="0"/>
              <a:t>OpenMP</a:t>
            </a:r>
            <a:r>
              <a:rPr lang="zh-CN" altLang="en-US" dirty="0"/>
              <a:t>并行结构，</a:t>
            </a:r>
            <a:r>
              <a:rPr lang="en-US" altLang="zh-CN" dirty="0"/>
              <a:t>Fork-Join</a:t>
            </a:r>
            <a:r>
              <a:rPr lang="zh-CN" altLang="en-US" dirty="0"/>
              <a:t>模型，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并行区域结构（</a:t>
            </a:r>
            <a:r>
              <a:rPr lang="en-US" altLang="zh-CN" dirty="0"/>
              <a:t>Parallel Construct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内容占位符 3"/>
          <p:cNvSpPr txBox="1"/>
          <p:nvPr/>
        </p:nvSpPr>
        <p:spPr bwMode="auto">
          <a:xfrm>
            <a:off x="2123744" y="1981239"/>
            <a:ext cx="4952870" cy="4114692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structured-block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(scalar-expression)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(integer-expression)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(shared | none)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(reduction-identifier: 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4495772"/>
            <a:ext cx="8184958" cy="2057346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并行区域是多线程执行的代码块，是基本的</a:t>
            </a:r>
            <a:r>
              <a:rPr lang="en-US" altLang="zh-CN" dirty="0"/>
              <a:t>OpenMP</a:t>
            </a:r>
            <a:r>
              <a:rPr lang="zh-CN" altLang="en-US" dirty="0"/>
              <a:t>并行结构</a:t>
            </a:r>
            <a:endParaRPr lang="zh-CN" altLang="en-US" dirty="0"/>
          </a:p>
          <a:p>
            <a:r>
              <a:rPr lang="zh-CN" altLang="en-US" dirty="0"/>
              <a:t>一个线程执行到一个并行指令时，</a:t>
            </a:r>
            <a:r>
              <a:rPr lang="en-US" altLang="zh-CN" dirty="0"/>
              <a:t>Fork</a:t>
            </a:r>
            <a:r>
              <a:rPr lang="zh-CN" altLang="en-US" dirty="0"/>
              <a:t>一组线程并成为该线程组的主线程（线程号为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从并行区域开始，代码被复制，一组线程都执行该代码</a:t>
            </a:r>
            <a:endParaRPr lang="en-US" altLang="zh-CN" dirty="0"/>
          </a:p>
          <a:p>
            <a:r>
              <a:rPr lang="zh-CN" altLang="en-US" dirty="0"/>
              <a:t>并行区域出口隐含</a:t>
            </a:r>
            <a:r>
              <a:rPr lang="en-US" altLang="zh-CN" dirty="0"/>
              <a:t>barrier</a:t>
            </a:r>
            <a:r>
              <a:rPr lang="zh-CN" altLang="en-US" dirty="0"/>
              <a:t>，只有主线程继续执行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并行区域结构例子</a:t>
            </a:r>
            <a:endParaRPr lang="zh-CN" altLang="en-US" dirty="0"/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1447882" y="997361"/>
            <a:ext cx="6837980" cy="3352711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</a:t>
            </a:r>
            <a:r>
              <a:rPr lang="en-US" altLang="zh-CN" sz="18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获得线程数量*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3352832" y="1107830"/>
            <a:ext cx="5314020" cy="5521485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三个函数都用了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指令，存在指令的嵌套，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指令有作用域：</a:t>
            </a:r>
            <a:endParaRPr lang="en-US" altLang="zh-CN" sz="2000" dirty="0"/>
          </a:p>
          <a:p>
            <a:pPr lvl="1"/>
            <a:r>
              <a:rPr lang="zh-CN" altLang="en-US" sz="2200" dirty="0"/>
              <a:t>静态范围：</a:t>
            </a:r>
            <a:endParaRPr lang="en-US" altLang="zh-CN" sz="2200" dirty="0"/>
          </a:p>
          <a:p>
            <a:pPr lvl="2"/>
            <a:r>
              <a:rPr lang="zh-CN" altLang="en-US" sz="1800" dirty="0"/>
              <a:t>文本代码在一个编译制导语句之后，被封装到一个结构块中 </a:t>
            </a:r>
            <a:endParaRPr lang="en-US" altLang="zh-CN" sz="1800" dirty="0"/>
          </a:p>
          <a:p>
            <a:pPr lvl="2"/>
            <a:r>
              <a:rPr lang="zh-CN" altLang="en-US" sz="1800" dirty="0"/>
              <a:t>这样的指令不能跨越程序或文件</a:t>
            </a:r>
            <a:endParaRPr lang="en-US" altLang="zh-CN" sz="1800" dirty="0"/>
          </a:p>
          <a:p>
            <a:pPr lvl="2"/>
            <a:r>
              <a:rPr lang="en-US" altLang="zh-CN" sz="1800" dirty="0"/>
              <a:t>fun()</a:t>
            </a:r>
            <a:r>
              <a:rPr lang="zh-CN" altLang="en-US" sz="1800" dirty="0"/>
              <a:t>中</a:t>
            </a:r>
            <a:r>
              <a:rPr lang="en-US" altLang="zh-CN" sz="1800" dirty="0"/>
              <a:t>do</a:t>
            </a:r>
            <a:r>
              <a:rPr lang="zh-CN" altLang="en-US" sz="1800" dirty="0"/>
              <a:t>指令出现在</a:t>
            </a:r>
            <a:r>
              <a:rPr lang="en-US" altLang="zh-CN" sz="1800" dirty="0"/>
              <a:t>parallel</a:t>
            </a:r>
            <a:r>
              <a:rPr lang="zh-CN" altLang="en-US" sz="1800" dirty="0"/>
              <a:t>的并行块中，就属于静态范围的指令</a:t>
            </a:r>
            <a:endParaRPr lang="zh-CN" altLang="en-US" sz="1800" dirty="0"/>
          </a:p>
          <a:p>
            <a:pPr lvl="1"/>
            <a:r>
              <a:rPr lang="zh-CN" altLang="en-US" sz="2200" dirty="0"/>
              <a:t>孤立指令：</a:t>
            </a:r>
            <a:endParaRPr lang="en-US" altLang="zh-CN" sz="2200" dirty="0"/>
          </a:p>
          <a:p>
            <a:pPr lvl="2"/>
            <a:r>
              <a:rPr lang="zh-CN" altLang="en-US" sz="1800" dirty="0"/>
              <a:t>一个不依赖于其它语句的编译制导语句</a:t>
            </a:r>
            <a:endParaRPr lang="en-US" altLang="zh-CN" sz="1800" dirty="0"/>
          </a:p>
          <a:p>
            <a:pPr lvl="2"/>
            <a:r>
              <a:rPr lang="zh-CN" altLang="en-US" sz="1800" dirty="0"/>
              <a:t>会跨函数或文件</a:t>
            </a:r>
            <a:endParaRPr lang="en-US" altLang="zh-CN" sz="1800" dirty="0"/>
          </a:p>
          <a:p>
            <a:pPr lvl="2"/>
            <a:r>
              <a:rPr lang="en-US" altLang="zh-CN" sz="1800" dirty="0"/>
              <a:t>critical</a:t>
            </a:r>
            <a:r>
              <a:rPr lang="zh-CN" altLang="en-US" sz="1800" dirty="0"/>
              <a:t>和</a:t>
            </a:r>
            <a:r>
              <a:rPr lang="en-US" altLang="zh-CN" sz="1800" dirty="0"/>
              <a:t>section</a:t>
            </a:r>
            <a:r>
              <a:rPr lang="zh-CN" altLang="en-US" sz="1800" dirty="0"/>
              <a:t>是孤立指令</a:t>
            </a:r>
            <a:endParaRPr lang="zh-CN" altLang="en-US" sz="1800" dirty="0"/>
          </a:p>
          <a:p>
            <a:pPr lvl="1"/>
            <a:r>
              <a:rPr lang="zh-CN" altLang="en-US" sz="2200" dirty="0"/>
              <a:t>动态范围：</a:t>
            </a:r>
            <a:endParaRPr lang="en-US" altLang="zh-CN" sz="2200" dirty="0"/>
          </a:p>
          <a:p>
            <a:pPr lvl="2"/>
            <a:r>
              <a:rPr lang="zh-CN" altLang="en-US" sz="1800" dirty="0"/>
              <a:t>包括静态范围和孤立指令的范围</a:t>
            </a:r>
            <a:endParaRPr lang="en-US" altLang="zh-CN" sz="1800" dirty="0"/>
          </a:p>
          <a:p>
            <a:pPr lvl="2"/>
            <a:r>
              <a:rPr lang="en-US" altLang="zh-CN" sz="1800" dirty="0"/>
              <a:t>fun()</a:t>
            </a:r>
            <a:r>
              <a:rPr lang="zh-CN" altLang="en-US" sz="1800" dirty="0"/>
              <a:t>调用了</a:t>
            </a:r>
            <a:r>
              <a:rPr lang="en-US" altLang="zh-CN" sz="1800" dirty="0"/>
              <a:t>sub1()</a:t>
            </a:r>
            <a:r>
              <a:rPr lang="zh-CN" altLang="en-US" sz="1800" dirty="0"/>
              <a:t>和</a:t>
            </a:r>
            <a:r>
              <a:rPr lang="en-US" altLang="zh-CN" sz="1800" dirty="0"/>
              <a:t>sub2()</a:t>
            </a:r>
            <a:r>
              <a:rPr lang="zh-CN" altLang="en-US" sz="1800" dirty="0"/>
              <a:t>，</a:t>
            </a:r>
            <a:r>
              <a:rPr lang="en-US" altLang="zh-CN" sz="1800" dirty="0"/>
              <a:t>critical</a:t>
            </a:r>
            <a:r>
              <a:rPr lang="zh-CN" altLang="en-US" sz="1800" dirty="0"/>
              <a:t>和</a:t>
            </a:r>
            <a:r>
              <a:rPr lang="en-US" altLang="zh-CN" sz="1800" dirty="0"/>
              <a:t>section</a:t>
            </a:r>
            <a:r>
              <a:rPr lang="zh-CN" altLang="en-US" sz="1800" dirty="0"/>
              <a:t>就出现在了</a:t>
            </a:r>
            <a:r>
              <a:rPr lang="en-US" altLang="zh-CN" sz="1800" dirty="0"/>
              <a:t>parallel</a:t>
            </a:r>
            <a:r>
              <a:rPr lang="zh-CN" altLang="en-US" sz="1800" dirty="0"/>
              <a:t>的动态范围内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指令作用域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1110" y="1201642"/>
            <a:ext cx="2971722" cy="526297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fun(){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parallel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do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/>
              <a:t>    sub1();</a:t>
            </a:r>
            <a:endParaRPr lang="en-US" altLang="zh-CN" sz="1600" dirty="0"/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/>
              <a:t>    sub2();</a:t>
            </a:r>
            <a:endParaRPr lang="en-US" altLang="zh-CN" sz="1600" dirty="0"/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sub1(){</a:t>
            </a:r>
            <a:endParaRPr lang="en-US" altLang="zh-CN" sz="1600" dirty="0"/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critical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sub2(){</a:t>
            </a:r>
            <a:endParaRPr lang="en-US" altLang="zh-CN" sz="1600" dirty="0"/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    #pragma omp sections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…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也称为数据共享属性子句</a:t>
            </a:r>
            <a:endParaRPr lang="en-US" altLang="zh-CN" dirty="0"/>
          </a:p>
          <a:p>
            <a:r>
              <a:rPr lang="zh-CN" altLang="en-US" dirty="0"/>
              <a:t>理解和使用数据作用域</a:t>
            </a:r>
            <a:endParaRPr lang="en-US" altLang="zh-CN" dirty="0"/>
          </a:p>
          <a:p>
            <a:r>
              <a:rPr lang="en-US" altLang="zh-CN" dirty="0" err="1"/>
              <a:t>OpenMP</a:t>
            </a:r>
            <a:r>
              <a:rPr lang="zh-CN" altLang="en-US" dirty="0"/>
              <a:t>是基于共享内存架构的编程模型，大多数变量默认是共享的，例如</a:t>
            </a:r>
            <a:r>
              <a:rPr lang="en-US" altLang="zh-CN" dirty="0"/>
              <a:t>static</a:t>
            </a:r>
            <a:r>
              <a:rPr lang="zh-CN" altLang="en-US" dirty="0"/>
              <a:t>变量</a:t>
            </a:r>
            <a:endParaRPr lang="en-US" altLang="zh-CN" dirty="0"/>
          </a:p>
          <a:p>
            <a:r>
              <a:rPr lang="zh-CN" altLang="en-US" dirty="0"/>
              <a:t>默认是私有变量的：</a:t>
            </a:r>
            <a:endParaRPr lang="en-US" altLang="zh-CN" dirty="0"/>
          </a:p>
          <a:p>
            <a:pPr lvl="1"/>
            <a:r>
              <a:rPr lang="zh-CN" altLang="en-US" sz="2000" dirty="0"/>
              <a:t>循环索引变量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并行区域调用的子程序中的堆栈变量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数据范围属性子句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中的变量声明为每个线程的私有变量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为线程组中每个线程声明一个相同类型的变量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作用域只在并行区域内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中的变量声明为线程组中线程之间的共享变量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(shared | none)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：指定并行区域内变量的属性是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作为默认值要求程序员必须显式地限定所有变量的作用域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：在进入并行区域之前进行一次初始化，让并行区域的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中变量的值初始化为同名共享变量的值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：在退出并行区域时，将并行区域的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中变量的值赋值给同名的共享变量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循环迭代：将最后一次循环迭代中的值赋给对应的共享变量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结构：将语法上最后一个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语句中的值赋给对应的共享变量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copyin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：将主线程中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threadprivate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变量的值拷贝到执行并行区域的各个线程的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threadprivate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变量中，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包含要复制的变量的名称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sz="1800" dirty="0"/>
              <a:t>threadprivate</a:t>
            </a:r>
            <a:r>
              <a:rPr lang="zh-CN" altLang="en-US" sz="1800" dirty="0"/>
              <a:t>是指令，指定全局变量被所有线程各自产生一个私有的副本，对于不同并行区域之间的同一个线程，该副本变量是共享的</a:t>
            </a:r>
            <a:endParaRPr lang="zh-CN" altLang="en-US" sz="1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用于显示定义变量范围的子句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625960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copyprivate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：将单个线程私有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变量的值广播到其他线程的私有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变量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只用于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指令，在一个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single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块的结尾处完成广播操作</a:t>
            </a:r>
            <a:endParaRPr lang="zh-CN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reduction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(reduction-identifier: list) 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：对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中的变量进行约简操作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为每个线程创建并初始化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中变量的私有副本（</a:t>
            </a:r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中变量为共享变量）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对所有线程的私有副本进行约简操作，并将最终结果写入共享变量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约简操作符和初始值：</a:t>
            </a:r>
            <a:endParaRPr lang="en-US" altLang="zh-C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用于显示定义变量范围的子句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286060" y="3657594"/>
          <a:ext cx="3886098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049"/>
                <a:gridCol w="1943049"/>
              </a:tblGrid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zh-CN" altLang="en-US" sz="2000" b="1" dirty="0"/>
                        <a:t>约简操作符（初始值）</a:t>
                      </a:r>
                      <a:endParaRPr lang="zh-CN" altLang="en-US" sz="2000" b="1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+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|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*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^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-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&amp;&amp;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1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&amp;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~0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000" dirty="0"/>
                        <a:t>| |</a:t>
                      </a:r>
                      <a:r>
                        <a:rPr lang="zh-CN" altLang="en-US" sz="2000" dirty="0"/>
                        <a:t>（</a:t>
                      </a:r>
                      <a:r>
                        <a:rPr lang="en-US" altLang="zh-CN" sz="2000" dirty="0"/>
                        <a:t>0</a:t>
                      </a:r>
                      <a:r>
                        <a:rPr lang="zh-CN" altLang="en-US" sz="2000" dirty="0"/>
                        <a:t>）</a:t>
                      </a:r>
                      <a:endParaRPr lang="zh-CN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reduction</a:t>
            </a:r>
            <a:r>
              <a:rPr lang="zh-CN" altLang="en-US" dirty="0"/>
              <a:t>子句例子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24001" y="1143060"/>
            <a:ext cx="7695998" cy="181588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int main ()</a:t>
            </a:r>
            <a:endParaRPr lang="en-US" altLang="zh-CN" sz="1400" dirty="0"/>
          </a:p>
          <a:p>
            <a:r>
              <a:rPr lang="en-US" altLang="zh-CN" sz="1400" dirty="0" smtClean="0"/>
              <a:t> 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for default(shared) private(</a:t>
            </a:r>
            <a:r>
              <a:rPr lang="en-US" altLang="zh-CN" sz="1400" dirty="0" err="1">
                <a:solidFill>
                  <a:srgbClr val="C00000"/>
                </a:solidFill>
              </a:rPr>
              <a:t>i</a:t>
            </a:r>
            <a:r>
              <a:rPr lang="en-US" altLang="zh-CN" sz="1400" dirty="0">
                <a:solidFill>
                  <a:srgbClr val="C00000"/>
                </a:solidFill>
              </a:rPr>
              <a:t>) reduction(+:result)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	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=0;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 n;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</a:t>
            </a:r>
            <a:endParaRPr lang="en-US" altLang="zh-CN" sz="1400" dirty="0"/>
          </a:p>
          <a:p>
            <a:r>
              <a:rPr lang="en-US" altLang="zh-CN" sz="1400" dirty="0"/>
              <a:t>		result = result + (a[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 * b[</a:t>
            </a:r>
            <a:r>
              <a:rPr lang="en-US" altLang="zh-CN" sz="1400" dirty="0" err="1"/>
              <a:t>i</a:t>
            </a:r>
            <a:r>
              <a:rPr lang="en-US" altLang="zh-CN" sz="1400" dirty="0"/>
              <a:t>]);</a:t>
            </a:r>
            <a:endParaRPr lang="en-US" altLang="zh-CN" sz="1400" dirty="0"/>
          </a:p>
          <a:p>
            <a:r>
              <a:rPr lang="en-US" altLang="zh-CN" sz="1400" dirty="0"/>
              <a:t>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("Final result= %f\</a:t>
            </a:r>
            <a:r>
              <a:rPr lang="en-US" altLang="zh-CN" sz="1400" dirty="0" err="1"/>
              <a:t>n",result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14" y="1143056"/>
            <a:ext cx="4900581" cy="63817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330594"/>
          </a:xfrm>
        </p:spPr>
        <p:txBody>
          <a:bodyPr/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(scalar-expression)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：如果有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子句，那么只有表达式为真（非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）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才会创建一个线程组，否则该区域由主线程串行执行。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20606" y="5024819"/>
            <a:ext cx="5257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#pragma omp parallel </a:t>
            </a:r>
            <a:r>
              <a:rPr lang="zh-CN" altLang="en-US" sz="1800" dirty="0">
                <a:solidFill>
                  <a:srgbClr val="00B0F0"/>
                </a:solidFill>
              </a:rPr>
              <a:t>if(0)</a:t>
            </a:r>
            <a:r>
              <a:rPr lang="zh-CN" altLang="en-US" sz="1800" dirty="0">
                <a:solidFill>
                  <a:srgbClr val="C00000"/>
                </a:solidFill>
              </a:rPr>
              <a:t> private(nthreads, tid)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09710" y="2234656"/>
            <a:ext cx="533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#pragma omp parallel </a:t>
            </a:r>
            <a:r>
              <a:rPr lang="zh-CN" altLang="en-US" sz="1800" dirty="0">
                <a:solidFill>
                  <a:srgbClr val="00B0F0"/>
                </a:solidFill>
              </a:rPr>
              <a:t>if(</a:t>
            </a:r>
            <a:r>
              <a:rPr lang="en-US" altLang="zh-CN" sz="1800" dirty="0">
                <a:solidFill>
                  <a:srgbClr val="00B0F0"/>
                </a:solidFill>
              </a:rPr>
              <a:t>1</a:t>
            </a:r>
            <a:r>
              <a:rPr lang="zh-CN" altLang="en-US" sz="1800" dirty="0">
                <a:solidFill>
                  <a:srgbClr val="00B0F0"/>
                </a:solidFill>
              </a:rPr>
              <a:t>)</a:t>
            </a:r>
            <a:r>
              <a:rPr lang="zh-CN" altLang="en-US" sz="1800" dirty="0">
                <a:solidFill>
                  <a:srgbClr val="C00000"/>
                </a:solidFill>
              </a:rPr>
              <a:t> private(nthreads, tid)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06" y="2572485"/>
            <a:ext cx="5001627" cy="234152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606" y="5394151"/>
            <a:ext cx="4956344" cy="1050140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num_threads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(integer-expression)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：用于设置运行并行区域的线程数量，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integer-expression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表示线程数量。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zh-CN" altLang="en-US" dirty="0"/>
              <a:t>并行区域的线程数量由以下因素决定，优先级从高到低：</a:t>
            </a:r>
            <a:endParaRPr lang="zh-CN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/>
              <a:t> if</a:t>
            </a:r>
            <a:r>
              <a:rPr lang="zh-CN" altLang="en-US" sz="2000" dirty="0"/>
              <a:t>子句</a:t>
            </a:r>
            <a:r>
              <a:rPr lang="zh-CN" altLang="en-US" sz="2000" dirty="0" smtClean="0"/>
              <a:t>的结果</a:t>
            </a:r>
            <a:endParaRPr lang="en-US" altLang="zh-CN" sz="2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err="1" smtClean="0"/>
              <a:t>num_threads</a:t>
            </a:r>
            <a:r>
              <a:rPr lang="zh-CN" altLang="en-US" sz="2000" dirty="0"/>
              <a:t>子句的设置</a:t>
            </a:r>
            <a:endParaRPr lang="zh-CN" alt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 err="1"/>
              <a:t>omp_set_num_threads</a:t>
            </a:r>
            <a:r>
              <a:rPr lang="en-US" altLang="zh-CN" sz="2000" dirty="0"/>
              <a:t>()</a:t>
            </a:r>
            <a:r>
              <a:rPr lang="zh-CN" altLang="en-US" sz="2000" dirty="0"/>
              <a:t>库函数的设置</a:t>
            </a:r>
            <a:endParaRPr lang="zh-CN" alt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sz="2000" dirty="0"/>
              <a:t>OMP_NUM_THREADS</a:t>
            </a:r>
            <a:r>
              <a:rPr lang="zh-CN" altLang="en-US" sz="2000" dirty="0"/>
              <a:t>环境变量的设置</a:t>
            </a:r>
            <a:endParaRPr lang="zh-CN" alt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sz="2000" dirty="0"/>
              <a:t>编译器默认实现（一般默认总线程数等于处理器的核心数）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num_threads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9364" y="1864981"/>
            <a:ext cx="6934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parallel </a:t>
            </a:r>
            <a:r>
              <a:rPr lang="en-US" altLang="zh-CN" sz="1800" dirty="0">
                <a:solidFill>
                  <a:srgbClr val="00B0F0"/>
                </a:solidFill>
              </a:rPr>
              <a:t>num_threads(4) </a:t>
            </a:r>
            <a:r>
              <a:rPr lang="en-US" altLang="zh-CN" sz="1800" dirty="0">
                <a:solidFill>
                  <a:srgbClr val="C00000"/>
                </a:solidFill>
              </a:rPr>
              <a:t>private(</a:t>
            </a:r>
            <a:r>
              <a:rPr lang="en-US" altLang="zh-CN" sz="1800" dirty="0" err="1">
                <a:solidFill>
                  <a:srgbClr val="C00000"/>
                </a:solidFill>
              </a:rPr>
              <a:t>nthreads</a:t>
            </a:r>
            <a:r>
              <a:rPr lang="en-US" altLang="zh-CN" sz="1800" dirty="0">
                <a:solidFill>
                  <a:srgbClr val="C00000"/>
                </a:solidFill>
              </a:rPr>
              <a:t>, </a:t>
            </a:r>
            <a:r>
              <a:rPr lang="en-US" altLang="zh-CN" sz="1800" dirty="0" err="1">
                <a:solidFill>
                  <a:srgbClr val="C00000"/>
                </a:solidFill>
              </a:rPr>
              <a:t>tid</a:t>
            </a:r>
            <a:r>
              <a:rPr lang="en-US" altLang="zh-CN" sz="1800" dirty="0">
                <a:solidFill>
                  <a:srgbClr val="C00000"/>
                </a:solidFill>
              </a:rPr>
              <a:t>)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72" y="2209832"/>
            <a:ext cx="5320127" cy="175332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并行区域结构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共享任务结构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同步结构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运行时库函数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环境变量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并行区域不能是跨越多个程序或代码文件的结构化块</a:t>
            </a:r>
            <a:endParaRPr lang="en-US" altLang="zh-CN" dirty="0"/>
          </a:p>
          <a:p>
            <a:r>
              <a:rPr lang="zh-CN" altLang="en-US" dirty="0"/>
              <a:t>从一个并行区域</a:t>
            </a:r>
            <a:r>
              <a:rPr lang="zh-CN" altLang="en-US" dirty="0" smtClean="0"/>
              <a:t>只能有一</a:t>
            </a:r>
            <a:r>
              <a:rPr lang="zh-CN" altLang="en-US" dirty="0"/>
              <a:t>个入口和一个出口，任何转入和转出都是非法的</a:t>
            </a:r>
            <a:endParaRPr lang="en-US" altLang="zh-CN" dirty="0"/>
          </a:p>
          <a:p>
            <a:pPr lvl="1"/>
            <a:r>
              <a:rPr lang="zh-CN" altLang="en-US" sz="2000" dirty="0"/>
              <a:t>不能包含</a:t>
            </a:r>
            <a:r>
              <a:rPr lang="en-US" altLang="zh-CN" sz="2000" dirty="0"/>
              <a:t>break</a:t>
            </a:r>
            <a:r>
              <a:rPr lang="zh-CN" altLang="en-US" sz="2000" dirty="0"/>
              <a:t>语句</a:t>
            </a:r>
            <a:endParaRPr lang="en-US" altLang="zh-CN" sz="2000" dirty="0"/>
          </a:p>
          <a:p>
            <a:r>
              <a:rPr lang="zh-CN" altLang="en-US" dirty="0"/>
              <a:t>只允许一个</a:t>
            </a:r>
            <a:r>
              <a:rPr lang="en-US" altLang="zh-CN" dirty="0"/>
              <a:t>if</a:t>
            </a:r>
            <a:r>
              <a:rPr lang="zh-CN" altLang="en-US" dirty="0"/>
              <a:t>子句和一个</a:t>
            </a:r>
            <a:r>
              <a:rPr lang="en-US" altLang="zh-CN" dirty="0" err="1"/>
              <a:t>num_threads</a:t>
            </a:r>
            <a:r>
              <a:rPr lang="zh-CN" altLang="en-US" dirty="0"/>
              <a:t>子句</a:t>
            </a:r>
            <a:endParaRPr lang="en-US" altLang="zh-CN" dirty="0"/>
          </a:p>
          <a:p>
            <a:r>
              <a:rPr lang="zh-CN" altLang="en-US" dirty="0"/>
              <a:t>程序运行结果不能依赖于子句的顺序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Hello World! 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共享任务结构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3159346"/>
          </a:xfrm>
        </p:spPr>
        <p:txBody>
          <a:bodyPr/>
          <a:lstStyle/>
          <a:p>
            <a:r>
              <a:rPr lang="zh-CN" altLang="en-US" dirty="0"/>
              <a:t>工作共享结构不会启动新线程，为了使指令能够并行执行，必须将工作共享结构封装在一个并行区域中</a:t>
            </a:r>
            <a:endParaRPr lang="en-US" altLang="zh-CN" dirty="0"/>
          </a:p>
          <a:p>
            <a:r>
              <a:rPr lang="zh-CN" altLang="en-US" dirty="0"/>
              <a:t>工作共享结构将所包含的代码划分给线程组的成员来执行</a:t>
            </a:r>
            <a:endParaRPr lang="zh-CN" altLang="en-US" dirty="0"/>
          </a:p>
          <a:p>
            <a:r>
              <a:rPr lang="zh-CN" altLang="en-US" dirty="0"/>
              <a:t>进入工作共享结构没有</a:t>
            </a:r>
            <a:r>
              <a:rPr lang="en-US" altLang="zh-CN" dirty="0"/>
              <a:t>barrier</a:t>
            </a:r>
            <a:r>
              <a:rPr lang="zh-CN" altLang="en-US" dirty="0"/>
              <a:t>，但在出口隐含</a:t>
            </a:r>
            <a:r>
              <a:rPr lang="en-US" altLang="zh-CN" dirty="0"/>
              <a:t>barrier</a:t>
            </a:r>
            <a:endParaRPr lang="en-US" altLang="zh-CN" dirty="0"/>
          </a:p>
          <a:p>
            <a:pPr lvl="1"/>
            <a:r>
              <a:rPr lang="zh-CN" altLang="en-US" sz="2000" dirty="0"/>
              <a:t>并行</a:t>
            </a:r>
            <a:r>
              <a:rPr lang="en-US" altLang="zh-CN" sz="2000" dirty="0"/>
              <a:t>do/for</a:t>
            </a:r>
            <a:r>
              <a:rPr lang="zh-CN" altLang="en-US" sz="2000" dirty="0"/>
              <a:t> </a:t>
            </a:r>
            <a:r>
              <a:rPr lang="en-US" altLang="zh-CN" sz="2000" dirty="0"/>
              <a:t>loop</a:t>
            </a:r>
            <a:r>
              <a:rPr lang="zh-CN" altLang="en-US" sz="2000" dirty="0"/>
              <a:t>：线程组并行执行代码，实现数据并行</a:t>
            </a:r>
            <a:endParaRPr lang="zh-CN" altLang="en-US" sz="2000" dirty="0"/>
          </a:p>
          <a:p>
            <a:pPr lvl="1"/>
            <a:r>
              <a:rPr lang="zh-CN" altLang="en-US" sz="2000" dirty="0"/>
              <a:t>并行</a:t>
            </a:r>
            <a:r>
              <a:rPr lang="en-US" altLang="zh-CN" sz="2000" dirty="0"/>
              <a:t>sections</a:t>
            </a:r>
            <a:r>
              <a:rPr lang="zh-CN" altLang="en-US" sz="2000" dirty="0"/>
              <a:t>：计算任务分成单独的、不连续的部分，每个线程执行一部分，可以实现函数并行</a:t>
            </a:r>
            <a:endParaRPr lang="en-US" altLang="zh-CN" sz="2000" dirty="0"/>
          </a:p>
          <a:p>
            <a:pPr lvl="1"/>
            <a:r>
              <a:rPr lang="en-US" altLang="zh-CN" sz="2000" dirty="0"/>
              <a:t>single</a:t>
            </a:r>
            <a:r>
              <a:rPr lang="zh-CN" altLang="en-US" sz="2000" dirty="0"/>
              <a:t>：串行执行代码</a:t>
            </a:r>
            <a:endParaRPr lang="zh-CN" altLang="en-US" sz="20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sz="2800" dirty="0"/>
              <a:t>工作共享结构</a:t>
            </a:r>
            <a:r>
              <a:rPr lang="en-US" altLang="zh-CN" sz="2800" dirty="0"/>
              <a:t>(</a:t>
            </a:r>
            <a:r>
              <a:rPr lang="en-US" altLang="zh-CN" sz="2800" dirty="0" err="1"/>
              <a:t>Worksharing</a:t>
            </a:r>
            <a:r>
              <a:rPr lang="en-US" altLang="zh-CN" sz="2800" dirty="0"/>
              <a:t> Constructs)</a:t>
            </a:r>
            <a:endParaRPr lang="zh-CN" altLang="en-US" sz="2800" dirty="0"/>
          </a:p>
        </p:txBody>
      </p:sp>
      <p:grpSp>
        <p:nvGrpSpPr>
          <p:cNvPr id="40" name="组合 39"/>
          <p:cNvGrpSpPr/>
          <p:nvPr/>
        </p:nvGrpSpPr>
        <p:grpSpPr>
          <a:xfrm>
            <a:off x="1143089" y="4188206"/>
            <a:ext cx="2488559" cy="2567741"/>
            <a:chOff x="1143089" y="4188206"/>
            <a:chExt cx="2488559" cy="2567741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1295486" y="4648168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1295486" y="5943534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2057466" y="4343376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8" name="直接连接符 7"/>
            <p:cNvCxnSpPr/>
            <p:nvPr/>
          </p:nvCxnSpPr>
          <p:spPr bwMode="auto">
            <a:xfrm>
              <a:off x="2048672" y="6203441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9" name="圆角矩形 8"/>
            <p:cNvSpPr/>
            <p:nvPr/>
          </p:nvSpPr>
          <p:spPr bwMode="auto">
            <a:xfrm>
              <a:off x="1295486" y="5212867"/>
              <a:ext cx="1523960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do/for loop</a:t>
              </a:r>
              <a:endPara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144788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1" name="直接连接符 10"/>
            <p:cNvCxnSpPr/>
            <p:nvPr/>
          </p:nvCxnSpPr>
          <p:spPr bwMode="auto">
            <a:xfrm>
              <a:off x="182887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20986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2590852" y="4908075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144788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>
              <a:off x="182887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 bwMode="auto">
            <a:xfrm>
              <a:off x="220986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 bwMode="auto">
            <a:xfrm>
              <a:off x="2590852" y="5638742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18" name="文本框 17"/>
            <p:cNvSpPr txBox="1"/>
            <p:nvPr/>
          </p:nvSpPr>
          <p:spPr>
            <a:xfrm>
              <a:off x="1143090" y="4188206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3089" y="6355837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2736697" y="5230018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  <a:endParaRPr lang="zh-CN" altLang="en-US" sz="1800" dirty="0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735706" y="4186378"/>
            <a:ext cx="2287823" cy="2567741"/>
            <a:chOff x="3735706" y="4186378"/>
            <a:chExt cx="2287823" cy="2567741"/>
          </a:xfrm>
        </p:grpSpPr>
        <p:sp>
          <p:nvSpPr>
            <p:cNvPr id="20" name="圆角矩形 19"/>
            <p:cNvSpPr/>
            <p:nvPr/>
          </p:nvSpPr>
          <p:spPr bwMode="auto">
            <a:xfrm>
              <a:off x="3888103" y="4646340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 bwMode="auto">
            <a:xfrm>
              <a:off x="3888103" y="5941706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" name="直接连接符 21"/>
            <p:cNvCxnSpPr/>
            <p:nvPr/>
          </p:nvCxnSpPr>
          <p:spPr bwMode="auto">
            <a:xfrm>
              <a:off x="4650083" y="4341548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>
              <a:off x="4641289" y="6201613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圆角矩形 23"/>
            <p:cNvSpPr/>
            <p:nvPr/>
          </p:nvSpPr>
          <p:spPr bwMode="auto">
            <a:xfrm>
              <a:off x="3923672" y="5211039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 bwMode="auto">
            <a:xfrm>
              <a:off x="404049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42148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80247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 flipH="1">
              <a:off x="5181584" y="4906247"/>
              <a:ext cx="1885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04049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42148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480247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33" name="文本框 32"/>
            <p:cNvSpPr txBox="1"/>
            <p:nvPr/>
          </p:nvSpPr>
          <p:spPr>
            <a:xfrm>
              <a:off x="3735707" y="4186378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3735706" y="6354009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35" name="圆角矩形 34"/>
            <p:cNvSpPr/>
            <p:nvPr/>
          </p:nvSpPr>
          <p:spPr bwMode="auto">
            <a:xfrm>
              <a:off x="4308134" y="5204253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圆角矩形 35"/>
            <p:cNvSpPr/>
            <p:nvPr/>
          </p:nvSpPr>
          <p:spPr bwMode="auto">
            <a:xfrm>
              <a:off x="4692596" y="5215658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3902756" y="5181152"/>
              <a:ext cx="10374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" panose="02020603050405020304" pitchFamily="18" charset="0"/>
                </a:rPr>
                <a:t>sections</a:t>
              </a:r>
              <a:endParaRPr lang="zh-CN" altLang="en-US" sz="2000" b="1" dirty="0">
                <a:solidFill>
                  <a:srgbClr val="C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128578" y="5182051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  <a:endParaRPr lang="zh-CN" altLang="en-US" sz="1800" dirty="0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389865" y="4186378"/>
            <a:ext cx="2287823" cy="2567741"/>
            <a:chOff x="3735706" y="4186378"/>
            <a:chExt cx="2287823" cy="2567741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3888103" y="4646340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Fork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圆角矩形 44"/>
            <p:cNvSpPr/>
            <p:nvPr/>
          </p:nvSpPr>
          <p:spPr bwMode="auto">
            <a:xfrm>
              <a:off x="3888103" y="5941706"/>
              <a:ext cx="1523960" cy="259907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Join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 bwMode="auto">
            <a:xfrm>
              <a:off x="4650083" y="4341548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7" name="直接连接符 46"/>
            <p:cNvCxnSpPr/>
            <p:nvPr/>
          </p:nvCxnSpPr>
          <p:spPr bwMode="auto">
            <a:xfrm>
              <a:off x="4641289" y="6201613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49" name="直接连接符 48"/>
            <p:cNvCxnSpPr/>
            <p:nvPr/>
          </p:nvCxnSpPr>
          <p:spPr bwMode="auto">
            <a:xfrm>
              <a:off x="4040499" y="4906247"/>
              <a:ext cx="1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1" name="直接连接符 50"/>
            <p:cNvCxnSpPr/>
            <p:nvPr/>
          </p:nvCxnSpPr>
          <p:spPr bwMode="auto">
            <a:xfrm>
              <a:off x="4802479" y="4906247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2" name="直接连接符 51"/>
            <p:cNvCxnSpPr/>
            <p:nvPr/>
          </p:nvCxnSpPr>
          <p:spPr bwMode="auto">
            <a:xfrm flipH="1">
              <a:off x="5181584" y="4906247"/>
              <a:ext cx="1885" cy="103545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55" name="直接连接符 54"/>
            <p:cNvCxnSpPr/>
            <p:nvPr/>
          </p:nvCxnSpPr>
          <p:spPr bwMode="auto">
            <a:xfrm>
              <a:off x="4802479" y="5636914"/>
              <a:ext cx="0" cy="3047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56" name="文本框 55"/>
            <p:cNvSpPr txBox="1"/>
            <p:nvPr/>
          </p:nvSpPr>
          <p:spPr>
            <a:xfrm>
              <a:off x="3735707" y="4186378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3735706" y="6354009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主线程</a:t>
              </a:r>
              <a:endParaRPr lang="zh-CN" altLang="en-US" sz="2000" dirty="0"/>
            </a:p>
          </p:txBody>
        </p:sp>
        <p:sp>
          <p:nvSpPr>
            <p:cNvPr id="59" name="圆角矩形 58"/>
            <p:cNvSpPr/>
            <p:nvPr/>
          </p:nvSpPr>
          <p:spPr bwMode="auto">
            <a:xfrm>
              <a:off x="4692596" y="5215658"/>
              <a:ext cx="226709" cy="425875"/>
            </a:xfrm>
            <a:prstGeom prst="round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4419603" y="5165225"/>
              <a:ext cx="8098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latin typeface="Times" panose="02020603050405020304" pitchFamily="18" charset="0"/>
                </a:rPr>
                <a:t>single</a:t>
              </a:r>
              <a:endParaRPr lang="zh-CN" altLang="en-US" sz="2000" b="1" dirty="0">
                <a:solidFill>
                  <a:srgbClr val="C00000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128578" y="5182051"/>
              <a:ext cx="894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dirty="0"/>
                <a:t>线程组</a:t>
              </a:r>
              <a:endParaRPr lang="zh-CN" altLang="en-US" sz="1800" dirty="0"/>
            </a:p>
          </p:txBody>
        </p:sp>
      </p:grpSp>
      <p:cxnSp>
        <p:nvCxnSpPr>
          <p:cNvPr id="67" name="直接连接符 66"/>
          <p:cNvCxnSpPr/>
          <p:nvPr/>
        </p:nvCxnSpPr>
        <p:spPr bwMode="auto">
          <a:xfrm>
            <a:off x="7073762" y="4906247"/>
            <a:ext cx="1" cy="103545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1406792"/>
          </a:xfrm>
        </p:spPr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指令指定循环语句必须由线程组并行执行，假设已经启动了并行区域，否则将串行执行</a:t>
            </a:r>
            <a:endParaRPr lang="zh-CN" altLang="en-US" dirty="0"/>
          </a:p>
          <a:p>
            <a:r>
              <a:rPr lang="zh-CN" altLang="en-US" dirty="0"/>
              <a:t>格式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4" name="内容占位符 3"/>
          <p:cNvSpPr txBox="1"/>
          <p:nvPr/>
        </p:nvSpPr>
        <p:spPr bwMode="auto">
          <a:xfrm>
            <a:off x="2209862" y="2286030"/>
            <a:ext cx="5902972" cy="4419484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for-loops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(kind[,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ordered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 (n) ]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 : 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collapse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endParaRPr lang="en-US" altLang="zh-C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5" name="内容占位符 1"/>
          <p:cNvSpPr>
            <a:spLocks noGrp="1"/>
          </p:cNvSpPr>
          <p:nvPr>
            <p:ph idx="11"/>
          </p:nvPr>
        </p:nvSpPr>
        <p:spPr>
          <a:xfrm>
            <a:off x="838298" y="990664"/>
            <a:ext cx="7315008" cy="5791048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500" dirty="0"/>
              <a:t>#include &lt;</a:t>
            </a:r>
            <a:r>
              <a:rPr lang="en-US" altLang="zh-CN" sz="1500" dirty="0" err="1"/>
              <a:t>omp.h</a:t>
            </a:r>
            <a:r>
              <a:rPr lang="en-US" altLang="zh-CN" sz="1500" dirty="0"/>
              <a:t>&gt;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#define N       1000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#define CHUNKSIZE   100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 err="1"/>
              <a:t>int</a:t>
            </a:r>
            <a:r>
              <a:rPr lang="en-US" altLang="zh-CN" sz="1500" dirty="0"/>
              <a:t> main ()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chunk;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float a[N], b[N], c[N];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N;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b[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* 1.0;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chunk = CHUNKSIZE;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</a:t>
            </a:r>
            <a:r>
              <a:rPr lang="en-US" altLang="zh-CN" sz="1500" dirty="0">
                <a:solidFill>
                  <a:srgbClr val="C00000"/>
                </a:solidFill>
              </a:rPr>
              <a:t>#pragma omp parallel shared(</a:t>
            </a:r>
            <a:r>
              <a:rPr lang="en-US" altLang="zh-CN" sz="1500" dirty="0" err="1">
                <a:solidFill>
                  <a:srgbClr val="C00000"/>
                </a:solidFill>
              </a:rPr>
              <a:t>a,b,c,chunk</a:t>
            </a:r>
            <a:r>
              <a:rPr lang="en-US" altLang="zh-CN" sz="1500" dirty="0">
                <a:solidFill>
                  <a:srgbClr val="C00000"/>
                </a:solidFill>
              </a:rPr>
              <a:t>) private(</a:t>
            </a:r>
            <a:r>
              <a:rPr lang="en-US" altLang="zh-CN" sz="1500" dirty="0" err="1">
                <a:solidFill>
                  <a:srgbClr val="C00000"/>
                </a:solidFill>
              </a:rPr>
              <a:t>i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  <a:endParaRPr lang="en-US" altLang="zh-CN" sz="1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>
                <a:solidFill>
                  <a:srgbClr val="C00000"/>
                </a:solidFill>
              </a:rPr>
              <a:t>            #pragma omp for schedule(</a:t>
            </a:r>
            <a:r>
              <a:rPr lang="en-US" altLang="zh-CN" sz="1500" dirty="0" err="1">
                <a:solidFill>
                  <a:srgbClr val="C00000"/>
                </a:solidFill>
              </a:rPr>
              <a:t>static,chunk</a:t>
            </a:r>
            <a:r>
              <a:rPr lang="en-US" altLang="zh-CN" sz="1500" dirty="0">
                <a:solidFill>
                  <a:srgbClr val="C00000"/>
                </a:solidFill>
              </a:rPr>
              <a:t>) </a:t>
            </a:r>
            <a:r>
              <a:rPr lang="en-US" altLang="zh-CN" sz="1500" dirty="0" err="1">
                <a:solidFill>
                  <a:srgbClr val="C00000"/>
                </a:solidFill>
              </a:rPr>
              <a:t>nowait</a:t>
            </a:r>
            <a:endParaRPr lang="en-US" altLang="zh-CN" sz="1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500" dirty="0"/>
              <a:t>           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=0;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N;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    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{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id; 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 c[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= a[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 + b[</a:t>
            </a:r>
            <a:r>
              <a:rPr lang="en-US" altLang="zh-CN" sz="1500" dirty="0" err="1"/>
              <a:t>i</a:t>
            </a:r>
            <a:r>
              <a:rPr lang="en-US" altLang="zh-CN" sz="1500" dirty="0"/>
              <a:t>];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 id = </a:t>
            </a:r>
            <a:r>
              <a:rPr lang="en-US" altLang="zh-CN" sz="15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</a:rPr>
              <a:t>()</a:t>
            </a:r>
            <a:r>
              <a:rPr lang="en-US" altLang="zh-CN" sz="1500" dirty="0"/>
              <a:t>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 if ( 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% chunk) == 0 )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("Iteration #%d in thread #%d\n",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id);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    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        }</a:t>
            </a:r>
            <a:endParaRPr lang="en-US" altLang="zh-CN" sz="1500" dirty="0"/>
          </a:p>
          <a:p>
            <a:pPr marL="0" indent="0">
              <a:buNone/>
            </a:pPr>
            <a:r>
              <a:rPr lang="en-US" altLang="zh-CN" sz="1500" dirty="0"/>
              <a:t>} </a:t>
            </a:r>
            <a:endParaRPr lang="zh-CN" altLang="en-US" sz="15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1"/>
          <a:stretch>
            <a:fillRect/>
          </a:stretch>
        </p:blipFill>
        <p:spPr>
          <a:xfrm>
            <a:off x="4191010" y="990059"/>
            <a:ext cx="4766515" cy="243502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(kind[,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dirty="0"/>
              <a:t>描述循环迭代如何划分给多个线程</a:t>
            </a:r>
            <a:endParaRPr lang="en-US" altLang="zh-CN" dirty="0"/>
          </a:p>
          <a:p>
            <a:r>
              <a:rPr lang="en-US" altLang="zh-CN" dirty="0"/>
              <a:t>kind</a:t>
            </a:r>
            <a:r>
              <a:rPr lang="zh-CN" altLang="en-US" dirty="0"/>
              <a:t>可以为</a:t>
            </a:r>
            <a:r>
              <a:rPr lang="en-US" altLang="zh-CN" dirty="0"/>
              <a:t>static</a:t>
            </a:r>
            <a:r>
              <a:rPr lang="zh-CN" altLang="en-US" dirty="0"/>
              <a:t>（静态）、</a:t>
            </a:r>
            <a:r>
              <a:rPr lang="en-US" altLang="zh-CN" dirty="0"/>
              <a:t>dynamic</a:t>
            </a:r>
            <a:r>
              <a:rPr lang="zh-CN" altLang="en-US" dirty="0"/>
              <a:t>（动态）、</a:t>
            </a:r>
            <a:r>
              <a:rPr lang="en-US" altLang="zh-CN" dirty="0"/>
              <a:t>guided</a:t>
            </a:r>
            <a:r>
              <a:rPr lang="zh-CN" altLang="en-US" dirty="0"/>
              <a:t>（引导）、</a:t>
            </a:r>
            <a:r>
              <a:rPr lang="en-US" altLang="zh-CN" dirty="0"/>
              <a:t>runtime</a:t>
            </a:r>
            <a:r>
              <a:rPr lang="zh-CN" altLang="en-US" dirty="0"/>
              <a:t>（运行时）、</a:t>
            </a:r>
            <a:r>
              <a:rPr lang="en-US" altLang="zh-CN" dirty="0"/>
              <a:t>auto</a:t>
            </a:r>
            <a:r>
              <a:rPr lang="zh-CN" altLang="en-US" dirty="0"/>
              <a:t>（自动）五种模式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static</a:t>
            </a:r>
            <a:r>
              <a:rPr lang="zh-CN" altLang="en-US" dirty="0"/>
              <a:t>：循环迭代被划分成小块，静态的分配给线程。</a:t>
            </a:r>
            <a:endParaRPr lang="en-US" altLang="zh-CN" dirty="0"/>
          </a:p>
          <a:p>
            <a:pPr lvl="1"/>
            <a:r>
              <a:rPr lang="en-US" altLang="zh-CN" sz="2000" dirty="0" err="1"/>
              <a:t>chunk_size</a:t>
            </a:r>
            <a:r>
              <a:rPr lang="zh-CN" altLang="en-US" sz="2000" dirty="0"/>
              <a:t>为块大小，如果没有指定则迭代均匀连续划分给线程</a:t>
            </a:r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dynamic</a:t>
            </a:r>
            <a:r>
              <a:rPr lang="zh-CN" altLang="en-US" dirty="0"/>
              <a:t>：循环迭代被划分成小块，在线程间动态调度。</a:t>
            </a:r>
            <a:endParaRPr lang="en-US" altLang="zh-CN" dirty="0"/>
          </a:p>
          <a:p>
            <a:pPr lvl="1"/>
            <a:r>
              <a:rPr lang="zh-CN" altLang="en-US" sz="2000" dirty="0"/>
              <a:t>当线程完成一块时，动态分配另一块，块大小默认为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1447882" y="3581396"/>
            <a:ext cx="5587797" cy="400110"/>
            <a:chOff x="1371683" y="4171860"/>
            <a:chExt cx="5587797" cy="400110"/>
          </a:xfrm>
        </p:grpSpPr>
        <p:sp>
          <p:nvSpPr>
            <p:cNvPr id="5" name="矩形 4"/>
            <p:cNvSpPr/>
            <p:nvPr/>
          </p:nvSpPr>
          <p:spPr bwMode="auto">
            <a:xfrm>
              <a:off x="1371683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49226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 bwMode="auto">
            <a:xfrm>
              <a:off x="2071638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192216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2771591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892169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1" name="矩形 10"/>
            <p:cNvSpPr/>
            <p:nvPr/>
          </p:nvSpPr>
          <p:spPr bwMode="auto">
            <a:xfrm>
              <a:off x="3471542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59212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 bwMode="auto">
            <a:xfrm>
              <a:off x="4159664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280242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4859619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980197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5559572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68015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259523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38010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22" name="右大括号 21"/>
          <p:cNvSpPr/>
          <p:nvPr/>
        </p:nvSpPr>
        <p:spPr bwMode="auto">
          <a:xfrm rot="5400000">
            <a:off x="1690848" y="3733995"/>
            <a:ext cx="217654" cy="696319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29929" y="4132315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1421915" y="5333950"/>
            <a:ext cx="5587797" cy="400110"/>
            <a:chOff x="1371683" y="4171860"/>
            <a:chExt cx="5587797" cy="400110"/>
          </a:xfrm>
        </p:grpSpPr>
        <p:sp>
          <p:nvSpPr>
            <p:cNvPr id="25" name="矩形 24"/>
            <p:cNvSpPr/>
            <p:nvPr/>
          </p:nvSpPr>
          <p:spPr bwMode="auto">
            <a:xfrm>
              <a:off x="1371683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49226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2071638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2192216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 bwMode="auto">
            <a:xfrm>
              <a:off x="2771591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92169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 bwMode="auto">
            <a:xfrm>
              <a:off x="3471542" y="4190980"/>
              <a:ext cx="699957" cy="380990"/>
            </a:xfrm>
            <a:prstGeom prst="rect">
              <a:avLst/>
            </a:prstGeom>
            <a:solidFill>
              <a:srgbClr val="FF99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59212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3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 bwMode="auto">
            <a:xfrm>
              <a:off x="4159664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280242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 bwMode="auto">
            <a:xfrm>
              <a:off x="4859619" y="4190980"/>
              <a:ext cx="699957" cy="380990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980197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1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7" name="矩形 36"/>
            <p:cNvSpPr/>
            <p:nvPr/>
          </p:nvSpPr>
          <p:spPr bwMode="auto">
            <a:xfrm>
              <a:off x="5559572" y="4190980"/>
              <a:ext cx="699957" cy="380990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680150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0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 bwMode="auto">
            <a:xfrm>
              <a:off x="6259523" y="4190980"/>
              <a:ext cx="699957" cy="380990"/>
            </a:xfrm>
            <a:prstGeom prst="rect">
              <a:avLst/>
            </a:prstGeom>
            <a:solidFill>
              <a:srgbClr val="C00000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380101" y="4171860"/>
              <a:ext cx="4587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accent3"/>
                  </a:solidFill>
                </a:rPr>
                <a:t>2</a:t>
              </a:r>
              <a:endParaRPr lang="zh-CN" altLang="en-US" sz="2000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41" name="右大括号 40"/>
          <p:cNvSpPr/>
          <p:nvPr/>
        </p:nvSpPr>
        <p:spPr bwMode="auto">
          <a:xfrm rot="5400000">
            <a:off x="1661247" y="5505855"/>
            <a:ext cx="217654" cy="696319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27934" y="5899952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369088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guided</a:t>
            </a:r>
            <a:r>
              <a:rPr lang="zh-CN" altLang="en-US" dirty="0"/>
              <a:t>：当线程请求任务时，迭代块被动态分配给线程，直到所有迭代块被分配完为止。与</a:t>
            </a:r>
            <a:r>
              <a:rPr lang="en-US" altLang="zh-CN" dirty="0"/>
              <a:t>dynamic</a:t>
            </a:r>
            <a:r>
              <a:rPr lang="zh-CN" altLang="en-US" dirty="0"/>
              <a:t>类似，只是每次分配的迭代块的大小会减少。</a:t>
            </a:r>
            <a:endParaRPr lang="en-US" altLang="zh-CN" dirty="0"/>
          </a:p>
          <a:p>
            <a:pPr lvl="1"/>
            <a:r>
              <a:rPr lang="zh-CN" altLang="en-US" sz="2000" dirty="0"/>
              <a:t>初始块大小与</a:t>
            </a:r>
            <a:r>
              <a:rPr lang="en-US" altLang="zh-CN" sz="2000" dirty="0" err="1"/>
              <a:t>num_iterations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num_threads</a:t>
            </a:r>
            <a:r>
              <a:rPr lang="zh-CN" altLang="en-US" sz="2000" dirty="0"/>
              <a:t>成正比</a:t>
            </a:r>
            <a:endParaRPr lang="en-US" altLang="zh-CN" sz="2000" dirty="0"/>
          </a:p>
          <a:p>
            <a:pPr lvl="1"/>
            <a:r>
              <a:rPr lang="zh-CN" altLang="en-US" sz="2000" dirty="0"/>
              <a:t>后续分配的块大小与</a:t>
            </a:r>
            <a:r>
              <a:rPr lang="en-US" altLang="zh-CN" sz="2000" dirty="0" err="1"/>
              <a:t>num_iterations_remain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num_threads</a:t>
            </a:r>
            <a:r>
              <a:rPr lang="zh-CN" altLang="en-US" sz="2000" dirty="0"/>
              <a:t>成正比</a:t>
            </a:r>
            <a:endParaRPr lang="en-US" altLang="zh-CN" sz="2000" dirty="0"/>
          </a:p>
          <a:p>
            <a:pPr lvl="1"/>
            <a:r>
              <a:rPr lang="en-US" altLang="zh-CN" sz="2000" dirty="0" err="1"/>
              <a:t>chunk_size</a:t>
            </a:r>
            <a:r>
              <a:rPr lang="zh-CN" altLang="en-US" sz="2000" dirty="0"/>
              <a:t>定义最小块大小，默认为</a:t>
            </a:r>
            <a:r>
              <a:rPr lang="en-US" altLang="zh-CN" sz="2000" dirty="0"/>
              <a:t>1</a:t>
            </a:r>
            <a:endParaRPr lang="en-US" altLang="zh-CN" sz="2000" dirty="0"/>
          </a:p>
          <a:p>
            <a:endParaRPr lang="en-US" altLang="zh-CN" sz="1600" dirty="0"/>
          </a:p>
          <a:p>
            <a:pPr marL="457200" lvl="1" indent="0">
              <a:buNone/>
            </a:pPr>
            <a:endParaRPr lang="en-US" altLang="zh-CN" sz="2000" dirty="0"/>
          </a:p>
          <a:p>
            <a:endParaRPr lang="en-US" altLang="zh-CN" sz="1600" dirty="0"/>
          </a:p>
          <a:p>
            <a:pPr lvl="1"/>
            <a:endParaRPr lang="en-US" altLang="zh-CN" sz="2000" dirty="0"/>
          </a:p>
          <a:p>
            <a:endParaRPr lang="en-US" altLang="zh-CN" sz="1600" dirty="0"/>
          </a:p>
          <a:p>
            <a:r>
              <a:rPr lang="en-US" altLang="zh-CN" b="1" dirty="0">
                <a:solidFill>
                  <a:srgbClr val="C00000"/>
                </a:solidFill>
              </a:rPr>
              <a:t>runtime</a:t>
            </a:r>
            <a:r>
              <a:rPr lang="zh-CN" altLang="en-US" dirty="0"/>
              <a:t>：运行时根据环境变量</a:t>
            </a:r>
            <a:r>
              <a:rPr lang="en-US" altLang="zh-CN" dirty="0" err="1"/>
              <a:t>omp_schedule</a:t>
            </a:r>
            <a:r>
              <a:rPr lang="zh-CN" altLang="en-US" dirty="0"/>
              <a:t>在确定调度类型，最终使用的是上述三种之一。</a:t>
            </a:r>
            <a:endParaRPr lang="en-US" altLang="zh-CN" dirty="0"/>
          </a:p>
          <a:p>
            <a:r>
              <a:rPr lang="en-US" altLang="zh-CN" b="1" dirty="0">
                <a:solidFill>
                  <a:srgbClr val="C00000"/>
                </a:solidFill>
              </a:rPr>
              <a:t>auto</a:t>
            </a:r>
            <a:r>
              <a:rPr lang="zh-CN" altLang="en-US" dirty="0"/>
              <a:t>：由编译器或者运行时系统决定调度类型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schedule</a:t>
            </a:r>
            <a:r>
              <a:rPr lang="zh-CN" altLang="en-US"/>
              <a:t>子句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 bwMode="auto">
          <a:xfrm>
            <a:off x="1600278" y="3524318"/>
            <a:ext cx="699957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20856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00233" y="3524318"/>
            <a:ext cx="699957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420811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000186" y="3524318"/>
            <a:ext cx="699957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20764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2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700137" y="3524318"/>
            <a:ext cx="699957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20715" y="3505198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4388260" y="3524318"/>
            <a:ext cx="37751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40808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4759637" y="3524318"/>
            <a:ext cx="37751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812185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3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134948" y="3524318"/>
            <a:ext cx="37751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187496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5506441" y="3524318"/>
            <a:ext cx="37751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58989" y="3514758"/>
            <a:ext cx="256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883957" y="3524318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6036353" y="3525454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6181058" y="3524318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333454" y="3524318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1600278" y="4114782"/>
            <a:ext cx="1399908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70832" y="4105222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0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3000180" y="4111417"/>
            <a:ext cx="1038434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94931" y="4092297"/>
            <a:ext cx="448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38281" y="4111417"/>
            <a:ext cx="699957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158859" y="4092297"/>
            <a:ext cx="45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3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737904" y="4111417"/>
            <a:ext cx="519878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4803097" y="4101857"/>
            <a:ext cx="377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1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5246755" y="4111417"/>
            <a:ext cx="37751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273972" y="4092297"/>
            <a:ext cx="323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3"/>
                </a:solidFill>
              </a:rPr>
              <a:t>2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5562574" y="4111417"/>
            <a:ext cx="173497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727037" y="41082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5879371" y="4114782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6022733" y="41147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6175067" y="4114782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6327357" y="4109691"/>
            <a:ext cx="15239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475006" y="3522169"/>
            <a:ext cx="152396" cy="380990"/>
          </a:xfrm>
          <a:prstGeom prst="rect">
            <a:avLst/>
          </a:prstGeom>
          <a:solidFill>
            <a:srgbClr val="92D05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6627402" y="3523305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" name="矩形 53"/>
          <p:cNvSpPr/>
          <p:nvPr/>
        </p:nvSpPr>
        <p:spPr bwMode="auto">
          <a:xfrm>
            <a:off x="6772107" y="3522169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6924503" y="3522169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 bwMode="auto">
          <a:xfrm>
            <a:off x="6475006" y="4108282"/>
            <a:ext cx="152396" cy="380990"/>
          </a:xfrm>
          <a:prstGeom prst="rect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627402" y="4109418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6772107" y="4108282"/>
            <a:ext cx="152396" cy="38099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924503" y="4108282"/>
            <a:ext cx="152396" cy="380990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" name="右大括号 59"/>
          <p:cNvSpPr/>
          <p:nvPr/>
        </p:nvSpPr>
        <p:spPr bwMode="auto">
          <a:xfrm rot="5400000">
            <a:off x="6917408" y="4496367"/>
            <a:ext cx="158896" cy="144705"/>
          </a:xfrm>
          <a:prstGeom prst="rightBrace">
            <a:avLst>
              <a:gd name="adj1" fmla="val 38567"/>
              <a:gd name="adj2" fmla="val 51942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327357" y="4552315"/>
            <a:ext cx="12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chunk_size</a:t>
            </a:r>
            <a:endParaRPr lang="zh-CN" alt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2"/>
          <a:stretch>
            <a:fillRect/>
          </a:stretch>
        </p:blipFill>
        <p:spPr>
          <a:xfrm>
            <a:off x="152515" y="2743218"/>
            <a:ext cx="4154777" cy="368411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"/>
          <a:stretch>
            <a:fillRect/>
          </a:stretch>
        </p:blipFill>
        <p:spPr>
          <a:xfrm>
            <a:off x="2438456" y="2101105"/>
            <a:ext cx="4343286" cy="217164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调度类型示例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792" y="1463037"/>
            <a:ext cx="4190890" cy="2173557"/>
          </a:xfrm>
          <a:ln w="19050">
            <a:solidFill>
              <a:srgbClr val="C00000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4800594" y="1122525"/>
            <a:ext cx="2666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schedule(static,100)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228912" y="1713462"/>
            <a:ext cx="28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schedule(dynamic,100)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7044" y="2346892"/>
            <a:ext cx="2857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schedule(guided,50)</a:t>
            </a:r>
            <a:endParaRPr lang="zh-CN" altLang="en-US" sz="1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B0F0"/>
                </a:solidFill>
              </a:rPr>
              <a:t>ordered</a:t>
            </a:r>
            <a:r>
              <a:rPr lang="en-US" altLang="zh-CN" dirty="0"/>
              <a:t>[ (n) ]</a:t>
            </a:r>
            <a:r>
              <a:rPr lang="zh-CN" altLang="en-US" dirty="0"/>
              <a:t>：指定区域的循环迭代将按串行顺序执行，与单个处理器处理结果顺序一致</a:t>
            </a:r>
            <a:endParaRPr lang="zh-CN" altLang="en-US" dirty="0"/>
          </a:p>
          <a:p>
            <a:pPr lvl="1"/>
            <a:r>
              <a:rPr lang="en-US" altLang="zh-CN" sz="2000" dirty="0"/>
              <a:t>ordered</a:t>
            </a:r>
            <a:r>
              <a:rPr lang="zh-CN" altLang="en-US" sz="2000" dirty="0"/>
              <a:t>子句只能用在</a:t>
            </a:r>
            <a:r>
              <a:rPr lang="en-US" altLang="zh-CN" sz="2000" dirty="0"/>
              <a:t>for</a:t>
            </a:r>
            <a:r>
              <a:rPr lang="zh-CN" altLang="en-US" sz="2000" dirty="0"/>
              <a:t>或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中</a:t>
            </a:r>
            <a:endParaRPr lang="en-US" altLang="zh-CN" sz="2000" dirty="0"/>
          </a:p>
          <a:p>
            <a:r>
              <a:rPr lang="en-US" altLang="zh-CN" dirty="0" err="1">
                <a:solidFill>
                  <a:srgbClr val="00B0F0"/>
                </a:solidFill>
              </a:rPr>
              <a:t>nowait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忽略并行区域隐含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-apple-system"/>
              </a:rPr>
              <a:t>barrier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-apple-system"/>
              </a:rPr>
              <a:t>的同步等待，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ordered</a:t>
            </a:r>
            <a:r>
              <a:rPr lang="zh-CN" altLang="en-US" dirty="0"/>
              <a:t>子句和</a:t>
            </a:r>
            <a:r>
              <a:rPr lang="en-US" altLang="zh-CN" dirty="0" err="1"/>
              <a:t>nowait</a:t>
            </a:r>
            <a:r>
              <a:rPr lang="zh-CN" altLang="en-US" dirty="0"/>
              <a:t>子句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collapse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：指定嵌套循环中的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个循环折叠到一个大的迭代空间中，并根据调度子句划分并行执行。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所有相关循环的顺序执行决定了折叠迭代空间中迭代的顺序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zh-CN" altLang="en-US" sz="2000" dirty="0"/>
              <a:t>能够解决线程间负载均衡或线程负载太小的问题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collapse</a:t>
            </a:r>
            <a:r>
              <a:rPr lang="zh-CN" altLang="en-US" dirty="0"/>
              <a:t>子句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148" y="2667020"/>
            <a:ext cx="5562454" cy="263149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500" dirty="0"/>
              <a:t>#include &lt;</a:t>
            </a:r>
            <a:r>
              <a:rPr lang="en-US" altLang="zh-CN" sz="1500" dirty="0" err="1"/>
              <a:t>omp.h</a:t>
            </a:r>
            <a:r>
              <a:rPr lang="en-US" altLang="zh-CN" sz="1500" dirty="0"/>
              <a:t>&gt;</a:t>
            </a:r>
            <a:endParaRPr lang="en-US" altLang="zh-CN" sz="1500" dirty="0"/>
          </a:p>
          <a:p>
            <a:r>
              <a:rPr lang="en-US" altLang="zh-CN" sz="1500" dirty="0"/>
              <a:t>int main () {</a:t>
            </a:r>
            <a:endParaRPr lang="en-US" altLang="zh-CN" sz="1500" dirty="0"/>
          </a:p>
          <a:p>
            <a:r>
              <a:rPr lang="en-US" altLang="zh-CN" sz="1500" dirty="0"/>
              <a:t>    int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j;</a:t>
            </a:r>
            <a:endParaRPr lang="en-US" altLang="zh-CN" sz="1500" dirty="0"/>
          </a:p>
          <a:p>
            <a:r>
              <a:rPr lang="en-US" altLang="zh-CN" sz="1500" dirty="0">
                <a:solidFill>
                  <a:srgbClr val="C00000"/>
                </a:solidFill>
              </a:rPr>
              <a:t>    #pragma omp parallel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/>
              <a:t>        {</a:t>
            </a:r>
            <a:endParaRPr lang="en-US" altLang="zh-CN" sz="1500" dirty="0"/>
          </a:p>
          <a:p>
            <a:r>
              <a:rPr lang="en-US" altLang="zh-CN" sz="1500" dirty="0">
                <a:solidFill>
                  <a:srgbClr val="C00000"/>
                </a:solidFill>
              </a:rPr>
              <a:t>            #pragma omp for private(</a:t>
            </a:r>
            <a:r>
              <a:rPr lang="en-US" altLang="zh-CN" sz="1500" dirty="0" err="1">
                <a:solidFill>
                  <a:srgbClr val="C00000"/>
                </a:solidFill>
              </a:rPr>
              <a:t>i,j</a:t>
            </a:r>
            <a:r>
              <a:rPr lang="en-US" altLang="zh-CN" sz="1500" dirty="0">
                <a:solidFill>
                  <a:srgbClr val="C00000"/>
                </a:solidFill>
              </a:rPr>
              <a:t>)</a:t>
            </a:r>
            <a:endParaRPr lang="en-US" altLang="zh-CN" sz="1500" dirty="0">
              <a:solidFill>
                <a:srgbClr val="C00000"/>
              </a:solidFill>
            </a:endParaRPr>
          </a:p>
          <a:p>
            <a:r>
              <a:rPr lang="en-US" altLang="zh-CN" sz="1500" dirty="0"/>
              <a:t>               for (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= 0;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 &lt; 2;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++)</a:t>
            </a:r>
            <a:endParaRPr lang="en-US" altLang="zh-CN" sz="1500" dirty="0"/>
          </a:p>
          <a:p>
            <a:r>
              <a:rPr lang="en-US" altLang="zh-CN" sz="1500" dirty="0"/>
              <a:t>                  for (j = 0; j &lt;4; </a:t>
            </a:r>
            <a:r>
              <a:rPr lang="en-US" altLang="zh-CN" sz="1500" dirty="0" err="1"/>
              <a:t>j++</a:t>
            </a:r>
            <a:r>
              <a:rPr lang="en-US" altLang="zh-CN" sz="1500" dirty="0"/>
              <a:t>)</a:t>
            </a:r>
            <a:endParaRPr lang="en-US" altLang="zh-CN" sz="1500" dirty="0"/>
          </a:p>
          <a:p>
            <a:r>
              <a:rPr lang="en-US" altLang="zh-CN" sz="1500" dirty="0"/>
              <a:t>                    </a:t>
            </a:r>
            <a:r>
              <a:rPr lang="en-US" altLang="zh-CN" sz="1500" dirty="0" err="1"/>
              <a:t>printf</a:t>
            </a:r>
            <a:r>
              <a:rPr lang="en-US" altLang="zh-CN" sz="1500" dirty="0"/>
              <a:t>("%d %d %d\n", </a:t>
            </a:r>
            <a:r>
              <a:rPr lang="en-US" altLang="zh-CN" sz="1500" dirty="0" err="1"/>
              <a:t>i</a:t>
            </a:r>
            <a:r>
              <a:rPr lang="en-US" altLang="zh-CN" sz="1500" dirty="0"/>
              <a:t>, j, </a:t>
            </a:r>
            <a:r>
              <a:rPr lang="en-US" altLang="zh-CN" sz="15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</a:rPr>
              <a:t>()</a:t>
            </a:r>
            <a:r>
              <a:rPr lang="en-US" altLang="zh-CN" sz="1500" dirty="0"/>
              <a:t>);</a:t>
            </a:r>
            <a:endParaRPr lang="en-US" altLang="zh-CN" sz="1500" dirty="0"/>
          </a:p>
          <a:p>
            <a:r>
              <a:rPr lang="en-US" altLang="zh-CN" sz="1500" dirty="0"/>
              <a:t>        }</a:t>
            </a:r>
            <a:endParaRPr lang="en-US" altLang="zh-CN" sz="1500" dirty="0"/>
          </a:p>
          <a:p>
            <a:r>
              <a:rPr lang="en-US" altLang="zh-CN" sz="1500" dirty="0"/>
              <a:t>}</a:t>
            </a:r>
            <a:endParaRPr lang="zh-CN" altLang="en-US" sz="15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3" y="2629877"/>
            <a:ext cx="4601617" cy="1828752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873" y="4876762"/>
            <a:ext cx="4601617" cy="185561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178137" y="5976599"/>
            <a:ext cx="438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altLang="zh-CN" sz="1600" b="1" dirty="0">
                <a:solidFill>
                  <a:srgbClr val="C00000"/>
                </a:solidFill>
              </a:rPr>
              <a:t>#pragma omp for private(i,j) collapse(2)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简介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不能是</a:t>
            </a:r>
            <a:r>
              <a:rPr lang="en-US" altLang="zh-CN" dirty="0"/>
              <a:t>while</a:t>
            </a:r>
            <a:r>
              <a:rPr lang="zh-CN" altLang="en-US" dirty="0"/>
              <a:t>循环，或者任何循环迭代次数不确定的循环</a:t>
            </a:r>
            <a:endParaRPr lang="en-US" altLang="zh-CN" dirty="0"/>
          </a:p>
          <a:p>
            <a:r>
              <a:rPr lang="zh-CN" altLang="en-US" dirty="0"/>
              <a:t>循环迭代变量（</a:t>
            </a:r>
            <a:r>
              <a:rPr lang="en-US" altLang="zh-CN" dirty="0" err="1"/>
              <a:t>i</a:t>
            </a:r>
            <a:r>
              <a:rPr lang="zh-CN" altLang="en-US" dirty="0"/>
              <a:t>）必须是整数，并且对于所有线程，循环控制参数（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）必须相同</a:t>
            </a:r>
            <a:endParaRPr lang="en-US" altLang="zh-CN" dirty="0"/>
          </a:p>
          <a:p>
            <a:r>
              <a:rPr lang="zh-CN" altLang="en-US" dirty="0"/>
              <a:t>程序的正确性不能依赖于某个线程执行的特定迭代</a:t>
            </a:r>
            <a:endParaRPr lang="en-US" altLang="zh-CN" dirty="0"/>
          </a:p>
          <a:p>
            <a:r>
              <a:rPr lang="zh-CN" altLang="en-US" dirty="0"/>
              <a:t>跳转或跳出循环是非法的</a:t>
            </a:r>
            <a:endParaRPr lang="en-US" altLang="zh-CN" dirty="0"/>
          </a:p>
          <a:p>
            <a:r>
              <a:rPr lang="zh-CN" altLang="en-US" dirty="0"/>
              <a:t>块大小必须为整数次迭代</a:t>
            </a:r>
            <a:endParaRPr lang="en-US" altLang="zh-CN" dirty="0"/>
          </a:p>
          <a:p>
            <a:r>
              <a:rPr lang="en-US" altLang="zh-CN" dirty="0"/>
              <a:t>schedule</a:t>
            </a:r>
            <a:r>
              <a:rPr lang="zh-CN" altLang="en-US" dirty="0"/>
              <a:t>、</a:t>
            </a:r>
            <a:r>
              <a:rPr lang="en-US" altLang="zh-CN" dirty="0"/>
              <a:t>ordered</a:t>
            </a:r>
            <a:r>
              <a:rPr lang="zh-CN" altLang="en-US" dirty="0"/>
              <a:t>和</a:t>
            </a:r>
            <a:r>
              <a:rPr lang="en-US" altLang="zh-CN" dirty="0"/>
              <a:t>collapse</a:t>
            </a:r>
            <a:r>
              <a:rPr lang="zh-CN" altLang="en-US" dirty="0"/>
              <a:t>子句只可以出现一次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2016376"/>
          </a:xfrm>
        </p:spPr>
        <p:txBody>
          <a:bodyPr>
            <a:normAutofit/>
          </a:bodyPr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指令指定所包含的代码段被分配给各个线程执行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section</a:t>
            </a:r>
            <a:r>
              <a:rPr lang="zh-CN" altLang="en-US" dirty="0"/>
              <a:t>部分可以由不同线程执行，如果一个线程运行的块，也可以执行多个部分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438456" y="2362228"/>
            <a:ext cx="5143365" cy="440120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sections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clause[ [, ] clause] ...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structured-block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section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structured-block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...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lastprivate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(reduction-identifier: 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endParaRPr lang="zh-CN" altLang="en-US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5357" y="1088291"/>
            <a:ext cx="4876672" cy="544764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omp.h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#define N     1000</a:t>
            </a:r>
            <a:endParaRPr lang="en-US" altLang="zh-CN" sz="1200" dirty="0"/>
          </a:p>
          <a:p>
            <a:r>
              <a:rPr lang="en-US" altLang="zh-CN" sz="1200" dirty="0"/>
              <a:t>int main (){</a:t>
            </a:r>
            <a:endParaRPr lang="en-US" altLang="zh-CN" sz="1200" dirty="0"/>
          </a:p>
          <a:p>
            <a:r>
              <a:rPr lang="en-US" altLang="zh-CN" sz="1200" dirty="0"/>
              <a:t>	int </a:t>
            </a:r>
            <a:r>
              <a:rPr lang="en-US" altLang="zh-CN" sz="1200" dirty="0" err="1"/>
              <a:t>i,id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	float a[N], b[N], c[N];</a:t>
            </a:r>
            <a:endParaRPr lang="en-US" altLang="zh-CN" sz="1200" dirty="0"/>
          </a:p>
          <a:p>
            <a:r>
              <a:rPr lang="en-US" altLang="zh-CN" sz="1200" dirty="0"/>
              <a:t>	/* Some initializations */</a:t>
            </a:r>
            <a:endParaRPr lang="en-US" altLang="zh-CN" sz="1200" dirty="0"/>
          </a:p>
          <a:p>
            <a:r>
              <a:rPr lang="en-US" altLang="zh-CN" sz="1200" dirty="0"/>
              <a:t>	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  <a:endParaRPr lang="en-US" altLang="zh-CN" sz="1200" dirty="0"/>
          </a:p>
          <a:p>
            <a:r>
              <a:rPr lang="en-US" altLang="zh-CN" sz="1200" dirty="0"/>
              <a:t>		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* 1.0;</a:t>
            </a:r>
            <a:endParaRPr lang="en-US" altLang="zh-CN" sz="1200" dirty="0"/>
          </a:p>
          <a:p>
            <a:r>
              <a:rPr lang="en-US" altLang="zh-CN" sz="1200" dirty="0"/>
              <a:t>	</a:t>
            </a:r>
            <a:r>
              <a:rPr lang="en-US" altLang="zh-CN" sz="1200" dirty="0">
                <a:solidFill>
                  <a:srgbClr val="C00000"/>
                </a:solidFill>
              </a:rPr>
              <a:t>#pragma omp parallel shared(</a:t>
            </a:r>
            <a:r>
              <a:rPr lang="en-US" altLang="zh-CN" sz="1200" dirty="0" err="1">
                <a:solidFill>
                  <a:srgbClr val="C00000"/>
                </a:solidFill>
              </a:rPr>
              <a:t>a,b,c</a:t>
            </a:r>
            <a:r>
              <a:rPr lang="en-US" altLang="zh-CN" sz="1200" dirty="0">
                <a:solidFill>
                  <a:srgbClr val="C00000"/>
                </a:solidFill>
              </a:rPr>
              <a:t>) private(</a:t>
            </a:r>
            <a:r>
              <a:rPr lang="en-US" altLang="zh-CN" sz="1200" dirty="0" err="1">
                <a:solidFill>
                  <a:srgbClr val="C00000"/>
                </a:solidFill>
              </a:rPr>
              <a:t>i,id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 	    {</a:t>
            </a:r>
            <a:endParaRPr lang="en-US" altLang="zh-CN" sz="1200" dirty="0"/>
          </a:p>
          <a:p>
            <a:r>
              <a:rPr lang="en-US" altLang="zh-CN" sz="1200" dirty="0"/>
              <a:t> 	    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sections </a:t>
            </a:r>
            <a:r>
              <a:rPr lang="en-US" altLang="zh-CN" sz="1200" dirty="0" err="1">
                <a:solidFill>
                  <a:srgbClr val="C00000"/>
                </a:solidFill>
              </a:rPr>
              <a:t>nowait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		{</a:t>
            </a:r>
            <a:endParaRPr lang="en-US" altLang="zh-CN" sz="1200" dirty="0"/>
          </a:p>
          <a:p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		  {</a:t>
            </a:r>
            <a:endParaRPr lang="en-US" altLang="zh-CN" sz="1200" dirty="0"/>
          </a:p>
          <a:p>
            <a:r>
              <a:rPr lang="en-US" altLang="zh-CN" sz="1200" dirty="0"/>
              <a:t>                                             id = </a:t>
            </a:r>
            <a:r>
              <a:rPr lang="en-US" altLang="zh-CN" sz="1200" dirty="0" err="1"/>
              <a:t>omp_get_thread_num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		  </a:t>
            </a:r>
            <a:r>
              <a:rPr lang="en-US" altLang="zh-CN" sz="1200" dirty="0" err="1"/>
              <a:t>printf</a:t>
            </a:r>
            <a:r>
              <a:rPr lang="en-US" altLang="zh-CN" sz="1200" dirty="0" smtClean="0"/>
              <a:t>(“Section 1 Thread </a:t>
            </a:r>
            <a:r>
              <a:rPr lang="en-US" altLang="zh-CN" sz="1200" dirty="0"/>
              <a:t>%d\</a:t>
            </a:r>
            <a:r>
              <a:rPr lang="en-US" altLang="zh-CN" sz="1200" dirty="0" err="1"/>
              <a:t>n",id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		  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=0;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N/2;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  <a:endParaRPr lang="en-US" altLang="zh-CN" sz="1200" dirty="0"/>
          </a:p>
          <a:p>
            <a:r>
              <a:rPr lang="en-US" altLang="zh-CN" sz="1200" dirty="0"/>
              <a:t>			c[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+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</a:t>
            </a:r>
            <a:endParaRPr lang="en-US" altLang="zh-CN" sz="1200" dirty="0"/>
          </a:p>
          <a:p>
            <a:r>
              <a:rPr lang="en-US" altLang="zh-CN" sz="1200" dirty="0"/>
              <a:t>		  }</a:t>
            </a:r>
            <a:endParaRPr lang="en-US" altLang="zh-CN" sz="1200" dirty="0"/>
          </a:p>
          <a:p>
            <a:r>
              <a:rPr lang="en-US" altLang="zh-CN" sz="1200" dirty="0"/>
              <a:t>		</a:t>
            </a:r>
            <a:r>
              <a:rPr lang="en-US" altLang="zh-CN" sz="1200" dirty="0">
                <a:solidFill>
                  <a:srgbClr val="C00000"/>
                </a:solidFill>
              </a:rPr>
              <a:t>#pragma omp section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		  {</a:t>
            </a:r>
            <a:endParaRPr lang="en-US" altLang="zh-CN" sz="1200" dirty="0"/>
          </a:p>
          <a:p>
            <a:r>
              <a:rPr lang="en-US" altLang="zh-CN" sz="1200" dirty="0"/>
              <a:t>		  id = </a:t>
            </a:r>
            <a:r>
              <a:rPr lang="en-US" altLang="zh-CN" sz="1200" dirty="0" err="1"/>
              <a:t>omp_get_thread_num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		  </a:t>
            </a:r>
            <a:r>
              <a:rPr lang="en-US" altLang="zh-CN" sz="1200" dirty="0" err="1"/>
              <a:t>printf</a:t>
            </a:r>
            <a:r>
              <a:rPr lang="en-US" altLang="zh-CN" sz="1200" dirty="0" smtClean="0"/>
              <a:t>(“Section 2 Thread </a:t>
            </a:r>
            <a:r>
              <a:rPr lang="en-US" altLang="zh-CN" sz="1200" dirty="0"/>
              <a:t>%d\</a:t>
            </a:r>
            <a:r>
              <a:rPr lang="en-US" altLang="zh-CN" sz="1200" dirty="0" err="1"/>
              <a:t>n",id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		  for (</a:t>
            </a:r>
            <a:r>
              <a:rPr lang="en-US" altLang="zh-CN" sz="1200" dirty="0" err="1"/>
              <a:t>i</a:t>
            </a:r>
            <a:r>
              <a:rPr lang="en-US" altLang="zh-CN" sz="1200" dirty="0"/>
              <a:t>=N/2;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 &lt; N; </a:t>
            </a:r>
            <a:r>
              <a:rPr lang="en-US" altLang="zh-CN" sz="1200" dirty="0" err="1"/>
              <a:t>i</a:t>
            </a:r>
            <a:r>
              <a:rPr lang="en-US" altLang="zh-CN" sz="1200" dirty="0"/>
              <a:t>++)</a:t>
            </a:r>
            <a:endParaRPr lang="en-US" altLang="zh-CN" sz="1200" dirty="0"/>
          </a:p>
          <a:p>
            <a:r>
              <a:rPr lang="en-US" altLang="zh-CN" sz="1200" dirty="0"/>
              <a:t>			c[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= a[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 * b[</a:t>
            </a:r>
            <a:r>
              <a:rPr lang="en-US" altLang="zh-CN" sz="1200" dirty="0" err="1"/>
              <a:t>i</a:t>
            </a:r>
            <a:r>
              <a:rPr lang="en-US" altLang="zh-CN" sz="1200" dirty="0"/>
              <a:t>];</a:t>
            </a:r>
            <a:endParaRPr lang="en-US" altLang="zh-CN" sz="1200" dirty="0"/>
          </a:p>
          <a:p>
            <a:r>
              <a:rPr lang="en-US" altLang="zh-CN" sz="1200" dirty="0"/>
              <a:t>		  }</a:t>
            </a:r>
            <a:endParaRPr lang="en-US" altLang="zh-CN" sz="1200" dirty="0"/>
          </a:p>
          <a:p>
            <a:r>
              <a:rPr lang="en-US" altLang="zh-CN" sz="1200" dirty="0"/>
              <a:t>		}  /* end of sections */</a:t>
            </a:r>
            <a:endParaRPr lang="en-US" altLang="zh-CN" sz="1200" dirty="0"/>
          </a:p>
          <a:p>
            <a:r>
              <a:rPr lang="en-US" altLang="zh-CN" sz="1200" dirty="0"/>
              <a:t> 	    } /* end of parallel section */</a:t>
            </a:r>
            <a:endParaRPr lang="en-US" altLang="zh-CN" sz="1200" dirty="0"/>
          </a:p>
          <a:p>
            <a:r>
              <a:rPr lang="en-US" altLang="zh-CN" sz="1200" dirty="0"/>
              <a:t>}  </a:t>
            </a:r>
            <a:endParaRPr lang="zh-CN" altLang="en-US" sz="1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28" y="1088291"/>
            <a:ext cx="5197412" cy="106677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sections</a:t>
            </a:r>
            <a:r>
              <a:rPr lang="zh-CN" altLang="en-US" dirty="0"/>
              <a:t>指令的末尾有隐含的</a:t>
            </a:r>
            <a:r>
              <a:rPr lang="en-US" altLang="zh-CN" dirty="0"/>
              <a:t>barrier</a:t>
            </a:r>
            <a:r>
              <a:rPr lang="zh-CN" altLang="en-US" dirty="0"/>
              <a:t>，可以使用</a:t>
            </a:r>
            <a:r>
              <a:rPr lang="en-US" altLang="zh-CN" dirty="0" err="1"/>
              <a:t>nowait</a:t>
            </a:r>
            <a:r>
              <a:rPr lang="zh-CN" altLang="en-US" dirty="0"/>
              <a:t>子句忽略</a:t>
            </a:r>
            <a:endParaRPr lang="en-US" altLang="zh-CN" dirty="0"/>
          </a:p>
          <a:p>
            <a:r>
              <a:rPr lang="zh-CN" altLang="en-US" dirty="0"/>
              <a:t>不能跳转或跳出</a:t>
            </a:r>
            <a:r>
              <a:rPr lang="en-US" altLang="zh-CN" dirty="0"/>
              <a:t>section</a:t>
            </a:r>
            <a:r>
              <a:rPr lang="zh-CN" altLang="en-US" dirty="0"/>
              <a:t>代码块</a:t>
            </a:r>
            <a:endParaRPr lang="en-US" altLang="zh-CN" dirty="0"/>
          </a:p>
          <a:p>
            <a:r>
              <a:rPr lang="en-US" altLang="zh-CN" dirty="0"/>
              <a:t>section</a:t>
            </a:r>
            <a:r>
              <a:rPr lang="zh-CN" altLang="en-US" dirty="0"/>
              <a:t>指令必须在封闭的</a:t>
            </a:r>
            <a:r>
              <a:rPr lang="en-US" altLang="zh-CN" dirty="0"/>
              <a:t>sections</a:t>
            </a:r>
            <a:r>
              <a:rPr lang="zh-CN" altLang="en-US" dirty="0"/>
              <a:t>指令的词法范围内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使用限制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140494"/>
          </a:xfrm>
        </p:spPr>
        <p:txBody>
          <a:bodyPr/>
          <a:lstStyle/>
          <a:p>
            <a:r>
              <a:rPr lang="en-US" altLang="zh-CN" dirty="0"/>
              <a:t>single</a:t>
            </a:r>
            <a:r>
              <a:rPr lang="zh-CN" altLang="en-US" dirty="0"/>
              <a:t>指令指定所包含的代码仅由一个线程执行，通常用于处理非线程安全的代码段，例如</a:t>
            </a:r>
            <a:r>
              <a:rPr lang="en-US" altLang="zh-CN" dirty="0"/>
              <a:t>I/O</a:t>
            </a:r>
            <a:endParaRPr lang="en-US" altLang="zh-CN" dirty="0"/>
          </a:p>
          <a:p>
            <a:r>
              <a:rPr lang="zh-CN" altLang="en-US" dirty="0"/>
              <a:t>格式：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使用限制：</a:t>
            </a:r>
            <a:endParaRPr lang="en-US" altLang="zh-CN" dirty="0"/>
          </a:p>
          <a:p>
            <a:pPr lvl="1"/>
            <a:r>
              <a:rPr lang="zh-CN" altLang="en-US" sz="2000" dirty="0"/>
              <a:t>不能跳转或跳出一个</a:t>
            </a:r>
            <a:r>
              <a:rPr lang="en-US" altLang="zh-CN" sz="2000" dirty="0"/>
              <a:t>single</a:t>
            </a:r>
            <a:r>
              <a:rPr lang="zh-CN" altLang="en-US" sz="2000" dirty="0"/>
              <a:t>代码块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single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8872" y="2413337"/>
            <a:ext cx="4800474" cy="2031325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</a:t>
            </a:r>
            <a:r>
              <a:rPr lang="en-US" altLang="zh-CN" sz="1800" b="1" dirty="0">
                <a:solidFill>
                  <a:srgbClr val="C00000"/>
                </a:solidFill>
              </a:rPr>
              <a:t>single</a:t>
            </a:r>
            <a:r>
              <a:rPr lang="en-US" altLang="zh-CN" sz="1800" dirty="0">
                <a:solidFill>
                  <a:srgbClr val="C00000"/>
                </a:solidFill>
              </a:rPr>
              <a:t> [</a:t>
            </a:r>
            <a:r>
              <a:rPr lang="en-US" altLang="zh-CN" sz="1800" dirty="0">
                <a:solidFill>
                  <a:srgbClr val="00B0F0"/>
                </a:solidFill>
              </a:rPr>
              <a:t>clause[ [, ]clause] ..</a:t>
            </a:r>
            <a:r>
              <a:rPr lang="en-US" altLang="zh-CN" sz="1800" dirty="0">
                <a:solidFill>
                  <a:srgbClr val="C00000"/>
                </a:solidFill>
              </a:rPr>
              <a:t>.]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sz="1800" dirty="0"/>
              <a:t>    structured-block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C00000"/>
                </a:solidFill>
              </a:rPr>
              <a:t>clause: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sz="1800" dirty="0"/>
              <a:t>    </a:t>
            </a:r>
            <a:r>
              <a:rPr lang="en-US" altLang="zh-CN" sz="1800" dirty="0">
                <a:solidFill>
                  <a:srgbClr val="00B0F0"/>
                </a:solidFill>
              </a:rPr>
              <a:t>private</a:t>
            </a:r>
            <a:r>
              <a:rPr lang="en-US" altLang="zh-CN" sz="1800" dirty="0"/>
              <a:t>(list)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firstprivate</a:t>
            </a:r>
            <a:r>
              <a:rPr lang="en-US" altLang="zh-CN" sz="1800" dirty="0"/>
              <a:t>(list)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copyprivate</a:t>
            </a:r>
            <a:r>
              <a:rPr lang="en-US" altLang="zh-CN" sz="1800" dirty="0"/>
              <a:t>(list)</a:t>
            </a:r>
            <a:endParaRPr lang="en-US" altLang="zh-CN" sz="1800" dirty="0"/>
          </a:p>
          <a:p>
            <a:r>
              <a:rPr lang="en-US" altLang="zh-CN" sz="1800" dirty="0"/>
              <a:t>    </a:t>
            </a:r>
            <a:r>
              <a:rPr lang="en-US" altLang="zh-CN" sz="1800" dirty="0" err="1">
                <a:solidFill>
                  <a:srgbClr val="00B0F0"/>
                </a:solidFill>
              </a:rPr>
              <a:t>nowait</a:t>
            </a:r>
            <a:endParaRPr lang="zh-CN" altLang="en-US" sz="1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72000" y="1066862"/>
            <a:ext cx="414496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main()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int x = 0;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shared(x)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    {</a:t>
            </a:r>
            <a:endParaRPr lang="en-US" altLang="zh-CN" sz="1400" dirty="0"/>
          </a:p>
          <a:p>
            <a:r>
              <a:rPr lang="en-US" altLang="zh-CN" sz="1400" dirty="0"/>
              <a:t>        </a:t>
            </a:r>
            <a:r>
              <a:rPr lang="en-US" altLang="zh-CN" sz="1400" dirty="0">
                <a:solidFill>
                  <a:srgbClr val="C00000"/>
                </a:solidFill>
              </a:rPr>
              <a:t>#pragma omp single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        {</a:t>
            </a:r>
            <a:endParaRPr lang="en-US" altLang="zh-CN" sz="1400" dirty="0"/>
          </a:p>
          <a:p>
            <a:r>
              <a:rPr lang="en-US" altLang="zh-CN" sz="1400" dirty="0"/>
              <a:t>            int id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 am thread #%d\n",id);</a:t>
            </a:r>
            <a:endParaRPr lang="en-US" altLang="zh-CN" sz="1400" dirty="0"/>
          </a:p>
          <a:p>
            <a:r>
              <a:rPr lang="en-US" altLang="zh-CN" sz="1400" dirty="0"/>
              <a:t>            x = x + 1;</a:t>
            </a:r>
            <a:endParaRPr lang="en-US" altLang="zh-CN" sz="1400" dirty="0"/>
          </a:p>
          <a:p>
            <a:r>
              <a:rPr lang="en-US" altLang="zh-CN" sz="1400" dirty="0"/>
              <a:t>        }</a:t>
            </a:r>
            <a:endParaRPr lang="en-US" altLang="zh-CN" sz="1400" dirty="0"/>
          </a:p>
          <a:p>
            <a:r>
              <a:rPr lang="en-US" altLang="zh-CN" sz="1400" dirty="0"/>
              <a:t>    }  /* end of parallel section */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sp>
        <p:nvSpPr>
          <p:cNvPr id="6" name="文本框 5"/>
          <p:cNvSpPr txBox="1"/>
          <p:nvPr/>
        </p:nvSpPr>
        <p:spPr>
          <a:xfrm>
            <a:off x="228714" y="1066862"/>
            <a:ext cx="4144960" cy="2677656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main()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int x = 0;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>
                <a:solidFill>
                  <a:srgbClr val="C00000"/>
                </a:solidFill>
              </a:rPr>
              <a:t>#pragma omp parallel shared(x)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    {</a:t>
            </a:r>
            <a:endParaRPr lang="en-US" altLang="zh-CN" sz="1400" dirty="0"/>
          </a:p>
          <a:p>
            <a:r>
              <a:rPr lang="en-US" altLang="zh-CN" sz="1400" dirty="0"/>
              <a:t>            int id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     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("I am thread #%d\n",id);</a:t>
            </a:r>
            <a:endParaRPr lang="en-US" altLang="zh-CN" sz="1400" dirty="0"/>
          </a:p>
          <a:p>
            <a:r>
              <a:rPr lang="en-US" altLang="zh-CN" sz="1400" dirty="0"/>
              <a:t>            x = x + 1;</a:t>
            </a:r>
            <a:endParaRPr lang="en-US" altLang="zh-CN" sz="1400" dirty="0"/>
          </a:p>
          <a:p>
            <a:r>
              <a:rPr lang="en-US" altLang="zh-CN" sz="1400" dirty="0"/>
              <a:t>}  /* end of parallel section */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3975638"/>
            <a:ext cx="4114692" cy="181550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546" y="4598111"/>
            <a:ext cx="4114692" cy="7101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合并了并行区域结构与共享任务结构的指令</a:t>
            </a:r>
            <a:endParaRPr lang="en-US" altLang="zh-CN" dirty="0"/>
          </a:p>
          <a:p>
            <a:r>
              <a:rPr lang="en-US" altLang="zh-CN" dirty="0"/>
              <a:t>parallel for</a:t>
            </a:r>
            <a:r>
              <a:rPr lang="zh-CN" altLang="en-US" dirty="0"/>
              <a:t>指令：合并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两个指令</a:t>
            </a:r>
            <a:endParaRPr lang="en-US" altLang="zh-CN" dirty="0"/>
          </a:p>
          <a:p>
            <a:pPr lvl="1"/>
            <a:r>
              <a:rPr lang="zh-CN" altLang="en-US" sz="2000" dirty="0"/>
              <a:t>除了</a:t>
            </a:r>
            <a:r>
              <a:rPr lang="en-US" altLang="zh-CN" sz="2000" dirty="0" err="1"/>
              <a:t>nowait</a:t>
            </a:r>
            <a:r>
              <a:rPr lang="zh-CN" altLang="en-US" sz="2000" dirty="0"/>
              <a:t>子句外，所有</a:t>
            </a:r>
            <a:r>
              <a:rPr lang="en-US" altLang="zh-CN" sz="2000" dirty="0"/>
              <a:t>parallel</a:t>
            </a:r>
            <a:r>
              <a:rPr lang="zh-CN" altLang="en-US" sz="2000" dirty="0"/>
              <a:t>和</a:t>
            </a:r>
            <a:r>
              <a:rPr lang="en-US" altLang="zh-CN" sz="2000" dirty="0"/>
              <a:t>for</a:t>
            </a:r>
            <a:r>
              <a:rPr lang="zh-CN" altLang="en-US" sz="2000" dirty="0"/>
              <a:t>适用的子句和规范也都适用于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r>
              <a:rPr lang="en-US" altLang="zh-CN" dirty="0"/>
              <a:t>parallel sections</a:t>
            </a:r>
            <a:r>
              <a:rPr lang="zh-CN" altLang="en-US" dirty="0"/>
              <a:t>指令：合并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sections</a:t>
            </a:r>
            <a:r>
              <a:rPr lang="zh-CN" altLang="en-US" dirty="0"/>
              <a:t>两个指令</a:t>
            </a:r>
            <a:endParaRPr lang="en-US" altLang="zh-CN" dirty="0"/>
          </a:p>
          <a:p>
            <a:pPr lvl="1"/>
            <a:r>
              <a:rPr lang="zh-CN" altLang="en-US" sz="2000" dirty="0"/>
              <a:t>除了</a:t>
            </a:r>
            <a:r>
              <a:rPr lang="en-US" altLang="zh-CN" sz="2000" dirty="0" err="1"/>
              <a:t>nowait</a:t>
            </a:r>
            <a:r>
              <a:rPr lang="zh-CN" altLang="en-US" sz="2000" dirty="0"/>
              <a:t>子句外，所有</a:t>
            </a:r>
            <a:r>
              <a:rPr lang="en-US" altLang="zh-CN" sz="2000" dirty="0"/>
              <a:t>parallel</a:t>
            </a:r>
            <a:r>
              <a:rPr lang="zh-CN" altLang="en-US" sz="2000" dirty="0"/>
              <a:t>和</a:t>
            </a:r>
            <a:r>
              <a:rPr lang="en-US" altLang="zh-CN" sz="2000" dirty="0"/>
              <a:t>for</a:t>
            </a:r>
            <a:r>
              <a:rPr lang="zh-CN" altLang="en-US" sz="2000" dirty="0"/>
              <a:t>适用的子句和规范也都适用于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</a:t>
            </a:r>
            <a:endParaRPr lang="en-US" altLang="zh-CN" sz="2000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合并结构</a:t>
            </a:r>
            <a:r>
              <a:rPr lang="en-US" altLang="zh-CN" dirty="0"/>
              <a:t>(Combined Constructs)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521484"/>
          </a:xfrm>
        </p:spPr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指令表明一个并行域包含一个独立的</a:t>
            </a:r>
            <a:r>
              <a:rPr lang="en-US" altLang="zh-CN" dirty="0"/>
              <a:t>for</a:t>
            </a:r>
            <a:r>
              <a:rPr lang="zh-CN" altLang="en-US" dirty="0"/>
              <a:t>语句</a:t>
            </a:r>
            <a:endParaRPr lang="en-US" altLang="zh-CN" dirty="0"/>
          </a:p>
          <a:p>
            <a:r>
              <a:rPr lang="zh-CN" altLang="en-US" dirty="0"/>
              <a:t>语句格式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4" name="内容占位符 3"/>
          <p:cNvSpPr txBox="1"/>
          <p:nvPr/>
        </p:nvSpPr>
        <p:spPr bwMode="auto">
          <a:xfrm>
            <a:off x="1235171" y="2362228"/>
            <a:ext cx="7417488" cy="3581306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for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[clause[[,]clause]…</a:t>
            </a: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 for-loops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clause:</a:t>
            </a:r>
            <a:endParaRPr lang="en-US" altLang="zh-CN" sz="2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shared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(list)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   private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(list)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schedule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( [modifier [, modifier] : ] kind[,</a:t>
            </a:r>
            <a:r>
              <a:rPr lang="en-US" altLang="zh-CN" sz="2000" dirty="0" err="1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chunk_size</a:t>
            </a: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])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lvl="0" indent="0">
              <a:spcBef>
                <a:spcPct val="0"/>
              </a:spcBef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reduction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(reduction-identifier : list)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ordered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[ (n) ]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…</a:t>
            </a:r>
            <a:endParaRPr lang="en-US" altLang="zh-C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（除</a:t>
            </a:r>
            <a:r>
              <a:rPr lang="en-US" altLang="zh-CN" sz="2000" dirty="0" err="1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nowait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子句外，所有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parallel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指令可以接受的子句）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endParaRPr lang="en-US" altLang="zh-CN" sz="20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762100" y="990664"/>
            <a:ext cx="7162612" cy="5791048"/>
          </a:xfrm>
          <a:solidFill>
            <a:schemeClr val="accent5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#define N       100000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#define CHUNKSIZE   1000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 err="1"/>
              <a:t>int</a:t>
            </a:r>
            <a:r>
              <a:rPr lang="en-US" altLang="zh-CN" sz="1600" dirty="0"/>
              <a:t> main ()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chunk;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float a[N], b[N], c[N];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* 1.0;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chunk = CHUNKSIZE;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for shared(</a:t>
            </a:r>
            <a:r>
              <a:rPr lang="en-US" altLang="zh-CN" sz="1600" dirty="0" err="1">
                <a:solidFill>
                  <a:srgbClr val="C00000"/>
                </a:solidFill>
              </a:rPr>
              <a:t>a,b,c,chunk</a:t>
            </a:r>
            <a:r>
              <a:rPr lang="en-US" altLang="zh-CN" sz="1600" dirty="0">
                <a:solidFill>
                  <a:srgbClr val="C00000"/>
                </a:solidFill>
              </a:rPr>
              <a:t>) private(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    schedule(</a:t>
            </a:r>
            <a:r>
              <a:rPr lang="en-US" altLang="zh-CN" sz="1600" dirty="0" err="1">
                <a:solidFill>
                  <a:srgbClr val="C00000"/>
                </a:solidFill>
              </a:rPr>
              <a:t>static,chunk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 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{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id; 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c[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+ b[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id = </a:t>
            </a:r>
            <a:r>
              <a:rPr lang="en-US" altLang="zh-CN" sz="16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 if ( 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chunk) == 0 )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("Iteration #%d in thread #%d\n",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id);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            }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} </a:t>
            </a:r>
            <a:endParaRPr lang="zh-CN" altLang="en-US" sz="16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parallel for</a:t>
            </a:r>
            <a:r>
              <a:rPr lang="zh-CN" altLang="en-US" dirty="0"/>
              <a:t>例子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Hello World! 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同步结构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是</a:t>
            </a:r>
            <a:r>
              <a:rPr lang="en-US" altLang="zh-CN" dirty="0"/>
              <a:t>Open Multi-Processing</a:t>
            </a:r>
            <a:r>
              <a:rPr lang="zh-CN" altLang="en-US" dirty="0"/>
              <a:t>的缩写，被大多数计算机硬件和软件厂家所标准化</a:t>
            </a:r>
            <a:endParaRPr lang="en-US" altLang="zh-CN" dirty="0"/>
          </a:p>
          <a:p>
            <a:r>
              <a:rPr lang="zh-CN" altLang="en-US" dirty="0"/>
              <a:t>是针对共享内存的应用编程接口</a:t>
            </a:r>
            <a:r>
              <a:rPr lang="en-US" altLang="zh-CN" dirty="0"/>
              <a:t>(API)</a:t>
            </a:r>
            <a:r>
              <a:rPr lang="zh-CN" altLang="en-US" dirty="0"/>
              <a:t>，可用于显式地指导</a:t>
            </a:r>
            <a:r>
              <a:rPr lang="zh-CN" altLang="en-US" b="1" dirty="0"/>
              <a:t>多线程</a:t>
            </a:r>
            <a:r>
              <a:rPr lang="zh-CN" altLang="en-US" dirty="0"/>
              <a:t>、</a:t>
            </a:r>
            <a:r>
              <a:rPr lang="zh-CN" altLang="en-US" b="1" dirty="0"/>
              <a:t>共享内存</a:t>
            </a:r>
            <a:r>
              <a:rPr lang="zh-CN" altLang="en-US" dirty="0"/>
              <a:t>的并行编程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C/C++</a:t>
            </a:r>
            <a:r>
              <a:rPr lang="zh-CN" altLang="en-US" dirty="0"/>
              <a:t>和</a:t>
            </a:r>
            <a:r>
              <a:rPr lang="en-US" altLang="zh-CN" dirty="0"/>
              <a:t>FORTRAN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Unix/Linux</a:t>
            </a:r>
            <a:r>
              <a:rPr lang="zh-CN" altLang="en-US" dirty="0"/>
              <a:t>平台和</a:t>
            </a:r>
            <a:r>
              <a:rPr lang="en-US" altLang="zh-CN" dirty="0"/>
              <a:t>Windows</a:t>
            </a:r>
            <a:r>
              <a:rPr lang="zh-CN" altLang="en-US" dirty="0"/>
              <a:t>平台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https://www.openmp.org/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什么是</a:t>
            </a:r>
            <a:r>
              <a:rPr lang="en-US" altLang="zh-CN" dirty="0" err="1"/>
              <a:t>OpenMP</a:t>
            </a:r>
            <a:r>
              <a:rPr lang="zh-CN" altLang="en-US" dirty="0"/>
              <a:t>？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实现多线程间互斥访问和同步的指令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master</a:t>
            </a:r>
            <a:r>
              <a:rPr lang="zh-CN" altLang="en-US" dirty="0"/>
              <a:t>指令：指定一个代码区域由主线程执行，其他线程跳过这个区域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critical</a:t>
            </a:r>
            <a:r>
              <a:rPr lang="zh-CN" altLang="en-US" dirty="0"/>
              <a:t>指令：指定一个代码区域每次只能由一个线程执行（互斥访问），可以实现临界区访问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barrier</a:t>
            </a:r>
            <a:r>
              <a:rPr lang="zh-CN" altLang="en-US" dirty="0"/>
              <a:t>指令：指定线程组所有的线程在此指令处同步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atomic</a:t>
            </a:r>
            <a:r>
              <a:rPr lang="zh-CN" altLang="en-US" dirty="0"/>
              <a:t>指令：指定以原子方式访问特定的存储位置，该指令仅适用于其后的单个语句，可以实现一个最小临界区的访问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flush</a:t>
            </a:r>
            <a:r>
              <a:rPr lang="zh-CN" altLang="en-US" dirty="0"/>
              <a:t>指令：标识一个数据同步点，将线程的变量写回内存，实现内存数据更新</a:t>
            </a:r>
            <a:endParaRPr lang="en-US" altLang="zh-CN" dirty="0"/>
          </a:p>
          <a:p>
            <a:r>
              <a:rPr lang="en-US" altLang="zh-CN" dirty="0">
                <a:solidFill>
                  <a:srgbClr val="C00000"/>
                </a:solidFill>
              </a:rPr>
              <a:t>ordered</a:t>
            </a:r>
            <a:r>
              <a:rPr lang="zh-CN" altLang="en-US" dirty="0"/>
              <a:t>指令：指定循环迭代以串行执行顺序执行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同步结构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5486346"/>
            <a:ext cx="8184958" cy="1066772"/>
          </a:xfrm>
        </p:spPr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指令没有隐含</a:t>
            </a:r>
            <a:r>
              <a:rPr lang="en-US" altLang="zh-CN" dirty="0"/>
              <a:t>barrier</a:t>
            </a:r>
            <a:endParaRPr lang="en-US" altLang="zh-CN" dirty="0"/>
          </a:p>
          <a:p>
            <a:r>
              <a:rPr lang="zh-CN" altLang="en-US" dirty="0"/>
              <a:t>跳转或跳出</a:t>
            </a:r>
            <a:r>
              <a:rPr lang="en-US" altLang="zh-CN" dirty="0"/>
              <a:t>master</a:t>
            </a:r>
            <a:r>
              <a:rPr lang="zh-CN" altLang="en-US" dirty="0"/>
              <a:t>代码块是非法的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指令例子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057466" y="1025160"/>
            <a:ext cx="4585934" cy="329320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</a:t>
            </a:r>
            <a:endParaRPr lang="en-US" altLang="zh-CN" sz="1600" dirty="0"/>
          </a:p>
          <a:p>
            <a:r>
              <a:rPr lang="en-US" altLang="zh-CN" sz="1600" dirty="0"/>
              <a:t>main()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int x = 0;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shared(x)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{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omp master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	  x = x + 10;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omp critical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          x = x + 1;</a:t>
            </a:r>
            <a:endParaRPr lang="en-US" altLang="zh-CN" sz="1600" dirty="0"/>
          </a:p>
          <a:p>
            <a:r>
              <a:rPr lang="en-US" altLang="zh-CN" sz="1600" dirty="0"/>
              <a:t>        }  /* end of parallel section */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("out of the parallel region : X = %d\</a:t>
            </a:r>
            <a:r>
              <a:rPr lang="en-US" altLang="zh-CN" sz="1600" dirty="0" err="1"/>
              <a:t>n",x</a:t>
            </a:r>
            <a:r>
              <a:rPr lang="en-US" altLang="zh-CN" sz="1600" dirty="0"/>
              <a:t>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364" y="4419574"/>
            <a:ext cx="5935924" cy="76198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676446"/>
            <a:ext cx="8184958" cy="4648078"/>
          </a:xfrm>
        </p:spPr>
        <p:txBody>
          <a:bodyPr/>
          <a:lstStyle/>
          <a:p>
            <a:r>
              <a:rPr lang="zh-CN" altLang="en-US" dirty="0"/>
              <a:t>如果一条线程正在一个</a:t>
            </a:r>
            <a:r>
              <a:rPr lang="en-US" altLang="zh-CN" dirty="0"/>
              <a:t>critical</a:t>
            </a:r>
            <a:r>
              <a:rPr lang="zh-CN" altLang="en-US" dirty="0"/>
              <a:t>区域执行而另一个线程到达这个区域，并企图执行，那么它将会被阻塞，直到第一个线程离开这个区域</a:t>
            </a:r>
            <a:endParaRPr lang="en-US" altLang="zh-CN" dirty="0"/>
          </a:p>
          <a:p>
            <a:r>
              <a:rPr lang="en-US" altLang="zh-CN" dirty="0"/>
              <a:t>name</a:t>
            </a:r>
            <a:r>
              <a:rPr lang="zh-CN" altLang="en-US" dirty="0"/>
              <a:t>是可选项，使不同的</a:t>
            </a:r>
            <a:r>
              <a:rPr lang="en-US" altLang="zh-CN" dirty="0" err="1"/>
              <a:t>cirtical</a:t>
            </a:r>
            <a:r>
              <a:rPr lang="zh-CN" altLang="en-US" dirty="0"/>
              <a:t>区域共存，具有相同命名的不同的</a:t>
            </a:r>
            <a:r>
              <a:rPr lang="en-US" altLang="zh-CN" dirty="0"/>
              <a:t>critical</a:t>
            </a:r>
            <a:r>
              <a:rPr lang="zh-CN" altLang="en-US" dirty="0"/>
              <a:t>区域被当作同一个区域，所有未命名</a:t>
            </a:r>
            <a:r>
              <a:rPr lang="en-US" altLang="zh-CN" dirty="0"/>
              <a:t>critical</a:t>
            </a:r>
            <a:r>
              <a:rPr lang="zh-CN" altLang="en-US" dirty="0"/>
              <a:t>区域被当作同一个区域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critical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49364" y="1066862"/>
            <a:ext cx="6095840" cy="64633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#pragma omp </a:t>
            </a:r>
            <a:r>
              <a:rPr lang="en-US" altLang="zh-CN" sz="1800" b="1" dirty="0">
                <a:solidFill>
                  <a:srgbClr val="C00000"/>
                </a:solidFill>
              </a:rPr>
              <a:t>critica</a:t>
            </a:r>
            <a:r>
              <a:rPr lang="en-US" altLang="zh-CN" sz="1800" dirty="0">
                <a:solidFill>
                  <a:srgbClr val="C00000"/>
                </a:solidFill>
              </a:rPr>
              <a:t>l [(name)]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en-US" altLang="zh-CN" sz="1800" dirty="0"/>
              <a:t>    structured-block</a:t>
            </a:r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2209862" y="4114782"/>
            <a:ext cx="4419484" cy="246221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main()</a:t>
            </a:r>
            <a:endParaRPr lang="en-US" altLang="zh-CN" sz="1400" dirty="0"/>
          </a:p>
          <a:p>
            <a:r>
              <a:rPr lang="en-US" altLang="zh-CN" sz="1400" dirty="0"/>
              <a:t>{</a:t>
            </a:r>
            <a:endParaRPr lang="en-US" altLang="zh-CN" sz="1400" dirty="0"/>
          </a:p>
          <a:p>
            <a:r>
              <a:rPr lang="en-US" altLang="zh-CN" sz="1400" dirty="0"/>
              <a:t>    int x = 0;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C00000"/>
                </a:solidFill>
              </a:rPr>
              <a:t>    #pragma omp parallel shared(x)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    {</a:t>
            </a:r>
            <a:endParaRPr lang="en-US" altLang="zh-CN" sz="1400" dirty="0"/>
          </a:p>
          <a:p>
            <a:r>
              <a:rPr lang="en-US" altLang="zh-CN" sz="1400" dirty="0">
                <a:solidFill>
                  <a:srgbClr val="C00000"/>
                </a:solidFill>
              </a:rPr>
              <a:t>        #pragma omp critical</a:t>
            </a:r>
            <a:endParaRPr lang="en-US" altLang="zh-CN" sz="1400" dirty="0">
              <a:solidFill>
                <a:srgbClr val="C00000"/>
              </a:solidFill>
            </a:endParaRPr>
          </a:p>
          <a:p>
            <a:r>
              <a:rPr lang="en-US" altLang="zh-CN" sz="1400" dirty="0"/>
              <a:t>            x = x + 1;</a:t>
            </a:r>
            <a:endParaRPr lang="en-US" altLang="zh-CN" sz="1400" dirty="0"/>
          </a:p>
          <a:p>
            <a:r>
              <a:rPr lang="en-US" altLang="zh-CN" sz="1400" dirty="0"/>
              <a:t>    } 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("out of the parallel region : X = %d\</a:t>
            </a:r>
            <a:r>
              <a:rPr lang="en-US" altLang="zh-CN" sz="1400" dirty="0" err="1"/>
              <a:t>n",x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/>
          <p:cNvGraphicFramePr>
            <a:graphicFrameLocks noGrp="1"/>
          </p:cNvGraphicFramePr>
          <p:nvPr>
            <p:ph idx="11"/>
          </p:nvPr>
        </p:nvGraphicFramePr>
        <p:xfrm>
          <a:off x="670714" y="2209832"/>
          <a:ext cx="7802572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762"/>
                <a:gridCol w="6354810"/>
              </a:tblGrid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子句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expression-</a:t>
                      </a:r>
                      <a:r>
                        <a:rPr lang="en-US" altLang="zh-CN" dirty="0" err="1"/>
                        <a:t>stmt</a:t>
                      </a:r>
                      <a:endParaRPr lang="zh-CN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 = x;</a:t>
                      </a:r>
                      <a:endParaRPr lang="zh-CN" altLang="en-US" dirty="0"/>
                    </a:p>
                  </a:txBody>
                  <a:tcPr/>
                </a:tc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x = expr; (expr</a:t>
                      </a:r>
                      <a:r>
                        <a:rPr lang="zh-CN" altLang="en-US" dirty="0"/>
                        <a:t>：表达式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 smtClean="0"/>
                        <a:t>Update</a:t>
                      </a:r>
                      <a:r>
                        <a:rPr lang="zh-CN" altLang="en-US" i="0" dirty="0"/>
                        <a:t>或者无子句</a:t>
                      </a:r>
                      <a:endParaRPr lang="zh-CN" altLang="en-US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0" i="0" dirty="0">
                          <a:latin typeface="+mn-lt"/>
                        </a:rPr>
                        <a:t>x++;  x--;  ++x; --x; 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= expr; x = x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expr; x = expr 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x; (</a:t>
                      </a:r>
                      <a:r>
                        <a:rPr lang="en-US" altLang="zh-CN" sz="1800" b="0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binop</a:t>
                      </a:r>
                      <a:r>
                        <a:rPr lang="zh-CN" alt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：</a:t>
                      </a: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+, *, -, /, &amp;, ˆ, |, &lt;&lt;, &gt;&gt;)</a:t>
                      </a:r>
                      <a:endParaRPr lang="zh-CN" altLang="en-US" b="0" i="0" dirty="0">
                        <a:latin typeface="+mn-lt"/>
                      </a:endParaRPr>
                    </a:p>
                  </a:txBody>
                  <a:tcPr/>
                </a:tc>
              </a:tr>
              <a:tr h="3505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capture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获得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指定的位置的原始或最终值。由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指定的位置的原始值或最终值被写在由</a:t>
                      </a:r>
                      <a:r>
                        <a:rPr lang="en-US" altLang="zh-CN" dirty="0"/>
                        <a:t>v</a:t>
                      </a:r>
                      <a:r>
                        <a:rPr lang="zh-CN" altLang="en-US" dirty="0"/>
                        <a:t>指定的位置上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v = x++; v = x--; v = ++x; v = --x; v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 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v = 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 v = 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</a:t>
                      </a:r>
                      <a:endParaRPr lang="en-US" altLang="zh-CN" dirty="0"/>
                    </a:p>
                    <a:p>
                      <a:pPr algn="l"/>
                      <a:r>
                        <a:rPr lang="zh-CN" altLang="en-US" dirty="0"/>
                        <a:t>如果</a:t>
                      </a:r>
                      <a:r>
                        <a:rPr lang="en-US" altLang="zh-CN" dirty="0"/>
                        <a:t>capture</a:t>
                      </a:r>
                      <a:r>
                        <a:rPr lang="zh-CN" altLang="en-US" dirty="0"/>
                        <a:t>后是结构化块，则只能是以下之一：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expr;}         {x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= expr; v = x;}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expr;}     {v = x; 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x;}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{x = x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expr; v = x;}     {x = expr </a:t>
                      </a:r>
                      <a:r>
                        <a:rPr lang="en-US" altLang="zh-CN" dirty="0" err="1"/>
                        <a:t>binop</a:t>
                      </a:r>
                      <a:r>
                        <a:rPr lang="en-US" altLang="zh-CN" dirty="0"/>
                        <a:t> x; v = x;}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 = expr;}                  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x++;}    {v = x; ++x;}      {++x; v = x;}      {x++; v = x;} </a:t>
                      </a:r>
                      <a:endParaRPr lang="en-US" altLang="zh-CN" dirty="0"/>
                    </a:p>
                    <a:p>
                      <a:pPr algn="l"/>
                      <a:r>
                        <a:rPr lang="en-US" altLang="zh-CN" dirty="0"/>
                        <a:t>{v = x; x--;}      {v = x; --x;}        {--x; v = x;}       {x--; v = x;}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atomic</a:t>
            </a:r>
            <a:r>
              <a:rPr lang="zh-CN" altLang="en-US" dirty="0"/>
              <a:t>指令例子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43090" y="1066862"/>
            <a:ext cx="6857820" cy="1015663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#pragma omp atomic [</a:t>
            </a:r>
            <a:r>
              <a:rPr lang="en-US" altLang="zh-CN" sz="2000" dirty="0">
                <a:solidFill>
                  <a:srgbClr val="00B0F0"/>
                </a:solidFill>
              </a:rPr>
              <a:t>atomic-clause</a:t>
            </a:r>
            <a:r>
              <a:rPr lang="en-US" altLang="zh-CN" sz="2000" dirty="0">
                <a:solidFill>
                  <a:srgbClr val="C00000"/>
                </a:solidFill>
              </a:rPr>
              <a:t>]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    expression-</a:t>
            </a:r>
            <a:r>
              <a:rPr lang="en-US" altLang="zh-CN" sz="2000" dirty="0" err="1"/>
              <a:t>stmt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C00000"/>
                </a:solidFill>
              </a:rPr>
              <a:t>atomic-clause: </a:t>
            </a:r>
            <a:r>
              <a:rPr lang="en-US" altLang="zh-CN" sz="2000" dirty="0">
                <a:solidFill>
                  <a:srgbClr val="00B0F0"/>
                </a:solidFill>
              </a:rPr>
              <a:t>read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F0"/>
                </a:solidFill>
              </a:rPr>
              <a:t>write</a:t>
            </a:r>
            <a:r>
              <a:rPr lang="en-US" altLang="zh-CN" sz="2000" dirty="0"/>
              <a:t>, </a:t>
            </a:r>
            <a:r>
              <a:rPr lang="en-US" altLang="zh-CN" sz="2000" dirty="0">
                <a:solidFill>
                  <a:srgbClr val="00B0F0"/>
                </a:solidFill>
              </a:rPr>
              <a:t>update</a:t>
            </a:r>
            <a:r>
              <a:rPr lang="en-US" altLang="zh-CN" sz="2000" dirty="0"/>
              <a:t>, or </a:t>
            </a:r>
            <a:r>
              <a:rPr lang="en-US" altLang="zh-CN" sz="2000" dirty="0">
                <a:solidFill>
                  <a:srgbClr val="00B0F0"/>
                </a:solidFill>
              </a:rPr>
              <a:t>capture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用于明确的表明程序点处需要进行内存更新</a:t>
            </a:r>
            <a:endParaRPr lang="en-US" altLang="zh-CN" dirty="0"/>
          </a:p>
          <a:p>
            <a:r>
              <a:rPr lang="zh-CN" altLang="en-US" dirty="0"/>
              <a:t>某些指令隐含</a:t>
            </a:r>
            <a:r>
              <a:rPr lang="en-US" altLang="zh-CN" dirty="0"/>
              <a:t>flush</a:t>
            </a:r>
            <a:r>
              <a:rPr lang="zh-CN" altLang="en-US" dirty="0"/>
              <a:t>指令，不过如果有</a:t>
            </a:r>
            <a:r>
              <a:rPr lang="en-US" altLang="zh-CN" dirty="0" err="1"/>
              <a:t>nowait</a:t>
            </a:r>
            <a:r>
              <a:rPr lang="zh-CN" altLang="en-US" dirty="0"/>
              <a:t>子句，则</a:t>
            </a:r>
            <a:r>
              <a:rPr lang="en-US" altLang="zh-CN" dirty="0"/>
              <a:t>flush</a:t>
            </a:r>
            <a:r>
              <a:rPr lang="zh-CN" altLang="en-US" dirty="0"/>
              <a:t>指令失效：</a:t>
            </a:r>
            <a:endParaRPr lang="en-US" altLang="zh-CN" dirty="0"/>
          </a:p>
          <a:p>
            <a:pPr lvl="1"/>
            <a:r>
              <a:rPr lang="en-US" altLang="zh-CN" sz="2000" dirty="0"/>
              <a:t>barrier</a:t>
            </a:r>
            <a:r>
              <a:rPr lang="zh-CN" altLang="en-US" sz="2000" dirty="0"/>
              <a:t>指令；</a:t>
            </a:r>
            <a:endParaRPr lang="en-US" altLang="zh-CN" sz="2000" dirty="0"/>
          </a:p>
          <a:p>
            <a:pPr lvl="1"/>
            <a:r>
              <a:rPr lang="en-US" altLang="zh-CN" sz="2000" dirty="0"/>
              <a:t>parallel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critical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ordered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进入和退出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for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sections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  <a:endParaRPr lang="en-US" altLang="zh-CN" sz="2000" dirty="0"/>
          </a:p>
          <a:p>
            <a:pPr lvl="1"/>
            <a:r>
              <a:rPr lang="en-US" altLang="zh-CN" sz="2000" dirty="0"/>
              <a:t>single</a:t>
            </a:r>
            <a:r>
              <a:rPr lang="zh-CN" altLang="en-US" sz="2000" dirty="0"/>
              <a:t>指令</a:t>
            </a:r>
            <a:r>
              <a:rPr lang="en-US" altLang="zh-CN" sz="2000" dirty="0"/>
              <a:t>——</a:t>
            </a:r>
            <a:r>
              <a:rPr lang="zh-CN" altLang="en-US" sz="2000" dirty="0"/>
              <a:t>退出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flush</a:t>
            </a:r>
            <a:r>
              <a:rPr lang="zh-CN" altLang="en-US" dirty="0"/>
              <a:t>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指定循环迭代以串行执行顺序执行，如果前面的迭代没有完成，则执行后面迭代的线程需要等待。</a:t>
            </a:r>
            <a:endParaRPr lang="en-US" altLang="zh-CN" dirty="0"/>
          </a:p>
          <a:p>
            <a:r>
              <a:rPr lang="en-US" altLang="zh-CN" dirty="0"/>
              <a:t>ordered</a:t>
            </a:r>
            <a:r>
              <a:rPr lang="zh-CN" altLang="en-US" dirty="0"/>
              <a:t>指令只能出现在出现在</a:t>
            </a:r>
            <a:r>
              <a:rPr lang="en-US" altLang="zh-CN" dirty="0"/>
              <a:t>for</a:t>
            </a:r>
            <a:r>
              <a:rPr lang="zh-CN" altLang="en-US" dirty="0"/>
              <a:t>或者</a:t>
            </a:r>
            <a:r>
              <a:rPr lang="en-US" altLang="zh-CN" dirty="0"/>
              <a:t>parallel for</a:t>
            </a:r>
            <a:r>
              <a:rPr lang="zh-CN" altLang="en-US" dirty="0"/>
              <a:t>的动态范围内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ordered</a:t>
            </a:r>
            <a:r>
              <a:rPr lang="zh-CN" altLang="en-US" dirty="0"/>
              <a:t>指令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threadprivate</a:t>
            </a:r>
            <a:r>
              <a:rPr lang="zh-CN" altLang="en-US" dirty="0"/>
              <a:t>指令：指定全局变量被所有线程各自产生一个私有的副本，对于不同并行区域之间的同一个线程，该副本变量是共享的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其他指令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33506" y="2514624"/>
            <a:ext cx="6172038" cy="329320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#include &lt;</a:t>
            </a:r>
            <a:r>
              <a:rPr lang="en-US" altLang="zh-CN" sz="1600" dirty="0" err="1"/>
              <a:t>omp.h</a:t>
            </a:r>
            <a:r>
              <a:rPr lang="en-US" altLang="zh-CN" sz="1600" dirty="0"/>
              <a:t>&gt; </a:t>
            </a:r>
            <a:endParaRPr lang="en-US" altLang="zh-CN" sz="1600" dirty="0"/>
          </a:p>
          <a:p>
            <a:r>
              <a:rPr lang="en-US" altLang="zh-CN" sz="1600" dirty="0"/>
              <a:t>int alpha[10], beta[10],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#pragma omp threadprivate(alpha) 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int main ()  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/* First parallel region */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private(</a:t>
            </a:r>
            <a:r>
              <a:rPr lang="en-US" altLang="zh-CN" sz="1600" dirty="0" err="1">
                <a:solidFill>
                  <a:srgbClr val="C00000"/>
                </a:solidFill>
              </a:rPr>
              <a:t>i,beta</a:t>
            </a:r>
            <a:r>
              <a:rPr lang="en-US" altLang="zh-CN" sz="1600" dirty="0">
                <a:solidFill>
                  <a:srgbClr val="C00000"/>
                </a:solidFill>
              </a:rPr>
              <a:t>)   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10;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    </a:t>
            </a:r>
            <a:endParaRPr lang="en-US" altLang="zh-CN" sz="1600" dirty="0"/>
          </a:p>
          <a:p>
            <a:r>
              <a:rPr lang="en-US" altLang="zh-CN" sz="1600" dirty="0"/>
              <a:t>	alpha[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beta[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/* Second parallel region */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#pragma omp parallel   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("alpha[3]= %d and beta[3]=%d\</a:t>
            </a:r>
            <a:r>
              <a:rPr lang="en-US" altLang="zh-CN" sz="1600" dirty="0" err="1"/>
              <a:t>n",alpha</a:t>
            </a:r>
            <a:r>
              <a:rPr lang="en-US" altLang="zh-CN" sz="1600" dirty="0"/>
              <a:t>[3],beta[3]);</a:t>
            </a:r>
            <a:endParaRPr lang="en-US" altLang="zh-CN" sz="1600" dirty="0"/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8" y="2667020"/>
            <a:ext cx="4557132" cy="182875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Hello World! 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运行时库函数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环境变量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304912" y="5943534"/>
            <a:ext cx="8184958" cy="838178"/>
          </a:xfrm>
        </p:spPr>
        <p:txBody>
          <a:bodyPr>
            <a:normAutofit/>
          </a:bodyPr>
          <a:lstStyle/>
          <a:p>
            <a:r>
              <a:rPr lang="en-US" altLang="zh-CN" sz="2000" dirty="0" err="1">
                <a:solidFill>
                  <a:srgbClr val="C00000"/>
                </a:solidFill>
              </a:rPr>
              <a:t>omp_get_thread_num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 err="1">
                <a:solidFill>
                  <a:srgbClr val="C00000"/>
                </a:solidFill>
              </a:rPr>
              <a:t>omp_get_num_threads</a:t>
            </a:r>
            <a:r>
              <a:rPr lang="en-US" altLang="zh-CN" sz="2000" dirty="0">
                <a:solidFill>
                  <a:srgbClr val="C00000"/>
                </a:solidFill>
              </a:rPr>
              <a:t>()</a:t>
            </a:r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sz="2000" dirty="0"/>
              <a:t>OpenMP API</a:t>
            </a:r>
            <a:r>
              <a:rPr lang="zh-CN" altLang="en-US" sz="2000" dirty="0"/>
              <a:t>包含越来越多的运行时库函数</a:t>
            </a: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运行时库函数</a:t>
            </a:r>
            <a:endParaRPr lang="zh-CN" altLang="en-US" dirty="0"/>
          </a:p>
        </p:txBody>
      </p:sp>
      <p:sp>
        <p:nvSpPr>
          <p:cNvPr id="5" name="内容占位符 3"/>
          <p:cNvSpPr txBox="1"/>
          <p:nvPr/>
        </p:nvSpPr>
        <p:spPr bwMode="auto">
          <a:xfrm>
            <a:off x="1866971" y="990664"/>
            <a:ext cx="5410058" cy="4952870"/>
          </a:xfrm>
          <a:prstGeom prst="rect">
            <a:avLst/>
          </a:prstGeo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  <a:effectLst/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♦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omp.h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zh-CN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int main(int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char*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[]){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int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nprocs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char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buf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[32];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/* Fork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一组线程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 private(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/>
          <p:cNvGraphicFramePr>
            <a:graphicFrameLocks noGrp="1"/>
          </p:cNvGraphicFramePr>
          <p:nvPr>
            <p:ph idx="11"/>
          </p:nvPr>
        </p:nvGraphicFramePr>
        <p:xfrm>
          <a:off x="469954" y="990664"/>
          <a:ext cx="8204092" cy="5816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796"/>
                <a:gridCol w="39622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omp_set_num_threads</a:t>
                      </a:r>
                      <a:r>
                        <a:rPr lang="en-US" altLang="zh-CN" sz="1600" dirty="0"/>
                        <a:t>(int </a:t>
                      </a:r>
                      <a:r>
                        <a:rPr lang="en-US" altLang="zh-CN" sz="1600" dirty="0" err="1"/>
                        <a:t>num_threads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设置下一个并行区域使用的线程数量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omp_get_num_threads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返回当前并行区域线程组中的线程数量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omp_get_max_threads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返回可通过调用</a:t>
                      </a:r>
                      <a:r>
                        <a:rPr lang="en-US" altLang="zh-CN" sz="1600" dirty="0" err="1"/>
                        <a:t>omp_get_num_threads</a:t>
                      </a:r>
                      <a:r>
                        <a:rPr lang="zh-CN" altLang="en-US" sz="1600" dirty="0"/>
                        <a:t>函数返回的最大值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omp_get_thread_num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返回在线程组中执行此处代码的线程号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omp_get_num_procs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返回程序可用的处理器数量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omp_set_dynamic</a:t>
                      </a:r>
                      <a:r>
                        <a:rPr lang="en-US" altLang="zh-CN" sz="1600" dirty="0"/>
                        <a:t>(int </a:t>
                      </a:r>
                      <a:r>
                        <a:rPr lang="en-US" altLang="zh-CN" sz="1600" dirty="0" err="1"/>
                        <a:t>dynamic_threads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启动或禁用线程数的动态线程调整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int </a:t>
                      </a:r>
                      <a:r>
                        <a:rPr lang="en-US" altLang="zh-CN" sz="1600" dirty="0" err="1"/>
                        <a:t>omp_get_dynamic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用于确定是否启动动态线程调整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omp_set_schedule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omp_sched_t</a:t>
                      </a:r>
                      <a:r>
                        <a:rPr lang="en-US" altLang="zh-CN" sz="1600" dirty="0"/>
                        <a:t> kind, int </a:t>
                      </a:r>
                      <a:r>
                        <a:rPr lang="en-US" altLang="zh-CN" sz="1600" dirty="0" err="1"/>
                        <a:t>chunk_size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在指令中将“</a:t>
                      </a:r>
                      <a:r>
                        <a:rPr lang="en-US" altLang="zh-CN" sz="1600" dirty="0"/>
                        <a:t>runtime</a:t>
                      </a:r>
                      <a:r>
                        <a:rPr lang="zh-CN" altLang="en-US" sz="1600" dirty="0"/>
                        <a:t>”作为调度类型时，设置循环调度类型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omp_get_schedule</a:t>
                      </a:r>
                      <a:r>
                        <a:rPr lang="en-US" altLang="zh-CN" sz="1600" dirty="0"/>
                        <a:t>(</a:t>
                      </a:r>
                      <a:endParaRPr lang="en-US" altLang="zh-CN" sz="1600" dirty="0"/>
                    </a:p>
                    <a:p>
                      <a:pPr algn="l"/>
                      <a:r>
                        <a:rPr lang="en-US" altLang="zh-CN" sz="1600" dirty="0" err="1"/>
                        <a:t>omp_sched_t</a:t>
                      </a:r>
                      <a:r>
                        <a:rPr lang="en-US" altLang="zh-CN" sz="1600" dirty="0"/>
                        <a:t> *kind, int *</a:t>
                      </a:r>
                      <a:r>
                        <a:rPr lang="en-US" altLang="zh-CN" sz="1600" dirty="0" err="1"/>
                        <a:t>chunk_size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在指令中将“</a:t>
                      </a:r>
                      <a:r>
                        <a:rPr lang="en-US" altLang="zh-CN" sz="1600" dirty="0"/>
                        <a:t>runtime</a:t>
                      </a:r>
                      <a:r>
                        <a:rPr lang="zh-CN" altLang="en-US" sz="1600" dirty="0"/>
                        <a:t>”作为调度类型时，返回循环调度类型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altLang="zh-CN" sz="1600" dirty="0"/>
                        <a:t>void omp_init_lock(omp_lock_t *lock);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初始化锁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omp_destroy_lock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omp_lock_t</a:t>
                      </a:r>
                      <a:r>
                        <a:rPr lang="en-US" altLang="zh-CN" sz="1600" dirty="0"/>
                        <a:t>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结束锁变量与锁的绑定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void </a:t>
                      </a:r>
                      <a:r>
                        <a:rPr lang="en-US" altLang="zh-CN" sz="1600" dirty="0" err="1"/>
                        <a:t>omp_set_lock</a:t>
                      </a:r>
                      <a:r>
                        <a:rPr lang="en-US" altLang="zh-CN" sz="1600" dirty="0"/>
                        <a:t>(</a:t>
                      </a:r>
                      <a:r>
                        <a:rPr lang="en-US" altLang="zh-CN" sz="1600" dirty="0" err="1"/>
                        <a:t>omp_lock_t</a:t>
                      </a:r>
                      <a:r>
                        <a:rPr lang="en-US" altLang="zh-CN" sz="1600" dirty="0"/>
                        <a:t>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获得锁的所有权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sv-SE" altLang="zh-CN" sz="1600" dirty="0"/>
                        <a:t>void omp_unset_lock(omp_lock_t *lock)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释放锁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常用的运行时库函数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43060"/>
            <a:ext cx="4083731" cy="5105266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由三个主要</a:t>
            </a:r>
            <a:r>
              <a:rPr lang="en-US" altLang="zh-CN" dirty="0">
                <a:solidFill>
                  <a:srgbClr val="000000"/>
                </a:solidFill>
              </a:rPr>
              <a:t>API</a:t>
            </a:r>
            <a:r>
              <a:rPr lang="zh-CN" altLang="en-US" dirty="0">
                <a:solidFill>
                  <a:srgbClr val="000000"/>
                </a:solidFill>
              </a:rPr>
              <a:t>组件构成：</a:t>
            </a:r>
            <a:endParaRPr lang="en-US" altLang="zh-CN" dirty="0">
              <a:solidFill>
                <a:srgbClr val="0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编译器指令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运行时库函数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2000" b="1" dirty="0">
                <a:solidFill>
                  <a:srgbClr val="C00000"/>
                </a:solidFill>
              </a:rPr>
              <a:t>环境变量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支持以增量方式并行化</a:t>
            </a:r>
            <a:r>
              <a:rPr lang="en-US" altLang="zh-CN" sz="2400" dirty="0"/>
              <a:t>(Incremental Parallelization)</a:t>
            </a:r>
            <a:r>
              <a:rPr lang="zh-CN" altLang="en-US" sz="2400" dirty="0"/>
              <a:t>串行程序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基于线程的并行编程模型</a:t>
            </a:r>
            <a:endParaRPr lang="en-US" altLang="zh-CN" sz="2400" dirty="0"/>
          </a:p>
          <a:p>
            <a:pPr marL="342900" lvl="1" indent="-342900">
              <a:buFont typeface="Arial" panose="020B0604020202020204" pitchFamily="34" charset="0"/>
              <a:buChar char="♦"/>
            </a:pPr>
            <a:r>
              <a:rPr lang="zh-CN" altLang="en-US" sz="2400" dirty="0"/>
              <a:t>需要编译器的支持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体系结构</a:t>
            </a:r>
            <a:endParaRPr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4565625" y="1828842"/>
            <a:ext cx="4131258" cy="3522804"/>
            <a:chOff x="2286060" y="2743218"/>
            <a:chExt cx="4131258" cy="3522804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2286060" y="2743218"/>
              <a:ext cx="1828752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应用程序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4588566" y="2743218"/>
              <a:ext cx="1828752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用户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2667050" y="3733792"/>
              <a:ext cx="1447762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编译制导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4588582" y="3733792"/>
              <a:ext cx="1828736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环境变量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 bwMode="auto">
            <a:xfrm>
              <a:off x="2286060" y="4733214"/>
              <a:ext cx="4131258" cy="533386"/>
            </a:xfrm>
            <a:prstGeom prst="roundRect">
              <a:avLst/>
            </a:prstGeom>
            <a:solidFill>
              <a:srgbClr val="92D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运行库例程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 bwMode="auto">
            <a:xfrm>
              <a:off x="2286060" y="5732636"/>
              <a:ext cx="4131258" cy="533386"/>
            </a:xfrm>
            <a:prstGeom prst="roundRect">
              <a:avLst/>
            </a:prstGeom>
            <a:solidFill>
              <a:schemeClr val="accent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ctr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OS</a:t>
              </a:r>
              <a:r>
                <a:rPr kumimoji="0" lang="zh-CN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rPr>
                <a:t>线程</a:t>
              </a:r>
              <a:endParaRPr kumimoji="0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>
              <a:off x="3352832" y="3276604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5" name="直接箭头连接符 14"/>
            <p:cNvCxnSpPr/>
            <p:nvPr/>
          </p:nvCxnSpPr>
          <p:spPr bwMode="auto">
            <a:xfrm>
              <a:off x="5486376" y="3276604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5486376" y="4267178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7" name="直接箭头连接符 16"/>
            <p:cNvCxnSpPr/>
            <p:nvPr/>
          </p:nvCxnSpPr>
          <p:spPr bwMode="auto">
            <a:xfrm>
              <a:off x="3349320" y="4276026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2514654" y="3276604"/>
              <a:ext cx="0" cy="145661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cxnSp>
          <p:nvCxnSpPr>
            <p:cNvPr id="20" name="直接箭头连接符 19"/>
            <p:cNvCxnSpPr/>
            <p:nvPr/>
          </p:nvCxnSpPr>
          <p:spPr bwMode="auto">
            <a:xfrm>
              <a:off x="4495802" y="5266600"/>
              <a:ext cx="0" cy="45718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常用的运行时库函数</a:t>
            </a: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>
            <p:ph idx="11"/>
          </p:nvPr>
        </p:nvGraphicFramePr>
        <p:xfrm>
          <a:off x="469954" y="990664"/>
          <a:ext cx="820409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41796"/>
                <a:gridCol w="3962296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函数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功能</a:t>
                      </a:r>
                      <a:endParaRPr lang="zh-CN" altLang="en-US" dirty="0"/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double </a:t>
                      </a:r>
                      <a:r>
                        <a:rPr lang="en-US" altLang="zh-CN" sz="1600" dirty="0" err="1"/>
                        <a:t>omp_get_wtime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返回一个程序点的时间值</a:t>
                      </a:r>
                      <a:r>
                        <a:rPr lang="en-US" altLang="zh-CN" sz="1600" dirty="0"/>
                        <a:t>(s)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/>
                        <a:t>double </a:t>
                      </a:r>
                      <a:r>
                        <a:rPr lang="en-US" altLang="zh-CN" sz="1600" dirty="0" err="1"/>
                        <a:t>omp_get_wtick</a:t>
                      </a:r>
                      <a:r>
                        <a:rPr lang="en-US" altLang="zh-CN" sz="1600" dirty="0"/>
                        <a:t>(void)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/>
                        <a:t>返回一个程序点的时钟周期的时长</a:t>
                      </a:r>
                      <a:r>
                        <a:rPr lang="en-US" altLang="zh-CN" sz="1600" dirty="0"/>
                        <a:t>(s)</a:t>
                      </a:r>
                      <a:endParaRPr lang="zh-CN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OpenMP</a:t>
            </a: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简介及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Hello World! 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并行区域结构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共享任务结构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同步结构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75000"/>
                  </a:schemeClr>
                </a:solidFill>
              </a:rPr>
              <a:t>运行时库函数</a:t>
            </a:r>
            <a:endParaRPr lang="en-US" altLang="zh-CN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dirty="0"/>
              <a:t>环境变量</a:t>
            </a: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dirty="0"/>
              <a:t>OpenMP</a:t>
            </a:r>
            <a:r>
              <a:rPr lang="zh-CN" altLang="en-US" dirty="0"/>
              <a:t>提供了环境变量来控制并行代码的执行</a:t>
            </a:r>
            <a:endParaRPr lang="en-US" altLang="zh-CN" dirty="0"/>
          </a:p>
          <a:p>
            <a:r>
              <a:rPr lang="zh-CN" altLang="en-US" dirty="0"/>
              <a:t>所有环境变量名都是大写的</a:t>
            </a:r>
            <a:endParaRPr lang="en-US" altLang="zh-CN" dirty="0"/>
          </a:p>
          <a:p>
            <a:r>
              <a:rPr lang="zh-CN" altLang="en-US" dirty="0"/>
              <a:t>常用环境变量：</a:t>
            </a:r>
            <a:endParaRPr lang="en-US" altLang="zh-CN" dirty="0"/>
          </a:p>
          <a:p>
            <a:pPr lvl="1"/>
            <a:r>
              <a:rPr lang="en-US" altLang="zh-CN" sz="2000" dirty="0"/>
              <a:t>OMP_SCHEDULE</a:t>
            </a:r>
            <a:r>
              <a:rPr lang="zh-CN" altLang="en-US" sz="2000" dirty="0"/>
              <a:t>：只适用于</a:t>
            </a:r>
            <a:r>
              <a:rPr lang="en-US" altLang="zh-CN" sz="2000" dirty="0"/>
              <a:t>for</a:t>
            </a:r>
            <a:r>
              <a:rPr lang="zh-CN" altLang="en-US" sz="2000" dirty="0"/>
              <a:t>和</a:t>
            </a:r>
            <a:r>
              <a:rPr lang="en-US" altLang="zh-CN" sz="2000" dirty="0"/>
              <a:t>parallel for</a:t>
            </a:r>
            <a:r>
              <a:rPr lang="zh-CN" altLang="en-US" sz="2000" dirty="0"/>
              <a:t>指令的</a:t>
            </a:r>
            <a:r>
              <a:rPr lang="en-US" altLang="zh-CN" sz="2000" dirty="0"/>
              <a:t>schedule</a:t>
            </a:r>
            <a:r>
              <a:rPr lang="zh-CN" altLang="en-US" sz="2000" dirty="0"/>
              <a:t>子句设置为</a:t>
            </a:r>
            <a:r>
              <a:rPr lang="en-US" altLang="zh-CN" sz="2000" dirty="0"/>
              <a:t>runtime</a:t>
            </a:r>
            <a:r>
              <a:rPr lang="zh-CN" altLang="en-US" sz="2000" dirty="0"/>
              <a:t>时，决定如何在处理器是调度循环迭代：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OMP_NUM_THREADS</a:t>
            </a:r>
            <a:r>
              <a:rPr lang="zh-CN" altLang="en-US" sz="2000" dirty="0"/>
              <a:t>：设置执行期间使用的最大线程数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OMP_DYNAMIC</a:t>
            </a:r>
            <a:r>
              <a:rPr lang="zh-CN" altLang="en-US" sz="2000" dirty="0"/>
              <a:t>：启动</a:t>
            </a:r>
            <a:r>
              <a:rPr lang="en-US" altLang="zh-CN" sz="2000" dirty="0"/>
              <a:t>(true)</a:t>
            </a:r>
            <a:r>
              <a:rPr lang="zh-CN" altLang="en-US" sz="2000" dirty="0"/>
              <a:t>或禁用</a:t>
            </a:r>
            <a:r>
              <a:rPr lang="en-US" altLang="zh-CN" sz="2000" dirty="0"/>
              <a:t>(false)</a:t>
            </a:r>
            <a:r>
              <a:rPr lang="zh-CN" altLang="en-US" sz="2000" dirty="0"/>
              <a:t>线程数的动态调整</a:t>
            </a:r>
            <a:endParaRPr lang="zh-CN" altLang="en-US" sz="2000" dirty="0"/>
          </a:p>
          <a:p>
            <a:pPr lvl="1"/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环境变量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81268" y="3228945"/>
            <a:ext cx="5257662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OMP_SCHEDULE “dynamic, 4”</a:t>
            </a:r>
            <a:endParaRPr lang="zh-CN" altLang="en-US" sz="2000" dirty="0"/>
          </a:p>
        </p:txBody>
      </p:sp>
      <p:sp>
        <p:nvSpPr>
          <p:cNvPr id="5" name="文本框 4"/>
          <p:cNvSpPr txBox="1"/>
          <p:nvPr/>
        </p:nvSpPr>
        <p:spPr>
          <a:xfrm>
            <a:off x="2347627" y="4343376"/>
            <a:ext cx="452494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OMP_NUM_THREADS 8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347627" y="5457807"/>
            <a:ext cx="452494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setenv</a:t>
            </a:r>
            <a:r>
              <a:rPr lang="en-US" altLang="zh-CN" sz="2000" dirty="0"/>
              <a:t> OMP_DYNAMIC TRUE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140494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OpenMP</a:t>
            </a:r>
            <a:r>
              <a:rPr lang="zh-CN" altLang="en-US" dirty="0"/>
              <a:t>使用并行执行的</a:t>
            </a:r>
            <a:r>
              <a:rPr lang="en-US" altLang="zh-CN" dirty="0"/>
              <a:t>Fork-Join</a:t>
            </a:r>
            <a:r>
              <a:rPr lang="zh-CN" altLang="en-US" dirty="0"/>
              <a:t>模型：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sz="2000" dirty="0" err="1"/>
              <a:t>OpenMP</a:t>
            </a:r>
            <a:r>
              <a:rPr lang="zh-CN" altLang="en-US" sz="2000" dirty="0"/>
              <a:t>程序开始于一个主线程，主线程串行执行直到遇到第一个并行区域</a:t>
            </a:r>
            <a:endParaRPr lang="en-US" altLang="zh-CN" sz="2000" dirty="0"/>
          </a:p>
          <a:p>
            <a:pPr lvl="1"/>
            <a:r>
              <a:rPr lang="en-US" altLang="zh-CN" sz="2000" dirty="0"/>
              <a:t>Fork</a:t>
            </a:r>
            <a:r>
              <a:rPr lang="zh-CN" altLang="en-US" sz="2000" dirty="0"/>
              <a:t>：主线程创建一组并行线程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并行区域的程序由这组线程并行执行</a:t>
            </a:r>
            <a:endParaRPr lang="en-US" altLang="zh-CN" sz="2000" dirty="0"/>
          </a:p>
          <a:p>
            <a:pPr lvl="1"/>
            <a:r>
              <a:rPr lang="en-US" altLang="zh-CN" sz="2000" dirty="0"/>
              <a:t>Join</a:t>
            </a:r>
            <a:r>
              <a:rPr lang="zh-CN" altLang="en-US" sz="2000" dirty="0"/>
              <a:t>：执行完并行区域，线程进行同步并终止，只留下主线程继续执行。</a:t>
            </a:r>
            <a:endParaRPr lang="en-US" altLang="zh-CN" sz="2000" dirty="0"/>
          </a:p>
          <a:p>
            <a:pPr lvl="1"/>
            <a:r>
              <a:rPr lang="zh-CN" altLang="en-US" sz="2000" dirty="0"/>
              <a:t>并行区域的数量和线程数量是任意的。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Fork-Join</a:t>
            </a:r>
            <a:r>
              <a:rPr lang="zh-CN" altLang="en-US" dirty="0"/>
              <a:t>模型</a:t>
            </a:r>
            <a:endParaRPr lang="zh-CN" altLang="en-US" dirty="0"/>
          </a:p>
        </p:txBody>
      </p:sp>
      <p:grpSp>
        <p:nvGrpSpPr>
          <p:cNvPr id="134" name="组合 133"/>
          <p:cNvGrpSpPr/>
          <p:nvPr/>
        </p:nvGrpSpPr>
        <p:grpSpPr>
          <a:xfrm>
            <a:off x="990694" y="1600248"/>
            <a:ext cx="7453942" cy="2238543"/>
            <a:chOff x="546968" y="1734316"/>
            <a:chExt cx="7453942" cy="2238543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685710" y="1849264"/>
              <a:ext cx="7315200" cy="817756"/>
            </a:xfrm>
            <a:custGeom>
              <a:avLst/>
              <a:gdLst>
                <a:gd name="connsiteX0" fmla="*/ 7434 w 7315200"/>
                <a:gd name="connsiteY0" fmla="*/ 646771 h 817756"/>
                <a:gd name="connsiteX1" fmla="*/ 810322 w 7315200"/>
                <a:gd name="connsiteY1" fmla="*/ 646771 h 817756"/>
                <a:gd name="connsiteX2" fmla="*/ 1107688 w 7315200"/>
                <a:gd name="connsiteY2" fmla="*/ 0 h 817756"/>
                <a:gd name="connsiteX3" fmla="*/ 1903141 w 7315200"/>
                <a:gd name="connsiteY3" fmla="*/ 0 h 817756"/>
                <a:gd name="connsiteX4" fmla="*/ 2252546 w 7315200"/>
                <a:gd name="connsiteY4" fmla="*/ 639337 h 817756"/>
                <a:gd name="connsiteX5" fmla="*/ 3018263 w 7315200"/>
                <a:gd name="connsiteY5" fmla="*/ 639337 h 817756"/>
                <a:gd name="connsiteX6" fmla="*/ 3308195 w 7315200"/>
                <a:gd name="connsiteY6" fmla="*/ 133815 h 817756"/>
                <a:gd name="connsiteX7" fmla="*/ 4073912 w 7315200"/>
                <a:gd name="connsiteY7" fmla="*/ 133815 h 817756"/>
                <a:gd name="connsiteX8" fmla="*/ 4386146 w 7315200"/>
                <a:gd name="connsiteY8" fmla="*/ 639337 h 817756"/>
                <a:gd name="connsiteX9" fmla="*/ 5144429 w 7315200"/>
                <a:gd name="connsiteY9" fmla="*/ 639337 h 817756"/>
                <a:gd name="connsiteX10" fmla="*/ 5426927 w 7315200"/>
                <a:gd name="connsiteY10" fmla="*/ 364273 h 817756"/>
                <a:gd name="connsiteX11" fmla="*/ 6200078 w 7315200"/>
                <a:gd name="connsiteY11" fmla="*/ 364273 h 817756"/>
                <a:gd name="connsiteX12" fmla="*/ 6504878 w 7315200"/>
                <a:gd name="connsiteY12" fmla="*/ 631902 h 817756"/>
                <a:gd name="connsiteX13" fmla="*/ 7315200 w 7315200"/>
                <a:gd name="connsiteY13" fmla="*/ 624468 h 817756"/>
                <a:gd name="connsiteX14" fmla="*/ 7315200 w 7315200"/>
                <a:gd name="connsiteY14" fmla="*/ 795454 h 817756"/>
                <a:gd name="connsiteX15" fmla="*/ 6475141 w 7315200"/>
                <a:gd name="connsiteY15" fmla="*/ 795454 h 817756"/>
                <a:gd name="connsiteX16" fmla="*/ 6162907 w 7315200"/>
                <a:gd name="connsiteY16" fmla="*/ 505522 h 817756"/>
                <a:gd name="connsiteX17" fmla="*/ 5449229 w 7315200"/>
                <a:gd name="connsiteY17" fmla="*/ 512956 h 817756"/>
                <a:gd name="connsiteX18" fmla="*/ 5144429 w 7315200"/>
                <a:gd name="connsiteY18" fmla="*/ 817756 h 817756"/>
                <a:gd name="connsiteX19" fmla="*/ 4326673 w 7315200"/>
                <a:gd name="connsiteY19" fmla="*/ 817756 h 817756"/>
                <a:gd name="connsiteX20" fmla="*/ 4007005 w 7315200"/>
                <a:gd name="connsiteY20" fmla="*/ 282498 h 817756"/>
                <a:gd name="connsiteX21" fmla="*/ 3367668 w 7315200"/>
                <a:gd name="connsiteY21" fmla="*/ 282498 h 817756"/>
                <a:gd name="connsiteX22" fmla="*/ 3070302 w 7315200"/>
                <a:gd name="connsiteY22" fmla="*/ 810322 h 817756"/>
                <a:gd name="connsiteX23" fmla="*/ 2170770 w 7315200"/>
                <a:gd name="connsiteY23" fmla="*/ 810322 h 817756"/>
                <a:gd name="connsiteX24" fmla="*/ 1821366 w 7315200"/>
                <a:gd name="connsiteY24" fmla="*/ 141249 h 817756"/>
                <a:gd name="connsiteX25" fmla="*/ 1189463 w 7315200"/>
                <a:gd name="connsiteY25" fmla="*/ 141249 h 817756"/>
                <a:gd name="connsiteX26" fmla="*/ 854927 w 7315200"/>
                <a:gd name="connsiteY26" fmla="*/ 817756 h 817756"/>
                <a:gd name="connsiteX27" fmla="*/ 0 w 7315200"/>
                <a:gd name="connsiteY27" fmla="*/ 817756 h 817756"/>
                <a:gd name="connsiteX28" fmla="*/ 7434 w 7315200"/>
                <a:gd name="connsiteY28" fmla="*/ 646771 h 81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15200" h="817756">
                  <a:moveTo>
                    <a:pt x="7434" y="646771"/>
                  </a:moveTo>
                  <a:lnTo>
                    <a:pt x="810322" y="646771"/>
                  </a:lnTo>
                  <a:lnTo>
                    <a:pt x="1107688" y="0"/>
                  </a:lnTo>
                  <a:lnTo>
                    <a:pt x="1903141" y="0"/>
                  </a:lnTo>
                  <a:lnTo>
                    <a:pt x="2252546" y="639337"/>
                  </a:lnTo>
                  <a:lnTo>
                    <a:pt x="3018263" y="639337"/>
                  </a:lnTo>
                  <a:lnTo>
                    <a:pt x="3308195" y="133815"/>
                  </a:lnTo>
                  <a:lnTo>
                    <a:pt x="4073912" y="133815"/>
                  </a:lnTo>
                  <a:lnTo>
                    <a:pt x="4386146" y="639337"/>
                  </a:lnTo>
                  <a:lnTo>
                    <a:pt x="5144429" y="639337"/>
                  </a:lnTo>
                  <a:lnTo>
                    <a:pt x="5426927" y="364273"/>
                  </a:lnTo>
                  <a:lnTo>
                    <a:pt x="6200078" y="364273"/>
                  </a:lnTo>
                  <a:lnTo>
                    <a:pt x="6504878" y="631902"/>
                  </a:lnTo>
                  <a:lnTo>
                    <a:pt x="7315200" y="624468"/>
                  </a:lnTo>
                  <a:lnTo>
                    <a:pt x="7315200" y="795454"/>
                  </a:lnTo>
                  <a:lnTo>
                    <a:pt x="6475141" y="795454"/>
                  </a:lnTo>
                  <a:lnTo>
                    <a:pt x="6162907" y="505522"/>
                  </a:lnTo>
                  <a:lnTo>
                    <a:pt x="5449229" y="512956"/>
                  </a:lnTo>
                  <a:lnTo>
                    <a:pt x="5144429" y="817756"/>
                  </a:lnTo>
                  <a:lnTo>
                    <a:pt x="4326673" y="817756"/>
                  </a:lnTo>
                  <a:lnTo>
                    <a:pt x="4007005" y="282498"/>
                  </a:lnTo>
                  <a:lnTo>
                    <a:pt x="3367668" y="282498"/>
                  </a:lnTo>
                  <a:lnTo>
                    <a:pt x="3070302" y="810322"/>
                  </a:lnTo>
                  <a:lnTo>
                    <a:pt x="2170770" y="810322"/>
                  </a:lnTo>
                  <a:lnTo>
                    <a:pt x="1821366" y="141249"/>
                  </a:lnTo>
                  <a:lnTo>
                    <a:pt x="1189463" y="141249"/>
                  </a:lnTo>
                  <a:lnTo>
                    <a:pt x="854927" y="817756"/>
                  </a:lnTo>
                  <a:lnTo>
                    <a:pt x="0" y="817756"/>
                  </a:lnTo>
                  <a:lnTo>
                    <a:pt x="7434" y="64677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 bwMode="auto">
            <a:xfrm>
              <a:off x="685902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 bwMode="auto">
            <a:xfrm>
              <a:off x="2895644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3" name="直接连接符 12"/>
            <p:cNvCxnSpPr/>
            <p:nvPr/>
          </p:nvCxnSpPr>
          <p:spPr bwMode="auto">
            <a:xfrm>
              <a:off x="5029188" y="2590822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oval" w="med" len="med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7167250" y="2587127"/>
              <a:ext cx="76198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3667814" y="2590822"/>
              <a:ext cx="1447762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48" name="组合 47"/>
            <p:cNvGrpSpPr/>
            <p:nvPr/>
          </p:nvGrpSpPr>
          <p:grpSpPr>
            <a:xfrm>
              <a:off x="1481412" y="2407113"/>
              <a:ext cx="1414232" cy="193180"/>
              <a:chOff x="1481412" y="2407113"/>
              <a:chExt cx="1414232" cy="193180"/>
            </a:xfrm>
          </p:grpSpPr>
          <p:cxnSp>
            <p:nvCxnSpPr>
              <p:cNvPr id="29" name="直接连接符 28"/>
              <p:cNvCxnSpPr/>
              <p:nvPr/>
            </p:nvCxnSpPr>
            <p:spPr bwMode="auto">
              <a:xfrm flipV="1">
                <a:off x="1481412" y="2407113"/>
                <a:ext cx="204613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9" name="直接连接符 28"/>
              <p:cNvCxnSpPr/>
              <p:nvPr/>
            </p:nvCxnSpPr>
            <p:spPr bwMode="auto">
              <a:xfrm>
                <a:off x="1686025" y="2407113"/>
                <a:ext cx="9810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直接连接符 28"/>
              <p:cNvCxnSpPr/>
              <p:nvPr/>
            </p:nvCxnSpPr>
            <p:spPr bwMode="auto">
              <a:xfrm>
                <a:off x="2667050" y="2407113"/>
                <a:ext cx="228594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0" name="组合 49"/>
            <p:cNvGrpSpPr/>
            <p:nvPr/>
          </p:nvGrpSpPr>
          <p:grpSpPr>
            <a:xfrm rot="10800000">
              <a:off x="1447882" y="2629093"/>
              <a:ext cx="1414232" cy="193180"/>
              <a:chOff x="1481412" y="2407113"/>
              <a:chExt cx="1414232" cy="193180"/>
            </a:xfrm>
          </p:grpSpPr>
          <p:cxnSp>
            <p:nvCxnSpPr>
              <p:cNvPr id="51" name="直接连接符 28"/>
              <p:cNvCxnSpPr/>
              <p:nvPr/>
            </p:nvCxnSpPr>
            <p:spPr bwMode="auto">
              <a:xfrm flipV="1">
                <a:off x="1481412" y="2407113"/>
                <a:ext cx="204613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直接连接符 28"/>
              <p:cNvCxnSpPr/>
              <p:nvPr/>
            </p:nvCxnSpPr>
            <p:spPr bwMode="auto">
              <a:xfrm>
                <a:off x="1686025" y="2407113"/>
                <a:ext cx="981025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直接连接符 28"/>
              <p:cNvCxnSpPr/>
              <p:nvPr/>
            </p:nvCxnSpPr>
            <p:spPr bwMode="auto">
              <a:xfrm>
                <a:off x="2667050" y="2407113"/>
                <a:ext cx="228594" cy="1931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5" name="组合 64"/>
            <p:cNvGrpSpPr/>
            <p:nvPr/>
          </p:nvGrpSpPr>
          <p:grpSpPr>
            <a:xfrm>
              <a:off x="1493507" y="1920449"/>
              <a:ext cx="1391946" cy="689509"/>
              <a:chOff x="1150515" y="3819284"/>
              <a:chExt cx="1391946" cy="689509"/>
            </a:xfrm>
          </p:grpSpPr>
          <p:cxnSp>
            <p:nvCxnSpPr>
              <p:cNvPr id="55" name="直接连接符 28"/>
              <p:cNvCxnSpPr/>
              <p:nvPr/>
            </p:nvCxnSpPr>
            <p:spPr bwMode="auto">
              <a:xfrm flipV="1">
                <a:off x="1150515" y="3819284"/>
                <a:ext cx="297366" cy="64677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直接连接符 28"/>
              <p:cNvCxnSpPr/>
              <p:nvPr/>
            </p:nvCxnSpPr>
            <p:spPr bwMode="auto">
              <a:xfrm>
                <a:off x="1447881" y="3819284"/>
                <a:ext cx="74517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直接连接符 28"/>
              <p:cNvCxnSpPr/>
              <p:nvPr/>
            </p:nvCxnSpPr>
            <p:spPr bwMode="auto">
              <a:xfrm>
                <a:off x="2193057" y="3839720"/>
                <a:ext cx="349404" cy="6690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66" name="组合 65"/>
            <p:cNvGrpSpPr/>
            <p:nvPr/>
          </p:nvGrpSpPr>
          <p:grpSpPr>
            <a:xfrm rot="10800000">
              <a:off x="1453814" y="2600293"/>
              <a:ext cx="1391946" cy="689509"/>
              <a:chOff x="1150515" y="3819284"/>
              <a:chExt cx="1391946" cy="689509"/>
            </a:xfrm>
          </p:grpSpPr>
          <p:cxnSp>
            <p:nvCxnSpPr>
              <p:cNvPr id="67" name="直接连接符 28"/>
              <p:cNvCxnSpPr/>
              <p:nvPr/>
            </p:nvCxnSpPr>
            <p:spPr bwMode="auto">
              <a:xfrm flipV="1">
                <a:off x="1150515" y="3819284"/>
                <a:ext cx="297366" cy="646771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直接连接符 28"/>
              <p:cNvCxnSpPr/>
              <p:nvPr/>
            </p:nvCxnSpPr>
            <p:spPr bwMode="auto">
              <a:xfrm>
                <a:off x="1447881" y="3819284"/>
                <a:ext cx="745176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直接连接符 28"/>
              <p:cNvCxnSpPr/>
              <p:nvPr/>
            </p:nvCxnSpPr>
            <p:spPr bwMode="auto">
              <a:xfrm>
                <a:off x="2193057" y="3839720"/>
                <a:ext cx="349404" cy="66907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0" name="组合 79"/>
            <p:cNvGrpSpPr/>
            <p:nvPr/>
          </p:nvGrpSpPr>
          <p:grpSpPr>
            <a:xfrm>
              <a:off x="3726632" y="2011509"/>
              <a:ext cx="1325000" cy="588784"/>
              <a:chOff x="3726632" y="2011509"/>
              <a:chExt cx="1325000" cy="588784"/>
            </a:xfrm>
          </p:grpSpPr>
          <p:cxnSp>
            <p:nvCxnSpPr>
              <p:cNvPr id="71" name="直接连接符 28"/>
              <p:cNvCxnSpPr/>
              <p:nvPr/>
            </p:nvCxnSpPr>
            <p:spPr bwMode="auto">
              <a:xfrm flipV="1">
                <a:off x="3726632" y="2011509"/>
                <a:ext cx="297366" cy="52782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直接连接符 28"/>
              <p:cNvCxnSpPr/>
              <p:nvPr/>
            </p:nvCxnSpPr>
            <p:spPr bwMode="auto">
              <a:xfrm>
                <a:off x="4015160" y="2048886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3" name="直接连接符 28"/>
              <p:cNvCxnSpPr/>
              <p:nvPr/>
            </p:nvCxnSpPr>
            <p:spPr bwMode="auto">
              <a:xfrm>
                <a:off x="4731964" y="2065035"/>
                <a:ext cx="319668" cy="5352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81" name="组合 80"/>
            <p:cNvGrpSpPr/>
            <p:nvPr/>
          </p:nvGrpSpPr>
          <p:grpSpPr>
            <a:xfrm rot="10800000">
              <a:off x="3667815" y="2566366"/>
              <a:ext cx="1325000" cy="588784"/>
              <a:chOff x="3726632" y="2011509"/>
              <a:chExt cx="1325000" cy="588784"/>
            </a:xfrm>
          </p:grpSpPr>
          <p:cxnSp>
            <p:nvCxnSpPr>
              <p:cNvPr id="82" name="直接连接符 28"/>
              <p:cNvCxnSpPr/>
              <p:nvPr/>
            </p:nvCxnSpPr>
            <p:spPr bwMode="auto">
              <a:xfrm flipV="1">
                <a:off x="3726632" y="2011509"/>
                <a:ext cx="297366" cy="527824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3" name="直接连接符 28"/>
              <p:cNvCxnSpPr/>
              <p:nvPr/>
            </p:nvCxnSpPr>
            <p:spPr bwMode="auto">
              <a:xfrm>
                <a:off x="4015160" y="2048886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4" name="直接连接符 28"/>
              <p:cNvCxnSpPr/>
              <p:nvPr/>
            </p:nvCxnSpPr>
            <p:spPr bwMode="auto">
              <a:xfrm>
                <a:off x="4731964" y="2065035"/>
                <a:ext cx="319668" cy="53525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7" name="组合 96"/>
            <p:cNvGrpSpPr/>
            <p:nvPr/>
          </p:nvGrpSpPr>
          <p:grpSpPr>
            <a:xfrm>
              <a:off x="5819455" y="2257095"/>
              <a:ext cx="1347795" cy="304841"/>
              <a:chOff x="5819455" y="2257095"/>
              <a:chExt cx="1347795" cy="304841"/>
            </a:xfrm>
          </p:grpSpPr>
          <p:cxnSp>
            <p:nvCxnSpPr>
              <p:cNvPr id="86" name="直接连接符 28"/>
              <p:cNvCxnSpPr/>
              <p:nvPr/>
            </p:nvCxnSpPr>
            <p:spPr bwMode="auto">
              <a:xfrm flipV="1">
                <a:off x="5819455" y="2257095"/>
                <a:ext cx="304800" cy="304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直接连接符 28"/>
              <p:cNvCxnSpPr/>
              <p:nvPr/>
            </p:nvCxnSpPr>
            <p:spPr bwMode="auto">
              <a:xfrm>
                <a:off x="6124255" y="2275421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直接连接符 28"/>
              <p:cNvCxnSpPr/>
              <p:nvPr/>
            </p:nvCxnSpPr>
            <p:spPr bwMode="auto">
              <a:xfrm>
                <a:off x="6855016" y="2272004"/>
                <a:ext cx="312234" cy="2899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96" name="组合 95"/>
            <p:cNvGrpSpPr/>
            <p:nvPr/>
          </p:nvGrpSpPr>
          <p:grpSpPr>
            <a:xfrm rot="10800000">
              <a:off x="5804340" y="2609958"/>
              <a:ext cx="1347795" cy="304841"/>
              <a:chOff x="5768810" y="3486872"/>
              <a:chExt cx="1347795" cy="304841"/>
            </a:xfrm>
          </p:grpSpPr>
          <p:cxnSp>
            <p:nvCxnSpPr>
              <p:cNvPr id="93" name="直接连接符 28"/>
              <p:cNvCxnSpPr/>
              <p:nvPr/>
            </p:nvCxnSpPr>
            <p:spPr bwMode="auto">
              <a:xfrm flipV="1">
                <a:off x="5768810" y="3486872"/>
                <a:ext cx="304800" cy="3048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直接连接符 28"/>
              <p:cNvCxnSpPr/>
              <p:nvPr/>
            </p:nvCxnSpPr>
            <p:spPr bwMode="auto">
              <a:xfrm>
                <a:off x="6073610" y="3505198"/>
                <a:ext cx="707966" cy="594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直接连接符 28"/>
              <p:cNvCxnSpPr/>
              <p:nvPr/>
            </p:nvCxnSpPr>
            <p:spPr bwMode="auto">
              <a:xfrm>
                <a:off x="6804371" y="3501781"/>
                <a:ext cx="312234" cy="2899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00" name="组合 99"/>
            <p:cNvGrpSpPr/>
            <p:nvPr/>
          </p:nvGrpSpPr>
          <p:grpSpPr>
            <a:xfrm>
              <a:off x="1817744" y="1734316"/>
              <a:ext cx="712096" cy="369332"/>
              <a:chOff x="1965261" y="3572665"/>
              <a:chExt cx="712096" cy="369332"/>
            </a:xfrm>
          </p:grpSpPr>
          <p:sp>
            <p:nvSpPr>
              <p:cNvPr id="98" name="矩形 97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9" name="文本框 98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>
              <a:off x="1819200" y="2176147"/>
              <a:ext cx="712096" cy="369332"/>
              <a:chOff x="1965261" y="3572665"/>
              <a:chExt cx="712096" cy="369332"/>
            </a:xfrm>
          </p:grpSpPr>
          <p:sp>
            <p:nvSpPr>
              <p:cNvPr id="102" name="矩形 101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1813502" y="2687456"/>
              <a:ext cx="712096" cy="369332"/>
              <a:chOff x="1965261" y="3572665"/>
              <a:chExt cx="712096" cy="369332"/>
            </a:xfrm>
          </p:grpSpPr>
          <p:sp>
            <p:nvSpPr>
              <p:cNvPr id="105" name="矩形 104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813502" y="3166773"/>
              <a:ext cx="712096" cy="369332"/>
              <a:chOff x="1965261" y="3572665"/>
              <a:chExt cx="712096" cy="369332"/>
            </a:xfrm>
          </p:grpSpPr>
          <p:sp>
            <p:nvSpPr>
              <p:cNvPr id="108" name="矩形 107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FF99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3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3992191" y="1864220"/>
              <a:ext cx="712096" cy="369332"/>
              <a:chOff x="1965261" y="3572665"/>
              <a:chExt cx="712096" cy="369332"/>
            </a:xfrm>
          </p:grpSpPr>
          <p:sp>
            <p:nvSpPr>
              <p:cNvPr id="111" name="矩形 110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3994256" y="2395085"/>
              <a:ext cx="712096" cy="369332"/>
              <a:chOff x="1965261" y="3572665"/>
              <a:chExt cx="712096" cy="369332"/>
            </a:xfrm>
          </p:grpSpPr>
          <p:sp>
            <p:nvSpPr>
              <p:cNvPr id="114" name="矩形 113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983353" y="2943992"/>
              <a:ext cx="712096" cy="369332"/>
              <a:chOff x="1965261" y="3572665"/>
              <a:chExt cx="712096" cy="369332"/>
            </a:xfrm>
          </p:grpSpPr>
          <p:sp>
            <p:nvSpPr>
              <p:cNvPr id="117" name="矩形 116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C000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2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6152182" y="2084709"/>
              <a:ext cx="712096" cy="369332"/>
              <a:chOff x="1965261" y="3572665"/>
              <a:chExt cx="712096" cy="369332"/>
            </a:xfrm>
          </p:grpSpPr>
          <p:sp>
            <p:nvSpPr>
              <p:cNvPr id="120" name="矩形 119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92D05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0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45844" y="2705859"/>
              <a:ext cx="712096" cy="369332"/>
              <a:chOff x="1965261" y="3572665"/>
              <a:chExt cx="712096" cy="369332"/>
            </a:xfrm>
          </p:grpSpPr>
          <p:sp>
            <p:nvSpPr>
              <p:cNvPr id="123" name="矩形 122"/>
              <p:cNvSpPr/>
              <p:nvPr/>
            </p:nvSpPr>
            <p:spPr bwMode="auto">
              <a:xfrm>
                <a:off x="1965261" y="3643034"/>
                <a:ext cx="712096" cy="228594"/>
              </a:xfrm>
              <a:prstGeom prst="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0" marR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2163461" y="3572665"/>
                <a:ext cx="4785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800" b="1" dirty="0">
                    <a:solidFill>
                      <a:schemeClr val="accent3"/>
                    </a:solidFill>
                  </a:rPr>
                  <a:t>1</a:t>
                </a:r>
                <a:endParaRPr lang="zh-CN" altLang="en-US" sz="1800" b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5" name="文本框 124"/>
            <p:cNvSpPr txBox="1"/>
            <p:nvPr/>
          </p:nvSpPr>
          <p:spPr>
            <a:xfrm>
              <a:off x="546968" y="2081032"/>
              <a:ext cx="11775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主线程</a:t>
              </a:r>
              <a:endParaRPr lang="zh-CN" altLang="en-US" sz="2000" b="1" dirty="0"/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1790873" y="1734316"/>
              <a:ext cx="757520" cy="1847080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1606068" y="3572749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并行区域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3694383" y="3302437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线程并行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3962416" y="1870862"/>
              <a:ext cx="763800" cy="1481940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1" name="矩形 130"/>
            <p:cNvSpPr/>
            <p:nvPr/>
          </p:nvSpPr>
          <p:spPr bwMode="auto">
            <a:xfrm>
              <a:off x="6128911" y="2081032"/>
              <a:ext cx="757520" cy="994159"/>
            </a:xfrm>
            <a:prstGeom prst="rect">
              <a:avLst/>
            </a:prstGeom>
            <a:noFill/>
            <a:ln w="1270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5886023" y="3038219"/>
              <a:ext cx="13946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0B0F0"/>
                  </a:solidFill>
                </a:rPr>
                <a:t>线程并行</a:t>
              </a:r>
              <a:endParaRPr lang="zh-CN" altLang="en-US" sz="2000" b="1" dirty="0">
                <a:solidFill>
                  <a:srgbClr val="00B0F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en-US" altLang="zh-CN" dirty="0"/>
              <a:t>Hello World! 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1"/>
          </p:nvPr>
        </p:nvSpPr>
        <p:spPr bwMode="auto">
          <a:xfrm>
            <a:off x="1981268" y="1219258"/>
            <a:ext cx="5410058" cy="4952870"/>
          </a:xfrm>
          <a:solidFill>
            <a:schemeClr val="accent5"/>
          </a:solidFill>
          <a:ln w="12700" cap="flat" algn="ctr">
            <a:round/>
            <a:headEnd type="none" w="med" len="med"/>
            <a:tailEnd type="none" w="med" len="med"/>
          </a:ln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omp.h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zh-CN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main(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argc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char*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argv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[]){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nprocs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/* Fork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一组线程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#pragma omp parallel private(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altLang="zh-CN" sz="15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omp_get_thread_num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id*/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("Hello World from OMP thread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主线程工作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if (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tid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==0) {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15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omp_get_num_threads</a:t>
            </a:r>
            <a:r>
              <a:rPr lang="en-US" altLang="zh-CN" sz="15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/*</a:t>
            </a:r>
            <a:r>
              <a:rPr lang="zh-CN" alt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获得线程数量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*/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("Number of threads %d\n", </a:t>
            </a:r>
            <a:r>
              <a:rPr lang="en-US" altLang="zh-C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nthreads</a:t>
            </a: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      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   return 0;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  <a:defRPr/>
            </a:pPr>
            <a:r>
              <a:rPr lang="en-US" altLang="zh-CN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US" altLang="zh-C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可能的运行结果 </a:t>
            </a:r>
            <a:r>
              <a:rPr lang="en-US" altLang="zh-CN" dirty="0"/>
              <a:t>(OMP_NUM_THREADS 8)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/>
          <a:stretch>
            <a:fillRect/>
          </a:stretch>
        </p:blipFill>
        <p:spPr>
          <a:xfrm>
            <a:off x="762100" y="1676446"/>
            <a:ext cx="7097664" cy="28955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597682"/>
          </a:xfrm>
        </p:spPr>
        <p:txBody>
          <a:bodyPr>
            <a:norm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omp.h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r>
              <a:rPr lang="zh-CN" altLang="en-US" sz="2000" dirty="0"/>
              <a:t>包含</a:t>
            </a:r>
            <a:r>
              <a:rPr lang="en-US" altLang="zh-CN" sz="2000" dirty="0" err="1"/>
              <a:t>OpenMP</a:t>
            </a:r>
            <a:r>
              <a:rPr lang="zh-CN" altLang="en-US" sz="2000" dirty="0"/>
              <a:t>的库函数头文件</a:t>
            </a:r>
            <a:endParaRPr lang="en-US" altLang="zh-CN" sz="2000" dirty="0"/>
          </a:p>
          <a:p>
            <a:r>
              <a:rPr lang="nb-NO" altLang="zh-CN" dirty="0">
                <a:solidFill>
                  <a:srgbClr val="C00000"/>
                </a:solidFill>
              </a:rPr>
              <a:t>#pragma omp </a:t>
            </a:r>
            <a:r>
              <a:rPr lang="nb-NO" altLang="zh-CN" b="1" dirty="0">
                <a:solidFill>
                  <a:srgbClr val="C00000"/>
                </a:solidFill>
              </a:rPr>
              <a:t>parallel</a:t>
            </a:r>
            <a:r>
              <a:rPr lang="nb-NO" altLang="zh-CN" dirty="0"/>
              <a:t> </a:t>
            </a:r>
            <a:r>
              <a:rPr lang="nb-NO" altLang="zh-CN" dirty="0">
                <a:solidFill>
                  <a:srgbClr val="00B0F0"/>
                </a:solidFill>
              </a:rPr>
              <a:t>private</a:t>
            </a:r>
            <a:r>
              <a:rPr lang="nb-NO" altLang="zh-CN" dirty="0"/>
              <a:t>(nthreads, tid)</a:t>
            </a:r>
            <a:endParaRPr lang="nb-NO" altLang="zh-CN" dirty="0"/>
          </a:p>
          <a:p>
            <a:pPr lvl="1"/>
            <a:r>
              <a:rPr lang="zh-CN" altLang="en-US" sz="2000" dirty="0"/>
              <a:t>并行区域的编译制导语句</a:t>
            </a:r>
            <a:endParaRPr lang="en-US" altLang="zh-CN" sz="2000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dirty="0"/>
              <a:t>大小写敏感</a:t>
            </a:r>
            <a:endParaRPr lang="en-US" altLang="zh-CN" sz="2000" dirty="0"/>
          </a:p>
          <a:p>
            <a:pPr lvl="1"/>
            <a:r>
              <a:rPr lang="zh-CN" altLang="en-US" sz="2000" dirty="0"/>
              <a:t>每个指令最多应用于一个后继语句，语句必须是一个结构块（</a:t>
            </a:r>
            <a:r>
              <a:rPr lang="en-US" altLang="zh-CN" sz="2000" dirty="0"/>
              <a:t>structured block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457200" lvl="1" indent="0">
              <a:buNone/>
            </a:pPr>
            <a:endParaRPr lang="zh-CN" altLang="en-US" sz="2000" b="1" dirty="0"/>
          </a:p>
          <a:p>
            <a:pPr marL="0" indent="0">
              <a:buNone/>
            </a:pPr>
            <a:endParaRPr lang="nb-NO" altLang="zh-CN" dirty="0"/>
          </a:p>
          <a:p>
            <a:pPr marL="0" indent="0">
              <a:buNone/>
            </a:pPr>
            <a:endParaRPr lang="nb-NO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准备工作和编译制导</a:t>
            </a:r>
            <a:endParaRPr lang="zh-CN" altLang="en-US" dirty="0"/>
          </a:p>
        </p:txBody>
      </p:sp>
      <p:graphicFrame>
        <p:nvGraphicFramePr>
          <p:cNvPr id="4" name="Group 71"/>
          <p:cNvGraphicFramePr/>
          <p:nvPr/>
        </p:nvGraphicFramePr>
        <p:xfrm>
          <a:off x="174392" y="2895614"/>
          <a:ext cx="8424862" cy="2316480"/>
        </p:xfrm>
        <a:graphic>
          <a:graphicData uri="http://schemas.openxmlformats.org/drawingml/2006/table">
            <a:tbl>
              <a:tblPr/>
              <a:tblGrid>
                <a:gridCol w="2000316"/>
                <a:gridCol w="2214496"/>
                <a:gridCol w="2103438"/>
                <a:gridCol w="2106612"/>
              </a:tblGrid>
              <a:tr h="393700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charset="0"/>
                          <a:ea typeface="黑体" panose="02010609060101010101" pitchFamily="49" charset="-122"/>
                          <a:cs typeface="Times New Roman" panose="02020603050405020304" charset="0"/>
                        </a:rPr>
                        <a:t>#pragma omp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黑体" panose="02010609060101010101" pitchFamily="49" charset="-122"/>
                        <a:cs typeface="Times New Roman" panose="0202060305040502030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directive-name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[clause, ...]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newline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1838325"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制导指令前缀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对所有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OpenMP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语句都需要这样的前缀。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OpenMP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制导指令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在制导指令前缀和子句之间必须有一个正确的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OpenMP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制导指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令。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子句（可选）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在没有其它约束条件下，子句可以无序，也可以任意的选择。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>
                      <a:lvl1pPr marL="342900" indent="-342900" algn="l" defTabSz="914400" rtl="0" eaLnBrk="1" latinLnBrk="0" hangingPunct="1">
                        <a:buFont typeface="Wingdings" panose="05000000000000000000" pitchFamily="2" charset="2"/>
                        <a:defRPr sz="20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 algn="l" defTabSz="914400" rtl="0" eaLnBrk="1" latinLnBrk="0" hangingPunct="1">
                        <a:buFont typeface="Wingdings" panose="05000000000000000000" pitchFamily="2" charset="2"/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 algn="l" defTabSz="914400" rtl="0" eaLnBrk="1" latinLnBrk="0" hangingPunct="1">
                        <a:buFont typeface="Wingdings" panose="05000000000000000000" pitchFamily="2" charset="2"/>
                        <a:defRPr sz="16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换行符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表明这条制导语句的终止。可使用“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\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</a:rPr>
                        <a:t>”分行书写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914496" y="2362228"/>
            <a:ext cx="182875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 flipH="1">
            <a:off x="838298" y="2375363"/>
            <a:ext cx="82551" cy="6074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2971842" y="2362228"/>
            <a:ext cx="83817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直接箭头连接符 13"/>
          <p:cNvCxnSpPr/>
          <p:nvPr/>
        </p:nvCxnSpPr>
        <p:spPr bwMode="auto">
          <a:xfrm>
            <a:off x="3800100" y="2375363"/>
            <a:ext cx="354350" cy="674775"/>
          </a:xfrm>
          <a:prstGeom prst="curvedConnector3">
            <a:avLst>
              <a:gd name="adj1" fmla="val 164512"/>
            </a:avLst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3998485" y="2362227"/>
            <a:ext cx="2707059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箭头连接符 20"/>
          <p:cNvCxnSpPr/>
          <p:nvPr/>
        </p:nvCxnSpPr>
        <p:spPr bwMode="auto">
          <a:xfrm>
            <a:off x="5352016" y="2369013"/>
            <a:ext cx="134360" cy="61384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13953</Words>
  <Application>WPS 演示</Application>
  <PresentationFormat>全屏显示(4:3)</PresentationFormat>
  <Paragraphs>1012</Paragraphs>
  <Slides>52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5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Comic Sans MS</vt:lpstr>
      <vt:lpstr>微软雅黑</vt:lpstr>
      <vt:lpstr>Arial Unicode MS</vt:lpstr>
      <vt:lpstr>-apple-system</vt:lpstr>
      <vt:lpstr>Segoe Print</vt:lpstr>
      <vt:lpstr>自定义设计方案</vt:lpstr>
      <vt:lpstr>并行程序设计  </vt:lpstr>
      <vt:lpstr>大纲</vt:lpstr>
      <vt:lpstr>大纲</vt:lpstr>
      <vt:lpstr>什么是OpenMP？</vt:lpstr>
      <vt:lpstr>OpenMP体系结构</vt:lpstr>
      <vt:lpstr>Fork-Join模型</vt:lpstr>
      <vt:lpstr>Hello World! </vt:lpstr>
      <vt:lpstr>Hello World! </vt:lpstr>
      <vt:lpstr>准备工作和编译制导</vt:lpstr>
      <vt:lpstr>大纲</vt:lpstr>
      <vt:lpstr>并行区域结构（Parallel Construct）</vt:lpstr>
      <vt:lpstr>并行区域结构例子</vt:lpstr>
      <vt:lpstr>OpenMP指令作用域</vt:lpstr>
      <vt:lpstr>数据范围属性子句</vt:lpstr>
      <vt:lpstr>用于显示定义变量范围的子句</vt:lpstr>
      <vt:lpstr>用于显示定义变量范围的子句</vt:lpstr>
      <vt:lpstr>reduction子句例子</vt:lpstr>
      <vt:lpstr>if子句</vt:lpstr>
      <vt:lpstr>num_threads子句</vt:lpstr>
      <vt:lpstr>使用限制</vt:lpstr>
      <vt:lpstr>大纲</vt:lpstr>
      <vt:lpstr>工作共享结构(Worksharing Constructs)</vt:lpstr>
      <vt:lpstr>for指令</vt:lpstr>
      <vt:lpstr>例子</vt:lpstr>
      <vt:lpstr>schedule子句</vt:lpstr>
      <vt:lpstr>schedule子句</vt:lpstr>
      <vt:lpstr>调度类型示例</vt:lpstr>
      <vt:lpstr>ordered子句和nowait子句</vt:lpstr>
      <vt:lpstr>collapse子句</vt:lpstr>
      <vt:lpstr>使用限制</vt:lpstr>
      <vt:lpstr>sections指令</vt:lpstr>
      <vt:lpstr>例子</vt:lpstr>
      <vt:lpstr>使用限制</vt:lpstr>
      <vt:lpstr>single指令</vt:lpstr>
      <vt:lpstr>例子</vt:lpstr>
      <vt:lpstr>合并结构(Combined Constructs)</vt:lpstr>
      <vt:lpstr>parallel for指令</vt:lpstr>
      <vt:lpstr>parallel for例子</vt:lpstr>
      <vt:lpstr>大纲</vt:lpstr>
      <vt:lpstr>同步结构</vt:lpstr>
      <vt:lpstr>master指令例子</vt:lpstr>
      <vt:lpstr>critical指令</vt:lpstr>
      <vt:lpstr>atomic指令例子</vt:lpstr>
      <vt:lpstr>flush指令</vt:lpstr>
      <vt:lpstr>ordered指令</vt:lpstr>
      <vt:lpstr>其他指令</vt:lpstr>
      <vt:lpstr>大纲</vt:lpstr>
      <vt:lpstr>运行时库函数</vt:lpstr>
      <vt:lpstr>常用的运行时库函数</vt:lpstr>
      <vt:lpstr>常用的运行时库函数</vt:lpstr>
      <vt:lpstr>大纲</vt:lpstr>
      <vt:lpstr>环境变量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1312</cp:revision>
  <dcterms:created xsi:type="dcterms:W3CDTF">2001-06-30T15:45:00Z</dcterms:created>
  <dcterms:modified xsi:type="dcterms:W3CDTF">2025-04-21T03:20:10Z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2ADE4C04BBF54E70985BE41C11F9333D_12</vt:lpwstr>
  </property>
</Properties>
</file>