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382" r:id="rId6"/>
    <p:sldId id="358" r:id="rId7"/>
    <p:sldId id="359" r:id="rId8"/>
    <p:sldId id="361" r:id="rId9"/>
    <p:sldId id="362" r:id="rId10"/>
    <p:sldId id="363" r:id="rId11"/>
    <p:sldId id="364" r:id="rId12"/>
    <p:sldId id="366" r:id="rId13"/>
    <p:sldId id="365" r:id="rId14"/>
    <p:sldId id="367" r:id="rId15"/>
    <p:sldId id="368" r:id="rId16"/>
    <p:sldId id="383" r:id="rId17"/>
    <p:sldId id="369" r:id="rId18"/>
    <p:sldId id="370" r:id="rId19"/>
    <p:sldId id="371" r:id="rId20"/>
    <p:sldId id="375" r:id="rId21"/>
    <p:sldId id="372" r:id="rId22"/>
    <p:sldId id="373" r:id="rId23"/>
    <p:sldId id="384" r:id="rId24"/>
    <p:sldId id="374" r:id="rId25"/>
    <p:sldId id="377" r:id="rId26"/>
    <p:sldId id="376" r:id="rId27"/>
    <p:sldId id="378" r:id="rId28"/>
    <p:sldId id="379" r:id="rId29"/>
    <p:sldId id="380" r:id="rId30"/>
    <p:sldId id="381" r:id="rId3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00CC00"/>
    <a:srgbClr val="CCFFCC"/>
    <a:srgbClr val="FFFFFF"/>
    <a:srgbClr val="F6D8CA"/>
    <a:srgbClr val="F2C7B4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1909" autoAdjust="0"/>
  </p:normalViewPr>
  <p:slideViewPr>
    <p:cSldViewPr showGuides="1">
      <p:cViewPr varScale="1">
        <p:scale>
          <a:sx n="97" d="100"/>
          <a:sy n="97" d="100"/>
        </p:scale>
        <p:origin x="618" y="96"/>
      </p:cViewPr>
      <p:guideLst>
        <p:guide orient="horz" pos="2152"/>
        <p:guide pos="27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19408C84-9C46-42BD-8710-A6E6F07E95B6}" type="datetimeFigureOut">
              <a:rPr lang="zh-CN" altLang="en-US"/>
            </a:fld>
            <a:endParaRPr lang="zh-CN" altLang="en-US"/>
          </a:p>
        </p:txBody>
      </p:sp>
      <p:sp>
        <p:nvSpPr>
          <p:cNvPr id="410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958850" y="685800"/>
            <a:ext cx="4941888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352043B7-3654-42D2-9D44-9BD02F88AA91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1CD8826-7FE9-4780-B625-EB39FDBC2A05}" type="slidenum">
              <a:rPr lang="zh-CN" altLang="en-US" sz="1300" smtClean="0">
                <a:latin typeface="Times" panose="02020603050405020304" pitchFamily="18" charset="0"/>
              </a:rPr>
            </a:fld>
            <a:endParaRPr lang="en-US" altLang="zh-CN" sz="1300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3588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52043B7-3654-42D2-9D44-9BD02F88AA9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7488" y="622300"/>
            <a:ext cx="1089025" cy="108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接连接符 5"/>
          <p:cNvCxnSpPr/>
          <p:nvPr userDrawn="1"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 userDrawn="1"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endParaRPr lang="zh-CN" altLang="en-US" b="1" dirty="0">
              <a:solidFill>
                <a:srgbClr val="C00000"/>
              </a:solidFill>
            </a:endParaRPr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等腰三角形 6"/>
          <p:cNvSpPr/>
          <p:nvPr userDrawn="1"/>
        </p:nvSpPr>
        <p:spPr>
          <a:xfrm rot="10800000">
            <a:off x="444500" y="303213"/>
            <a:ext cx="368300" cy="274637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>
            <a:off x="661988" y="303213"/>
            <a:ext cx="369887" cy="274637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/>
          </p:cNvSpPr>
          <p:nvPr>
            <p:ph type="ctrTitle"/>
          </p:nvPr>
        </p:nvSpPr>
        <p:spPr bwMode="auto">
          <a:xfrm>
            <a:off x="895350" y="1371600"/>
            <a:ext cx="7315200" cy="874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并行程序设计  </a:t>
            </a:r>
            <a:endParaRPr lang="zh-CN" altLang="en-US"/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 bwMode="auto">
          <a:xfrm>
            <a:off x="609600" y="2589213"/>
            <a:ext cx="7886700" cy="20764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r>
              <a:rPr lang="en-US" altLang="zh-CN" dirty="0">
                <a:solidFill>
                  <a:srgbClr val="C00000"/>
                </a:solidFill>
              </a:rPr>
              <a:t>Lecture 7: </a:t>
            </a:r>
            <a:endParaRPr lang="en-US" altLang="zh-CN" dirty="0">
              <a:solidFill>
                <a:srgbClr val="C00000"/>
              </a:solidFill>
            </a:endParaRPr>
          </a:p>
          <a:p>
            <a:br>
              <a:rPr lang="en-US" altLang="zh-CN" dirty="0">
                <a:solidFill>
                  <a:srgbClr val="C00000"/>
                </a:solidFill>
              </a:rPr>
            </a:br>
            <a:r>
              <a:rPr lang="en-US" altLang="zh-CN" sz="3200" b="1" dirty="0" err="1">
                <a:solidFill>
                  <a:srgbClr val="C00000"/>
                </a:solidFill>
              </a:rPr>
              <a:t>OpenMP</a:t>
            </a:r>
            <a:r>
              <a:rPr lang="zh-CN" altLang="en-US" sz="3200" b="1" dirty="0">
                <a:solidFill>
                  <a:srgbClr val="C00000"/>
                </a:solidFill>
              </a:rPr>
              <a:t>并行编程实例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9" y="4267178"/>
            <a:ext cx="7010216" cy="142146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98" y="2133634"/>
            <a:ext cx="7010216" cy="138132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V3</a:t>
            </a:r>
            <a:r>
              <a:rPr lang="zh-CN" altLang="en-US" dirty="0"/>
              <a:t>：使用</a:t>
            </a:r>
            <a:r>
              <a:rPr lang="en-US" altLang="zh-CN" dirty="0"/>
              <a:t>parallel for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7357" y="990664"/>
            <a:ext cx="6629286" cy="526297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stdio.h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stdlib.h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math.h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#include &lt;</a:t>
            </a:r>
            <a:r>
              <a:rPr lang="en-US" altLang="zh-CN" sz="1400" dirty="0" err="1"/>
              <a:t>omp.h</a:t>
            </a:r>
            <a:r>
              <a:rPr lang="en-US" altLang="zh-CN" sz="1400" dirty="0"/>
              <a:t>&gt;</a:t>
            </a:r>
            <a:endParaRPr lang="en-US" altLang="zh-CN" sz="1400" dirty="0"/>
          </a:p>
          <a:p>
            <a:r>
              <a:rPr lang="en-US" altLang="zh-CN" sz="1400" dirty="0"/>
              <a:t>double f(double x);    /* Function we're integrating */</a:t>
            </a:r>
            <a:endParaRPr lang="en-US" altLang="zh-CN" sz="1400" dirty="0"/>
          </a:p>
          <a:p>
            <a:r>
              <a:rPr lang="en-US" altLang="zh-CN" sz="1400" dirty="0"/>
              <a:t>double Trap(double a, double b, int n, int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int main(int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 char* 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{</a:t>
            </a:r>
            <a:endParaRPr lang="en-US" altLang="zh-CN" sz="1400" dirty="0"/>
          </a:p>
          <a:p>
            <a:r>
              <a:rPr lang="en-US" altLang="zh-CN" sz="1400" dirty="0"/>
              <a:t>   double 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= 0.0;  /* Store result in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*/</a:t>
            </a:r>
            <a:endParaRPr lang="en-US" altLang="zh-CN" sz="1400" dirty="0"/>
          </a:p>
          <a:p>
            <a:r>
              <a:rPr lang="en-US" altLang="zh-CN" sz="1400" dirty="0"/>
              <a:t>   double  a, b;                 /* Left and right endpoints      */</a:t>
            </a:r>
            <a:endParaRPr lang="en-US" altLang="zh-CN" sz="1400" dirty="0"/>
          </a:p>
          <a:p>
            <a:r>
              <a:rPr lang="en-US" altLang="zh-CN" sz="1400" dirty="0"/>
              <a:t>   int     n;                    /* Total number of trapezoids    */</a:t>
            </a:r>
            <a:endParaRPr lang="en-US" altLang="zh-CN" sz="1400" dirty="0"/>
          </a:p>
          <a:p>
            <a:r>
              <a:rPr lang="en-US" altLang="zh-CN" sz="1400" dirty="0"/>
              <a:t>   int    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strtol</a:t>
            </a:r>
            <a:r>
              <a:rPr lang="en-US" altLang="zh-CN" sz="1400" dirty="0"/>
              <a:t>(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[1], NULL, 10);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("The number of threads is %d\n",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("Enter a, b, and n\n");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scanf</a:t>
            </a:r>
            <a:r>
              <a:rPr lang="en-US" altLang="zh-CN" sz="1400" dirty="0"/>
              <a:t>("%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 %</a:t>
            </a:r>
            <a:r>
              <a:rPr lang="en-US" altLang="zh-CN" sz="1400" dirty="0" err="1"/>
              <a:t>lf</a:t>
            </a:r>
            <a:r>
              <a:rPr lang="en-US" altLang="zh-CN" sz="1400" dirty="0"/>
              <a:t> %d", &amp;a, &amp;b, &amp;n);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 = Trap(a, b, n,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("With n = %d trapezoids, our estimate\n", n);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("of the integral from %f to %f = %.14e\n", a, b, </a:t>
            </a:r>
            <a:r>
              <a:rPr lang="en-US" altLang="zh-CN" sz="1400" dirty="0" err="1"/>
              <a:t>global_result</a:t>
            </a:r>
            <a:r>
              <a:rPr lang="en-US" altLang="zh-CN" sz="1400" dirty="0"/>
              <a:t>);</a:t>
            </a:r>
            <a:endParaRPr lang="en-US" altLang="zh-CN" sz="1400" dirty="0"/>
          </a:p>
          <a:p>
            <a:r>
              <a:rPr lang="en-US" altLang="zh-CN" sz="1400" dirty="0"/>
              <a:t>   return 0;</a:t>
            </a:r>
            <a:endParaRPr lang="en-US" altLang="zh-CN" sz="1400" dirty="0"/>
          </a:p>
          <a:p>
            <a:r>
              <a:rPr lang="en-US" altLang="zh-CN" sz="1400" dirty="0"/>
              <a:t>}  /* main */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Trap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57387" y="996416"/>
            <a:ext cx="6629226" cy="427809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double Trap(double a, double b, int n, int </a:t>
            </a:r>
            <a:r>
              <a:rPr lang="en-US" altLang="zh-CN" sz="1600" dirty="0" err="1"/>
              <a:t>thread_count</a:t>
            </a:r>
            <a:r>
              <a:rPr lang="en-US" altLang="zh-CN" sz="1600" dirty="0"/>
              <a:t>) {</a:t>
            </a:r>
            <a:endParaRPr lang="en-US" altLang="zh-CN" sz="1600" dirty="0"/>
          </a:p>
          <a:p>
            <a:r>
              <a:rPr lang="en-US" altLang="zh-CN" sz="1600" dirty="0"/>
              <a:t>   double  h,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int 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double  start, finish;</a:t>
            </a:r>
            <a:endParaRPr lang="en-US" altLang="zh-CN" sz="1600" dirty="0"/>
          </a:p>
          <a:p>
            <a:r>
              <a:rPr lang="en-US" altLang="zh-CN" sz="1600" dirty="0"/>
              <a:t>   h = (b-a)/n;</a:t>
            </a:r>
            <a:endParaRPr lang="en-US" altLang="zh-CN" sz="1600" dirty="0"/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= (f(a) + f(b))/2.0;</a:t>
            </a:r>
            <a:endParaRPr lang="en-US" altLang="zh-CN" sz="1600" dirty="0"/>
          </a:p>
          <a:p>
            <a:r>
              <a:rPr lang="en-US" altLang="zh-CN" sz="1600" dirty="0"/>
              <a:t>   start = </a:t>
            </a:r>
            <a:r>
              <a:rPr lang="en-US" altLang="zh-CN" sz="1600" dirty="0" err="1"/>
              <a:t>omp_get_wtime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      reduction(+: </a:t>
            </a:r>
            <a:r>
              <a:rPr lang="en-US" altLang="zh-CN" sz="1600" dirty="0" err="1">
                <a:solidFill>
                  <a:srgbClr val="C00000"/>
                </a:solidFill>
              </a:rPr>
              <a:t>approx</a:t>
            </a:r>
            <a:r>
              <a:rPr lang="en-US" altLang="zh-CN" sz="1600" dirty="0">
                <a:solidFill>
                  <a:srgbClr val="C00000"/>
                </a:solidFill>
              </a:rPr>
              <a:t>) schedule(runtime)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&lt;= 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+= f(a +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*h);</a:t>
            </a:r>
            <a:endParaRPr lang="en-US" altLang="zh-CN" sz="1600" dirty="0"/>
          </a:p>
          <a:p>
            <a:r>
              <a:rPr lang="en-US" altLang="zh-CN" sz="1600" dirty="0"/>
              <a:t>   }</a:t>
            </a:r>
            <a:endParaRPr lang="en-US" altLang="zh-CN" sz="1600" dirty="0"/>
          </a:p>
          <a:p>
            <a:r>
              <a:rPr lang="en-US" altLang="zh-CN" sz="1600" dirty="0"/>
              <a:t>   finish = </a:t>
            </a:r>
            <a:r>
              <a:rPr lang="en-US" altLang="zh-CN" sz="1600" dirty="0" err="1"/>
              <a:t>omp_get_wtime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("Time used in parallel block = %.14e seconds\n", finish-start);</a:t>
            </a:r>
            <a:endParaRPr lang="en-US" altLang="zh-CN" sz="1600" dirty="0"/>
          </a:p>
          <a:p>
            <a:r>
              <a:rPr lang="en-US" altLang="zh-CN" sz="1600" dirty="0"/>
              <a:t>  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 = h*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return </a:t>
            </a:r>
            <a:r>
              <a:rPr lang="en-US" altLang="zh-CN" sz="1600" dirty="0" err="1"/>
              <a:t>approx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}  /* Trap */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249364" y="5436573"/>
            <a:ext cx="2560656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double f(double x) {</a:t>
            </a:r>
            <a:endParaRPr lang="en-US" altLang="zh-CN" sz="1600" dirty="0"/>
          </a:p>
          <a:p>
            <a:r>
              <a:rPr lang="en-US" altLang="zh-CN" sz="1600" dirty="0"/>
              <a:t>   double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 = x*x;</a:t>
            </a:r>
            <a:endParaRPr lang="en-US" altLang="zh-CN" sz="1600" dirty="0"/>
          </a:p>
          <a:p>
            <a:r>
              <a:rPr lang="en-US" altLang="zh-CN" sz="1600" dirty="0"/>
              <a:t>   return  </a:t>
            </a:r>
            <a:r>
              <a:rPr lang="en-US" altLang="zh-CN" sz="1600" dirty="0" err="1"/>
              <a:t>val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} 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V3</a:t>
            </a:r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4" y="2089182"/>
            <a:ext cx="6832704" cy="1416016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93" y="4036286"/>
            <a:ext cx="6817457" cy="1373861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charset="0"/>
              </a:rPr>
              <a:t>梯形积分法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charset="0"/>
              </a:rPr>
              <a:t>排序</a:t>
            </a:r>
            <a:endParaRPr lang="en-US" altLang="zh-CN" sz="3200" b="1" dirty="0"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</a:rPr>
              <a:t>生产者和消费者问题</a:t>
            </a:r>
            <a:endParaRPr lang="zh-CN" altLang="en-US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369088"/>
          </a:xfrm>
        </p:spPr>
        <p:txBody>
          <a:bodyPr/>
          <a:lstStyle/>
          <a:p>
            <a:r>
              <a:rPr lang="zh-CN" altLang="en-US" dirty="0"/>
              <a:t>冒泡排序是一种最基础的交换排序</a:t>
            </a:r>
            <a:endParaRPr lang="en-US" altLang="zh-CN" dirty="0"/>
          </a:p>
          <a:p>
            <a:r>
              <a:rPr lang="zh-CN" altLang="en-US" dirty="0"/>
              <a:t>一组整数排序的串行算法如下：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存在循环体依赖，不能并行化</a:t>
            </a:r>
            <a:r>
              <a:rPr lang="en-US" altLang="zh-CN" dirty="0"/>
              <a:t>for</a:t>
            </a:r>
            <a:r>
              <a:rPr lang="zh-CN" altLang="en-US" dirty="0"/>
              <a:t>循环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233877" y="2084216"/>
            <a:ext cx="6376106" cy="341632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/>
              <a:t>void </a:t>
            </a:r>
            <a:r>
              <a:rPr lang="en-US" altLang="zh-CN" sz="1800" dirty="0" err="1"/>
              <a:t>Bubble_sort</a:t>
            </a:r>
            <a:r>
              <a:rPr lang="en-US" altLang="zh-CN" sz="1800" dirty="0"/>
              <a:t>( int a[], int n) {</a:t>
            </a:r>
            <a:endParaRPr lang="en-US" altLang="zh-CN" sz="1800" dirty="0"/>
          </a:p>
          <a:p>
            <a:r>
              <a:rPr lang="en-US" altLang="zh-CN" sz="1800" dirty="0"/>
              <a:t>           int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, temp;</a:t>
            </a:r>
            <a:endParaRPr lang="en-US" altLang="zh-CN" sz="1800" dirty="0"/>
          </a:p>
          <a:p>
            <a:r>
              <a:rPr lang="en-US" altLang="zh-CN" sz="1800" dirty="0"/>
              <a:t>           for (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 = n;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 &gt;=2; </a:t>
            </a:r>
            <a:r>
              <a:rPr lang="en-US" altLang="zh-CN" sz="1800" dirty="0" err="1"/>
              <a:t>list_length</a:t>
            </a:r>
            <a:r>
              <a:rPr lang="en-US" altLang="zh-CN" sz="1800" dirty="0"/>
              <a:t>--){</a:t>
            </a:r>
            <a:endParaRPr lang="en-US" altLang="zh-CN" sz="1800" dirty="0"/>
          </a:p>
          <a:p>
            <a:r>
              <a:rPr lang="en-US" altLang="zh-CN" sz="1800" dirty="0"/>
              <a:t>                 for (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= 0;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&lt; list_length-1; </a:t>
            </a:r>
            <a:r>
              <a:rPr lang="en-US" altLang="zh-CN" sz="1800" dirty="0" err="1"/>
              <a:t>i</a:t>
            </a:r>
            <a:r>
              <a:rPr lang="en-US" altLang="zh-CN" sz="1800" dirty="0"/>
              <a:t> ++){</a:t>
            </a:r>
            <a:endParaRPr lang="en-US" altLang="zh-CN" sz="1800" dirty="0"/>
          </a:p>
          <a:p>
            <a:r>
              <a:rPr lang="en-US" altLang="zh-CN" sz="1800" dirty="0"/>
              <a:t>	        if (a[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&gt; a[i+1]) {</a:t>
            </a:r>
            <a:endParaRPr lang="en-US" altLang="zh-CN" sz="1800" dirty="0"/>
          </a:p>
          <a:p>
            <a:r>
              <a:rPr lang="en-US" altLang="zh-CN" sz="1800" dirty="0"/>
              <a:t>	            temp =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];</a:t>
            </a:r>
            <a:endParaRPr lang="en-US" altLang="zh-CN" sz="1800" dirty="0"/>
          </a:p>
          <a:p>
            <a:r>
              <a:rPr lang="en-US" altLang="zh-CN" sz="1800" dirty="0"/>
              <a:t>	            a[</a:t>
            </a:r>
            <a:r>
              <a:rPr lang="en-US" altLang="zh-CN" sz="1800" dirty="0" err="1"/>
              <a:t>i</a:t>
            </a:r>
            <a:r>
              <a:rPr lang="en-US" altLang="zh-CN" sz="1800" dirty="0"/>
              <a:t>] = a[i+1];</a:t>
            </a:r>
            <a:endParaRPr lang="en-US" altLang="zh-CN" sz="1800" dirty="0"/>
          </a:p>
          <a:p>
            <a:r>
              <a:rPr lang="en-US" altLang="zh-CN" sz="1800" dirty="0"/>
              <a:t> 	            a[i+1] = temp;</a:t>
            </a:r>
            <a:endParaRPr lang="en-US" altLang="zh-CN" sz="1800" dirty="0"/>
          </a:p>
          <a:p>
            <a:r>
              <a:rPr lang="en-US" altLang="zh-CN" sz="1800" dirty="0"/>
              <a:t> 	        }</a:t>
            </a:r>
            <a:endParaRPr lang="en-US" altLang="zh-CN" sz="1800" dirty="0"/>
          </a:p>
          <a:p>
            <a:r>
              <a:rPr lang="en-US" altLang="zh-CN" sz="1800" dirty="0"/>
              <a:t> 	   }</a:t>
            </a:r>
            <a:endParaRPr lang="en-US" altLang="zh-CN" sz="1800" dirty="0"/>
          </a:p>
          <a:p>
            <a:r>
              <a:rPr lang="en-US" altLang="zh-CN" sz="1800" dirty="0"/>
              <a:t>          }</a:t>
            </a:r>
            <a:endParaRPr lang="en-US" altLang="zh-CN" sz="1800" dirty="0"/>
          </a:p>
          <a:p>
            <a:r>
              <a:rPr lang="en-US" altLang="zh-CN" sz="1800" dirty="0"/>
              <a:t> } 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是冒泡排序的升级版，消除了冒泡排序中的循环体依赖，所以可以实现并行化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奇偶排序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49364" y="1905040"/>
            <a:ext cx="6376106" cy="477053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void </a:t>
            </a:r>
            <a:r>
              <a:rPr lang="en-US" altLang="zh-CN" sz="1600" dirty="0" err="1"/>
              <a:t>Odd_even_sort</a:t>
            </a:r>
            <a:r>
              <a:rPr lang="en-US" altLang="zh-CN" sz="1600" dirty="0"/>
              <a:t>( int a[],int n) {</a:t>
            </a:r>
            <a:endParaRPr lang="en-US" altLang="zh-CN" sz="1600" dirty="0"/>
          </a:p>
          <a:p>
            <a:r>
              <a:rPr lang="en-US" altLang="zh-CN" sz="1600" dirty="0"/>
              <a:t>           int phase,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, temp;</a:t>
            </a:r>
            <a:endParaRPr lang="en-US" altLang="zh-CN" sz="1600" dirty="0"/>
          </a:p>
          <a:p>
            <a:r>
              <a:rPr lang="en-US" altLang="zh-CN" sz="1600" dirty="0"/>
              <a:t>           for (phase = 0; phase &lt; n; phase++)</a:t>
            </a:r>
            <a:endParaRPr lang="en-US" altLang="zh-CN" sz="1600" dirty="0"/>
          </a:p>
          <a:p>
            <a:r>
              <a:rPr lang="en-US" altLang="zh-CN" sz="1600" dirty="0"/>
              <a:t>	if (phase % 2 == 0) { / *Even phase */</a:t>
            </a:r>
            <a:endParaRPr lang="en-US" altLang="zh-CN" sz="1600" dirty="0"/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  <a:endParaRPr lang="en-US" altLang="zh-CN" sz="1600" dirty="0"/>
          </a:p>
          <a:p>
            <a:r>
              <a:rPr lang="en-US" altLang="zh-CN" sz="1600" dirty="0"/>
              <a:t> 	        if (a[i-1] &gt;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]) {</a:t>
            </a:r>
            <a:endParaRPr lang="en-US" altLang="zh-CN" sz="1600" dirty="0"/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r>
              <a:rPr lang="en-US" altLang="zh-CN" sz="1600" dirty="0"/>
              <a:t> 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a[i-1];</a:t>
            </a:r>
            <a:endParaRPr lang="en-US" altLang="zh-CN" sz="1600" dirty="0"/>
          </a:p>
          <a:p>
            <a:r>
              <a:rPr lang="en-US" altLang="zh-CN" sz="1600" dirty="0"/>
              <a:t> 	            a[i-1] = temp;</a:t>
            </a:r>
            <a:endParaRPr lang="en-US" altLang="zh-CN" sz="1600" dirty="0"/>
          </a:p>
          <a:p>
            <a:r>
              <a:rPr lang="en-US" altLang="zh-CN" sz="1600" dirty="0"/>
              <a:t> 	        }</a:t>
            </a:r>
            <a:endParaRPr lang="en-US" altLang="zh-CN" sz="1600" dirty="0"/>
          </a:p>
          <a:p>
            <a:r>
              <a:rPr lang="en-US" altLang="zh-CN" sz="1600" dirty="0"/>
              <a:t> 	} else {/ *Odd phase */</a:t>
            </a:r>
            <a:endParaRPr lang="en-US" altLang="zh-CN" sz="1600" dirty="0"/>
          </a:p>
          <a:p>
            <a:r>
              <a:rPr lang="en-US" altLang="zh-CN" sz="1600" dirty="0"/>
              <a:t> 	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n-1;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+= 2)</a:t>
            </a:r>
            <a:endParaRPr lang="en-US" altLang="zh-CN" sz="1600" dirty="0"/>
          </a:p>
          <a:p>
            <a:r>
              <a:rPr lang="en-US" altLang="zh-CN" sz="1600" dirty="0"/>
              <a:t>	        if (a[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&gt; a[i+1]) {</a:t>
            </a:r>
            <a:endParaRPr lang="en-US" altLang="zh-CN" sz="1600" dirty="0"/>
          </a:p>
          <a:p>
            <a:r>
              <a:rPr lang="en-US" altLang="zh-CN" sz="1600" dirty="0"/>
              <a:t> 	            temp =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];</a:t>
            </a:r>
            <a:endParaRPr lang="en-US" altLang="zh-CN" sz="1600" dirty="0"/>
          </a:p>
          <a:p>
            <a:r>
              <a:rPr lang="en-US" altLang="zh-CN" sz="1600" dirty="0"/>
              <a:t>	            a[</a:t>
            </a:r>
            <a:r>
              <a:rPr lang="en-US" altLang="zh-CN" sz="1600" dirty="0" err="1"/>
              <a:t>i</a:t>
            </a:r>
            <a:r>
              <a:rPr lang="en-US" altLang="zh-CN" sz="1600" dirty="0"/>
              <a:t>] = a[i+1];</a:t>
            </a:r>
            <a:endParaRPr lang="en-US" altLang="zh-CN" sz="1600" dirty="0"/>
          </a:p>
          <a:p>
            <a:r>
              <a:rPr lang="en-US" altLang="zh-CN" sz="1600" dirty="0"/>
              <a:t> 	            a[i+1] = temp;</a:t>
            </a:r>
            <a:endParaRPr lang="en-US" altLang="zh-CN" sz="1600" dirty="0"/>
          </a:p>
          <a:p>
            <a:r>
              <a:rPr lang="en-US" altLang="zh-CN" sz="1600" dirty="0"/>
              <a:t> 	        }</a:t>
            </a:r>
            <a:endParaRPr lang="en-US" altLang="zh-CN" sz="1600" dirty="0"/>
          </a:p>
          <a:p>
            <a:r>
              <a:rPr lang="en-US" altLang="zh-CN" sz="1600" dirty="0"/>
              <a:t> 	}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输入：数组</a:t>
            </a:r>
            <a:r>
              <a:rPr lang="en-US" altLang="zh-CN" dirty="0"/>
              <a:t>A={5,9,4,3}</a:t>
            </a:r>
            <a:endParaRPr lang="en-US" altLang="zh-CN" dirty="0"/>
          </a:p>
          <a:p>
            <a:r>
              <a:rPr lang="zh-CN" altLang="en-US" dirty="0"/>
              <a:t>输出：非递减有序序列</a:t>
            </a:r>
            <a:endParaRPr lang="en-US" altLang="zh-CN" dirty="0"/>
          </a:p>
          <a:p>
            <a:r>
              <a:rPr lang="zh-CN" altLang="en-US" dirty="0"/>
              <a:t>奇偶排序：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000" dirty="0"/>
              <a:t>phase = 0</a:t>
            </a:r>
            <a:r>
              <a:rPr lang="zh-CN" altLang="en-US" sz="2000" dirty="0"/>
              <a:t>（偶数）：比较</a:t>
            </a:r>
            <a:r>
              <a:rPr lang="en-US" altLang="zh-CN" sz="2000" dirty="0"/>
              <a:t>(a[0],a[1])</a:t>
            </a:r>
            <a:r>
              <a:rPr lang="zh-CN" altLang="en-US" sz="2000" dirty="0"/>
              <a:t>、</a:t>
            </a:r>
            <a:r>
              <a:rPr lang="en-US" altLang="zh-CN" sz="2000" dirty="0"/>
              <a:t> (a[2],a[3])</a:t>
            </a:r>
            <a:r>
              <a:rPr lang="zh-CN" altLang="en-US" sz="2000" dirty="0"/>
              <a:t>，</a:t>
            </a:r>
            <a:r>
              <a:rPr lang="en-US" altLang="zh-CN" sz="2000" dirty="0"/>
              <a:t>A={5,9,3,4}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phase = 1</a:t>
            </a:r>
            <a:r>
              <a:rPr lang="zh-CN" altLang="en-US" sz="2000" dirty="0"/>
              <a:t>（奇数）：比较</a:t>
            </a:r>
            <a:r>
              <a:rPr lang="en-US" altLang="zh-CN" sz="2000" dirty="0"/>
              <a:t>(a[1],a[2])</a:t>
            </a:r>
            <a:r>
              <a:rPr lang="zh-CN" altLang="en-US" sz="2000" dirty="0"/>
              <a:t> ，</a:t>
            </a:r>
            <a:r>
              <a:rPr lang="en-US" altLang="zh-CN" sz="2000" dirty="0"/>
              <a:t>A={5,3,9,4}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phase = 2</a:t>
            </a:r>
            <a:r>
              <a:rPr lang="zh-CN" altLang="en-US" sz="2000" dirty="0"/>
              <a:t>（偶数）：比较</a:t>
            </a:r>
            <a:r>
              <a:rPr lang="en-US" altLang="zh-CN" sz="2000" dirty="0"/>
              <a:t>(a[0],a[1])</a:t>
            </a:r>
            <a:r>
              <a:rPr lang="zh-CN" altLang="en-US" sz="2000" dirty="0"/>
              <a:t>、</a:t>
            </a:r>
            <a:r>
              <a:rPr lang="en-US" altLang="zh-CN" sz="2000" dirty="0"/>
              <a:t> (a[2],a[3])</a:t>
            </a:r>
            <a:r>
              <a:rPr lang="zh-CN" altLang="en-US" sz="2000" dirty="0"/>
              <a:t>，</a:t>
            </a:r>
            <a:r>
              <a:rPr lang="en-US" altLang="zh-CN" sz="2000" dirty="0"/>
              <a:t>A={3,5,4,9}</a:t>
            </a:r>
            <a:endParaRPr lang="zh-CN" altLang="en-US" sz="2000" dirty="0"/>
          </a:p>
          <a:p>
            <a:pPr marL="0" indent="0">
              <a:buNone/>
            </a:pPr>
            <a:r>
              <a:rPr lang="en-US" altLang="zh-CN" sz="2000" dirty="0"/>
              <a:t>phase = 3</a:t>
            </a:r>
            <a:r>
              <a:rPr lang="zh-CN" altLang="en-US" sz="2000" dirty="0"/>
              <a:t>（奇数）：比较</a:t>
            </a:r>
            <a:r>
              <a:rPr lang="en-US" altLang="zh-CN" sz="2000" dirty="0"/>
              <a:t>(a[1],a[2])</a:t>
            </a:r>
            <a:r>
              <a:rPr lang="zh-CN" altLang="en-US" sz="2000" dirty="0"/>
              <a:t> ，</a:t>
            </a:r>
            <a:r>
              <a:rPr lang="en-US" altLang="zh-CN" sz="2000" dirty="0"/>
              <a:t>A={3,4,5,9}</a:t>
            </a:r>
            <a:endParaRPr lang="zh-CN" altLang="en-US" sz="2000" dirty="0"/>
          </a:p>
          <a:p>
            <a:pPr marL="0" indent="0">
              <a:buNone/>
            </a:pPr>
            <a:endParaRPr lang="zh-CN" altLang="en-US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奇偶排序例子</a:t>
            </a:r>
            <a:endParaRPr lang="zh-CN" alt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21393" y="4343376"/>
          <a:ext cx="8240713" cy="1755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40713"/>
              </a:tblGrid>
              <a:tr h="565763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>
                          <a:solidFill>
                            <a:srgbClr val="C00000"/>
                          </a:solidFill>
                        </a:rPr>
                        <a:t>Theorem:</a:t>
                      </a:r>
                      <a:endParaRPr lang="zh-CN" altLang="en-US" sz="2400" dirty="0">
                        <a:solidFill>
                          <a:srgbClr val="C00000"/>
                        </a:solidFill>
                      </a:endParaRPr>
                    </a:p>
                  </a:txBody>
                  <a:tcPr marL="91448" marR="91448" marT="45769" marB="45769" anchor="ctr"/>
                </a:tc>
              </a:tr>
              <a:tr h="11900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2400" dirty="0"/>
                        <a:t>Suppose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is a list with </a:t>
                      </a:r>
                      <a:r>
                        <a:rPr lang="en-US" altLang="zh-CN" sz="2400" i="1" dirty="0"/>
                        <a:t>n</a:t>
                      </a:r>
                      <a:r>
                        <a:rPr lang="en-US" altLang="zh-CN" sz="2400" dirty="0"/>
                        <a:t> keys, and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is the input to the odd-even transposition</a:t>
                      </a:r>
                      <a:r>
                        <a:rPr lang="en-US" altLang="zh-CN" sz="2400" baseline="0" dirty="0"/>
                        <a:t> </a:t>
                      </a:r>
                      <a:r>
                        <a:rPr lang="en-US" altLang="zh-CN" sz="2400" dirty="0"/>
                        <a:t>sort algorithm. Then, after </a:t>
                      </a:r>
                      <a:r>
                        <a:rPr lang="en-US" altLang="zh-CN" sz="2400" i="1" dirty="0"/>
                        <a:t>n</a:t>
                      </a:r>
                      <a:r>
                        <a:rPr lang="en-US" altLang="zh-CN" sz="2400" dirty="0"/>
                        <a:t> phases </a:t>
                      </a:r>
                      <a:r>
                        <a:rPr lang="en-US" altLang="zh-CN" sz="2400" i="1" dirty="0"/>
                        <a:t>A</a:t>
                      </a:r>
                      <a:r>
                        <a:rPr lang="en-US" altLang="zh-CN" sz="2400" dirty="0"/>
                        <a:t> will be sorted.</a:t>
                      </a:r>
                      <a:endParaRPr lang="en-US" altLang="zh-CN" sz="2400" dirty="0"/>
                    </a:p>
                  </a:txBody>
                  <a:tcPr marL="91448" marR="91448" marT="45769" marB="45769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划分：内层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for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循环迭代可以划分成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个并行任务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通信：通过数据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隐式同步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组合：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个迭代可以分为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组，其中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为线程数量。也就是每个线程计算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n/t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个迭代。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映射：组合之后的任务数量等于线程数，直接映射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：</a:t>
            </a:r>
            <a:r>
              <a:rPr lang="en-US" altLang="zh-CN" dirty="0"/>
              <a:t>parallel for</a:t>
            </a:r>
            <a:r>
              <a:rPr lang="zh-CN" altLang="en-US" dirty="0"/>
              <a:t>实现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20915" y="990664"/>
            <a:ext cx="4046451" cy="5509200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endParaRPr lang="en-US" altLang="zh-CN" sz="1600" dirty="0"/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2 == 0) {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         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    for (j = 1; j &lt; n; j += 2) {</a:t>
            </a:r>
            <a:endParaRPr lang="en-US" altLang="zh-CN" sz="1600" dirty="0"/>
          </a:p>
          <a:p>
            <a:r>
              <a:rPr lang="en-US" altLang="zh-CN" sz="1600" dirty="0"/>
              <a:t>                if (a[j-1] &gt; a[j]) {</a:t>
            </a:r>
            <a:endParaRPr lang="en-US" altLang="zh-CN" sz="1600" dirty="0"/>
          </a:p>
          <a:p>
            <a:r>
              <a:rPr lang="en-US" altLang="zh-CN" sz="1600" dirty="0"/>
              <a:t>                    temp = a[j];</a:t>
            </a:r>
            <a:endParaRPr lang="en-US" altLang="zh-CN" sz="1600" dirty="0"/>
          </a:p>
          <a:p>
            <a:r>
              <a:rPr lang="en-US" altLang="zh-CN" sz="1600" dirty="0"/>
              <a:t>                    a[j] = a[j-1];</a:t>
            </a:r>
            <a:endParaRPr lang="en-US" altLang="zh-CN" sz="1600" dirty="0"/>
          </a:p>
          <a:p>
            <a:r>
              <a:rPr lang="en-US" altLang="zh-CN" sz="1600" dirty="0"/>
              <a:t>                    a[j-1] = temp;</a:t>
            </a:r>
            <a:endParaRPr lang="en-US" altLang="zh-CN" sz="1600" dirty="0"/>
          </a:p>
          <a:p>
            <a:r>
              <a:rPr lang="en-US" altLang="zh-CN" sz="1600" dirty="0"/>
              <a:t>                }</a:t>
            </a:r>
            <a:endParaRPr lang="en-US" altLang="zh-CN" sz="1600" dirty="0"/>
          </a:p>
          <a:p>
            <a:r>
              <a:rPr lang="en-US" altLang="zh-CN" sz="1600" dirty="0"/>
              <a:t>            }</a:t>
            </a:r>
            <a:endParaRPr lang="en-US" altLang="zh-CN" sz="1600" dirty="0"/>
          </a:p>
          <a:p>
            <a:r>
              <a:rPr lang="en-US" altLang="zh-CN" sz="1600" dirty="0"/>
              <a:t>        }</a:t>
            </a:r>
            <a:endParaRPr lang="en-US" altLang="zh-CN" sz="1600" dirty="0"/>
          </a:p>
          <a:p>
            <a:r>
              <a:rPr lang="en-US" altLang="zh-CN" sz="1600" dirty="0"/>
              <a:t>        else {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for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    for (j = 1; j &lt; n-1; j += 2) {</a:t>
            </a:r>
            <a:endParaRPr lang="en-US" altLang="zh-CN" sz="1600" dirty="0"/>
          </a:p>
          <a:p>
            <a:r>
              <a:rPr lang="en-US" altLang="zh-CN" sz="1600" dirty="0"/>
              <a:t>                if (a[j] &gt; a[j+1]) {</a:t>
            </a:r>
            <a:endParaRPr lang="en-US" altLang="zh-CN" sz="1600" dirty="0"/>
          </a:p>
          <a:p>
            <a:r>
              <a:rPr lang="en-US" altLang="zh-CN" sz="1600" dirty="0"/>
              <a:t>                    temp = a[j];</a:t>
            </a:r>
            <a:endParaRPr lang="en-US" altLang="zh-CN" sz="1600" dirty="0"/>
          </a:p>
          <a:p>
            <a:r>
              <a:rPr lang="en-US" altLang="zh-CN" sz="1600" dirty="0"/>
              <a:t>                    a[j] = a[j+1];</a:t>
            </a:r>
            <a:endParaRPr lang="en-US" altLang="zh-CN" sz="1600" dirty="0"/>
          </a:p>
          <a:p>
            <a:r>
              <a:rPr lang="en-US" altLang="zh-CN" sz="1600" dirty="0"/>
              <a:t>                    a[j+1] = temp;</a:t>
            </a:r>
            <a:endParaRPr lang="en-US" altLang="zh-CN" sz="1600" dirty="0"/>
          </a:p>
          <a:p>
            <a:r>
              <a:rPr lang="en-US" altLang="zh-CN" sz="1600" dirty="0"/>
              <a:t>                }</a:t>
            </a:r>
            <a:endParaRPr lang="en-US" altLang="zh-CN" sz="1600" dirty="0"/>
          </a:p>
          <a:p>
            <a:r>
              <a:rPr lang="en-US" altLang="zh-CN" sz="1600" dirty="0"/>
              <a:t>            }</a:t>
            </a:r>
            <a:endParaRPr lang="en-US" altLang="zh-CN" sz="1600" dirty="0"/>
          </a:p>
          <a:p>
            <a:r>
              <a:rPr lang="en-US" altLang="zh-CN" sz="1600" dirty="0"/>
              <a:t>        }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6256313" y="3396379"/>
            <a:ext cx="213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fork-join 2</a:t>
            </a:r>
            <a:r>
              <a:rPr lang="zh-CN" altLang="en-US" dirty="0">
                <a:solidFill>
                  <a:srgbClr val="C00000"/>
                </a:solidFill>
              </a:rPr>
              <a:t>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charset="0"/>
              </a:rPr>
              <a:t>梯形积分法</a:t>
            </a:r>
            <a:endParaRPr lang="en-US" altLang="zh-CN" sz="3200" b="1" dirty="0"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  <a:cs typeface="Times New Roman" panose="02020603050405020304" charset="0"/>
              </a:rPr>
              <a:t>排序</a:t>
            </a:r>
            <a:endParaRPr lang="en-US" altLang="zh-CN" sz="3200" b="1" dirty="0"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</a:rPr>
              <a:t>生产者和消费者问题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：</a:t>
            </a:r>
            <a:r>
              <a:rPr lang="en-US" altLang="zh-CN" dirty="0"/>
              <a:t>parallel</a:t>
            </a:r>
            <a:r>
              <a:rPr lang="zh-CN" altLang="en-US" dirty="0"/>
              <a:t>和</a:t>
            </a:r>
            <a:r>
              <a:rPr lang="en-US" altLang="zh-CN" dirty="0"/>
              <a:t>for</a:t>
            </a:r>
            <a:r>
              <a:rPr lang="zh-CN" altLang="en-US" dirty="0"/>
              <a:t>指令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20915" y="990664"/>
            <a:ext cx="4351243" cy="575542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for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= 0;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&lt; n; </a:t>
            </a:r>
            <a:r>
              <a:rPr lang="en-US" altLang="zh-CN" sz="1600" dirty="0" err="1"/>
              <a:t>i</a:t>
            </a:r>
            <a:r>
              <a:rPr lang="en-US" altLang="zh-CN" sz="1600" dirty="0"/>
              <a:t>++) {</a:t>
            </a:r>
            <a:endParaRPr lang="en-US" altLang="zh-CN" sz="1600" dirty="0"/>
          </a:p>
          <a:p>
            <a:r>
              <a:rPr lang="en-US" altLang="zh-CN" sz="1600" dirty="0"/>
              <a:t>        if (</a:t>
            </a:r>
            <a:r>
              <a:rPr lang="en-US" altLang="zh-CN" sz="1600" dirty="0" err="1"/>
              <a:t>i</a:t>
            </a:r>
            <a:r>
              <a:rPr lang="en-US" altLang="zh-CN" sz="1600" dirty="0"/>
              <a:t> % 2 == 0) {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            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for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    for (j = 1; j &lt; n; j += 2) {</a:t>
            </a:r>
            <a:endParaRPr lang="en-US" altLang="zh-CN" sz="1600" dirty="0"/>
          </a:p>
          <a:p>
            <a:r>
              <a:rPr lang="en-US" altLang="zh-CN" sz="1600" dirty="0"/>
              <a:t>                if (a[j-1] &gt; a[j]) {</a:t>
            </a:r>
            <a:endParaRPr lang="en-US" altLang="zh-CN" sz="1600" dirty="0"/>
          </a:p>
          <a:p>
            <a:r>
              <a:rPr lang="en-US" altLang="zh-CN" sz="1600" dirty="0"/>
              <a:t>                    temp = a[j];</a:t>
            </a:r>
            <a:endParaRPr lang="en-US" altLang="zh-CN" sz="1600" dirty="0"/>
          </a:p>
          <a:p>
            <a:r>
              <a:rPr lang="en-US" altLang="zh-CN" sz="1600" dirty="0"/>
              <a:t>                    a[j] = a[j-1];</a:t>
            </a:r>
            <a:endParaRPr lang="en-US" altLang="zh-CN" sz="1600" dirty="0"/>
          </a:p>
          <a:p>
            <a:r>
              <a:rPr lang="en-US" altLang="zh-CN" sz="1600" dirty="0"/>
              <a:t>                    a[j-1] = temp;</a:t>
            </a:r>
            <a:endParaRPr lang="en-US" altLang="zh-CN" sz="1600" dirty="0"/>
          </a:p>
          <a:p>
            <a:r>
              <a:rPr lang="en-US" altLang="zh-CN" sz="1600" dirty="0"/>
              <a:t>                }</a:t>
            </a:r>
            <a:endParaRPr lang="en-US" altLang="zh-CN" sz="1600" dirty="0"/>
          </a:p>
          <a:p>
            <a:r>
              <a:rPr lang="en-US" altLang="zh-CN" sz="1600" dirty="0"/>
              <a:t>            }</a:t>
            </a:r>
            <a:endParaRPr lang="en-US" altLang="zh-CN" sz="1600" dirty="0"/>
          </a:p>
          <a:p>
            <a:r>
              <a:rPr lang="en-US" altLang="zh-CN" sz="1600" dirty="0"/>
              <a:t>        }</a:t>
            </a:r>
            <a:endParaRPr lang="en-US" altLang="zh-CN" sz="1600" dirty="0"/>
          </a:p>
          <a:p>
            <a:r>
              <a:rPr lang="en-US" altLang="zh-CN" sz="1600" dirty="0"/>
              <a:t>        else {</a:t>
            </a:r>
            <a:endParaRPr lang="en-US" altLang="zh-CN" sz="1600" dirty="0"/>
          </a:p>
          <a:p>
            <a:r>
              <a:rPr lang="en-US" altLang="zh-CN" sz="1600" dirty="0"/>
              <a:t>            </a:t>
            </a:r>
            <a:r>
              <a:rPr lang="en-US" altLang="zh-CN" sz="1600" dirty="0">
                <a:solidFill>
                  <a:srgbClr val="C00000"/>
                </a:solidFill>
              </a:rPr>
              <a:t>#pragma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for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      for (j = 1; j &lt; n-1; j += 2) {</a:t>
            </a:r>
            <a:endParaRPr lang="en-US" altLang="zh-CN" sz="1600" dirty="0"/>
          </a:p>
          <a:p>
            <a:r>
              <a:rPr lang="en-US" altLang="zh-CN" sz="1600" dirty="0"/>
              <a:t>                if (a[j] &gt; a[j+1]) {</a:t>
            </a:r>
            <a:endParaRPr lang="en-US" altLang="zh-CN" sz="1600" dirty="0"/>
          </a:p>
          <a:p>
            <a:r>
              <a:rPr lang="en-US" altLang="zh-CN" sz="1600" dirty="0"/>
              <a:t>                    temp = a[j];</a:t>
            </a:r>
            <a:endParaRPr lang="en-US" altLang="zh-CN" sz="1600" dirty="0"/>
          </a:p>
          <a:p>
            <a:r>
              <a:rPr lang="en-US" altLang="zh-CN" sz="1600" dirty="0"/>
              <a:t>                    a[j] = a[j+1];</a:t>
            </a:r>
            <a:endParaRPr lang="en-US" altLang="zh-CN" sz="1600" dirty="0"/>
          </a:p>
          <a:p>
            <a:r>
              <a:rPr lang="en-US" altLang="zh-CN" sz="1600" dirty="0"/>
              <a:t>                    a[j+1] = temp;</a:t>
            </a:r>
            <a:endParaRPr lang="en-US" altLang="zh-CN" sz="1600" dirty="0"/>
          </a:p>
          <a:p>
            <a:r>
              <a:rPr lang="en-US" altLang="zh-CN" sz="1600" dirty="0"/>
              <a:t>                }</a:t>
            </a:r>
            <a:endParaRPr lang="en-US" altLang="zh-CN" sz="1600" dirty="0"/>
          </a:p>
          <a:p>
            <a:r>
              <a:rPr lang="en-US" altLang="zh-CN" sz="1600" dirty="0"/>
              <a:t>            }</a:t>
            </a:r>
            <a:endParaRPr lang="en-US" altLang="zh-CN" sz="1600" dirty="0"/>
          </a:p>
          <a:p>
            <a:r>
              <a:rPr lang="en-US" altLang="zh-CN" sz="1600" dirty="0"/>
              <a:t>        }</a:t>
            </a:r>
            <a:endParaRPr lang="en-US" altLang="zh-CN" sz="1600" dirty="0"/>
          </a:p>
          <a:p>
            <a:r>
              <a:rPr lang="en-US" altLang="zh-CN" sz="1600" dirty="0"/>
              <a:t>    }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56313" y="3396379"/>
            <a:ext cx="2133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fork-join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次</a:t>
            </a:r>
            <a:endParaRPr lang="zh-CN" alt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charset="0"/>
              </a:rPr>
              <a:t>梯形积分法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+mj-ea"/>
                <a:ea typeface="+mj-ea"/>
                <a:cs typeface="Times New Roman" panose="02020603050405020304" charset="0"/>
              </a:rPr>
              <a:t>排序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+mj-ea"/>
              <a:ea typeface="+mj-ea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latin typeface="+mj-ea"/>
                <a:ea typeface="+mj-ea"/>
              </a:rPr>
              <a:t>生产者和消费者问题</a:t>
            </a:r>
            <a:endParaRPr lang="zh-CN" altLang="en-US" sz="3200" b="1" dirty="0">
              <a:latin typeface="+mj-ea"/>
              <a:ea typeface="+mj-ea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针对典型的生产者和消费者问题，使用</a:t>
            </a:r>
            <a:r>
              <a:rPr lang="en-US" altLang="zh-CN" dirty="0"/>
              <a:t>OpenMP</a:t>
            </a:r>
            <a:r>
              <a:rPr lang="zh-CN" altLang="en-US" dirty="0"/>
              <a:t>编程，在共享内存系统上实现消息传递。</a:t>
            </a:r>
            <a:endParaRPr lang="zh-CN" altLang="en-US" dirty="0"/>
          </a:p>
          <a:p>
            <a:r>
              <a:rPr lang="zh-CN" altLang="en-US" b="1" dirty="0"/>
              <a:t>问题描述</a:t>
            </a:r>
            <a:r>
              <a:rPr lang="zh-CN" altLang="en-US" dirty="0"/>
              <a:t>：每一个线程同时充当生产者和消费者角色，并且各自有一个共享消息队列</a:t>
            </a:r>
            <a:endParaRPr lang="zh-CN" altLang="en-US" dirty="0"/>
          </a:p>
          <a:p>
            <a:pPr lvl="1"/>
            <a:r>
              <a:rPr lang="zh-CN" altLang="en-US" sz="2000" dirty="0"/>
              <a:t>作为生产者：线程随机产生整数“消息”和消息的目标线程，发送消息给目标线程</a:t>
            </a:r>
            <a:endParaRPr lang="zh-CN" altLang="en-US" sz="2000" dirty="0"/>
          </a:p>
          <a:p>
            <a:pPr lvl="1"/>
            <a:r>
              <a:rPr lang="zh-CN" altLang="en-US" sz="2000" dirty="0"/>
              <a:t>作为消费者：线程从自己的消息队列中取出消息并打印该消息</a:t>
            </a:r>
            <a:endParaRPr lang="en-US" altLang="zh-CN" sz="2000" dirty="0"/>
          </a:p>
          <a:p>
            <a:r>
              <a:rPr lang="zh-CN" altLang="en-US" dirty="0"/>
              <a:t>每个线程交替发送和接收消息，当一个线程发送完指定数量的消息后，该线程不断接收消息直到其他所有的线程都完成，此时所有的线程结束。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生产者和消费者问题</a:t>
            </a:r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划分：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个线程发送消息是并行任务，不同线程发送消息与接收消息是并行任务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通信：每个线程的共享队列不为</a:t>
            </a:r>
            <a:r>
              <a:rPr lang="zh-CN" altLang="en-US" dirty="0" smtClean="0">
                <a:latin typeface="Times New Roman" panose="02020603050405020304" charset="0"/>
                <a:cs typeface="Times New Roman" panose="02020603050405020304" charset="0"/>
              </a:rPr>
              <a:t>空时才能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接收消息，否则需要等待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组合与映射：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个线程不需要组合直接映射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352802"/>
            <a:ext cx="8184958" cy="3200316"/>
          </a:xfrm>
        </p:spPr>
        <p:txBody>
          <a:bodyPr/>
          <a:lstStyle/>
          <a:p>
            <a:r>
              <a:rPr lang="zh-CN" altLang="en-US" dirty="0"/>
              <a:t>每个线程并行执行的任务：</a:t>
            </a:r>
            <a:endParaRPr lang="en-US" altLang="zh-CN" dirty="0"/>
          </a:p>
          <a:p>
            <a:pPr lvl="1"/>
            <a:r>
              <a:rPr lang="zh-CN" altLang="en-US" sz="2000" dirty="0"/>
              <a:t>交替发送和接收消息，当一个线程发送完指定数量的消息后，该线程不断接收消息直到其他所有的线程都完成，此时所有的线程结束。</a:t>
            </a:r>
            <a:endParaRPr lang="zh-CN" altLang="en-US" sz="2000" dirty="0"/>
          </a:p>
          <a:p>
            <a:r>
              <a:rPr lang="en-US" altLang="zh-CN" sz="2400" dirty="0" err="1"/>
              <a:t>send_msgs</a:t>
            </a:r>
            <a:r>
              <a:rPr lang="en-US" altLang="zh-CN" sz="2400" dirty="0"/>
              <a:t>()</a:t>
            </a:r>
            <a:r>
              <a:rPr lang="zh-CN" altLang="en-US" sz="2400" dirty="0"/>
              <a:t>：发送消息函数</a:t>
            </a:r>
            <a:endParaRPr lang="en-US" altLang="zh-CN" sz="2400" dirty="0"/>
          </a:p>
          <a:p>
            <a:r>
              <a:rPr lang="en-US" altLang="zh-CN" sz="2400" dirty="0" err="1"/>
              <a:t>try_recieve</a:t>
            </a:r>
            <a:r>
              <a:rPr lang="en-US" altLang="zh-CN" sz="2400" dirty="0"/>
              <a:t>()</a:t>
            </a:r>
            <a:r>
              <a:rPr lang="zh-CN" altLang="en-US" sz="2400" dirty="0"/>
              <a:t>：接收消息函数</a:t>
            </a:r>
            <a:endParaRPr lang="en-US" altLang="zh-CN" sz="2400" dirty="0"/>
          </a:p>
          <a:p>
            <a:r>
              <a:rPr lang="en-US" altLang="zh-CN" sz="2400" dirty="0"/>
              <a:t>done()</a:t>
            </a:r>
            <a:r>
              <a:rPr lang="zh-CN" altLang="en-US" sz="2400" dirty="0"/>
              <a:t>：终止函数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生产者和消费者问题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00278" y="1223735"/>
            <a:ext cx="5486256" cy="181588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for(</a:t>
            </a:r>
            <a:r>
              <a:rPr lang="en-US" altLang="zh-CN" sz="1600" dirty="0" err="1"/>
              <a:t>sent_msgs</a:t>
            </a:r>
            <a:r>
              <a:rPr lang="en-US" altLang="zh-CN" sz="1600" dirty="0"/>
              <a:t>=0;sent_msgs&lt;</a:t>
            </a:r>
            <a:r>
              <a:rPr lang="en-US" altLang="zh-CN" sz="1600" dirty="0" err="1"/>
              <a:t>send_max;sent_msgs</a:t>
            </a:r>
            <a:r>
              <a:rPr lang="en-US" altLang="zh-CN" sz="1600" dirty="0"/>
              <a:t>++)</a:t>
            </a:r>
            <a:endParaRPr lang="en-US" altLang="zh-CN" sz="1600" dirty="0"/>
          </a:p>
          <a:p>
            <a:r>
              <a:rPr lang="en-US" altLang="zh-CN" sz="1600" dirty="0"/>
              <a:t>{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send_msgs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try_recieve</a:t>
            </a:r>
            <a:r>
              <a:rPr lang="en-US" altLang="zh-CN" sz="1600" dirty="0"/>
              <a:t>();</a:t>
            </a:r>
            <a:endParaRPr lang="en-US" altLang="zh-CN" sz="1600" dirty="0"/>
          </a:p>
          <a:p>
            <a:r>
              <a:rPr lang="en-US" altLang="zh-CN" sz="1600" dirty="0"/>
              <a:t>}</a:t>
            </a:r>
            <a:endParaRPr lang="en-US" altLang="zh-CN" sz="1600" dirty="0"/>
          </a:p>
          <a:p>
            <a:r>
              <a:rPr lang="en-US" altLang="zh-CN" sz="1600" dirty="0"/>
              <a:t>while (!done())</a:t>
            </a:r>
            <a:endParaRPr lang="en-US" altLang="zh-CN" sz="1600" dirty="0"/>
          </a:p>
          <a:p>
            <a:r>
              <a:rPr lang="en-US" altLang="zh-CN" sz="1600" dirty="0"/>
              <a:t>    </a:t>
            </a:r>
            <a:r>
              <a:rPr lang="en-US" altLang="zh-CN" sz="1600" dirty="0" err="1"/>
              <a:t>try_recieve</a:t>
            </a:r>
            <a:r>
              <a:rPr lang="en-US" altLang="zh-CN" sz="1600" dirty="0"/>
              <a:t>();</a:t>
            </a:r>
            <a:endParaRPr lang="en-US" altLang="zh-CN" sz="1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804492"/>
            <a:ext cx="8184958" cy="3748626"/>
          </a:xfrm>
        </p:spPr>
        <p:txBody>
          <a:bodyPr/>
          <a:lstStyle/>
          <a:p>
            <a:r>
              <a:rPr lang="zh-CN" altLang="en-US" dirty="0"/>
              <a:t>随机生成消息以及消息的目的线程，允许线程向自己发送消息</a:t>
            </a:r>
            <a:endParaRPr lang="en-US" altLang="zh-CN" dirty="0"/>
          </a:p>
          <a:p>
            <a:r>
              <a:rPr lang="en-US" altLang="zh-CN" sz="2400" dirty="0"/>
              <a:t>Enqueue(queue,</a:t>
            </a:r>
            <a:r>
              <a:rPr lang="zh-CN" altLang="en-US" sz="2400" dirty="0"/>
              <a:t> </a:t>
            </a:r>
            <a:r>
              <a:rPr lang="en-US" altLang="zh-CN" sz="2400" dirty="0" err="1"/>
              <a:t>dest</a:t>
            </a:r>
            <a:r>
              <a:rPr lang="en-US" altLang="zh-CN" sz="2400" dirty="0"/>
              <a:t>,  </a:t>
            </a:r>
            <a:r>
              <a:rPr lang="en-US" altLang="zh-CN" sz="2400" dirty="0" err="1"/>
              <a:t>my_rank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mesg</a:t>
            </a:r>
            <a:r>
              <a:rPr lang="en-US" altLang="zh-CN" sz="2400" dirty="0"/>
              <a:t>)</a:t>
            </a:r>
            <a:r>
              <a:rPr lang="zh-CN" altLang="en-US" sz="2400" dirty="0"/>
              <a:t>：访问消息队列并将消息入队</a:t>
            </a:r>
            <a:endParaRPr lang="en-US" altLang="zh-CN" sz="2400" dirty="0"/>
          </a:p>
          <a:p>
            <a:pPr lvl="1"/>
            <a:r>
              <a:rPr lang="zh-CN" altLang="en-US" sz="2000" dirty="0"/>
              <a:t>消息从队尾插入，需要存储指向队尾的指针</a:t>
            </a:r>
            <a:endParaRPr lang="en-US" altLang="zh-CN" sz="2000" dirty="0"/>
          </a:p>
          <a:p>
            <a:pPr lvl="1"/>
            <a:r>
              <a:rPr lang="zh-CN" altLang="en-US" sz="2000" dirty="0"/>
              <a:t>两个或两个以上的线程可能对同一个消息队列执行</a:t>
            </a:r>
            <a:r>
              <a:rPr lang="en-US" altLang="zh-CN" sz="2000" dirty="0"/>
              <a:t>Enqueue</a:t>
            </a:r>
            <a:r>
              <a:rPr lang="zh-CN" altLang="en-US" sz="2000" dirty="0"/>
              <a:t>，因此入队操作是临界区</a:t>
            </a:r>
            <a:endParaRPr lang="en-US" altLang="zh-CN" sz="2000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200" dirty="0"/>
              <a:t>发送消息函数</a:t>
            </a:r>
            <a:r>
              <a:rPr lang="en-US" altLang="zh-CN" sz="3200" dirty="0" err="1"/>
              <a:t>send_msgs</a:t>
            </a:r>
            <a:r>
              <a:rPr lang="en-US" altLang="zh-CN" sz="3200" dirty="0"/>
              <a:t>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600278" y="1200982"/>
            <a:ext cx="5410058" cy="120032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mesg</a:t>
            </a:r>
            <a:r>
              <a:rPr lang="en-US" altLang="zh-CN" sz="1800" dirty="0"/>
              <a:t> = random( ) ;</a:t>
            </a:r>
            <a:endParaRPr lang="en-US" altLang="zh-CN" sz="1800" dirty="0"/>
          </a:p>
          <a:p>
            <a:r>
              <a:rPr lang="en-US" altLang="zh-CN" sz="1800" dirty="0" err="1"/>
              <a:t>dest</a:t>
            </a:r>
            <a:r>
              <a:rPr lang="en-US" altLang="zh-CN" sz="1800" dirty="0"/>
              <a:t> = random() % </a:t>
            </a:r>
            <a:r>
              <a:rPr lang="en-US" altLang="zh-CN" sz="1800" dirty="0" err="1"/>
              <a:t>thread_count</a:t>
            </a:r>
            <a:r>
              <a:rPr lang="en-US" altLang="zh-CN" sz="1800" dirty="0"/>
              <a:t>;</a:t>
            </a:r>
            <a:endParaRPr lang="en-US" altLang="zh-CN" sz="1800" dirty="0"/>
          </a:p>
          <a:p>
            <a:r>
              <a:rPr lang="en-US" altLang="zh-CN" sz="1800" dirty="0"/>
              <a:t># 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critical</a:t>
            </a:r>
            <a:endParaRPr lang="en-US" altLang="zh-CN" sz="1800" dirty="0"/>
          </a:p>
          <a:p>
            <a:r>
              <a:rPr lang="en-US" altLang="zh-CN" sz="1800" dirty="0"/>
              <a:t>Enqueue(queue,</a:t>
            </a:r>
            <a:r>
              <a:rPr lang="zh-CN" altLang="en-US" sz="1800" dirty="0"/>
              <a:t> </a:t>
            </a:r>
            <a:r>
              <a:rPr lang="en-US" altLang="zh-CN" sz="1800" dirty="0" err="1"/>
              <a:t>dest</a:t>
            </a:r>
            <a:r>
              <a:rPr lang="en-US" altLang="zh-CN" sz="1800" dirty="0"/>
              <a:t>,  </a:t>
            </a:r>
            <a:r>
              <a:rPr lang="en-US" altLang="zh-CN" sz="1800" dirty="0" err="1"/>
              <a:t>my_rank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3657594"/>
            <a:ext cx="8184958" cy="2895524"/>
          </a:xfrm>
        </p:spPr>
        <p:txBody>
          <a:bodyPr/>
          <a:lstStyle/>
          <a:p>
            <a:r>
              <a:rPr lang="zh-CN" altLang="en-US" dirty="0"/>
              <a:t>如果消息队列中至少有两条消息，那么每次只出队一条消息，出队和入队操作不可能有冲突，</a:t>
            </a:r>
            <a:r>
              <a:rPr lang="en-US" altLang="zh-CN" dirty="0"/>
              <a:t>Dequeue</a:t>
            </a:r>
            <a:r>
              <a:rPr lang="zh-CN" altLang="en-US" dirty="0"/>
              <a:t>操作不是临界区</a:t>
            </a:r>
            <a:endParaRPr lang="en-US" altLang="zh-CN" dirty="0"/>
          </a:p>
          <a:p>
            <a:r>
              <a:rPr lang="zh-CN" altLang="en-US" dirty="0"/>
              <a:t>使用两个变量</a:t>
            </a:r>
            <a:r>
              <a:rPr lang="en-US" altLang="zh-CN" dirty="0"/>
              <a:t>enqueued</a:t>
            </a:r>
            <a:r>
              <a:rPr lang="zh-CN" altLang="en-US" dirty="0"/>
              <a:t>和</a:t>
            </a:r>
            <a:r>
              <a:rPr lang="en-US" altLang="zh-CN" dirty="0"/>
              <a:t>dequeued</a:t>
            </a:r>
            <a:r>
              <a:rPr lang="zh-CN" altLang="en-US" dirty="0"/>
              <a:t>来计算队列中消息的数量，避免一个变量表示产生临界区问题</a:t>
            </a:r>
            <a:endParaRPr lang="en-US" altLang="zh-CN" dirty="0"/>
          </a:p>
          <a:p>
            <a:r>
              <a:rPr lang="zh-CN" altLang="en-US" dirty="0"/>
              <a:t>唯一能够更新</a:t>
            </a:r>
            <a:r>
              <a:rPr lang="en-US" altLang="zh-CN" dirty="0"/>
              <a:t>dequeued</a:t>
            </a:r>
            <a:r>
              <a:rPr lang="zh-CN" altLang="en-US" dirty="0"/>
              <a:t>的线程是消息队列的拥有者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接收消息函数</a:t>
            </a:r>
            <a:r>
              <a:rPr lang="en-US" altLang="zh-CN" sz="3200" dirty="0" err="1"/>
              <a:t>try_recieve</a:t>
            </a:r>
            <a:r>
              <a:rPr lang="en-US" altLang="zh-CN" sz="3200" dirty="0"/>
              <a:t>()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600278" y="1200982"/>
            <a:ext cx="5410058" cy="2308324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queue_size</a:t>
            </a:r>
            <a:r>
              <a:rPr lang="en-US" altLang="zh-CN" sz="1800" dirty="0"/>
              <a:t> = enqueued - dequeued;</a:t>
            </a:r>
            <a:endParaRPr lang="en-US" altLang="zh-CN" sz="1800" dirty="0"/>
          </a:p>
          <a:p>
            <a:r>
              <a:rPr lang="en-US" altLang="zh-CN" sz="1800" dirty="0"/>
              <a:t>if 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 == 0) return;</a:t>
            </a:r>
            <a:endParaRPr lang="en-US" altLang="zh-CN" sz="1800" dirty="0"/>
          </a:p>
          <a:p>
            <a:r>
              <a:rPr lang="en-US" altLang="zh-CN" sz="1800" dirty="0"/>
              <a:t>    else if 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 == 1){</a:t>
            </a:r>
            <a:endParaRPr lang="en-US" altLang="zh-CN" sz="1800" dirty="0"/>
          </a:p>
          <a:p>
            <a:r>
              <a:rPr lang="en-US" altLang="zh-CN" sz="1800" dirty="0"/>
              <a:t>        #pragma </a:t>
            </a:r>
            <a:r>
              <a:rPr lang="en-US" altLang="zh-CN" sz="1800" dirty="0" err="1"/>
              <a:t>omp</a:t>
            </a:r>
            <a:r>
              <a:rPr lang="en-US" altLang="zh-CN" sz="1800" dirty="0"/>
              <a:t> critical</a:t>
            </a:r>
            <a:endParaRPr lang="en-US" altLang="zh-CN" sz="1800" dirty="0"/>
          </a:p>
          <a:p>
            <a:r>
              <a:rPr lang="en-US" altLang="zh-CN" sz="1800" dirty="0"/>
              <a:t>        Dequeue(queue, &amp;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&amp;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);}</a:t>
            </a:r>
            <a:endParaRPr lang="en-US" altLang="zh-CN" sz="1800" dirty="0"/>
          </a:p>
          <a:p>
            <a:r>
              <a:rPr lang="en-US" altLang="zh-CN" sz="1800" dirty="0"/>
              <a:t>    else</a:t>
            </a:r>
            <a:endParaRPr lang="en-US" altLang="zh-CN" sz="1800" dirty="0"/>
          </a:p>
          <a:p>
            <a:r>
              <a:rPr lang="en-US" altLang="zh-CN" sz="1800" dirty="0"/>
              <a:t>        Dequeue(queue, &amp;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&amp;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zh-CN" altLang="en-US" sz="1800" dirty="0"/>
              <a:t>    </a:t>
            </a:r>
            <a:r>
              <a:rPr lang="en-US" altLang="zh-CN" sz="1800" dirty="0" err="1"/>
              <a:t>print_message</a:t>
            </a:r>
            <a:r>
              <a:rPr lang="en-US" altLang="zh-CN" sz="1800" dirty="0"/>
              <a:t>(</a:t>
            </a:r>
            <a:r>
              <a:rPr lang="en-US" altLang="zh-CN" sz="1800" dirty="0" err="1"/>
              <a:t>src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mesg</a:t>
            </a:r>
            <a:r>
              <a:rPr lang="en-US" altLang="zh-CN" sz="1800" dirty="0"/>
              <a:t>);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>
          <a:xfrm>
            <a:off x="481894" y="2819416"/>
            <a:ext cx="8184958" cy="3733702"/>
          </a:xfrm>
        </p:spPr>
        <p:txBody>
          <a:bodyPr/>
          <a:lstStyle/>
          <a:p>
            <a:r>
              <a:rPr lang="zh-CN" altLang="en-US" dirty="0"/>
              <a:t>每个线程在</a:t>
            </a:r>
            <a:r>
              <a:rPr lang="en-US" altLang="zh-CN" dirty="0"/>
              <a:t>for</a:t>
            </a:r>
            <a:r>
              <a:rPr lang="zh-CN" altLang="en-US" dirty="0"/>
              <a:t>循环结束后将</a:t>
            </a:r>
            <a:r>
              <a:rPr lang="en-US" altLang="zh-CN" sz="2400" dirty="0" err="1"/>
              <a:t>done_sending</a:t>
            </a:r>
            <a:r>
              <a:rPr lang="zh-CN" altLang="en-US" dirty="0"/>
              <a:t>加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避免线程</a:t>
            </a:r>
            <a:r>
              <a:rPr lang="en-US" altLang="zh-CN" dirty="0"/>
              <a:t>v</a:t>
            </a:r>
            <a:r>
              <a:rPr lang="zh-CN" altLang="en-US" dirty="0"/>
              <a:t>在线程</a:t>
            </a:r>
            <a:r>
              <a:rPr lang="en-US" altLang="zh-CN" dirty="0"/>
              <a:t>u</a:t>
            </a:r>
            <a:r>
              <a:rPr lang="zh-CN" altLang="en-US" dirty="0"/>
              <a:t>计算出</a:t>
            </a:r>
            <a:r>
              <a:rPr lang="en-US" altLang="zh-CN" dirty="0" err="1"/>
              <a:t>queue_size</a:t>
            </a:r>
            <a:r>
              <a:rPr lang="en-US" altLang="zh-CN" dirty="0"/>
              <a:t>=0</a:t>
            </a:r>
            <a:r>
              <a:rPr lang="zh-CN" altLang="en-US" dirty="0"/>
              <a:t>后向</a:t>
            </a:r>
            <a:r>
              <a:rPr lang="en-US" altLang="zh-CN" dirty="0"/>
              <a:t>u</a:t>
            </a:r>
            <a:r>
              <a:rPr lang="zh-CN" altLang="en-US" dirty="0"/>
              <a:t>发送消息，而</a:t>
            </a:r>
            <a:r>
              <a:rPr lang="en-US" altLang="zh-CN" dirty="0"/>
              <a:t>u</a:t>
            </a:r>
            <a:r>
              <a:rPr lang="zh-CN" altLang="en-US" dirty="0"/>
              <a:t>此时已经终止。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终止函数</a:t>
            </a:r>
            <a:r>
              <a:rPr lang="en-US" altLang="zh-CN" sz="3200" dirty="0"/>
              <a:t>done()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973341" y="1143060"/>
            <a:ext cx="5867246" cy="147732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800" dirty="0" err="1"/>
              <a:t>queue_size</a:t>
            </a:r>
            <a:r>
              <a:rPr lang="en-US" altLang="zh-CN" sz="1800" dirty="0"/>
              <a:t>=enqueued-dequeued;</a:t>
            </a:r>
            <a:endParaRPr lang="en-US" altLang="zh-CN" sz="1800" dirty="0"/>
          </a:p>
          <a:p>
            <a:r>
              <a:rPr lang="en-US" altLang="zh-CN" sz="1800" dirty="0"/>
              <a:t>if(</a:t>
            </a:r>
            <a:r>
              <a:rPr lang="en-US" altLang="zh-CN" sz="1800" dirty="0" err="1"/>
              <a:t>queue_size</a:t>
            </a:r>
            <a:r>
              <a:rPr lang="en-US" altLang="zh-CN" sz="1800" dirty="0"/>
              <a:t>==0 &amp;&amp; </a:t>
            </a:r>
            <a:r>
              <a:rPr lang="en-US" altLang="zh-CN" sz="1800" dirty="0" err="1"/>
              <a:t>done_sending</a:t>
            </a:r>
            <a:r>
              <a:rPr lang="en-US" altLang="zh-CN" sz="1800" dirty="0"/>
              <a:t> == </a:t>
            </a:r>
            <a:r>
              <a:rPr lang="en-US" altLang="zh-CN" sz="1800" dirty="0" err="1"/>
              <a:t>thread_count</a:t>
            </a:r>
            <a:r>
              <a:rPr lang="en-US" altLang="zh-CN" sz="1800" dirty="0"/>
              <a:t>)</a:t>
            </a:r>
            <a:endParaRPr lang="en-US" altLang="zh-CN" sz="1800" dirty="0"/>
          </a:p>
          <a:p>
            <a:r>
              <a:rPr lang="en-US" altLang="zh-CN" sz="1800" dirty="0"/>
              <a:t>    return true;</a:t>
            </a:r>
            <a:endParaRPr lang="en-US" altLang="zh-CN" sz="1800" dirty="0"/>
          </a:p>
          <a:p>
            <a:r>
              <a:rPr lang="en-US" altLang="zh-CN" sz="1800" dirty="0"/>
              <a:t>else </a:t>
            </a:r>
            <a:endParaRPr lang="en-US" altLang="zh-CN" sz="1800" dirty="0"/>
          </a:p>
          <a:p>
            <a:r>
              <a:rPr lang="en-US" altLang="zh-CN" sz="1800" dirty="0"/>
              <a:t>    return false;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OpenMP </a:t>
            </a:r>
            <a:r>
              <a:rPr lang="zh-CN" altLang="en-US" dirty="0"/>
              <a:t>实现生产者</a:t>
            </a:r>
            <a:r>
              <a:rPr lang="en-US" altLang="zh-CN" dirty="0"/>
              <a:t>-</a:t>
            </a:r>
            <a:r>
              <a:rPr lang="zh-CN" altLang="en-US" dirty="0"/>
              <a:t>消费者程序：多个线程中的一部分线程是生产者，另外一部分线程是消费者。假设有</a:t>
            </a:r>
            <a:r>
              <a:rPr lang="en-US" altLang="zh-CN" dirty="0"/>
              <a:t>n</a:t>
            </a:r>
            <a:r>
              <a:rPr lang="zh-CN" altLang="en-US" dirty="0"/>
              <a:t>个生成者和</a:t>
            </a:r>
            <a:r>
              <a:rPr lang="en-US" altLang="zh-CN" dirty="0"/>
              <a:t>n</a:t>
            </a:r>
            <a:r>
              <a:rPr lang="zh-CN" altLang="en-US" dirty="0"/>
              <a:t>个文件集合，每个生产者针对一个文件读取文本，并将读出的文本行插入到一个共享的队列中。消费者从共享队列中取出文本行，并对文本行进行分词。消费者在分词时，发现一个单词就将该单词输出到</a:t>
            </a:r>
            <a:r>
              <a:rPr lang="en-US" altLang="zh-CN" dirty="0" err="1"/>
              <a:t>stdout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要求：至少包含</a:t>
            </a:r>
            <a:r>
              <a:rPr lang="en-US" altLang="zh-CN" dirty="0"/>
              <a:t>4</a:t>
            </a:r>
            <a:r>
              <a:rPr lang="zh-CN" altLang="en-US" dirty="0"/>
              <a:t>个文件</a:t>
            </a:r>
            <a:endParaRPr lang="en-US" altLang="zh-CN" dirty="0"/>
          </a:p>
          <a:p>
            <a:r>
              <a:rPr lang="zh-CN" altLang="en-US" dirty="0"/>
              <a:t>程序提交至助教邮箱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1062770893@qq.com</a:t>
            </a:r>
            <a:endParaRPr lang="en-US" altLang="zh-CN" dirty="0" smtClean="0"/>
          </a:p>
          <a:p>
            <a:r>
              <a:rPr lang="zh-CN" altLang="en-US" dirty="0" smtClean="0"/>
              <a:t>文件</a:t>
            </a:r>
            <a:r>
              <a:rPr lang="zh-CN" altLang="en-US" dirty="0"/>
              <a:t>命名：学号</a:t>
            </a:r>
            <a:r>
              <a:rPr lang="en-US" altLang="zh-CN" dirty="0"/>
              <a:t>+</a:t>
            </a:r>
            <a:r>
              <a:rPr lang="zh-CN" altLang="en-US" dirty="0"/>
              <a:t>姓名</a:t>
            </a:r>
            <a:r>
              <a:rPr lang="en-US" altLang="zh-CN" dirty="0"/>
              <a:t>+</a:t>
            </a:r>
            <a:r>
              <a:rPr lang="zh-CN" altLang="en-US" dirty="0"/>
              <a:t>编程作业</a:t>
            </a:r>
            <a:r>
              <a:rPr lang="en-US" altLang="zh-CN" dirty="0"/>
              <a:t>1</a:t>
            </a:r>
            <a:endParaRPr lang="en-US" altLang="zh-CN" dirty="0"/>
          </a:p>
          <a:p>
            <a:r>
              <a:rPr lang="zh-CN" altLang="en-US" dirty="0"/>
              <a:t>截至时间：</a:t>
            </a:r>
            <a:r>
              <a:rPr lang="en-US" altLang="zh-CN" dirty="0"/>
              <a:t>5</a:t>
            </a:r>
            <a:r>
              <a:rPr lang="zh-CN" altLang="en-US" dirty="0" smtClean="0"/>
              <a:t>月</a:t>
            </a:r>
            <a:r>
              <a:rPr lang="en-US" altLang="zh-CN" smtClean="0"/>
              <a:t>18</a:t>
            </a:r>
            <a:r>
              <a:rPr lang="zh-CN" altLang="en-US" smtClean="0"/>
              <a:t>日 </a:t>
            </a:r>
            <a:r>
              <a:rPr lang="en-US" altLang="zh-CN" dirty="0" smtClean="0"/>
              <a:t>18:00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编程作业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>
                <a:latin typeface="Times New Roman" panose="02020603050405020304" charset="0"/>
                <a:cs typeface="Times New Roman" panose="02020603050405020304" charset="0"/>
              </a:rPr>
              <a:t>梯形积分法</a:t>
            </a:r>
            <a:endParaRPr lang="en-US" altLang="zh-CN" sz="3200" b="1" dirty="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排序</a:t>
            </a:r>
            <a:endParaRPr lang="en-US" altLang="zh-CN" sz="3200" b="1" dirty="0">
              <a:solidFill>
                <a:schemeClr val="bg2">
                  <a:lumMod val="40000"/>
                  <a:lumOff val="60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3200" b="1" dirty="0">
                <a:solidFill>
                  <a:schemeClr val="bg2">
                    <a:lumMod val="40000"/>
                    <a:lumOff val="60000"/>
                  </a:schemeClr>
                </a:solidFill>
              </a:rPr>
              <a:t>生产者和消费者问题</a:t>
            </a:r>
            <a:endParaRPr lang="zh-CN" altLang="en-US" sz="3200" b="1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 bwMode="auto">
          <a:xfrm>
            <a:off x="1249363" y="225425"/>
            <a:ext cx="7315200" cy="609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/>
          <a:lstStyle/>
          <a:p>
            <a:r>
              <a:rPr lang="zh-CN" altLang="en-US"/>
              <a:t>大纲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内容占位符 1"/>
              <p:cNvSpPr>
                <a:spLocks noGrp="1"/>
              </p:cNvSpPr>
              <p:nvPr>
                <p:ph idx="1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用梯形积分法来估计函数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y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=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b="1" dirty="0">
                    <a:latin typeface="Times New Roman" panose="02020603050405020304" charset="0"/>
                    <a:cs typeface="Times New Roman" panose="02020603050405020304" charset="0"/>
                  </a:rPr>
                  <a:t>)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 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的图像中，两条垂直线与</a:t>
                </a:r>
                <a:r>
                  <a:rPr lang="en-US" altLang="zh-CN" b="1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轴之间的区域大小。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pPr marL="0" indent="0">
                  <a:buNone/>
                </a:pP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                   </a:t>
                </a:r>
                <a:r>
                  <a:rPr lang="en-US" altLang="zh-CN" sz="1800" dirty="0">
                    <a:latin typeface="Times New Roman" panose="02020603050405020304" charset="0"/>
                    <a:cs typeface="Times New Roman" panose="02020603050405020304" charset="0"/>
                  </a:rPr>
                  <a:t>1</a:t>
                </a:r>
                <a:r>
                  <a:rPr lang="zh-CN" altLang="en-US" sz="1800" dirty="0">
                    <a:latin typeface="Times New Roman" panose="02020603050405020304" charset="0"/>
                    <a:cs typeface="Times New Roman" panose="02020603050405020304" charset="0"/>
                  </a:rPr>
                  <a:t>）要估算面积的区域                  </a:t>
                </a:r>
                <a:r>
                  <a:rPr lang="en-US" altLang="zh-CN" sz="1800" dirty="0">
                    <a:latin typeface="Times New Roman" panose="02020603050405020304" charset="0"/>
                    <a:cs typeface="Times New Roman" panose="02020603050405020304" charset="0"/>
                  </a:rPr>
                  <a:t>2</a:t>
                </a:r>
                <a:r>
                  <a:rPr lang="zh-CN" altLang="en-US" sz="1800" dirty="0">
                    <a:latin typeface="Times New Roman" panose="02020603050405020304" charset="0"/>
                    <a:cs typeface="Times New Roman" panose="02020603050405020304" charset="0"/>
                  </a:rPr>
                  <a:t>）用梯形近似的区域</a:t>
                </a:r>
                <a:endParaRPr lang="en-US" altLang="zh-CN" sz="1800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14:m>
                  <m:oMath xmlns:m="http://schemas.openxmlformats.org/officeDocument/2006/math">
                    <m:r>
                      <a:rPr kumimoji="0" lang="zh-CN" alt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梯形面积</m:t>
                    </m:r>
                    <m:r>
                      <a:rPr kumimoji="0" lang="en-US" altLang="zh-CN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=</m:t>
                    </m:r>
                    <m:f>
                      <m:f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fPr>
                      <m:num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1</m:t>
                        </m:r>
                      </m:num>
                      <m:den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2</m:t>
                        </m:r>
                      </m:den>
                    </m:f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[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f</m:t>
                    </m:r>
                    <m:d>
                      <m:d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Times New Roman" panose="0202060305040502030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+</m:t>
                    </m:r>
                    <m:r>
                      <m:rPr>
                        <m:sty m:val="p"/>
                      </m:rP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f</m:t>
                    </m:r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𝑥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𝑖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+</m:t>
                        </m:r>
                        <m:r>
                          <a:rPr kumimoji="0" lang="en-US" altLang="zh-CN" sz="24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Times New Roman" panose="02020603050405020304" charset="0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Times New Roman" panose="02020603050405020304" charset="0"/>
                      </a:rPr>
                      <m:t>)]</m:t>
                    </m:r>
                  </m:oMath>
                </a14:m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输入：函数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</a:rPr>
                  <a:t>f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(</a:t>
                </a:r>
                <a:r>
                  <a:rPr lang="en-US" altLang="zh-CN" i="1" dirty="0">
                    <a:latin typeface="Times New Roman" panose="02020603050405020304" charset="0"/>
                    <a:cs typeface="Times New Roman" panose="02020603050405020304" charset="0"/>
                  </a:rPr>
                  <a:t>x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) 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a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，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b</a:t>
                </a:r>
                <a:endParaRPr lang="en-US" altLang="zh-CN" dirty="0">
                  <a:latin typeface="Times New Roman" panose="02020603050405020304" charset="0"/>
                  <a:cs typeface="Times New Roman" panose="02020603050405020304" charset="0"/>
                </a:endParaRPr>
              </a:p>
              <a:p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用</a:t>
                </a:r>
                <a:r>
                  <a:rPr lang="en-US" altLang="zh-CN" dirty="0">
                    <a:latin typeface="Times New Roman" panose="02020603050405020304" charset="0"/>
                    <a:cs typeface="Times New Roman" panose="02020603050405020304" charset="0"/>
                  </a:rPr>
                  <a:t>OpenMP</a:t>
                </a:r>
                <a:r>
                  <a:rPr lang="zh-CN" altLang="en-US" dirty="0">
                    <a:latin typeface="Times New Roman" panose="02020603050405020304" charset="0"/>
                    <a:cs typeface="Times New Roman" panose="02020603050405020304" charset="0"/>
                  </a:rPr>
                  <a:t>实现梯形积分法。</a:t>
                </a:r>
                <a:endParaRPr lang="zh-CN" altLang="en-US" dirty="0"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</mc:Choice>
        <mc:Fallback>
          <p:sp>
            <p:nvSpPr>
              <p:cNvPr id="2" name="内容占位符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1"/>
              </p:nvPr>
            </p:nvSpPr>
            <p:spPr>
              <a:blipFill rotWithShape="1">
                <a:blip r:embed="rId1"/>
                <a:stretch>
                  <a:fillRect l="-7" t="-7" r="5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3200" dirty="0">
                <a:latin typeface="Times New Roman" panose="02020603050405020304" charset="0"/>
                <a:cs typeface="Times New Roman" panose="02020603050405020304" charset="0"/>
              </a:rPr>
              <a:t>梯形积分法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78" y="1981238"/>
            <a:ext cx="6324434" cy="215926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划分：将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a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到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b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的区间划分成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个小梯形，每个梯形面积的计算是小任务。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通信：每个梯形面积的计算不需要通信，但是求所有梯形面积的和时，需要通信获得每个梯形的面积。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组合：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个小梯形的计算可以分为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组，其中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为线程数量。也就是每个线程计算</a:t>
            </a:r>
            <a:r>
              <a:rPr lang="en-US" altLang="zh-CN" dirty="0">
                <a:latin typeface="Times New Roman" panose="02020603050405020304" charset="0"/>
                <a:cs typeface="Times New Roman" panose="02020603050405020304" charset="0"/>
              </a:rPr>
              <a:t>n/t</a:t>
            </a:r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个梯形的面积。</a:t>
            </a:r>
            <a:endParaRPr lang="en-US" altLang="zh-CN" dirty="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zh-CN" altLang="en-US" dirty="0">
                <a:latin typeface="Times New Roman" panose="02020603050405020304" charset="0"/>
                <a:cs typeface="Times New Roman" panose="02020603050405020304" charset="0"/>
              </a:rPr>
              <a:t>映射：组合之后的任务数量等于线程数，直接映射</a:t>
            </a:r>
            <a:endParaRPr lang="zh-CN" altLang="en-US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PCAM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：</a:t>
            </a:r>
            <a:r>
              <a:rPr lang="en-US" altLang="zh-CN" dirty="0"/>
              <a:t>main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47882" y="990664"/>
            <a:ext cx="5684582" cy="5816977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stdio.h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stdlib.h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math.h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#include &lt;</a:t>
            </a:r>
            <a:r>
              <a:rPr lang="en-US" altLang="zh-CN" sz="1200" dirty="0" err="1"/>
              <a:t>omp.h</a:t>
            </a:r>
            <a:r>
              <a:rPr lang="en-US" altLang="zh-CN" sz="1200" dirty="0"/>
              <a:t>&gt;</a:t>
            </a:r>
            <a:endParaRPr lang="en-US" altLang="zh-CN" sz="1200" dirty="0"/>
          </a:p>
          <a:p>
            <a:r>
              <a:rPr lang="en-US" altLang="zh-CN" sz="1200" dirty="0"/>
              <a:t>double f(double x);</a:t>
            </a:r>
            <a:endParaRPr lang="en-US" altLang="zh-CN" sz="1200" dirty="0"/>
          </a:p>
          <a:p>
            <a:r>
              <a:rPr lang="en-US" altLang="zh-CN" sz="1200" dirty="0"/>
              <a:t>double </a:t>
            </a:r>
            <a:r>
              <a:rPr lang="en-US" altLang="zh-CN" sz="1200" dirty="0" err="1"/>
              <a:t>Local_trap</a:t>
            </a:r>
            <a:r>
              <a:rPr lang="en-US" altLang="zh-CN" sz="1200" dirty="0"/>
              <a:t>(double a, double b, int n);</a:t>
            </a:r>
            <a:endParaRPr lang="en-US" altLang="zh-CN" sz="1200" dirty="0"/>
          </a:p>
          <a:p>
            <a:endParaRPr lang="en-US" altLang="zh-CN" sz="1200" dirty="0"/>
          </a:p>
          <a:p>
            <a:r>
              <a:rPr lang="en-US" altLang="zh-CN" sz="1200" dirty="0"/>
              <a:t>int main(int </a:t>
            </a:r>
            <a:r>
              <a:rPr lang="en-US" altLang="zh-CN" sz="1200" dirty="0" err="1"/>
              <a:t>argc</a:t>
            </a:r>
            <a:r>
              <a:rPr lang="en-US" altLang="zh-CN" sz="1200" dirty="0"/>
              <a:t>, char* 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[]) {</a:t>
            </a:r>
            <a:endParaRPr lang="en-US" altLang="zh-CN" sz="1200" dirty="0"/>
          </a:p>
          <a:p>
            <a:r>
              <a:rPr lang="en-US" altLang="zh-CN" sz="1200" dirty="0"/>
              <a:t>   double 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= 0.0;  /* Store result in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*/</a:t>
            </a:r>
            <a:endParaRPr lang="en-US" altLang="zh-CN" sz="1200" dirty="0"/>
          </a:p>
          <a:p>
            <a:r>
              <a:rPr lang="en-US" altLang="zh-CN" sz="1200" dirty="0"/>
              <a:t>   double  a, b;                 /* Left and right endpoints      */</a:t>
            </a:r>
            <a:endParaRPr lang="en-US" altLang="zh-CN" sz="1200" dirty="0"/>
          </a:p>
          <a:p>
            <a:r>
              <a:rPr lang="en-US" altLang="zh-CN" sz="1200" dirty="0"/>
              <a:t>   int     n;                    /* Total number of trapezoids    */</a:t>
            </a:r>
            <a:endParaRPr lang="en-US" altLang="zh-CN" sz="1200" dirty="0"/>
          </a:p>
          <a:p>
            <a:r>
              <a:rPr lang="en-US" altLang="zh-CN" sz="1200" dirty="0"/>
              <a:t>   int     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   double  start, finish;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 = </a:t>
            </a:r>
            <a:r>
              <a:rPr lang="en-US" altLang="zh-CN" sz="1200" dirty="0" err="1"/>
              <a:t>strtol</a:t>
            </a:r>
            <a:r>
              <a:rPr lang="en-US" altLang="zh-CN" sz="1200" dirty="0"/>
              <a:t>(</a:t>
            </a:r>
            <a:r>
              <a:rPr lang="en-US" altLang="zh-CN" sz="1200" dirty="0" err="1"/>
              <a:t>argv</a:t>
            </a:r>
            <a:r>
              <a:rPr lang="en-US" altLang="zh-CN" sz="1200" dirty="0"/>
              <a:t>[1], NULL, 10);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("The number of threads is %d\n",</a:t>
            </a:r>
            <a:r>
              <a:rPr lang="en-US" altLang="zh-CN" sz="1200" dirty="0" err="1"/>
              <a:t>thread_count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("Enter a, b, and n\n");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scanf</a:t>
            </a:r>
            <a:r>
              <a:rPr lang="en-US" altLang="zh-CN" sz="1200" dirty="0"/>
              <a:t>("%</a:t>
            </a:r>
            <a:r>
              <a:rPr lang="en-US" altLang="zh-CN" sz="1200" dirty="0" err="1"/>
              <a:t>lf</a:t>
            </a:r>
            <a:r>
              <a:rPr lang="en-US" altLang="zh-CN" sz="1200" dirty="0"/>
              <a:t> %</a:t>
            </a:r>
            <a:r>
              <a:rPr lang="en-US" altLang="zh-CN" sz="1200" dirty="0" err="1"/>
              <a:t>lf</a:t>
            </a:r>
            <a:r>
              <a:rPr lang="en-US" altLang="zh-CN" sz="1200" dirty="0"/>
              <a:t> %d", &amp;a, &amp;b, &amp;n);</a:t>
            </a:r>
            <a:endParaRPr lang="en-US" altLang="zh-CN" sz="1200" dirty="0"/>
          </a:p>
          <a:p>
            <a:r>
              <a:rPr lang="en-US" altLang="zh-CN" sz="1200" dirty="0"/>
              <a:t>   start = </a:t>
            </a:r>
            <a:r>
              <a:rPr lang="en-US" altLang="zh-CN" sz="1200" dirty="0" err="1"/>
              <a:t>omp_get_wtime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C00000"/>
                </a:solidFill>
              </a:rPr>
              <a:t>#  pragma </a:t>
            </a:r>
            <a:r>
              <a:rPr lang="en-US" altLang="zh-CN" sz="1200" dirty="0" err="1">
                <a:solidFill>
                  <a:srgbClr val="C00000"/>
                </a:solidFill>
              </a:rPr>
              <a:t>omp</a:t>
            </a:r>
            <a:r>
              <a:rPr lang="en-US" altLang="zh-CN" sz="1200" dirty="0">
                <a:solidFill>
                  <a:srgbClr val="C00000"/>
                </a:solidFill>
              </a:rPr>
              <a:t> parallel </a:t>
            </a:r>
            <a:r>
              <a:rPr lang="en-US" altLang="zh-CN" sz="12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200" dirty="0">
                <a:solidFill>
                  <a:srgbClr val="C00000"/>
                </a:solidFill>
              </a:rPr>
              <a:t>(</a:t>
            </a:r>
            <a:r>
              <a:rPr lang="en-US" altLang="zh-CN" sz="12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200" dirty="0">
                <a:solidFill>
                  <a:srgbClr val="C00000"/>
                </a:solidFill>
              </a:rPr>
              <a:t>)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   {</a:t>
            </a:r>
            <a:endParaRPr lang="en-US" altLang="zh-CN" sz="1200" dirty="0"/>
          </a:p>
          <a:p>
            <a:r>
              <a:rPr lang="en-US" altLang="zh-CN" sz="1200" dirty="0"/>
              <a:t>      double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 = 0.0;</a:t>
            </a:r>
            <a:endParaRPr lang="en-US" altLang="zh-CN" sz="1200" dirty="0"/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 += </a:t>
            </a:r>
            <a:r>
              <a:rPr lang="en-US" altLang="zh-CN" sz="1200" dirty="0" err="1"/>
              <a:t>Local_trap</a:t>
            </a:r>
            <a:r>
              <a:rPr lang="en-US" altLang="zh-CN" sz="1200" dirty="0"/>
              <a:t>(a, b, n);</a:t>
            </a:r>
            <a:endParaRPr lang="en-US" altLang="zh-CN" sz="1200" dirty="0"/>
          </a:p>
          <a:p>
            <a:r>
              <a:rPr lang="en-US" altLang="zh-CN" sz="1200" dirty="0">
                <a:solidFill>
                  <a:srgbClr val="C00000"/>
                </a:solidFill>
              </a:rPr>
              <a:t>#    pragma </a:t>
            </a:r>
            <a:r>
              <a:rPr lang="en-US" altLang="zh-CN" sz="1200" dirty="0" err="1">
                <a:solidFill>
                  <a:srgbClr val="C00000"/>
                </a:solidFill>
              </a:rPr>
              <a:t>omp</a:t>
            </a:r>
            <a:r>
              <a:rPr lang="en-US" altLang="zh-CN" sz="1200" dirty="0">
                <a:solidFill>
                  <a:srgbClr val="C00000"/>
                </a:solidFill>
              </a:rPr>
              <a:t> critical</a:t>
            </a:r>
            <a:endParaRPr lang="en-US" altLang="zh-CN" sz="1200" dirty="0">
              <a:solidFill>
                <a:srgbClr val="C00000"/>
              </a:solidFill>
            </a:endParaRPr>
          </a:p>
          <a:p>
            <a:r>
              <a:rPr lang="en-US" altLang="zh-CN" sz="1200" dirty="0"/>
              <a:t>     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 += </a:t>
            </a:r>
            <a:r>
              <a:rPr lang="en-US" altLang="zh-CN" sz="1200" dirty="0" err="1"/>
              <a:t>my_result</a:t>
            </a:r>
            <a:r>
              <a:rPr lang="en-US" altLang="zh-CN" sz="1200" dirty="0"/>
              <a:t>;</a:t>
            </a:r>
            <a:endParaRPr lang="en-US" altLang="zh-CN" sz="1200" dirty="0"/>
          </a:p>
          <a:p>
            <a:r>
              <a:rPr lang="en-US" altLang="zh-CN" sz="1200" dirty="0"/>
              <a:t>   }</a:t>
            </a:r>
            <a:endParaRPr lang="en-US" altLang="zh-CN" sz="1200" dirty="0"/>
          </a:p>
          <a:p>
            <a:r>
              <a:rPr lang="en-US" altLang="zh-CN" sz="1200" dirty="0"/>
              <a:t>   finish = </a:t>
            </a:r>
            <a:r>
              <a:rPr lang="en-US" altLang="zh-CN" sz="1200" dirty="0" err="1"/>
              <a:t>omp_get_wtime</a:t>
            </a:r>
            <a:r>
              <a:rPr lang="en-US" altLang="zh-CN" sz="1200" dirty="0"/>
              <a:t>();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("With n = %d trapezoids, our estimate\n", n);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("of the integral from %f to %f = %.14e\n", a, b, </a:t>
            </a:r>
            <a:r>
              <a:rPr lang="en-US" altLang="zh-CN" sz="1200" dirty="0" err="1"/>
              <a:t>global_result</a:t>
            </a:r>
            <a:r>
              <a:rPr lang="en-US" altLang="zh-CN" sz="1200" dirty="0"/>
              <a:t>);</a:t>
            </a:r>
            <a:endParaRPr lang="en-US" altLang="zh-CN" sz="1200" dirty="0"/>
          </a:p>
          <a:p>
            <a:r>
              <a:rPr lang="en-US" altLang="zh-CN" sz="1200" dirty="0"/>
              <a:t>   </a:t>
            </a:r>
            <a:r>
              <a:rPr lang="en-US" altLang="zh-CN" sz="1200" dirty="0" err="1"/>
              <a:t>printf</a:t>
            </a:r>
            <a:r>
              <a:rPr lang="en-US" altLang="zh-CN" sz="1200" dirty="0"/>
              <a:t>("Time used in parallel block = %e seconds\n", finish-start);</a:t>
            </a:r>
            <a:endParaRPr lang="en-US" altLang="zh-CN" sz="1200" dirty="0"/>
          </a:p>
          <a:p>
            <a:r>
              <a:rPr lang="en-US" altLang="zh-CN" sz="1200" dirty="0"/>
              <a:t>   return 0;</a:t>
            </a:r>
            <a:endParaRPr lang="en-US" altLang="zh-CN" sz="1200" dirty="0"/>
          </a:p>
          <a:p>
            <a:r>
              <a:rPr lang="en-US" altLang="zh-CN" sz="1200" dirty="0"/>
              <a:t>}  /* main */</a:t>
            </a:r>
            <a:endParaRPr lang="zh-CN" altLang="en-US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Local_trap</a:t>
            </a:r>
            <a:r>
              <a:rPr lang="zh-CN" altLang="en-US" dirty="0"/>
              <a:t>函数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434880" y="1018814"/>
            <a:ext cx="6019642" cy="418576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double </a:t>
            </a:r>
            <a:r>
              <a:rPr lang="en-US" altLang="zh-CN" sz="1400" dirty="0" err="1"/>
              <a:t>Local_trap</a:t>
            </a:r>
            <a:r>
              <a:rPr lang="en-US" altLang="zh-CN" sz="1400" dirty="0"/>
              <a:t>(double a, double b, int n) {</a:t>
            </a:r>
            <a:endParaRPr lang="en-US" altLang="zh-CN" sz="1400" dirty="0"/>
          </a:p>
          <a:p>
            <a:r>
              <a:rPr lang="en-US" altLang="zh-CN" sz="1400" dirty="0"/>
              <a:t>   double  h, x,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   double 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   int 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   int 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omp_get_thread_num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r>
              <a:rPr lang="en-US" altLang="zh-CN" sz="1400" dirty="0"/>
              <a:t>   int 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omp_get_num_threads</a:t>
            </a:r>
            <a:r>
              <a:rPr lang="en-US" altLang="zh-CN" sz="1400" dirty="0"/>
              <a:t>();</a:t>
            </a:r>
            <a:endParaRPr lang="en-US" altLang="zh-CN" sz="1400" dirty="0"/>
          </a:p>
          <a:p>
            <a:endParaRPr lang="en-US" altLang="zh-CN" sz="1400" dirty="0"/>
          </a:p>
          <a:p>
            <a:r>
              <a:rPr lang="en-US" altLang="zh-CN" sz="1400" dirty="0"/>
              <a:t>   h = (b-a)/n;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 = n/</a:t>
            </a:r>
            <a:r>
              <a:rPr lang="en-US" altLang="zh-CN" sz="1400" dirty="0" err="1"/>
              <a:t>thread_count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= a + </a:t>
            </a:r>
            <a:r>
              <a:rPr lang="en-US" altLang="zh-CN" sz="1400" dirty="0" err="1"/>
              <a:t>my_rank</a:t>
            </a:r>
            <a:r>
              <a:rPr lang="en-US" altLang="zh-CN" sz="1400" dirty="0"/>
              <a:t>*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*h;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local_n</a:t>
            </a:r>
            <a:r>
              <a:rPr lang="en-US" altLang="zh-CN" sz="1400" dirty="0"/>
              <a:t>*h;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= (f(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) + f(</a:t>
            </a:r>
            <a:r>
              <a:rPr lang="en-US" altLang="zh-CN" sz="1400" dirty="0" err="1"/>
              <a:t>local_b</a:t>
            </a:r>
            <a:r>
              <a:rPr lang="en-US" altLang="zh-CN" sz="1400" dirty="0"/>
              <a:t>))/2.0;</a:t>
            </a:r>
            <a:endParaRPr lang="en-US" altLang="zh-CN" sz="1400" dirty="0"/>
          </a:p>
          <a:p>
            <a:r>
              <a:rPr lang="en-US" altLang="zh-CN" sz="1400" dirty="0"/>
              <a:t>   for (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= 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 &lt;= local_n-1;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++) {</a:t>
            </a:r>
            <a:endParaRPr lang="en-US" altLang="zh-CN" sz="1400" dirty="0"/>
          </a:p>
          <a:p>
            <a:r>
              <a:rPr lang="en-US" altLang="zh-CN" sz="1400" dirty="0"/>
              <a:t>     x = </a:t>
            </a:r>
            <a:r>
              <a:rPr lang="en-US" altLang="zh-CN" sz="1400" dirty="0" err="1"/>
              <a:t>local_a</a:t>
            </a:r>
            <a:r>
              <a:rPr lang="en-US" altLang="zh-CN" sz="1400" dirty="0"/>
              <a:t> + </a:t>
            </a:r>
            <a:r>
              <a:rPr lang="en-US" altLang="zh-CN" sz="1400" dirty="0" err="1"/>
              <a:t>i</a:t>
            </a:r>
            <a:r>
              <a:rPr lang="en-US" altLang="zh-CN" sz="1400" dirty="0"/>
              <a:t>*h;</a:t>
            </a:r>
            <a:endParaRPr lang="en-US" altLang="zh-CN" sz="1400" dirty="0"/>
          </a:p>
          <a:p>
            <a:r>
              <a:rPr lang="en-US" altLang="zh-CN" sz="1400" dirty="0"/>
              <a:t>  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+= f(x);</a:t>
            </a:r>
            <a:endParaRPr lang="en-US" altLang="zh-CN" sz="1400" dirty="0"/>
          </a:p>
          <a:p>
            <a:r>
              <a:rPr lang="en-US" altLang="zh-CN" sz="1400" dirty="0"/>
              <a:t>   }</a:t>
            </a:r>
            <a:endParaRPr lang="en-US" altLang="zh-CN" sz="1400" dirty="0"/>
          </a:p>
          <a:p>
            <a:r>
              <a:rPr lang="en-US" altLang="zh-CN" sz="1400" dirty="0"/>
              <a:t>  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 =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*h;</a:t>
            </a:r>
            <a:endParaRPr lang="en-US" altLang="zh-CN" sz="1400" dirty="0"/>
          </a:p>
          <a:p>
            <a:r>
              <a:rPr lang="en-US" altLang="zh-CN" sz="1400" dirty="0"/>
              <a:t>   return </a:t>
            </a:r>
            <a:r>
              <a:rPr lang="en-US" altLang="zh-CN" sz="1400" dirty="0" err="1"/>
              <a:t>my_result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}  /* </a:t>
            </a:r>
            <a:r>
              <a:rPr lang="en-US" altLang="zh-CN" sz="1400" dirty="0" err="1"/>
              <a:t>Local_trap</a:t>
            </a:r>
            <a:r>
              <a:rPr lang="en-US" altLang="zh-CN" sz="1400" dirty="0"/>
              <a:t> */</a:t>
            </a:r>
            <a:endParaRPr lang="zh-CN" altLang="en-US" sz="1400" dirty="0"/>
          </a:p>
        </p:txBody>
      </p:sp>
      <p:sp>
        <p:nvSpPr>
          <p:cNvPr id="7" name="文本框 6"/>
          <p:cNvSpPr txBox="1"/>
          <p:nvPr/>
        </p:nvSpPr>
        <p:spPr>
          <a:xfrm>
            <a:off x="1434880" y="5353549"/>
            <a:ext cx="2209742" cy="1169551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400" dirty="0"/>
              <a:t>double f(double x) {</a:t>
            </a:r>
            <a:endParaRPr lang="en-US" altLang="zh-CN" sz="1400" dirty="0"/>
          </a:p>
          <a:p>
            <a:r>
              <a:rPr lang="en-US" altLang="zh-CN" sz="1400" dirty="0"/>
              <a:t>   double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  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 = x*x;</a:t>
            </a:r>
            <a:endParaRPr lang="en-US" altLang="zh-CN" sz="1400" dirty="0"/>
          </a:p>
          <a:p>
            <a:r>
              <a:rPr lang="en-US" altLang="zh-CN" sz="1400" dirty="0"/>
              <a:t>   return  </a:t>
            </a:r>
            <a:r>
              <a:rPr lang="en-US" altLang="zh-CN" sz="1400" dirty="0" err="1"/>
              <a:t>val</a:t>
            </a:r>
            <a:r>
              <a:rPr lang="en-US" altLang="zh-CN" sz="1400" dirty="0"/>
              <a:t>;</a:t>
            </a:r>
            <a:endParaRPr lang="en-US" altLang="zh-CN" sz="1400" dirty="0"/>
          </a:p>
          <a:p>
            <a:r>
              <a:rPr lang="en-US" altLang="zh-CN" sz="1400" dirty="0"/>
              <a:t>} 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zh-CN" altLang="en-US" dirty="0"/>
              <a:t>设置</a:t>
            </a:r>
            <a:r>
              <a:rPr lang="en-US" altLang="zh-CN" dirty="0"/>
              <a:t>program arguments</a:t>
            </a:r>
            <a:r>
              <a:rPr lang="zh-CN" altLang="en-US" dirty="0"/>
              <a:t>：</a:t>
            </a:r>
            <a:r>
              <a:rPr lang="en-US" altLang="zh-CN" dirty="0"/>
              <a:t>8</a:t>
            </a:r>
            <a:endParaRPr lang="en-US" altLang="zh-CN" dirty="0"/>
          </a:p>
          <a:p>
            <a:r>
              <a:rPr lang="zh-CN" altLang="en-US" dirty="0"/>
              <a:t>不同</a:t>
            </a:r>
            <a:r>
              <a:rPr lang="en-US" altLang="zh-CN" dirty="0"/>
              <a:t>n</a:t>
            </a:r>
            <a:r>
              <a:rPr lang="zh-CN" altLang="en-US" dirty="0"/>
              <a:t>值的计算结果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V1</a:t>
            </a:r>
            <a:r>
              <a:rPr lang="zh-CN" altLang="en-US" dirty="0"/>
              <a:t>运行结果</a:t>
            </a:r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" y="2136942"/>
            <a:ext cx="6983247" cy="1364948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447" y="4038584"/>
            <a:ext cx="6983247" cy="1476557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V2</a:t>
            </a:r>
            <a:r>
              <a:rPr lang="zh-CN" altLang="en-US" dirty="0"/>
              <a:t>：使用规约子句</a:t>
            </a:r>
            <a:r>
              <a:rPr lang="en-US" altLang="zh-CN" dirty="0"/>
              <a:t>reduction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38792" y="1066862"/>
            <a:ext cx="5466416" cy="1815882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{</a:t>
            </a:r>
            <a:endParaRPr lang="en-US" altLang="zh-CN" sz="1600" dirty="0"/>
          </a:p>
          <a:p>
            <a:r>
              <a:rPr lang="en-US" altLang="zh-CN" sz="1600" dirty="0"/>
              <a:t>      double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 = 0.0;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Local_trap</a:t>
            </a:r>
            <a:r>
              <a:rPr lang="en-US" altLang="zh-CN" sz="1600" dirty="0"/>
              <a:t>(a, b, n);</a:t>
            </a:r>
            <a:endParaRPr lang="en-US" altLang="zh-CN" sz="1600" dirty="0"/>
          </a:p>
          <a:p>
            <a:r>
              <a:rPr lang="en-US" altLang="zh-CN" sz="1600" dirty="0">
                <a:solidFill>
                  <a:srgbClr val="C00000"/>
                </a:solidFill>
              </a:rPr>
              <a:t>#  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critical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global_result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my_result</a:t>
            </a:r>
            <a:r>
              <a:rPr lang="en-US" altLang="zh-CN" sz="1600" dirty="0"/>
              <a:t>;</a:t>
            </a:r>
            <a:endParaRPr lang="en-US" altLang="zh-CN" sz="1600" dirty="0"/>
          </a:p>
          <a:p>
            <a:r>
              <a:rPr lang="en-US" altLang="zh-CN" sz="1600" dirty="0"/>
              <a:t>   }</a:t>
            </a:r>
            <a:endParaRPr lang="en-US" altLang="zh-CN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1615188" y="3657594"/>
            <a:ext cx="5913624" cy="1323439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C00000"/>
                </a:solidFill>
              </a:rPr>
              <a:t>#  pragma </a:t>
            </a:r>
            <a:r>
              <a:rPr lang="en-US" altLang="zh-CN" sz="1600" dirty="0" err="1">
                <a:solidFill>
                  <a:srgbClr val="C00000"/>
                </a:solidFill>
              </a:rPr>
              <a:t>omp</a:t>
            </a:r>
            <a:r>
              <a:rPr lang="en-US" altLang="zh-CN" sz="1600" dirty="0">
                <a:solidFill>
                  <a:srgbClr val="C00000"/>
                </a:solidFill>
              </a:rPr>
              <a:t> parallel </a:t>
            </a:r>
            <a:r>
              <a:rPr lang="en-US" altLang="zh-CN" sz="1600" dirty="0" err="1">
                <a:solidFill>
                  <a:srgbClr val="C00000"/>
                </a:solidFill>
              </a:rPr>
              <a:t>num_threads</a:t>
            </a:r>
            <a:r>
              <a:rPr lang="en-US" altLang="zh-CN" sz="1600" dirty="0">
                <a:solidFill>
                  <a:srgbClr val="C00000"/>
                </a:solidFill>
              </a:rPr>
              <a:t>(</a:t>
            </a:r>
            <a:r>
              <a:rPr lang="en-US" altLang="zh-CN" sz="1600" dirty="0" err="1">
                <a:solidFill>
                  <a:srgbClr val="C00000"/>
                </a:solidFill>
              </a:rPr>
              <a:t>thread_count</a:t>
            </a:r>
            <a:r>
              <a:rPr lang="en-US" altLang="zh-CN" sz="1600" dirty="0">
                <a:solidFill>
                  <a:srgbClr val="C00000"/>
                </a:solidFill>
              </a:rPr>
              <a:t>) \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>
                <a:solidFill>
                  <a:srgbClr val="C00000"/>
                </a:solidFill>
              </a:rPr>
              <a:t>      reduction(+: </a:t>
            </a:r>
            <a:r>
              <a:rPr lang="en-US" altLang="zh-CN" sz="1600" dirty="0" err="1">
                <a:solidFill>
                  <a:srgbClr val="C00000"/>
                </a:solidFill>
              </a:rPr>
              <a:t>global_result</a:t>
            </a:r>
            <a:r>
              <a:rPr lang="en-US" altLang="zh-CN" sz="1600" dirty="0">
                <a:solidFill>
                  <a:srgbClr val="C00000"/>
                </a:solidFill>
              </a:rPr>
              <a:t>)</a:t>
            </a:r>
            <a:endParaRPr lang="en-US" altLang="zh-CN" sz="1600" dirty="0">
              <a:solidFill>
                <a:srgbClr val="C00000"/>
              </a:solidFill>
            </a:endParaRPr>
          </a:p>
          <a:p>
            <a:r>
              <a:rPr lang="en-US" altLang="zh-CN" sz="1600" dirty="0"/>
              <a:t>   {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en-US" altLang="zh-CN" sz="1600" dirty="0" err="1"/>
              <a:t>global_result</a:t>
            </a:r>
            <a:r>
              <a:rPr lang="en-US" altLang="zh-CN" sz="1600" dirty="0"/>
              <a:t> += </a:t>
            </a:r>
            <a:r>
              <a:rPr lang="en-US" altLang="zh-CN" sz="1600" dirty="0" err="1"/>
              <a:t>Local_trap</a:t>
            </a:r>
            <a:r>
              <a:rPr lang="en-US" altLang="zh-CN" sz="1600" dirty="0"/>
              <a:t>(a, b, n);</a:t>
            </a:r>
            <a:endParaRPr lang="en-US" altLang="zh-CN" sz="1600" dirty="0"/>
          </a:p>
          <a:p>
            <a:r>
              <a:rPr lang="en-US" altLang="zh-CN" sz="1600" dirty="0"/>
              <a:t>   }</a:t>
            </a:r>
            <a:endParaRPr lang="zh-CN" altLang="en-US" sz="1600" dirty="0"/>
          </a:p>
        </p:txBody>
      </p:sp>
      <p:sp>
        <p:nvSpPr>
          <p:cNvPr id="8" name="箭头: 下 7"/>
          <p:cNvSpPr/>
          <p:nvPr/>
        </p:nvSpPr>
        <p:spPr bwMode="auto">
          <a:xfrm>
            <a:off x="4267208" y="2882744"/>
            <a:ext cx="609584" cy="774850"/>
          </a:xfrm>
          <a:prstGeom prst="downArrow">
            <a:avLst/>
          </a:prstGeom>
          <a:solidFill>
            <a:srgbClr val="00B0F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8103</Words>
  <Application>WPS 演示</Application>
  <PresentationFormat>全屏显示(4:3)</PresentationFormat>
  <Paragraphs>401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9" baseType="lpstr">
      <vt:lpstr>Arial</vt:lpstr>
      <vt:lpstr>宋体</vt:lpstr>
      <vt:lpstr>Wingdings</vt:lpstr>
      <vt:lpstr>Times</vt:lpstr>
      <vt:lpstr>Times New Roman</vt:lpstr>
      <vt:lpstr>黑体</vt:lpstr>
      <vt:lpstr>Calibri</vt:lpstr>
      <vt:lpstr>Cambria Math</vt:lpstr>
      <vt:lpstr>微软雅黑</vt:lpstr>
      <vt:lpstr>Arial Unicode MS</vt:lpstr>
      <vt:lpstr>自定义设计方案</vt:lpstr>
      <vt:lpstr>并行程序设计  </vt:lpstr>
      <vt:lpstr>大纲</vt:lpstr>
      <vt:lpstr>大纲</vt:lpstr>
      <vt:lpstr>梯形积分法</vt:lpstr>
      <vt:lpstr>PCAM</vt:lpstr>
      <vt:lpstr>V1：main函数</vt:lpstr>
      <vt:lpstr>Local_trap函数</vt:lpstr>
      <vt:lpstr>V1运行结果</vt:lpstr>
      <vt:lpstr>V2：使用规约子句reduction</vt:lpstr>
      <vt:lpstr>V2运行结果</vt:lpstr>
      <vt:lpstr>V3：使用parallel for指令</vt:lpstr>
      <vt:lpstr>Trap函数</vt:lpstr>
      <vt:lpstr>V3运行结果</vt:lpstr>
      <vt:lpstr>大纲</vt:lpstr>
      <vt:lpstr>冒泡排序</vt:lpstr>
      <vt:lpstr>奇偶排序</vt:lpstr>
      <vt:lpstr>奇偶排序例子</vt:lpstr>
      <vt:lpstr>PCAM</vt:lpstr>
      <vt:lpstr>V1：parallel for实现</vt:lpstr>
      <vt:lpstr>V2：parallel和for指令</vt:lpstr>
      <vt:lpstr>大纲</vt:lpstr>
      <vt:lpstr>生产者和消费者问题</vt:lpstr>
      <vt:lpstr>PCAM</vt:lpstr>
      <vt:lpstr>生产者和消费者问题</vt:lpstr>
      <vt:lpstr>发送消息函数send_msgs()</vt:lpstr>
      <vt:lpstr>接收消息函数try_recieve()</vt:lpstr>
      <vt:lpstr>终止函数done()</vt:lpstr>
      <vt:lpstr>编程作业1：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1369</cp:revision>
  <dcterms:created xsi:type="dcterms:W3CDTF">2001-06-30T15:45:00Z</dcterms:created>
  <dcterms:modified xsi:type="dcterms:W3CDTF">2025-04-28T02:36:39Z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6C2AE5B613E244DAB108DE19309DD13D_12</vt:lpwstr>
  </property>
</Properties>
</file>